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55" r:id="rId3"/>
    <p:sldId id="416" r:id="rId4"/>
    <p:sldId id="420" r:id="rId5"/>
    <p:sldId id="380" r:id="rId6"/>
    <p:sldId id="381" r:id="rId7"/>
    <p:sldId id="397" r:id="rId8"/>
    <p:sldId id="371" r:id="rId9"/>
    <p:sldId id="372" r:id="rId10"/>
    <p:sldId id="321" r:id="rId11"/>
    <p:sldId id="368" r:id="rId12"/>
    <p:sldId id="409" r:id="rId13"/>
    <p:sldId id="413" r:id="rId14"/>
    <p:sldId id="398" r:id="rId15"/>
    <p:sldId id="379" r:id="rId16"/>
    <p:sldId id="365" r:id="rId17"/>
    <p:sldId id="360" r:id="rId18"/>
    <p:sldId id="361" r:id="rId19"/>
    <p:sldId id="417" r:id="rId20"/>
    <p:sldId id="419" r:id="rId21"/>
    <p:sldId id="366" r:id="rId22"/>
    <p:sldId id="334" r:id="rId23"/>
    <p:sldId id="335" r:id="rId24"/>
    <p:sldId id="374" r:id="rId25"/>
    <p:sldId id="378" r:id="rId26"/>
    <p:sldId id="395" r:id="rId27"/>
    <p:sldId id="404" r:id="rId28"/>
    <p:sldId id="405" r:id="rId29"/>
    <p:sldId id="406" r:id="rId30"/>
    <p:sldId id="342" r:id="rId31"/>
    <p:sldId id="401" r:id="rId32"/>
    <p:sldId id="385" r:id="rId33"/>
    <p:sldId id="400" r:id="rId34"/>
    <p:sldId id="412" r:id="rId35"/>
    <p:sldId id="399" r:id="rId36"/>
    <p:sldId id="387" r:id="rId37"/>
    <p:sldId id="392" r:id="rId38"/>
    <p:sldId id="393" r:id="rId39"/>
    <p:sldId id="394" r:id="rId40"/>
    <p:sldId id="389" r:id="rId41"/>
    <p:sldId id="402" r:id="rId42"/>
    <p:sldId id="280" r:id="rId43"/>
    <p:sldId id="415" r:id="rId44"/>
    <p:sldId id="421" r:id="rId45"/>
    <p:sldId id="410" r:id="rId46"/>
    <p:sldId id="411" r:id="rId47"/>
    <p:sldId id="422" r:id="rId48"/>
    <p:sldId id="310" r:id="rId49"/>
    <p:sldId id="311" r:id="rId50"/>
    <p:sldId id="312" r:id="rId51"/>
    <p:sldId id="287" r:id="rId52"/>
    <p:sldId id="414" r:id="rId53"/>
    <p:sldId id="423" r:id="rId5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25198"/>
    <a:srgbClr val="990000"/>
    <a:srgbClr val="0C788E"/>
    <a:srgbClr val="1C1C1C"/>
    <a:srgbClr val="422C16"/>
    <a:srgbClr val="000099"/>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varScale="1">
        <p:scale>
          <a:sx n="99" d="100"/>
          <a:sy n="99" d="100"/>
        </p:scale>
        <p:origin x="-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CB074-97F5-4536-93FB-2D945F35D218}" type="doc">
      <dgm:prSet loTypeId="urn:microsoft.com/office/officeart/2005/8/layout/process4" loCatId="process" qsTypeId="urn:microsoft.com/office/officeart/2005/8/quickstyle/simple1" qsCatId="simple" csTypeId="urn:microsoft.com/office/officeart/2005/8/colors/accent2_1" csCatId="accent2" phldr="1"/>
      <dgm:spPr/>
      <dgm:t>
        <a:bodyPr/>
        <a:lstStyle/>
        <a:p>
          <a:pPr rtl="1"/>
          <a:endParaRPr lang="ar-SA"/>
        </a:p>
      </dgm:t>
    </dgm:pt>
    <dgm:pt modelId="{DC1113D2-B544-4267-BB9F-058E1630F748}">
      <dgm:prSet phldrT="[Text]" custT="1"/>
      <dgm:spPr/>
      <dgm:t>
        <a:bodyPr/>
        <a:lstStyle/>
        <a:p>
          <a:pPr rtl="1"/>
          <a:r>
            <a:rPr lang="ar-SA" sz="2000" b="1" dirty="0" smtClean="0"/>
            <a:t>النزاع المسلح</a:t>
          </a:r>
          <a:endParaRPr lang="ar-SA" sz="2000" b="1" dirty="0"/>
        </a:p>
      </dgm:t>
    </dgm:pt>
    <dgm:pt modelId="{96760462-99DF-4D95-B455-445F792EBF94}" type="parTrans" cxnId="{CCE815D3-CC8C-4CDB-809B-3A7DB3FDCE85}">
      <dgm:prSet/>
      <dgm:spPr/>
      <dgm:t>
        <a:bodyPr/>
        <a:lstStyle/>
        <a:p>
          <a:pPr rtl="1"/>
          <a:endParaRPr lang="ar-SA" sz="3600" b="1"/>
        </a:p>
      </dgm:t>
    </dgm:pt>
    <dgm:pt modelId="{8DBA5D56-9BC0-4883-866D-E582C0BD725C}" type="sibTrans" cxnId="{CCE815D3-CC8C-4CDB-809B-3A7DB3FDCE85}">
      <dgm:prSet/>
      <dgm:spPr/>
      <dgm:t>
        <a:bodyPr/>
        <a:lstStyle/>
        <a:p>
          <a:pPr rtl="1"/>
          <a:endParaRPr lang="ar-SA" sz="3600" b="1"/>
        </a:p>
      </dgm:t>
    </dgm:pt>
    <dgm:pt modelId="{39C7394C-E339-496F-8B3E-CA8E9BE60BD0}">
      <dgm:prSet phldrT="[Text]" custT="1"/>
      <dgm:spPr/>
      <dgm:t>
        <a:bodyPr/>
        <a:lstStyle/>
        <a:p>
          <a:pPr rtl="1"/>
          <a:r>
            <a:rPr lang="ar-SA" sz="2000" b="1" dirty="0" smtClean="0"/>
            <a:t>الفياضانات </a:t>
          </a:r>
          <a:endParaRPr lang="ar-SA" sz="2000" b="1" dirty="0"/>
        </a:p>
      </dgm:t>
    </dgm:pt>
    <dgm:pt modelId="{AB2E9E1F-380E-480F-8BCE-55ACC4A9BCFB}" type="parTrans" cxnId="{4DED8869-6323-4F4D-82E7-77DD7E0B9A52}">
      <dgm:prSet/>
      <dgm:spPr/>
      <dgm:t>
        <a:bodyPr/>
        <a:lstStyle/>
        <a:p>
          <a:pPr rtl="1"/>
          <a:endParaRPr lang="ar-SA" sz="3600" b="1"/>
        </a:p>
      </dgm:t>
    </dgm:pt>
    <dgm:pt modelId="{9B70E688-7151-4014-84F1-8193F260C937}" type="sibTrans" cxnId="{4DED8869-6323-4F4D-82E7-77DD7E0B9A52}">
      <dgm:prSet/>
      <dgm:spPr/>
      <dgm:t>
        <a:bodyPr/>
        <a:lstStyle/>
        <a:p>
          <a:pPr rtl="1"/>
          <a:endParaRPr lang="ar-SA" sz="3600" b="1"/>
        </a:p>
      </dgm:t>
    </dgm:pt>
    <dgm:pt modelId="{FD384F82-BCDC-422C-84A8-640717D9100A}">
      <dgm:prSet phldrT="[Tex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2000" b="1" dirty="0" smtClean="0"/>
            <a:t>الزلازل و </a:t>
          </a:r>
          <a:r>
            <a:rPr lang="ar-SA" sz="2000" b="1" dirty="0" smtClean="0">
              <a:solidFill>
                <a:srgbClr val="800000"/>
              </a:solidFill>
            </a:rPr>
            <a:t>الحرائق</a:t>
          </a:r>
        </a:p>
      </dgm:t>
    </dgm:pt>
    <dgm:pt modelId="{B033E3D1-0F54-4D70-AF68-E936B1FDA210}" type="parTrans" cxnId="{4B7CCDA4-1615-424B-97FA-F1A07F3CF7F4}">
      <dgm:prSet/>
      <dgm:spPr/>
      <dgm:t>
        <a:bodyPr/>
        <a:lstStyle/>
        <a:p>
          <a:pPr rtl="1"/>
          <a:endParaRPr lang="ar-SA" sz="3600" b="1"/>
        </a:p>
      </dgm:t>
    </dgm:pt>
    <dgm:pt modelId="{59096ACD-60CC-4989-B832-764CDECCCE34}" type="sibTrans" cxnId="{4B7CCDA4-1615-424B-97FA-F1A07F3CF7F4}">
      <dgm:prSet/>
      <dgm:spPr/>
      <dgm:t>
        <a:bodyPr/>
        <a:lstStyle/>
        <a:p>
          <a:pPr rtl="1"/>
          <a:endParaRPr lang="ar-SA" sz="3600" b="1"/>
        </a:p>
      </dgm:t>
    </dgm:pt>
    <dgm:pt modelId="{5768DFFC-C7F4-480F-AAE0-E5A034DE62BB}">
      <dgm:prSet phldrT="[Text]" custT="1"/>
      <dgm:spPr/>
      <dgm:t>
        <a:bodyPr/>
        <a:lstStyle/>
        <a:p>
          <a:pPr rtl="1"/>
          <a:r>
            <a:rPr lang="ar-SA" sz="2000" b="1" dirty="0" smtClean="0"/>
            <a:t>التغيرات المناخية وعوامل كيميائة</a:t>
          </a:r>
          <a:endParaRPr lang="ar-SA" sz="2000" b="1" dirty="0"/>
        </a:p>
      </dgm:t>
    </dgm:pt>
    <dgm:pt modelId="{135E6C1E-825B-49E6-8CBA-1903D338167D}" type="parTrans" cxnId="{142FE843-85B9-48D6-B292-0D9A0FA74A72}">
      <dgm:prSet/>
      <dgm:spPr/>
      <dgm:t>
        <a:bodyPr/>
        <a:lstStyle/>
        <a:p>
          <a:pPr rtl="1"/>
          <a:endParaRPr lang="ar-SA" sz="3600" b="1"/>
        </a:p>
      </dgm:t>
    </dgm:pt>
    <dgm:pt modelId="{470CB42E-66D9-47F1-961C-FB775C53D7DC}" type="sibTrans" cxnId="{142FE843-85B9-48D6-B292-0D9A0FA74A72}">
      <dgm:prSet/>
      <dgm:spPr/>
      <dgm:t>
        <a:bodyPr/>
        <a:lstStyle/>
        <a:p>
          <a:pPr rtl="1"/>
          <a:endParaRPr lang="ar-SA" sz="3600" b="1"/>
        </a:p>
      </dgm:t>
    </dgm:pt>
    <dgm:pt modelId="{2D04F381-13CE-4B45-937F-26DF7EEB6DA5}">
      <dgm:prSet phldrT="[Text]" custT="1"/>
      <dgm:spPr/>
      <dgm:t>
        <a:bodyPr/>
        <a:lstStyle/>
        <a:p>
          <a:pPr rtl="1"/>
          <a:r>
            <a:rPr lang="ar-SA" sz="2000" b="1" dirty="0" smtClean="0">
              <a:solidFill>
                <a:srgbClr val="800000"/>
              </a:solidFill>
            </a:rPr>
            <a:t>التوسع العمرانى</a:t>
          </a:r>
          <a:endParaRPr lang="ar-SA" sz="2000" b="1" dirty="0">
            <a:solidFill>
              <a:srgbClr val="800000"/>
            </a:solidFill>
          </a:endParaRPr>
        </a:p>
      </dgm:t>
    </dgm:pt>
    <dgm:pt modelId="{4D56D049-3FA3-4948-911A-022C0EFE1BE1}" type="parTrans" cxnId="{9CE335CB-342A-4CBC-AB41-1E1FFF3A7D8E}">
      <dgm:prSet/>
      <dgm:spPr/>
      <dgm:t>
        <a:bodyPr/>
        <a:lstStyle/>
        <a:p>
          <a:pPr rtl="1"/>
          <a:endParaRPr lang="ar-SA" sz="3600" b="1"/>
        </a:p>
      </dgm:t>
    </dgm:pt>
    <dgm:pt modelId="{35DADE84-E714-4BF3-9B05-70BDFB9426D6}" type="sibTrans" cxnId="{9CE335CB-342A-4CBC-AB41-1E1FFF3A7D8E}">
      <dgm:prSet/>
      <dgm:spPr/>
      <dgm:t>
        <a:bodyPr/>
        <a:lstStyle/>
        <a:p>
          <a:pPr rtl="1"/>
          <a:endParaRPr lang="ar-SA" sz="3600" b="1"/>
        </a:p>
      </dgm:t>
    </dgm:pt>
    <dgm:pt modelId="{109BC438-95BD-43C8-9A77-955B388072AC}">
      <dgm:prSet phldrT="[Text]" custT="1"/>
      <dgm:spPr/>
      <dgm:t>
        <a:bodyPr/>
        <a:lstStyle/>
        <a:p>
          <a:pPr rtl="1"/>
          <a:r>
            <a:rPr lang="ar-SA" sz="2000" b="1" dirty="0" smtClean="0"/>
            <a:t>المخاطر الناتجة عن الاشخاص – العبث والتخريب والتهريب</a:t>
          </a:r>
          <a:endParaRPr lang="ar-SA" sz="2000" b="1" dirty="0"/>
        </a:p>
      </dgm:t>
    </dgm:pt>
    <dgm:pt modelId="{C2395163-C5F5-4F7A-BA7F-F92B5CD20CA9}" type="parTrans" cxnId="{74A6F36B-15E8-44BC-9174-27E0C9A735F6}">
      <dgm:prSet/>
      <dgm:spPr/>
      <dgm:t>
        <a:bodyPr/>
        <a:lstStyle/>
        <a:p>
          <a:pPr rtl="1"/>
          <a:endParaRPr lang="ar-SA" sz="3600" b="1"/>
        </a:p>
      </dgm:t>
    </dgm:pt>
    <dgm:pt modelId="{511B45B8-A725-4D0B-8317-9042A1E86637}" type="sibTrans" cxnId="{74A6F36B-15E8-44BC-9174-27E0C9A735F6}">
      <dgm:prSet/>
      <dgm:spPr/>
      <dgm:t>
        <a:bodyPr/>
        <a:lstStyle/>
        <a:p>
          <a:pPr rtl="1"/>
          <a:endParaRPr lang="ar-SA" sz="3600" b="1"/>
        </a:p>
      </dgm:t>
    </dgm:pt>
    <dgm:pt modelId="{59E16357-9B99-4BB6-B970-C8438C4A7A1F}">
      <dgm:prSet phldrT="[Text]" custT="1"/>
      <dgm:spPr/>
      <dgm:t>
        <a:bodyPr/>
        <a:lstStyle/>
        <a:p>
          <a:pPr rtl="1"/>
          <a:r>
            <a:rPr lang="ar-SA" sz="2000" b="1" dirty="0" smtClean="0"/>
            <a:t>التلوث الصناعى والبيئى</a:t>
          </a:r>
          <a:endParaRPr lang="ar-SA" sz="2000" b="1" dirty="0"/>
        </a:p>
      </dgm:t>
    </dgm:pt>
    <dgm:pt modelId="{257A05D0-95AD-4884-BEF8-7C93942510C0}" type="parTrans" cxnId="{B1D70E76-CF32-4F48-AFE6-DBEFA86022C0}">
      <dgm:prSet/>
      <dgm:spPr/>
      <dgm:t>
        <a:bodyPr/>
        <a:lstStyle/>
        <a:p>
          <a:pPr rtl="1"/>
          <a:endParaRPr lang="ar-SA" sz="3600" b="1"/>
        </a:p>
      </dgm:t>
    </dgm:pt>
    <dgm:pt modelId="{AC055DBB-07C7-4F54-9859-FCBC423BC8EA}" type="sibTrans" cxnId="{B1D70E76-CF32-4F48-AFE6-DBEFA86022C0}">
      <dgm:prSet/>
      <dgm:spPr/>
      <dgm:t>
        <a:bodyPr/>
        <a:lstStyle/>
        <a:p>
          <a:pPr rtl="1"/>
          <a:endParaRPr lang="ar-SA" sz="3600" b="1"/>
        </a:p>
      </dgm:t>
    </dgm:pt>
    <dgm:pt modelId="{F0623B6B-38EE-4671-8DFE-1DC72FC6887F}">
      <dgm:prSet phldrT="[Text]" custT="1"/>
      <dgm:spPr/>
      <dgm:t>
        <a:bodyPr/>
        <a:lstStyle/>
        <a:p>
          <a:pPr rtl="1"/>
          <a:r>
            <a:rPr lang="ar-SA" sz="2000" b="1" i="0" dirty="0" smtClean="0">
              <a:solidFill>
                <a:srgbClr val="800000"/>
              </a:solidFill>
            </a:rPr>
            <a:t>العولمة الثقافية المتزايدة</a:t>
          </a:r>
          <a:endParaRPr lang="ar-SA" sz="2000" b="1" dirty="0">
            <a:solidFill>
              <a:srgbClr val="800000"/>
            </a:solidFill>
          </a:endParaRPr>
        </a:p>
      </dgm:t>
    </dgm:pt>
    <dgm:pt modelId="{FA660BCD-789E-4386-A58F-48E579307431}" type="parTrans" cxnId="{A42FAAD5-B8CF-43B2-9796-06D95D468BA8}">
      <dgm:prSet/>
      <dgm:spPr/>
      <dgm:t>
        <a:bodyPr/>
        <a:lstStyle/>
        <a:p>
          <a:pPr rtl="1"/>
          <a:endParaRPr lang="ar-SA" sz="3600" b="1"/>
        </a:p>
      </dgm:t>
    </dgm:pt>
    <dgm:pt modelId="{1B35B82F-30E5-4D00-9154-ED1F0FC82116}" type="sibTrans" cxnId="{A42FAAD5-B8CF-43B2-9796-06D95D468BA8}">
      <dgm:prSet/>
      <dgm:spPr/>
      <dgm:t>
        <a:bodyPr/>
        <a:lstStyle/>
        <a:p>
          <a:pPr rtl="1"/>
          <a:endParaRPr lang="ar-SA" sz="3600" b="1"/>
        </a:p>
      </dgm:t>
    </dgm:pt>
    <dgm:pt modelId="{DAA57D48-B4B2-4A79-ADF1-4ACBFA8E4DF6}" type="pres">
      <dgm:prSet presAssocID="{F84CB074-97F5-4536-93FB-2D945F35D218}" presName="Name0" presStyleCnt="0">
        <dgm:presLayoutVars>
          <dgm:dir/>
          <dgm:animLvl val="lvl"/>
          <dgm:resizeHandles val="exact"/>
        </dgm:presLayoutVars>
      </dgm:prSet>
      <dgm:spPr/>
      <dgm:t>
        <a:bodyPr/>
        <a:lstStyle/>
        <a:p>
          <a:pPr rtl="1"/>
          <a:endParaRPr lang="ar-SA"/>
        </a:p>
      </dgm:t>
    </dgm:pt>
    <dgm:pt modelId="{F6ED107C-CF2F-4F83-8EFF-E7B58DE200C8}" type="pres">
      <dgm:prSet presAssocID="{F0623B6B-38EE-4671-8DFE-1DC72FC6887F}" presName="boxAndChildren" presStyleCnt="0"/>
      <dgm:spPr/>
    </dgm:pt>
    <dgm:pt modelId="{EBCFBE55-C00E-4CBE-AC21-A749AFC5BC90}" type="pres">
      <dgm:prSet presAssocID="{F0623B6B-38EE-4671-8DFE-1DC72FC6887F}" presName="parentTextBox" presStyleLbl="node1" presStyleIdx="0" presStyleCnt="8"/>
      <dgm:spPr/>
      <dgm:t>
        <a:bodyPr/>
        <a:lstStyle/>
        <a:p>
          <a:pPr rtl="1"/>
          <a:endParaRPr lang="ar-SA"/>
        </a:p>
      </dgm:t>
    </dgm:pt>
    <dgm:pt modelId="{2EA38F86-5FCB-4BB2-A22A-7A9DA3EDB1CA}" type="pres">
      <dgm:prSet presAssocID="{AC055DBB-07C7-4F54-9859-FCBC423BC8EA}" presName="sp" presStyleCnt="0"/>
      <dgm:spPr/>
    </dgm:pt>
    <dgm:pt modelId="{C82676DB-60F4-4D10-920E-A383E35C3220}" type="pres">
      <dgm:prSet presAssocID="{59E16357-9B99-4BB6-B970-C8438C4A7A1F}" presName="arrowAndChildren" presStyleCnt="0"/>
      <dgm:spPr/>
    </dgm:pt>
    <dgm:pt modelId="{6C61B8D5-8D6B-4404-B314-5A57054DBDD2}" type="pres">
      <dgm:prSet presAssocID="{59E16357-9B99-4BB6-B970-C8438C4A7A1F}" presName="parentTextArrow" presStyleLbl="node1" presStyleIdx="1" presStyleCnt="8"/>
      <dgm:spPr/>
      <dgm:t>
        <a:bodyPr/>
        <a:lstStyle/>
        <a:p>
          <a:pPr rtl="1"/>
          <a:endParaRPr lang="ar-SA"/>
        </a:p>
      </dgm:t>
    </dgm:pt>
    <dgm:pt modelId="{2D025DF6-38AC-4BAA-8C7C-53FEFD0279D6}" type="pres">
      <dgm:prSet presAssocID="{511B45B8-A725-4D0B-8317-9042A1E86637}" presName="sp" presStyleCnt="0"/>
      <dgm:spPr/>
    </dgm:pt>
    <dgm:pt modelId="{6947B12B-6C9E-428A-AF37-2B2149F7A5C4}" type="pres">
      <dgm:prSet presAssocID="{109BC438-95BD-43C8-9A77-955B388072AC}" presName="arrowAndChildren" presStyleCnt="0"/>
      <dgm:spPr/>
    </dgm:pt>
    <dgm:pt modelId="{281A751D-5478-44B5-87A3-521170C95405}" type="pres">
      <dgm:prSet presAssocID="{109BC438-95BD-43C8-9A77-955B388072AC}" presName="parentTextArrow" presStyleLbl="node1" presStyleIdx="2" presStyleCnt="8"/>
      <dgm:spPr/>
      <dgm:t>
        <a:bodyPr/>
        <a:lstStyle/>
        <a:p>
          <a:pPr rtl="1"/>
          <a:endParaRPr lang="ar-SA"/>
        </a:p>
      </dgm:t>
    </dgm:pt>
    <dgm:pt modelId="{3A1B6690-A47D-4EB0-B66E-C9AED57DA2A4}" type="pres">
      <dgm:prSet presAssocID="{35DADE84-E714-4BF3-9B05-70BDFB9426D6}" presName="sp" presStyleCnt="0"/>
      <dgm:spPr/>
    </dgm:pt>
    <dgm:pt modelId="{5DDEE15A-256B-4EF7-9234-3F2E9CC342EE}" type="pres">
      <dgm:prSet presAssocID="{2D04F381-13CE-4B45-937F-26DF7EEB6DA5}" presName="arrowAndChildren" presStyleCnt="0"/>
      <dgm:spPr/>
    </dgm:pt>
    <dgm:pt modelId="{9EDDB01D-BE5A-45F0-B540-ADE7C846681A}" type="pres">
      <dgm:prSet presAssocID="{2D04F381-13CE-4B45-937F-26DF7EEB6DA5}" presName="parentTextArrow" presStyleLbl="node1" presStyleIdx="3" presStyleCnt="8"/>
      <dgm:spPr/>
      <dgm:t>
        <a:bodyPr/>
        <a:lstStyle/>
        <a:p>
          <a:pPr rtl="1"/>
          <a:endParaRPr lang="ar-SA"/>
        </a:p>
      </dgm:t>
    </dgm:pt>
    <dgm:pt modelId="{04545053-4010-4731-8942-19CF5334BC73}" type="pres">
      <dgm:prSet presAssocID="{470CB42E-66D9-47F1-961C-FB775C53D7DC}" presName="sp" presStyleCnt="0"/>
      <dgm:spPr/>
    </dgm:pt>
    <dgm:pt modelId="{296DA4B6-00A4-43EC-A904-1E0181E72693}" type="pres">
      <dgm:prSet presAssocID="{5768DFFC-C7F4-480F-AAE0-E5A034DE62BB}" presName="arrowAndChildren" presStyleCnt="0"/>
      <dgm:spPr/>
    </dgm:pt>
    <dgm:pt modelId="{B07F4DAB-BDBA-4739-9308-F2533392253A}" type="pres">
      <dgm:prSet presAssocID="{5768DFFC-C7F4-480F-AAE0-E5A034DE62BB}" presName="parentTextArrow" presStyleLbl="node1" presStyleIdx="4" presStyleCnt="8"/>
      <dgm:spPr/>
      <dgm:t>
        <a:bodyPr/>
        <a:lstStyle/>
        <a:p>
          <a:pPr rtl="1"/>
          <a:endParaRPr lang="ar-SA"/>
        </a:p>
      </dgm:t>
    </dgm:pt>
    <dgm:pt modelId="{025FCFE9-B0C1-4ADD-9FD9-CEA7E92690D8}" type="pres">
      <dgm:prSet presAssocID="{59096ACD-60CC-4989-B832-764CDECCCE34}" presName="sp" presStyleCnt="0"/>
      <dgm:spPr/>
    </dgm:pt>
    <dgm:pt modelId="{53EF058E-9795-4580-B1A2-7F0ACD57701D}" type="pres">
      <dgm:prSet presAssocID="{FD384F82-BCDC-422C-84A8-640717D9100A}" presName="arrowAndChildren" presStyleCnt="0"/>
      <dgm:spPr/>
    </dgm:pt>
    <dgm:pt modelId="{ED9E20D1-6814-4FAA-A235-4EE07ADFAFBE}" type="pres">
      <dgm:prSet presAssocID="{FD384F82-BCDC-422C-84A8-640717D9100A}" presName="parentTextArrow" presStyleLbl="node1" presStyleIdx="5" presStyleCnt="8"/>
      <dgm:spPr/>
      <dgm:t>
        <a:bodyPr/>
        <a:lstStyle/>
        <a:p>
          <a:pPr rtl="1"/>
          <a:endParaRPr lang="ar-SA"/>
        </a:p>
      </dgm:t>
    </dgm:pt>
    <dgm:pt modelId="{5B0CFA10-6334-4EDB-B51B-2DD2ADD4DFB7}" type="pres">
      <dgm:prSet presAssocID="{9B70E688-7151-4014-84F1-8193F260C937}" presName="sp" presStyleCnt="0"/>
      <dgm:spPr/>
    </dgm:pt>
    <dgm:pt modelId="{4B382E74-C73A-4543-83F2-E77523B3E2DB}" type="pres">
      <dgm:prSet presAssocID="{39C7394C-E339-496F-8B3E-CA8E9BE60BD0}" presName="arrowAndChildren" presStyleCnt="0"/>
      <dgm:spPr/>
    </dgm:pt>
    <dgm:pt modelId="{947E9A46-017F-4D3F-B60B-C6C43F46077E}" type="pres">
      <dgm:prSet presAssocID="{39C7394C-E339-496F-8B3E-CA8E9BE60BD0}" presName="parentTextArrow" presStyleLbl="node1" presStyleIdx="6" presStyleCnt="8"/>
      <dgm:spPr/>
      <dgm:t>
        <a:bodyPr/>
        <a:lstStyle/>
        <a:p>
          <a:pPr rtl="1"/>
          <a:endParaRPr lang="ar-SA"/>
        </a:p>
      </dgm:t>
    </dgm:pt>
    <dgm:pt modelId="{8935FDB5-8039-4793-AB8A-6BAE34B64A7E}" type="pres">
      <dgm:prSet presAssocID="{8DBA5D56-9BC0-4883-866D-E582C0BD725C}" presName="sp" presStyleCnt="0"/>
      <dgm:spPr/>
    </dgm:pt>
    <dgm:pt modelId="{138E0EE9-2D8F-4F13-A887-6BCCEB42DCA7}" type="pres">
      <dgm:prSet presAssocID="{DC1113D2-B544-4267-BB9F-058E1630F748}" presName="arrowAndChildren" presStyleCnt="0"/>
      <dgm:spPr/>
    </dgm:pt>
    <dgm:pt modelId="{94037868-995C-4A18-B140-05D9ED219ED3}" type="pres">
      <dgm:prSet presAssocID="{DC1113D2-B544-4267-BB9F-058E1630F748}" presName="parentTextArrow" presStyleLbl="node1" presStyleIdx="7" presStyleCnt="8"/>
      <dgm:spPr/>
      <dgm:t>
        <a:bodyPr/>
        <a:lstStyle/>
        <a:p>
          <a:pPr rtl="1"/>
          <a:endParaRPr lang="ar-SA"/>
        </a:p>
      </dgm:t>
    </dgm:pt>
  </dgm:ptLst>
  <dgm:cxnLst>
    <dgm:cxn modelId="{74A6F36B-15E8-44BC-9174-27E0C9A735F6}" srcId="{F84CB074-97F5-4536-93FB-2D945F35D218}" destId="{109BC438-95BD-43C8-9A77-955B388072AC}" srcOrd="5" destOrd="0" parTransId="{C2395163-C5F5-4F7A-BA7F-F92B5CD20CA9}" sibTransId="{511B45B8-A725-4D0B-8317-9042A1E86637}"/>
    <dgm:cxn modelId="{3BBFE9B5-1072-4103-B01E-3CD3CD141A98}" type="presOf" srcId="{F0623B6B-38EE-4671-8DFE-1DC72FC6887F}" destId="{EBCFBE55-C00E-4CBE-AC21-A749AFC5BC90}" srcOrd="0" destOrd="0" presId="urn:microsoft.com/office/officeart/2005/8/layout/process4"/>
    <dgm:cxn modelId="{2270B755-C7F5-483D-A7E6-B2C21A639844}" type="presOf" srcId="{F84CB074-97F5-4536-93FB-2D945F35D218}" destId="{DAA57D48-B4B2-4A79-ADF1-4ACBFA8E4DF6}" srcOrd="0" destOrd="0" presId="urn:microsoft.com/office/officeart/2005/8/layout/process4"/>
    <dgm:cxn modelId="{2D47FF87-DC8C-4C53-83AB-9C23CB5DBE19}" type="presOf" srcId="{2D04F381-13CE-4B45-937F-26DF7EEB6DA5}" destId="{9EDDB01D-BE5A-45F0-B540-ADE7C846681A}" srcOrd="0" destOrd="0" presId="urn:microsoft.com/office/officeart/2005/8/layout/process4"/>
    <dgm:cxn modelId="{A42FAAD5-B8CF-43B2-9796-06D95D468BA8}" srcId="{F84CB074-97F5-4536-93FB-2D945F35D218}" destId="{F0623B6B-38EE-4671-8DFE-1DC72FC6887F}" srcOrd="7" destOrd="0" parTransId="{FA660BCD-789E-4386-A58F-48E579307431}" sibTransId="{1B35B82F-30E5-4D00-9154-ED1F0FC82116}"/>
    <dgm:cxn modelId="{7F7374A5-D1BE-402D-A7C0-F1AFD0C07055}" type="presOf" srcId="{39C7394C-E339-496F-8B3E-CA8E9BE60BD0}" destId="{947E9A46-017F-4D3F-B60B-C6C43F46077E}" srcOrd="0" destOrd="0" presId="urn:microsoft.com/office/officeart/2005/8/layout/process4"/>
    <dgm:cxn modelId="{9CE335CB-342A-4CBC-AB41-1E1FFF3A7D8E}" srcId="{F84CB074-97F5-4536-93FB-2D945F35D218}" destId="{2D04F381-13CE-4B45-937F-26DF7EEB6DA5}" srcOrd="4" destOrd="0" parTransId="{4D56D049-3FA3-4948-911A-022C0EFE1BE1}" sibTransId="{35DADE84-E714-4BF3-9B05-70BDFB9426D6}"/>
    <dgm:cxn modelId="{48E7D29A-1978-4A36-874F-A2F6FF66747E}" type="presOf" srcId="{FD384F82-BCDC-422C-84A8-640717D9100A}" destId="{ED9E20D1-6814-4FAA-A235-4EE07ADFAFBE}" srcOrd="0" destOrd="0" presId="urn:microsoft.com/office/officeart/2005/8/layout/process4"/>
    <dgm:cxn modelId="{142FE843-85B9-48D6-B292-0D9A0FA74A72}" srcId="{F84CB074-97F5-4536-93FB-2D945F35D218}" destId="{5768DFFC-C7F4-480F-AAE0-E5A034DE62BB}" srcOrd="3" destOrd="0" parTransId="{135E6C1E-825B-49E6-8CBA-1903D338167D}" sibTransId="{470CB42E-66D9-47F1-961C-FB775C53D7DC}"/>
    <dgm:cxn modelId="{93570B8D-9F41-4B87-9FEC-9CFC92C5884A}" type="presOf" srcId="{DC1113D2-B544-4267-BB9F-058E1630F748}" destId="{94037868-995C-4A18-B140-05D9ED219ED3}" srcOrd="0" destOrd="0" presId="urn:microsoft.com/office/officeart/2005/8/layout/process4"/>
    <dgm:cxn modelId="{4B7CCDA4-1615-424B-97FA-F1A07F3CF7F4}" srcId="{F84CB074-97F5-4536-93FB-2D945F35D218}" destId="{FD384F82-BCDC-422C-84A8-640717D9100A}" srcOrd="2" destOrd="0" parTransId="{B033E3D1-0F54-4D70-AF68-E936B1FDA210}" sibTransId="{59096ACD-60CC-4989-B832-764CDECCCE34}"/>
    <dgm:cxn modelId="{CCE815D3-CC8C-4CDB-809B-3A7DB3FDCE85}" srcId="{F84CB074-97F5-4536-93FB-2D945F35D218}" destId="{DC1113D2-B544-4267-BB9F-058E1630F748}" srcOrd="0" destOrd="0" parTransId="{96760462-99DF-4D95-B455-445F792EBF94}" sibTransId="{8DBA5D56-9BC0-4883-866D-E582C0BD725C}"/>
    <dgm:cxn modelId="{B1D70E76-CF32-4F48-AFE6-DBEFA86022C0}" srcId="{F84CB074-97F5-4536-93FB-2D945F35D218}" destId="{59E16357-9B99-4BB6-B970-C8438C4A7A1F}" srcOrd="6" destOrd="0" parTransId="{257A05D0-95AD-4884-BEF8-7C93942510C0}" sibTransId="{AC055DBB-07C7-4F54-9859-FCBC423BC8EA}"/>
    <dgm:cxn modelId="{29E125F5-F6EC-489D-B772-7E8350F30BA5}" type="presOf" srcId="{109BC438-95BD-43C8-9A77-955B388072AC}" destId="{281A751D-5478-44B5-87A3-521170C95405}" srcOrd="0" destOrd="0" presId="urn:microsoft.com/office/officeart/2005/8/layout/process4"/>
    <dgm:cxn modelId="{4DED8869-6323-4F4D-82E7-77DD7E0B9A52}" srcId="{F84CB074-97F5-4536-93FB-2D945F35D218}" destId="{39C7394C-E339-496F-8B3E-CA8E9BE60BD0}" srcOrd="1" destOrd="0" parTransId="{AB2E9E1F-380E-480F-8BCE-55ACC4A9BCFB}" sibTransId="{9B70E688-7151-4014-84F1-8193F260C937}"/>
    <dgm:cxn modelId="{8E2B871A-98D4-4E5E-A2A1-B8D818F3E547}" type="presOf" srcId="{59E16357-9B99-4BB6-B970-C8438C4A7A1F}" destId="{6C61B8D5-8D6B-4404-B314-5A57054DBDD2}" srcOrd="0" destOrd="0" presId="urn:microsoft.com/office/officeart/2005/8/layout/process4"/>
    <dgm:cxn modelId="{EBBD97B4-4A55-4EC1-8AE3-89CC5952E7C7}" type="presOf" srcId="{5768DFFC-C7F4-480F-AAE0-E5A034DE62BB}" destId="{B07F4DAB-BDBA-4739-9308-F2533392253A}" srcOrd="0" destOrd="0" presId="urn:microsoft.com/office/officeart/2005/8/layout/process4"/>
    <dgm:cxn modelId="{7928E3E1-4D0E-4D06-9D22-88D369E6E1E9}" type="presParOf" srcId="{DAA57D48-B4B2-4A79-ADF1-4ACBFA8E4DF6}" destId="{F6ED107C-CF2F-4F83-8EFF-E7B58DE200C8}" srcOrd="0" destOrd="0" presId="urn:microsoft.com/office/officeart/2005/8/layout/process4"/>
    <dgm:cxn modelId="{B08BDBEE-0F25-4C34-8E2C-6BEF19F3E075}" type="presParOf" srcId="{F6ED107C-CF2F-4F83-8EFF-E7B58DE200C8}" destId="{EBCFBE55-C00E-4CBE-AC21-A749AFC5BC90}" srcOrd="0" destOrd="0" presId="urn:microsoft.com/office/officeart/2005/8/layout/process4"/>
    <dgm:cxn modelId="{FE748177-1445-4369-8ECD-4B23CCF861D4}" type="presParOf" srcId="{DAA57D48-B4B2-4A79-ADF1-4ACBFA8E4DF6}" destId="{2EA38F86-5FCB-4BB2-A22A-7A9DA3EDB1CA}" srcOrd="1" destOrd="0" presId="urn:microsoft.com/office/officeart/2005/8/layout/process4"/>
    <dgm:cxn modelId="{715CACA7-E5E5-4E1F-85F8-9B61FC7C2DA6}" type="presParOf" srcId="{DAA57D48-B4B2-4A79-ADF1-4ACBFA8E4DF6}" destId="{C82676DB-60F4-4D10-920E-A383E35C3220}" srcOrd="2" destOrd="0" presId="urn:microsoft.com/office/officeart/2005/8/layout/process4"/>
    <dgm:cxn modelId="{941ABD05-EBB4-4882-996C-2E6453872514}" type="presParOf" srcId="{C82676DB-60F4-4D10-920E-A383E35C3220}" destId="{6C61B8D5-8D6B-4404-B314-5A57054DBDD2}" srcOrd="0" destOrd="0" presId="urn:microsoft.com/office/officeart/2005/8/layout/process4"/>
    <dgm:cxn modelId="{0167D790-EAB8-4B4D-97A1-9DBA19D43CAB}" type="presParOf" srcId="{DAA57D48-B4B2-4A79-ADF1-4ACBFA8E4DF6}" destId="{2D025DF6-38AC-4BAA-8C7C-53FEFD0279D6}" srcOrd="3" destOrd="0" presId="urn:microsoft.com/office/officeart/2005/8/layout/process4"/>
    <dgm:cxn modelId="{4A0E2BC8-3DA4-4FC4-8592-03BC44EB3A2C}" type="presParOf" srcId="{DAA57D48-B4B2-4A79-ADF1-4ACBFA8E4DF6}" destId="{6947B12B-6C9E-428A-AF37-2B2149F7A5C4}" srcOrd="4" destOrd="0" presId="urn:microsoft.com/office/officeart/2005/8/layout/process4"/>
    <dgm:cxn modelId="{5F4E9698-07CD-4699-909D-13A6D4D8BEA0}" type="presParOf" srcId="{6947B12B-6C9E-428A-AF37-2B2149F7A5C4}" destId="{281A751D-5478-44B5-87A3-521170C95405}" srcOrd="0" destOrd="0" presId="urn:microsoft.com/office/officeart/2005/8/layout/process4"/>
    <dgm:cxn modelId="{3EC09C7D-D559-4370-A2B6-B08F84377E82}" type="presParOf" srcId="{DAA57D48-B4B2-4A79-ADF1-4ACBFA8E4DF6}" destId="{3A1B6690-A47D-4EB0-B66E-C9AED57DA2A4}" srcOrd="5" destOrd="0" presId="urn:microsoft.com/office/officeart/2005/8/layout/process4"/>
    <dgm:cxn modelId="{57FC0189-06C4-411A-AE6C-18CDF06F2573}" type="presParOf" srcId="{DAA57D48-B4B2-4A79-ADF1-4ACBFA8E4DF6}" destId="{5DDEE15A-256B-4EF7-9234-3F2E9CC342EE}" srcOrd="6" destOrd="0" presId="urn:microsoft.com/office/officeart/2005/8/layout/process4"/>
    <dgm:cxn modelId="{DE3F011D-8113-4B0F-AE32-67D3EE8D05BE}" type="presParOf" srcId="{5DDEE15A-256B-4EF7-9234-3F2E9CC342EE}" destId="{9EDDB01D-BE5A-45F0-B540-ADE7C846681A}" srcOrd="0" destOrd="0" presId="urn:microsoft.com/office/officeart/2005/8/layout/process4"/>
    <dgm:cxn modelId="{7DBC4A23-B9EF-4FE1-8892-079540FDCF39}" type="presParOf" srcId="{DAA57D48-B4B2-4A79-ADF1-4ACBFA8E4DF6}" destId="{04545053-4010-4731-8942-19CF5334BC73}" srcOrd="7" destOrd="0" presId="urn:microsoft.com/office/officeart/2005/8/layout/process4"/>
    <dgm:cxn modelId="{17292D79-42B5-4BF8-A564-6D05CB09077D}" type="presParOf" srcId="{DAA57D48-B4B2-4A79-ADF1-4ACBFA8E4DF6}" destId="{296DA4B6-00A4-43EC-A904-1E0181E72693}" srcOrd="8" destOrd="0" presId="urn:microsoft.com/office/officeart/2005/8/layout/process4"/>
    <dgm:cxn modelId="{AB4872C6-676E-4BFA-9B04-71B99B2D9D7B}" type="presParOf" srcId="{296DA4B6-00A4-43EC-A904-1E0181E72693}" destId="{B07F4DAB-BDBA-4739-9308-F2533392253A}" srcOrd="0" destOrd="0" presId="urn:microsoft.com/office/officeart/2005/8/layout/process4"/>
    <dgm:cxn modelId="{DB017C7B-EA93-45FC-83E3-D43E0BCD20B0}" type="presParOf" srcId="{DAA57D48-B4B2-4A79-ADF1-4ACBFA8E4DF6}" destId="{025FCFE9-B0C1-4ADD-9FD9-CEA7E92690D8}" srcOrd="9" destOrd="0" presId="urn:microsoft.com/office/officeart/2005/8/layout/process4"/>
    <dgm:cxn modelId="{4BCB9CDA-E013-4A50-A2E9-EB904535007A}" type="presParOf" srcId="{DAA57D48-B4B2-4A79-ADF1-4ACBFA8E4DF6}" destId="{53EF058E-9795-4580-B1A2-7F0ACD57701D}" srcOrd="10" destOrd="0" presId="urn:microsoft.com/office/officeart/2005/8/layout/process4"/>
    <dgm:cxn modelId="{C8FE929F-8BA5-46AF-AFA2-AB0374B48D73}" type="presParOf" srcId="{53EF058E-9795-4580-B1A2-7F0ACD57701D}" destId="{ED9E20D1-6814-4FAA-A235-4EE07ADFAFBE}" srcOrd="0" destOrd="0" presId="urn:microsoft.com/office/officeart/2005/8/layout/process4"/>
    <dgm:cxn modelId="{FE395620-58FB-4189-8354-E0F0BCCF5982}" type="presParOf" srcId="{DAA57D48-B4B2-4A79-ADF1-4ACBFA8E4DF6}" destId="{5B0CFA10-6334-4EDB-B51B-2DD2ADD4DFB7}" srcOrd="11" destOrd="0" presId="urn:microsoft.com/office/officeart/2005/8/layout/process4"/>
    <dgm:cxn modelId="{27987A9B-7A4F-4FD4-B74B-D1DFFF5DECD5}" type="presParOf" srcId="{DAA57D48-B4B2-4A79-ADF1-4ACBFA8E4DF6}" destId="{4B382E74-C73A-4543-83F2-E77523B3E2DB}" srcOrd="12" destOrd="0" presId="urn:microsoft.com/office/officeart/2005/8/layout/process4"/>
    <dgm:cxn modelId="{E0F06003-1338-44B6-A2C0-09DBAC4E2F0E}" type="presParOf" srcId="{4B382E74-C73A-4543-83F2-E77523B3E2DB}" destId="{947E9A46-017F-4D3F-B60B-C6C43F46077E}" srcOrd="0" destOrd="0" presId="urn:microsoft.com/office/officeart/2005/8/layout/process4"/>
    <dgm:cxn modelId="{D9C146AE-8E5D-41B4-9FF8-5C7523BA5542}" type="presParOf" srcId="{DAA57D48-B4B2-4A79-ADF1-4ACBFA8E4DF6}" destId="{8935FDB5-8039-4793-AB8A-6BAE34B64A7E}" srcOrd="13" destOrd="0" presId="urn:microsoft.com/office/officeart/2005/8/layout/process4"/>
    <dgm:cxn modelId="{E437858B-7F10-4C8A-BAF6-C84B93E75E09}" type="presParOf" srcId="{DAA57D48-B4B2-4A79-ADF1-4ACBFA8E4DF6}" destId="{138E0EE9-2D8F-4F13-A887-6BCCEB42DCA7}" srcOrd="14" destOrd="0" presId="urn:microsoft.com/office/officeart/2005/8/layout/process4"/>
    <dgm:cxn modelId="{6D15E939-3EE6-4A98-BD1B-562FB8066324}" type="presParOf" srcId="{138E0EE9-2D8F-4F13-A887-6BCCEB42DCA7}" destId="{94037868-995C-4A18-B140-05D9ED219ED3}"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D2EDB-D59B-48E4-A1CB-37C4DFFA6AB5}" type="doc">
      <dgm:prSet loTypeId="urn:microsoft.com/office/officeart/2005/8/layout/chart3" loCatId="cycle" qsTypeId="urn:microsoft.com/office/officeart/2005/8/quickstyle/simple2" qsCatId="simple" csTypeId="urn:microsoft.com/office/officeart/2005/8/colors/accent0_1" csCatId="mainScheme" phldr="1"/>
      <dgm:spPr/>
      <dgm:t>
        <a:bodyPr/>
        <a:lstStyle/>
        <a:p>
          <a:pPr rtl="1"/>
          <a:endParaRPr lang="ar-SA"/>
        </a:p>
      </dgm:t>
    </dgm:pt>
    <dgm:pt modelId="{38872B8C-1328-430B-877D-B7174A0091C4}">
      <dgm:prSet phldrT="[Text]"/>
      <dgm:spPr/>
      <dgm:t>
        <a:bodyPr/>
        <a:lstStyle/>
        <a:p>
          <a:pPr rtl="1"/>
          <a:r>
            <a:rPr lang="ar-SA" b="0" i="0" dirty="0" smtClean="0"/>
            <a:t>التوثيق الفوتوغرافي</a:t>
          </a:r>
        </a:p>
        <a:p>
          <a:pPr rtl="1"/>
          <a:endParaRPr lang="ar-SA" dirty="0"/>
        </a:p>
      </dgm:t>
    </dgm:pt>
    <dgm:pt modelId="{B16A28FA-F724-4501-803B-C5DAEE44CCFF}" type="parTrans" cxnId="{B671CD91-922D-43C1-BDC4-145D0F7EB62A}">
      <dgm:prSet/>
      <dgm:spPr/>
      <dgm:t>
        <a:bodyPr/>
        <a:lstStyle/>
        <a:p>
          <a:pPr rtl="1"/>
          <a:endParaRPr lang="ar-SA"/>
        </a:p>
      </dgm:t>
    </dgm:pt>
    <dgm:pt modelId="{1BB9C659-C2E6-40BA-9DA7-E94F05FAB658}" type="sibTrans" cxnId="{B671CD91-922D-43C1-BDC4-145D0F7EB62A}">
      <dgm:prSet/>
      <dgm:spPr/>
      <dgm:t>
        <a:bodyPr/>
        <a:lstStyle/>
        <a:p>
          <a:pPr rtl="1"/>
          <a:endParaRPr lang="ar-SA"/>
        </a:p>
      </dgm:t>
    </dgm:pt>
    <dgm:pt modelId="{FECB4F04-90CA-48AF-B3B4-2588F673655F}">
      <dgm:prSet phldrT="[Text]"/>
      <dgm:spPr/>
      <dgm:t>
        <a:bodyPr/>
        <a:lstStyle/>
        <a:p>
          <a:pPr rtl="1"/>
          <a:r>
            <a:rPr lang="ar-SA" b="0" i="0" dirty="0" smtClean="0"/>
            <a:t>التوثيق المساحي والهندسي ..</a:t>
          </a:r>
        </a:p>
        <a:p>
          <a:pPr rtl="1"/>
          <a:endParaRPr lang="ar-SA" dirty="0"/>
        </a:p>
      </dgm:t>
    </dgm:pt>
    <dgm:pt modelId="{C8BAB340-8538-454F-9D12-BF6DA6F6D36D}" type="parTrans" cxnId="{9F107B43-55F5-4647-9A28-4B685382C9E1}">
      <dgm:prSet/>
      <dgm:spPr/>
      <dgm:t>
        <a:bodyPr/>
        <a:lstStyle/>
        <a:p>
          <a:pPr rtl="1"/>
          <a:endParaRPr lang="ar-SA"/>
        </a:p>
      </dgm:t>
    </dgm:pt>
    <dgm:pt modelId="{6BE9D9D1-F76E-40C6-B460-B5D8D052707F}" type="sibTrans" cxnId="{9F107B43-55F5-4647-9A28-4B685382C9E1}">
      <dgm:prSet/>
      <dgm:spPr/>
      <dgm:t>
        <a:bodyPr/>
        <a:lstStyle/>
        <a:p>
          <a:pPr rtl="1"/>
          <a:endParaRPr lang="ar-SA"/>
        </a:p>
      </dgm:t>
    </dgm:pt>
    <dgm:pt modelId="{3812AF3A-9FCF-4A9F-BB7B-E5B508898305}">
      <dgm:prSet phldrT="[Text]"/>
      <dgm:spPr/>
      <dgm:t>
        <a:bodyPr/>
        <a:lstStyle/>
        <a:p>
          <a:pPr rtl="1"/>
          <a:r>
            <a:rPr lang="ar-SA" b="0" i="0" dirty="0" smtClean="0"/>
            <a:t>التوثيق الوصفي ..</a:t>
          </a:r>
        </a:p>
        <a:p>
          <a:pPr rtl="1"/>
          <a:endParaRPr lang="ar-SA" dirty="0"/>
        </a:p>
      </dgm:t>
    </dgm:pt>
    <dgm:pt modelId="{CC3F5CBE-5084-4C0D-A8BE-BBC6C82FD783}" type="parTrans" cxnId="{AF0DDB09-5D4F-4363-B42F-F64D24F22301}">
      <dgm:prSet/>
      <dgm:spPr/>
      <dgm:t>
        <a:bodyPr/>
        <a:lstStyle/>
        <a:p>
          <a:pPr rtl="1"/>
          <a:endParaRPr lang="ar-SA"/>
        </a:p>
      </dgm:t>
    </dgm:pt>
    <dgm:pt modelId="{DAE0C728-5DE3-455C-A585-5F74F20C871A}" type="sibTrans" cxnId="{AF0DDB09-5D4F-4363-B42F-F64D24F22301}">
      <dgm:prSet/>
      <dgm:spPr/>
      <dgm:t>
        <a:bodyPr/>
        <a:lstStyle/>
        <a:p>
          <a:pPr rtl="1"/>
          <a:endParaRPr lang="ar-SA"/>
        </a:p>
      </dgm:t>
    </dgm:pt>
    <dgm:pt modelId="{ED31B43C-C6B4-488B-83FA-CDE5C26C7B6D}">
      <dgm:prSet phldrT="[Text]"/>
      <dgm:spPr/>
      <dgm:t>
        <a:bodyPr/>
        <a:lstStyle/>
        <a:p>
          <a:pPr rtl="1"/>
          <a:r>
            <a:rPr lang="ar-SA" b="0" i="0" dirty="0" smtClean="0"/>
            <a:t>التسجيل الهلوجرافي</a:t>
          </a:r>
        </a:p>
      </dgm:t>
    </dgm:pt>
    <dgm:pt modelId="{C6687BDD-ECD1-4FE8-82D0-8452C6B5C714}" type="parTrans" cxnId="{99E3CA17-BE30-48AE-8520-5DFE5E3AD7CA}">
      <dgm:prSet/>
      <dgm:spPr/>
      <dgm:t>
        <a:bodyPr/>
        <a:lstStyle/>
        <a:p>
          <a:pPr rtl="1"/>
          <a:endParaRPr lang="ar-SA"/>
        </a:p>
      </dgm:t>
    </dgm:pt>
    <dgm:pt modelId="{AA5143CF-B897-4D8C-A886-5225ABCFD815}" type="sibTrans" cxnId="{99E3CA17-BE30-48AE-8520-5DFE5E3AD7CA}">
      <dgm:prSet/>
      <dgm:spPr/>
      <dgm:t>
        <a:bodyPr/>
        <a:lstStyle/>
        <a:p>
          <a:pPr rtl="1"/>
          <a:endParaRPr lang="ar-SA"/>
        </a:p>
      </dgm:t>
    </dgm:pt>
    <dgm:pt modelId="{356205B8-1BB6-4756-9F57-BC4EDC175FC0}">
      <dgm:prSet phldrT="[Text]"/>
      <dgm:spPr/>
      <dgm:t>
        <a:bodyPr/>
        <a:lstStyle/>
        <a:p>
          <a:pPr rtl="1"/>
          <a:r>
            <a:rPr lang="ar-SA" b="0" i="0" dirty="0" smtClean="0"/>
            <a:t>التوثيق السينمائي ..</a:t>
          </a:r>
        </a:p>
      </dgm:t>
    </dgm:pt>
    <dgm:pt modelId="{6EA99441-DA53-4F27-936D-EEB599DA8318}" type="sibTrans" cxnId="{BB697385-3A82-411E-AAB4-8FAD8E8462E5}">
      <dgm:prSet/>
      <dgm:spPr/>
      <dgm:t>
        <a:bodyPr/>
        <a:lstStyle/>
        <a:p>
          <a:pPr rtl="1"/>
          <a:endParaRPr lang="ar-SA"/>
        </a:p>
      </dgm:t>
    </dgm:pt>
    <dgm:pt modelId="{28420E18-68D5-445D-9761-8B799B3CF9A3}" type="parTrans" cxnId="{BB697385-3A82-411E-AAB4-8FAD8E8462E5}">
      <dgm:prSet/>
      <dgm:spPr/>
      <dgm:t>
        <a:bodyPr/>
        <a:lstStyle/>
        <a:p>
          <a:pPr rtl="1"/>
          <a:endParaRPr lang="ar-SA"/>
        </a:p>
      </dgm:t>
    </dgm:pt>
    <dgm:pt modelId="{82A7DFAD-1BA1-4C12-8ADB-17F3896EA071}" type="pres">
      <dgm:prSet presAssocID="{02ED2EDB-D59B-48E4-A1CB-37C4DFFA6AB5}" presName="compositeShape" presStyleCnt="0">
        <dgm:presLayoutVars>
          <dgm:chMax val="7"/>
          <dgm:dir/>
          <dgm:resizeHandles val="exact"/>
        </dgm:presLayoutVars>
      </dgm:prSet>
      <dgm:spPr/>
      <dgm:t>
        <a:bodyPr/>
        <a:lstStyle/>
        <a:p>
          <a:pPr rtl="1"/>
          <a:endParaRPr lang="ar-SA"/>
        </a:p>
      </dgm:t>
    </dgm:pt>
    <dgm:pt modelId="{EBB96231-6FC6-4394-BB3E-0549C371CA7E}" type="pres">
      <dgm:prSet presAssocID="{02ED2EDB-D59B-48E4-A1CB-37C4DFFA6AB5}" presName="wedge1" presStyleLbl="node1" presStyleIdx="0" presStyleCnt="5"/>
      <dgm:spPr/>
      <dgm:t>
        <a:bodyPr/>
        <a:lstStyle/>
        <a:p>
          <a:pPr rtl="1"/>
          <a:endParaRPr lang="ar-SA"/>
        </a:p>
      </dgm:t>
    </dgm:pt>
    <dgm:pt modelId="{74863F56-1613-4CD9-AE7B-C70CD6FB775D}" type="pres">
      <dgm:prSet presAssocID="{02ED2EDB-D59B-48E4-A1CB-37C4DFFA6AB5}" presName="wedge1Tx" presStyleLbl="node1" presStyleIdx="0" presStyleCnt="5">
        <dgm:presLayoutVars>
          <dgm:chMax val="0"/>
          <dgm:chPref val="0"/>
          <dgm:bulletEnabled val="1"/>
        </dgm:presLayoutVars>
      </dgm:prSet>
      <dgm:spPr/>
      <dgm:t>
        <a:bodyPr/>
        <a:lstStyle/>
        <a:p>
          <a:pPr rtl="1"/>
          <a:endParaRPr lang="ar-SA"/>
        </a:p>
      </dgm:t>
    </dgm:pt>
    <dgm:pt modelId="{F493E4C7-F981-4F72-A956-D850D86F2514}" type="pres">
      <dgm:prSet presAssocID="{02ED2EDB-D59B-48E4-A1CB-37C4DFFA6AB5}" presName="wedge2" presStyleLbl="node1" presStyleIdx="1" presStyleCnt="5"/>
      <dgm:spPr/>
      <dgm:t>
        <a:bodyPr/>
        <a:lstStyle/>
        <a:p>
          <a:pPr rtl="1"/>
          <a:endParaRPr lang="ar-SA"/>
        </a:p>
      </dgm:t>
    </dgm:pt>
    <dgm:pt modelId="{127DF882-9C6F-4E90-BEA4-A6A2C38838DC}" type="pres">
      <dgm:prSet presAssocID="{02ED2EDB-D59B-48E4-A1CB-37C4DFFA6AB5}" presName="wedge2Tx" presStyleLbl="node1" presStyleIdx="1" presStyleCnt="5">
        <dgm:presLayoutVars>
          <dgm:chMax val="0"/>
          <dgm:chPref val="0"/>
          <dgm:bulletEnabled val="1"/>
        </dgm:presLayoutVars>
      </dgm:prSet>
      <dgm:spPr/>
      <dgm:t>
        <a:bodyPr/>
        <a:lstStyle/>
        <a:p>
          <a:pPr rtl="1"/>
          <a:endParaRPr lang="ar-SA"/>
        </a:p>
      </dgm:t>
    </dgm:pt>
    <dgm:pt modelId="{57458AAE-D2AE-4F1E-BC48-C1AC64C0DC40}" type="pres">
      <dgm:prSet presAssocID="{02ED2EDB-D59B-48E4-A1CB-37C4DFFA6AB5}" presName="wedge3" presStyleLbl="node1" presStyleIdx="2" presStyleCnt="5"/>
      <dgm:spPr/>
      <dgm:t>
        <a:bodyPr/>
        <a:lstStyle/>
        <a:p>
          <a:pPr rtl="1"/>
          <a:endParaRPr lang="ar-SA"/>
        </a:p>
      </dgm:t>
    </dgm:pt>
    <dgm:pt modelId="{630359E3-2C6B-4888-9C00-74503CFEEF6F}" type="pres">
      <dgm:prSet presAssocID="{02ED2EDB-D59B-48E4-A1CB-37C4DFFA6AB5}" presName="wedge3Tx" presStyleLbl="node1" presStyleIdx="2" presStyleCnt="5">
        <dgm:presLayoutVars>
          <dgm:chMax val="0"/>
          <dgm:chPref val="0"/>
          <dgm:bulletEnabled val="1"/>
        </dgm:presLayoutVars>
      </dgm:prSet>
      <dgm:spPr/>
      <dgm:t>
        <a:bodyPr/>
        <a:lstStyle/>
        <a:p>
          <a:pPr rtl="1"/>
          <a:endParaRPr lang="ar-SA"/>
        </a:p>
      </dgm:t>
    </dgm:pt>
    <dgm:pt modelId="{A323519D-D164-41BE-8FE4-CFBD6A555E1C}" type="pres">
      <dgm:prSet presAssocID="{02ED2EDB-D59B-48E4-A1CB-37C4DFFA6AB5}" presName="wedge4" presStyleLbl="node1" presStyleIdx="3" presStyleCnt="5"/>
      <dgm:spPr/>
      <dgm:t>
        <a:bodyPr/>
        <a:lstStyle/>
        <a:p>
          <a:pPr rtl="1"/>
          <a:endParaRPr lang="ar-SA"/>
        </a:p>
      </dgm:t>
    </dgm:pt>
    <dgm:pt modelId="{37D38688-D361-4957-9D02-8C1881233B96}" type="pres">
      <dgm:prSet presAssocID="{02ED2EDB-D59B-48E4-A1CB-37C4DFFA6AB5}" presName="wedge4Tx" presStyleLbl="node1" presStyleIdx="3" presStyleCnt="5">
        <dgm:presLayoutVars>
          <dgm:chMax val="0"/>
          <dgm:chPref val="0"/>
          <dgm:bulletEnabled val="1"/>
        </dgm:presLayoutVars>
      </dgm:prSet>
      <dgm:spPr/>
      <dgm:t>
        <a:bodyPr/>
        <a:lstStyle/>
        <a:p>
          <a:pPr rtl="1"/>
          <a:endParaRPr lang="ar-SA"/>
        </a:p>
      </dgm:t>
    </dgm:pt>
    <dgm:pt modelId="{7A0C2ECE-D9D4-44CC-93DC-E2C520DF4282}" type="pres">
      <dgm:prSet presAssocID="{02ED2EDB-D59B-48E4-A1CB-37C4DFFA6AB5}" presName="wedge5" presStyleLbl="node1" presStyleIdx="4" presStyleCnt="5"/>
      <dgm:spPr/>
      <dgm:t>
        <a:bodyPr/>
        <a:lstStyle/>
        <a:p>
          <a:pPr rtl="1"/>
          <a:endParaRPr lang="ar-SA"/>
        </a:p>
      </dgm:t>
    </dgm:pt>
    <dgm:pt modelId="{F0737206-1A3C-484B-ADD5-0EC11AA9F4AA}" type="pres">
      <dgm:prSet presAssocID="{02ED2EDB-D59B-48E4-A1CB-37C4DFFA6AB5}" presName="wedge5Tx" presStyleLbl="node1" presStyleIdx="4" presStyleCnt="5">
        <dgm:presLayoutVars>
          <dgm:chMax val="0"/>
          <dgm:chPref val="0"/>
          <dgm:bulletEnabled val="1"/>
        </dgm:presLayoutVars>
      </dgm:prSet>
      <dgm:spPr/>
      <dgm:t>
        <a:bodyPr/>
        <a:lstStyle/>
        <a:p>
          <a:pPr rtl="1"/>
          <a:endParaRPr lang="ar-SA"/>
        </a:p>
      </dgm:t>
    </dgm:pt>
  </dgm:ptLst>
  <dgm:cxnLst>
    <dgm:cxn modelId="{521ED928-DB7E-4835-B114-74EC7F92236C}" type="presOf" srcId="{FECB4F04-90CA-48AF-B3B4-2588F673655F}" destId="{F493E4C7-F981-4F72-A956-D850D86F2514}" srcOrd="0" destOrd="0" presId="urn:microsoft.com/office/officeart/2005/8/layout/chart3"/>
    <dgm:cxn modelId="{2EE7D573-E1D5-448D-A6CC-86D754B5F340}" type="presOf" srcId="{38872B8C-1328-430B-877D-B7174A0091C4}" destId="{EBB96231-6FC6-4394-BB3E-0549C371CA7E}" srcOrd="0" destOrd="0" presId="urn:microsoft.com/office/officeart/2005/8/layout/chart3"/>
    <dgm:cxn modelId="{9CE17EEB-D731-4FC6-AB7F-1E8458329C7A}" type="presOf" srcId="{3812AF3A-9FCF-4A9F-BB7B-E5B508898305}" destId="{57458AAE-D2AE-4F1E-BC48-C1AC64C0DC40}" srcOrd="0" destOrd="0" presId="urn:microsoft.com/office/officeart/2005/8/layout/chart3"/>
    <dgm:cxn modelId="{E62ED7C4-0F9D-4E0A-B0DE-22D2BC305DE1}" type="presOf" srcId="{356205B8-1BB6-4756-9F57-BC4EDC175FC0}" destId="{A323519D-D164-41BE-8FE4-CFBD6A555E1C}" srcOrd="0" destOrd="0" presId="urn:microsoft.com/office/officeart/2005/8/layout/chart3"/>
    <dgm:cxn modelId="{B671CD91-922D-43C1-BDC4-145D0F7EB62A}" srcId="{02ED2EDB-D59B-48E4-A1CB-37C4DFFA6AB5}" destId="{38872B8C-1328-430B-877D-B7174A0091C4}" srcOrd="0" destOrd="0" parTransId="{B16A28FA-F724-4501-803B-C5DAEE44CCFF}" sibTransId="{1BB9C659-C2E6-40BA-9DA7-E94F05FAB658}"/>
    <dgm:cxn modelId="{99E3CA17-BE30-48AE-8520-5DFE5E3AD7CA}" srcId="{02ED2EDB-D59B-48E4-A1CB-37C4DFFA6AB5}" destId="{ED31B43C-C6B4-488B-83FA-CDE5C26C7B6D}" srcOrd="4" destOrd="0" parTransId="{C6687BDD-ECD1-4FE8-82D0-8452C6B5C714}" sibTransId="{AA5143CF-B897-4D8C-A886-5225ABCFD815}"/>
    <dgm:cxn modelId="{8DF95410-D642-43B8-AAD0-8B5855AD34D5}" type="presOf" srcId="{3812AF3A-9FCF-4A9F-BB7B-E5B508898305}" destId="{630359E3-2C6B-4888-9C00-74503CFEEF6F}" srcOrd="1" destOrd="0" presId="urn:microsoft.com/office/officeart/2005/8/layout/chart3"/>
    <dgm:cxn modelId="{FA4A2277-223A-4073-9E26-3BA218D3844B}" type="presOf" srcId="{356205B8-1BB6-4756-9F57-BC4EDC175FC0}" destId="{37D38688-D361-4957-9D02-8C1881233B96}" srcOrd="1" destOrd="0" presId="urn:microsoft.com/office/officeart/2005/8/layout/chart3"/>
    <dgm:cxn modelId="{41A67F55-0688-4BEE-8BAC-AFFA26F00369}" type="presOf" srcId="{ED31B43C-C6B4-488B-83FA-CDE5C26C7B6D}" destId="{F0737206-1A3C-484B-ADD5-0EC11AA9F4AA}" srcOrd="1" destOrd="0" presId="urn:microsoft.com/office/officeart/2005/8/layout/chart3"/>
    <dgm:cxn modelId="{BB697385-3A82-411E-AAB4-8FAD8E8462E5}" srcId="{02ED2EDB-D59B-48E4-A1CB-37C4DFFA6AB5}" destId="{356205B8-1BB6-4756-9F57-BC4EDC175FC0}" srcOrd="3" destOrd="0" parTransId="{28420E18-68D5-445D-9761-8B799B3CF9A3}" sibTransId="{6EA99441-DA53-4F27-936D-EEB599DA8318}"/>
    <dgm:cxn modelId="{F48117CD-A9BD-406B-B6C2-5E931838DA13}" type="presOf" srcId="{02ED2EDB-D59B-48E4-A1CB-37C4DFFA6AB5}" destId="{82A7DFAD-1BA1-4C12-8ADB-17F3896EA071}" srcOrd="0" destOrd="0" presId="urn:microsoft.com/office/officeart/2005/8/layout/chart3"/>
    <dgm:cxn modelId="{B6ABF3D2-1678-422D-A8C9-C6E9F62FDB7D}" type="presOf" srcId="{FECB4F04-90CA-48AF-B3B4-2588F673655F}" destId="{127DF882-9C6F-4E90-BEA4-A6A2C38838DC}" srcOrd="1" destOrd="0" presId="urn:microsoft.com/office/officeart/2005/8/layout/chart3"/>
    <dgm:cxn modelId="{AF0DDB09-5D4F-4363-B42F-F64D24F22301}" srcId="{02ED2EDB-D59B-48E4-A1CB-37C4DFFA6AB5}" destId="{3812AF3A-9FCF-4A9F-BB7B-E5B508898305}" srcOrd="2" destOrd="0" parTransId="{CC3F5CBE-5084-4C0D-A8BE-BBC6C82FD783}" sibTransId="{DAE0C728-5DE3-455C-A585-5F74F20C871A}"/>
    <dgm:cxn modelId="{846E17D9-D6F7-4970-8399-ACA338D44661}" type="presOf" srcId="{ED31B43C-C6B4-488B-83FA-CDE5C26C7B6D}" destId="{7A0C2ECE-D9D4-44CC-93DC-E2C520DF4282}" srcOrd="0" destOrd="0" presId="urn:microsoft.com/office/officeart/2005/8/layout/chart3"/>
    <dgm:cxn modelId="{9F107B43-55F5-4647-9A28-4B685382C9E1}" srcId="{02ED2EDB-D59B-48E4-A1CB-37C4DFFA6AB5}" destId="{FECB4F04-90CA-48AF-B3B4-2588F673655F}" srcOrd="1" destOrd="0" parTransId="{C8BAB340-8538-454F-9D12-BF6DA6F6D36D}" sibTransId="{6BE9D9D1-F76E-40C6-B460-B5D8D052707F}"/>
    <dgm:cxn modelId="{E5C468FD-43C2-4C42-9482-8DE435B5FBAD}" type="presOf" srcId="{38872B8C-1328-430B-877D-B7174A0091C4}" destId="{74863F56-1613-4CD9-AE7B-C70CD6FB775D}" srcOrd="1" destOrd="0" presId="urn:microsoft.com/office/officeart/2005/8/layout/chart3"/>
    <dgm:cxn modelId="{85716010-C8C0-402F-BC77-189228DBEB2B}" type="presParOf" srcId="{82A7DFAD-1BA1-4C12-8ADB-17F3896EA071}" destId="{EBB96231-6FC6-4394-BB3E-0549C371CA7E}" srcOrd="0" destOrd="0" presId="urn:microsoft.com/office/officeart/2005/8/layout/chart3"/>
    <dgm:cxn modelId="{6A5214FC-E11A-4D18-8090-F15A0DF0D65F}" type="presParOf" srcId="{82A7DFAD-1BA1-4C12-8ADB-17F3896EA071}" destId="{74863F56-1613-4CD9-AE7B-C70CD6FB775D}" srcOrd="1" destOrd="0" presId="urn:microsoft.com/office/officeart/2005/8/layout/chart3"/>
    <dgm:cxn modelId="{61E221C3-0456-4E44-BA6E-7E969D62A759}" type="presParOf" srcId="{82A7DFAD-1BA1-4C12-8ADB-17F3896EA071}" destId="{F493E4C7-F981-4F72-A956-D850D86F2514}" srcOrd="2" destOrd="0" presId="urn:microsoft.com/office/officeart/2005/8/layout/chart3"/>
    <dgm:cxn modelId="{07340020-FA1C-4F4C-B3E7-68420129290A}" type="presParOf" srcId="{82A7DFAD-1BA1-4C12-8ADB-17F3896EA071}" destId="{127DF882-9C6F-4E90-BEA4-A6A2C38838DC}" srcOrd="3" destOrd="0" presId="urn:microsoft.com/office/officeart/2005/8/layout/chart3"/>
    <dgm:cxn modelId="{EBACDC46-4CB0-425C-9AE7-5296DC2B3B76}" type="presParOf" srcId="{82A7DFAD-1BA1-4C12-8ADB-17F3896EA071}" destId="{57458AAE-D2AE-4F1E-BC48-C1AC64C0DC40}" srcOrd="4" destOrd="0" presId="urn:microsoft.com/office/officeart/2005/8/layout/chart3"/>
    <dgm:cxn modelId="{D7069659-BB88-46CD-B224-1F3EB8D123B7}" type="presParOf" srcId="{82A7DFAD-1BA1-4C12-8ADB-17F3896EA071}" destId="{630359E3-2C6B-4888-9C00-74503CFEEF6F}" srcOrd="5" destOrd="0" presId="urn:microsoft.com/office/officeart/2005/8/layout/chart3"/>
    <dgm:cxn modelId="{BB55DA97-8A2B-49E7-BCC8-150D340BC5FF}" type="presParOf" srcId="{82A7DFAD-1BA1-4C12-8ADB-17F3896EA071}" destId="{A323519D-D164-41BE-8FE4-CFBD6A555E1C}" srcOrd="6" destOrd="0" presId="urn:microsoft.com/office/officeart/2005/8/layout/chart3"/>
    <dgm:cxn modelId="{459DA383-A2D5-4141-89A3-486F64F8328A}" type="presParOf" srcId="{82A7DFAD-1BA1-4C12-8ADB-17F3896EA071}" destId="{37D38688-D361-4957-9D02-8C1881233B96}" srcOrd="7" destOrd="0" presId="urn:microsoft.com/office/officeart/2005/8/layout/chart3"/>
    <dgm:cxn modelId="{36C7AE47-AC22-45B1-AC67-8BB88FAC6E77}" type="presParOf" srcId="{82A7DFAD-1BA1-4C12-8ADB-17F3896EA071}" destId="{7A0C2ECE-D9D4-44CC-93DC-E2C520DF4282}" srcOrd="8" destOrd="0" presId="urn:microsoft.com/office/officeart/2005/8/layout/chart3"/>
    <dgm:cxn modelId="{5B038DCB-6081-4F3A-B723-532609FD288A}" type="presParOf" srcId="{82A7DFAD-1BA1-4C12-8ADB-17F3896EA071}" destId="{F0737206-1A3C-484B-ADD5-0EC11AA9F4AA}" srcOrd="9"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780E4D5-1B22-447A-ACB8-55DB679B94C8}" type="datetimeFigureOut">
              <a:rPr lang="ar-SA" smtClean="0"/>
              <a:pPr/>
              <a:t>28/10/42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FB725EA-7DE6-44BD-8A40-E445B1318E88}"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7FB725EA-7DE6-44BD-8A40-E445B1318E88}" type="slidenum">
              <a:rPr lang="ar-SA" smtClean="0"/>
              <a:pPr/>
              <a:t>7</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Chin-</a:t>
            </a:r>
            <a:r>
              <a:rPr lang="en-US" dirty="0" err="1" smtClean="0"/>
              <a:t>Shiuh</a:t>
            </a:r>
            <a:r>
              <a:rPr lang="en-US" dirty="0" smtClean="0"/>
              <a:t> </a:t>
            </a:r>
            <a:r>
              <a:rPr lang="en-US" dirty="0" err="1" smtClean="0"/>
              <a:t>Shieh</a:t>
            </a:r>
            <a:r>
              <a:rPr lang="en-US" dirty="0" smtClean="0"/>
              <a:t> National Kaohsiung University of Science and </a:t>
            </a:r>
            <a:r>
              <a:rPr lang="en-US" dirty="0" err="1" smtClean="0"/>
              <a:t>TechnologyTaiwan</a:t>
            </a:r>
            <a:r>
              <a:rPr lang="en-US" dirty="0" smtClean="0"/>
              <a:t> Chris </a:t>
            </a:r>
            <a:r>
              <a:rPr lang="en-US" dirty="0" err="1" smtClean="0"/>
              <a:t>HughesUniversity</a:t>
            </a:r>
            <a:r>
              <a:rPr lang="en-US" dirty="0" smtClean="0"/>
              <a:t> of </a:t>
            </a:r>
            <a:r>
              <a:rPr lang="en-US" dirty="0" err="1" smtClean="0"/>
              <a:t>SalfordUKEssam</a:t>
            </a:r>
            <a:r>
              <a:rPr lang="en-US" dirty="0" smtClean="0"/>
              <a:t> </a:t>
            </a:r>
            <a:r>
              <a:rPr lang="en-US" dirty="0" err="1" smtClean="0"/>
              <a:t>RashedNagoya</a:t>
            </a:r>
            <a:r>
              <a:rPr lang="en-US" dirty="0" smtClean="0"/>
              <a:t> Institute of </a:t>
            </a:r>
            <a:r>
              <a:rPr lang="en-US" dirty="0" err="1" smtClean="0"/>
              <a:t>Technology,</a:t>
            </a:r>
            <a:r>
              <a:rPr lang="en-US" sz="1200" b="0" kern="1200" dirty="0" err="1" smtClean="0">
                <a:solidFill>
                  <a:schemeClr val="tx1"/>
                </a:solidFill>
                <a:latin typeface="+mn-lt"/>
                <a:ea typeface="+mn-ea"/>
                <a:cs typeface="+mn-cs"/>
              </a:rPr>
              <a:t>Japan</a:t>
            </a:r>
            <a:r>
              <a:rPr lang="en-US" dirty="0" err="1" smtClean="0"/>
              <a:t>Pavel</a:t>
            </a:r>
            <a:r>
              <a:rPr lang="en-US" dirty="0" smtClean="0"/>
              <a:t> </a:t>
            </a:r>
            <a:r>
              <a:rPr lang="en-US" dirty="0" err="1" smtClean="0"/>
              <a:t>KrömerVSB</a:t>
            </a:r>
            <a:r>
              <a:rPr lang="en-US" dirty="0" smtClean="0"/>
              <a:t> Technical </a:t>
            </a:r>
            <a:r>
              <a:rPr lang="en-US" dirty="0" err="1" smtClean="0"/>
              <a:t>Univesity</a:t>
            </a:r>
            <a:r>
              <a:rPr lang="en-US" dirty="0" smtClean="0"/>
              <a:t> of </a:t>
            </a:r>
            <a:r>
              <a:rPr lang="en-US" dirty="0" err="1" smtClean="0"/>
              <a:t>Ostrava</a:t>
            </a:r>
            <a:r>
              <a:rPr lang="en-US" sz="1200" b="0" kern="1200" dirty="0" err="1" smtClean="0">
                <a:solidFill>
                  <a:schemeClr val="tx1"/>
                </a:solidFill>
                <a:latin typeface="+mn-lt"/>
                <a:ea typeface="+mn-ea"/>
                <a:cs typeface="+mn-cs"/>
              </a:rPr>
              <a:t>Czech</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Republic</a:t>
            </a:r>
            <a:r>
              <a:rPr lang="en-US" dirty="0" err="1" smtClean="0"/>
              <a:t>Ibrahima</a:t>
            </a:r>
            <a:r>
              <a:rPr lang="en-US" dirty="0" smtClean="0"/>
              <a:t> </a:t>
            </a:r>
            <a:r>
              <a:rPr lang="en-US" dirty="0" err="1" smtClean="0"/>
              <a:t>FayeUniversiti</a:t>
            </a:r>
            <a:r>
              <a:rPr lang="en-US" dirty="0" smtClean="0"/>
              <a:t> </a:t>
            </a:r>
            <a:r>
              <a:rPr lang="en-US" dirty="0" err="1" smtClean="0"/>
              <a:t>Teknologi</a:t>
            </a:r>
            <a:r>
              <a:rPr lang="en-US" dirty="0" smtClean="0"/>
              <a:t> </a:t>
            </a:r>
            <a:r>
              <a:rPr lang="en-US" dirty="0" err="1" smtClean="0"/>
              <a:t>PETRONASMalaysia</a:t>
            </a:r>
            <a:r>
              <a:rPr lang="en-US" sz="1200" b="0" kern="1200" dirty="0" err="1" smtClean="0">
                <a:solidFill>
                  <a:schemeClr val="tx1"/>
                </a:solidFill>
                <a:latin typeface="+mn-lt"/>
                <a:ea typeface="+mn-ea"/>
                <a:cs typeface="+mn-cs"/>
              </a:rPr>
              <a:t>Ahmed</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Hamed</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AttiaSuez</a:t>
            </a:r>
            <a:r>
              <a:rPr lang="en-US" sz="1200" b="0" kern="1200" dirty="0" smtClean="0">
                <a:solidFill>
                  <a:schemeClr val="tx1"/>
                </a:solidFill>
                <a:latin typeface="+mn-lt"/>
                <a:ea typeface="+mn-ea"/>
                <a:cs typeface="+mn-cs"/>
              </a:rPr>
              <a:t> Canal </a:t>
            </a:r>
            <a:r>
              <a:rPr lang="en-US" sz="1200" b="0" kern="1200" dirty="0" err="1" smtClean="0">
                <a:solidFill>
                  <a:schemeClr val="tx1"/>
                </a:solidFill>
                <a:latin typeface="+mn-lt"/>
                <a:ea typeface="+mn-ea"/>
                <a:cs typeface="+mn-cs"/>
              </a:rPr>
              <a:t>University</a:t>
            </a:r>
            <a:r>
              <a:rPr lang="en-US" dirty="0" err="1" smtClean="0"/>
              <a:t>Egypt</a:t>
            </a:r>
            <a:r>
              <a:rPr lang="en-US" sz="1200" b="0" kern="1200" dirty="0" err="1" smtClean="0">
                <a:solidFill>
                  <a:schemeClr val="tx1"/>
                </a:solidFill>
                <a:latin typeface="+mn-lt"/>
                <a:ea typeface="+mn-ea"/>
                <a:cs typeface="+mn-cs"/>
              </a:rPr>
              <a:t>Yannis</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Korkontzelos</a:t>
            </a:r>
            <a:r>
              <a:rPr lang="en-US" dirty="0" err="1" smtClean="0"/>
              <a:t>Edge</a:t>
            </a:r>
            <a:r>
              <a:rPr lang="en-US" dirty="0" smtClean="0"/>
              <a:t> Hill </a:t>
            </a:r>
            <a:r>
              <a:rPr lang="en-US" dirty="0" err="1" smtClean="0"/>
              <a:t>UniversityUK</a:t>
            </a:r>
            <a:r>
              <a:rPr lang="en-US" sz="1200" b="0" kern="1200" dirty="0" err="1" smtClean="0">
                <a:solidFill>
                  <a:schemeClr val="tx1"/>
                </a:solidFill>
                <a:latin typeface="+mn-lt"/>
                <a:ea typeface="+mn-ea"/>
                <a:cs typeface="+mn-cs"/>
              </a:rPr>
              <a:t>Amna</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Eleyan</a:t>
            </a:r>
            <a:r>
              <a:rPr lang="en-US" dirty="0" err="1" smtClean="0"/>
              <a:t>Manchester</a:t>
            </a:r>
            <a:r>
              <a:rPr lang="en-US" dirty="0" smtClean="0"/>
              <a:t> Metropolitan </a:t>
            </a:r>
            <a:r>
              <a:rPr lang="en-US" dirty="0" err="1" smtClean="0"/>
              <a:t>UniversityUK</a:t>
            </a:r>
            <a:r>
              <a:rPr lang="en-US" sz="1200" b="0" kern="1200" dirty="0" err="1" smtClean="0">
                <a:solidFill>
                  <a:schemeClr val="tx1"/>
                </a:solidFill>
                <a:latin typeface="+mn-lt"/>
                <a:ea typeface="+mn-ea"/>
                <a:cs typeface="+mn-cs"/>
              </a:rPr>
              <a:t>Ahmed</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Ali</a:t>
            </a:r>
            <a:r>
              <a:rPr lang="en-US" dirty="0" err="1" smtClean="0"/>
              <a:t>Prince</a:t>
            </a:r>
            <a:r>
              <a:rPr lang="en-US" dirty="0" smtClean="0"/>
              <a:t> </a:t>
            </a:r>
            <a:r>
              <a:rPr lang="en-US" dirty="0" err="1" smtClean="0"/>
              <a:t>Sattam</a:t>
            </a:r>
            <a:r>
              <a:rPr lang="en-US" dirty="0" smtClean="0"/>
              <a:t> Bin </a:t>
            </a:r>
            <a:r>
              <a:rPr lang="en-US" dirty="0" err="1" smtClean="0"/>
              <a:t>Abdulaziz</a:t>
            </a:r>
            <a:r>
              <a:rPr lang="en-US" dirty="0" smtClean="0"/>
              <a:t> University, KSA and Higher Future Institute for Specialized Technological Studies, </a:t>
            </a:r>
            <a:r>
              <a:rPr lang="en-US" dirty="0" err="1" smtClean="0"/>
              <a:t>EgyptKSAEsraa</a:t>
            </a:r>
            <a:r>
              <a:rPr lang="en-US" dirty="0" smtClean="0"/>
              <a:t> </a:t>
            </a:r>
            <a:r>
              <a:rPr lang="en-US" dirty="0" err="1" smtClean="0"/>
              <a:t>EldesoukyPrince</a:t>
            </a:r>
            <a:r>
              <a:rPr lang="en-US" dirty="0" smtClean="0"/>
              <a:t> </a:t>
            </a:r>
            <a:r>
              <a:rPr lang="en-US" dirty="0" err="1" smtClean="0"/>
              <a:t>Sattam</a:t>
            </a:r>
            <a:r>
              <a:rPr lang="en-US" dirty="0" smtClean="0"/>
              <a:t> Bin </a:t>
            </a:r>
            <a:r>
              <a:rPr lang="en-US" dirty="0" err="1" smtClean="0"/>
              <a:t>Abdulaziz</a:t>
            </a:r>
            <a:r>
              <a:rPr lang="en-US" dirty="0" smtClean="0"/>
              <a:t> University, KSA and Higher Future Institute for Specialized Technological Studies, </a:t>
            </a:r>
            <a:r>
              <a:rPr lang="en-US" dirty="0" err="1" smtClean="0"/>
              <a:t>EgyptKSA</a:t>
            </a:r>
            <a:endParaRPr lang="ar-SA" dirty="0"/>
          </a:p>
        </p:txBody>
      </p:sp>
      <p:sp>
        <p:nvSpPr>
          <p:cNvPr id="4" name="Slide Number Placeholder 3"/>
          <p:cNvSpPr>
            <a:spLocks noGrp="1"/>
          </p:cNvSpPr>
          <p:nvPr>
            <p:ph type="sldNum" sz="quarter" idx="10"/>
          </p:nvPr>
        </p:nvSpPr>
        <p:spPr/>
        <p:txBody>
          <a:bodyPr/>
          <a:lstStyle/>
          <a:p>
            <a:fld id="{7FB725EA-7DE6-44BD-8A40-E445B1318E88}" type="slidenum">
              <a:rPr lang="ar-SA" smtClean="0"/>
              <a:pPr/>
              <a:t>11</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7FB725EA-7DE6-44BD-8A40-E445B1318E88}" type="slidenum">
              <a:rPr lang="ar-SA" smtClean="0"/>
              <a:pPr/>
              <a:t>32</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7FB725EA-7DE6-44BD-8A40-E445B1318E88}" type="slidenum">
              <a:rPr lang="ar-SA" smtClean="0"/>
              <a:pPr/>
              <a:t>42</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t>
            </a:r>
            <a:endParaRPr lang="ar-SA" dirty="0"/>
          </a:p>
        </p:txBody>
      </p:sp>
      <p:sp>
        <p:nvSpPr>
          <p:cNvPr id="4" name="Slide Number Placeholder 3"/>
          <p:cNvSpPr>
            <a:spLocks noGrp="1"/>
          </p:cNvSpPr>
          <p:nvPr>
            <p:ph type="sldNum" sz="quarter" idx="10"/>
          </p:nvPr>
        </p:nvSpPr>
        <p:spPr/>
        <p:txBody>
          <a:bodyPr/>
          <a:lstStyle/>
          <a:p>
            <a:fld id="{7FB725EA-7DE6-44BD-8A40-E445B1318E88}" type="slidenum">
              <a:rPr lang="ar-SA" smtClean="0"/>
              <a:pPr/>
              <a:t>43</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t>
            </a:r>
            <a:endParaRPr lang="ar-SA" dirty="0"/>
          </a:p>
        </p:txBody>
      </p:sp>
      <p:sp>
        <p:nvSpPr>
          <p:cNvPr id="4" name="Slide Number Placeholder 3"/>
          <p:cNvSpPr>
            <a:spLocks noGrp="1"/>
          </p:cNvSpPr>
          <p:nvPr>
            <p:ph type="sldNum" sz="quarter" idx="10"/>
          </p:nvPr>
        </p:nvSpPr>
        <p:spPr/>
        <p:txBody>
          <a:bodyPr/>
          <a:lstStyle/>
          <a:p>
            <a:fld id="{7FB725EA-7DE6-44BD-8A40-E445B1318E88}" type="slidenum">
              <a:rPr lang="ar-SA" smtClean="0"/>
              <a:pPr/>
              <a:t>52</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CC205EE-8193-4E6A-943D-5A80E84A91C7}"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8EEDE61-B994-4ADA-AD26-24E970F3D7F4}"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CCDB048-0FCD-40ED-A50B-1F5E17F9778D}"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F5529E0-E545-4899-9818-FC446DF5738E}"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72F8EDF9-08CE-4D23-83B2-30D6065ABFDC}"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34595126-696E-4B9B-B7C3-857F7E3FB6FA}"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0967117A-7E0B-4B1A-A70E-9DAADD0F9CDD}"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4AB66219-1FA1-4EF8-8C17-048A3EC231E1}"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F70B43D0-07B2-4603-ACA9-5F208E4A3225}"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AA938EDE-142B-48EC-A5EF-8CDD1E3208E9}"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7B17EA6-6A10-474E-BFE8-9F1929DB4EDD}"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ADD7DE-8511-464C-B060-E2BFE9717D8C}"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al-jazirah.com/2020/20200612/rl2.htm"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mohamah.net/law"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ich.unesco.org/doc/src/IOS-EVS-PI-129_REV.-AR.pdf"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al-ain.com/article/sites-heritage-unesco-arabs"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107504" y="1484784"/>
            <a:ext cx="4465638" cy="2592288"/>
          </a:xfrm>
          <a:noFill/>
          <a:ln/>
        </p:spPr>
        <p:txBody>
          <a:bodyPr/>
          <a:lstStyle/>
          <a:p>
            <a:pPr rtl="1"/>
            <a:r>
              <a:rPr lang="ar-SA" sz="4000" b="1" dirty="0" smtClean="0">
                <a:solidFill>
                  <a:srgbClr val="92D050"/>
                </a:solidFill>
              </a:rPr>
              <a:t>النظم الذكية ل</a:t>
            </a:r>
            <a:r>
              <a:rPr lang="ar-SA" sz="4000" b="1" dirty="0" smtClean="0">
                <a:solidFill>
                  <a:srgbClr val="92D050"/>
                </a:solidFill>
                <a:latin typeface="+mj-lt"/>
                <a:ea typeface="+mj-ea"/>
                <a:cs typeface="+mj-cs"/>
              </a:rPr>
              <a:t>حِفْظ</a:t>
            </a:r>
            <a:r>
              <a:rPr lang="ar-SA" sz="4000" dirty="0">
                <a:solidFill>
                  <a:srgbClr val="92D050"/>
                </a:solidFill>
                <a:latin typeface="+mj-lt"/>
                <a:ea typeface="+mj-ea"/>
                <a:cs typeface="+mj-cs"/>
              </a:rPr>
              <a:t> </a:t>
            </a:r>
            <a:r>
              <a:rPr lang="ar-SA" sz="4000" b="1" dirty="0" smtClean="0">
                <a:solidFill>
                  <a:srgbClr val="92D050"/>
                </a:solidFill>
              </a:rPr>
              <a:t> </a:t>
            </a:r>
            <a:r>
              <a:rPr lang="ar-SA" sz="4000" b="1" dirty="0" smtClean="0">
                <a:solidFill>
                  <a:srgbClr val="92D050"/>
                </a:solidFill>
                <a:latin typeface="+mj-lt"/>
                <a:ea typeface="+mj-ea"/>
                <a:cs typeface="+mj-cs"/>
              </a:rPr>
              <a:t>ذَّاكِرَةُ</a:t>
            </a:r>
            <a:r>
              <a:rPr lang="ar-SA" sz="4000" dirty="0">
                <a:solidFill>
                  <a:srgbClr val="92D050"/>
                </a:solidFill>
                <a:latin typeface="+mj-lt"/>
                <a:ea typeface="+mj-ea"/>
                <a:cs typeface="+mj-cs"/>
              </a:rPr>
              <a:t>  </a:t>
            </a:r>
            <a:r>
              <a:rPr lang="ar-SA" sz="4000" b="1" dirty="0">
                <a:solidFill>
                  <a:srgbClr val="FF0000"/>
                </a:solidFill>
                <a:latin typeface="+mj-lt"/>
                <a:ea typeface="+mj-ea"/>
                <a:cs typeface="+mj-cs"/>
              </a:rPr>
              <a:t>التُّرَاثُ</a:t>
            </a:r>
            <a:r>
              <a:rPr lang="ar-SA" sz="4000" b="1" dirty="0">
                <a:solidFill>
                  <a:srgbClr val="92D050"/>
                </a:solidFill>
                <a:latin typeface="+mj-lt"/>
                <a:ea typeface="+mj-ea"/>
                <a:cs typeface="+mj-cs"/>
              </a:rPr>
              <a:t> </a:t>
            </a:r>
            <a:r>
              <a:rPr lang="ar-SA" sz="4000" b="1" dirty="0" smtClean="0">
                <a:solidFill>
                  <a:srgbClr val="92D050"/>
                </a:solidFill>
              </a:rPr>
              <a:t>والمعالم </a:t>
            </a:r>
            <a:r>
              <a:rPr lang="ar-SA" sz="4000" b="1" dirty="0">
                <a:solidFill>
                  <a:srgbClr val="92D050"/>
                </a:solidFill>
                <a:latin typeface="+mj-lt"/>
                <a:ea typeface="+mj-ea"/>
                <a:cs typeface="+mj-cs"/>
              </a:rPr>
              <a:t>الأثرية </a:t>
            </a:r>
            <a:r>
              <a:rPr lang="ar-SA" sz="4000" b="1" dirty="0" smtClean="0">
                <a:solidFill>
                  <a:srgbClr val="92D050"/>
                </a:solidFill>
                <a:latin typeface="+mj-lt"/>
                <a:ea typeface="+mj-ea"/>
                <a:cs typeface="+mj-cs"/>
              </a:rPr>
              <a:t>بالوطن </a:t>
            </a:r>
            <a:r>
              <a:rPr lang="ar-SA" sz="4000" b="1" dirty="0">
                <a:solidFill>
                  <a:srgbClr val="92D050"/>
                </a:solidFill>
                <a:latin typeface="+mj-lt"/>
                <a:ea typeface="+mj-ea"/>
                <a:cs typeface="+mj-cs"/>
              </a:rPr>
              <a:t>العربى</a:t>
            </a:r>
            <a:endParaRPr lang="en-US" sz="4000" b="1" dirty="0">
              <a:solidFill>
                <a:srgbClr val="92D050"/>
              </a:solidFill>
              <a:latin typeface="+mj-lt"/>
              <a:ea typeface="+mj-ea"/>
              <a:cs typeface="+mj-cs"/>
            </a:endParaRPr>
          </a:p>
        </p:txBody>
      </p:sp>
      <p:sp>
        <p:nvSpPr>
          <p:cNvPr id="2163" name="Rectangle 115"/>
          <p:cNvSpPr>
            <a:spLocks noGrp="1" noChangeArrowheads="1"/>
          </p:cNvSpPr>
          <p:nvPr>
            <p:ph type="subTitle" idx="1"/>
          </p:nvPr>
        </p:nvSpPr>
        <p:spPr>
          <a:xfrm>
            <a:off x="179512" y="4104456"/>
            <a:ext cx="4608512" cy="1844824"/>
          </a:xfrm>
        </p:spPr>
        <p:txBody>
          <a:bodyPr/>
          <a:lstStyle/>
          <a:p>
            <a:r>
              <a:rPr lang="ar-SA" sz="2800" b="1" dirty="0" smtClean="0">
                <a:solidFill>
                  <a:schemeClr val="bg1"/>
                </a:solidFill>
              </a:rPr>
              <a:t>الاستاذ الدكتور</a:t>
            </a:r>
          </a:p>
          <a:p>
            <a:r>
              <a:rPr lang="ar-SA" sz="2800" b="1" dirty="0" smtClean="0">
                <a:solidFill>
                  <a:schemeClr val="bg1"/>
                </a:solidFill>
              </a:rPr>
              <a:t> ابوالعلا عطيفى حسنين </a:t>
            </a:r>
          </a:p>
          <a:p>
            <a:r>
              <a:rPr lang="ar-SA" sz="2000" b="1" dirty="0" smtClean="0">
                <a:solidFill>
                  <a:srgbClr val="FFFF00"/>
                </a:solidFill>
                <a:latin typeface="Andalus" pitchFamily="18" charset="-78"/>
                <a:cs typeface="Andalus" pitchFamily="18" charset="-78"/>
              </a:rPr>
              <a:t>كلية الحاسبات والذكاء الاصطناعى – جامعة القاهرة ومؤسس ورئيس المدرسة العلمية البحثية المصرية</a:t>
            </a:r>
            <a:r>
              <a:rPr lang="ar-SA" sz="2800" b="1" dirty="0" smtClean="0">
                <a:solidFill>
                  <a:schemeClr val="bg1"/>
                </a:solidFill>
                <a:latin typeface="Andalus" pitchFamily="18" charset="-78"/>
                <a:cs typeface="Andalus" pitchFamily="18" charset="-78"/>
              </a:rPr>
              <a:t> </a:t>
            </a:r>
            <a:endParaRPr lang="es-ES" sz="2800" b="1" dirty="0">
              <a:solidFill>
                <a:schemeClr val="bg1"/>
              </a:solidFill>
              <a:latin typeface="Andalus" pitchFamily="18" charset="-78"/>
              <a:cs typeface="Andalus" pitchFamily="18" charset="-78"/>
            </a:endParaRPr>
          </a:p>
        </p:txBody>
      </p:sp>
      <p:pic>
        <p:nvPicPr>
          <p:cNvPr id="6" name="Picture 5" descr="logo_qnl_new.png"/>
          <p:cNvPicPr>
            <a:picLocks noChangeAspect="1"/>
          </p:cNvPicPr>
          <p:nvPr/>
        </p:nvPicPr>
        <p:blipFill>
          <a:blip r:embed="rId3" cstate="print"/>
          <a:stretch>
            <a:fillRect/>
          </a:stretch>
        </p:blipFill>
        <p:spPr>
          <a:xfrm rot="19948934">
            <a:off x="4629886" y="337186"/>
            <a:ext cx="3070421" cy="1002407"/>
          </a:xfrm>
          <a:prstGeom prst="rect">
            <a:avLst/>
          </a:prstGeom>
        </p:spPr>
      </p:pic>
      <p:sp>
        <p:nvSpPr>
          <p:cNvPr id="7" name="Rectangle 6"/>
          <p:cNvSpPr/>
          <p:nvPr/>
        </p:nvSpPr>
        <p:spPr>
          <a:xfrm>
            <a:off x="323528" y="6023029"/>
            <a:ext cx="4176464" cy="646331"/>
          </a:xfrm>
          <a:prstGeom prst="rect">
            <a:avLst/>
          </a:prstGeom>
        </p:spPr>
        <p:txBody>
          <a:bodyPr wrap="square">
            <a:spAutoFit/>
          </a:bodyPr>
          <a:lstStyle/>
          <a:p>
            <a:pPr algn="ctr" rtl="1"/>
            <a:r>
              <a:rPr lang="ar-SA" b="1" dirty="0">
                <a:solidFill>
                  <a:schemeClr val="bg1"/>
                </a:solidFill>
              </a:rPr>
              <a:t>التاريخ</a:t>
            </a:r>
            <a:r>
              <a:rPr lang="ar-SA" dirty="0">
                <a:solidFill>
                  <a:schemeClr val="bg1"/>
                </a:solidFill>
              </a:rPr>
              <a:t>: 10 يونيو 2021</a:t>
            </a:r>
          </a:p>
          <a:p>
            <a:pPr algn="ctr" rtl="1"/>
            <a:r>
              <a:rPr lang="ar-SA" b="1" dirty="0">
                <a:solidFill>
                  <a:schemeClr val="bg1"/>
                </a:solidFill>
              </a:rPr>
              <a:t>الوقت</a:t>
            </a:r>
            <a:r>
              <a:rPr lang="ar-SA" dirty="0">
                <a:solidFill>
                  <a:schemeClr val="bg1"/>
                </a:solidFill>
              </a:rPr>
              <a:t>: 4:00 عصرًا - 5:30 </a:t>
            </a:r>
            <a:r>
              <a:rPr lang="ar-SA" dirty="0" smtClean="0">
                <a:solidFill>
                  <a:schemeClr val="bg1"/>
                </a:solidFill>
              </a:rPr>
              <a:t>مساءً</a:t>
            </a:r>
            <a:endParaRPr lang="ar-SA" dirty="0">
              <a:solidFill>
                <a:schemeClr val="bg1"/>
              </a:solidFill>
            </a:endParaRPr>
          </a:p>
        </p:txBody>
      </p:sp>
      <p:sp>
        <p:nvSpPr>
          <p:cNvPr id="8" name="Rectangle 7"/>
          <p:cNvSpPr/>
          <p:nvPr/>
        </p:nvSpPr>
        <p:spPr>
          <a:xfrm>
            <a:off x="0" y="0"/>
            <a:ext cx="4572000" cy="646331"/>
          </a:xfrm>
          <a:prstGeom prst="rect">
            <a:avLst/>
          </a:prstGeom>
        </p:spPr>
        <p:txBody>
          <a:bodyPr>
            <a:spAutoFit/>
          </a:bodyPr>
          <a:lstStyle/>
          <a:p>
            <a:pPr algn="ctr" rtl="1"/>
            <a:r>
              <a:rPr lang="ar-SA" dirty="0">
                <a:solidFill>
                  <a:schemeClr val="bg1"/>
                </a:solidFill>
              </a:rPr>
              <a:t>المنظمة العربية للتربية والثقافة والعلوم (الألكسو) </a:t>
            </a:r>
            <a:r>
              <a:rPr lang="ar-SA" dirty="0" smtClean="0">
                <a:solidFill>
                  <a:schemeClr val="bg1"/>
                </a:solidFill>
              </a:rPr>
              <a:t>واللجنة الوطنية </a:t>
            </a:r>
            <a:r>
              <a:rPr lang="ar-SA" dirty="0">
                <a:solidFill>
                  <a:schemeClr val="bg1"/>
                </a:solidFill>
              </a:rPr>
              <a:t>القطرية للتربية والثقافة </a:t>
            </a:r>
            <a:r>
              <a:rPr lang="ar-SA" dirty="0" smtClean="0">
                <a:solidFill>
                  <a:schemeClr val="bg1"/>
                </a:solidFill>
              </a:rPr>
              <a:t>والعلوم</a:t>
            </a:r>
            <a:endParaRPr lang="ar-SA" dirty="0">
              <a:solidFill>
                <a:schemeClr val="bg1"/>
              </a:solidFill>
            </a:endParaRPr>
          </a:p>
        </p:txBody>
      </p:sp>
      <p:sp>
        <p:nvSpPr>
          <p:cNvPr id="12" name="Rectangle 11"/>
          <p:cNvSpPr/>
          <p:nvPr/>
        </p:nvSpPr>
        <p:spPr bwMode="auto">
          <a:xfrm>
            <a:off x="251520" y="620688"/>
            <a:ext cx="403244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descr="download.jpg"/>
          <p:cNvPicPr>
            <a:picLocks noChangeAspect="1"/>
          </p:cNvPicPr>
          <p:nvPr/>
        </p:nvPicPr>
        <p:blipFill>
          <a:blip r:embed="rId4" cstate="print"/>
          <a:stretch>
            <a:fillRect/>
          </a:stretch>
        </p:blipFill>
        <p:spPr>
          <a:xfrm>
            <a:off x="3635896" y="836712"/>
            <a:ext cx="936104" cy="931944"/>
          </a:xfrm>
          <a:prstGeom prst="ellipse">
            <a:avLst/>
          </a:prstGeom>
          <a:ln>
            <a:noFill/>
          </a:ln>
          <a:effectLst>
            <a:softEdge rad="112500"/>
          </a:effectLst>
        </p:spPr>
      </p:pic>
      <p:pic>
        <p:nvPicPr>
          <p:cNvPr id="10" name="Picture 9" descr="Cairo_University_Crest.png"/>
          <p:cNvPicPr>
            <a:picLocks noChangeAspect="1"/>
          </p:cNvPicPr>
          <p:nvPr/>
        </p:nvPicPr>
        <p:blipFill>
          <a:blip r:embed="rId5" cstate="print"/>
          <a:stretch>
            <a:fillRect/>
          </a:stretch>
        </p:blipFill>
        <p:spPr>
          <a:xfrm>
            <a:off x="179512" y="836712"/>
            <a:ext cx="1040407" cy="13483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59272" y="332656"/>
            <a:ext cx="6861200" cy="981075"/>
          </a:xfrm>
        </p:spPr>
        <p:txBody>
          <a:bodyPr/>
          <a:lstStyle/>
          <a:p>
            <a:pPr fontAlgn="ctr"/>
            <a:r>
              <a:rPr lang="ar-SA" sz="3200" b="1" dirty="0" smtClean="0">
                <a:solidFill>
                  <a:schemeClr val="tx1"/>
                </a:solidFill>
                <a:latin typeface="+mj-lt"/>
                <a:ea typeface="+mj-ea"/>
                <a:cs typeface="+mj-cs"/>
              </a:rPr>
              <a:t> </a:t>
            </a:r>
            <a:r>
              <a:rPr lang="ar-SA" sz="3600" b="1" dirty="0">
                <a:solidFill>
                  <a:srgbClr val="990000"/>
                </a:solidFill>
              </a:rPr>
              <a:t>التنظيمات الإرهابية.. آلة تدمير للإرث الحضاري </a:t>
            </a:r>
            <a:r>
              <a:rPr lang="ar-SA" sz="3600" b="1" dirty="0" smtClean="0">
                <a:solidFill>
                  <a:srgbClr val="990000"/>
                </a:solidFill>
              </a:rPr>
              <a:t>والإنساني</a:t>
            </a:r>
            <a:endParaRPr lang="ar-SA" sz="3600" b="1" dirty="0">
              <a:solidFill>
                <a:srgbClr val="990000"/>
              </a:solidFill>
            </a:endParaRPr>
          </a:p>
        </p:txBody>
      </p:sp>
      <p:pic>
        <p:nvPicPr>
          <p:cNvPr id="106503" name="Picture 7" descr="أيران"/>
          <p:cNvPicPr>
            <a:picLocks noChangeAspect="1" noChangeArrowheads="1"/>
          </p:cNvPicPr>
          <p:nvPr/>
        </p:nvPicPr>
        <p:blipFill>
          <a:blip r:embed="rId2" cstate="print"/>
          <a:srcRect/>
          <a:stretch>
            <a:fillRect/>
          </a:stretch>
        </p:blipFill>
        <p:spPr bwMode="auto">
          <a:xfrm>
            <a:off x="1835696" y="1484784"/>
            <a:ext cx="7308304" cy="496855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600" b="1" dirty="0" smtClean="0">
                <a:solidFill>
                  <a:srgbClr val="990000"/>
                </a:solidFill>
              </a:rPr>
              <a:t>مخاطر أخرى</a:t>
            </a:r>
            <a:endParaRPr lang="ar-SA" sz="3600" b="1" dirty="0">
              <a:solidFill>
                <a:srgbClr val="990000"/>
              </a:solidFill>
            </a:endParaRPr>
          </a:p>
        </p:txBody>
      </p:sp>
      <p:graphicFrame>
        <p:nvGraphicFramePr>
          <p:cNvPr id="4" name="Content Placeholder 3"/>
          <p:cNvGraphicFramePr>
            <a:graphicFrameLocks noGrp="1"/>
          </p:cNvGraphicFramePr>
          <p:nvPr>
            <p:ph idx="1"/>
          </p:nvPr>
        </p:nvGraphicFramePr>
        <p:xfrm>
          <a:off x="1979712" y="1600201"/>
          <a:ext cx="6707088" cy="36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987824" y="5445224"/>
            <a:ext cx="4572000" cy="646331"/>
          </a:xfrm>
          <a:prstGeom prst="rect">
            <a:avLst/>
          </a:prstGeom>
        </p:spPr>
        <p:txBody>
          <a:bodyPr>
            <a:spAutoFit/>
          </a:bodyPr>
          <a:lstStyle/>
          <a:p>
            <a:pPr algn="r" rtl="1"/>
            <a:r>
              <a:rPr lang="ar-SA" dirty="0" smtClean="0"/>
              <a:t>تحريف القيم التراثية تعد من أبرز الأخطار التى تواجهه؛ بسبب الغزو الثقافى الذى تتعرض له البلاد العربية،</a:t>
            </a: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691680" y="1628800"/>
            <a:ext cx="1512168" cy="1440160"/>
          </a:xfrm>
          <a:prstGeom prst="ellipse">
            <a:avLst/>
          </a:prstGeom>
          <a:solidFill>
            <a:srgbClr val="C0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algn="ctr"/>
            <a:r>
              <a:rPr lang="ar-SA" sz="2000" b="1" dirty="0" smtClean="0">
                <a:solidFill>
                  <a:schemeClr val="bg1"/>
                </a:solidFill>
              </a:rPr>
              <a:t>النسخة الأصلية</a:t>
            </a:r>
            <a:endParaRPr kumimoji="0" lang="ar-SA"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4" name="Oval 3"/>
          <p:cNvSpPr/>
          <p:nvPr/>
        </p:nvSpPr>
        <p:spPr bwMode="auto">
          <a:xfrm>
            <a:off x="3347864" y="3356992"/>
            <a:ext cx="1512168" cy="1440160"/>
          </a:xfrm>
          <a:prstGeom prst="ellipse">
            <a:avLst/>
          </a:prstGeom>
          <a:solidFill>
            <a:srgbClr val="C0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b="1" dirty="0" smtClean="0">
                <a:solidFill>
                  <a:schemeClr val="bg1"/>
                </a:solidFill>
              </a:rPr>
              <a:t>النسخة الأصلية الأولى</a:t>
            </a:r>
            <a:endParaRPr lang="ar-SA" dirty="0" smtClean="0">
              <a:solidFill>
                <a:schemeClr val="bg1"/>
              </a:solidFill>
              <a:latin typeface="Arial" pitchFamily="34" charset="0"/>
              <a:cs typeface="Arial" pitchFamily="34" charset="0"/>
            </a:endParaRPr>
          </a:p>
        </p:txBody>
      </p:sp>
      <p:sp>
        <p:nvSpPr>
          <p:cNvPr id="5" name="Oval 4"/>
          <p:cNvSpPr/>
          <p:nvPr/>
        </p:nvSpPr>
        <p:spPr bwMode="auto">
          <a:xfrm>
            <a:off x="6084168" y="1628800"/>
            <a:ext cx="504056" cy="648072"/>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Oval 5"/>
          <p:cNvSpPr/>
          <p:nvPr/>
        </p:nvSpPr>
        <p:spPr bwMode="auto">
          <a:xfrm>
            <a:off x="6084168" y="5157192"/>
            <a:ext cx="504056" cy="648072"/>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Oval 6"/>
          <p:cNvSpPr/>
          <p:nvPr/>
        </p:nvSpPr>
        <p:spPr bwMode="auto">
          <a:xfrm>
            <a:off x="6084168" y="4005064"/>
            <a:ext cx="504056" cy="648072"/>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7"/>
          <p:cNvSpPr/>
          <p:nvPr/>
        </p:nvSpPr>
        <p:spPr bwMode="auto">
          <a:xfrm>
            <a:off x="6084168" y="2924944"/>
            <a:ext cx="504056" cy="648072"/>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8"/>
          <p:cNvSpPr/>
          <p:nvPr/>
        </p:nvSpPr>
        <p:spPr bwMode="auto">
          <a:xfrm>
            <a:off x="7596336" y="3212976"/>
            <a:ext cx="504056" cy="648072"/>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9"/>
          <p:cNvSpPr/>
          <p:nvPr/>
        </p:nvSpPr>
        <p:spPr bwMode="auto">
          <a:xfrm>
            <a:off x="7596336" y="2204864"/>
            <a:ext cx="504056" cy="648072"/>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val 10"/>
          <p:cNvSpPr/>
          <p:nvPr/>
        </p:nvSpPr>
        <p:spPr bwMode="auto">
          <a:xfrm>
            <a:off x="7668344" y="1124744"/>
            <a:ext cx="504056" cy="648072"/>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Oval 11"/>
          <p:cNvSpPr/>
          <p:nvPr/>
        </p:nvSpPr>
        <p:spPr bwMode="auto">
          <a:xfrm>
            <a:off x="7740352" y="5805264"/>
            <a:ext cx="504056" cy="648072"/>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12"/>
          <p:cNvSpPr/>
          <p:nvPr/>
        </p:nvSpPr>
        <p:spPr bwMode="auto">
          <a:xfrm>
            <a:off x="7668344" y="4869160"/>
            <a:ext cx="504056" cy="648072"/>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Curved Connector 14"/>
          <p:cNvCxnSpPr>
            <a:stCxn id="5" idx="6"/>
          </p:cNvCxnSpPr>
          <p:nvPr/>
        </p:nvCxnSpPr>
        <p:spPr bwMode="auto">
          <a:xfrm flipV="1">
            <a:off x="6588224" y="1412776"/>
            <a:ext cx="1080120" cy="540060"/>
          </a:xfrm>
          <a:prstGeom prst="curvedConnector3">
            <a:avLst>
              <a:gd name="adj1" fmla="val 50000"/>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17" name="Shape 16"/>
          <p:cNvCxnSpPr>
            <a:stCxn id="5" idx="6"/>
            <a:endCxn id="10" idx="3"/>
          </p:cNvCxnSpPr>
          <p:nvPr/>
        </p:nvCxnSpPr>
        <p:spPr bwMode="auto">
          <a:xfrm>
            <a:off x="6588224" y="1952836"/>
            <a:ext cx="1081929" cy="805192"/>
          </a:xfrm>
          <a:prstGeom prst="curvedConnector4">
            <a:avLst>
              <a:gd name="adj1" fmla="val 46589"/>
              <a:gd name="adj2" fmla="val 128391"/>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19" name="Shape 18"/>
          <p:cNvCxnSpPr>
            <a:stCxn id="5" idx="6"/>
            <a:endCxn id="9" idx="3"/>
          </p:cNvCxnSpPr>
          <p:nvPr/>
        </p:nvCxnSpPr>
        <p:spPr bwMode="auto">
          <a:xfrm>
            <a:off x="6588224" y="1952836"/>
            <a:ext cx="1081929" cy="1813304"/>
          </a:xfrm>
          <a:prstGeom prst="curvedConnector4">
            <a:avLst>
              <a:gd name="adj1" fmla="val 46589"/>
              <a:gd name="adj2" fmla="val 112607"/>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21" name="Curved Connector 20"/>
          <p:cNvCxnSpPr>
            <a:stCxn id="6" idx="6"/>
          </p:cNvCxnSpPr>
          <p:nvPr/>
        </p:nvCxnSpPr>
        <p:spPr bwMode="auto">
          <a:xfrm flipV="1">
            <a:off x="6588224" y="5085184"/>
            <a:ext cx="1080120" cy="396044"/>
          </a:xfrm>
          <a:prstGeom prst="curvedConnector3">
            <a:avLst>
              <a:gd name="adj1" fmla="val 50000"/>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23" name="Curved Connector 22"/>
          <p:cNvCxnSpPr>
            <a:stCxn id="6" idx="6"/>
          </p:cNvCxnSpPr>
          <p:nvPr/>
        </p:nvCxnSpPr>
        <p:spPr bwMode="auto">
          <a:xfrm>
            <a:off x="6588224" y="5481228"/>
            <a:ext cx="1152128" cy="828092"/>
          </a:xfrm>
          <a:prstGeom prst="curvedConnector3">
            <a:avLst>
              <a:gd name="adj1" fmla="val 50000"/>
            </a:avLst>
          </a:prstGeom>
          <a:ln>
            <a:headEnd type="none" w="med" len="med"/>
            <a:tailEnd type="arrow"/>
          </a:ln>
        </p:spPr>
        <p:style>
          <a:lnRef idx="2">
            <a:schemeClr val="dk1"/>
          </a:lnRef>
          <a:fillRef idx="1">
            <a:schemeClr val="lt1"/>
          </a:fillRef>
          <a:effectRef idx="0">
            <a:schemeClr val="dk1"/>
          </a:effectRef>
          <a:fontRef idx="minor">
            <a:schemeClr val="dk1"/>
          </a:fontRef>
        </p:style>
      </p:cxnSp>
      <p:sp>
        <p:nvSpPr>
          <p:cNvPr id="24" name="Oval 23"/>
          <p:cNvSpPr/>
          <p:nvPr/>
        </p:nvSpPr>
        <p:spPr bwMode="auto">
          <a:xfrm>
            <a:off x="8316416" y="1484784"/>
            <a:ext cx="351656" cy="29641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Oval 24"/>
          <p:cNvSpPr/>
          <p:nvPr/>
        </p:nvSpPr>
        <p:spPr bwMode="auto">
          <a:xfrm>
            <a:off x="8604448" y="4077072"/>
            <a:ext cx="351656" cy="29641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Oval 25"/>
          <p:cNvSpPr/>
          <p:nvPr/>
        </p:nvSpPr>
        <p:spPr bwMode="auto">
          <a:xfrm>
            <a:off x="8172400" y="1988840"/>
            <a:ext cx="351656" cy="29641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Oval 26"/>
          <p:cNvSpPr/>
          <p:nvPr/>
        </p:nvSpPr>
        <p:spPr bwMode="auto">
          <a:xfrm>
            <a:off x="8460432" y="3717032"/>
            <a:ext cx="351656" cy="29641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Oval 27"/>
          <p:cNvSpPr/>
          <p:nvPr/>
        </p:nvSpPr>
        <p:spPr bwMode="auto">
          <a:xfrm>
            <a:off x="8460432" y="2276872"/>
            <a:ext cx="351656" cy="29641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Oval 28"/>
          <p:cNvSpPr/>
          <p:nvPr/>
        </p:nvSpPr>
        <p:spPr bwMode="auto">
          <a:xfrm rot="20298434">
            <a:off x="8574770" y="2718048"/>
            <a:ext cx="351656" cy="29641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Oval 29"/>
          <p:cNvSpPr/>
          <p:nvPr/>
        </p:nvSpPr>
        <p:spPr bwMode="auto">
          <a:xfrm>
            <a:off x="8532440" y="3204592"/>
            <a:ext cx="351656" cy="29641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Oval 30"/>
          <p:cNvSpPr/>
          <p:nvPr/>
        </p:nvSpPr>
        <p:spPr bwMode="auto">
          <a:xfrm>
            <a:off x="8604448" y="5661248"/>
            <a:ext cx="351656" cy="29641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Oval 31"/>
          <p:cNvSpPr/>
          <p:nvPr/>
        </p:nvSpPr>
        <p:spPr bwMode="auto">
          <a:xfrm>
            <a:off x="8604448" y="5085184"/>
            <a:ext cx="351656" cy="29641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Oval 32"/>
          <p:cNvSpPr/>
          <p:nvPr/>
        </p:nvSpPr>
        <p:spPr bwMode="auto">
          <a:xfrm>
            <a:off x="8604448" y="4437112"/>
            <a:ext cx="351656" cy="29641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6" name="Shape 35"/>
          <p:cNvCxnSpPr>
            <a:stCxn id="4" idx="7"/>
            <a:endCxn id="5" idx="2"/>
          </p:cNvCxnSpPr>
          <p:nvPr/>
        </p:nvCxnSpPr>
        <p:spPr bwMode="auto">
          <a:xfrm rot="5400000" flipH="1" flipV="1">
            <a:off x="4553843" y="2037573"/>
            <a:ext cx="1615062" cy="1445588"/>
          </a:xfrm>
          <a:prstGeom prst="curvedConnector2">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38" name="Shape 37"/>
          <p:cNvCxnSpPr>
            <a:stCxn id="4" idx="6"/>
            <a:endCxn id="8" idx="1"/>
          </p:cNvCxnSpPr>
          <p:nvPr/>
        </p:nvCxnSpPr>
        <p:spPr bwMode="auto">
          <a:xfrm flipV="1">
            <a:off x="4860032" y="3019852"/>
            <a:ext cx="1297953" cy="1057220"/>
          </a:xfrm>
          <a:prstGeom prst="curvedConnector4">
            <a:avLst>
              <a:gd name="adj1" fmla="val 47156"/>
              <a:gd name="adj2" fmla="val 130600"/>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40" name="Shape 39"/>
          <p:cNvCxnSpPr>
            <a:stCxn id="4" idx="5"/>
            <a:endCxn id="7" idx="2"/>
          </p:cNvCxnSpPr>
          <p:nvPr/>
        </p:nvCxnSpPr>
        <p:spPr bwMode="auto">
          <a:xfrm rot="5400000" flipH="1" flipV="1">
            <a:off x="5232801" y="3734879"/>
            <a:ext cx="257146" cy="1445588"/>
          </a:xfrm>
          <a:prstGeom prst="curvedConnector4">
            <a:avLst>
              <a:gd name="adj1" fmla="val -88899"/>
              <a:gd name="adj2" fmla="val 57660"/>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42" name="Shape 41"/>
          <p:cNvCxnSpPr>
            <a:stCxn id="4" idx="4"/>
            <a:endCxn id="6" idx="2"/>
          </p:cNvCxnSpPr>
          <p:nvPr/>
        </p:nvCxnSpPr>
        <p:spPr bwMode="auto">
          <a:xfrm rot="16200000" flipH="1">
            <a:off x="4752020" y="4149080"/>
            <a:ext cx="684076" cy="1980220"/>
          </a:xfrm>
          <a:prstGeom prst="curvedConnector2">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44" name="Shape 43"/>
          <p:cNvCxnSpPr>
            <a:stCxn id="3" idx="4"/>
            <a:endCxn id="4" idx="2"/>
          </p:cNvCxnSpPr>
          <p:nvPr/>
        </p:nvCxnSpPr>
        <p:spPr bwMode="auto">
          <a:xfrm rot="16200000" flipH="1">
            <a:off x="2393758" y="3122966"/>
            <a:ext cx="1008112" cy="900100"/>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47" name="Notched Right Arrow 46"/>
          <p:cNvSpPr/>
          <p:nvPr/>
        </p:nvSpPr>
        <p:spPr bwMode="auto">
          <a:xfrm>
            <a:off x="2123728" y="6237312"/>
            <a:ext cx="5040560" cy="620688"/>
          </a:xfrm>
          <a:prstGeom prst="notched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Time </a:t>
            </a:r>
            <a:endParaRPr kumimoji="0" lang="ar-SA"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48" name="Title 47"/>
          <p:cNvSpPr>
            <a:spLocks noGrp="1"/>
          </p:cNvSpPr>
          <p:nvPr>
            <p:ph type="title"/>
          </p:nvPr>
        </p:nvSpPr>
        <p:spPr>
          <a:xfrm>
            <a:off x="1763688" y="116632"/>
            <a:ext cx="6563072" cy="1143000"/>
          </a:xfrm>
        </p:spPr>
        <p:txBody>
          <a:bodyPr/>
          <a:lstStyle/>
          <a:p>
            <a:r>
              <a:rPr lang="ar-SA" b="1" dirty="0" smtClean="0">
                <a:solidFill>
                  <a:srgbClr val="800000"/>
                </a:solidFill>
              </a:rPr>
              <a:t>النسخة الأصلية </a:t>
            </a:r>
            <a:r>
              <a:rPr lang="ar-SA" b="1" smtClean="0">
                <a:solidFill>
                  <a:srgbClr val="800000"/>
                </a:solidFill>
              </a:rPr>
              <a:t>الأولى من التراث</a:t>
            </a:r>
            <a:endParaRPr lang="ar-SA" dirty="0"/>
          </a:p>
        </p:txBody>
      </p:sp>
      <p:sp>
        <p:nvSpPr>
          <p:cNvPr id="49" name="Cloud Callout 48"/>
          <p:cNvSpPr/>
          <p:nvPr/>
        </p:nvSpPr>
        <p:spPr bwMode="auto">
          <a:xfrm>
            <a:off x="1763688" y="4797152"/>
            <a:ext cx="914400" cy="936104"/>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rgbClr val="FF0000"/>
                </a:solidFill>
                <a:effectLst/>
                <a:latin typeface="Arial" pitchFamily="34" charset="0"/>
                <a:cs typeface="Arial" pitchFamily="34" charset="0"/>
              </a:rPr>
              <a:t>?</a:t>
            </a:r>
            <a:endParaRPr kumimoji="0" lang="ar-SA" sz="4400" b="0" i="0" u="none" strike="noStrike" cap="none" normalizeH="0" baseline="0" dirty="0" smtClean="0">
              <a:ln>
                <a:noFill/>
              </a:ln>
              <a:solidFill>
                <a:srgbClr val="FF0000"/>
              </a:solidFill>
              <a:effectLst/>
              <a:latin typeface="Arial" pitchFamily="34" charset="0"/>
              <a:cs typeface="Arial" pitchFamily="34" charset="0"/>
            </a:endParaRPr>
          </a:p>
        </p:txBody>
      </p:sp>
      <p:sp>
        <p:nvSpPr>
          <p:cNvPr id="50" name="TextBox 49"/>
          <p:cNvSpPr txBox="1"/>
          <p:nvPr/>
        </p:nvSpPr>
        <p:spPr>
          <a:xfrm>
            <a:off x="1403648" y="4365104"/>
            <a:ext cx="1762021" cy="369332"/>
          </a:xfrm>
          <a:prstGeom prst="rect">
            <a:avLst/>
          </a:prstGeom>
          <a:noFill/>
        </p:spPr>
        <p:txBody>
          <a:bodyPr wrap="none" rtlCol="1">
            <a:spAutoFit/>
          </a:bodyPr>
          <a:lstStyle/>
          <a:p>
            <a:r>
              <a:rPr lang="ar-SA" dirty="0" smtClean="0"/>
              <a:t>توثيق – حماية - خفظ</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lstStyle/>
          <a:p>
            <a:pPr rtl="1"/>
            <a:r>
              <a:rPr lang="en-US" sz="3600" dirty="0" smtClean="0"/>
              <a:t>  </a:t>
            </a:r>
            <a:r>
              <a:rPr lang="ar-SA" sz="3600" b="1" dirty="0" smtClean="0">
                <a:solidFill>
                  <a:srgbClr val="990000"/>
                </a:solidFill>
              </a:rPr>
              <a:t>جولات افتراضية بدقة عالية وعصابات تهريب الآثار</a:t>
            </a:r>
            <a:endParaRPr lang="ar-SA" sz="3600" b="1" dirty="0">
              <a:solidFill>
                <a:srgbClr val="990000"/>
              </a:solidFill>
            </a:endParaRPr>
          </a:p>
        </p:txBody>
      </p:sp>
      <p:sp>
        <p:nvSpPr>
          <p:cNvPr id="3" name="Rectangle 2"/>
          <p:cNvSpPr/>
          <p:nvPr/>
        </p:nvSpPr>
        <p:spPr>
          <a:xfrm>
            <a:off x="6156176" y="3068960"/>
            <a:ext cx="2304256" cy="3416320"/>
          </a:xfrm>
          <a:prstGeom prst="rect">
            <a:avLst/>
          </a:prstGeom>
        </p:spPr>
        <p:txBody>
          <a:bodyPr wrap="square">
            <a:spAutoFit/>
          </a:bodyPr>
          <a:lstStyle/>
          <a:p>
            <a:r>
              <a:rPr lang="ar-SA" dirty="0" smtClean="0"/>
              <a:t>«لكن لاحظنا وجود خطورة تعتري تصميم جولات افتراضية بدقة عالية، وبخاصة أن عصابات تهريب الآثار تستغل التعرف على تفاصيل الخزانات وأماكن الممرات في مخططاتها سواء للسرقة أو التزييف؛ لذا تحرص الكثير من المتاحف على ألا تكون الجولة بجودة عالية».</a:t>
            </a:r>
            <a:br>
              <a:rPr lang="ar-SA" dirty="0" smtClean="0"/>
            </a:br>
            <a:endParaRPr lang="ar-SA" dirty="0"/>
          </a:p>
        </p:txBody>
      </p:sp>
      <p:pic>
        <p:nvPicPr>
          <p:cNvPr id="106498" name="Picture 2" descr="عصابات المافيا La calin💯 الروسية مع[ اجمل اغنية دخلت التاريخ]✓™2018 by  Remaix HUN"/>
          <p:cNvPicPr>
            <a:picLocks noChangeAspect="1" noChangeArrowheads="1"/>
          </p:cNvPicPr>
          <p:nvPr/>
        </p:nvPicPr>
        <p:blipFill>
          <a:blip r:embed="rId2" cstate="print"/>
          <a:srcRect/>
          <a:stretch>
            <a:fillRect/>
          </a:stretch>
        </p:blipFill>
        <p:spPr bwMode="auto">
          <a:xfrm>
            <a:off x="1763688" y="1052736"/>
            <a:ext cx="936104" cy="936104"/>
          </a:xfrm>
          <a:prstGeom prst="ellipse">
            <a:avLst/>
          </a:prstGeom>
          <a:ln>
            <a:noFill/>
          </a:ln>
          <a:effectLst>
            <a:softEdge rad="112500"/>
          </a:effectLst>
        </p:spPr>
      </p:pic>
      <p:sp>
        <p:nvSpPr>
          <p:cNvPr id="5" name="Rectangle 4"/>
          <p:cNvSpPr/>
          <p:nvPr/>
        </p:nvSpPr>
        <p:spPr>
          <a:xfrm>
            <a:off x="6156176" y="1772816"/>
            <a:ext cx="2217274" cy="461665"/>
          </a:xfrm>
          <a:prstGeom prst="rect">
            <a:avLst/>
          </a:prstGeom>
        </p:spPr>
        <p:txBody>
          <a:bodyPr wrap="none">
            <a:spAutoFit/>
          </a:bodyPr>
          <a:lstStyle/>
          <a:p>
            <a:r>
              <a:rPr lang="ar-SA" sz="2400" b="1" dirty="0" smtClean="0">
                <a:solidFill>
                  <a:srgbClr val="990000"/>
                </a:solidFill>
              </a:rPr>
              <a:t>المتاحف الإفتراضية </a:t>
            </a:r>
            <a:endParaRPr lang="ar-SA" sz="2400" dirty="0"/>
          </a:p>
        </p:txBody>
      </p:sp>
      <p:pic>
        <p:nvPicPr>
          <p:cNvPr id="106500" name="Picture 4" descr="هل أنت حبيس المنزل؟ 8 متاحف تقدم جولات افتراضية من المنزل"/>
          <p:cNvPicPr>
            <a:picLocks noChangeAspect="1" noChangeArrowheads="1"/>
          </p:cNvPicPr>
          <p:nvPr/>
        </p:nvPicPr>
        <p:blipFill>
          <a:blip r:embed="rId3" cstate="print"/>
          <a:srcRect/>
          <a:stretch>
            <a:fillRect/>
          </a:stretch>
        </p:blipFill>
        <p:spPr bwMode="auto">
          <a:xfrm>
            <a:off x="5292080" y="2348880"/>
            <a:ext cx="3555479" cy="4248472"/>
          </a:xfrm>
          <a:prstGeom prst="rect">
            <a:avLst/>
          </a:prstGeom>
          <a:noFill/>
        </p:spPr>
      </p:pic>
      <p:pic>
        <p:nvPicPr>
          <p:cNvPr id="7" name="Picture 2" descr="عصابات المافيا La calin💯 الروسية مع[ اجمل اغنية دخلت التاريخ]✓™2018 by  Remaix HUN"/>
          <p:cNvPicPr>
            <a:picLocks noChangeAspect="1" noChangeArrowheads="1"/>
          </p:cNvPicPr>
          <p:nvPr/>
        </p:nvPicPr>
        <p:blipFill>
          <a:blip r:embed="rId2" cstate="print"/>
          <a:srcRect/>
          <a:stretch>
            <a:fillRect/>
          </a:stretch>
        </p:blipFill>
        <p:spPr bwMode="auto">
          <a:xfrm>
            <a:off x="2987824" y="1772816"/>
            <a:ext cx="936104" cy="936104"/>
          </a:xfrm>
          <a:prstGeom prst="ellipse">
            <a:avLst/>
          </a:prstGeom>
          <a:ln>
            <a:noFill/>
          </a:ln>
          <a:effectLst>
            <a:softEdge rad="112500"/>
          </a:effectLst>
        </p:spPr>
      </p:pic>
      <p:pic>
        <p:nvPicPr>
          <p:cNvPr id="8" name="Picture 2" descr="عصابات المافيا La calin💯 الروسية مع[ اجمل اغنية دخلت التاريخ]✓™2018 by  Remaix HUN"/>
          <p:cNvPicPr>
            <a:picLocks noChangeAspect="1" noChangeArrowheads="1"/>
          </p:cNvPicPr>
          <p:nvPr/>
        </p:nvPicPr>
        <p:blipFill>
          <a:blip r:embed="rId2" cstate="print"/>
          <a:srcRect/>
          <a:stretch>
            <a:fillRect/>
          </a:stretch>
        </p:blipFill>
        <p:spPr bwMode="auto">
          <a:xfrm>
            <a:off x="1907704" y="2204864"/>
            <a:ext cx="936104" cy="936104"/>
          </a:xfrm>
          <a:prstGeom prst="ellipse">
            <a:avLst/>
          </a:prstGeom>
          <a:ln>
            <a:noFill/>
          </a:ln>
          <a:effectLst>
            <a:softEdge rad="112500"/>
          </a:effectLst>
        </p:spPr>
      </p:pic>
      <p:pic>
        <p:nvPicPr>
          <p:cNvPr id="10" name="Picture 2" descr="عصابات المافيا La calin💯 الروسية مع[ اجمل اغنية دخلت التاريخ]✓™2018 by  Remaix HUN"/>
          <p:cNvPicPr>
            <a:picLocks noChangeAspect="1" noChangeArrowheads="1"/>
          </p:cNvPicPr>
          <p:nvPr/>
        </p:nvPicPr>
        <p:blipFill>
          <a:blip r:embed="rId2" cstate="print"/>
          <a:srcRect/>
          <a:stretch>
            <a:fillRect/>
          </a:stretch>
        </p:blipFill>
        <p:spPr bwMode="auto">
          <a:xfrm>
            <a:off x="2915816" y="2996952"/>
            <a:ext cx="936104" cy="936104"/>
          </a:xfrm>
          <a:prstGeom prst="ellipse">
            <a:avLst/>
          </a:prstGeom>
          <a:ln>
            <a:noFill/>
          </a:ln>
          <a:effectLst>
            <a:softEdge rad="112500"/>
          </a:effectLst>
        </p:spPr>
      </p:pic>
      <p:pic>
        <p:nvPicPr>
          <p:cNvPr id="11" name="Picture 2" descr="عصابات المافيا La calin💯 الروسية مع[ اجمل اغنية دخلت التاريخ]✓™2018 by  Remaix HUN"/>
          <p:cNvPicPr>
            <a:picLocks noChangeAspect="1" noChangeArrowheads="1"/>
          </p:cNvPicPr>
          <p:nvPr/>
        </p:nvPicPr>
        <p:blipFill>
          <a:blip r:embed="rId2" cstate="print"/>
          <a:srcRect/>
          <a:stretch>
            <a:fillRect/>
          </a:stretch>
        </p:blipFill>
        <p:spPr bwMode="auto">
          <a:xfrm>
            <a:off x="1835696" y="4797152"/>
            <a:ext cx="936104" cy="936104"/>
          </a:xfrm>
          <a:prstGeom prst="ellipse">
            <a:avLst/>
          </a:prstGeom>
          <a:ln>
            <a:noFill/>
          </a:ln>
          <a:effectLst>
            <a:softEdge rad="112500"/>
          </a:effectLst>
        </p:spPr>
      </p:pic>
      <p:pic>
        <p:nvPicPr>
          <p:cNvPr id="12" name="Picture 2" descr="عصابات المافيا La calin💯 الروسية مع[ اجمل اغنية دخلت التاريخ]✓™2018 by  Remaix HUN"/>
          <p:cNvPicPr>
            <a:picLocks noChangeAspect="1" noChangeArrowheads="1"/>
          </p:cNvPicPr>
          <p:nvPr/>
        </p:nvPicPr>
        <p:blipFill>
          <a:blip r:embed="rId2" cstate="print"/>
          <a:srcRect/>
          <a:stretch>
            <a:fillRect/>
          </a:stretch>
        </p:blipFill>
        <p:spPr bwMode="auto">
          <a:xfrm>
            <a:off x="2987824" y="4437112"/>
            <a:ext cx="936104" cy="936104"/>
          </a:xfrm>
          <a:prstGeom prst="ellipse">
            <a:avLst/>
          </a:prstGeom>
          <a:ln>
            <a:noFill/>
          </a:ln>
          <a:effectLst>
            <a:softEdge rad="112500"/>
          </a:effectLst>
        </p:spPr>
      </p:pic>
      <p:pic>
        <p:nvPicPr>
          <p:cNvPr id="13" name="Picture 2" descr="عصابات المافيا La calin💯 الروسية مع[ اجمل اغنية دخلت التاريخ]✓™2018 by  Remaix HUN"/>
          <p:cNvPicPr>
            <a:picLocks noChangeAspect="1" noChangeArrowheads="1"/>
          </p:cNvPicPr>
          <p:nvPr/>
        </p:nvPicPr>
        <p:blipFill>
          <a:blip r:embed="rId2" cstate="print"/>
          <a:srcRect/>
          <a:stretch>
            <a:fillRect/>
          </a:stretch>
        </p:blipFill>
        <p:spPr bwMode="auto">
          <a:xfrm>
            <a:off x="1835696" y="3501008"/>
            <a:ext cx="936104" cy="936104"/>
          </a:xfrm>
          <a:prstGeom prst="ellipse">
            <a:avLst/>
          </a:prstGeom>
          <a:ln>
            <a:noFill/>
          </a:ln>
          <a:effectLst>
            <a:softEdge rad="112500"/>
          </a:effectLst>
        </p:spPr>
      </p:pic>
      <p:pic>
        <p:nvPicPr>
          <p:cNvPr id="15" name="Picture 2" descr="عصابات المافيا La calin💯 الروسية مع[ اجمل اغنية دخلت التاريخ]✓™2018 by  Remaix HUN"/>
          <p:cNvPicPr>
            <a:picLocks noChangeAspect="1" noChangeArrowheads="1"/>
          </p:cNvPicPr>
          <p:nvPr/>
        </p:nvPicPr>
        <p:blipFill>
          <a:blip r:embed="rId2" cstate="print"/>
          <a:srcRect/>
          <a:stretch>
            <a:fillRect/>
          </a:stretch>
        </p:blipFill>
        <p:spPr bwMode="auto">
          <a:xfrm>
            <a:off x="1907704" y="5921896"/>
            <a:ext cx="936104" cy="936104"/>
          </a:xfrm>
          <a:prstGeom prst="ellipse">
            <a:avLst/>
          </a:prstGeom>
          <a:ln>
            <a:noFill/>
          </a:ln>
          <a:effectLst>
            <a:softEdge rad="112500"/>
          </a:effectLst>
        </p:spPr>
      </p:pic>
      <p:pic>
        <p:nvPicPr>
          <p:cNvPr id="16" name="Picture 2" descr="عصابات المافيا La calin💯 الروسية مع[ اجمل اغنية دخلت التاريخ]✓™2018 by  Remaix HUN"/>
          <p:cNvPicPr>
            <a:picLocks noChangeAspect="1" noChangeArrowheads="1"/>
          </p:cNvPicPr>
          <p:nvPr/>
        </p:nvPicPr>
        <p:blipFill>
          <a:blip r:embed="rId2" cstate="print"/>
          <a:srcRect/>
          <a:stretch>
            <a:fillRect/>
          </a:stretch>
        </p:blipFill>
        <p:spPr bwMode="auto">
          <a:xfrm>
            <a:off x="3059832" y="5589240"/>
            <a:ext cx="936104" cy="936104"/>
          </a:xfrm>
          <a:prstGeom prst="ellipse">
            <a:avLst/>
          </a:prstGeom>
          <a:ln>
            <a:noFill/>
          </a:ln>
          <a:effectLst>
            <a:softEdge rad="112500"/>
          </a:effectLst>
        </p:spPr>
      </p:pic>
      <p:cxnSp>
        <p:nvCxnSpPr>
          <p:cNvPr id="18" name="Curved Connector 17"/>
          <p:cNvCxnSpPr>
            <a:stCxn id="106498" idx="6"/>
          </p:cNvCxnSpPr>
          <p:nvPr/>
        </p:nvCxnSpPr>
        <p:spPr bwMode="auto">
          <a:xfrm>
            <a:off x="2699792" y="1520788"/>
            <a:ext cx="2592288" cy="1980220"/>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0" name="Shape 19"/>
          <p:cNvCxnSpPr>
            <a:stCxn id="7" idx="4"/>
          </p:cNvCxnSpPr>
          <p:nvPr/>
        </p:nvCxnSpPr>
        <p:spPr bwMode="auto">
          <a:xfrm rot="16200000" flipH="1">
            <a:off x="3833918" y="2330878"/>
            <a:ext cx="1080120" cy="1836204"/>
          </a:xfrm>
          <a:prstGeom prst="curvedConnector2">
            <a:avLst/>
          </a:prstGeom>
          <a:solidFill>
            <a:schemeClr val="accent1"/>
          </a:solidFill>
          <a:ln w="9525" cap="flat" cmpd="sng" algn="ctr">
            <a:solidFill>
              <a:schemeClr val="tx1"/>
            </a:solidFill>
            <a:prstDash val="solid"/>
            <a:round/>
            <a:headEnd type="none" w="med" len="med"/>
            <a:tailEnd type="arrow"/>
          </a:ln>
          <a:effectLst/>
        </p:spPr>
      </p:cxnSp>
      <p:cxnSp>
        <p:nvCxnSpPr>
          <p:cNvPr id="28" name="Curved Connector 27"/>
          <p:cNvCxnSpPr/>
          <p:nvPr/>
        </p:nvCxnSpPr>
        <p:spPr bwMode="auto">
          <a:xfrm>
            <a:off x="3635896" y="4941168"/>
            <a:ext cx="1656184" cy="792088"/>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1" name="Curved Connector 30"/>
          <p:cNvCxnSpPr>
            <a:stCxn id="11" idx="6"/>
          </p:cNvCxnSpPr>
          <p:nvPr/>
        </p:nvCxnSpPr>
        <p:spPr bwMode="auto">
          <a:xfrm>
            <a:off x="2771800" y="5265204"/>
            <a:ext cx="2448272" cy="828092"/>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3" name="Curved Connector 32"/>
          <p:cNvCxnSpPr>
            <a:stCxn id="13" idx="6"/>
          </p:cNvCxnSpPr>
          <p:nvPr/>
        </p:nvCxnSpPr>
        <p:spPr bwMode="auto">
          <a:xfrm>
            <a:off x="2771800" y="3969060"/>
            <a:ext cx="2520280" cy="684076"/>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8" name="Shape 37"/>
          <p:cNvCxnSpPr>
            <a:stCxn id="15" idx="0"/>
          </p:cNvCxnSpPr>
          <p:nvPr/>
        </p:nvCxnSpPr>
        <p:spPr bwMode="auto">
          <a:xfrm rot="5400000" flipH="1" flipV="1">
            <a:off x="3523574" y="4081382"/>
            <a:ext cx="692696" cy="2988332"/>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40" name="Rectangle 39"/>
          <p:cNvSpPr/>
          <p:nvPr/>
        </p:nvSpPr>
        <p:spPr>
          <a:xfrm rot="5400000">
            <a:off x="2321133" y="4023683"/>
            <a:ext cx="4572000" cy="646331"/>
          </a:xfrm>
          <a:prstGeom prst="rect">
            <a:avLst/>
          </a:prstGeom>
        </p:spPr>
        <p:txBody>
          <a:bodyPr>
            <a:spAutoFit/>
          </a:bodyPr>
          <a:lstStyle/>
          <a:p>
            <a:pPr algn="ctr"/>
            <a:r>
              <a:rPr lang="ar-SA" b="1" dirty="0" smtClean="0">
                <a:solidFill>
                  <a:srgbClr val="800000"/>
                </a:solidFill>
              </a:rPr>
              <a:t>التعرف على تفاصيل الخزانات وأماكن الممرات في مخططاتها سواء للسرقة أو التزييف؛</a:t>
            </a:r>
            <a:endParaRPr lang="ar-SA" b="1" dirty="0">
              <a:solidFill>
                <a:srgbClr val="8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7077472" cy="1143000"/>
          </a:xfrm>
        </p:spPr>
        <p:txBody>
          <a:bodyPr/>
          <a:lstStyle/>
          <a:p>
            <a:r>
              <a:rPr lang="ar-SA" sz="3600" b="1" dirty="0">
                <a:solidFill>
                  <a:srgbClr val="990000"/>
                </a:solidFill>
              </a:rPr>
              <a:t>التوثيق </a:t>
            </a:r>
            <a:r>
              <a:rPr lang="ar-SA" sz="3600" b="1" dirty="0" smtClean="0">
                <a:solidFill>
                  <a:srgbClr val="990000"/>
                </a:solidFill>
              </a:rPr>
              <a:t>الأثري من أجل الحماية..</a:t>
            </a:r>
            <a:endParaRPr lang="ar-SA" sz="3600" b="1" dirty="0">
              <a:solidFill>
                <a:srgbClr val="990000"/>
              </a:solidFill>
            </a:endParaRPr>
          </a:p>
        </p:txBody>
      </p:sp>
      <p:graphicFrame>
        <p:nvGraphicFramePr>
          <p:cNvPr id="4" name="Content Placeholder 3"/>
          <p:cNvGraphicFramePr>
            <a:graphicFrameLocks noGrp="1"/>
          </p:cNvGraphicFramePr>
          <p:nvPr>
            <p:ph idx="1"/>
          </p:nvPr>
        </p:nvGraphicFramePr>
        <p:xfrm>
          <a:off x="5148064" y="1844824"/>
          <a:ext cx="368275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691680" y="1659572"/>
            <a:ext cx="3312368" cy="4708981"/>
          </a:xfrm>
          <a:prstGeom prst="rect">
            <a:avLst/>
          </a:prstGeom>
        </p:spPr>
        <p:txBody>
          <a:bodyPr wrap="square">
            <a:spAutoFit/>
          </a:bodyPr>
          <a:lstStyle/>
          <a:p>
            <a:pPr algn="r" rtl="1"/>
            <a:r>
              <a:rPr lang="ar-SA" sz="1200" dirty="0" smtClean="0"/>
              <a:t> ”تعتبر </a:t>
            </a:r>
            <a:r>
              <a:rPr lang="ar-SA" sz="1200" dirty="0"/>
              <a:t>عملية التوثيق المعماري من أولى العمليات التي تتم للحفاظ على المباني التاريخية والأثرية، ومع ظهور الثورة الرقمية وما تقدمه من تقنيات وإمكانيات تكنولوجية حديثة؛ تصبح الفرصة أكبر لتقديم المساعدة في عملية التوثيق</a:t>
            </a:r>
            <a:r>
              <a:rPr lang="ar-SA" sz="1200" dirty="0" smtClean="0"/>
              <a:t>.“</a:t>
            </a:r>
          </a:p>
          <a:p>
            <a:pPr algn="r" rtl="1"/>
            <a:endParaRPr lang="ar-SA" sz="1200" dirty="0"/>
          </a:p>
          <a:p>
            <a:pPr algn="r" rtl="1"/>
            <a:r>
              <a:rPr lang="ar-SA" sz="1200" dirty="0" smtClean="0"/>
              <a:t>”ونظرًا </a:t>
            </a:r>
            <a:r>
              <a:rPr lang="ar-SA" sz="1200" dirty="0"/>
              <a:t>لما كانت تشكله هذه المباني من قيمة تاريخية وموروث شعبي أصيل، وجب أرشفتها بالطرق المناسبة لتصبح في متناول أيدي الباحثين والدارسين بالطرق التكنولوجية الحديثة</a:t>
            </a:r>
            <a:r>
              <a:rPr lang="ar-SA" sz="1200" dirty="0" smtClean="0"/>
              <a:t>.“</a:t>
            </a:r>
            <a:endParaRPr lang="ar-SA" sz="1200" dirty="0"/>
          </a:p>
          <a:p>
            <a:pPr algn="r" rtl="1"/>
            <a:endParaRPr lang="ar-SA" sz="1200" dirty="0"/>
          </a:p>
          <a:p>
            <a:pPr algn="just" rtl="1"/>
            <a:r>
              <a:rPr lang="ar-SA" sz="1200" b="1" dirty="0" smtClean="0"/>
              <a:t>يعدّ </a:t>
            </a:r>
            <a:r>
              <a:rPr lang="ar-SA" sz="1200" b="1" dirty="0"/>
              <a:t>التراث </a:t>
            </a:r>
            <a:r>
              <a:rPr lang="ar-SA" sz="1200" b="1" dirty="0" smtClean="0"/>
              <a:t>الثقافى في </a:t>
            </a:r>
            <a:r>
              <a:rPr lang="ar-SA" sz="1200" b="1" dirty="0"/>
              <a:t>الدول العربية إرثًا ضخمًا ومنوعًا، ضحّت لبنائه أجيال متعاقبة، وفق عاداتها وتقاليدها وظروفها الطبيعية والمناخية، واحتياجاتها عبر العصور، والاهتمام بهذا التراث يُعتبر وسيلة من وسائل التلاحم بين الماضي بأصالته، والحاضر بتقنياته، إذ لا بد من التوافق بين الأصالة والمعاصرة حتى لا تحيد بنا التوجّهات التطوير?ة عن استثمار تراثنا الأصيل، وتوظيفه بالشكل الأمثل في الحياة المعاصرة، دون أن يشكِّل ذلك عبئًا على التنمية</a:t>
            </a:r>
            <a:r>
              <a:rPr lang="ar-SA" sz="1200" b="1" dirty="0" smtClean="0"/>
              <a:t>.“</a:t>
            </a:r>
          </a:p>
          <a:p>
            <a:pPr algn="r" rtl="1"/>
            <a:endParaRPr lang="ar-SA" sz="1200" dirty="0"/>
          </a:p>
          <a:p>
            <a:pPr algn="r" rtl="1"/>
            <a:r>
              <a:rPr lang="ar-SA" sz="1200" dirty="0" smtClean="0"/>
              <a:t>”إن </a:t>
            </a:r>
            <a:r>
              <a:rPr lang="ar-SA" sz="1200" dirty="0"/>
              <a:t>المحافظة على التراث </a:t>
            </a:r>
            <a:r>
              <a:rPr lang="ar-SA" sz="1200" dirty="0" smtClean="0"/>
              <a:t>الثقافى في </a:t>
            </a:r>
            <a:r>
              <a:rPr lang="ar-SA" sz="1200" dirty="0"/>
              <a:t>المدن الإسلامية والمواقع الأثرية تواجه تحديات حقيقية، حيث يجب المحافظة على تراث أي دولة كونه يمثِّل هوية الإنسان، فالتراث </a:t>
            </a:r>
            <a:r>
              <a:rPr lang="ar-SA" sz="1200" dirty="0" smtClean="0"/>
              <a:t>الثقافى يُعدّ </a:t>
            </a:r>
            <a:r>
              <a:rPr lang="ar-SA" sz="1200" dirty="0"/>
              <a:t>أحد الرموز الأساسية لتطور الإنسان عبر التاريخ، كما أنه يُعبّر عن القدرات التي وصل إليها الإنسان في التغلّب على بيئته المحيطة</a:t>
            </a:r>
            <a:r>
              <a:rPr lang="ar-SA" sz="1200" dirty="0" smtClean="0"/>
              <a:t>.“</a:t>
            </a:r>
          </a:p>
          <a:p>
            <a:pPr algn="r" rtl="1"/>
            <a:endParaRPr lang="ar-SA" sz="1200" dirty="0"/>
          </a:p>
          <a:p>
            <a:pPr algn="r" rtl="1"/>
            <a:endParaRPr lang="ar-SA" sz="1200" dirty="0"/>
          </a:p>
        </p:txBody>
      </p:sp>
      <p:sp>
        <p:nvSpPr>
          <p:cNvPr id="7" name="Rectangle 6"/>
          <p:cNvSpPr/>
          <p:nvPr/>
        </p:nvSpPr>
        <p:spPr>
          <a:xfrm>
            <a:off x="1691680" y="6381328"/>
            <a:ext cx="3600400" cy="261610"/>
          </a:xfrm>
          <a:prstGeom prst="rect">
            <a:avLst/>
          </a:prstGeom>
        </p:spPr>
        <p:txBody>
          <a:bodyPr wrap="square">
            <a:spAutoFit/>
          </a:bodyPr>
          <a:lstStyle/>
          <a:p>
            <a:r>
              <a:rPr lang="en-US" sz="1100" dirty="0" smtClean="0">
                <a:hlinkClick r:id="rId7"/>
              </a:rPr>
              <a:t>https://www.al-jazirah.com/2020/20200612/rl2.htm</a:t>
            </a:r>
            <a:r>
              <a:rPr lang="en-US" sz="1100" dirty="0" smtClean="0"/>
              <a:t> </a:t>
            </a:r>
            <a:endParaRPr lang="ar-SA"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1143000"/>
          </a:xfrm>
        </p:spPr>
        <p:txBody>
          <a:bodyPr/>
          <a:lstStyle/>
          <a:p>
            <a:r>
              <a:rPr lang="ar-SA" sz="3600" b="1" dirty="0">
                <a:solidFill>
                  <a:srgbClr val="990000"/>
                </a:solidFill>
              </a:rPr>
              <a:t>كورونا يدفع متاحف العالم نحو الفضاء </a:t>
            </a:r>
            <a:r>
              <a:rPr lang="ar-SA" sz="3600" b="1" dirty="0" smtClean="0">
                <a:solidFill>
                  <a:srgbClr val="990000"/>
                </a:solidFill>
              </a:rPr>
              <a:t>الافتراضي</a:t>
            </a:r>
            <a:endParaRPr lang="ar-SA" sz="3600" b="1" dirty="0">
              <a:solidFill>
                <a:srgbClr val="990000"/>
              </a:solidFill>
            </a:endParaRPr>
          </a:p>
        </p:txBody>
      </p:sp>
      <p:pic>
        <p:nvPicPr>
          <p:cNvPr id="4" name="Content Placeholder 3" descr="1.jpg"/>
          <p:cNvPicPr>
            <a:picLocks noGrp="1" noChangeAspect="1"/>
          </p:cNvPicPr>
          <p:nvPr>
            <p:ph idx="1"/>
          </p:nvPr>
        </p:nvPicPr>
        <p:blipFill>
          <a:blip r:embed="rId2" cstate="print"/>
          <a:stretch>
            <a:fillRect/>
          </a:stretch>
        </p:blipFill>
        <p:spPr>
          <a:xfrm>
            <a:off x="2051720" y="1628800"/>
            <a:ext cx="6796397"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الصورة: "/>
          <p:cNvPicPr>
            <a:picLocks noChangeAspect="1" noChangeArrowheads="1"/>
          </p:cNvPicPr>
          <p:nvPr/>
        </p:nvPicPr>
        <p:blipFill>
          <a:blip r:embed="rId2" cstate="print"/>
          <a:srcRect/>
          <a:stretch>
            <a:fillRect/>
          </a:stretch>
        </p:blipFill>
        <p:spPr bwMode="auto">
          <a:xfrm>
            <a:off x="1" y="0"/>
            <a:ext cx="5508103" cy="4653136"/>
          </a:xfrm>
          <a:prstGeom prst="rect">
            <a:avLst/>
          </a:prstGeom>
          <a:noFill/>
        </p:spPr>
      </p:pic>
      <p:sp>
        <p:nvSpPr>
          <p:cNvPr id="3" name="Content Placeholder 2"/>
          <p:cNvSpPr>
            <a:spLocks noGrp="1"/>
          </p:cNvSpPr>
          <p:nvPr>
            <p:ph idx="1"/>
          </p:nvPr>
        </p:nvSpPr>
        <p:spPr>
          <a:xfrm>
            <a:off x="5652120" y="116632"/>
            <a:ext cx="3347864" cy="5257800"/>
          </a:xfrm>
        </p:spPr>
        <p:txBody>
          <a:bodyPr/>
          <a:lstStyle/>
          <a:p>
            <a:pPr algn="r" rtl="1"/>
            <a:r>
              <a:rPr lang="ar-SA" sz="1800" dirty="0" smtClean="0"/>
              <a:t>”</a:t>
            </a:r>
            <a:r>
              <a:rPr lang="ar-SA" sz="1800" b="1" dirty="0" smtClean="0">
                <a:solidFill>
                  <a:srgbClr val="800000"/>
                </a:solidFill>
              </a:rPr>
              <a:t>التراث</a:t>
            </a:r>
            <a:r>
              <a:rPr lang="ar-SA" sz="1800" dirty="0" smtClean="0"/>
              <a:t> هو كلّ ما خلّفه الأجداد ليكون جسرًا من الماضي نعبر به من الحاضر إلى المستقبل </a:t>
            </a:r>
            <a:r>
              <a:rPr lang="ar-SA" sz="1800" dirty="0" smtClean="0">
                <a:solidFill>
                  <a:srgbClr val="800000"/>
                </a:solidFill>
              </a:rPr>
              <a:t>التراث</a:t>
            </a:r>
            <a:r>
              <a:rPr lang="ar-SA" sz="1800" dirty="0" smtClean="0"/>
              <a:t> هو ذاكرة الشعوب والمجتمعات، والحفاظ على الإرث الحضاري والمعرفي لكل مجتمع يعد هو الرابط بين الماضي والحاضر والمستقبل لأجيال قادمة.</a:t>
            </a:r>
          </a:p>
          <a:p>
            <a:pPr algn="r" rtl="1"/>
            <a:r>
              <a:rPr lang="ar-SA" sz="1800" dirty="0" smtClean="0"/>
              <a:t>يشمل التراث الأصول المادية وغير المادية والطبيعية والثقافية والمنقولة وغير المنقولة والوثائقية الموروثة من الماضي والتي تنتقل إلى الأجيال القادمة بحكم قيمتها التي لا يمكن تعويضها.</a:t>
            </a:r>
          </a:p>
          <a:p>
            <a:pPr algn="r" rtl="1"/>
            <a:r>
              <a:rPr lang="ar-SA" sz="1600" dirty="0" smtClean="0"/>
              <a:t>وهو يختلف من أمة إلى أخرى، ومن قومية إلى أخرى، لکنه يتحد فى وحدة أساسية، هى الإستمرارية. فالتراث هو جوهر التنمية المستدامة، لذا ينبغى حمايته ونقله للأجيال المستقبلية لضمان تنميتها؛ فهو يساعد على فهم الماضى ويعزز الرفاهية المادية والروحية للأفراد</a:t>
            </a:r>
            <a:endParaRPr lang="en-US" sz="1600" dirty="0" smtClean="0"/>
          </a:p>
        </p:txBody>
      </p:sp>
      <p:sp>
        <p:nvSpPr>
          <p:cNvPr id="6" name="Rectangle 5"/>
          <p:cNvSpPr/>
          <p:nvPr/>
        </p:nvSpPr>
        <p:spPr>
          <a:xfrm>
            <a:off x="1979712" y="5336048"/>
            <a:ext cx="648072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SA" dirty="0" smtClean="0"/>
              <a:t>أصبحت مواقع التراث الطبيعي والثقافي والمتاحف والمكتبات ومجموعات الأرشيف في جميع أنحاء العالم ضحايا جانبية للكوارث الطبيعية والنزاعات المسلحة. يُظهر تزايد التدمير المتعمد للتراث ، سواء في أفغانستان أو الشرق الأوسط أو إفريقيا ، </a:t>
            </a:r>
            <a:r>
              <a:rPr lang="ar-SA" b="1" dirty="0" smtClean="0"/>
              <a:t>على</a:t>
            </a:r>
            <a:r>
              <a:rPr lang="ar-SA" dirty="0" smtClean="0"/>
              <a:t> مدى العقد الماضي أهمية اليونسكو الدائمة في قيادة الجهود الدولية لمنع النهب والاتجار غير المشروع بالممتلكات الثقافية.</a:t>
            </a:r>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3050"/>
            <a:ext cx="1872208" cy="1162050"/>
          </a:xfrm>
        </p:spPr>
        <p:txBody>
          <a:bodyPr/>
          <a:lstStyle/>
          <a:p>
            <a:pPr algn="ctr"/>
            <a:r>
              <a:rPr lang="ar-SA" sz="3600" dirty="0">
                <a:solidFill>
                  <a:srgbClr val="990000"/>
                </a:solidFill>
              </a:rPr>
              <a:t>التراث الثقافي</a:t>
            </a:r>
            <a:r>
              <a:rPr lang="en-US" sz="3600" dirty="0" smtClean="0">
                <a:solidFill>
                  <a:srgbClr val="990000"/>
                </a:solidFill>
              </a:rPr>
              <a:t> </a:t>
            </a:r>
            <a:endParaRPr lang="ar-SA" sz="3600" dirty="0">
              <a:solidFill>
                <a:srgbClr val="990000"/>
              </a:solidFill>
            </a:endParaRPr>
          </a:p>
        </p:txBody>
      </p:sp>
      <p:pic>
        <p:nvPicPr>
          <p:cNvPr id="5" name="Content Placeholder 4" descr="1.jpg"/>
          <p:cNvPicPr>
            <a:picLocks noGrp="1" noChangeAspect="1"/>
          </p:cNvPicPr>
          <p:nvPr>
            <p:ph idx="1"/>
          </p:nvPr>
        </p:nvPicPr>
        <p:blipFill>
          <a:blip r:embed="rId2" cstate="print"/>
          <a:stretch>
            <a:fillRect/>
          </a:stretch>
        </p:blipFill>
        <p:spPr>
          <a:xfrm>
            <a:off x="3563888" y="260648"/>
            <a:ext cx="5389438" cy="5688633"/>
          </a:xfrm>
        </p:spPr>
      </p:pic>
      <p:sp>
        <p:nvSpPr>
          <p:cNvPr id="4" name="Text Placeholder 3"/>
          <p:cNvSpPr>
            <a:spLocks noGrp="1"/>
          </p:cNvSpPr>
          <p:nvPr>
            <p:ph type="body" sz="half" idx="2"/>
          </p:nvPr>
        </p:nvSpPr>
        <p:spPr>
          <a:xfrm>
            <a:off x="1763688" y="1762273"/>
            <a:ext cx="1701825" cy="4691063"/>
          </a:xfrm>
        </p:spPr>
        <p:txBody>
          <a:bodyPr/>
          <a:lstStyle/>
          <a:p>
            <a:pPr algn="r" rtl="1"/>
            <a:r>
              <a:rPr lang="ar-SA" sz="2000" b="1" dirty="0" smtClean="0">
                <a:solidFill>
                  <a:schemeClr val="tx1"/>
                </a:solidFill>
                <a:latin typeface="+mn-lt"/>
                <a:ea typeface="+mn-ea"/>
                <a:cs typeface="+mn-cs"/>
              </a:rPr>
              <a:t>اليونسكو </a:t>
            </a:r>
            <a:r>
              <a:rPr lang="ar-SA" sz="2000" b="1" dirty="0">
                <a:solidFill>
                  <a:schemeClr val="tx1"/>
                </a:solidFill>
                <a:latin typeface="+mn-lt"/>
                <a:ea typeface="+mn-ea"/>
                <a:cs typeface="+mn-cs"/>
              </a:rPr>
              <a:t>تقول إن التراث الثقافي يعني "ميراث المقتنيات المادية وغير المادية التي تخص مجموعة ما أو مجتمع لديه موروثات من الأجيال السابقة"</a:t>
            </a:r>
            <a:endParaRPr lang="ar-SA" sz="2000" dirty="0">
              <a:solidFill>
                <a:schemeClr val="tx1"/>
              </a:solidFill>
              <a:latin typeface="+mn-lt"/>
              <a:ea typeface="+mn-ea"/>
              <a:cs typeface="+mn-cs"/>
            </a:endParaRPr>
          </a:p>
          <a:p>
            <a:pPr algn="r" rtl="1"/>
            <a:r>
              <a:rPr lang="ar-SA" sz="2000" dirty="0" smtClean="0"/>
              <a:t/>
            </a:r>
            <a:br>
              <a:rPr lang="ar-SA" sz="2000" dirty="0" smtClean="0"/>
            </a:br>
            <a:endParaRPr lang="ar-SA" sz="2000" dirty="0"/>
          </a:p>
        </p:txBody>
      </p:sp>
      <p:sp>
        <p:nvSpPr>
          <p:cNvPr id="6" name="Rectangle 5"/>
          <p:cNvSpPr/>
          <p:nvPr/>
        </p:nvSpPr>
        <p:spPr>
          <a:xfrm>
            <a:off x="4211960" y="188640"/>
            <a:ext cx="4572000" cy="646331"/>
          </a:xfrm>
          <a:prstGeom prst="rect">
            <a:avLst/>
          </a:prstGeom>
        </p:spPr>
        <p:txBody>
          <a:bodyPr>
            <a:spAutoFit/>
          </a:bodyPr>
          <a:lstStyle/>
          <a:p>
            <a:r>
              <a:rPr lang="ar-SA" dirty="0" smtClean="0"/>
              <a:t/>
            </a:r>
            <a:br>
              <a:rPr lang="ar-SA" dirty="0" smtClean="0"/>
            </a:br>
            <a:endParaRPr lang="ar-SA" dirty="0"/>
          </a:p>
        </p:txBody>
      </p:sp>
      <p:sp>
        <p:nvSpPr>
          <p:cNvPr id="8" name="Rectangle 7"/>
          <p:cNvSpPr/>
          <p:nvPr/>
        </p:nvSpPr>
        <p:spPr>
          <a:xfrm>
            <a:off x="1835696" y="4941168"/>
            <a:ext cx="144016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SA" dirty="0" smtClean="0"/>
              <a:t>يجب الحفاظ على التراث والاستثمار فيه بوصفه أحد آليات </a:t>
            </a:r>
            <a:r>
              <a:rPr lang="ar-SA" b="1" dirty="0" smtClean="0">
                <a:solidFill>
                  <a:srgbClr val="800000"/>
                </a:solidFill>
              </a:rPr>
              <a:t>التنمية المستدامة</a:t>
            </a:r>
            <a:endParaRPr lang="ar-SA" b="1" dirty="0">
              <a:solidFill>
                <a:srgbClr val="800000"/>
              </a:solidFill>
            </a:endParaRPr>
          </a:p>
        </p:txBody>
      </p:sp>
      <p:sp>
        <p:nvSpPr>
          <p:cNvPr id="9" name="Rectangle 8"/>
          <p:cNvSpPr/>
          <p:nvPr/>
        </p:nvSpPr>
        <p:spPr>
          <a:xfrm>
            <a:off x="3851920" y="6027003"/>
            <a:ext cx="4392488" cy="830997"/>
          </a:xfrm>
          <a:prstGeom prst="rect">
            <a:avLst/>
          </a:prstGeom>
        </p:spPr>
        <p:txBody>
          <a:bodyPr wrap="square">
            <a:spAutoFit/>
          </a:bodyPr>
          <a:lstStyle/>
          <a:p>
            <a:pPr algn="r" rtl="1"/>
            <a:r>
              <a:rPr lang="ar-SA" sz="2400" b="1" dirty="0" smtClean="0">
                <a:latin typeface="Arabic Typesetting" pitchFamily="66" charset="-78"/>
                <a:cs typeface="Arabic Typesetting" pitchFamily="66" charset="-78"/>
              </a:rPr>
              <a:t>والتراث من أهم مصادر الإحساس بالجمال ويساهم في الإشباع العاطفي حيث أنّه يربط الماضي بالحاضر.</a:t>
            </a:r>
            <a:endParaRPr lang="ar-SA" sz="2400" b="1" dirty="0">
              <a:latin typeface="Arabic Typesetting" pitchFamily="66" charset="-78"/>
              <a:cs typeface="Arabic Typesetting" pitchFamily="66" charset="-78"/>
            </a:endParaRPr>
          </a:p>
        </p:txBody>
      </p:sp>
      <p:pic>
        <p:nvPicPr>
          <p:cNvPr id="10" name="Picture 9" descr="Untitled.jpg"/>
          <p:cNvPicPr>
            <a:picLocks noChangeAspect="1"/>
          </p:cNvPicPr>
          <p:nvPr/>
        </p:nvPicPr>
        <p:blipFill>
          <a:blip r:embed="rId3" cstate="print"/>
          <a:stretch>
            <a:fillRect/>
          </a:stretch>
        </p:blipFill>
        <p:spPr>
          <a:xfrm>
            <a:off x="8448675" y="6543675"/>
            <a:ext cx="695325" cy="3143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titled.jpg"/>
          <p:cNvPicPr>
            <a:picLocks noGrp="1" noChangeAspect="1"/>
          </p:cNvPicPr>
          <p:nvPr>
            <p:ph idx="1"/>
          </p:nvPr>
        </p:nvPicPr>
        <p:blipFill>
          <a:blip r:embed="rId2" cstate="print"/>
          <a:stretch>
            <a:fillRect/>
          </a:stretch>
        </p:blipFill>
        <p:spPr>
          <a:xfrm>
            <a:off x="251520" y="6599634"/>
            <a:ext cx="2495550" cy="285750"/>
          </a:xfrm>
        </p:spPr>
      </p:pic>
      <p:sp>
        <p:nvSpPr>
          <p:cNvPr id="4" name="Text Placeholder 3"/>
          <p:cNvSpPr>
            <a:spLocks noGrp="1"/>
          </p:cNvSpPr>
          <p:nvPr>
            <p:ph type="body" sz="half" idx="2"/>
          </p:nvPr>
        </p:nvSpPr>
        <p:spPr>
          <a:xfrm>
            <a:off x="2123728" y="5013176"/>
            <a:ext cx="6635080" cy="1512168"/>
          </a:xfrm>
        </p:spPr>
        <p:txBody>
          <a:bodyPr/>
          <a:lstStyle/>
          <a:p>
            <a:pPr algn="just" rtl="1"/>
            <a:r>
              <a:rPr lang="ar-SA" sz="2000" dirty="0" smtClean="0"/>
              <a:t>يتكون </a:t>
            </a:r>
            <a:r>
              <a:rPr lang="ar-SA" sz="2000" b="1" dirty="0" smtClean="0"/>
              <a:t>التراث الثقافي</a:t>
            </a:r>
            <a:r>
              <a:rPr lang="ar-SA" sz="2000" dirty="0" smtClean="0"/>
              <a:t> المادي من المعالم والمباني والمواقع الأثرية والمواقع التاريخية والعناصر "الطبيعية" ، مثل الأشجار والكهوف والبحيرات والجبال وغيرها. يشمل أيضًا أعمالًا فنية وأشياء ذات أهمية أثرية وأشياء من الحياة اليومية ، مثل الأواني والفساتين وغيرها من الأشياء </a:t>
            </a:r>
            <a:r>
              <a:rPr lang="ar-SA" sz="2000" b="1" dirty="0" smtClean="0"/>
              <a:t>الثقافية</a:t>
            </a:r>
            <a:r>
              <a:rPr lang="ar-SA" sz="2000" dirty="0" smtClean="0"/>
              <a:t>.</a:t>
            </a:r>
          </a:p>
          <a:p>
            <a:pPr algn="just" rtl="1"/>
            <a:r>
              <a:rPr lang="ar-SA" sz="2000" dirty="0" smtClean="0"/>
              <a:t/>
            </a:r>
            <a:br>
              <a:rPr lang="ar-SA" sz="2000" dirty="0" smtClean="0"/>
            </a:br>
            <a:endParaRPr lang="ar-SA" sz="2000" dirty="0"/>
          </a:p>
        </p:txBody>
      </p:sp>
      <p:sp>
        <p:nvSpPr>
          <p:cNvPr id="2" name="Title 1"/>
          <p:cNvSpPr>
            <a:spLocks noGrp="1"/>
          </p:cNvSpPr>
          <p:nvPr>
            <p:ph type="title"/>
          </p:nvPr>
        </p:nvSpPr>
        <p:spPr>
          <a:xfrm>
            <a:off x="2339752" y="116632"/>
            <a:ext cx="5832648" cy="1440160"/>
          </a:xfrm>
        </p:spPr>
        <p:txBody>
          <a:bodyPr/>
          <a:lstStyle/>
          <a:p>
            <a:pPr rtl="1"/>
            <a:r>
              <a:rPr lang="ar-SA" sz="5400" dirty="0" smtClean="0">
                <a:solidFill>
                  <a:srgbClr val="800000"/>
                </a:solidFill>
              </a:rPr>
              <a:t> </a:t>
            </a:r>
            <a:r>
              <a:rPr lang="ar-SA" sz="3600" dirty="0" smtClean="0">
                <a:solidFill>
                  <a:srgbClr val="990000"/>
                </a:solidFill>
              </a:rPr>
              <a:t>مفهوم التراث الثقافي</a:t>
            </a:r>
            <a:r>
              <a:rPr lang="ar-SA" sz="5400" dirty="0" smtClean="0">
                <a:solidFill>
                  <a:srgbClr val="800000"/>
                </a:solidFill>
              </a:rPr>
              <a:t/>
            </a:r>
            <a:br>
              <a:rPr lang="ar-SA" sz="5400" dirty="0" smtClean="0">
                <a:solidFill>
                  <a:srgbClr val="800000"/>
                </a:solidFill>
              </a:rPr>
            </a:br>
            <a:r>
              <a:rPr lang="ar-SA" sz="3600" dirty="0" smtClean="0">
                <a:solidFill>
                  <a:srgbClr val="025198"/>
                </a:solidFill>
              </a:rPr>
              <a:t> المادى </a:t>
            </a:r>
            <a:endParaRPr lang="ar-SA" sz="5400" dirty="0">
              <a:solidFill>
                <a:srgbClr val="025198"/>
              </a:solidFill>
            </a:endParaRPr>
          </a:p>
        </p:txBody>
      </p:sp>
      <p:pic>
        <p:nvPicPr>
          <p:cNvPr id="81924" name="Picture 4" descr="https://gate.ahram.org.eg/Media/News/2016/7/8/2016-636035816042794933-279_main.jpg"/>
          <p:cNvPicPr>
            <a:picLocks noChangeAspect="1" noChangeArrowheads="1"/>
          </p:cNvPicPr>
          <p:nvPr/>
        </p:nvPicPr>
        <p:blipFill>
          <a:blip r:embed="rId3" cstate="print"/>
          <a:srcRect/>
          <a:stretch>
            <a:fillRect/>
          </a:stretch>
        </p:blipFill>
        <p:spPr bwMode="auto">
          <a:xfrm>
            <a:off x="2627784" y="1700808"/>
            <a:ext cx="5472608" cy="30384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6923112" cy="1224136"/>
          </a:xfrm>
        </p:spPr>
        <p:txBody>
          <a:bodyPr/>
          <a:lstStyle/>
          <a:p>
            <a:pPr algn="r" rtl="1"/>
            <a:r>
              <a:rPr lang="ar-SA" sz="5400" dirty="0" smtClean="0">
                <a:solidFill>
                  <a:srgbClr val="800000"/>
                </a:solidFill>
              </a:rPr>
              <a:t> </a:t>
            </a:r>
            <a:r>
              <a:rPr lang="ar-SA" sz="3600" b="1" dirty="0" smtClean="0">
                <a:solidFill>
                  <a:srgbClr val="990000"/>
                </a:solidFill>
              </a:rPr>
              <a:t>مفهوم التراث الثقافي</a:t>
            </a:r>
            <a:br>
              <a:rPr lang="ar-SA" sz="3600" b="1" dirty="0" smtClean="0">
                <a:solidFill>
                  <a:srgbClr val="990000"/>
                </a:solidFill>
              </a:rPr>
            </a:br>
            <a:r>
              <a:rPr lang="ar-SA" sz="3600" dirty="0" smtClean="0">
                <a:solidFill>
                  <a:srgbClr val="025198"/>
                </a:solidFill>
              </a:rPr>
              <a:t> </a:t>
            </a:r>
            <a:r>
              <a:rPr lang="ar-SA" sz="3200" b="1" dirty="0" smtClean="0">
                <a:solidFill>
                  <a:srgbClr val="025198"/>
                </a:solidFill>
              </a:rPr>
              <a:t>اللامادى</a:t>
            </a:r>
            <a:r>
              <a:rPr lang="ar-SA" sz="3200" dirty="0" smtClean="0">
                <a:solidFill>
                  <a:srgbClr val="025198"/>
                </a:solidFill>
              </a:rPr>
              <a:t> </a:t>
            </a:r>
            <a:endParaRPr lang="ar-SA" sz="3600" b="1" dirty="0">
              <a:solidFill>
                <a:srgbClr val="990000"/>
              </a:solidFill>
            </a:endParaRPr>
          </a:p>
        </p:txBody>
      </p:sp>
      <p:pic>
        <p:nvPicPr>
          <p:cNvPr id="201730" name="Picture 2" descr="السلطنة تتأهب لإضافة ثلاثة مفردات من تراثها إلى القائمة التمثيلية للتراث  الثقافي غير المادي لليونسكو | جريدة الوطن"/>
          <p:cNvPicPr>
            <a:picLocks noChangeAspect="1" noChangeArrowheads="1"/>
          </p:cNvPicPr>
          <p:nvPr/>
        </p:nvPicPr>
        <p:blipFill>
          <a:blip r:embed="rId2" cstate="print"/>
          <a:srcRect/>
          <a:stretch>
            <a:fillRect/>
          </a:stretch>
        </p:blipFill>
        <p:spPr bwMode="auto">
          <a:xfrm>
            <a:off x="4267200" y="1484784"/>
            <a:ext cx="4876800" cy="2600325"/>
          </a:xfrm>
          <a:prstGeom prst="rect">
            <a:avLst/>
          </a:prstGeom>
          <a:noFill/>
        </p:spPr>
      </p:pic>
      <p:pic>
        <p:nvPicPr>
          <p:cNvPr id="201732" name="Picture 4" descr="http://www.unesco.org/new/fileadmin/MULTIMEDIA/HQ/ERI/images/630x300/big_image_oman_688_358.jpg"/>
          <p:cNvPicPr>
            <a:picLocks noChangeAspect="1" noChangeArrowheads="1"/>
          </p:cNvPicPr>
          <p:nvPr/>
        </p:nvPicPr>
        <p:blipFill>
          <a:blip r:embed="rId3" cstate="print"/>
          <a:srcRect/>
          <a:stretch>
            <a:fillRect/>
          </a:stretch>
        </p:blipFill>
        <p:spPr bwMode="auto">
          <a:xfrm>
            <a:off x="4211960" y="4077073"/>
            <a:ext cx="4932040" cy="2016224"/>
          </a:xfrm>
          <a:prstGeom prst="rect">
            <a:avLst/>
          </a:prstGeom>
          <a:noFill/>
        </p:spPr>
      </p:pic>
      <p:pic>
        <p:nvPicPr>
          <p:cNvPr id="201734" name="Picture 6" descr="نماذج تراثية من مصر والجزائر وسوريا في قائمة التراث غير المادي لليونسكو -  قناة العالم الاخبارية"/>
          <p:cNvPicPr>
            <a:picLocks noChangeAspect="1" noChangeArrowheads="1"/>
          </p:cNvPicPr>
          <p:nvPr/>
        </p:nvPicPr>
        <p:blipFill>
          <a:blip r:embed="rId4" cstate="print"/>
          <a:srcRect/>
          <a:stretch>
            <a:fillRect/>
          </a:stretch>
        </p:blipFill>
        <p:spPr bwMode="auto">
          <a:xfrm>
            <a:off x="0" y="1484784"/>
            <a:ext cx="4216574" cy="2088232"/>
          </a:xfrm>
          <a:prstGeom prst="rect">
            <a:avLst/>
          </a:prstGeom>
          <a:noFill/>
        </p:spPr>
      </p:pic>
      <p:pic>
        <p:nvPicPr>
          <p:cNvPr id="201739" name="Picture 11" descr="انطلاق معرض فن السكراب الدولي في سوق واقف 23 أكتوبر"/>
          <p:cNvPicPr>
            <a:picLocks noChangeAspect="1" noChangeArrowheads="1"/>
          </p:cNvPicPr>
          <p:nvPr/>
        </p:nvPicPr>
        <p:blipFill>
          <a:blip r:embed="rId5" cstate="print"/>
          <a:srcRect/>
          <a:stretch>
            <a:fillRect/>
          </a:stretch>
        </p:blipFill>
        <p:spPr bwMode="auto">
          <a:xfrm>
            <a:off x="0" y="3645024"/>
            <a:ext cx="4211960" cy="2448272"/>
          </a:xfrm>
          <a:prstGeom prst="rect">
            <a:avLst/>
          </a:prstGeom>
          <a:noFill/>
        </p:spPr>
      </p:pic>
      <p:sp>
        <p:nvSpPr>
          <p:cNvPr id="7" name="Rectangle 6"/>
          <p:cNvSpPr/>
          <p:nvPr/>
        </p:nvSpPr>
        <p:spPr>
          <a:xfrm>
            <a:off x="1691680" y="6093296"/>
            <a:ext cx="7452320" cy="577081"/>
          </a:xfrm>
          <a:prstGeom prst="rect">
            <a:avLst/>
          </a:prstGeom>
        </p:spPr>
        <p:txBody>
          <a:bodyPr wrap="square">
            <a:spAutoFit/>
          </a:bodyPr>
          <a:lstStyle/>
          <a:p>
            <a:pPr algn="r" rtl="1"/>
            <a:r>
              <a:rPr lang="ar-SA" sz="1050" b="1" dirty="0" smtClean="0"/>
              <a:t>لا يقتصر التراث الثقافي على المعالم التاريخية ومجموعات القطع الفنية والأثرية، وإنما يشمل أيضا التقاليد أو أشكال التعبير الحية الموروثة من أسلافنا والتي ستنقل إلى أحفادنا، مثل التقاليد الشفهية، وفنون الأداء، والممارسات الاجتماعية، والطقوس، والمناسبات الاحتفالية، والمعارف والممارسات المتعلقة بالطبيعة والكون، أو المعارف والمهارات المرتبطة بإنتاج الصناعات الحرفية التقليدية.</a:t>
            </a:r>
            <a:endParaRPr lang="ar-SA" sz="105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 name="Rectangle 122"/>
          <p:cNvSpPr>
            <a:spLocks noChangeArrowheads="1"/>
          </p:cNvSpPr>
          <p:nvPr/>
        </p:nvSpPr>
        <p:spPr bwMode="auto">
          <a:xfrm>
            <a:off x="323850" y="5805488"/>
            <a:ext cx="3960813" cy="503237"/>
          </a:xfrm>
          <a:prstGeom prst="rect">
            <a:avLst/>
          </a:prstGeom>
          <a:noFill/>
          <a:ln w="9525">
            <a:noFill/>
            <a:miter lim="800000"/>
            <a:headEnd/>
            <a:tailEnd/>
          </a:ln>
          <a:effectLst/>
        </p:spPr>
        <p:txBody>
          <a:bodyPr anchor="ctr"/>
          <a:lstStyle/>
          <a:p>
            <a:r>
              <a:rPr lang="es-UY" b="1">
                <a:solidFill>
                  <a:schemeClr val="bg1"/>
                </a:solidFill>
              </a:rPr>
              <a:t>Subtitle</a:t>
            </a:r>
            <a:endParaRPr lang="es-ES" b="1">
              <a:solidFill>
                <a:schemeClr val="bg1"/>
              </a:solidFill>
            </a:endParaRPr>
          </a:p>
        </p:txBody>
      </p:sp>
      <p:pic>
        <p:nvPicPr>
          <p:cNvPr id="5" name="Picture 4" descr="Untitled.jpg"/>
          <p:cNvPicPr>
            <a:picLocks noChangeAspect="1"/>
          </p:cNvPicPr>
          <p:nvPr/>
        </p:nvPicPr>
        <p:blipFill>
          <a:blip r:embed="rId2" cstate="print"/>
          <a:stretch>
            <a:fillRect/>
          </a:stretch>
        </p:blipFill>
        <p:spPr>
          <a:xfrm>
            <a:off x="0" y="0"/>
            <a:ext cx="9144000" cy="2482567"/>
          </a:xfrm>
          <a:prstGeom prst="rect">
            <a:avLst/>
          </a:prstGeom>
        </p:spPr>
      </p:pic>
      <p:sp>
        <p:nvSpPr>
          <p:cNvPr id="6" name="Rectangle 5"/>
          <p:cNvSpPr/>
          <p:nvPr/>
        </p:nvSpPr>
        <p:spPr>
          <a:xfrm>
            <a:off x="3131840" y="2492896"/>
            <a:ext cx="5616624" cy="4093428"/>
          </a:xfrm>
          <a:prstGeom prst="rect">
            <a:avLst/>
          </a:prstGeom>
        </p:spPr>
        <p:txBody>
          <a:bodyPr wrap="square">
            <a:spAutoFit/>
          </a:bodyPr>
          <a:lstStyle/>
          <a:p>
            <a:pPr algn="just" rtl="1"/>
            <a:r>
              <a:rPr lang="ar-SA" sz="3600" dirty="0" smtClean="0">
                <a:latin typeface="Arabic Typesetting" pitchFamily="66" charset="-78"/>
                <a:cs typeface="Arabic Typesetting" pitchFamily="66" charset="-78"/>
              </a:rPr>
              <a:t>أن الثقافة </a:t>
            </a:r>
            <a:r>
              <a:rPr lang="ar-SA" sz="3600" dirty="0">
                <a:latin typeface="Arabic Typesetting" pitchFamily="66" charset="-78"/>
                <a:cs typeface="Arabic Typesetting" pitchFamily="66" charset="-78"/>
              </a:rPr>
              <a:t>الإسلاميّة قيمة أصيلة لها خصوصيتها ضمن ثقافات العالم، فهي نابضة بالحياة ما دامت تستلهم جوهرها من القيم الإسلاميّة الخالدة التي أخرجت الإنسانيّة من الظلام إلى النور، ووهبت الإنسان العلم والكرامة</a:t>
            </a:r>
            <a:r>
              <a:rPr lang="ar-SA" sz="3600" dirty="0" smtClean="0">
                <a:latin typeface="Arabic Typesetting" pitchFamily="66" charset="-78"/>
                <a:cs typeface="Arabic Typesetting" pitchFamily="66" charset="-78"/>
              </a:rPr>
              <a:t>”.</a:t>
            </a:r>
          </a:p>
          <a:p>
            <a:pPr algn="just" rtl="1"/>
            <a:r>
              <a:rPr lang="ar-SA" sz="2000" dirty="0" smtClean="0">
                <a:latin typeface="Agency FB" pitchFamily="34" charset="0"/>
              </a:rPr>
              <a:t>كما </a:t>
            </a:r>
            <a:r>
              <a:rPr lang="ar-SA" sz="2000" dirty="0">
                <a:latin typeface="Agency FB" pitchFamily="34" charset="0"/>
              </a:rPr>
              <a:t>تعبر الثقافة الإسلاميّة عن الفنون والآداب والتراث الثقافي للأمّة باعتبار أنها رافعة القيم ورهان دائمٌ لكلّ الأجيال المسلمة التي تعمل على المحافظة على قيمها الأصيلة وتسعى إلى تجديد إبداعها الحضاري، لتبلّغ جوهر رسالتها </a:t>
            </a:r>
            <a:r>
              <a:rPr lang="ar-SA" sz="2000" dirty="0" smtClean="0">
                <a:latin typeface="Agency FB" pitchFamily="34" charset="0"/>
              </a:rPr>
              <a:t>الخالدة.</a:t>
            </a:r>
            <a:endParaRPr lang="ar-SA" sz="2000" dirty="0">
              <a:latin typeface="Agency FB" pitchFamily="34" charset="0"/>
            </a:endParaRPr>
          </a:p>
        </p:txBody>
      </p:sp>
      <p:sp>
        <p:nvSpPr>
          <p:cNvPr id="7" name="Rectangle 6"/>
          <p:cNvSpPr/>
          <p:nvPr/>
        </p:nvSpPr>
        <p:spPr>
          <a:xfrm rot="16200000">
            <a:off x="1129735" y="4062956"/>
            <a:ext cx="2242922" cy="830997"/>
          </a:xfrm>
          <a:prstGeom prst="rect">
            <a:avLst/>
          </a:prstGeom>
        </p:spPr>
        <p:txBody>
          <a:bodyPr wrap="none">
            <a:spAutoFit/>
          </a:bodyPr>
          <a:lstStyle/>
          <a:p>
            <a:r>
              <a:rPr lang="ar-SA" sz="4800" b="1" dirty="0" smtClean="0">
                <a:solidFill>
                  <a:srgbClr val="800000"/>
                </a:solidFill>
              </a:rPr>
              <a:t>ثقافتنا نور</a:t>
            </a:r>
            <a:endParaRPr lang="ar-SA" sz="4800" dirty="0">
              <a:solidFill>
                <a:srgbClr val="800000"/>
              </a:solidFill>
            </a:endParaRPr>
          </a:p>
        </p:txBody>
      </p:sp>
      <p:sp>
        <p:nvSpPr>
          <p:cNvPr id="8" name="TextBox 7"/>
          <p:cNvSpPr txBox="1"/>
          <p:nvPr/>
        </p:nvSpPr>
        <p:spPr>
          <a:xfrm>
            <a:off x="611560" y="1700808"/>
            <a:ext cx="1223412" cy="646331"/>
          </a:xfrm>
          <a:prstGeom prst="rect">
            <a:avLst/>
          </a:prstGeom>
          <a:noFill/>
        </p:spPr>
        <p:txBody>
          <a:bodyPr wrap="none" rtlCol="1">
            <a:spAutoFit/>
          </a:bodyPr>
          <a:lstStyle/>
          <a:p>
            <a:r>
              <a:rPr lang="ar-SA" sz="3600" b="1" dirty="0" smtClean="0">
                <a:solidFill>
                  <a:schemeClr val="bg1"/>
                </a:solidFill>
              </a:rPr>
              <a:t>2021</a:t>
            </a:r>
            <a:endParaRPr lang="ar-SA" b="1" dirty="0">
              <a:solidFill>
                <a:schemeClr val="bg1"/>
              </a:solidFill>
            </a:endParaRPr>
          </a:p>
        </p:txBody>
      </p:sp>
      <p:sp>
        <p:nvSpPr>
          <p:cNvPr id="9" name="Rectangle 8"/>
          <p:cNvSpPr/>
          <p:nvPr/>
        </p:nvSpPr>
        <p:spPr bwMode="auto">
          <a:xfrm>
            <a:off x="2699792" y="2492896"/>
            <a:ext cx="144016" cy="4365104"/>
          </a:xfrm>
          <a:prstGeom prst="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06710"/>
            <a:ext cx="3024336" cy="1162050"/>
          </a:xfrm>
        </p:spPr>
        <p:txBody>
          <a:bodyPr/>
          <a:lstStyle/>
          <a:p>
            <a:pPr algn="ctr"/>
            <a:r>
              <a:rPr lang="ar-SA" sz="2800" dirty="0">
                <a:solidFill>
                  <a:schemeClr val="tx2"/>
                </a:solidFill>
                <a:latin typeface="+mj-lt"/>
                <a:ea typeface="+mj-ea"/>
                <a:cs typeface="+mj-cs"/>
              </a:rPr>
              <a:t>التراث الشفهي اللامادي للإنسانية</a:t>
            </a:r>
            <a:endParaRPr lang="ar-SA" sz="2800" dirty="0"/>
          </a:p>
        </p:txBody>
      </p:sp>
      <p:sp>
        <p:nvSpPr>
          <p:cNvPr id="3" name="Content Placeholder 2"/>
          <p:cNvSpPr>
            <a:spLocks noGrp="1"/>
          </p:cNvSpPr>
          <p:nvPr>
            <p:ph idx="1"/>
          </p:nvPr>
        </p:nvSpPr>
        <p:spPr>
          <a:xfrm>
            <a:off x="4644008" y="273051"/>
            <a:ext cx="4042792" cy="1139726"/>
          </a:xfrm>
        </p:spPr>
        <p:txBody>
          <a:bodyPr/>
          <a:lstStyle/>
          <a:p>
            <a:pPr algn="ctr" rtl="1">
              <a:buNone/>
            </a:pPr>
            <a:r>
              <a:rPr lang="ar-SA" b="1" dirty="0">
                <a:solidFill>
                  <a:schemeClr val="tx1"/>
                </a:solidFill>
                <a:latin typeface="+mn-lt"/>
                <a:ea typeface="+mn-ea"/>
                <a:cs typeface="+mn-cs"/>
              </a:rPr>
              <a:t>فستان الزفاف </a:t>
            </a:r>
            <a:r>
              <a:rPr lang="ar-SA" b="1" dirty="0" smtClean="0">
                <a:solidFill>
                  <a:schemeClr val="tx1"/>
                </a:solidFill>
                <a:latin typeface="+mn-lt"/>
                <a:ea typeface="+mn-ea"/>
                <a:cs typeface="+mn-cs"/>
              </a:rPr>
              <a:t>التلمساني</a:t>
            </a:r>
          </a:p>
          <a:p>
            <a:pPr algn="ctr" rtl="1">
              <a:buNone/>
            </a:pPr>
            <a:r>
              <a:rPr lang="ar-SA" sz="2000" b="1" dirty="0" smtClean="0">
                <a:solidFill>
                  <a:schemeClr val="tx1"/>
                </a:solidFill>
                <a:latin typeface="+mn-lt"/>
                <a:ea typeface="+mn-ea"/>
                <a:cs typeface="+mn-cs"/>
              </a:rPr>
              <a:t>فستان </a:t>
            </a:r>
            <a:r>
              <a:rPr lang="ar-SA" sz="2000" b="1" dirty="0">
                <a:solidFill>
                  <a:schemeClr val="tx1"/>
                </a:solidFill>
                <a:latin typeface="+mn-lt"/>
                <a:ea typeface="+mn-ea"/>
                <a:cs typeface="+mn-cs"/>
              </a:rPr>
              <a:t>تقليدي </a:t>
            </a:r>
            <a:r>
              <a:rPr lang="ar-SA" sz="2000" b="1" dirty="0" smtClean="0">
                <a:solidFill>
                  <a:schemeClr val="tx1"/>
                </a:solidFill>
                <a:latin typeface="+mn-lt"/>
                <a:ea typeface="+mn-ea"/>
                <a:cs typeface="+mn-cs"/>
              </a:rPr>
              <a:t>جزائري</a:t>
            </a:r>
            <a:endParaRPr lang="ar-SA" sz="2000" b="1" dirty="0">
              <a:solidFill>
                <a:schemeClr val="tx1"/>
              </a:solidFill>
              <a:latin typeface="+mn-lt"/>
              <a:ea typeface="+mn-ea"/>
              <a:cs typeface="+mn-cs"/>
            </a:endParaRPr>
          </a:p>
        </p:txBody>
      </p:sp>
      <p:sp>
        <p:nvSpPr>
          <p:cNvPr id="4" name="Text Placeholder 3"/>
          <p:cNvSpPr>
            <a:spLocks noGrp="1"/>
          </p:cNvSpPr>
          <p:nvPr>
            <p:ph type="body" sz="half" idx="2"/>
          </p:nvPr>
        </p:nvSpPr>
        <p:spPr>
          <a:xfrm>
            <a:off x="1979712" y="1435100"/>
            <a:ext cx="2736304" cy="5422900"/>
          </a:xfrm>
        </p:spPr>
        <p:txBody>
          <a:bodyPr/>
          <a:lstStyle/>
          <a:p>
            <a:pPr algn="r" rtl="1"/>
            <a:r>
              <a:rPr lang="ar-SA" dirty="0" smtClean="0">
                <a:latin typeface="Agency FB" pitchFamily="34" charset="0"/>
              </a:rPr>
              <a:t>لا</a:t>
            </a:r>
            <a:r>
              <a:rPr lang="ar-SA" dirty="0" smtClean="0">
                <a:solidFill>
                  <a:schemeClr val="tx1"/>
                </a:solidFill>
                <a:latin typeface="Agency FB" pitchFamily="34" charset="0"/>
              </a:rPr>
              <a:t> </a:t>
            </a:r>
            <a:r>
              <a:rPr lang="ar-SA" dirty="0">
                <a:solidFill>
                  <a:schemeClr val="tx1"/>
                </a:solidFill>
                <a:latin typeface="Agency FB" pitchFamily="34" charset="0"/>
              </a:rPr>
              <a:t>يقتصر التراث الثقافي على المعالم التاريخية ومجموعات القطع الفنية والأثرية، وإنما يشمل أيضا التقاليد أو أشكال التعبير الحية الموروثة من أسلافنا والتي تداولتها الأجيال الواحد تلو الآخر وصولاً إلينا، مثل </a:t>
            </a:r>
            <a:r>
              <a:rPr lang="ar-SA" b="1" dirty="0">
                <a:solidFill>
                  <a:srgbClr val="025198"/>
                </a:solidFill>
                <a:latin typeface="Agency FB" pitchFamily="34" charset="0"/>
              </a:rPr>
              <a:t>التقاليد الشفهية، والفنون الاستعراضية، والممارسات الاجتماعية، والطقوس، والمناسبات الاحتفالية، والمعارف والممارسات المتعلقة بالطبيعة والكون، والمعارف والمهارات في إنتاج الصناعات الحرفية التقليدية</a:t>
            </a:r>
            <a:r>
              <a:rPr lang="ar-SA" dirty="0" smtClean="0">
                <a:solidFill>
                  <a:schemeClr val="tx1"/>
                </a:solidFill>
                <a:latin typeface="Agency FB" pitchFamily="34" charset="0"/>
              </a:rPr>
              <a:t>.</a:t>
            </a:r>
          </a:p>
          <a:p>
            <a:pPr algn="r" rtl="1"/>
            <a:endParaRPr lang="ar-SA" dirty="0">
              <a:latin typeface="Agency FB" pitchFamily="34" charset="0"/>
            </a:endParaRPr>
          </a:p>
          <a:p>
            <a:pPr algn="r" rtl="1"/>
            <a:r>
              <a:rPr lang="ar-SA" dirty="0" smtClean="0">
                <a:solidFill>
                  <a:schemeClr val="tx1"/>
                </a:solidFill>
                <a:latin typeface="Agency FB" pitchFamily="34" charset="0"/>
              </a:rPr>
              <a:t> </a:t>
            </a:r>
            <a:r>
              <a:rPr lang="ar-SA" dirty="0">
                <a:solidFill>
                  <a:schemeClr val="tx1"/>
                </a:solidFill>
                <a:latin typeface="Agency FB" pitchFamily="34" charset="0"/>
              </a:rPr>
              <a:t>يشكل التراث الثقافي غير </a:t>
            </a:r>
            <a:r>
              <a:rPr lang="ar-SA" dirty="0" smtClean="0">
                <a:solidFill>
                  <a:schemeClr val="tx1"/>
                </a:solidFill>
                <a:latin typeface="Agency FB" pitchFamily="34" charset="0"/>
              </a:rPr>
              <a:t>المادي عاملاً </a:t>
            </a:r>
            <a:r>
              <a:rPr lang="ar-SA" dirty="0">
                <a:solidFill>
                  <a:schemeClr val="tx1"/>
                </a:solidFill>
                <a:latin typeface="Agency FB" pitchFamily="34" charset="0"/>
              </a:rPr>
              <a:t>مهماً في الحفاظ على التنوع الثقافي في مواجهة العولمة المتزايدة. ففهم التراث الثقافي غير المادي للمجتمعات المحلية المختلفة يساعد على الحوار بين الثقافات ويشجع على الاحترام المتبادل لطريقة عيش الآخر. </a:t>
            </a:r>
            <a:endParaRPr lang="ar-SA" dirty="0" smtClean="0">
              <a:solidFill>
                <a:schemeClr val="tx1"/>
              </a:solidFill>
              <a:latin typeface="Agency FB" pitchFamily="34" charset="0"/>
            </a:endParaRPr>
          </a:p>
          <a:p>
            <a:pPr algn="r" rtl="1"/>
            <a:endParaRPr lang="ar-SA" dirty="0" smtClean="0">
              <a:solidFill>
                <a:schemeClr val="tx1"/>
              </a:solidFill>
              <a:latin typeface="Agency FB" pitchFamily="34" charset="0"/>
            </a:endParaRPr>
          </a:p>
          <a:p>
            <a:pPr algn="r" rtl="1"/>
            <a:r>
              <a:rPr lang="ar-SA" dirty="0" smtClean="0">
                <a:solidFill>
                  <a:schemeClr val="tx1"/>
                </a:solidFill>
                <a:latin typeface="Agency FB" pitchFamily="34" charset="0"/>
              </a:rPr>
              <a:t>وأهمية</a:t>
            </a:r>
            <a:r>
              <a:rPr lang="ar-SA" dirty="0">
                <a:solidFill>
                  <a:schemeClr val="tx1"/>
                </a:solidFill>
                <a:latin typeface="Agency FB" pitchFamily="34" charset="0"/>
              </a:rPr>
              <a:t> التراث الثقافي غير المادي لا تكمن في </a:t>
            </a:r>
            <a:r>
              <a:rPr lang="ar-SA" dirty="0" smtClean="0">
                <a:solidFill>
                  <a:schemeClr val="tx1"/>
                </a:solidFill>
                <a:latin typeface="Agency FB" pitchFamily="34" charset="0"/>
              </a:rPr>
              <a:t>مظهره </a:t>
            </a:r>
            <a:r>
              <a:rPr lang="ar-SA" dirty="0">
                <a:solidFill>
                  <a:schemeClr val="tx1"/>
                </a:solidFill>
                <a:latin typeface="Agency FB" pitchFamily="34" charset="0"/>
              </a:rPr>
              <a:t>الثقافي بحد ذاته وإنما في المعارف والمهارات الغنية التي تنقل عبره من جيل إلى آخر. والقيمة الاجتماعية والاقتصادية التي ينطوي عليها هذا النقل</a:t>
            </a:r>
            <a:r>
              <a:rPr lang="ar-SA" dirty="0" smtClean="0">
                <a:solidFill>
                  <a:schemeClr val="tx1"/>
                </a:solidFill>
                <a:latin typeface="Agency FB" pitchFamily="34" charset="0"/>
              </a:rPr>
              <a:t>.</a:t>
            </a:r>
            <a:endParaRPr lang="ar-SA" dirty="0">
              <a:solidFill>
                <a:schemeClr val="tx1"/>
              </a:solidFill>
              <a:latin typeface="Agency FB" pitchFamily="34" charset="0"/>
            </a:endParaRPr>
          </a:p>
          <a:p>
            <a:pPr algn="r" rtl="1"/>
            <a:r>
              <a:rPr lang="ar-SA" dirty="0" smtClean="0">
                <a:latin typeface="Agency FB" pitchFamily="34" charset="0"/>
              </a:rPr>
              <a:t/>
            </a:r>
            <a:br>
              <a:rPr lang="ar-SA" dirty="0" smtClean="0">
                <a:latin typeface="Agency FB" pitchFamily="34" charset="0"/>
              </a:rPr>
            </a:br>
            <a:endParaRPr lang="ar-SA" dirty="0">
              <a:latin typeface="Agency FB" pitchFamily="34" charset="0"/>
            </a:endParaRPr>
          </a:p>
        </p:txBody>
      </p:sp>
      <p:pic>
        <p:nvPicPr>
          <p:cNvPr id="220164" name="Picture 4" descr="العادات والمهارات الحرفية المرتبطة بتقاليد زي الزفاف التلمساني - التراث غير  المادي - - UNESCO"/>
          <p:cNvPicPr>
            <a:picLocks noChangeAspect="1" noChangeArrowheads="1"/>
          </p:cNvPicPr>
          <p:nvPr/>
        </p:nvPicPr>
        <p:blipFill>
          <a:blip r:embed="rId2" cstate="print"/>
          <a:srcRect/>
          <a:stretch>
            <a:fillRect/>
          </a:stretch>
        </p:blipFill>
        <p:spPr bwMode="auto">
          <a:xfrm>
            <a:off x="4932040" y="1916832"/>
            <a:ext cx="3790950" cy="4778896"/>
          </a:xfrm>
          <a:prstGeom prst="rect">
            <a:avLst/>
          </a:prstGeom>
          <a:noFill/>
        </p:spPr>
      </p:pic>
      <p:sp>
        <p:nvSpPr>
          <p:cNvPr id="7" name="Rectangle 6"/>
          <p:cNvSpPr/>
          <p:nvPr/>
        </p:nvSpPr>
        <p:spPr>
          <a:xfrm>
            <a:off x="4932040" y="1484784"/>
            <a:ext cx="3816424" cy="430887"/>
          </a:xfrm>
          <a:prstGeom prst="rect">
            <a:avLst/>
          </a:prstGeom>
        </p:spPr>
        <p:txBody>
          <a:bodyPr wrap="square">
            <a:spAutoFit/>
          </a:bodyPr>
          <a:lstStyle/>
          <a:p>
            <a:pPr algn="ctr"/>
            <a:r>
              <a:rPr lang="ar-SA" sz="1100" b="1" dirty="0"/>
              <a:t>أنه يمكن من خلال رقمنة التراث </a:t>
            </a:r>
            <a:r>
              <a:rPr lang="ar-SA" sz="1100" b="1" dirty="0">
                <a:solidFill>
                  <a:schemeClr val="tx2"/>
                </a:solidFill>
              </a:rPr>
              <a:t>التراث الشفهي اللامادي </a:t>
            </a:r>
            <a:r>
              <a:rPr lang="ar-SA" sz="1100" b="1" dirty="0" smtClean="0"/>
              <a:t> </a:t>
            </a:r>
            <a:r>
              <a:rPr lang="ar-SA" sz="1100" b="1" dirty="0"/>
              <a:t>على شبكة الإنترنت، إتاحة الفرصة لوصول عدد كبير من الجمهور إليها</a:t>
            </a:r>
            <a:r>
              <a:rPr lang="fr-FR" sz="1100" b="1" dirty="0"/>
              <a:t>.</a:t>
            </a:r>
            <a:endParaRPr lang="ar-SA" sz="1100" b="1" dirty="0"/>
          </a:p>
        </p:txBody>
      </p:sp>
      <p:sp>
        <p:nvSpPr>
          <p:cNvPr id="8" name="Rectangle 7"/>
          <p:cNvSpPr/>
          <p:nvPr/>
        </p:nvSpPr>
        <p:spPr>
          <a:xfrm rot="16200000">
            <a:off x="-485438" y="3951675"/>
            <a:ext cx="4572000" cy="646331"/>
          </a:xfrm>
          <a:prstGeom prst="rect">
            <a:avLst/>
          </a:prstGeom>
        </p:spPr>
        <p:txBody>
          <a:bodyPr>
            <a:spAutoFit/>
          </a:bodyPr>
          <a:lstStyle/>
          <a:p>
            <a:pPr algn="ctr"/>
            <a:r>
              <a:rPr lang="ar-SA" b="1" dirty="0" smtClean="0"/>
              <a:t>التّقنيات الرّقميّة ل</a:t>
            </a:r>
            <a:r>
              <a:rPr lang="ar-SA" b="1" dirty="0"/>
              <a:t>حِفْظ</a:t>
            </a:r>
            <a:r>
              <a:rPr lang="ar-SA" dirty="0"/>
              <a:t> </a:t>
            </a:r>
            <a:r>
              <a:rPr lang="ar-SA" b="1" dirty="0" smtClean="0"/>
              <a:t> </a:t>
            </a:r>
            <a:r>
              <a:rPr lang="ar-SA" b="1" dirty="0"/>
              <a:t>ذَّاكِرَةُ</a:t>
            </a:r>
            <a:r>
              <a:rPr lang="ar-SA" dirty="0"/>
              <a:t>  </a:t>
            </a:r>
            <a:r>
              <a:rPr lang="ar-SA" b="1" dirty="0"/>
              <a:t>التُّرَاثُ </a:t>
            </a:r>
            <a:r>
              <a:rPr lang="ar-SA" b="1" dirty="0" smtClean="0"/>
              <a:t>والمعالم </a:t>
            </a:r>
            <a:r>
              <a:rPr lang="ar-SA" b="1" dirty="0"/>
              <a:t>الأثرية بالوطن العربى</a:t>
            </a:r>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60648"/>
            <a:ext cx="6059016" cy="1143000"/>
          </a:xfrm>
        </p:spPr>
        <p:txBody>
          <a:bodyPr/>
          <a:lstStyle/>
          <a:p>
            <a:r>
              <a:rPr lang="ar-SA" sz="3600" b="1" dirty="0" smtClean="0">
                <a:solidFill>
                  <a:srgbClr val="990000"/>
                </a:solidFill>
              </a:rPr>
              <a:t>اتفاقية حماية التراث العالمي الثقافي </a:t>
            </a:r>
            <a:r>
              <a:rPr lang="en-US" sz="3600" b="1" dirty="0" smtClean="0">
                <a:solidFill>
                  <a:srgbClr val="990000"/>
                </a:solidFill>
              </a:rPr>
              <a:t>   </a:t>
            </a:r>
            <a:r>
              <a:rPr lang="ar-SA" sz="3600" b="1" dirty="0" smtClean="0">
                <a:solidFill>
                  <a:srgbClr val="990000"/>
                </a:solidFill>
              </a:rPr>
              <a:t>والطبيعي -  1972</a:t>
            </a:r>
            <a:endParaRPr lang="ar-SA" sz="3600" b="1" dirty="0">
              <a:solidFill>
                <a:srgbClr val="990000"/>
              </a:solidFill>
            </a:endParaRPr>
          </a:p>
        </p:txBody>
      </p:sp>
      <p:sp>
        <p:nvSpPr>
          <p:cNvPr id="4" name="Rectangle 3"/>
          <p:cNvSpPr/>
          <p:nvPr/>
        </p:nvSpPr>
        <p:spPr>
          <a:xfrm>
            <a:off x="4355976" y="1700808"/>
            <a:ext cx="4211960" cy="3600986"/>
          </a:xfrm>
          <a:prstGeom prst="rect">
            <a:avLst/>
          </a:prstGeom>
        </p:spPr>
        <p:txBody>
          <a:bodyPr wrap="square">
            <a:spAutoFit/>
          </a:bodyPr>
          <a:lstStyle/>
          <a:p>
            <a:pPr algn="r" rtl="1"/>
            <a:r>
              <a:rPr lang="ar-SA" sz="1600" dirty="0" smtClean="0"/>
              <a:t>تم اعتماد اتفاقية اليونيسكو لحماية التراث العالمي الثقافي والطبيعي </a:t>
            </a:r>
            <a:r>
              <a:rPr lang="ar-SA" sz="1600" b="1" dirty="0" smtClean="0"/>
              <a:t>في المؤتمر العام لمنظمة الأمم المتحدة للتربية والثقافة والعلوم المنعقد بباريس في الفترة الممتدة من 17 أكتوبر إلى 21 نوفمبر في دورته السابعة عشرة سنة 1972</a:t>
            </a:r>
            <a:r>
              <a:rPr lang="ar-SA" sz="1600" dirty="0" smtClean="0"/>
              <a:t>، ودخلت هذه الاتفاقية حيز النفاذ في 17 ديسمبر 1975، حيث جاء فيها أن التراث الثقافي والتراث الطبيعي مهددان بتدمير متزايد، لا للأسباب التقليدية للاندثار فحسب وإنما أيضا للأحوال الاجتماعية والاقتصادية المتغيرة التي تزيد من خطورة الموقف بما تحمله من عوامل الإتلاف والتدمير الأشد خطرا، لذلك </a:t>
            </a:r>
            <a:r>
              <a:rPr lang="ar-SA" sz="1600" b="1" dirty="0" smtClean="0"/>
              <a:t>وجب إقامة نظام فعال يوفر حماية جماعية للتراث الثقافي والطبيعي ذي القيمة العالمية الاستثنائية بشكل دائم ووفقا للطرق العلمية الحديثة.</a:t>
            </a:r>
          </a:p>
          <a:p>
            <a:r>
              <a:rPr lang="ar-SA" sz="1600" dirty="0" smtClean="0"/>
              <a:t/>
            </a:r>
            <a:br>
              <a:rPr lang="ar-SA" sz="1600" dirty="0" smtClean="0"/>
            </a:br>
            <a:endParaRPr lang="ar-SA" sz="1600" dirty="0"/>
          </a:p>
        </p:txBody>
      </p:sp>
      <p:sp>
        <p:nvSpPr>
          <p:cNvPr id="5" name="Rectangle 4"/>
          <p:cNvSpPr/>
          <p:nvPr/>
        </p:nvSpPr>
        <p:spPr>
          <a:xfrm>
            <a:off x="1691680" y="6381328"/>
            <a:ext cx="4572000" cy="369332"/>
          </a:xfrm>
          <a:prstGeom prst="rect">
            <a:avLst/>
          </a:prstGeom>
        </p:spPr>
        <p:txBody>
          <a:bodyPr>
            <a:spAutoFit/>
          </a:bodyPr>
          <a:lstStyle/>
          <a:p>
            <a:r>
              <a:rPr lang="en-US" dirty="0" smtClean="0">
                <a:hlinkClick r:id="rId2"/>
              </a:rPr>
              <a:t>https://www.mohamah.net/law</a:t>
            </a:r>
            <a:r>
              <a:rPr lang="en-US" dirty="0" smtClean="0"/>
              <a:t> </a:t>
            </a:r>
            <a:endParaRPr lang="ar-SA" dirty="0"/>
          </a:p>
        </p:txBody>
      </p:sp>
      <p:pic>
        <p:nvPicPr>
          <p:cNvPr id="6" name="Picture 5" descr="sss.jpg"/>
          <p:cNvPicPr>
            <a:picLocks noChangeAspect="1"/>
          </p:cNvPicPr>
          <p:nvPr/>
        </p:nvPicPr>
        <p:blipFill>
          <a:blip r:embed="rId3" cstate="print"/>
          <a:stretch>
            <a:fillRect/>
          </a:stretch>
        </p:blipFill>
        <p:spPr>
          <a:xfrm>
            <a:off x="1619672" y="1196752"/>
            <a:ext cx="2520280" cy="4305300"/>
          </a:xfrm>
          <a:prstGeom prst="rect">
            <a:avLst/>
          </a:prstGeom>
        </p:spPr>
      </p:pic>
      <p:sp>
        <p:nvSpPr>
          <p:cNvPr id="7" name="Rectangle 6"/>
          <p:cNvSpPr/>
          <p:nvPr/>
        </p:nvSpPr>
        <p:spPr>
          <a:xfrm>
            <a:off x="4644008" y="4797152"/>
            <a:ext cx="3888432" cy="1477328"/>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pPr algn="ctr" rtl="1"/>
            <a:r>
              <a:rPr lang="ar-SA" dirty="0" smtClean="0"/>
              <a:t>ومن أهم التوصيات التي خرج بها المؤتمر هي ضرورة توعية الأجيال القادمة بأهمية التراث بأشكاله المختلفة فضلا عن المزج بين التراث الطبيعي والأثري من خلال مواكبة العلم والتكنولوجيا في هذا المجال .</a:t>
            </a:r>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print"/>
          <a:stretch>
            <a:fillRect/>
          </a:stretch>
        </p:blipFill>
        <p:spPr>
          <a:xfrm>
            <a:off x="3655786" y="0"/>
            <a:ext cx="5488214" cy="6858000"/>
          </a:xfrm>
          <a:prstGeom prst="rect">
            <a:avLst/>
          </a:prstGeom>
        </p:spPr>
      </p:pic>
      <p:sp>
        <p:nvSpPr>
          <p:cNvPr id="3" name="Rectangle 2"/>
          <p:cNvSpPr/>
          <p:nvPr/>
        </p:nvSpPr>
        <p:spPr>
          <a:xfrm>
            <a:off x="1691680" y="692696"/>
            <a:ext cx="1709936" cy="2893100"/>
          </a:xfrm>
          <a:prstGeom prst="rect">
            <a:avLst/>
          </a:prstGeom>
        </p:spPr>
        <p:txBody>
          <a:bodyPr wrap="square">
            <a:spAutoFit/>
          </a:bodyPr>
          <a:lstStyle/>
          <a:p>
            <a:pPr algn="r" rtl="1"/>
            <a:r>
              <a:rPr lang="ar-SA" sz="1400" dirty="0" smtClean="0"/>
              <a:t>اذ يلاحظ أن عمليتي العولمة والتحول الاجتماعي، إلى جانب ما توفرانه من ظروف مساعدة على إقامة حوار متجدد فيما بين الجماعات، فإنهما، شأنهما شأن ظواهر التعصب، تعرضان التراث الثقافي غير المادى للخطر والتدهور والزوال  والتدمير، ولاسيما الافتقار الى الموارد لحفظ وصيانة التراث الغير مادى </a:t>
            </a:r>
            <a:endParaRPr lang="ar-SA" sz="1400" dirty="0"/>
          </a:p>
        </p:txBody>
      </p:sp>
      <p:pic>
        <p:nvPicPr>
          <p:cNvPr id="4" name="Picture 3" descr="1.jpg"/>
          <p:cNvPicPr>
            <a:picLocks noChangeAspect="1"/>
          </p:cNvPicPr>
          <p:nvPr/>
        </p:nvPicPr>
        <p:blipFill>
          <a:blip r:embed="rId3" cstate="print"/>
          <a:stretch>
            <a:fillRect/>
          </a:stretch>
        </p:blipFill>
        <p:spPr>
          <a:xfrm>
            <a:off x="0" y="4486275"/>
            <a:ext cx="3563888" cy="23717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print"/>
          <a:stretch>
            <a:fillRect/>
          </a:stretch>
        </p:blipFill>
        <p:spPr>
          <a:xfrm>
            <a:off x="2227262" y="0"/>
            <a:ext cx="6953250" cy="6525344"/>
          </a:xfrm>
          <a:prstGeom prst="rect">
            <a:avLst/>
          </a:prstGeom>
        </p:spPr>
      </p:pic>
      <p:sp>
        <p:nvSpPr>
          <p:cNvPr id="3" name="Rectangle 2"/>
          <p:cNvSpPr/>
          <p:nvPr/>
        </p:nvSpPr>
        <p:spPr>
          <a:xfrm rot="5400000">
            <a:off x="-22025" y="3208781"/>
            <a:ext cx="4084773" cy="369332"/>
          </a:xfrm>
          <a:prstGeom prst="rect">
            <a:avLst/>
          </a:prstGeom>
        </p:spPr>
        <p:txBody>
          <a:bodyPr wrap="none">
            <a:spAutoFit/>
          </a:bodyPr>
          <a:lstStyle/>
          <a:p>
            <a:r>
              <a:rPr lang="ar-SA" b="1" dirty="0" smtClean="0"/>
              <a:t>اتفاقية عام 2003 لصون التراث الثقافي غير المادي</a:t>
            </a:r>
            <a:endParaRPr lang="ar-SA" b="1" dirty="0"/>
          </a:p>
        </p:txBody>
      </p:sp>
      <p:sp>
        <p:nvSpPr>
          <p:cNvPr id="4" name="Rectangle 3"/>
          <p:cNvSpPr/>
          <p:nvPr/>
        </p:nvSpPr>
        <p:spPr>
          <a:xfrm>
            <a:off x="1907704" y="6536377"/>
            <a:ext cx="5040560" cy="276999"/>
          </a:xfrm>
          <a:prstGeom prst="rect">
            <a:avLst/>
          </a:prstGeom>
        </p:spPr>
        <p:txBody>
          <a:bodyPr wrap="square">
            <a:spAutoFit/>
          </a:bodyPr>
          <a:lstStyle/>
          <a:p>
            <a:r>
              <a:rPr lang="en-US" sz="1200" dirty="0" smtClean="0">
                <a:hlinkClick r:id="rId3"/>
              </a:rPr>
              <a:t>Source: https://ich.unesco.org/doc/src/IOS-EVS-PI-129_REV.-AR.pdf</a:t>
            </a:r>
            <a:r>
              <a:rPr lang="en-US" sz="1200" dirty="0" smtClean="0"/>
              <a:t> </a:t>
            </a:r>
            <a:endParaRPr lang="ar-SA"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4638"/>
            <a:ext cx="6851104" cy="1143000"/>
          </a:xfrm>
        </p:spPr>
        <p:txBody>
          <a:bodyPr/>
          <a:lstStyle/>
          <a:p>
            <a:r>
              <a:rPr lang="ar-SA" sz="4800" b="1" dirty="0" smtClean="0">
                <a:solidFill>
                  <a:srgbClr val="800000"/>
                </a:solidFill>
              </a:rPr>
              <a:t> </a:t>
            </a:r>
            <a:r>
              <a:rPr lang="ar-SA" sz="3600" b="1" dirty="0" smtClean="0">
                <a:solidFill>
                  <a:srgbClr val="990000"/>
                </a:solidFill>
              </a:rPr>
              <a:t>الحفاظ على التراث</a:t>
            </a:r>
            <a:r>
              <a:rPr lang="ar-SA" sz="4800" b="1" dirty="0" smtClean="0">
                <a:solidFill>
                  <a:srgbClr val="800000"/>
                </a:solidFill>
              </a:rPr>
              <a:t>!</a:t>
            </a:r>
            <a:endParaRPr lang="ar-SA" sz="4800" b="1" dirty="0">
              <a:solidFill>
                <a:srgbClr val="800000"/>
              </a:solidFill>
            </a:endParaRPr>
          </a:p>
        </p:txBody>
      </p:sp>
      <p:sp>
        <p:nvSpPr>
          <p:cNvPr id="3" name="Content Placeholder 2"/>
          <p:cNvSpPr>
            <a:spLocks noGrp="1"/>
          </p:cNvSpPr>
          <p:nvPr>
            <p:ph idx="1"/>
          </p:nvPr>
        </p:nvSpPr>
        <p:spPr>
          <a:xfrm>
            <a:off x="4067944" y="1600200"/>
            <a:ext cx="4618856" cy="4525963"/>
          </a:xfrm>
        </p:spPr>
        <p:txBody>
          <a:bodyPr/>
          <a:lstStyle/>
          <a:p>
            <a:pPr algn="r" rtl="1"/>
            <a:r>
              <a:rPr lang="ar-SA" sz="2800" dirty="0" smtClean="0">
                <a:latin typeface="Arabic Typesetting" pitchFamily="66" charset="-78"/>
                <a:cs typeface="Arabic Typesetting" pitchFamily="66" charset="-78"/>
              </a:rPr>
              <a:t>جزءًا لا يتجزأ من المجتمعات الإنسانية، والهوية الحقيقة التي يتميز بها كل شعب عن الشعوب الإنسانية الأخرى</a:t>
            </a:r>
          </a:p>
          <a:p>
            <a:pPr algn="r" rtl="1"/>
            <a:r>
              <a:rPr lang="ar-SA" sz="2800" dirty="0" smtClean="0">
                <a:latin typeface="Arabic Typesetting" pitchFamily="66" charset="-78"/>
                <a:cs typeface="Arabic Typesetting" pitchFamily="66" charset="-78"/>
              </a:rPr>
              <a:t>تشبث الأفراد بالأصول التاريخية، فمن خلال اللهجات والممارسات الاجتماعية وبعض الحرف والأعمال اليدوية التقليدية يُظهر </a:t>
            </a:r>
            <a:r>
              <a:rPr lang="ar-SA" sz="2800" dirty="0" smtClean="0">
                <a:solidFill>
                  <a:srgbClr val="800000"/>
                </a:solidFill>
                <a:latin typeface="Arabic Typesetting" pitchFamily="66" charset="-78"/>
                <a:cs typeface="Arabic Typesetting" pitchFamily="66" charset="-78"/>
              </a:rPr>
              <a:t>هوية الأفراد والشعوب </a:t>
            </a:r>
          </a:p>
          <a:p>
            <a:pPr algn="r" rtl="1"/>
            <a:r>
              <a:rPr lang="ar-SA" sz="2800" dirty="0" smtClean="0">
                <a:latin typeface="Arabic Typesetting" pitchFamily="66" charset="-78"/>
                <a:cs typeface="Arabic Typesetting" pitchFamily="66" charset="-78"/>
              </a:rPr>
              <a:t>تستطيع الشعوب الإنسانية مواجهة تأثيرات العولمة التي تهدد الهوية الاجتماعية والحفاظ على التنوع الثقافي</a:t>
            </a:r>
          </a:p>
          <a:p>
            <a:pPr algn="r" rtl="1"/>
            <a:r>
              <a:rPr lang="ar-SA" sz="2800" dirty="0" smtClean="0">
                <a:latin typeface="Arabic Typesetting" pitchFamily="66" charset="-78"/>
                <a:cs typeface="Arabic Typesetting" pitchFamily="66" charset="-78"/>
              </a:rPr>
              <a:t>وسيلة لتعزيز الدخل القومي، فالسياحة تزدهر في الدول التي تزخر أرضها بالمواقع والمباني الأثرية القديمة</a:t>
            </a:r>
            <a:endParaRPr lang="ar-SA" sz="2800" dirty="0">
              <a:latin typeface="Arabic Typesetting" pitchFamily="66" charset="-78"/>
              <a:cs typeface="Arabic Typesetting" pitchFamily="66" charset="-78"/>
            </a:endParaRPr>
          </a:p>
        </p:txBody>
      </p:sp>
      <p:pic>
        <p:nvPicPr>
          <p:cNvPr id="4" name="Picture 3" descr="023945-01-08-scaled.jpg"/>
          <p:cNvPicPr>
            <a:picLocks noChangeAspect="1"/>
          </p:cNvPicPr>
          <p:nvPr/>
        </p:nvPicPr>
        <p:blipFill>
          <a:blip r:embed="rId2" cstate="print"/>
          <a:stretch>
            <a:fillRect/>
          </a:stretch>
        </p:blipFill>
        <p:spPr>
          <a:xfrm>
            <a:off x="0" y="1556792"/>
            <a:ext cx="3960440" cy="5301208"/>
          </a:xfrm>
          <a:prstGeom prst="rect">
            <a:avLst/>
          </a:prstGeom>
        </p:spPr>
      </p:pic>
      <p:sp>
        <p:nvSpPr>
          <p:cNvPr id="5" name="Rectangle 4"/>
          <p:cNvSpPr/>
          <p:nvPr/>
        </p:nvSpPr>
        <p:spPr>
          <a:xfrm>
            <a:off x="3923928" y="5657671"/>
            <a:ext cx="5022304" cy="369332"/>
          </a:xfrm>
          <a:prstGeom prst="rect">
            <a:avLst/>
          </a:prstGeom>
        </p:spPr>
        <p:txBody>
          <a:bodyPr wrap="square">
            <a:spAutoFit/>
          </a:bodyPr>
          <a:lstStyle/>
          <a:p>
            <a:pPr algn="r" rtl="1"/>
            <a:r>
              <a:rPr lang="ar-SA" dirty="0" smtClean="0"/>
              <a:t> </a:t>
            </a: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1143000"/>
          </a:xfrm>
        </p:spPr>
        <p:txBody>
          <a:bodyPr/>
          <a:lstStyle/>
          <a:p>
            <a:r>
              <a:rPr lang="ar-SA" sz="3600" b="1" dirty="0" smtClean="0">
                <a:solidFill>
                  <a:srgbClr val="990000"/>
                </a:solidFill>
              </a:rPr>
              <a:t>تصدر </a:t>
            </a:r>
            <a:r>
              <a:rPr lang="ar-SA" sz="3600" b="1" dirty="0">
                <a:solidFill>
                  <a:srgbClr val="990000"/>
                </a:solidFill>
              </a:rPr>
              <a:t>الصين قوائم اليونيسكو للتراث الثقافي </a:t>
            </a:r>
            <a:r>
              <a:rPr lang="ar-SA" sz="3600" b="1" dirty="0" smtClean="0">
                <a:solidFill>
                  <a:srgbClr val="990000"/>
                </a:solidFill>
              </a:rPr>
              <a:t>غيرالمادي</a:t>
            </a:r>
            <a:endParaRPr lang="ar-SA" sz="3600" b="1" dirty="0"/>
          </a:p>
        </p:txBody>
      </p:sp>
      <p:pic>
        <p:nvPicPr>
          <p:cNvPr id="205826" name="Picture 2" descr="http://arabic.people.com.cn/NMediaFile/2019/1108/FOREIGN201911081042000248918506071.jpg"/>
          <p:cNvPicPr>
            <a:picLocks noGrp="1" noChangeAspect="1" noChangeArrowheads="1"/>
          </p:cNvPicPr>
          <p:nvPr>
            <p:ph idx="1"/>
          </p:nvPr>
        </p:nvPicPr>
        <p:blipFill>
          <a:blip r:embed="rId2" cstate="print"/>
          <a:srcRect/>
          <a:stretch>
            <a:fillRect/>
          </a:stretch>
        </p:blipFill>
        <p:spPr bwMode="auto">
          <a:xfrm>
            <a:off x="3131840" y="1484784"/>
            <a:ext cx="5857086" cy="4525963"/>
          </a:xfrm>
          <a:prstGeom prst="rect">
            <a:avLst/>
          </a:prstGeom>
          <a:noFill/>
        </p:spPr>
      </p:pic>
      <p:sp>
        <p:nvSpPr>
          <p:cNvPr id="5" name="Rectangle 4"/>
          <p:cNvSpPr/>
          <p:nvPr/>
        </p:nvSpPr>
        <p:spPr>
          <a:xfrm>
            <a:off x="2987824" y="6057146"/>
            <a:ext cx="6048672" cy="900246"/>
          </a:xfrm>
          <a:prstGeom prst="rect">
            <a:avLst/>
          </a:prstGeom>
        </p:spPr>
        <p:txBody>
          <a:bodyPr wrap="square">
            <a:spAutoFit/>
          </a:bodyPr>
          <a:lstStyle/>
          <a:p>
            <a:pPr algn="r" rtl="1"/>
            <a:r>
              <a:rPr lang="ar-SA" sz="1050" b="1" dirty="0"/>
              <a:t>8 نوفمبر 2019/صحيفة الشعب اليومية أونلاين/ بحلول شهر سبتمبر عام 2019، أدرجت الصين 40 عنصرا من تراثها الثقافي غير المادي في قوائم التراث الثقافي غير المادي لمنظمة الأمم المتحدة للتربية والعلم والثقافة (اليونسكو)، لتحتل المرتبة الأولى في العالم</a:t>
            </a:r>
            <a:r>
              <a:rPr lang="ar-SA" sz="1050" b="1" dirty="0" smtClean="0"/>
              <a:t>.</a:t>
            </a:r>
          </a:p>
          <a:p>
            <a:pPr algn="r" rtl="1"/>
            <a:r>
              <a:rPr lang="ar-SA" sz="1050" dirty="0"/>
              <a:t> أقر المؤتمر العام لليونسكو اتفاقية حماية التراث الثقافي غير المادي في دورته الثانية والثلاثين .و حتى الآن، تعاقدت 178 دولة في الاتفاقية.</a:t>
            </a:r>
            <a:endParaRPr lang="ar-SA" sz="1050" b="1" dirty="0"/>
          </a:p>
          <a:p>
            <a:pPr algn="r" rtl="1"/>
            <a:r>
              <a:rPr lang="ar-SA" sz="1050" b="1" dirty="0" smtClean="0"/>
              <a:t/>
            </a:r>
            <a:br>
              <a:rPr lang="ar-SA" sz="1050" b="1" dirty="0" smtClean="0"/>
            </a:br>
            <a:endParaRPr lang="ar-SA" sz="1050" b="1" dirty="0"/>
          </a:p>
        </p:txBody>
      </p:sp>
      <p:sp>
        <p:nvSpPr>
          <p:cNvPr id="6" name="Rectangle 5"/>
          <p:cNvSpPr/>
          <p:nvPr/>
        </p:nvSpPr>
        <p:spPr>
          <a:xfrm>
            <a:off x="1619672" y="1484784"/>
            <a:ext cx="1349896" cy="3539430"/>
          </a:xfrm>
          <a:prstGeom prst="rect">
            <a:avLst/>
          </a:prstGeom>
        </p:spPr>
        <p:txBody>
          <a:bodyPr wrap="square">
            <a:spAutoFit/>
          </a:bodyPr>
          <a:lstStyle/>
          <a:p>
            <a:pPr algn="r" rtl="1"/>
            <a:r>
              <a:rPr lang="ar-SA" sz="1400" dirty="0"/>
              <a:t>لطالما كانت الصين أفضل أداء في التزاماتها بموجب اتفاقية حماية التراث الثقافي غير المادي. وقد بذلت البلاد جهودًا كبيرة لتحسين نظامها القانوني وآليات عملها المتعلقة بحماية التراث الثقافي غير المادي منذ انضمامها إلى الاتفاقية في عام 2004 .</a:t>
            </a:r>
          </a:p>
          <a:p>
            <a:pPr algn="r" rtl="1"/>
            <a:r>
              <a:rPr lang="ar-SA" sz="1400" dirty="0" smtClean="0"/>
              <a:t/>
            </a:r>
            <a:br>
              <a:rPr lang="ar-SA" sz="1400" dirty="0" smtClean="0"/>
            </a:br>
            <a:endParaRPr lang="ar-SA" sz="1400" dirty="0"/>
          </a:p>
        </p:txBody>
      </p:sp>
      <p:sp>
        <p:nvSpPr>
          <p:cNvPr id="7" name="Rectangle 6"/>
          <p:cNvSpPr/>
          <p:nvPr/>
        </p:nvSpPr>
        <p:spPr>
          <a:xfrm>
            <a:off x="1475656" y="4653136"/>
            <a:ext cx="1637928" cy="2123658"/>
          </a:xfrm>
          <a:prstGeom prst="rect">
            <a:avLst/>
          </a:prstGeom>
        </p:spPr>
        <p:txBody>
          <a:bodyPr wrap="square">
            <a:spAutoFit/>
          </a:bodyPr>
          <a:lstStyle/>
          <a:p>
            <a:pPr algn="r" rtl="1"/>
            <a:r>
              <a:rPr lang="ar-SA" sz="1200" dirty="0"/>
              <a:t>ومع تطور التقنيات الأساسية في مجالات مثل البيانات الضخمة ، والذكاء الاصطناعي ، والاتصالات المتنقلة ، والإنترنت ، والسكك الحديدية فائقة السرعة ، والطيران ، تم نشر التراث الثقافي غير المادي في الصين بشكل أكثر كفاءة ، مما يعني أن الثقافة الصينية التقليدية قد دخلت اليوم التحديث والحيوية</a:t>
            </a:r>
            <a:r>
              <a:rPr lang="ar-SA" sz="1200" dirty="0" smtClean="0"/>
              <a:t>.</a:t>
            </a:r>
            <a:endParaRPr lang="ar-SA"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600" b="1" dirty="0" smtClean="0">
                <a:solidFill>
                  <a:srgbClr val="990000"/>
                </a:solidFill>
              </a:rPr>
              <a:t>المتحف الرقمي</a:t>
            </a:r>
          </a:p>
        </p:txBody>
      </p:sp>
      <p:sp>
        <p:nvSpPr>
          <p:cNvPr id="3" name="Rectangle 2"/>
          <p:cNvSpPr/>
          <p:nvPr/>
        </p:nvSpPr>
        <p:spPr>
          <a:xfrm>
            <a:off x="1763688" y="4581128"/>
            <a:ext cx="6912768" cy="1477328"/>
          </a:xfrm>
          <a:prstGeom prst="rect">
            <a:avLst/>
          </a:prstGeom>
        </p:spPr>
        <p:txBody>
          <a:bodyPr wrap="square">
            <a:spAutoFit/>
          </a:bodyPr>
          <a:lstStyle/>
          <a:p>
            <a:pPr algn="r" rtl="1"/>
            <a:r>
              <a:rPr lang="ar-SA" dirty="0" smtClean="0"/>
              <a:t>إن الهدف الأساسي</a:t>
            </a:r>
            <a:r>
              <a:rPr lang="ar-SA" b="1" dirty="0" smtClean="0"/>
              <a:t> للمتحف الرقمي </a:t>
            </a:r>
            <a:r>
              <a:rPr lang="ar-SA" dirty="0" smtClean="0"/>
              <a:t>يتمثل في إرساء القيم الأساسية وتعزيز التنمية الثقافية، ولا يتمثل فقط في إعادة إنتاج الأشياء الموجودة، بل إلى تحقيق أشياء جديدة. </a:t>
            </a:r>
          </a:p>
          <a:p>
            <a:pPr algn="r" rtl="1"/>
            <a:endParaRPr lang="ar-SA" dirty="0" smtClean="0"/>
          </a:p>
          <a:p>
            <a:pPr algn="r" rtl="1"/>
            <a:r>
              <a:rPr lang="ar-SA" dirty="0" smtClean="0"/>
              <a:t>إن تكنولوجيا المعلومات والاتصالات ليست مجرد أدوات لمعالجة البيانات وإتاحتها، بل يمكن أن تكون </a:t>
            </a:r>
            <a:r>
              <a:rPr lang="ar-SA" b="1" dirty="0" smtClean="0">
                <a:solidFill>
                  <a:srgbClr val="800000"/>
                </a:solidFill>
              </a:rPr>
              <a:t>قوة وتحفيز للتنمية الثقافية.</a:t>
            </a:r>
            <a:endParaRPr lang="ar-SA" b="1" dirty="0">
              <a:solidFill>
                <a:srgbClr val="800000"/>
              </a:solidFill>
            </a:endParaRPr>
          </a:p>
        </p:txBody>
      </p:sp>
      <p:pic>
        <p:nvPicPr>
          <p:cNvPr id="115714" name="Picture 2" descr="صور.. انطلاق المتحف الرقمى الساحر لـ&quot;مهووسى&quot; التكنولوجيا بطوكيو"/>
          <p:cNvPicPr>
            <a:picLocks noChangeAspect="1" noChangeArrowheads="1"/>
          </p:cNvPicPr>
          <p:nvPr/>
        </p:nvPicPr>
        <p:blipFill>
          <a:blip r:embed="rId2" cstate="print"/>
          <a:srcRect/>
          <a:stretch>
            <a:fillRect/>
          </a:stretch>
        </p:blipFill>
        <p:spPr bwMode="auto">
          <a:xfrm>
            <a:off x="2195736" y="1988840"/>
            <a:ext cx="5832648" cy="2493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2564904"/>
            <a:ext cx="3541354" cy="830997"/>
          </a:xfrm>
          <a:prstGeom prst="rect">
            <a:avLst/>
          </a:prstGeom>
        </p:spPr>
        <p:txBody>
          <a:bodyPr wrap="none">
            <a:spAutoFit/>
          </a:bodyPr>
          <a:lstStyle/>
          <a:p>
            <a:r>
              <a:rPr lang="ar-SA" sz="4800" dirty="0" smtClean="0">
                <a:solidFill>
                  <a:srgbClr val="C00000"/>
                </a:solidFill>
              </a:rPr>
              <a:t>الواقع الافتراضي</a:t>
            </a:r>
            <a:endParaRPr lang="ar-SA" sz="4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3050"/>
            <a:ext cx="2880320" cy="1162050"/>
          </a:xfrm>
        </p:spPr>
        <p:txBody>
          <a:bodyPr/>
          <a:lstStyle/>
          <a:p>
            <a:r>
              <a:rPr lang="ar-SA" sz="3600" dirty="0" smtClean="0">
                <a:solidFill>
                  <a:srgbClr val="C00000"/>
                </a:solidFill>
              </a:rPr>
              <a:t>الواقع الافتراضي</a:t>
            </a:r>
            <a:endParaRPr lang="ar-SA" sz="3600" dirty="0">
              <a:solidFill>
                <a:srgbClr val="C00000"/>
              </a:solidFill>
            </a:endParaRPr>
          </a:p>
        </p:txBody>
      </p:sp>
      <p:sp>
        <p:nvSpPr>
          <p:cNvPr id="4" name="Text Placeholder 3"/>
          <p:cNvSpPr>
            <a:spLocks noGrp="1"/>
          </p:cNvSpPr>
          <p:nvPr>
            <p:ph type="body" sz="half" idx="2"/>
          </p:nvPr>
        </p:nvSpPr>
        <p:spPr>
          <a:xfrm>
            <a:off x="1619672" y="1435100"/>
            <a:ext cx="2952328" cy="5306268"/>
          </a:xfrm>
        </p:spPr>
        <p:txBody>
          <a:bodyPr/>
          <a:lstStyle/>
          <a:p>
            <a:pPr algn="r" rtl="1"/>
            <a:r>
              <a:rPr lang="ar-SA" dirty="0" smtClean="0"/>
              <a:t>إن الواقع الافتراضي عبارة عن تقنية تستخدم البرامج لإنشاء صور واقعية وأصوات وأحاسيس أخرى تحاكي بيئة العالم الحقيقي</a:t>
            </a:r>
          </a:p>
          <a:p>
            <a:pPr algn="r" rtl="1"/>
            <a:r>
              <a:rPr lang="ar-SA" dirty="0" smtClean="0"/>
              <a:t> يمكن للمستخدم التفاعل والتعامل مع الكائنات الافتراضية للعالم الافتراضي بمساعدة الأجهزة المتخصصة مثل شاشات العرض أو الأجهزة الأخرى.</a:t>
            </a:r>
          </a:p>
          <a:p>
            <a:pPr algn="r" rtl="1"/>
            <a:r>
              <a:rPr lang="ar-SA" dirty="0" smtClean="0"/>
              <a:t>عادة ما يكون الشخص الذي يستخدم أجهزة الواقع الافتراضي قادرًا على "النظر حول" العالم الاصطناعي</a:t>
            </a:r>
          </a:p>
          <a:p>
            <a:pPr algn="r" rtl="1"/>
            <a:r>
              <a:rPr lang="ar-SA" dirty="0" smtClean="0"/>
              <a:t> يتم عرض الواقع الافتراضي إما على شاشة الكمبيوتر أو شاشة البروجيكتور أو باستخدام سماعة رأس الواقع الافتراضي.</a:t>
            </a:r>
          </a:p>
          <a:p>
            <a:pPr algn="r" rtl="1"/>
            <a:endParaRPr lang="ar-SA" dirty="0" smtClean="0"/>
          </a:p>
          <a:p>
            <a:pPr algn="r" rtl="1"/>
            <a:r>
              <a:rPr lang="ar-SA" dirty="0" smtClean="0"/>
              <a:t>يتم التقاط بيئة الواقع الافتراضي باستخدام كاميرا فيديو خاصة بزاوية 360 درجة</a:t>
            </a:r>
          </a:p>
          <a:p>
            <a:pPr algn="r" rtl="1"/>
            <a:r>
              <a:rPr lang="ar-SA" dirty="0" smtClean="0"/>
              <a:t>=============</a:t>
            </a:r>
            <a:endParaRPr lang="ar-SA" dirty="0"/>
          </a:p>
          <a:p>
            <a:pPr algn="r" rtl="1"/>
            <a:r>
              <a:rPr lang="ar-SA" dirty="0" smtClean="0"/>
              <a:t>عيوب الواقع الافتراضي 1) المعدات المستخدمة في الواقع الافتراضي باهظة الثمن. 2) تتكون من تقنية معقدة. 3) في بيئة الواقع الافتراضي ، لا يمكننا التحرك بمفردنا كما في العالم الحقيقي..</a:t>
            </a:r>
            <a:endParaRPr lang="ar-SA" dirty="0"/>
          </a:p>
        </p:txBody>
      </p:sp>
      <p:pic>
        <p:nvPicPr>
          <p:cNvPr id="218114" name="Picture 2" descr="A new innovative virtual reality tour in ancient Egypt"/>
          <p:cNvPicPr>
            <a:picLocks noGrp="1" noChangeAspect="1" noChangeArrowheads="1"/>
          </p:cNvPicPr>
          <p:nvPr>
            <p:ph idx="1"/>
          </p:nvPr>
        </p:nvPicPr>
        <p:blipFill>
          <a:blip r:embed="rId2" cstate="print"/>
          <a:srcRect/>
          <a:stretch>
            <a:fillRect/>
          </a:stretch>
        </p:blipFill>
        <p:spPr bwMode="auto">
          <a:xfrm>
            <a:off x="4716016" y="1772816"/>
            <a:ext cx="4114800" cy="2057400"/>
          </a:xfrm>
          <a:prstGeom prst="rect">
            <a:avLst/>
          </a:prstGeom>
          <a:noFill/>
        </p:spPr>
      </p:pic>
      <p:pic>
        <p:nvPicPr>
          <p:cNvPr id="218116" name="Picture 4" descr="virtual-reality"/>
          <p:cNvPicPr>
            <a:picLocks noChangeAspect="1" noChangeArrowheads="1"/>
          </p:cNvPicPr>
          <p:nvPr/>
        </p:nvPicPr>
        <p:blipFill>
          <a:blip r:embed="rId3" cstate="print"/>
          <a:srcRect/>
          <a:stretch>
            <a:fillRect/>
          </a:stretch>
        </p:blipFill>
        <p:spPr bwMode="auto">
          <a:xfrm>
            <a:off x="4716016" y="3789040"/>
            <a:ext cx="4167468" cy="280831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1143000"/>
          </a:xfrm>
        </p:spPr>
        <p:txBody>
          <a:bodyPr/>
          <a:lstStyle/>
          <a:p>
            <a:r>
              <a:rPr lang="ar-SA" dirty="0" smtClean="0"/>
              <a:t>الواقع المعزز</a:t>
            </a:r>
            <a:br>
              <a:rPr lang="ar-SA" dirty="0" smtClean="0"/>
            </a:br>
            <a:r>
              <a:rPr lang="en-US" sz="3200" b="1" dirty="0" smtClean="0"/>
              <a:t>Augmented reality </a:t>
            </a:r>
            <a:r>
              <a:rPr lang="ar-SA" sz="3200" b="1" dirty="0" smtClean="0"/>
              <a:t> </a:t>
            </a:r>
            <a:endParaRPr lang="ar-SA" b="1" dirty="0"/>
          </a:p>
        </p:txBody>
      </p:sp>
      <p:sp>
        <p:nvSpPr>
          <p:cNvPr id="3" name="Rectangle 2"/>
          <p:cNvSpPr/>
          <p:nvPr/>
        </p:nvSpPr>
        <p:spPr>
          <a:xfrm>
            <a:off x="5508104" y="1859340"/>
            <a:ext cx="3096344" cy="3231654"/>
          </a:xfrm>
          <a:prstGeom prst="rect">
            <a:avLst/>
          </a:prstGeom>
        </p:spPr>
        <p:txBody>
          <a:bodyPr wrap="square">
            <a:spAutoFit/>
          </a:bodyPr>
          <a:lstStyle/>
          <a:p>
            <a:pPr algn="r" rtl="1"/>
            <a:r>
              <a:rPr lang="ar-SA" sz="2400" dirty="0" smtClean="0">
                <a:latin typeface="Arabic Typesetting" pitchFamily="66" charset="-78"/>
                <a:cs typeface="Arabic Typesetting" pitchFamily="66" charset="-78"/>
              </a:rPr>
              <a:t>سيناريو  الزائر </a:t>
            </a:r>
            <a:r>
              <a:rPr lang="ar-SA" sz="2400" dirty="0">
                <a:latin typeface="Arabic Typesetting" pitchFamily="66" charset="-78"/>
                <a:cs typeface="Arabic Typesetting" pitchFamily="66" charset="-78"/>
              </a:rPr>
              <a:t>يرتدى جهاز الواقع الافتراضى على الرأس وتبدأ شخصية الملك توت عنخ آمون فى الظهور داخل القاعة الخاصة بأغراضه، ويتجول معه ويسرد للزائر تاريخه، ويظهر فى المشهد آلهة فرعونية وحراس، كما يمكن تحريك التماثيل واستكشافها ومشاهدة صور وفيديوهات خاصة بالقطع </a:t>
            </a:r>
            <a:r>
              <a:rPr lang="ar-SA" sz="2400" dirty="0" smtClean="0">
                <a:latin typeface="Arabic Typesetting" pitchFamily="66" charset="-78"/>
                <a:cs typeface="Arabic Typesetting" pitchFamily="66" charset="-78"/>
              </a:rPr>
              <a:t>المتحفية </a:t>
            </a:r>
            <a:endParaRPr lang="ar-SA" sz="2400" dirty="0">
              <a:latin typeface="Arabic Typesetting" pitchFamily="66" charset="-78"/>
              <a:cs typeface="Arabic Typesetting" pitchFamily="66" charset="-78"/>
            </a:endParaRPr>
          </a:p>
          <a:p>
            <a:r>
              <a:rPr lang="ar-SA" dirty="0" smtClean="0"/>
              <a:t/>
            </a:r>
            <a:br>
              <a:rPr lang="ar-SA" dirty="0" smtClean="0"/>
            </a:br>
            <a:endParaRPr lang="ar-SA" dirty="0"/>
          </a:p>
        </p:txBody>
      </p:sp>
      <p:pic>
        <p:nvPicPr>
          <p:cNvPr id="190466" name="Picture 2" descr="قناع توت عنخ آمون"/>
          <p:cNvPicPr>
            <a:picLocks noChangeAspect="1" noChangeArrowheads="1"/>
          </p:cNvPicPr>
          <p:nvPr/>
        </p:nvPicPr>
        <p:blipFill>
          <a:blip r:embed="rId2" cstate="print"/>
          <a:srcRect/>
          <a:stretch>
            <a:fillRect/>
          </a:stretch>
        </p:blipFill>
        <p:spPr bwMode="auto">
          <a:xfrm>
            <a:off x="5724128" y="4581128"/>
            <a:ext cx="2861029" cy="1769021"/>
          </a:xfrm>
          <a:prstGeom prst="rect">
            <a:avLst/>
          </a:prstGeom>
          <a:noFill/>
        </p:spPr>
      </p:pic>
      <p:sp>
        <p:nvSpPr>
          <p:cNvPr id="5" name="Rectangle 4"/>
          <p:cNvSpPr/>
          <p:nvPr/>
        </p:nvSpPr>
        <p:spPr>
          <a:xfrm>
            <a:off x="1835696" y="4221088"/>
            <a:ext cx="2952328" cy="369332"/>
          </a:xfrm>
          <a:prstGeom prst="rect">
            <a:avLst/>
          </a:prstGeom>
        </p:spPr>
        <p:txBody>
          <a:bodyPr wrap="square">
            <a:spAutoFit/>
          </a:bodyPr>
          <a:lstStyle/>
          <a:p>
            <a:r>
              <a:rPr lang="ar-SA" dirty="0" smtClean="0"/>
              <a:t> </a:t>
            </a:r>
            <a:endParaRPr lang="ar-SA" dirty="0"/>
          </a:p>
        </p:txBody>
      </p:sp>
      <p:pic>
        <p:nvPicPr>
          <p:cNvPr id="190468" name="Picture 4" descr="augmented-reality (1)"/>
          <p:cNvPicPr>
            <a:picLocks noChangeAspect="1" noChangeArrowheads="1"/>
          </p:cNvPicPr>
          <p:nvPr/>
        </p:nvPicPr>
        <p:blipFill>
          <a:blip r:embed="rId3" cstate="print"/>
          <a:srcRect/>
          <a:stretch>
            <a:fillRect/>
          </a:stretch>
        </p:blipFill>
        <p:spPr bwMode="auto">
          <a:xfrm>
            <a:off x="0" y="1844824"/>
            <a:ext cx="5401238" cy="50131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s://www.afrigatenews.net/static/files/2giyRt97z4Afzqy9ByJKQc.jpg"/>
          <p:cNvPicPr>
            <a:picLocks noGrp="1" noChangeAspect="1" noChangeArrowheads="1"/>
          </p:cNvPicPr>
          <p:nvPr>
            <p:ph idx="1"/>
          </p:nvPr>
        </p:nvPicPr>
        <p:blipFill>
          <a:blip r:embed="rId2" cstate="print"/>
          <a:srcRect/>
          <a:stretch>
            <a:fillRect/>
          </a:stretch>
        </p:blipFill>
        <p:spPr bwMode="auto">
          <a:xfrm>
            <a:off x="2411760" y="1772816"/>
            <a:ext cx="5554713" cy="3703142"/>
          </a:xfrm>
          <a:prstGeom prst="rect">
            <a:avLst/>
          </a:prstGeom>
          <a:noFill/>
        </p:spPr>
      </p:pic>
      <p:sp>
        <p:nvSpPr>
          <p:cNvPr id="2" name="Title 1"/>
          <p:cNvSpPr>
            <a:spLocks noGrp="1"/>
          </p:cNvSpPr>
          <p:nvPr>
            <p:ph type="title"/>
          </p:nvPr>
        </p:nvSpPr>
        <p:spPr>
          <a:xfrm>
            <a:off x="2195736" y="274638"/>
            <a:ext cx="6491064" cy="1143000"/>
          </a:xfrm>
        </p:spPr>
        <p:txBody>
          <a:bodyPr/>
          <a:lstStyle/>
          <a:p>
            <a:pPr rtl="1"/>
            <a:r>
              <a:rPr lang="ar-SA" sz="3600" b="1" dirty="0" smtClean="0"/>
              <a:t>أبو الهول المصري في الصين... </a:t>
            </a:r>
            <a:br>
              <a:rPr lang="ar-SA" sz="3600" b="1" dirty="0" smtClean="0"/>
            </a:br>
            <a:r>
              <a:rPr lang="ar-SA" sz="2800" b="1" dirty="0" smtClean="0">
                <a:solidFill>
                  <a:srgbClr val="800000"/>
                </a:solidFill>
              </a:rPr>
              <a:t>جنون الاستنساخ الأثري</a:t>
            </a:r>
            <a:endParaRPr lang="ar-SA" sz="3600" b="1" dirty="0">
              <a:solidFill>
                <a:srgbClr val="800000"/>
              </a:solidFill>
            </a:endParaRPr>
          </a:p>
        </p:txBody>
      </p:sp>
      <p:sp>
        <p:nvSpPr>
          <p:cNvPr id="5" name="Rectangle 4"/>
          <p:cNvSpPr/>
          <p:nvPr/>
        </p:nvSpPr>
        <p:spPr>
          <a:xfrm>
            <a:off x="1907704" y="5085184"/>
            <a:ext cx="284052" cy="523220"/>
          </a:xfrm>
          <a:prstGeom prst="rect">
            <a:avLst/>
          </a:prstGeom>
        </p:spPr>
        <p:txBody>
          <a:bodyPr wrap="none">
            <a:spAutoFit/>
          </a:bodyPr>
          <a:lstStyle/>
          <a:p>
            <a:pPr rtl="1"/>
            <a:r>
              <a:rPr lang="ar-SA" sz="2800" b="1" dirty="0" smtClean="0"/>
              <a:t> </a:t>
            </a:r>
            <a:endParaRPr lang="ar-SA" sz="2800" b="1" dirty="0"/>
          </a:p>
        </p:txBody>
      </p:sp>
      <p:sp>
        <p:nvSpPr>
          <p:cNvPr id="6" name="Rectangle 5"/>
          <p:cNvSpPr/>
          <p:nvPr/>
        </p:nvSpPr>
        <p:spPr>
          <a:xfrm>
            <a:off x="1763688" y="5661248"/>
            <a:ext cx="6984776" cy="1077218"/>
          </a:xfrm>
          <a:prstGeom prst="rect">
            <a:avLst/>
          </a:prstGeom>
        </p:spPr>
        <p:txBody>
          <a:bodyPr wrap="square">
            <a:spAutoFit/>
          </a:bodyPr>
          <a:lstStyle/>
          <a:p>
            <a:pPr algn="just" rtl="1"/>
            <a:r>
              <a:rPr lang="ar-SA" sz="1600" b="1" dirty="0">
                <a:latin typeface="Arial Black" pitchFamily="34" charset="0"/>
              </a:rPr>
              <a:t>ولكن مهما تضاهت النسخة المنقولة من العمل الفني مع الأصل، فإنها تبقى تفتقد إلى عنصرين هما </a:t>
            </a:r>
            <a:r>
              <a:rPr lang="ar-SA" sz="1600" b="1" dirty="0">
                <a:solidFill>
                  <a:srgbClr val="00B050"/>
                </a:solidFill>
                <a:latin typeface="Arial Black" pitchFamily="34" charset="0"/>
              </a:rPr>
              <a:t>الزمان والمكان</a:t>
            </a:r>
            <a:r>
              <a:rPr lang="ar-SA" sz="1600" b="1" dirty="0">
                <a:latin typeface="Arial Black" pitchFamily="34" charset="0"/>
              </a:rPr>
              <a:t>. وتؤدي تعددية النسخ التي يسمح بها الاستنساخ إلى خروج العمل الفني من محيطه الخاص إلى مجال عام يسمح للمتلقي باستقباله في أي مكان، </a:t>
            </a:r>
            <a:r>
              <a:rPr lang="ar-SA" sz="1600" b="1" dirty="0">
                <a:solidFill>
                  <a:srgbClr val="990000"/>
                </a:solidFill>
                <a:latin typeface="Arial Black" pitchFamily="34" charset="0"/>
              </a:rPr>
              <a:t>وقد أدى هذا الأمر إلى زلزلة الموروث الثقافي.</a:t>
            </a:r>
          </a:p>
        </p:txBody>
      </p:sp>
      <p:sp>
        <p:nvSpPr>
          <p:cNvPr id="7" name="TextBox 6"/>
          <p:cNvSpPr txBox="1"/>
          <p:nvPr/>
        </p:nvSpPr>
        <p:spPr>
          <a:xfrm rot="16200000">
            <a:off x="56208" y="4005064"/>
            <a:ext cx="1402948" cy="369332"/>
          </a:xfrm>
          <a:prstGeom prst="rect">
            <a:avLst/>
          </a:prstGeom>
          <a:noFill/>
        </p:spPr>
        <p:txBody>
          <a:bodyPr wrap="none" rtlCol="1">
            <a:spAutoFit/>
          </a:bodyPr>
          <a:lstStyle/>
          <a:p>
            <a:r>
              <a:rPr lang="en-US" b="1" dirty="0" smtClean="0">
                <a:solidFill>
                  <a:srgbClr val="025198"/>
                </a:solidFill>
              </a:rPr>
              <a:t>3D printing</a:t>
            </a:r>
            <a:endParaRPr lang="ar-SA" b="1" dirty="0">
              <a:solidFill>
                <a:srgbClr val="025198"/>
              </a:solidFill>
            </a:endParaRPr>
          </a:p>
        </p:txBody>
      </p:sp>
      <p:sp>
        <p:nvSpPr>
          <p:cNvPr id="8" name="Rectangle 7"/>
          <p:cNvSpPr/>
          <p:nvPr/>
        </p:nvSpPr>
        <p:spPr>
          <a:xfrm rot="16200000">
            <a:off x="6493669" y="3334655"/>
            <a:ext cx="3438762" cy="369332"/>
          </a:xfrm>
          <a:prstGeom prst="rect">
            <a:avLst/>
          </a:prstGeom>
        </p:spPr>
        <p:txBody>
          <a:bodyPr wrap="none">
            <a:spAutoFit/>
          </a:bodyPr>
          <a:lstStyle/>
          <a:p>
            <a:r>
              <a:rPr lang="ar-SA" b="1" dirty="0" smtClean="0">
                <a:solidFill>
                  <a:srgbClr val="FF0000"/>
                </a:solidFill>
              </a:rPr>
              <a:t>حماية حقوق الملكية الفكرية للآثار المصرية</a:t>
            </a:r>
            <a:endParaRPr lang="ar-SA" b="1" dirty="0">
              <a:solidFill>
                <a:srgbClr val="FF0000"/>
              </a:solidFill>
            </a:endParaRPr>
          </a:p>
        </p:txBody>
      </p:sp>
      <p:sp>
        <p:nvSpPr>
          <p:cNvPr id="9" name="Rectangle 8"/>
          <p:cNvSpPr/>
          <p:nvPr/>
        </p:nvSpPr>
        <p:spPr>
          <a:xfrm rot="16200000">
            <a:off x="6620345" y="3396880"/>
            <a:ext cx="4049507" cy="369332"/>
          </a:xfrm>
          <a:prstGeom prst="rect">
            <a:avLst/>
          </a:prstGeom>
        </p:spPr>
        <p:txBody>
          <a:bodyPr wrap="none">
            <a:spAutoFit/>
          </a:bodyPr>
          <a:lstStyle/>
          <a:p>
            <a:r>
              <a:rPr lang="ar-SA" dirty="0" smtClean="0"/>
              <a:t>تجنبا لأي تشويه قد يحدث لملامح الأثر عند استنساخه</a:t>
            </a:r>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600" b="1" dirty="0" smtClean="0">
                <a:solidFill>
                  <a:srgbClr val="990000"/>
                </a:solidFill>
              </a:rPr>
              <a:t>متاحف إفتراضية حول العالم </a:t>
            </a:r>
            <a:endParaRPr lang="ar-SA" sz="3600" b="1" dirty="0">
              <a:solidFill>
                <a:srgbClr val="990000"/>
              </a:solidFill>
            </a:endParaRPr>
          </a:p>
        </p:txBody>
      </p:sp>
      <p:sp>
        <p:nvSpPr>
          <p:cNvPr id="3" name="Text Placeholder 2"/>
          <p:cNvSpPr>
            <a:spLocks noGrp="1"/>
          </p:cNvSpPr>
          <p:nvPr>
            <p:ph type="body" idx="1"/>
          </p:nvPr>
        </p:nvSpPr>
        <p:spPr>
          <a:xfrm>
            <a:off x="1835696" y="2132856"/>
            <a:ext cx="2733700" cy="639762"/>
          </a:xfrm>
        </p:spPr>
        <p:txBody>
          <a:bodyPr/>
          <a:lstStyle/>
          <a:p>
            <a:pPr algn="ctr"/>
            <a:r>
              <a:rPr lang="ar-SA" dirty="0" smtClean="0">
                <a:solidFill>
                  <a:schemeClr val="tx1"/>
                </a:solidFill>
                <a:latin typeface="+mn-lt"/>
                <a:ea typeface="+mn-ea"/>
                <a:cs typeface="+mn-cs"/>
              </a:rPr>
              <a:t>  </a:t>
            </a:r>
            <a:r>
              <a:rPr lang="ar-SA" dirty="0">
                <a:solidFill>
                  <a:schemeClr val="tx1"/>
                </a:solidFill>
                <a:latin typeface="+mn-lt"/>
                <a:ea typeface="+mn-ea"/>
                <a:cs typeface="+mn-cs"/>
              </a:rPr>
              <a:t>متحف سولومون غاغينهايم في نيويورك </a:t>
            </a:r>
            <a:r>
              <a:rPr lang="ar-SA" dirty="0" smtClean="0">
                <a:solidFill>
                  <a:schemeClr val="tx1"/>
                </a:solidFill>
                <a:latin typeface="+mn-lt"/>
                <a:ea typeface="+mn-ea"/>
                <a:cs typeface="+mn-cs"/>
              </a:rPr>
              <a:t> </a:t>
            </a:r>
            <a:endParaRPr lang="ar-SA" dirty="0"/>
          </a:p>
        </p:txBody>
      </p:sp>
      <p:pic>
        <p:nvPicPr>
          <p:cNvPr id="11" name="Content Placeholder 10" descr="1.jpg"/>
          <p:cNvPicPr>
            <a:picLocks noGrp="1" noChangeAspect="1"/>
          </p:cNvPicPr>
          <p:nvPr>
            <p:ph sz="half" idx="2"/>
          </p:nvPr>
        </p:nvPicPr>
        <p:blipFill>
          <a:blip r:embed="rId2" cstate="print"/>
          <a:stretch>
            <a:fillRect/>
          </a:stretch>
        </p:blipFill>
        <p:spPr>
          <a:xfrm>
            <a:off x="1547812" y="2996952"/>
            <a:ext cx="3528243" cy="2592288"/>
          </a:xfrm>
        </p:spPr>
      </p:pic>
      <p:sp>
        <p:nvSpPr>
          <p:cNvPr id="5" name="Text Placeholder 4"/>
          <p:cNvSpPr>
            <a:spLocks noGrp="1"/>
          </p:cNvSpPr>
          <p:nvPr>
            <p:ph type="body" sz="quarter" idx="3"/>
          </p:nvPr>
        </p:nvSpPr>
        <p:spPr>
          <a:xfrm>
            <a:off x="4788024" y="2132856"/>
            <a:ext cx="4041775" cy="639762"/>
          </a:xfrm>
        </p:spPr>
        <p:txBody>
          <a:bodyPr/>
          <a:lstStyle/>
          <a:p>
            <a:pPr algn="ctr"/>
            <a:r>
              <a:rPr lang="ar-SA" dirty="0" smtClean="0">
                <a:solidFill>
                  <a:schemeClr val="tx1"/>
                </a:solidFill>
                <a:latin typeface="+mn-lt"/>
                <a:ea typeface="+mn-ea"/>
                <a:cs typeface="+mn-cs"/>
              </a:rPr>
              <a:t>  </a:t>
            </a:r>
            <a:r>
              <a:rPr lang="ar-SA" dirty="0">
                <a:solidFill>
                  <a:schemeClr val="tx1"/>
                </a:solidFill>
                <a:latin typeface="+mn-lt"/>
                <a:ea typeface="+mn-ea"/>
                <a:cs typeface="+mn-cs"/>
              </a:rPr>
              <a:t>المتحف البريطاني في لندن </a:t>
            </a:r>
            <a:r>
              <a:rPr lang="ar-SA" dirty="0" smtClean="0">
                <a:solidFill>
                  <a:schemeClr val="tx1"/>
                </a:solidFill>
                <a:latin typeface="+mn-lt"/>
                <a:ea typeface="+mn-ea"/>
                <a:cs typeface="+mn-cs"/>
              </a:rPr>
              <a:t> </a:t>
            </a:r>
            <a:endParaRPr lang="ar-SA" dirty="0"/>
          </a:p>
        </p:txBody>
      </p:sp>
      <p:pic>
        <p:nvPicPr>
          <p:cNvPr id="8" name="Content Placeholder 7" descr="1.jpg"/>
          <p:cNvPicPr>
            <a:picLocks noGrp="1" noChangeAspect="1"/>
          </p:cNvPicPr>
          <p:nvPr>
            <p:ph sz="quarter" idx="4"/>
          </p:nvPr>
        </p:nvPicPr>
        <p:blipFill>
          <a:blip r:embed="rId3" cstate="print"/>
          <a:stretch>
            <a:fillRect/>
          </a:stretch>
        </p:blipFill>
        <p:spPr bwMode="auto">
          <a:xfrm>
            <a:off x="5364088" y="2771379"/>
            <a:ext cx="3322712" cy="2758280"/>
          </a:xfrm>
          <a:prstGeom prst="rect">
            <a:avLst/>
          </a:prstGeom>
          <a:noFill/>
        </p:spPr>
      </p:pic>
      <p:sp>
        <p:nvSpPr>
          <p:cNvPr id="9" name="Rectangle 8"/>
          <p:cNvSpPr/>
          <p:nvPr/>
        </p:nvSpPr>
        <p:spPr>
          <a:xfrm>
            <a:off x="5220072" y="5517232"/>
            <a:ext cx="3707904" cy="1200329"/>
          </a:xfrm>
          <a:prstGeom prst="rect">
            <a:avLst/>
          </a:prstGeom>
        </p:spPr>
        <p:txBody>
          <a:bodyPr wrap="square">
            <a:spAutoFit/>
          </a:bodyPr>
          <a:lstStyle/>
          <a:p>
            <a:pPr algn="r" rtl="1"/>
            <a:r>
              <a:rPr lang="ar-SA" dirty="0">
                <a:latin typeface="Bahnschrift Condensed" pitchFamily="34" charset="0"/>
              </a:rPr>
              <a:t>اكتشاف حجر رشيد الأثري الذي يعود تاريخه إلى عام 196 قبل الميلاد. بالإضافة إلى المومياءات المصرية والعديد العديد من الآثار الأخرى</a:t>
            </a:r>
            <a:r>
              <a:rPr lang="ar-SA" sz="1400" b="1" dirty="0"/>
              <a:t>. </a:t>
            </a:r>
            <a:r>
              <a:rPr lang="ar-SA" sz="1400" b="1" dirty="0" smtClean="0"/>
              <a:t> </a:t>
            </a:r>
            <a:endParaRPr lang="ar-SA" sz="1400" b="1" dirty="0"/>
          </a:p>
        </p:txBody>
      </p:sp>
      <p:sp>
        <p:nvSpPr>
          <p:cNvPr id="10" name="Rectangle 9"/>
          <p:cNvSpPr/>
          <p:nvPr/>
        </p:nvSpPr>
        <p:spPr>
          <a:xfrm>
            <a:off x="1691680" y="5661248"/>
            <a:ext cx="3024336" cy="923330"/>
          </a:xfrm>
          <a:prstGeom prst="rect">
            <a:avLst/>
          </a:prstGeom>
        </p:spPr>
        <p:txBody>
          <a:bodyPr wrap="square">
            <a:spAutoFit/>
          </a:bodyPr>
          <a:lstStyle/>
          <a:p>
            <a:pPr algn="r" rtl="1"/>
            <a:r>
              <a:rPr lang="ar-SA" dirty="0">
                <a:latin typeface="Bahnschrift Condensed" pitchFamily="34" charset="0"/>
              </a:rPr>
              <a:t>الجولة الافتراضية التمتّع برؤية مختلف اللوحات والأعمال الفنية من العصور الانطباعية، وما بعد الانطباعية الحديثة. </a:t>
            </a:r>
          </a:p>
        </p:txBody>
      </p:sp>
      <p:sp>
        <p:nvSpPr>
          <p:cNvPr id="12" name="Rectangle 11"/>
          <p:cNvSpPr/>
          <p:nvPr/>
        </p:nvSpPr>
        <p:spPr>
          <a:xfrm>
            <a:off x="2627784" y="1340768"/>
            <a:ext cx="4572000" cy="646331"/>
          </a:xfrm>
          <a:prstGeom prst="rect">
            <a:avLst/>
          </a:prstGeom>
        </p:spPr>
        <p:txBody>
          <a:bodyPr>
            <a:spAutoFit/>
          </a:bodyPr>
          <a:lstStyle/>
          <a:p>
            <a:pPr algn="ctr"/>
            <a:r>
              <a:rPr lang="ar-SA" dirty="0" smtClean="0"/>
              <a:t>الهدف هو تطبيق التكنولوجيا لنشر التراث الثقافى  وتوثيق وحماية ومراقبة الموقع الأثري بشكل أفضل</a:t>
            </a:r>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600" b="1" dirty="0" smtClean="0">
                <a:solidFill>
                  <a:srgbClr val="990000"/>
                </a:solidFill>
              </a:rPr>
              <a:t>متاحف إفتراضية حول العالم</a:t>
            </a:r>
            <a:r>
              <a:rPr lang="ar-SA" b="1" dirty="0" smtClean="0">
                <a:solidFill>
                  <a:srgbClr val="FF0000"/>
                </a:solidFill>
                <a:latin typeface="+mj-lt"/>
                <a:ea typeface="+mj-ea"/>
                <a:cs typeface="+mj-cs"/>
              </a:rPr>
              <a:t> </a:t>
            </a:r>
            <a:endParaRPr lang="ar-SA" dirty="0"/>
          </a:p>
        </p:txBody>
      </p:sp>
      <p:sp>
        <p:nvSpPr>
          <p:cNvPr id="3" name="Text Placeholder 2"/>
          <p:cNvSpPr>
            <a:spLocks noGrp="1"/>
          </p:cNvSpPr>
          <p:nvPr>
            <p:ph type="body" idx="1"/>
          </p:nvPr>
        </p:nvSpPr>
        <p:spPr>
          <a:xfrm>
            <a:off x="1403648" y="1556792"/>
            <a:ext cx="3104084" cy="639762"/>
          </a:xfrm>
        </p:spPr>
        <p:txBody>
          <a:bodyPr/>
          <a:lstStyle/>
          <a:p>
            <a:pPr algn="r" rtl="1"/>
            <a:r>
              <a:rPr lang="ar-SA" dirty="0" smtClean="0">
                <a:solidFill>
                  <a:schemeClr val="tx1"/>
                </a:solidFill>
                <a:latin typeface="+mn-lt"/>
                <a:ea typeface="+mn-ea"/>
                <a:cs typeface="+mn-cs"/>
              </a:rPr>
              <a:t>  </a:t>
            </a:r>
            <a:r>
              <a:rPr lang="ar-SA" dirty="0">
                <a:solidFill>
                  <a:schemeClr val="tx1"/>
                </a:solidFill>
                <a:latin typeface="+mn-lt"/>
                <a:ea typeface="+mn-ea"/>
                <a:cs typeface="+mn-cs"/>
              </a:rPr>
              <a:t>متحف ريكز في امستردام </a:t>
            </a:r>
            <a:r>
              <a:rPr lang="ar-SA" dirty="0" smtClean="0">
                <a:solidFill>
                  <a:schemeClr val="tx1"/>
                </a:solidFill>
                <a:latin typeface="+mn-lt"/>
                <a:ea typeface="+mn-ea"/>
                <a:cs typeface="+mn-cs"/>
              </a:rPr>
              <a:t> </a:t>
            </a:r>
            <a:endParaRPr lang="ar-SA" dirty="0"/>
          </a:p>
        </p:txBody>
      </p:sp>
      <p:pic>
        <p:nvPicPr>
          <p:cNvPr id="10" name="Content Placeholder 9" descr="1.jpg"/>
          <p:cNvPicPr>
            <a:picLocks noGrp="1" noChangeAspect="1"/>
          </p:cNvPicPr>
          <p:nvPr>
            <p:ph sz="half" idx="2"/>
          </p:nvPr>
        </p:nvPicPr>
        <p:blipFill>
          <a:blip r:embed="rId2" cstate="print"/>
          <a:stretch>
            <a:fillRect/>
          </a:stretch>
        </p:blipFill>
        <p:spPr>
          <a:xfrm>
            <a:off x="1475656" y="2420888"/>
            <a:ext cx="3021732" cy="2786439"/>
          </a:xfrm>
        </p:spPr>
      </p:pic>
      <p:sp>
        <p:nvSpPr>
          <p:cNvPr id="5" name="Text Placeholder 4"/>
          <p:cNvSpPr>
            <a:spLocks noGrp="1"/>
          </p:cNvSpPr>
          <p:nvPr>
            <p:ph type="body" sz="quarter" idx="3"/>
          </p:nvPr>
        </p:nvSpPr>
        <p:spPr>
          <a:xfrm>
            <a:off x="4572000" y="1556792"/>
            <a:ext cx="4041775" cy="639762"/>
          </a:xfrm>
        </p:spPr>
        <p:txBody>
          <a:bodyPr/>
          <a:lstStyle/>
          <a:p>
            <a:pPr algn="ctr"/>
            <a:r>
              <a:rPr lang="ar-SA" dirty="0">
                <a:solidFill>
                  <a:schemeClr val="tx1"/>
                </a:solidFill>
                <a:latin typeface="+mn-lt"/>
                <a:ea typeface="+mn-ea"/>
                <a:cs typeface="+mn-cs"/>
              </a:rPr>
              <a:t>متحف أورسيه في </a:t>
            </a:r>
            <a:r>
              <a:rPr lang="ar-SA" dirty="0" smtClean="0">
                <a:solidFill>
                  <a:schemeClr val="tx1"/>
                </a:solidFill>
                <a:latin typeface="+mn-lt"/>
                <a:ea typeface="+mn-ea"/>
                <a:cs typeface="+mn-cs"/>
              </a:rPr>
              <a:t>باريس</a:t>
            </a:r>
            <a:endParaRPr lang="ar-SA" dirty="0"/>
          </a:p>
        </p:txBody>
      </p:sp>
      <p:pic>
        <p:nvPicPr>
          <p:cNvPr id="9" name="Content Placeholder 8" descr="1.jpg"/>
          <p:cNvPicPr>
            <a:picLocks noGrp="1" noChangeAspect="1"/>
          </p:cNvPicPr>
          <p:nvPr>
            <p:ph sz="quarter" idx="4"/>
          </p:nvPr>
        </p:nvPicPr>
        <p:blipFill>
          <a:blip r:embed="rId3" cstate="print"/>
          <a:stretch>
            <a:fillRect/>
          </a:stretch>
        </p:blipFill>
        <p:spPr>
          <a:xfrm>
            <a:off x="4645025" y="2420888"/>
            <a:ext cx="4041775" cy="2744717"/>
          </a:xfrm>
        </p:spPr>
      </p:pic>
      <p:sp>
        <p:nvSpPr>
          <p:cNvPr id="7" name="Rectangle 6"/>
          <p:cNvSpPr/>
          <p:nvPr/>
        </p:nvSpPr>
        <p:spPr>
          <a:xfrm>
            <a:off x="4788024" y="5229200"/>
            <a:ext cx="4355976" cy="923330"/>
          </a:xfrm>
          <a:prstGeom prst="rect">
            <a:avLst/>
          </a:prstGeom>
        </p:spPr>
        <p:txBody>
          <a:bodyPr wrap="square">
            <a:spAutoFit/>
          </a:bodyPr>
          <a:lstStyle/>
          <a:p>
            <a:r>
              <a:rPr lang="ar-SA" dirty="0"/>
              <a:t>يمكنك التمشي افتراضيًا بين أروقة المعرض الذي يضمّ عشرات الأعمال الفنية الشهيرة لفنانين فرنسيين عاشوا خلال الفترة الممتدة بين عامي 1848 </a:t>
            </a:r>
            <a:r>
              <a:rPr lang="ar-SA" dirty="0" smtClean="0"/>
              <a:t>و1914</a:t>
            </a:r>
            <a:endParaRPr lang="ar-SA" dirty="0"/>
          </a:p>
        </p:txBody>
      </p:sp>
      <p:sp>
        <p:nvSpPr>
          <p:cNvPr id="11" name="Rectangle 10"/>
          <p:cNvSpPr/>
          <p:nvPr/>
        </p:nvSpPr>
        <p:spPr>
          <a:xfrm>
            <a:off x="1619672" y="5445224"/>
            <a:ext cx="2520280" cy="646331"/>
          </a:xfrm>
          <a:prstGeom prst="rect">
            <a:avLst/>
          </a:prstGeom>
        </p:spPr>
        <p:txBody>
          <a:bodyPr wrap="square">
            <a:spAutoFit/>
          </a:bodyPr>
          <a:lstStyle/>
          <a:p>
            <a:r>
              <a:rPr lang="ar-SA" dirty="0"/>
              <a:t>رؤية روائع الفنّ الهولندي خلال العصر </a:t>
            </a:r>
            <a:r>
              <a:rPr lang="ar-SA" dirty="0" smtClean="0"/>
              <a:t>الذهبي</a:t>
            </a:r>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Untitled.jpg"/>
          <p:cNvPicPr>
            <a:picLocks noChangeAspect="1"/>
          </p:cNvPicPr>
          <p:nvPr/>
        </p:nvPicPr>
        <p:blipFill>
          <a:blip r:embed="rId3" cstate="print"/>
          <a:stretch>
            <a:fillRect/>
          </a:stretch>
        </p:blipFill>
        <p:spPr>
          <a:xfrm>
            <a:off x="1763689" y="0"/>
            <a:ext cx="7380312" cy="6858000"/>
          </a:xfrm>
          <a:prstGeom prst="rect">
            <a:avLst/>
          </a:prstGeom>
        </p:spPr>
      </p:pic>
      <p:pic>
        <p:nvPicPr>
          <p:cNvPr id="19" name="Picture 18" descr="Untitled.jpg"/>
          <p:cNvPicPr>
            <a:picLocks noChangeAspect="1"/>
          </p:cNvPicPr>
          <p:nvPr/>
        </p:nvPicPr>
        <p:blipFill>
          <a:blip r:embed="rId4" cstate="print"/>
          <a:stretch>
            <a:fillRect/>
          </a:stretch>
        </p:blipFill>
        <p:spPr>
          <a:xfrm>
            <a:off x="467544" y="836712"/>
            <a:ext cx="5828288" cy="3510136"/>
          </a:xfrm>
          <a:prstGeom prst="rect">
            <a:avLst/>
          </a:prstGeom>
        </p:spPr>
      </p:pic>
      <p:pic>
        <p:nvPicPr>
          <p:cNvPr id="20" name="Picture 19" descr="Untitled.jpg"/>
          <p:cNvPicPr>
            <a:picLocks noChangeAspect="1"/>
          </p:cNvPicPr>
          <p:nvPr/>
        </p:nvPicPr>
        <p:blipFill>
          <a:blip r:embed="rId5" cstate="print"/>
          <a:stretch>
            <a:fillRect/>
          </a:stretch>
        </p:blipFill>
        <p:spPr>
          <a:xfrm>
            <a:off x="4355976" y="3861048"/>
            <a:ext cx="4667424" cy="219786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4638"/>
            <a:ext cx="6995120" cy="1143000"/>
          </a:xfrm>
        </p:spPr>
        <p:txBody>
          <a:bodyPr/>
          <a:lstStyle/>
          <a:p>
            <a:pPr rtl="1"/>
            <a:r>
              <a:rPr lang="ar-SA" sz="3600" b="1" dirty="0" smtClean="0">
                <a:solidFill>
                  <a:srgbClr val="990000"/>
                </a:solidFill>
              </a:rPr>
              <a:t> تطبيقات المتاحف الذكية</a:t>
            </a:r>
            <a:br>
              <a:rPr lang="ar-SA" sz="3600" b="1" dirty="0" smtClean="0">
                <a:solidFill>
                  <a:srgbClr val="990000"/>
                </a:solidFill>
              </a:rPr>
            </a:br>
            <a:r>
              <a:rPr lang="ar-SA" sz="3600" b="1" dirty="0" smtClean="0">
                <a:solidFill>
                  <a:srgbClr val="990000"/>
                </a:solidFill>
              </a:rPr>
              <a:t> والواقع المعزز </a:t>
            </a:r>
            <a:endParaRPr lang="ar-SA" sz="3600" b="1" dirty="0">
              <a:solidFill>
                <a:srgbClr val="990000"/>
              </a:solidFill>
            </a:endParaRPr>
          </a:p>
        </p:txBody>
      </p:sp>
      <p:pic>
        <p:nvPicPr>
          <p:cNvPr id="80898" name="Picture 2"/>
          <p:cNvPicPr>
            <a:picLocks noChangeAspect="1" noChangeArrowheads="1"/>
          </p:cNvPicPr>
          <p:nvPr/>
        </p:nvPicPr>
        <p:blipFill>
          <a:blip r:embed="rId2" cstate="print"/>
          <a:stretch>
            <a:fillRect/>
          </a:stretch>
        </p:blipFill>
        <p:spPr bwMode="auto">
          <a:xfrm>
            <a:off x="1691680" y="1677105"/>
            <a:ext cx="7125168" cy="5180895"/>
          </a:xfrm>
          <a:prstGeom prst="rect">
            <a:avLst/>
          </a:prstGeom>
          <a:noFill/>
          <a:ln w="9525">
            <a:noFill/>
            <a:miter lim="800000"/>
            <a:headEnd/>
            <a:tailEnd/>
          </a:ln>
        </p:spPr>
      </p:pic>
      <p:cxnSp>
        <p:nvCxnSpPr>
          <p:cNvPr id="6" name="Straight Arrow Connector 5"/>
          <p:cNvCxnSpPr/>
          <p:nvPr/>
        </p:nvCxnSpPr>
        <p:spPr bwMode="auto">
          <a:xfrm flipV="1">
            <a:off x="7596336" y="692696"/>
            <a:ext cx="864096" cy="194421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884368" y="260648"/>
            <a:ext cx="1127232" cy="369332"/>
          </a:xfrm>
          <a:prstGeom prst="rect">
            <a:avLst/>
          </a:prstGeom>
          <a:noFill/>
        </p:spPr>
        <p:txBody>
          <a:bodyPr wrap="none" rtlCol="1">
            <a:spAutoFit/>
          </a:bodyPr>
          <a:lstStyle/>
          <a:p>
            <a:r>
              <a:rPr lang="ar-SA" b="1" dirty="0" smtClean="0"/>
              <a:t>تطبيق موبيل</a:t>
            </a:r>
            <a:endParaRPr lang="ar-SA"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600" b="1" dirty="0" smtClean="0">
                <a:solidFill>
                  <a:srgbClr val="990000"/>
                </a:solidFill>
              </a:rPr>
              <a:t>الواقع المعزز</a:t>
            </a:r>
            <a:endParaRPr lang="ar-SA" sz="3600" b="1" dirty="0">
              <a:solidFill>
                <a:srgbClr val="990000"/>
              </a:solidFill>
            </a:endParaRPr>
          </a:p>
        </p:txBody>
      </p:sp>
      <p:pic>
        <p:nvPicPr>
          <p:cNvPr id="207874" name="Picture 2" descr="https://cordis.europa.eu/docs/article/images/2020-02/413473.jpg"/>
          <p:cNvPicPr>
            <a:picLocks noChangeAspect="1" noChangeArrowheads="1"/>
          </p:cNvPicPr>
          <p:nvPr/>
        </p:nvPicPr>
        <p:blipFill>
          <a:blip r:embed="rId2" cstate="print"/>
          <a:srcRect/>
          <a:stretch>
            <a:fillRect/>
          </a:stretch>
        </p:blipFill>
        <p:spPr bwMode="auto">
          <a:xfrm>
            <a:off x="0" y="1412776"/>
            <a:ext cx="9144000" cy="544522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74638"/>
            <a:ext cx="6275040" cy="1143000"/>
          </a:xfrm>
        </p:spPr>
        <p:txBody>
          <a:bodyPr/>
          <a:lstStyle/>
          <a:p>
            <a:r>
              <a:rPr lang="ar-SA" sz="3200" b="1" dirty="0" smtClean="0">
                <a:solidFill>
                  <a:srgbClr val="C00000"/>
                </a:solidFill>
              </a:rPr>
              <a:t>لماذا تستخدم المتاحف تقنية الواقع المعزز</a:t>
            </a:r>
            <a:endParaRPr lang="ar-SA" sz="3200" b="1" dirty="0">
              <a:solidFill>
                <a:srgbClr val="C00000"/>
              </a:solidFill>
            </a:endParaRPr>
          </a:p>
        </p:txBody>
      </p:sp>
      <p:sp>
        <p:nvSpPr>
          <p:cNvPr id="3" name="Content Placeholder 2"/>
          <p:cNvSpPr>
            <a:spLocks noGrp="1"/>
          </p:cNvSpPr>
          <p:nvPr>
            <p:ph idx="1"/>
          </p:nvPr>
        </p:nvSpPr>
        <p:spPr>
          <a:xfrm>
            <a:off x="5004048" y="1600200"/>
            <a:ext cx="3682752" cy="5141167"/>
          </a:xfrm>
        </p:spPr>
        <p:txBody>
          <a:bodyPr/>
          <a:lstStyle/>
          <a:p>
            <a:pPr algn="r" rtl="1"/>
            <a:r>
              <a:rPr lang="ar-SA" sz="2400" dirty="0" smtClean="0"/>
              <a:t> الواقع المعزز جاذب </a:t>
            </a:r>
          </a:p>
          <a:p>
            <a:pPr algn="r" rtl="1"/>
            <a:r>
              <a:rPr lang="ar-SA" sz="2400" dirty="0" smtClean="0"/>
              <a:t> الواقع المعزز يجعل القطع الأثرية تنبض بالحياة</a:t>
            </a:r>
          </a:p>
          <a:p>
            <a:pPr algn="r" rtl="1"/>
            <a:r>
              <a:rPr lang="ar-SA" sz="2400" dirty="0" smtClean="0"/>
              <a:t> الواقع المعزز هو متعة وتفاعلية</a:t>
            </a:r>
          </a:p>
          <a:p>
            <a:pPr algn="r" rtl="1"/>
            <a:r>
              <a:rPr lang="ar-SA" sz="2400" dirty="0" smtClean="0"/>
              <a:t> الواقع المعزز متاح بسهولة ويمكن الوصول إليه بسهولة  </a:t>
            </a:r>
          </a:p>
          <a:p>
            <a:pPr algn="r" rtl="1"/>
            <a:r>
              <a:rPr lang="ar-SA" sz="2400" dirty="0" smtClean="0"/>
              <a:t> يمنح الواقع المعزز للزوار سببًا إضافيًا للزيارة - وإعادة الزيارة (</a:t>
            </a:r>
            <a:r>
              <a:rPr lang="ar-SA" sz="1800" b="1" dirty="0" smtClean="0"/>
              <a:t>لأنه يمكن دمج الواقع المعزز مع تقنيات أخرى</a:t>
            </a:r>
            <a:r>
              <a:rPr lang="ar-SA" sz="2400" dirty="0" smtClean="0"/>
              <a:t>)</a:t>
            </a:r>
          </a:p>
          <a:p>
            <a:pPr algn="r" rtl="1"/>
            <a:endParaRPr lang="ar-SA" sz="2400" dirty="0"/>
          </a:p>
        </p:txBody>
      </p:sp>
      <p:pic>
        <p:nvPicPr>
          <p:cNvPr id="4" name="Picture 2" descr="https://cordis.europa.eu/docs/article/images/2020-02/413473.jpg"/>
          <p:cNvPicPr>
            <a:picLocks noChangeAspect="1" noChangeArrowheads="1"/>
          </p:cNvPicPr>
          <p:nvPr/>
        </p:nvPicPr>
        <p:blipFill>
          <a:blip r:embed="rId2" cstate="print"/>
          <a:srcRect/>
          <a:stretch>
            <a:fillRect/>
          </a:stretch>
        </p:blipFill>
        <p:spPr bwMode="auto">
          <a:xfrm>
            <a:off x="0" y="1556792"/>
            <a:ext cx="5032691" cy="530120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print"/>
          <a:stretch>
            <a:fillRect/>
          </a:stretch>
        </p:blipFill>
        <p:spPr>
          <a:xfrm>
            <a:off x="1979712" y="1484784"/>
            <a:ext cx="6660232" cy="2724242"/>
          </a:xfrm>
          <a:prstGeom prst="rect">
            <a:avLst/>
          </a:prstGeom>
        </p:spPr>
      </p:pic>
      <p:pic>
        <p:nvPicPr>
          <p:cNvPr id="3" name="Picture 2" descr="1.jpg"/>
          <p:cNvPicPr>
            <a:picLocks noChangeAspect="1"/>
          </p:cNvPicPr>
          <p:nvPr/>
        </p:nvPicPr>
        <p:blipFill>
          <a:blip r:embed="rId3" cstate="print"/>
          <a:stretch>
            <a:fillRect/>
          </a:stretch>
        </p:blipFill>
        <p:spPr>
          <a:xfrm>
            <a:off x="4910658" y="4221088"/>
            <a:ext cx="3909814" cy="2636912"/>
          </a:xfrm>
          <a:prstGeom prst="rect">
            <a:avLst/>
          </a:prstGeom>
        </p:spPr>
      </p:pic>
      <p:sp>
        <p:nvSpPr>
          <p:cNvPr id="4" name="Rectangle 3"/>
          <p:cNvSpPr/>
          <p:nvPr/>
        </p:nvSpPr>
        <p:spPr>
          <a:xfrm>
            <a:off x="1475656" y="4653136"/>
            <a:ext cx="3212739" cy="369332"/>
          </a:xfrm>
          <a:prstGeom prst="rect">
            <a:avLst/>
          </a:prstGeom>
        </p:spPr>
        <p:txBody>
          <a:bodyPr wrap="none">
            <a:spAutoFit/>
          </a:bodyPr>
          <a:lstStyle/>
          <a:p>
            <a:r>
              <a:rPr lang="ar-SA" b="1" dirty="0" smtClean="0"/>
              <a:t>توثيق ثلاثي الأبعاد لمواقع التراث الثقافي</a:t>
            </a:r>
            <a:endParaRPr lang="ar-SA" b="1" dirty="0"/>
          </a:p>
        </p:txBody>
      </p:sp>
      <p:sp>
        <p:nvSpPr>
          <p:cNvPr id="5" name="Down Arrow 4"/>
          <p:cNvSpPr/>
          <p:nvPr/>
        </p:nvSpPr>
        <p:spPr bwMode="auto">
          <a:xfrm>
            <a:off x="2771800" y="5013176"/>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2123728" y="6165304"/>
            <a:ext cx="1689885" cy="369332"/>
          </a:xfrm>
          <a:prstGeom prst="rect">
            <a:avLst/>
          </a:prstGeom>
          <a:noFill/>
        </p:spPr>
        <p:txBody>
          <a:bodyPr wrap="none" rtlCol="1">
            <a:spAutoFit/>
          </a:bodyPr>
          <a:lstStyle/>
          <a:p>
            <a:r>
              <a:rPr lang="ar-SA" b="1" dirty="0" smtClean="0"/>
              <a:t>الطائرات بدون طيار</a:t>
            </a:r>
            <a:endParaRPr lang="ar-SA" b="1" dirty="0"/>
          </a:p>
        </p:txBody>
      </p:sp>
      <p:sp>
        <p:nvSpPr>
          <p:cNvPr id="7" name="Rectangle 6"/>
          <p:cNvSpPr/>
          <p:nvPr/>
        </p:nvSpPr>
        <p:spPr>
          <a:xfrm>
            <a:off x="1872736" y="161345"/>
            <a:ext cx="6947736" cy="1323439"/>
          </a:xfrm>
          <a:prstGeom prst="rect">
            <a:avLst/>
          </a:prstGeom>
        </p:spPr>
        <p:txBody>
          <a:bodyPr wrap="none">
            <a:spAutoFit/>
          </a:bodyPr>
          <a:lstStyle/>
          <a:p>
            <a:r>
              <a:rPr lang="ar-SA" b="1" dirty="0" smtClean="0"/>
              <a:t> </a:t>
            </a:r>
            <a:r>
              <a:rPr lang="ar-SA" sz="4000" b="1" dirty="0" smtClean="0">
                <a:solidFill>
                  <a:srgbClr val="990000"/>
                </a:solidFill>
                <a:latin typeface="+mj-lt"/>
                <a:ea typeface="+mj-ea"/>
                <a:cs typeface="+mj-cs"/>
              </a:rPr>
              <a:t>النظم الذكية لصون التراث الثقافى العربى</a:t>
            </a:r>
          </a:p>
          <a:p>
            <a:r>
              <a:rPr lang="ar-SA" sz="4000" b="1" dirty="0" smtClean="0">
                <a:solidFill>
                  <a:srgbClr val="990000"/>
                </a:solidFill>
                <a:latin typeface="+mj-lt"/>
                <a:ea typeface="+mj-ea"/>
                <a:cs typeface="+mj-cs"/>
              </a:rPr>
              <a:t> المادى واللامادى</a:t>
            </a:r>
            <a:r>
              <a:rPr lang="ar-SA" b="1" dirty="0" smtClean="0"/>
              <a:t> </a:t>
            </a:r>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563072" cy="1143000"/>
          </a:xfrm>
        </p:spPr>
        <p:txBody>
          <a:bodyPr/>
          <a:lstStyle/>
          <a:p>
            <a:r>
              <a:rPr lang="ar-SA" sz="3600" b="1" dirty="0" smtClean="0">
                <a:solidFill>
                  <a:srgbClr val="990000"/>
                </a:solidFill>
              </a:rPr>
              <a:t>الطائرات بدون طيار لتسجيل المواقع الأثرية</a:t>
            </a:r>
          </a:p>
        </p:txBody>
      </p:sp>
      <p:sp>
        <p:nvSpPr>
          <p:cNvPr id="4" name="Content Placeholder 3"/>
          <p:cNvSpPr>
            <a:spLocks noGrp="1"/>
          </p:cNvSpPr>
          <p:nvPr>
            <p:ph sz="half" idx="2"/>
          </p:nvPr>
        </p:nvSpPr>
        <p:spPr>
          <a:xfrm>
            <a:off x="4648200" y="1600200"/>
            <a:ext cx="4038600" cy="4997152"/>
          </a:xfrm>
        </p:spPr>
        <p:txBody>
          <a:bodyPr/>
          <a:lstStyle/>
          <a:p>
            <a:pPr algn="r" rtl="1"/>
            <a:r>
              <a:rPr lang="ar-SA" sz="2000" dirty="0" smtClean="0">
                <a:latin typeface="Agency FB" pitchFamily="34" charset="0"/>
              </a:rPr>
              <a:t>توفر الطائرات بدون طيار منصة جوية مفيدة منخفضة المستوى لتسجيل المباني التاريخية والآثار والمواقع الأثرية والمناظر الطبيعية. يمكن أن تحمل مجموعة متنوعة من المستشعرات بما في ذلك الكاميرات ووحدات التصوير متعدد / فائق الطيف وحتى الماسحات الضوئية بالليزر. يمكن للطائرات بدون طيار توفير صور توضيحية مثيرة للمواقع</a:t>
            </a:r>
          </a:p>
          <a:p>
            <a:pPr algn="r" rtl="1"/>
            <a:r>
              <a:rPr lang="ar-SA" sz="2000" dirty="0" smtClean="0">
                <a:latin typeface="Agency FB" pitchFamily="34" charset="0"/>
              </a:rPr>
              <a:t>هناك استخدام متزايد لهذه الطائرات في جميع أنحاء قطاع التراث  ويمكن استخدام الصور والبيانات التي تلتقطها عبر تطبيقات متعددة بما في ذلك المراقبة والعرض التقديمي والعرض التفسيري وصحافة الوسائط المتعددة والمسح ورسم الخرائط والتسجيل.</a:t>
            </a:r>
          </a:p>
        </p:txBody>
      </p:sp>
      <p:pic>
        <p:nvPicPr>
          <p:cNvPr id="6" name="Content Placeholder 5" descr="etal-castle-horizonap.jpg"/>
          <p:cNvPicPr>
            <a:picLocks noGrp="1" noChangeAspect="1"/>
          </p:cNvPicPr>
          <p:nvPr>
            <p:ph sz="half" idx="1"/>
          </p:nvPr>
        </p:nvPicPr>
        <p:blipFill>
          <a:blip r:embed="rId2" cstate="print"/>
          <a:stretch>
            <a:fillRect/>
          </a:stretch>
        </p:blipFill>
        <p:spPr bwMode="auto">
          <a:xfrm>
            <a:off x="1624013" y="1844824"/>
            <a:ext cx="2947987" cy="223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1115616" y="4149080"/>
            <a:ext cx="4572000" cy="369332"/>
          </a:xfrm>
          <a:prstGeom prst="rect">
            <a:avLst/>
          </a:prstGeom>
        </p:spPr>
        <p:txBody>
          <a:bodyPr>
            <a:spAutoFit/>
          </a:bodyPr>
          <a:lstStyle/>
          <a:p>
            <a:r>
              <a:rPr lang="ar-SA" dirty="0" smtClean="0"/>
              <a:t> </a:t>
            </a:r>
            <a:endParaRPr lang="ar-SA" dirty="0"/>
          </a:p>
        </p:txBody>
      </p:sp>
      <p:sp>
        <p:nvSpPr>
          <p:cNvPr id="8" name="Rectangle 7"/>
          <p:cNvSpPr/>
          <p:nvPr/>
        </p:nvSpPr>
        <p:spPr>
          <a:xfrm>
            <a:off x="1619672" y="4246056"/>
            <a:ext cx="3096344" cy="2123658"/>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a:spAutoFit/>
          </a:bodyPr>
          <a:lstStyle/>
          <a:p>
            <a:pPr algn="r" rtl="1"/>
            <a:endParaRPr lang="ar-SA" sz="1600" dirty="0" smtClean="0"/>
          </a:p>
          <a:p>
            <a:pPr algn="r" rtl="1"/>
            <a:r>
              <a:rPr lang="ar-SA" sz="2000" b="1" dirty="0" smtClean="0"/>
              <a:t>مراقبة المواقع </a:t>
            </a:r>
          </a:p>
          <a:p>
            <a:pPr lvl="1" algn="r" rtl="1"/>
            <a:r>
              <a:rPr lang="ar-SA" sz="1200" dirty="0" smtClean="0"/>
              <a:t>- تحليل مفصل لأعلى مستوى للجدار وحالة السقف </a:t>
            </a:r>
          </a:p>
          <a:p>
            <a:pPr lvl="1" algn="r" rtl="1">
              <a:buFontTx/>
              <a:buChar char="-"/>
            </a:pPr>
            <a:r>
              <a:rPr lang="ar-SA" sz="1200" dirty="0" smtClean="0"/>
              <a:t>التسجيل الأثري للمعالم المحفورة</a:t>
            </a:r>
          </a:p>
          <a:p>
            <a:pPr lvl="1" algn="r" rtl="1">
              <a:buFontTx/>
              <a:buChar char="-"/>
            </a:pPr>
            <a:r>
              <a:rPr lang="ar-SA" sz="1200" dirty="0" smtClean="0"/>
              <a:t>إنشاء نماذج سطحية ثلاثية الأبعاد للمناظر الطبيعية والمباني</a:t>
            </a:r>
          </a:p>
          <a:p>
            <a:pPr lvl="1" algn="r" rtl="1"/>
            <a:r>
              <a:rPr lang="ar-SA" sz="1200" dirty="0" smtClean="0"/>
              <a:t>- يسمح التقاط الصور الثابتة وصور الفيديو بتحليل الحالة في الوقت الفعلي وخارج الموقععادةً ما يتم التقاطها بواسطة المنصات الدوارة نظرًا للحاجة إلى صور مائلة عالية الدقة من وجهات نظر محددة</a:t>
            </a:r>
            <a:endParaRPr lang="ar-SA"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664" y="4581128"/>
            <a:ext cx="7272808" cy="2088232"/>
          </a:xfrm>
        </p:spPr>
        <p:txBody>
          <a:bodyPr/>
          <a:lstStyle/>
          <a:p>
            <a:pPr algn="r" rtl="1"/>
            <a:r>
              <a:rPr lang="ar-SA" sz="1600" dirty="0" smtClean="0"/>
              <a:t>تضاريس اليابان والتغيرات المناخية الشديدة تجعلها عرضة بشكل لافت للكوارث الطبيعية. تعتبر الزلازل وأمواج تسونامي من الحوادث الشائعة ، مثل الانفجارات البركانية والأعاصير والفيضانات والانهيارات الطينية. ومع ذلك ، فإن اليابان تزدهر. </a:t>
            </a:r>
            <a:r>
              <a:rPr lang="ar-SA" sz="1400" b="1" dirty="0" smtClean="0"/>
              <a:t>تعرف الأمة وشعبها كيفية التعافي من الكوارث.يقع الحفاظ على التاريخ في صميم ثقافة الفعالية والمرونة في اليابان</a:t>
            </a:r>
            <a:r>
              <a:rPr lang="ar-SA" sz="1600" dirty="0" smtClean="0"/>
              <a:t>. الناس يتقدمون، لكنهم لا ينسون. عند إعادة البناء في أعقاب الدمار، والمجتمع اليابانى مؤمن بالحرص على عدم تعطيل النسيج التاريخي للممتلكات الثقافية اليابانية. ومع ربط اليابان للتراث بشكل وثيق بتنمية المجتمع، هناك تركيز على إنشاء توائم رقمية من الهياكل التاريخية لتخليد ذكراها والحفاظ عليها واستخدام  </a:t>
            </a:r>
            <a:r>
              <a:rPr lang="ar-SA" sz="1600" b="1" dirty="0" smtClean="0"/>
              <a:t>الطائرات بدون طيار </a:t>
            </a:r>
            <a:r>
              <a:rPr lang="ar-SA" sz="1600" dirty="0" smtClean="0"/>
              <a:t>لاتقاط الصور والبيانات  ورسم الخرائط في الوقت الفعلي</a:t>
            </a:r>
            <a:endParaRPr lang="ar-SA" sz="1600" dirty="0"/>
          </a:p>
        </p:txBody>
      </p:sp>
      <p:pic>
        <p:nvPicPr>
          <p:cNvPr id="5" name="Picture 4" descr="Untitled.jpg"/>
          <p:cNvPicPr>
            <a:picLocks noChangeAspect="1"/>
          </p:cNvPicPr>
          <p:nvPr/>
        </p:nvPicPr>
        <p:blipFill>
          <a:blip r:embed="rId2" cstate="print"/>
          <a:stretch>
            <a:fillRect/>
          </a:stretch>
        </p:blipFill>
        <p:spPr>
          <a:xfrm>
            <a:off x="0" y="0"/>
            <a:ext cx="9144000" cy="2659939"/>
          </a:xfrm>
          <a:prstGeom prst="rect">
            <a:avLst/>
          </a:prstGeom>
        </p:spPr>
      </p:pic>
      <p:pic>
        <p:nvPicPr>
          <p:cNvPr id="117762" name="Picture 2" descr="تسونامي مدمر أصاب إندونيسيا"/>
          <p:cNvPicPr>
            <a:picLocks noChangeAspect="1" noChangeArrowheads="1"/>
          </p:cNvPicPr>
          <p:nvPr/>
        </p:nvPicPr>
        <p:blipFill>
          <a:blip r:embed="rId3" cstate="print"/>
          <a:srcRect/>
          <a:stretch>
            <a:fillRect/>
          </a:stretch>
        </p:blipFill>
        <p:spPr bwMode="auto">
          <a:xfrm>
            <a:off x="2843808" y="2852936"/>
            <a:ext cx="4176464" cy="1765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347048" cy="1143000"/>
          </a:xfrm>
        </p:spPr>
        <p:txBody>
          <a:bodyPr/>
          <a:lstStyle/>
          <a:p>
            <a:pPr rtl="1"/>
            <a:r>
              <a:rPr lang="ar-SA" sz="3600" b="1" dirty="0" smtClean="0">
                <a:solidFill>
                  <a:srgbClr val="990000"/>
                </a:solidFill>
              </a:rPr>
              <a:t>الجيوماتكس + أنظمة الطائرات بدون طيار </a:t>
            </a:r>
            <a:endParaRPr lang="ar-SA" sz="3600" b="1" dirty="0">
              <a:solidFill>
                <a:srgbClr val="990000"/>
              </a:solidFill>
            </a:endParaRPr>
          </a:p>
        </p:txBody>
      </p:sp>
      <p:sp>
        <p:nvSpPr>
          <p:cNvPr id="3" name="Rectangle 2"/>
          <p:cNvSpPr/>
          <p:nvPr/>
        </p:nvSpPr>
        <p:spPr>
          <a:xfrm>
            <a:off x="1763688" y="1772816"/>
            <a:ext cx="6606480" cy="1354217"/>
          </a:xfrm>
          <a:prstGeom prst="rect">
            <a:avLst/>
          </a:prstGeom>
        </p:spPr>
        <p:txBody>
          <a:bodyPr wrap="square">
            <a:spAutoFit/>
          </a:bodyPr>
          <a:lstStyle/>
          <a:p>
            <a:pPr algn="r" rtl="1"/>
            <a:r>
              <a:rPr lang="ar-SA" sz="1600" dirty="0" smtClean="0">
                <a:latin typeface="Agency FB" pitchFamily="34" charset="0"/>
              </a:rPr>
              <a:t>تظهر الإجراءات الوقائية للتراث الثقافي باستمرار من أجل الحفاظ على هوية الحضارات، </a:t>
            </a:r>
            <a:r>
              <a:rPr lang="en-US" sz="1600" dirty="0" smtClean="0">
                <a:latin typeface="Agency FB" pitchFamily="34" charset="0"/>
              </a:rPr>
              <a:t> </a:t>
            </a:r>
            <a:r>
              <a:rPr lang="ar-SA" sz="1600" dirty="0" smtClean="0">
                <a:latin typeface="Agency FB" pitchFamily="34" charset="0"/>
              </a:rPr>
              <a:t>الحفاظ على أهميتها الثقافية وضمان وصولها إلى الأجيال الحالية والمستقبلية.  تُستخدم تقنيات </a:t>
            </a:r>
            <a:r>
              <a:rPr lang="ar-SA" sz="1600" b="1" dirty="0" smtClean="0">
                <a:latin typeface="Agency FB" pitchFamily="34" charset="0"/>
              </a:rPr>
              <a:t>الجيوماتكس ثلاثية الأبعاد </a:t>
            </a:r>
            <a:r>
              <a:rPr lang="ar-SA" sz="1600" dirty="0" smtClean="0">
                <a:latin typeface="Agency FB" pitchFamily="34" charset="0"/>
              </a:rPr>
              <a:t>جنبًا إلى جنب مع </a:t>
            </a:r>
            <a:r>
              <a:rPr lang="ar-SA" sz="1600" b="1" dirty="0" smtClean="0">
                <a:latin typeface="Agency FB" pitchFamily="34" charset="0"/>
              </a:rPr>
              <a:t>أنظمة الطائرات بدون طيار </a:t>
            </a:r>
            <a:r>
              <a:rPr lang="ar-SA" sz="1600" dirty="0" smtClean="0">
                <a:latin typeface="Agency FB" pitchFamily="34" charset="0"/>
              </a:rPr>
              <a:t>على نطاق واسع </a:t>
            </a:r>
            <a:r>
              <a:rPr lang="ar-SA" sz="1600" u="sng" dirty="0" smtClean="0">
                <a:solidFill>
                  <a:srgbClr val="00B050"/>
                </a:solidFill>
                <a:latin typeface="Agency FB" pitchFamily="34" charset="0"/>
              </a:rPr>
              <a:t>لتوثيق الهياكل الحالية خاصة في المناطق التي يصعب الوصول إليها.</a:t>
            </a:r>
          </a:p>
          <a:p>
            <a:endParaRPr lang="ar-SA" dirty="0"/>
          </a:p>
        </p:txBody>
      </p:sp>
      <p:sp>
        <p:nvSpPr>
          <p:cNvPr id="4" name="Rectangle 3"/>
          <p:cNvSpPr/>
          <p:nvPr/>
        </p:nvSpPr>
        <p:spPr>
          <a:xfrm>
            <a:off x="1691680" y="5589240"/>
            <a:ext cx="6912768" cy="861774"/>
          </a:xfrm>
          <a:prstGeom prst="rect">
            <a:avLst/>
          </a:prstGeom>
        </p:spPr>
        <p:txBody>
          <a:bodyPr wrap="square">
            <a:spAutoFit/>
          </a:bodyPr>
          <a:lstStyle/>
          <a:p>
            <a:pPr algn="ctr"/>
            <a:r>
              <a:rPr lang="ar-SA" dirty="0" smtClean="0"/>
              <a:t> </a:t>
            </a:r>
            <a:r>
              <a:rPr lang="ar-SA" b="1" dirty="0" smtClean="0"/>
              <a:t>الجيوماتكس</a:t>
            </a:r>
            <a:r>
              <a:rPr lang="ar-SA" dirty="0" smtClean="0"/>
              <a:t>  </a:t>
            </a:r>
            <a:r>
              <a:rPr lang="ar-SA" sz="1600" dirty="0">
                <a:latin typeface="Agency FB" pitchFamily="34" charset="0"/>
              </a:rPr>
              <a:t>= العلوم والتقنيات المتعلقة بالبيانات العمرانية بهيئتها الرقمية بما فيها المسوحات العمرانية و نظم المعلومات المكانية -أو الجغرافية- شاملاً جمع المعلومات العمرانية والمعالجة و التحليل والعرض و تكوين الخرائط و قياس و إدارة البيانات العمرانية</a:t>
            </a:r>
          </a:p>
        </p:txBody>
      </p:sp>
      <p:pic>
        <p:nvPicPr>
          <p:cNvPr id="192514" name="Picture 2" descr="3DGIS المجسمات ثلاثية الأبعاد في نظم المعلومات"/>
          <p:cNvPicPr>
            <a:picLocks noChangeAspect="1" noChangeArrowheads="1"/>
          </p:cNvPicPr>
          <p:nvPr/>
        </p:nvPicPr>
        <p:blipFill>
          <a:blip r:embed="rId2" cstate="print"/>
          <a:srcRect/>
          <a:stretch>
            <a:fillRect/>
          </a:stretch>
        </p:blipFill>
        <p:spPr bwMode="auto">
          <a:xfrm>
            <a:off x="1763688" y="2924944"/>
            <a:ext cx="6768752" cy="26642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4638"/>
            <a:ext cx="6851104" cy="1143000"/>
          </a:xfrm>
        </p:spPr>
        <p:txBody>
          <a:bodyPr/>
          <a:lstStyle/>
          <a:p>
            <a:r>
              <a:rPr lang="ar-SA" sz="5400" b="1" dirty="0" smtClean="0">
                <a:solidFill>
                  <a:srgbClr val="990000"/>
                </a:solidFill>
              </a:rPr>
              <a:t>الموروث الحضاري...</a:t>
            </a:r>
          </a:p>
        </p:txBody>
      </p:sp>
      <p:sp>
        <p:nvSpPr>
          <p:cNvPr id="3" name="Rectangle 2"/>
          <p:cNvSpPr/>
          <p:nvPr/>
        </p:nvSpPr>
        <p:spPr>
          <a:xfrm>
            <a:off x="5148064" y="2460952"/>
            <a:ext cx="3222104" cy="3416320"/>
          </a:xfrm>
          <a:prstGeom prst="rect">
            <a:avLst/>
          </a:prstGeom>
        </p:spPr>
        <p:txBody>
          <a:bodyPr wrap="square">
            <a:spAutoFit/>
          </a:bodyPr>
          <a:lstStyle/>
          <a:p>
            <a:pPr algn="just" rtl="1"/>
            <a:r>
              <a:rPr lang="ar-SA" dirty="0" smtClean="0">
                <a:latin typeface="Algerian" pitchFamily="82" charset="0"/>
              </a:rPr>
              <a:t>الموروث الحضاري هو خاصية بشرية يشترك فيها كافة البشر </a:t>
            </a:r>
            <a:r>
              <a:rPr lang="ar-SA" b="1" dirty="0" smtClean="0">
                <a:latin typeface="Algerian" pitchFamily="82" charset="0"/>
              </a:rPr>
              <a:t>والموروث الثقافي </a:t>
            </a:r>
            <a:r>
              <a:rPr lang="ar-SA" dirty="0" smtClean="0">
                <a:latin typeface="Algerian" pitchFamily="82" charset="0"/>
              </a:rPr>
              <a:t>هو دليل على </a:t>
            </a:r>
            <a:r>
              <a:rPr lang="ar-SA" u="sng" dirty="0" smtClean="0">
                <a:solidFill>
                  <a:srgbClr val="800000"/>
                </a:solidFill>
                <a:latin typeface="Algerian" pitchFamily="82" charset="0"/>
              </a:rPr>
              <a:t>النشاطات الحضارية والثقافية </a:t>
            </a:r>
            <a:r>
              <a:rPr lang="ar-SA" dirty="0" smtClean="0">
                <a:latin typeface="Algerian" pitchFamily="82" charset="0"/>
              </a:rPr>
              <a:t>للانسان وهو دليل على تاريخ هذا الانسان وبالتالي فأن هذة الموروثات الحضارية هي خاصية مشتركة لاتقتصر على أنسان معين وفلسفة الموروث الحضاري هو </a:t>
            </a:r>
            <a:r>
              <a:rPr lang="ar-SA" b="1" dirty="0" smtClean="0">
                <a:latin typeface="Algerian" pitchFamily="82" charset="0"/>
              </a:rPr>
              <a:t>كيفية الحفاظ على الآثا</a:t>
            </a:r>
            <a:r>
              <a:rPr lang="ar-SA" dirty="0" smtClean="0">
                <a:latin typeface="Algerian" pitchFamily="82" charset="0"/>
              </a:rPr>
              <a:t>ر ومن هنا يكمن واجبنا حماية الموروث الحضاري وحمايتة كما هو ولا نجعلة يختفي وكل الثقافات في العالم تعتبر ثقافة واحدة . </a:t>
            </a:r>
          </a:p>
        </p:txBody>
      </p:sp>
      <p:sp>
        <p:nvSpPr>
          <p:cNvPr id="4" name="Right Brace 3"/>
          <p:cNvSpPr/>
          <p:nvPr/>
        </p:nvSpPr>
        <p:spPr bwMode="auto">
          <a:xfrm rot="10800000">
            <a:off x="1619672" y="2420888"/>
            <a:ext cx="1728192" cy="3312368"/>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3347864" y="2276872"/>
            <a:ext cx="1231427" cy="707886"/>
          </a:xfrm>
          <a:prstGeom prst="rect">
            <a:avLst/>
          </a:prstGeom>
          <a:noFill/>
        </p:spPr>
        <p:txBody>
          <a:bodyPr wrap="none" rtlCol="1">
            <a:spAutoFit/>
          </a:bodyPr>
          <a:lstStyle/>
          <a:p>
            <a:r>
              <a:rPr lang="ar-SA" sz="4000" b="1" dirty="0" smtClean="0"/>
              <a:t>الأمانة</a:t>
            </a:r>
            <a:endParaRPr lang="ar-SA" sz="4000" b="1" dirty="0"/>
          </a:p>
        </p:txBody>
      </p:sp>
      <p:sp>
        <p:nvSpPr>
          <p:cNvPr id="6" name="TextBox 5"/>
          <p:cNvSpPr txBox="1"/>
          <p:nvPr/>
        </p:nvSpPr>
        <p:spPr>
          <a:xfrm>
            <a:off x="3347864" y="5157192"/>
            <a:ext cx="1229824" cy="707886"/>
          </a:xfrm>
          <a:prstGeom prst="rect">
            <a:avLst/>
          </a:prstGeom>
          <a:noFill/>
        </p:spPr>
        <p:txBody>
          <a:bodyPr wrap="none" rtlCol="1">
            <a:spAutoFit/>
          </a:bodyPr>
          <a:lstStyle/>
          <a:p>
            <a:r>
              <a:rPr lang="ar-SA" sz="4000" b="1" dirty="0" smtClean="0"/>
              <a:t>الهوية</a:t>
            </a:r>
          </a:p>
        </p:txBody>
      </p:sp>
      <p:cxnSp>
        <p:nvCxnSpPr>
          <p:cNvPr id="8" name="Straight Connector 7"/>
          <p:cNvCxnSpPr>
            <a:stCxn id="5" idx="2"/>
            <a:endCxn id="6" idx="0"/>
          </p:cNvCxnSpPr>
          <p:nvPr/>
        </p:nvCxnSpPr>
        <p:spPr bwMode="auto">
          <a:xfrm flipH="1">
            <a:off x="3962776" y="2984758"/>
            <a:ext cx="802" cy="2172434"/>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7139136" cy="1656184"/>
          </a:xfrm>
        </p:spPr>
        <p:txBody>
          <a:bodyPr/>
          <a:lstStyle/>
          <a:p>
            <a:pPr rtl="1"/>
            <a:r>
              <a:rPr lang="ar-SA" sz="4000" b="1" dirty="0" smtClean="0">
                <a:solidFill>
                  <a:srgbClr val="990000"/>
                </a:solidFill>
              </a:rPr>
              <a:t>المتاحف الذكية</a:t>
            </a:r>
            <a:br>
              <a:rPr lang="ar-SA" sz="4000" b="1" dirty="0" smtClean="0">
                <a:solidFill>
                  <a:srgbClr val="990000"/>
                </a:solidFill>
              </a:rPr>
            </a:br>
            <a:r>
              <a:rPr lang="ar-SA" sz="4000" b="1" dirty="0" smtClean="0">
                <a:solidFill>
                  <a:srgbClr val="990000"/>
                </a:solidFill>
              </a:rPr>
              <a:t> </a:t>
            </a:r>
            <a:r>
              <a:rPr lang="en-US" sz="2400" b="1" dirty="0" smtClean="0">
                <a:solidFill>
                  <a:srgbClr val="990000"/>
                </a:solidFill>
              </a:rPr>
              <a:t>Smart Museum </a:t>
            </a:r>
            <a:r>
              <a:rPr lang="ar-SA" sz="3600" dirty="0" smtClean="0"/>
              <a:t/>
            </a:r>
            <a:br>
              <a:rPr lang="ar-SA" sz="3600" dirty="0" smtClean="0"/>
            </a:br>
            <a:r>
              <a:rPr lang="ar-SA" sz="3600" dirty="0" smtClean="0"/>
              <a:t> </a:t>
            </a:r>
            <a:r>
              <a:rPr lang="ar-SA" sz="1800" b="1" dirty="0" smtClean="0"/>
              <a:t>استخدام التكنولوجيا لتقديم تجربة زوار أكثر إفادة وجاذبية  </a:t>
            </a:r>
            <a:endParaRPr lang="ar-SA" sz="2000" b="1" dirty="0"/>
          </a:p>
        </p:txBody>
      </p:sp>
      <p:pic>
        <p:nvPicPr>
          <p:cNvPr id="1026" name="Picture 2" descr="http://bop.co.uk/assets/thumbnails/1857777418.jpg"/>
          <p:cNvPicPr>
            <a:picLocks noGrp="1" noChangeAspect="1" noChangeArrowheads="1"/>
          </p:cNvPicPr>
          <p:nvPr>
            <p:ph idx="1"/>
          </p:nvPr>
        </p:nvPicPr>
        <p:blipFill>
          <a:blip r:embed="rId2" cstate="print"/>
          <a:srcRect/>
          <a:stretch>
            <a:fillRect/>
          </a:stretch>
        </p:blipFill>
        <p:spPr bwMode="auto">
          <a:xfrm>
            <a:off x="1691680" y="1916833"/>
            <a:ext cx="7119104" cy="3168351"/>
          </a:xfrm>
          <a:prstGeom prst="rect">
            <a:avLst/>
          </a:prstGeom>
          <a:noFill/>
        </p:spPr>
      </p:pic>
      <p:sp>
        <p:nvSpPr>
          <p:cNvPr id="5" name="Rectangle 4"/>
          <p:cNvSpPr/>
          <p:nvPr/>
        </p:nvSpPr>
        <p:spPr>
          <a:xfrm>
            <a:off x="2051720" y="5158933"/>
            <a:ext cx="6696744" cy="646331"/>
          </a:xfrm>
          <a:prstGeom prst="rect">
            <a:avLst/>
          </a:prstGeom>
        </p:spPr>
        <p:txBody>
          <a:bodyPr wrap="square">
            <a:spAutoFit/>
          </a:bodyPr>
          <a:lstStyle/>
          <a:p>
            <a:pPr algn="r" rtl="1"/>
            <a:r>
              <a:rPr lang="ar-SA" dirty="0" smtClean="0"/>
              <a:t> كان المتحف الرقمي تعبيراً عن تركيز القطاع على التكنولوجيا نفسها ، بدلاً من كيفية استخدام التكنولوجيا لتقديم تجربة زوار أكثر إفادة وجاذبية.</a:t>
            </a:r>
            <a:endParaRPr lang="ar-SA" dirty="0"/>
          </a:p>
        </p:txBody>
      </p:sp>
      <p:sp>
        <p:nvSpPr>
          <p:cNvPr id="6" name="Rectangle 5"/>
          <p:cNvSpPr/>
          <p:nvPr/>
        </p:nvSpPr>
        <p:spPr>
          <a:xfrm>
            <a:off x="1691680" y="5805264"/>
            <a:ext cx="7200800" cy="923330"/>
          </a:xfrm>
          <a:prstGeom prst="rect">
            <a:avLst/>
          </a:prstGeom>
        </p:spPr>
        <p:txBody>
          <a:bodyPr wrap="square">
            <a:spAutoFit/>
          </a:bodyPr>
          <a:lstStyle/>
          <a:p>
            <a:pPr algn="r" rtl="1"/>
            <a:r>
              <a:rPr lang="ar-SA" dirty="0" smtClean="0"/>
              <a:t>ركز المتحف الذكي على العلاقة بين الناس والتكنولوجيا الرقمية ، من أجل تعزيز كيفية تفاعل الناس مع معارض المتاحف. لذلك لم تعد التكنولوجيا بحد ذاتها هي الجوهر ، ولكنها أداة مهمة تساعد في إعادة الناس إلى مركز عمليات المتحف.</a:t>
            </a:r>
            <a:endParaRPr lang="ar-S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1680" y="1916832"/>
            <a:ext cx="2664296" cy="4832092"/>
          </a:xfrm>
          <a:prstGeom prst="rect">
            <a:avLst/>
          </a:prstGeom>
        </p:spPr>
        <p:txBody>
          <a:bodyPr wrap="square">
            <a:spAutoFit/>
          </a:bodyPr>
          <a:lstStyle/>
          <a:p>
            <a:pPr algn="r" rtl="1"/>
            <a:r>
              <a:rPr lang="ar-SA" sz="2800" dirty="0">
                <a:latin typeface="Arabic Typesetting" pitchFamily="66" charset="-78"/>
                <a:cs typeface="Arabic Typesetting" pitchFamily="66" charset="-78"/>
              </a:rPr>
              <a:t>«لا غنى عن زيارة المتاحف في محيطها الثقافي والأثري</a:t>
            </a:r>
            <a:r>
              <a:rPr lang="ar-SA" sz="2800" dirty="0" smtClean="0">
                <a:latin typeface="Arabic Typesetting" pitchFamily="66" charset="-78"/>
                <a:cs typeface="Arabic Typesetting" pitchFamily="66" charset="-78"/>
              </a:rPr>
              <a:t>»  -   </a:t>
            </a:r>
            <a:r>
              <a:rPr lang="ar-SA" sz="2800" dirty="0">
                <a:latin typeface="Arabic Typesetting" pitchFamily="66" charset="-78"/>
                <a:cs typeface="Arabic Typesetting" pitchFamily="66" charset="-78"/>
              </a:rPr>
              <a:t>«فالزيارات الافتراضية لا تُغني بأي حال عن متعة التجول بين الآثار والاستماع لشرح المرشد السياحي والتواصل البشري معه ومع الزوار من مختلف الثقافات، فهي تجربة ترفيهية وتثقيفية متكاملة وتعتمد على التواصل البصري والحسي المباشر».</a:t>
            </a:r>
            <a:r>
              <a:rPr lang="ar-SA" sz="2800" dirty="0" smtClean="0">
                <a:latin typeface="Arabic Typesetting" pitchFamily="66" charset="-78"/>
                <a:cs typeface="Arabic Typesetting" pitchFamily="66" charset="-78"/>
              </a:rPr>
              <a:t/>
            </a:r>
            <a:br>
              <a:rPr lang="ar-SA" sz="2800" dirty="0" smtClean="0">
                <a:latin typeface="Arabic Typesetting" pitchFamily="66" charset="-78"/>
                <a:cs typeface="Arabic Typesetting" pitchFamily="66" charset="-78"/>
              </a:rPr>
            </a:br>
            <a:endParaRPr lang="ar-SA" sz="2800" dirty="0">
              <a:latin typeface="Arabic Typesetting" pitchFamily="66" charset="-78"/>
              <a:cs typeface="Arabic Typesetting" pitchFamily="66" charset="-78"/>
            </a:endParaRPr>
          </a:p>
        </p:txBody>
      </p:sp>
      <p:pic>
        <p:nvPicPr>
          <p:cNvPr id="5" name="Picture 4" descr="Untitled.jpg"/>
          <p:cNvPicPr>
            <a:picLocks noChangeAspect="1"/>
          </p:cNvPicPr>
          <p:nvPr/>
        </p:nvPicPr>
        <p:blipFill>
          <a:blip r:embed="rId2" cstate="print"/>
          <a:stretch>
            <a:fillRect/>
          </a:stretch>
        </p:blipFill>
        <p:spPr>
          <a:xfrm>
            <a:off x="4427984" y="0"/>
            <a:ext cx="4716016"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91680" y="1435100"/>
            <a:ext cx="2448271" cy="4691063"/>
          </a:xfrm>
        </p:spPr>
        <p:txBody>
          <a:bodyPr/>
          <a:lstStyle/>
          <a:p>
            <a:pPr algn="r" rtl="1"/>
            <a:endParaRPr lang="ar-SA" dirty="0" smtClean="0"/>
          </a:p>
          <a:p>
            <a:pPr algn="r" rtl="1"/>
            <a:r>
              <a:rPr lang="ar-SA" dirty="0" smtClean="0"/>
              <a:t>التوأم الرقمي هو تمثيل افتراضي لكائن أو نظام يمتد على دورة حياته ، ويتم تحديثه من بيانات الوقت الفعلي ، ويستخدم المحاكاة والتعلم الآلي والتفكير للمساعدة في اتخاذ القرار.</a:t>
            </a:r>
          </a:p>
          <a:p>
            <a:pPr algn="r" rtl="1"/>
            <a:endParaRPr lang="ar-SA" dirty="0" smtClean="0"/>
          </a:p>
          <a:p>
            <a:pPr algn="r" rtl="1"/>
            <a:r>
              <a:rPr lang="ar-SA" dirty="0" smtClean="0"/>
              <a:t>التوأم المادي الذي تم استنساخه على منصة افتراضية هو نسخة شبه رقمية من كائن مادي. إنه جسر بين العالم الرقمي والعالم المادي. ويتمثل استخدامه الأساسي في تحسين أداء الأعمال، من خلال تحليل البيانات ومراقبة الأنظمة لمنع حدوث المشكلات وتفادي التوقف عن العمل.</a:t>
            </a:r>
          </a:p>
          <a:p>
            <a:pPr algn="r" rtl="1"/>
            <a:r>
              <a:rPr lang="ar-SA" dirty="0" smtClean="0"/>
              <a:t>كما ستساعد عمليات المحاكاة التي تم إنشاؤها في إنشاء وتخطيط الفرص والتحديثات المستقبلية داخل الإجراء أو المنتج. وتعد مزايا ابتكار التوأم الرقمي الافتراضي رائعة لتوثيق التراث الثقافى بنوعية المادى والغير مادى</a:t>
            </a:r>
          </a:p>
          <a:p>
            <a:pPr algn="r" rtl="1"/>
            <a:r>
              <a:rPr lang="ar-SA" dirty="0" smtClean="0"/>
              <a:t/>
            </a:r>
            <a:br>
              <a:rPr lang="ar-SA" dirty="0" smtClean="0"/>
            </a:br>
            <a:endParaRPr lang="ar-SA" dirty="0"/>
          </a:p>
        </p:txBody>
      </p:sp>
      <p:sp>
        <p:nvSpPr>
          <p:cNvPr id="5" name="Rectangle 4"/>
          <p:cNvSpPr/>
          <p:nvPr/>
        </p:nvSpPr>
        <p:spPr>
          <a:xfrm>
            <a:off x="2555776" y="188640"/>
            <a:ext cx="6300192" cy="1323439"/>
          </a:xfrm>
          <a:prstGeom prst="rect">
            <a:avLst/>
          </a:prstGeom>
        </p:spPr>
        <p:txBody>
          <a:bodyPr wrap="square">
            <a:spAutoFit/>
          </a:bodyPr>
          <a:lstStyle/>
          <a:p>
            <a:pPr algn="r" rtl="1"/>
            <a:r>
              <a:rPr lang="en-US" sz="4000" b="1" dirty="0" smtClean="0">
                <a:solidFill>
                  <a:srgbClr val="990000"/>
                </a:solidFill>
                <a:latin typeface="+mj-lt"/>
                <a:ea typeface="+mj-ea"/>
                <a:cs typeface="+mj-cs"/>
              </a:rPr>
              <a:t>"</a:t>
            </a:r>
            <a:r>
              <a:rPr lang="ar-SA" sz="4000" b="1" dirty="0" smtClean="0">
                <a:solidFill>
                  <a:srgbClr val="990000"/>
                </a:solidFill>
                <a:latin typeface="+mj-lt"/>
                <a:ea typeface="+mj-ea"/>
                <a:cs typeface="+mj-cs"/>
              </a:rPr>
              <a:t>توأم رقمي" - نموذج افتراضي هو النظير الذكي لجسم مادي حقيق</a:t>
            </a:r>
            <a:endParaRPr lang="ar-SA" sz="4000" b="1" dirty="0">
              <a:solidFill>
                <a:srgbClr val="990000"/>
              </a:solidFill>
              <a:latin typeface="+mj-lt"/>
              <a:ea typeface="+mj-ea"/>
              <a:cs typeface="+mj-cs"/>
            </a:endParaRPr>
          </a:p>
        </p:txBody>
      </p:sp>
      <p:pic>
        <p:nvPicPr>
          <p:cNvPr id="40962" name="Picture 2" descr="ما هو مفهوم التوأم الرقمي؟ وما أهميته؟ وما هي فائدته؟"/>
          <p:cNvPicPr>
            <a:picLocks noChangeAspect="1" noChangeArrowheads="1"/>
          </p:cNvPicPr>
          <p:nvPr/>
        </p:nvPicPr>
        <p:blipFill>
          <a:blip r:embed="rId3" cstate="print"/>
          <a:srcRect/>
          <a:stretch>
            <a:fillRect/>
          </a:stretch>
        </p:blipFill>
        <p:spPr bwMode="auto">
          <a:xfrm>
            <a:off x="4499992" y="1772816"/>
            <a:ext cx="4499992"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4427984" y="5589240"/>
            <a:ext cx="4518248" cy="1015663"/>
          </a:xfrm>
          <a:prstGeom prst="rect">
            <a:avLst/>
          </a:prstGeom>
        </p:spPr>
        <p:txBody>
          <a:bodyPr wrap="square">
            <a:spAutoFit/>
          </a:bodyPr>
          <a:lstStyle/>
          <a:p>
            <a:pPr algn="r" rtl="1"/>
            <a:r>
              <a:rPr lang="ar-SA" sz="1200" dirty="0" smtClean="0"/>
              <a:t>يتم ربط الجسم الحقيقي مع نسخته الإلكترونية الافتراضية بطريقة </a:t>
            </a:r>
            <a:r>
              <a:rPr lang="ar-SA" sz="1200" b="1" dirty="0" smtClean="0"/>
              <a:t>تسمح بنقل البيانات بين الجزئين. بهذه الطريقة</a:t>
            </a:r>
            <a:r>
              <a:rPr lang="ar-SA" sz="1200" dirty="0" smtClean="0"/>
              <a:t>  نحصل على نسخة طبق الأصل إفتراضية إلكترونية تستجيب للعوامل الخارجية و تتفاعل معها بنفس الطريقة التي تستجيب و تتفاعل معها النسخة اللاصلية ، ويمكن إجراء نسخ و تكوين توائم رقمية للكائنات والبرامج والناس والأماكن والأنظمة المختلفة.</a:t>
            </a:r>
            <a:endParaRPr lang="ar-SA" sz="1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4788024" y="6237312"/>
            <a:ext cx="792088" cy="5760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ar-SA" sz="1600" dirty="0" smtClean="0"/>
              <a:t>شهادة بيانات</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50"/>
          <p:cNvSpPr/>
          <p:nvPr/>
        </p:nvSpPr>
        <p:spPr bwMode="auto">
          <a:xfrm>
            <a:off x="4297685" y="4202038"/>
            <a:ext cx="792088" cy="5760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ar-SA" sz="1600" dirty="0" smtClean="0"/>
              <a:t>شهادة بيانات</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48"/>
          <p:cNvSpPr/>
          <p:nvPr/>
        </p:nvSpPr>
        <p:spPr bwMode="auto">
          <a:xfrm>
            <a:off x="4297685" y="2276872"/>
            <a:ext cx="792088" cy="5760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ar-SA" sz="1600" dirty="0" smtClean="0"/>
              <a:t>شهادة بيانات</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bwMode="auto">
          <a:xfrm>
            <a:off x="1849413" y="2415555"/>
            <a:ext cx="686172" cy="230425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 wrap="square" lIns="91440" tIns="45720" rIns="91440" bIns="45720" numCol="1" rtlCol="1" anchor="t" anchorCtr="0" compatLnSpc="1">
            <a:prstTxWarp prst="textNoShape">
              <a:avLst/>
            </a:prstTxWarp>
          </a:bodyPr>
          <a:lstStyle/>
          <a:p>
            <a:pPr algn="ctr"/>
            <a:r>
              <a:rPr lang="en-US" b="1" dirty="0">
                <a:solidFill>
                  <a:srgbClr val="025198"/>
                </a:solidFill>
              </a:rPr>
              <a:t>Construction digital twin</a:t>
            </a:r>
            <a:endParaRPr lang="ar-SA" b="1" dirty="0">
              <a:solidFill>
                <a:srgbClr val="025198"/>
              </a:solidFill>
            </a:endParaRPr>
          </a:p>
        </p:txBody>
      </p:sp>
      <p:sp>
        <p:nvSpPr>
          <p:cNvPr id="5" name="Rectangle 4"/>
          <p:cNvSpPr/>
          <p:nvPr/>
        </p:nvSpPr>
        <p:spPr bwMode="auto">
          <a:xfrm>
            <a:off x="1849413" y="399331"/>
            <a:ext cx="673472" cy="172819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ial" pitchFamily="34" charset="0"/>
                <a:cs typeface="Arial" pitchFamily="34" charset="0"/>
              </a:rPr>
              <a:t>Services</a:t>
            </a:r>
            <a:endParaRPr kumimoji="0" lang="ar-SA" sz="1800" b="1" i="0" u="none" strike="noStrike" cap="none" normalizeH="0" baseline="0" dirty="0" smtClean="0">
              <a:ln>
                <a:noFill/>
              </a:ln>
              <a:solidFill>
                <a:srgbClr val="C00000"/>
              </a:solidFill>
              <a:effectLst/>
              <a:latin typeface="Arial" pitchFamily="34" charset="0"/>
              <a:cs typeface="Arial" pitchFamily="34" charset="0"/>
            </a:endParaRPr>
          </a:p>
        </p:txBody>
      </p:sp>
      <p:sp>
        <p:nvSpPr>
          <p:cNvPr id="6" name="Rectangle 5"/>
          <p:cNvSpPr/>
          <p:nvPr/>
        </p:nvSpPr>
        <p:spPr bwMode="auto">
          <a:xfrm>
            <a:off x="1849413" y="5079851"/>
            <a:ext cx="681980" cy="172819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 wrap="square" lIns="91440" tIns="45720" rIns="91440" bIns="45720" numCol="1" rtlCol="1" anchor="t" anchorCtr="0" compatLnSpc="1">
            <a:prstTxWarp prst="textNoShape">
              <a:avLst/>
            </a:prstTxWarp>
          </a:bodyPr>
          <a:lstStyle/>
          <a:p>
            <a:pPr marL="0" marR="0" indent="0" algn="ctr" defTabSz="914400" eaLnBrk="1" latinLnBrk="0" hangingPunct="1">
              <a:lnSpc>
                <a:spcPct val="100000"/>
              </a:lnSpc>
              <a:buClrTx/>
              <a:buSzTx/>
              <a:buFontTx/>
              <a:buNone/>
              <a:tabLst/>
            </a:pPr>
            <a:r>
              <a:rPr lang="en-US" b="1" dirty="0">
                <a:solidFill>
                  <a:srgbClr val="C00000"/>
                </a:solidFill>
                <a:latin typeface="+mn-lt"/>
                <a:cs typeface="+mn-cs"/>
              </a:rPr>
              <a:t>Physical twin</a:t>
            </a:r>
            <a:endParaRPr lang="ar-SA" b="1" dirty="0">
              <a:solidFill>
                <a:srgbClr val="C00000"/>
              </a:solidFill>
              <a:latin typeface="+mn-lt"/>
              <a:cs typeface="+mn-cs"/>
            </a:endParaRPr>
          </a:p>
        </p:txBody>
      </p:sp>
      <p:pic>
        <p:nvPicPr>
          <p:cNvPr id="182274" name="Picture 2" descr="متحف‭ ‬الكويت‭ ‬الوطني"/>
          <p:cNvPicPr>
            <a:picLocks noChangeAspect="1" noChangeArrowheads="1"/>
          </p:cNvPicPr>
          <p:nvPr/>
        </p:nvPicPr>
        <p:blipFill>
          <a:blip r:embed="rId3" cstate="print"/>
          <a:stretch>
            <a:fillRect/>
          </a:stretch>
        </p:blipFill>
        <p:spPr bwMode="auto">
          <a:xfrm>
            <a:off x="3001541" y="5301029"/>
            <a:ext cx="2088232" cy="1258293"/>
          </a:xfrm>
          <a:prstGeom prst="rect">
            <a:avLst/>
          </a:prstGeom>
          <a:noFill/>
        </p:spPr>
      </p:pic>
      <p:sp>
        <p:nvSpPr>
          <p:cNvPr id="10" name="Rectangle 9"/>
          <p:cNvSpPr/>
          <p:nvPr/>
        </p:nvSpPr>
        <p:spPr bwMode="auto">
          <a:xfrm>
            <a:off x="2569493" y="3495675"/>
            <a:ext cx="4608512" cy="7200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2" descr="متحف‭ ‬الكويت‭ ‬الوطني"/>
          <p:cNvPicPr>
            <a:picLocks noChangeAspect="1" noChangeArrowheads="1"/>
          </p:cNvPicPr>
          <p:nvPr/>
        </p:nvPicPr>
        <p:blipFill>
          <a:blip r:embed="rId4" cstate="print"/>
          <a:stretch>
            <a:fillRect/>
          </a:stretch>
        </p:blipFill>
        <p:spPr bwMode="auto">
          <a:xfrm>
            <a:off x="2929533" y="3601592"/>
            <a:ext cx="1673036" cy="1008112"/>
          </a:xfrm>
          <a:prstGeom prst="rect">
            <a:avLst/>
          </a:prstGeom>
          <a:noFill/>
        </p:spPr>
      </p:pic>
      <p:pic>
        <p:nvPicPr>
          <p:cNvPr id="12" name="Picture 2" descr="متحف‭ ‬الكويت‭ ‬الوطني"/>
          <p:cNvPicPr>
            <a:picLocks noChangeAspect="1" noChangeArrowheads="1"/>
          </p:cNvPicPr>
          <p:nvPr/>
        </p:nvPicPr>
        <p:blipFill>
          <a:blip r:embed="rId4" cstate="print"/>
          <a:stretch>
            <a:fillRect/>
          </a:stretch>
        </p:blipFill>
        <p:spPr bwMode="auto">
          <a:xfrm>
            <a:off x="2929533" y="2429272"/>
            <a:ext cx="1673036" cy="1008112"/>
          </a:xfrm>
          <a:prstGeom prst="rect">
            <a:avLst/>
          </a:prstGeom>
          <a:noFill/>
        </p:spPr>
      </p:pic>
      <p:sp>
        <p:nvSpPr>
          <p:cNvPr id="13" name="TextBox 12"/>
          <p:cNvSpPr txBox="1"/>
          <p:nvPr/>
        </p:nvSpPr>
        <p:spPr>
          <a:xfrm>
            <a:off x="5161781" y="3639691"/>
            <a:ext cx="2232248" cy="523220"/>
          </a:xfrm>
          <a:prstGeom prst="rect">
            <a:avLst/>
          </a:prstGeom>
          <a:noFill/>
        </p:spPr>
        <p:txBody>
          <a:bodyPr wrap="square" rtlCol="1">
            <a:spAutoFit/>
          </a:bodyPr>
          <a:lstStyle/>
          <a:p>
            <a:r>
              <a:rPr lang="en-US" sz="1400" b="1" dirty="0" smtClean="0"/>
              <a:t>Physical </a:t>
            </a:r>
          </a:p>
          <a:p>
            <a:r>
              <a:rPr lang="en-US" sz="1400" b="1" dirty="0" smtClean="0"/>
              <a:t>Construction  Data </a:t>
            </a:r>
            <a:endParaRPr lang="ar-SA" sz="1400" b="1" dirty="0"/>
          </a:p>
        </p:txBody>
      </p:sp>
      <p:sp>
        <p:nvSpPr>
          <p:cNvPr id="14" name="TextBox 13"/>
          <p:cNvSpPr txBox="1"/>
          <p:nvPr/>
        </p:nvSpPr>
        <p:spPr>
          <a:xfrm>
            <a:off x="5176639" y="2415555"/>
            <a:ext cx="2160240" cy="523220"/>
          </a:xfrm>
          <a:prstGeom prst="rect">
            <a:avLst/>
          </a:prstGeom>
          <a:noFill/>
        </p:spPr>
        <p:txBody>
          <a:bodyPr wrap="square" rtlCol="1">
            <a:spAutoFit/>
          </a:bodyPr>
          <a:lstStyle/>
          <a:p>
            <a:r>
              <a:rPr lang="en-US" sz="1400" b="1" dirty="0" smtClean="0"/>
              <a:t>Virtual </a:t>
            </a:r>
          </a:p>
          <a:p>
            <a:r>
              <a:rPr lang="en-US" sz="1400" b="1" dirty="0" smtClean="0"/>
              <a:t>Construction  Data </a:t>
            </a:r>
            <a:endParaRPr lang="ar-SA" sz="1400" b="1" dirty="0"/>
          </a:p>
        </p:txBody>
      </p:sp>
      <p:sp>
        <p:nvSpPr>
          <p:cNvPr id="15" name="Left Brace 14"/>
          <p:cNvSpPr/>
          <p:nvPr/>
        </p:nvSpPr>
        <p:spPr bwMode="auto">
          <a:xfrm>
            <a:off x="5089773" y="5439891"/>
            <a:ext cx="1080120" cy="91440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6241901" y="5373216"/>
            <a:ext cx="1095172" cy="369332"/>
          </a:xfrm>
          <a:prstGeom prst="rect">
            <a:avLst/>
          </a:prstGeom>
          <a:noFill/>
        </p:spPr>
        <p:txBody>
          <a:bodyPr wrap="none" rtlCol="1">
            <a:spAutoFit/>
          </a:bodyPr>
          <a:lstStyle/>
          <a:p>
            <a:r>
              <a:rPr lang="en-US" dirty="0" smtClean="0"/>
              <a:t>Sensors </a:t>
            </a:r>
            <a:endParaRPr lang="ar-SA" dirty="0"/>
          </a:p>
        </p:txBody>
      </p:sp>
      <p:sp>
        <p:nvSpPr>
          <p:cNvPr id="17" name="TextBox 16"/>
          <p:cNvSpPr txBox="1"/>
          <p:nvPr/>
        </p:nvSpPr>
        <p:spPr>
          <a:xfrm>
            <a:off x="6241901" y="6156012"/>
            <a:ext cx="966931" cy="369332"/>
          </a:xfrm>
          <a:prstGeom prst="rect">
            <a:avLst/>
          </a:prstGeom>
          <a:noFill/>
        </p:spPr>
        <p:txBody>
          <a:bodyPr wrap="none" rtlCol="1">
            <a:spAutoFit/>
          </a:bodyPr>
          <a:lstStyle/>
          <a:p>
            <a:r>
              <a:rPr lang="en-US" dirty="0" smtClean="0"/>
              <a:t>Actuate</a:t>
            </a:r>
            <a:endParaRPr lang="ar-SA" dirty="0"/>
          </a:p>
        </p:txBody>
      </p:sp>
      <p:sp>
        <p:nvSpPr>
          <p:cNvPr id="18" name="TextBox 17"/>
          <p:cNvSpPr txBox="1"/>
          <p:nvPr/>
        </p:nvSpPr>
        <p:spPr>
          <a:xfrm>
            <a:off x="6529933" y="5718631"/>
            <a:ext cx="338554" cy="369332"/>
          </a:xfrm>
          <a:prstGeom prst="rect">
            <a:avLst/>
          </a:prstGeom>
          <a:noFill/>
        </p:spPr>
        <p:txBody>
          <a:bodyPr wrap="none" rtlCol="1">
            <a:spAutoFit/>
          </a:bodyPr>
          <a:lstStyle/>
          <a:p>
            <a:r>
              <a:rPr lang="en-US" dirty="0" smtClean="0"/>
              <a:t>&amp;</a:t>
            </a:r>
            <a:endParaRPr lang="ar-SA" dirty="0"/>
          </a:p>
        </p:txBody>
      </p:sp>
      <p:sp>
        <p:nvSpPr>
          <p:cNvPr id="19" name="TextBox 18"/>
          <p:cNvSpPr txBox="1"/>
          <p:nvPr/>
        </p:nvSpPr>
        <p:spPr>
          <a:xfrm>
            <a:off x="5161781" y="4071739"/>
            <a:ext cx="1710725" cy="461665"/>
          </a:xfrm>
          <a:prstGeom prst="rect">
            <a:avLst/>
          </a:prstGeom>
          <a:noFill/>
        </p:spPr>
        <p:txBody>
          <a:bodyPr wrap="none" rtlCol="1">
            <a:spAutoFit/>
          </a:bodyPr>
          <a:lstStyle/>
          <a:p>
            <a:r>
              <a:rPr lang="en-US" sz="1200" b="1" dirty="0" smtClean="0">
                <a:solidFill>
                  <a:srgbClr val="800000"/>
                </a:solidFill>
              </a:rPr>
              <a:t>Site Sensing Data</a:t>
            </a:r>
          </a:p>
          <a:p>
            <a:r>
              <a:rPr lang="en-US" sz="1200" b="1" dirty="0" smtClean="0">
                <a:solidFill>
                  <a:srgbClr val="800000"/>
                </a:solidFill>
              </a:rPr>
              <a:t>Site Monitoring data </a:t>
            </a:r>
            <a:endParaRPr lang="ar-SA" sz="1200" b="1" dirty="0">
              <a:solidFill>
                <a:srgbClr val="800000"/>
              </a:solidFill>
            </a:endParaRPr>
          </a:p>
        </p:txBody>
      </p:sp>
      <p:sp>
        <p:nvSpPr>
          <p:cNvPr id="20" name="TextBox 19"/>
          <p:cNvSpPr txBox="1"/>
          <p:nvPr/>
        </p:nvSpPr>
        <p:spPr>
          <a:xfrm>
            <a:off x="5233789" y="2919611"/>
            <a:ext cx="2160240" cy="600164"/>
          </a:xfrm>
          <a:prstGeom prst="rect">
            <a:avLst/>
          </a:prstGeom>
          <a:noFill/>
        </p:spPr>
        <p:txBody>
          <a:bodyPr wrap="square" rtlCol="1">
            <a:spAutoFit/>
          </a:bodyPr>
          <a:lstStyle/>
          <a:p>
            <a:r>
              <a:rPr lang="en-US" sz="1100" dirty="0" smtClean="0">
                <a:solidFill>
                  <a:srgbClr val="800000"/>
                </a:solidFill>
              </a:rPr>
              <a:t>Building model data </a:t>
            </a:r>
          </a:p>
          <a:p>
            <a:r>
              <a:rPr lang="en-US" sz="1100" dirty="0" smtClean="0">
                <a:solidFill>
                  <a:srgbClr val="800000"/>
                </a:solidFill>
              </a:rPr>
              <a:t>Simulation Data -  Prediction data - Optimization data </a:t>
            </a:r>
            <a:endParaRPr lang="ar-SA" sz="1100" dirty="0">
              <a:solidFill>
                <a:srgbClr val="800000"/>
              </a:solidFill>
            </a:endParaRPr>
          </a:p>
        </p:txBody>
      </p:sp>
      <p:sp>
        <p:nvSpPr>
          <p:cNvPr id="22" name="Rectangle 21"/>
          <p:cNvSpPr/>
          <p:nvPr/>
        </p:nvSpPr>
        <p:spPr bwMode="auto">
          <a:xfrm>
            <a:off x="6961981" y="2199531"/>
            <a:ext cx="576064" cy="14401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bwMode="auto">
          <a:xfrm>
            <a:off x="6961981" y="4719811"/>
            <a:ext cx="576064" cy="14401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5" name="Straight Connector 24"/>
          <p:cNvCxnSpPr>
            <a:stCxn id="22" idx="2"/>
          </p:cNvCxnSpPr>
          <p:nvPr/>
        </p:nvCxnSpPr>
        <p:spPr bwMode="auto">
          <a:xfrm>
            <a:off x="7250013" y="2343547"/>
            <a:ext cx="0" cy="2376264"/>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7178005" y="2282205"/>
            <a:ext cx="461665" cy="2413481"/>
          </a:xfrm>
          <a:prstGeom prst="rect">
            <a:avLst/>
          </a:prstGeom>
          <a:noFill/>
        </p:spPr>
        <p:txBody>
          <a:bodyPr vert="vert270" wrap="none" rtlCol="1">
            <a:spAutoFit/>
          </a:bodyPr>
          <a:lstStyle/>
          <a:p>
            <a:r>
              <a:rPr lang="en-US" b="1" dirty="0" smtClean="0"/>
              <a:t>Artificial intelligence </a:t>
            </a:r>
            <a:endParaRPr lang="ar-SA" b="1" dirty="0"/>
          </a:p>
        </p:txBody>
      </p:sp>
      <p:sp>
        <p:nvSpPr>
          <p:cNvPr id="27" name="TextBox 26"/>
          <p:cNvSpPr txBox="1"/>
          <p:nvPr/>
        </p:nvSpPr>
        <p:spPr>
          <a:xfrm>
            <a:off x="6889973" y="1911499"/>
            <a:ext cx="808234" cy="276999"/>
          </a:xfrm>
          <a:prstGeom prst="rect">
            <a:avLst/>
          </a:prstGeom>
          <a:noFill/>
        </p:spPr>
        <p:txBody>
          <a:bodyPr wrap="none" rtlCol="1">
            <a:spAutoFit/>
          </a:bodyPr>
          <a:lstStyle/>
          <a:p>
            <a:r>
              <a:rPr lang="en-US" sz="1200" b="1" dirty="0" smtClean="0">
                <a:solidFill>
                  <a:srgbClr val="800000"/>
                </a:solidFill>
              </a:rPr>
              <a:t>Big Data</a:t>
            </a:r>
            <a:endParaRPr lang="ar-SA" sz="1200" b="1" dirty="0">
              <a:solidFill>
                <a:srgbClr val="800000"/>
              </a:solidFill>
            </a:endParaRPr>
          </a:p>
        </p:txBody>
      </p:sp>
      <p:sp>
        <p:nvSpPr>
          <p:cNvPr id="28" name="TextBox 27"/>
          <p:cNvSpPr txBox="1"/>
          <p:nvPr/>
        </p:nvSpPr>
        <p:spPr>
          <a:xfrm>
            <a:off x="6889973" y="4835252"/>
            <a:ext cx="808235" cy="276999"/>
          </a:xfrm>
          <a:prstGeom prst="rect">
            <a:avLst/>
          </a:prstGeom>
          <a:noFill/>
        </p:spPr>
        <p:txBody>
          <a:bodyPr wrap="none" rtlCol="1">
            <a:spAutoFit/>
          </a:bodyPr>
          <a:lstStyle/>
          <a:p>
            <a:r>
              <a:rPr lang="en-US" sz="1200" b="1" dirty="0">
                <a:solidFill>
                  <a:srgbClr val="800000"/>
                </a:solidFill>
              </a:rPr>
              <a:t>Big</a:t>
            </a:r>
            <a:r>
              <a:rPr lang="en-US" sz="1200" dirty="0" smtClean="0"/>
              <a:t> </a:t>
            </a:r>
            <a:r>
              <a:rPr lang="en-US" sz="1200" b="1" dirty="0">
                <a:solidFill>
                  <a:srgbClr val="800000"/>
                </a:solidFill>
              </a:rPr>
              <a:t>Data</a:t>
            </a:r>
            <a:endParaRPr lang="ar-SA" sz="1200" b="1" dirty="0">
              <a:solidFill>
                <a:srgbClr val="800000"/>
              </a:solidFill>
            </a:endParaRPr>
          </a:p>
        </p:txBody>
      </p:sp>
      <p:sp>
        <p:nvSpPr>
          <p:cNvPr id="29" name="Rectangle 28"/>
          <p:cNvSpPr/>
          <p:nvPr/>
        </p:nvSpPr>
        <p:spPr bwMode="auto">
          <a:xfrm>
            <a:off x="2641501" y="399331"/>
            <a:ext cx="1944216" cy="165618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80000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Arial" pitchFamily="34" charset="0"/>
                <a:cs typeface="Arial" pitchFamily="34" charset="0"/>
              </a:rPr>
              <a:t> Real time Services</a:t>
            </a:r>
          </a:p>
          <a:p>
            <a:pPr marL="0" marR="0" indent="0" algn="l" defTabSz="914400" rtl="0" eaLnBrk="1" fontAlgn="base" latinLnBrk="0" hangingPunct="1">
              <a:lnSpc>
                <a:spcPct val="100000"/>
              </a:lnSpc>
              <a:spcBef>
                <a:spcPct val="0"/>
              </a:spcBef>
              <a:spcAft>
                <a:spcPct val="0"/>
              </a:spcAft>
              <a:buClrTx/>
              <a:buSzTx/>
              <a:buFontTx/>
              <a:buNone/>
              <a:tabLst/>
            </a:pPr>
            <a:endParaRPr lang="en-US" sz="1400" b="1" dirty="0">
              <a:solidFill>
                <a:srgbClr val="800000"/>
              </a:solidFill>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FF0000"/>
                </a:solidFill>
                <a:effectLst/>
                <a:latin typeface="Arial" pitchFamily="34" charset="0"/>
                <a:cs typeface="Arial" pitchFamily="34" charset="0"/>
              </a:rPr>
              <a:t>Automatic site monitoring</a:t>
            </a:r>
          </a:p>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FF0000"/>
                </a:solidFill>
              </a:rPr>
              <a:t>Real time shows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FF0000"/>
                </a:solidFill>
                <a:effectLst/>
                <a:latin typeface="Arial" pitchFamily="34" charset="0"/>
                <a:cs typeface="Arial" pitchFamily="34" charset="0"/>
              </a:rPr>
              <a:t>Safety detection  </a:t>
            </a:r>
            <a:endParaRPr kumimoji="0" lang="ar-SA" sz="1400" i="0" u="none" strike="noStrike" cap="none" normalizeH="0" baseline="0" dirty="0" smtClean="0">
              <a:ln>
                <a:noFill/>
              </a:ln>
              <a:solidFill>
                <a:srgbClr val="FF0000"/>
              </a:solidFill>
              <a:effectLst/>
              <a:latin typeface="Arial" pitchFamily="34" charset="0"/>
              <a:cs typeface="Arial" pitchFamily="34" charset="0"/>
            </a:endParaRPr>
          </a:p>
        </p:txBody>
      </p:sp>
      <p:sp>
        <p:nvSpPr>
          <p:cNvPr id="30" name="Rectangle 29"/>
          <p:cNvSpPr/>
          <p:nvPr/>
        </p:nvSpPr>
        <p:spPr bwMode="auto">
          <a:xfrm>
            <a:off x="4873749" y="399331"/>
            <a:ext cx="1944216" cy="165618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sz="1400" b="1" dirty="0" smtClean="0">
              <a:solidFill>
                <a:srgbClr val="80000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n-US" sz="1400" b="1" dirty="0" smtClean="0">
                <a:solidFill>
                  <a:srgbClr val="800000"/>
                </a:solidFill>
              </a:rPr>
              <a:t>Optimized Services</a:t>
            </a:r>
          </a:p>
          <a:p>
            <a:pPr marL="0" marR="0" indent="0" algn="l" defTabSz="914400" rtl="0" eaLnBrk="1" fontAlgn="base" latinLnBrk="0" hangingPunct="1">
              <a:lnSpc>
                <a:spcPct val="100000"/>
              </a:lnSpc>
              <a:spcBef>
                <a:spcPct val="0"/>
              </a:spcBef>
              <a:spcAft>
                <a:spcPct val="0"/>
              </a:spcAft>
              <a:buClrTx/>
              <a:buSzTx/>
              <a:buFontTx/>
              <a:buNone/>
              <a:tabLst/>
            </a:pPr>
            <a:endParaRPr lang="en-US" sz="1400" b="1" dirty="0">
              <a:solidFill>
                <a:srgbClr val="80000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dirty="0">
                <a:solidFill>
                  <a:srgbClr val="FF0000"/>
                </a:solidFill>
              </a:rPr>
              <a:t> Adapted scheduling </a:t>
            </a:r>
            <a:endParaRPr lang="ar-SA" sz="1200" dirty="0">
              <a:solidFill>
                <a:srgbClr val="FF0000"/>
              </a:solidFill>
            </a:endParaRPr>
          </a:p>
        </p:txBody>
      </p:sp>
      <p:cxnSp>
        <p:nvCxnSpPr>
          <p:cNvPr id="32" name="Straight Connector 31"/>
          <p:cNvCxnSpPr/>
          <p:nvPr/>
        </p:nvCxnSpPr>
        <p:spPr bwMode="auto">
          <a:xfrm>
            <a:off x="7178005" y="471339"/>
            <a:ext cx="0" cy="136815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7105997" y="183307"/>
            <a:ext cx="400110" cy="1722586"/>
          </a:xfrm>
          <a:prstGeom prst="rect">
            <a:avLst/>
          </a:prstGeom>
          <a:noFill/>
        </p:spPr>
        <p:txBody>
          <a:bodyPr vert="vert270" wrap="none" rtlCol="1">
            <a:spAutoFit/>
          </a:bodyPr>
          <a:lstStyle/>
          <a:p>
            <a:r>
              <a:rPr lang="en-US" sz="1400" b="1" dirty="0" smtClean="0"/>
              <a:t>Serve applications </a:t>
            </a:r>
            <a:endParaRPr lang="ar-SA" sz="1400" b="1" dirty="0"/>
          </a:p>
        </p:txBody>
      </p:sp>
      <p:sp>
        <p:nvSpPr>
          <p:cNvPr id="35" name="Up-Down Arrow 34"/>
          <p:cNvSpPr/>
          <p:nvPr/>
        </p:nvSpPr>
        <p:spPr bwMode="auto">
          <a:xfrm>
            <a:off x="7754069" y="399331"/>
            <a:ext cx="971600" cy="604867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1" anchor="t" anchorCtr="0" compatLnSpc="1">
            <a:prstTxWarp prst="textNoShape">
              <a:avLst/>
            </a:prstTxWarp>
          </a:bodyPr>
          <a:lstStyle/>
          <a:p>
            <a:pPr algn="ctr"/>
            <a:r>
              <a:rPr lang="en-US" b="1" dirty="0">
                <a:solidFill>
                  <a:srgbClr val="1C1C1C"/>
                </a:solidFill>
              </a:rPr>
              <a:t>Semantic and Linked data </a:t>
            </a:r>
            <a:endParaRPr lang="ar-SA" b="1" dirty="0">
              <a:solidFill>
                <a:srgbClr val="1C1C1C"/>
              </a:solidFill>
            </a:endParaRPr>
          </a:p>
        </p:txBody>
      </p:sp>
      <p:sp>
        <p:nvSpPr>
          <p:cNvPr id="36" name="TextBox 35"/>
          <p:cNvSpPr txBox="1"/>
          <p:nvPr/>
        </p:nvSpPr>
        <p:spPr>
          <a:xfrm>
            <a:off x="1849413" y="44624"/>
            <a:ext cx="6192688" cy="369332"/>
          </a:xfrm>
          <a:prstGeom prst="rect">
            <a:avLst/>
          </a:prstGeom>
          <a:noFill/>
        </p:spPr>
        <p:txBody>
          <a:bodyPr wrap="square" rtlCol="1">
            <a:spAutoFit/>
          </a:bodyPr>
          <a:lstStyle/>
          <a:p>
            <a:pPr algn="ctr"/>
            <a:r>
              <a:rPr lang="en-US" b="1" dirty="0" smtClean="0"/>
              <a:t>Digital Twinning in heritage</a:t>
            </a:r>
            <a:endParaRPr lang="ar-SA" b="1" dirty="0"/>
          </a:p>
        </p:txBody>
      </p:sp>
      <p:sp>
        <p:nvSpPr>
          <p:cNvPr id="37" name="Rectangle 36"/>
          <p:cNvSpPr/>
          <p:nvPr/>
        </p:nvSpPr>
        <p:spPr>
          <a:xfrm>
            <a:off x="1849413" y="4782344"/>
            <a:ext cx="4572000" cy="230832"/>
          </a:xfrm>
          <a:prstGeom prst="rect">
            <a:avLst/>
          </a:prstGeom>
        </p:spPr>
        <p:txBody>
          <a:bodyPr>
            <a:spAutoFit/>
          </a:bodyPr>
          <a:lstStyle/>
          <a:p>
            <a:r>
              <a:rPr lang="en-US" sz="900" b="1" dirty="0"/>
              <a:t>The digital twin of machines can predict the need for their timely maintenance.</a:t>
            </a:r>
            <a:endParaRPr lang="ar-SA" sz="900" b="1" dirty="0"/>
          </a:p>
        </p:txBody>
      </p:sp>
      <p:sp>
        <p:nvSpPr>
          <p:cNvPr id="38" name="TextBox 37"/>
          <p:cNvSpPr txBox="1"/>
          <p:nvPr/>
        </p:nvSpPr>
        <p:spPr>
          <a:xfrm>
            <a:off x="8474149" y="2303902"/>
            <a:ext cx="677108" cy="2277226"/>
          </a:xfrm>
          <a:prstGeom prst="rect">
            <a:avLst/>
          </a:prstGeom>
          <a:noFill/>
        </p:spPr>
        <p:txBody>
          <a:bodyPr vert="vert270" wrap="none" rtlCol="1">
            <a:spAutoFit/>
          </a:bodyPr>
          <a:lstStyle/>
          <a:p>
            <a:r>
              <a:rPr lang="en-US" sz="3200" b="1" dirty="0" smtClean="0">
                <a:solidFill>
                  <a:srgbClr val="FF0000"/>
                </a:solidFill>
              </a:rPr>
              <a:t>Blockchain</a:t>
            </a:r>
            <a:endParaRPr lang="ar-SA" sz="3200" b="1" dirty="0">
              <a:solidFill>
                <a:srgbClr val="FF0000"/>
              </a:solidFill>
            </a:endParaRPr>
          </a:p>
        </p:txBody>
      </p:sp>
      <p:cxnSp>
        <p:nvCxnSpPr>
          <p:cNvPr id="40" name="Straight Connector 39"/>
          <p:cNvCxnSpPr>
            <a:stCxn id="38" idx="0"/>
          </p:cNvCxnSpPr>
          <p:nvPr/>
        </p:nvCxnSpPr>
        <p:spPr bwMode="auto">
          <a:xfrm flipV="1">
            <a:off x="8812703" y="188641"/>
            <a:ext cx="21486" cy="2115261"/>
          </a:xfrm>
          <a:prstGeom prst="line">
            <a:avLst/>
          </a:prstGeom>
          <a:ln>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bwMode="auto">
          <a:xfrm flipH="1">
            <a:off x="7610053" y="188640"/>
            <a:ext cx="1224136" cy="0"/>
          </a:xfrm>
          <a:prstGeom prst="line">
            <a:avLst/>
          </a:prstGeom>
          <a:ln>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bwMode="auto">
          <a:xfrm>
            <a:off x="7610053" y="188640"/>
            <a:ext cx="0" cy="1656184"/>
          </a:xfrm>
          <a:prstGeom prst="straightConnector1">
            <a:avLst/>
          </a:prstGeom>
          <a:ln>
            <a:prstDash val="sysDot"/>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flipV="1">
            <a:off x="8805614" y="4581128"/>
            <a:ext cx="21486" cy="2115263"/>
          </a:xfrm>
          <a:prstGeom prst="line">
            <a:avLst/>
          </a:prstGeom>
          <a:ln>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bwMode="auto">
          <a:xfrm flipH="1">
            <a:off x="7591003" y="6669360"/>
            <a:ext cx="1224136" cy="0"/>
          </a:xfrm>
          <a:prstGeom prst="line">
            <a:avLst/>
          </a:prstGeom>
          <a:ln>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bwMode="auto">
          <a:xfrm flipV="1">
            <a:off x="7600528" y="5085184"/>
            <a:ext cx="0" cy="1584176"/>
          </a:xfrm>
          <a:prstGeom prst="straightConnector1">
            <a:avLst/>
          </a:prstGeom>
          <a:ln>
            <a:prstDash val="sysDot"/>
            <a:headEnd type="none" w="med" len="med"/>
            <a:tailEnd type="arrow"/>
          </a:ln>
        </p:spPr>
        <p:style>
          <a:lnRef idx="2">
            <a:schemeClr val="dk1"/>
          </a:lnRef>
          <a:fillRef idx="0">
            <a:schemeClr val="dk1"/>
          </a:fillRef>
          <a:effectRef idx="1">
            <a:schemeClr val="dk1"/>
          </a:effectRef>
          <a:fontRef idx="minor">
            <a:schemeClr val="tx1"/>
          </a:fontRef>
        </p:style>
      </p:cxnSp>
      <p:sp>
        <p:nvSpPr>
          <p:cNvPr id="52" name="TextBox 51"/>
          <p:cNvSpPr txBox="1"/>
          <p:nvPr/>
        </p:nvSpPr>
        <p:spPr>
          <a:xfrm>
            <a:off x="2641501" y="2132856"/>
            <a:ext cx="1741182" cy="276999"/>
          </a:xfrm>
          <a:prstGeom prst="rect">
            <a:avLst/>
          </a:prstGeom>
          <a:noFill/>
        </p:spPr>
        <p:txBody>
          <a:bodyPr wrap="none" rtlCol="1">
            <a:spAutoFit/>
          </a:bodyPr>
          <a:lstStyle/>
          <a:p>
            <a:r>
              <a:rPr lang="ar-SA" sz="1200" dirty="0" smtClean="0"/>
              <a:t>لايمكن نسخها – تعديلها - حذفها</a:t>
            </a:r>
            <a:endParaRPr lang="ar-SA" sz="1200" dirty="0"/>
          </a:p>
        </p:txBody>
      </p:sp>
      <p:sp>
        <p:nvSpPr>
          <p:cNvPr id="53" name="TextBox 52"/>
          <p:cNvSpPr txBox="1"/>
          <p:nvPr/>
        </p:nvSpPr>
        <p:spPr>
          <a:xfrm>
            <a:off x="2628511" y="4581128"/>
            <a:ext cx="1741182" cy="276999"/>
          </a:xfrm>
          <a:prstGeom prst="rect">
            <a:avLst/>
          </a:prstGeom>
          <a:noFill/>
        </p:spPr>
        <p:txBody>
          <a:bodyPr wrap="none" rtlCol="1">
            <a:spAutoFit/>
          </a:bodyPr>
          <a:lstStyle/>
          <a:p>
            <a:r>
              <a:rPr lang="ar-SA" sz="1200" dirty="0" smtClean="0"/>
              <a:t>لايمكن نسخها – تعديلها - حذفها</a:t>
            </a:r>
            <a:endParaRPr lang="ar-SA" sz="1200" dirty="0"/>
          </a:p>
        </p:txBody>
      </p:sp>
      <p:sp>
        <p:nvSpPr>
          <p:cNvPr id="55" name="Rectangle 54"/>
          <p:cNvSpPr/>
          <p:nvPr/>
        </p:nvSpPr>
        <p:spPr>
          <a:xfrm>
            <a:off x="5808667" y="6479758"/>
            <a:ext cx="1787669" cy="261610"/>
          </a:xfrm>
          <a:prstGeom prst="rect">
            <a:avLst/>
          </a:prstGeom>
        </p:spPr>
        <p:txBody>
          <a:bodyPr wrap="none">
            <a:spAutoFit/>
          </a:bodyPr>
          <a:lstStyle/>
          <a:p>
            <a:r>
              <a:rPr lang="ar-SA" sz="1100" b="1" dirty="0" smtClean="0"/>
              <a:t>اختراق بيانات جهاز إنترنت الأشياء</a:t>
            </a:r>
            <a:endParaRPr lang="ar-SA" sz="11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563072" cy="1143000"/>
          </a:xfrm>
        </p:spPr>
        <p:txBody>
          <a:bodyPr/>
          <a:lstStyle/>
          <a:p>
            <a:r>
              <a:rPr lang="ar-SA" sz="4000" b="1" kern="1200" dirty="0" smtClean="0">
                <a:solidFill>
                  <a:srgbClr val="990000"/>
                </a:solidFill>
              </a:rPr>
              <a:t>البلوكتشين والتوأمة الرقمية</a:t>
            </a:r>
          </a:p>
        </p:txBody>
      </p:sp>
      <p:pic>
        <p:nvPicPr>
          <p:cNvPr id="3" name="Picture 2" descr="1_ZfZwMsRNEmiC5KlspjwfrQ (1).jpeg"/>
          <p:cNvPicPr>
            <a:picLocks noChangeAspect="1"/>
          </p:cNvPicPr>
          <p:nvPr/>
        </p:nvPicPr>
        <p:blipFill>
          <a:blip r:embed="rId2" cstate="print"/>
          <a:stretch>
            <a:fillRect/>
          </a:stretch>
        </p:blipFill>
        <p:spPr>
          <a:xfrm>
            <a:off x="2123728" y="1556792"/>
            <a:ext cx="6830888" cy="485298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3050"/>
            <a:ext cx="2736304" cy="1162050"/>
          </a:xfrm>
        </p:spPr>
        <p:txBody>
          <a:bodyPr/>
          <a:lstStyle/>
          <a:p>
            <a:r>
              <a:rPr lang="ar-SA" sz="2400" dirty="0">
                <a:solidFill>
                  <a:srgbClr val="800000"/>
                </a:solidFill>
              </a:rPr>
              <a:t>النسخة الأصلية الأولى </a:t>
            </a:r>
            <a:r>
              <a:rPr lang="ar-SA" sz="2400" dirty="0" smtClean="0">
                <a:solidFill>
                  <a:srgbClr val="800000"/>
                </a:solidFill>
              </a:rPr>
              <a:t>الاستنساخ </a:t>
            </a:r>
            <a:r>
              <a:rPr lang="ar-SA" sz="2400" dirty="0">
                <a:solidFill>
                  <a:srgbClr val="800000"/>
                </a:solidFill>
              </a:rPr>
              <a:t>الرقمى للتراث الثقافي</a:t>
            </a:r>
            <a:endParaRPr lang="ar-SA" sz="2400" dirty="0"/>
          </a:p>
        </p:txBody>
      </p:sp>
      <p:sp>
        <p:nvSpPr>
          <p:cNvPr id="4" name="Text Placeholder 3"/>
          <p:cNvSpPr>
            <a:spLocks noGrp="1"/>
          </p:cNvSpPr>
          <p:nvPr>
            <p:ph type="body" sz="half" idx="2"/>
          </p:nvPr>
        </p:nvSpPr>
        <p:spPr>
          <a:xfrm>
            <a:off x="1779711" y="1484785"/>
            <a:ext cx="3008313" cy="3168352"/>
          </a:xfrm>
        </p:spPr>
        <p:txBody>
          <a:bodyPr/>
          <a:lstStyle/>
          <a:p>
            <a:pPr algn="r" rtl="1"/>
            <a:r>
              <a:rPr lang="ar-SA" sz="2000" dirty="0" smtClean="0"/>
              <a:t>تشير النسخة الأصلية الأولى </a:t>
            </a:r>
            <a:r>
              <a:rPr lang="ar-SA" sz="2000" b="1" dirty="0" smtClean="0">
                <a:solidFill>
                  <a:srgbClr val="800000"/>
                </a:solidFill>
              </a:rPr>
              <a:t>إلى أي نسخة ثلاثية الأبعاد حقيقية أولية لكائن مادي مُعاد إنتاجه رقميًا. </a:t>
            </a:r>
          </a:p>
          <a:p>
            <a:pPr algn="r" rtl="1"/>
            <a:r>
              <a:rPr lang="ar-SA" sz="2000" dirty="0" smtClean="0"/>
              <a:t>إن فكرة أن تكون النسخة هي الأولى والأصلية تعني أنها فريدة ، وبالتالي فإن النهج المستخدم لإدارة الحقوق والملكية يؤثر على قيمتها.</a:t>
            </a:r>
          </a:p>
          <a:p>
            <a:endParaRPr lang="ar-SA" sz="1200" dirty="0"/>
          </a:p>
        </p:txBody>
      </p:sp>
      <p:pic>
        <p:nvPicPr>
          <p:cNvPr id="223234" name="Picture 2" descr="Senusret I Statues | Part of a group of ten almost identical… | Flickr"/>
          <p:cNvPicPr>
            <a:picLocks noGrp="1" noChangeAspect="1" noChangeArrowheads="1"/>
          </p:cNvPicPr>
          <p:nvPr>
            <p:ph idx="1"/>
          </p:nvPr>
        </p:nvPicPr>
        <p:blipFill>
          <a:blip r:embed="rId2" cstate="print"/>
          <a:srcRect/>
          <a:stretch>
            <a:fillRect/>
          </a:stretch>
        </p:blipFill>
        <p:spPr bwMode="auto">
          <a:xfrm>
            <a:off x="5148064" y="273051"/>
            <a:ext cx="3177778" cy="4020045"/>
          </a:xfrm>
          <a:prstGeom prst="rect">
            <a:avLst/>
          </a:prstGeom>
          <a:noFill/>
        </p:spPr>
      </p:pic>
      <p:sp>
        <p:nvSpPr>
          <p:cNvPr id="6" name="Rectangle 5"/>
          <p:cNvSpPr/>
          <p:nvPr/>
        </p:nvSpPr>
        <p:spPr>
          <a:xfrm>
            <a:off x="1619672" y="4462592"/>
            <a:ext cx="7272808" cy="2308324"/>
          </a:xfrm>
          <a:prstGeom prst="rect">
            <a:avLst/>
          </a:prstGeom>
        </p:spPr>
        <p:txBody>
          <a:bodyPr wrap="square">
            <a:spAutoFit/>
          </a:bodyPr>
          <a:lstStyle/>
          <a:p>
            <a:pPr algn="just" rtl="1"/>
            <a:r>
              <a:rPr lang="ar-SA" dirty="0" smtClean="0"/>
              <a:t>إن القدرة على تحديد أول نسخة أصلية لها آثار على القيمة الجوهرية والفعالة للأشياء الرقمية في المستقبل القريب ولسنوات قادمة. قد تكون هناك صيغة وصفية يمكنها التأكد من قيمة النسخة الرقمية الأصلية. هذه هي المحاولة الأولى - تتناسب قيمة النسخة الأصلية بشكل مباشر مع جودة النموذج مضروبة في القيمة الجوهرية للأصل ، إذا وفقط إذا أمكن تحديد النسخة الأصلية الأولى والمصادقة عليها.إن القدرة على تحديد ومصادقة نموذج ما على أنه ينتمي إلى مصدر حسن السمعة لها آثار خطيرة على منع إساءة الاستخدام ، ومنح الائتمان للمبدع ، وتأمين الحقوق وملكية النسخة الأصلية. لا توجد حاليًا وسيلة لتحديد أو التمييز بين النسخة الأصلية الأولى والنسخ اللاحقة ، وبالتالي لا يزال المصادقة على النسخة الأصلية غير ممكن.</a:t>
            </a:r>
            <a:endParaRPr lang="ar-S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lstStyle/>
          <a:p>
            <a:r>
              <a:rPr lang="ar-SA" sz="3600" b="1" dirty="0" smtClean="0">
                <a:solidFill>
                  <a:srgbClr val="800000"/>
                </a:solidFill>
                <a:latin typeface="+mj-lt"/>
                <a:ea typeface="+mj-ea"/>
                <a:cs typeface="+mj-cs"/>
              </a:rPr>
              <a:t>النسخة الأصلية الأولى ودور البلوكتشين في الاستنساخ الرقمى للتراث الثقافي</a:t>
            </a:r>
            <a:endParaRPr lang="ar-SA" sz="3600" dirty="0">
              <a:solidFill>
                <a:srgbClr val="800000"/>
              </a:solidFill>
            </a:endParaRPr>
          </a:p>
        </p:txBody>
      </p:sp>
      <p:sp>
        <p:nvSpPr>
          <p:cNvPr id="10" name="Rectangle 9"/>
          <p:cNvSpPr/>
          <p:nvPr/>
        </p:nvSpPr>
        <p:spPr>
          <a:xfrm>
            <a:off x="1547664" y="5657671"/>
            <a:ext cx="4572000" cy="369332"/>
          </a:xfrm>
          <a:prstGeom prst="rect">
            <a:avLst/>
          </a:prstGeom>
        </p:spPr>
        <p:txBody>
          <a:bodyPr>
            <a:spAutoFit/>
          </a:bodyPr>
          <a:lstStyle/>
          <a:p>
            <a:r>
              <a:rPr lang="ar-SA" dirty="0" smtClean="0"/>
              <a:t> </a:t>
            </a:r>
            <a:endParaRPr lang="ar-SA" dirty="0"/>
          </a:p>
        </p:txBody>
      </p:sp>
      <p:pic>
        <p:nvPicPr>
          <p:cNvPr id="30722" name="Picture 2" descr="Blockchain diagram 2"/>
          <p:cNvPicPr>
            <a:picLocks noChangeAspect="1" noChangeArrowheads="1"/>
          </p:cNvPicPr>
          <p:nvPr/>
        </p:nvPicPr>
        <p:blipFill>
          <a:blip r:embed="rId2" cstate="print"/>
          <a:srcRect/>
          <a:stretch>
            <a:fillRect/>
          </a:stretch>
        </p:blipFill>
        <p:spPr bwMode="auto">
          <a:xfrm>
            <a:off x="1727176" y="1628800"/>
            <a:ext cx="7416824" cy="4896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lstStyle/>
          <a:p>
            <a:r>
              <a:rPr lang="ar-SA" sz="3600" b="1" dirty="0" smtClean="0">
                <a:solidFill>
                  <a:srgbClr val="800000"/>
                </a:solidFill>
                <a:latin typeface="+mj-lt"/>
                <a:ea typeface="+mj-ea"/>
                <a:cs typeface="+mj-cs"/>
              </a:rPr>
              <a:t>النسخة الأصلية الأولى ودور البلوكتشين في الاستنساخ الرقمى للتراث الثقافي</a:t>
            </a:r>
            <a:endParaRPr lang="ar-SA" sz="3600" dirty="0">
              <a:solidFill>
                <a:srgbClr val="800000"/>
              </a:solidFill>
            </a:endParaRPr>
          </a:p>
        </p:txBody>
      </p:sp>
      <p:sp>
        <p:nvSpPr>
          <p:cNvPr id="10" name="Rectangle 9"/>
          <p:cNvSpPr/>
          <p:nvPr/>
        </p:nvSpPr>
        <p:spPr>
          <a:xfrm>
            <a:off x="1547664" y="5657671"/>
            <a:ext cx="4572000" cy="369332"/>
          </a:xfrm>
          <a:prstGeom prst="rect">
            <a:avLst/>
          </a:prstGeom>
        </p:spPr>
        <p:txBody>
          <a:bodyPr>
            <a:spAutoFit/>
          </a:bodyPr>
          <a:lstStyle/>
          <a:p>
            <a:r>
              <a:rPr lang="ar-SA" dirty="0" smtClean="0"/>
              <a:t> </a:t>
            </a:r>
            <a:endParaRPr lang="ar-SA" dirty="0"/>
          </a:p>
        </p:txBody>
      </p:sp>
      <p:pic>
        <p:nvPicPr>
          <p:cNvPr id="30722" name="Picture 2" descr="Blockchain diagram 2"/>
          <p:cNvPicPr>
            <a:picLocks noChangeAspect="1" noChangeArrowheads="1"/>
          </p:cNvPicPr>
          <p:nvPr/>
        </p:nvPicPr>
        <p:blipFill>
          <a:blip r:embed="rId2" cstate="print"/>
          <a:stretch>
            <a:fillRect/>
          </a:stretch>
        </p:blipFill>
        <p:spPr bwMode="auto">
          <a:xfrm>
            <a:off x="1727176" y="1844824"/>
            <a:ext cx="7416824" cy="3968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76672"/>
            <a:ext cx="6851104" cy="1417638"/>
          </a:xfrm>
        </p:spPr>
        <p:txBody>
          <a:bodyPr/>
          <a:lstStyle/>
          <a:p>
            <a:r>
              <a:rPr lang="ar-SA" sz="3600" b="1" dirty="0" smtClean="0"/>
              <a:t> </a:t>
            </a:r>
            <a:r>
              <a:rPr lang="ar-SA" sz="3600" b="1" dirty="0" smtClean="0">
                <a:solidFill>
                  <a:srgbClr val="800000"/>
                </a:solidFill>
              </a:rPr>
              <a:t>الذكاء الاصطناعي </a:t>
            </a:r>
            <a:r>
              <a:rPr lang="ar-SA" sz="3600" b="1" dirty="0" smtClean="0"/>
              <a:t/>
            </a:r>
            <a:br>
              <a:rPr lang="ar-SA" sz="3600" b="1" dirty="0" smtClean="0"/>
            </a:br>
            <a:r>
              <a:rPr lang="ar-SA" sz="2800" b="1" dirty="0" smtClean="0"/>
              <a:t> </a:t>
            </a:r>
            <a:r>
              <a:rPr lang="ar-SA" sz="2400" b="1" dirty="0" smtClean="0"/>
              <a:t>فك تشفير اللغات القديمة المفقودة </a:t>
            </a:r>
            <a:r>
              <a:rPr lang="ar-SA" sz="3200" b="1" dirty="0" smtClean="0"/>
              <a:t>تلقائيًا</a:t>
            </a:r>
            <a:r>
              <a:rPr lang="ar-SA" sz="3600" b="1" dirty="0" smtClean="0"/>
              <a:t/>
            </a:r>
            <a:br>
              <a:rPr lang="ar-SA" sz="3600" b="1" dirty="0" smtClean="0"/>
            </a:br>
            <a:r>
              <a:rPr lang="en-US" sz="3600" dirty="0" smtClean="0"/>
              <a:t> </a:t>
            </a:r>
            <a:r>
              <a:rPr lang="en-US" sz="2000" dirty="0" smtClean="0"/>
              <a:t>Deciphering ancient languages</a:t>
            </a:r>
            <a:r>
              <a:rPr lang="ar-SA" sz="2000" b="1" dirty="0" smtClean="0"/>
              <a:t> </a:t>
            </a:r>
            <a:endParaRPr lang="ar-SA" sz="3600" b="1" dirty="0"/>
          </a:p>
        </p:txBody>
      </p:sp>
      <p:pic>
        <p:nvPicPr>
          <p:cNvPr id="215042" name="Picture 2" descr="https://cdn.thenewstack.io/media/2020/11/1295ba28-pexels-serinuscanaria-5149241.jpg"/>
          <p:cNvPicPr>
            <a:picLocks noChangeAspect="1" noChangeArrowheads="1"/>
          </p:cNvPicPr>
          <p:nvPr/>
        </p:nvPicPr>
        <p:blipFill>
          <a:blip r:embed="rId2" cstate="print"/>
          <a:srcRect/>
          <a:stretch>
            <a:fillRect/>
          </a:stretch>
        </p:blipFill>
        <p:spPr bwMode="auto">
          <a:xfrm>
            <a:off x="1547664" y="2276872"/>
            <a:ext cx="7596336" cy="458112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707088" cy="1584176"/>
          </a:xfrm>
        </p:spPr>
        <p:txBody>
          <a:bodyPr/>
          <a:lstStyle/>
          <a:p>
            <a:pPr rtl="1"/>
            <a:r>
              <a:rPr lang="ar-SA" sz="3600" b="1" dirty="0" smtClean="0">
                <a:solidFill>
                  <a:srgbClr val="800000"/>
                </a:solidFill>
              </a:rPr>
              <a:t>الذكاء الاصطناعي </a:t>
            </a:r>
            <a:r>
              <a:rPr lang="ar-SA" sz="3600" b="1" dirty="0" smtClean="0"/>
              <a:t/>
            </a:r>
            <a:br>
              <a:rPr lang="ar-SA" sz="3600" b="1" dirty="0" smtClean="0"/>
            </a:br>
            <a:r>
              <a:rPr lang="ar-SA" sz="3600" dirty="0" smtClean="0"/>
              <a:t>استعادة النص القديم</a:t>
            </a:r>
            <a:br>
              <a:rPr lang="ar-SA" sz="3600" dirty="0" smtClean="0"/>
            </a:br>
            <a:r>
              <a:rPr lang="en-US" sz="3600" dirty="0" smtClean="0"/>
              <a:t> Restoring Ancient Text</a:t>
            </a:r>
            <a:endParaRPr lang="ar-SA" sz="3600" dirty="0"/>
          </a:p>
        </p:txBody>
      </p:sp>
      <p:pic>
        <p:nvPicPr>
          <p:cNvPr id="217090" name="Picture 2" descr="getty greek tablet"/>
          <p:cNvPicPr>
            <a:picLocks noChangeAspect="1" noChangeArrowheads="1"/>
          </p:cNvPicPr>
          <p:nvPr/>
        </p:nvPicPr>
        <p:blipFill>
          <a:blip r:embed="rId2" cstate="print"/>
          <a:srcRect/>
          <a:stretch>
            <a:fillRect/>
          </a:stretch>
        </p:blipFill>
        <p:spPr bwMode="auto">
          <a:xfrm>
            <a:off x="1763688" y="1916832"/>
            <a:ext cx="6953250" cy="45624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32" y="274638"/>
            <a:ext cx="4690864" cy="1143000"/>
          </a:xfrm>
        </p:spPr>
        <p:txBody>
          <a:bodyPr/>
          <a:lstStyle/>
          <a:p>
            <a:r>
              <a:rPr lang="ar-SA" sz="6600" b="1" dirty="0" smtClean="0">
                <a:solidFill>
                  <a:srgbClr val="990000"/>
                </a:solidFill>
              </a:rPr>
              <a:t>المحتوى</a:t>
            </a:r>
          </a:p>
        </p:txBody>
      </p:sp>
      <p:sp>
        <p:nvSpPr>
          <p:cNvPr id="3" name="Content Placeholder 2"/>
          <p:cNvSpPr>
            <a:spLocks noGrp="1"/>
          </p:cNvSpPr>
          <p:nvPr>
            <p:ph idx="1"/>
          </p:nvPr>
        </p:nvSpPr>
        <p:spPr>
          <a:xfrm>
            <a:off x="4139952" y="764704"/>
            <a:ext cx="4701208" cy="5573216"/>
          </a:xfrm>
        </p:spPr>
        <p:txBody>
          <a:bodyPr/>
          <a:lstStyle/>
          <a:p>
            <a:pPr algn="r" rtl="1"/>
            <a:r>
              <a:rPr lang="ar-SA" sz="2400" b="1" dirty="0" smtClean="0">
                <a:latin typeface="Arabic Typesetting" pitchFamily="66" charset="-78"/>
                <a:cs typeface="Arabic Typesetting" pitchFamily="66" charset="-78"/>
              </a:rPr>
              <a:t>المخاطر التى تواجة التراث الثقافى العربى</a:t>
            </a:r>
          </a:p>
          <a:p>
            <a:pPr algn="r" rtl="1"/>
            <a:r>
              <a:rPr lang="ar-SA" sz="2400" b="1" dirty="0" smtClean="0">
                <a:latin typeface="Arabic Typesetting" pitchFamily="66" charset="-78"/>
                <a:cs typeface="Arabic Typesetting" pitchFamily="66" charset="-78"/>
              </a:rPr>
              <a:t>مفهوم التراث والتراث الثقافى وانواعة </a:t>
            </a:r>
          </a:p>
          <a:p>
            <a:pPr algn="r" rtl="1"/>
            <a:r>
              <a:rPr lang="ar-SA" sz="2400" b="1" dirty="0" smtClean="0">
                <a:latin typeface="Arabic Typesetting" pitchFamily="66" charset="-78"/>
                <a:cs typeface="Arabic Typesetting" pitchFamily="66" charset="-78"/>
              </a:rPr>
              <a:t>الاتفاقيات الدولية لحماية التراث العالمي الثقافي</a:t>
            </a:r>
            <a:r>
              <a:rPr lang="en-US" sz="2400" b="1" dirty="0" smtClean="0">
                <a:latin typeface="Arabic Typesetting" pitchFamily="66" charset="-78"/>
                <a:cs typeface="Arabic Typesetting" pitchFamily="66" charset="-78"/>
              </a:rPr>
              <a:t>  </a:t>
            </a:r>
            <a:r>
              <a:rPr lang="ar-SA" sz="2400" b="1" dirty="0" smtClean="0">
                <a:latin typeface="Arabic Typesetting" pitchFamily="66" charset="-78"/>
                <a:cs typeface="Arabic Typesetting" pitchFamily="66" charset="-78"/>
              </a:rPr>
              <a:t>والطبيعي</a:t>
            </a:r>
          </a:p>
          <a:p>
            <a:pPr algn="r" rtl="1"/>
            <a:r>
              <a:rPr lang="ar-SA" sz="2400" b="1" dirty="0" smtClean="0">
                <a:latin typeface="Arabic Typesetting" pitchFamily="66" charset="-78"/>
                <a:cs typeface="Arabic Typesetting" pitchFamily="66" charset="-78"/>
              </a:rPr>
              <a:t>التراث الثقافى العربى الغيرالمادي</a:t>
            </a:r>
          </a:p>
          <a:p>
            <a:pPr algn="r" rtl="1"/>
            <a:r>
              <a:rPr lang="ar-SA" sz="2400" b="1" dirty="0" smtClean="0">
                <a:latin typeface="Arabic Typesetting" pitchFamily="66" charset="-78"/>
                <a:cs typeface="Arabic Typesetting" pitchFamily="66" charset="-78"/>
              </a:rPr>
              <a:t>الصين وقوائم اليونيسكو للتراث الثقافي الغيرالمادي</a:t>
            </a:r>
          </a:p>
          <a:p>
            <a:pPr algn="r" rtl="1"/>
            <a:r>
              <a:rPr lang="ar-SA" sz="2400" b="1" dirty="0" smtClean="0">
                <a:latin typeface="Arabic Typesetting" pitchFamily="66" charset="-78"/>
                <a:cs typeface="Arabic Typesetting" pitchFamily="66" charset="-78"/>
              </a:rPr>
              <a:t>المخاطر التى تواجة التراث الثقافى</a:t>
            </a:r>
          </a:p>
          <a:p>
            <a:pPr algn="r" rtl="1"/>
            <a:r>
              <a:rPr lang="ar-SA" sz="2400" b="1" dirty="0" smtClean="0">
                <a:latin typeface="Arabic Typesetting" pitchFamily="66" charset="-78"/>
                <a:cs typeface="Arabic Typesetting" pitchFamily="66" charset="-78"/>
              </a:rPr>
              <a:t>المتحف الرقمي والمتاحف الافتراضية  </a:t>
            </a:r>
          </a:p>
          <a:p>
            <a:pPr algn="r" rtl="1"/>
            <a:r>
              <a:rPr lang="ar-SA" sz="2400" b="1" dirty="0" smtClean="0">
                <a:latin typeface="Arabic Typesetting" pitchFamily="66" charset="-78"/>
                <a:cs typeface="Arabic Typesetting" pitchFamily="66" charset="-78"/>
              </a:rPr>
              <a:t>النظم الذكية لصون التراث الثقافى العربى المادى واللامادى</a:t>
            </a:r>
            <a:endParaRPr lang="ar-SA" sz="1800" b="1" dirty="0" smtClean="0">
              <a:latin typeface="Arabic Typesetting" pitchFamily="66" charset="-78"/>
              <a:cs typeface="Arabic Typesetting" pitchFamily="66" charset="-78"/>
            </a:endParaRPr>
          </a:p>
          <a:p>
            <a:pPr lvl="2" algn="r" rtl="1"/>
            <a:r>
              <a:rPr lang="ar-SA" sz="1800" b="1" dirty="0" smtClean="0">
                <a:latin typeface="Arabic Typesetting" pitchFamily="66" charset="-78"/>
                <a:cs typeface="Arabic Typesetting" pitchFamily="66" charset="-78"/>
              </a:rPr>
              <a:t>الطائرات بدون طيار لتسجيل ومراقبة المواقع الأثرية</a:t>
            </a:r>
          </a:p>
          <a:p>
            <a:pPr lvl="2" algn="r" rtl="1"/>
            <a:r>
              <a:rPr lang="ar-SA" sz="1800" b="1" dirty="0" smtClean="0">
                <a:latin typeface="Arabic Typesetting" pitchFamily="66" charset="-78"/>
                <a:cs typeface="Arabic Typesetting" pitchFamily="66" charset="-78"/>
              </a:rPr>
              <a:t>المتاحف الذكية والذكاء الاصطناعى  </a:t>
            </a:r>
          </a:p>
          <a:p>
            <a:pPr lvl="2" algn="r" rtl="1"/>
            <a:r>
              <a:rPr lang="ar-SA" sz="1800" b="1" dirty="0" smtClean="0">
                <a:latin typeface="Arabic Typesetting" pitchFamily="66" charset="-78"/>
                <a:cs typeface="Arabic Typesetting" pitchFamily="66" charset="-78"/>
              </a:rPr>
              <a:t>التوأم رقمي</a:t>
            </a:r>
          </a:p>
          <a:p>
            <a:pPr lvl="2" algn="r" rtl="1"/>
            <a:r>
              <a:rPr lang="ar-SA" sz="1800" b="1" dirty="0" smtClean="0">
                <a:latin typeface="Arabic Typesetting" pitchFamily="66" charset="-78"/>
                <a:cs typeface="Arabic Typesetting" pitchFamily="66" charset="-78"/>
              </a:rPr>
              <a:t> الذكاء الاصطناعى</a:t>
            </a:r>
          </a:p>
          <a:p>
            <a:pPr lvl="2" algn="r" rtl="1"/>
            <a:r>
              <a:rPr lang="ar-SA" sz="1800" b="1" dirty="0" smtClean="0">
                <a:latin typeface="Arabic Typesetting" pitchFamily="66" charset="-78"/>
                <a:cs typeface="Arabic Typesetting" pitchFamily="66" charset="-78"/>
              </a:rPr>
              <a:t>انترنت الأشياء التارخية المتصلة</a:t>
            </a:r>
          </a:p>
          <a:p>
            <a:pPr algn="r" rtl="1"/>
            <a:r>
              <a:rPr lang="ar-SA" sz="2600" b="1" dirty="0" smtClean="0">
                <a:latin typeface="Arabic Typesetting" pitchFamily="66" charset="-78"/>
                <a:cs typeface="Arabic Typesetting" pitchFamily="66" charset="-78"/>
              </a:rPr>
              <a:t>خارطة طريق لصون وحماية التراث الثقافى </a:t>
            </a:r>
            <a:endParaRPr lang="ar-SA" sz="26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067128" cy="1143000"/>
          </a:xfrm>
        </p:spPr>
        <p:txBody>
          <a:bodyPr/>
          <a:lstStyle/>
          <a:p>
            <a:r>
              <a:rPr lang="ar-SA" b="1" dirty="0" smtClean="0">
                <a:solidFill>
                  <a:srgbClr val="800000"/>
                </a:solidFill>
              </a:rPr>
              <a:t>الذكاء الاصطناعي </a:t>
            </a:r>
            <a:r>
              <a:rPr lang="en-US" b="1" dirty="0" smtClean="0"/>
              <a:t/>
            </a:r>
            <a:br>
              <a:rPr lang="en-US" b="1" dirty="0" smtClean="0"/>
            </a:br>
            <a:r>
              <a:rPr lang="en-US" sz="3600" dirty="0" smtClean="0"/>
              <a:t>Automatic identification</a:t>
            </a:r>
            <a:endParaRPr lang="ar-SA" dirty="0"/>
          </a:p>
        </p:txBody>
      </p:sp>
      <p:pic>
        <p:nvPicPr>
          <p:cNvPr id="3" name="Picture 2" descr="1.jpg"/>
          <p:cNvPicPr>
            <a:picLocks noChangeAspect="1"/>
          </p:cNvPicPr>
          <p:nvPr/>
        </p:nvPicPr>
        <p:blipFill>
          <a:blip r:embed="rId2" cstate="print"/>
          <a:stretch>
            <a:fillRect/>
          </a:stretch>
        </p:blipFill>
        <p:spPr>
          <a:xfrm>
            <a:off x="1619672" y="2276872"/>
            <a:ext cx="6876256" cy="381066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3050"/>
            <a:ext cx="1773833" cy="1162050"/>
          </a:xfrm>
        </p:spPr>
        <p:txBody>
          <a:bodyPr/>
          <a:lstStyle/>
          <a:p>
            <a:r>
              <a:rPr lang="ar-SA" dirty="0" smtClean="0"/>
              <a:t> </a:t>
            </a:r>
            <a:endParaRPr lang="ar-SA" dirty="0"/>
          </a:p>
        </p:txBody>
      </p:sp>
      <p:sp>
        <p:nvSpPr>
          <p:cNvPr id="3" name="Content Placeholder 2"/>
          <p:cNvSpPr>
            <a:spLocks noGrp="1"/>
          </p:cNvSpPr>
          <p:nvPr>
            <p:ph idx="1"/>
          </p:nvPr>
        </p:nvSpPr>
        <p:spPr>
          <a:xfrm>
            <a:off x="3635896" y="332656"/>
            <a:ext cx="5389438" cy="1584176"/>
          </a:xfrm>
        </p:spPr>
        <p:txBody>
          <a:bodyPr/>
          <a:lstStyle/>
          <a:p>
            <a:pPr algn="l">
              <a:buNone/>
            </a:pPr>
            <a:r>
              <a:rPr lang="en-US" dirty="0" smtClean="0"/>
              <a:t>Internet of historical things?</a:t>
            </a:r>
            <a:endParaRPr lang="ar-SA" dirty="0" smtClean="0"/>
          </a:p>
          <a:p>
            <a:pPr algn="ctr" rtl="1">
              <a:buNone/>
            </a:pPr>
            <a:r>
              <a:rPr lang="ar-SA" dirty="0" smtClean="0"/>
              <a:t>إنترنت الأشياء التاريخية المتصلة</a:t>
            </a:r>
            <a:endParaRPr lang="ar-SA" dirty="0"/>
          </a:p>
        </p:txBody>
      </p:sp>
      <p:sp>
        <p:nvSpPr>
          <p:cNvPr id="4" name="Text Placeholder 3"/>
          <p:cNvSpPr>
            <a:spLocks noGrp="1"/>
          </p:cNvSpPr>
          <p:nvPr>
            <p:ph type="body" sz="half" idx="2"/>
          </p:nvPr>
        </p:nvSpPr>
        <p:spPr>
          <a:xfrm>
            <a:off x="1691680" y="1435100"/>
            <a:ext cx="1773833" cy="5234260"/>
          </a:xfrm>
        </p:spPr>
        <p:txBody>
          <a:bodyPr/>
          <a:lstStyle/>
          <a:p>
            <a:pPr algn="r" rtl="1"/>
            <a:r>
              <a:rPr lang="ar-SA" dirty="0" smtClean="0"/>
              <a:t> </a:t>
            </a:r>
            <a:endParaRPr lang="ar-SA" dirty="0"/>
          </a:p>
        </p:txBody>
      </p:sp>
      <p:sp>
        <p:nvSpPr>
          <p:cNvPr id="5" name="Rectangle 4"/>
          <p:cNvSpPr/>
          <p:nvPr/>
        </p:nvSpPr>
        <p:spPr>
          <a:xfrm>
            <a:off x="6516216" y="548680"/>
            <a:ext cx="248786" cy="369332"/>
          </a:xfrm>
          <a:prstGeom prst="rect">
            <a:avLst/>
          </a:prstGeom>
        </p:spPr>
        <p:txBody>
          <a:bodyPr wrap="none">
            <a:spAutoFit/>
          </a:bodyPr>
          <a:lstStyle/>
          <a:p>
            <a:r>
              <a:rPr lang="en-US" dirty="0" smtClean="0"/>
              <a:t> </a:t>
            </a:r>
            <a:endParaRPr lang="ar-SA" dirty="0"/>
          </a:p>
        </p:txBody>
      </p:sp>
      <p:pic>
        <p:nvPicPr>
          <p:cNvPr id="23554" name="Picture 2" descr="https://www.e-zigurat.com/innovation-school/wp-content/uploads/sites/5/2019/03/20190326-iot-in-five-years2-1.jpg"/>
          <p:cNvPicPr>
            <a:picLocks noChangeAspect="1" noChangeArrowheads="1"/>
          </p:cNvPicPr>
          <p:nvPr/>
        </p:nvPicPr>
        <p:blipFill>
          <a:blip r:embed="rId2" cstate="print"/>
          <a:srcRect/>
          <a:stretch>
            <a:fillRect/>
          </a:stretch>
        </p:blipFill>
        <p:spPr bwMode="auto">
          <a:xfrm>
            <a:off x="1853694" y="1988840"/>
            <a:ext cx="7290306" cy="422108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4788024" y="6237312"/>
            <a:ext cx="792088" cy="5760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ar-SA" sz="1600" dirty="0" smtClean="0"/>
              <a:t>شهادة بيانات</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50"/>
          <p:cNvSpPr/>
          <p:nvPr/>
        </p:nvSpPr>
        <p:spPr bwMode="auto">
          <a:xfrm>
            <a:off x="4297685" y="4202038"/>
            <a:ext cx="792088" cy="5760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ar-SA" sz="1600" dirty="0" smtClean="0"/>
              <a:t>شهادة بيانات</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48"/>
          <p:cNvSpPr/>
          <p:nvPr/>
        </p:nvSpPr>
        <p:spPr bwMode="auto">
          <a:xfrm>
            <a:off x="4297685" y="2276872"/>
            <a:ext cx="792088" cy="5760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ar-SA" sz="1600" dirty="0" smtClean="0"/>
              <a:t>شهادة بيانات</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bwMode="auto">
          <a:xfrm>
            <a:off x="1849413" y="2415555"/>
            <a:ext cx="686172" cy="230425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 wrap="square" lIns="91440" tIns="45720" rIns="91440" bIns="45720" numCol="1" rtlCol="1" anchor="t" anchorCtr="0" compatLnSpc="1">
            <a:prstTxWarp prst="textNoShape">
              <a:avLst/>
            </a:prstTxWarp>
          </a:bodyPr>
          <a:lstStyle/>
          <a:p>
            <a:pPr algn="ctr"/>
            <a:r>
              <a:rPr lang="en-US" b="1" dirty="0">
                <a:solidFill>
                  <a:srgbClr val="025198"/>
                </a:solidFill>
              </a:rPr>
              <a:t>Construction digital twin</a:t>
            </a:r>
            <a:endParaRPr lang="ar-SA" b="1" dirty="0">
              <a:solidFill>
                <a:srgbClr val="025198"/>
              </a:solidFill>
            </a:endParaRPr>
          </a:p>
        </p:txBody>
      </p:sp>
      <p:sp>
        <p:nvSpPr>
          <p:cNvPr id="5" name="Rectangle 4"/>
          <p:cNvSpPr/>
          <p:nvPr/>
        </p:nvSpPr>
        <p:spPr bwMode="auto">
          <a:xfrm>
            <a:off x="1849413" y="399331"/>
            <a:ext cx="673472" cy="172819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ial" pitchFamily="34" charset="0"/>
                <a:cs typeface="Arial" pitchFamily="34" charset="0"/>
              </a:rPr>
              <a:t>Services</a:t>
            </a:r>
            <a:endParaRPr kumimoji="0" lang="ar-SA" sz="1800" b="1" i="0" u="none" strike="noStrike" cap="none" normalizeH="0" baseline="0" dirty="0" smtClean="0">
              <a:ln>
                <a:noFill/>
              </a:ln>
              <a:solidFill>
                <a:srgbClr val="C00000"/>
              </a:solidFill>
              <a:effectLst/>
              <a:latin typeface="Arial" pitchFamily="34" charset="0"/>
              <a:cs typeface="Arial" pitchFamily="34" charset="0"/>
            </a:endParaRPr>
          </a:p>
        </p:txBody>
      </p:sp>
      <p:sp>
        <p:nvSpPr>
          <p:cNvPr id="6" name="Rectangle 5"/>
          <p:cNvSpPr/>
          <p:nvPr/>
        </p:nvSpPr>
        <p:spPr bwMode="auto">
          <a:xfrm>
            <a:off x="1849413" y="5079851"/>
            <a:ext cx="681980" cy="172819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 wrap="square" lIns="91440" tIns="45720" rIns="91440" bIns="45720" numCol="1" rtlCol="1" anchor="t" anchorCtr="0" compatLnSpc="1">
            <a:prstTxWarp prst="textNoShape">
              <a:avLst/>
            </a:prstTxWarp>
          </a:bodyPr>
          <a:lstStyle/>
          <a:p>
            <a:pPr marL="0" marR="0" indent="0" algn="ctr" defTabSz="914400" eaLnBrk="1" latinLnBrk="0" hangingPunct="1">
              <a:lnSpc>
                <a:spcPct val="100000"/>
              </a:lnSpc>
              <a:buClrTx/>
              <a:buSzTx/>
              <a:buFontTx/>
              <a:buNone/>
              <a:tabLst/>
            </a:pPr>
            <a:r>
              <a:rPr lang="en-US" b="1" dirty="0">
                <a:solidFill>
                  <a:srgbClr val="C00000"/>
                </a:solidFill>
                <a:latin typeface="+mn-lt"/>
                <a:cs typeface="+mn-cs"/>
              </a:rPr>
              <a:t>Physical twin</a:t>
            </a:r>
            <a:endParaRPr lang="ar-SA" b="1" dirty="0">
              <a:solidFill>
                <a:srgbClr val="C00000"/>
              </a:solidFill>
              <a:latin typeface="+mn-lt"/>
              <a:cs typeface="+mn-cs"/>
            </a:endParaRPr>
          </a:p>
        </p:txBody>
      </p:sp>
      <p:pic>
        <p:nvPicPr>
          <p:cNvPr id="182274" name="Picture 2" descr="متحف‭ ‬الكويت‭ ‬الوطني"/>
          <p:cNvPicPr>
            <a:picLocks noChangeAspect="1" noChangeArrowheads="1"/>
          </p:cNvPicPr>
          <p:nvPr/>
        </p:nvPicPr>
        <p:blipFill>
          <a:blip r:embed="rId3" cstate="print"/>
          <a:stretch>
            <a:fillRect/>
          </a:stretch>
        </p:blipFill>
        <p:spPr bwMode="auto">
          <a:xfrm>
            <a:off x="3001541" y="5301029"/>
            <a:ext cx="2088232" cy="1258293"/>
          </a:xfrm>
          <a:prstGeom prst="rect">
            <a:avLst/>
          </a:prstGeom>
          <a:noFill/>
        </p:spPr>
      </p:pic>
      <p:sp>
        <p:nvSpPr>
          <p:cNvPr id="10" name="Rectangle 9"/>
          <p:cNvSpPr/>
          <p:nvPr/>
        </p:nvSpPr>
        <p:spPr bwMode="auto">
          <a:xfrm>
            <a:off x="2569493" y="3495675"/>
            <a:ext cx="4608512" cy="7200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2" descr="متحف‭ ‬الكويت‭ ‬الوطني"/>
          <p:cNvPicPr>
            <a:picLocks noChangeAspect="1" noChangeArrowheads="1"/>
          </p:cNvPicPr>
          <p:nvPr/>
        </p:nvPicPr>
        <p:blipFill>
          <a:blip r:embed="rId4" cstate="print"/>
          <a:stretch>
            <a:fillRect/>
          </a:stretch>
        </p:blipFill>
        <p:spPr bwMode="auto">
          <a:xfrm>
            <a:off x="2929533" y="3601592"/>
            <a:ext cx="1673036" cy="1008112"/>
          </a:xfrm>
          <a:prstGeom prst="rect">
            <a:avLst/>
          </a:prstGeom>
          <a:noFill/>
        </p:spPr>
      </p:pic>
      <p:pic>
        <p:nvPicPr>
          <p:cNvPr id="12" name="Picture 2" descr="متحف‭ ‬الكويت‭ ‬الوطني"/>
          <p:cNvPicPr>
            <a:picLocks noChangeAspect="1" noChangeArrowheads="1"/>
          </p:cNvPicPr>
          <p:nvPr/>
        </p:nvPicPr>
        <p:blipFill>
          <a:blip r:embed="rId4" cstate="print"/>
          <a:stretch>
            <a:fillRect/>
          </a:stretch>
        </p:blipFill>
        <p:spPr bwMode="auto">
          <a:xfrm>
            <a:off x="2929533" y="2429272"/>
            <a:ext cx="1673036" cy="1008112"/>
          </a:xfrm>
          <a:prstGeom prst="rect">
            <a:avLst/>
          </a:prstGeom>
          <a:noFill/>
        </p:spPr>
      </p:pic>
      <p:sp>
        <p:nvSpPr>
          <p:cNvPr id="13" name="TextBox 12"/>
          <p:cNvSpPr txBox="1"/>
          <p:nvPr/>
        </p:nvSpPr>
        <p:spPr>
          <a:xfrm>
            <a:off x="5161781" y="3639691"/>
            <a:ext cx="2232248" cy="523220"/>
          </a:xfrm>
          <a:prstGeom prst="rect">
            <a:avLst/>
          </a:prstGeom>
          <a:noFill/>
        </p:spPr>
        <p:txBody>
          <a:bodyPr wrap="square" rtlCol="1">
            <a:spAutoFit/>
          </a:bodyPr>
          <a:lstStyle/>
          <a:p>
            <a:r>
              <a:rPr lang="en-US" sz="1400" b="1" dirty="0" smtClean="0"/>
              <a:t>Physical </a:t>
            </a:r>
          </a:p>
          <a:p>
            <a:r>
              <a:rPr lang="en-US" sz="1400" b="1" dirty="0" smtClean="0"/>
              <a:t>Construction  Data </a:t>
            </a:r>
            <a:endParaRPr lang="ar-SA" sz="1400" b="1" dirty="0"/>
          </a:p>
        </p:txBody>
      </p:sp>
      <p:sp>
        <p:nvSpPr>
          <p:cNvPr id="14" name="TextBox 13"/>
          <p:cNvSpPr txBox="1"/>
          <p:nvPr/>
        </p:nvSpPr>
        <p:spPr>
          <a:xfrm>
            <a:off x="5176639" y="2415555"/>
            <a:ext cx="2160240" cy="523220"/>
          </a:xfrm>
          <a:prstGeom prst="rect">
            <a:avLst/>
          </a:prstGeom>
          <a:noFill/>
        </p:spPr>
        <p:txBody>
          <a:bodyPr wrap="square" rtlCol="1">
            <a:spAutoFit/>
          </a:bodyPr>
          <a:lstStyle/>
          <a:p>
            <a:r>
              <a:rPr lang="en-US" sz="1400" b="1" dirty="0" smtClean="0"/>
              <a:t>Virtual </a:t>
            </a:r>
          </a:p>
          <a:p>
            <a:r>
              <a:rPr lang="en-US" sz="1400" b="1" dirty="0" smtClean="0"/>
              <a:t>Construction  Data </a:t>
            </a:r>
            <a:endParaRPr lang="ar-SA" sz="1400" b="1" dirty="0"/>
          </a:p>
        </p:txBody>
      </p:sp>
      <p:sp>
        <p:nvSpPr>
          <p:cNvPr id="15" name="Left Brace 14"/>
          <p:cNvSpPr/>
          <p:nvPr/>
        </p:nvSpPr>
        <p:spPr bwMode="auto">
          <a:xfrm>
            <a:off x="5089773" y="5439891"/>
            <a:ext cx="1080120" cy="91440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6241901" y="5373216"/>
            <a:ext cx="1095172" cy="369332"/>
          </a:xfrm>
          <a:prstGeom prst="rect">
            <a:avLst/>
          </a:prstGeom>
          <a:noFill/>
        </p:spPr>
        <p:txBody>
          <a:bodyPr wrap="none" rtlCol="1">
            <a:spAutoFit/>
          </a:bodyPr>
          <a:lstStyle/>
          <a:p>
            <a:r>
              <a:rPr lang="en-US" dirty="0" smtClean="0"/>
              <a:t>Sensors </a:t>
            </a:r>
            <a:endParaRPr lang="ar-SA" dirty="0"/>
          </a:p>
        </p:txBody>
      </p:sp>
      <p:sp>
        <p:nvSpPr>
          <p:cNvPr id="17" name="TextBox 16"/>
          <p:cNvSpPr txBox="1"/>
          <p:nvPr/>
        </p:nvSpPr>
        <p:spPr>
          <a:xfrm>
            <a:off x="6241901" y="6156012"/>
            <a:ext cx="966931" cy="369332"/>
          </a:xfrm>
          <a:prstGeom prst="rect">
            <a:avLst/>
          </a:prstGeom>
          <a:noFill/>
        </p:spPr>
        <p:txBody>
          <a:bodyPr wrap="none" rtlCol="1">
            <a:spAutoFit/>
          </a:bodyPr>
          <a:lstStyle/>
          <a:p>
            <a:r>
              <a:rPr lang="en-US" dirty="0" smtClean="0"/>
              <a:t>Actuate</a:t>
            </a:r>
            <a:endParaRPr lang="ar-SA" dirty="0"/>
          </a:p>
        </p:txBody>
      </p:sp>
      <p:sp>
        <p:nvSpPr>
          <p:cNvPr id="18" name="TextBox 17"/>
          <p:cNvSpPr txBox="1"/>
          <p:nvPr/>
        </p:nvSpPr>
        <p:spPr>
          <a:xfrm>
            <a:off x="6529933" y="5718631"/>
            <a:ext cx="338554" cy="369332"/>
          </a:xfrm>
          <a:prstGeom prst="rect">
            <a:avLst/>
          </a:prstGeom>
          <a:noFill/>
        </p:spPr>
        <p:txBody>
          <a:bodyPr wrap="none" rtlCol="1">
            <a:spAutoFit/>
          </a:bodyPr>
          <a:lstStyle/>
          <a:p>
            <a:r>
              <a:rPr lang="en-US" dirty="0" smtClean="0"/>
              <a:t>&amp;</a:t>
            </a:r>
            <a:endParaRPr lang="ar-SA" dirty="0"/>
          </a:p>
        </p:txBody>
      </p:sp>
      <p:sp>
        <p:nvSpPr>
          <p:cNvPr id="19" name="TextBox 18"/>
          <p:cNvSpPr txBox="1"/>
          <p:nvPr/>
        </p:nvSpPr>
        <p:spPr>
          <a:xfrm>
            <a:off x="5161781" y="4071739"/>
            <a:ext cx="1710725" cy="461665"/>
          </a:xfrm>
          <a:prstGeom prst="rect">
            <a:avLst/>
          </a:prstGeom>
          <a:noFill/>
        </p:spPr>
        <p:txBody>
          <a:bodyPr wrap="none" rtlCol="1">
            <a:spAutoFit/>
          </a:bodyPr>
          <a:lstStyle/>
          <a:p>
            <a:r>
              <a:rPr lang="en-US" sz="1200" b="1" dirty="0" smtClean="0">
                <a:solidFill>
                  <a:srgbClr val="800000"/>
                </a:solidFill>
              </a:rPr>
              <a:t>Site Sensing Data</a:t>
            </a:r>
          </a:p>
          <a:p>
            <a:r>
              <a:rPr lang="en-US" sz="1200" b="1" dirty="0" smtClean="0">
                <a:solidFill>
                  <a:srgbClr val="800000"/>
                </a:solidFill>
              </a:rPr>
              <a:t>Site Monitoring data </a:t>
            </a:r>
            <a:endParaRPr lang="ar-SA" sz="1200" b="1" dirty="0">
              <a:solidFill>
                <a:srgbClr val="800000"/>
              </a:solidFill>
            </a:endParaRPr>
          </a:p>
        </p:txBody>
      </p:sp>
      <p:sp>
        <p:nvSpPr>
          <p:cNvPr id="20" name="TextBox 19"/>
          <p:cNvSpPr txBox="1"/>
          <p:nvPr/>
        </p:nvSpPr>
        <p:spPr>
          <a:xfrm>
            <a:off x="5233789" y="2919611"/>
            <a:ext cx="2160240" cy="600164"/>
          </a:xfrm>
          <a:prstGeom prst="rect">
            <a:avLst/>
          </a:prstGeom>
          <a:noFill/>
        </p:spPr>
        <p:txBody>
          <a:bodyPr wrap="square" rtlCol="1">
            <a:spAutoFit/>
          </a:bodyPr>
          <a:lstStyle/>
          <a:p>
            <a:r>
              <a:rPr lang="en-US" sz="1100" dirty="0" smtClean="0">
                <a:solidFill>
                  <a:srgbClr val="800000"/>
                </a:solidFill>
              </a:rPr>
              <a:t>Building model data </a:t>
            </a:r>
          </a:p>
          <a:p>
            <a:r>
              <a:rPr lang="en-US" sz="1100" dirty="0" smtClean="0">
                <a:solidFill>
                  <a:srgbClr val="800000"/>
                </a:solidFill>
              </a:rPr>
              <a:t>Simulation Data -  Prediction data - Optimization data </a:t>
            </a:r>
            <a:endParaRPr lang="ar-SA" sz="1100" dirty="0">
              <a:solidFill>
                <a:srgbClr val="800000"/>
              </a:solidFill>
            </a:endParaRPr>
          </a:p>
        </p:txBody>
      </p:sp>
      <p:sp>
        <p:nvSpPr>
          <p:cNvPr id="22" name="Rectangle 21"/>
          <p:cNvSpPr/>
          <p:nvPr/>
        </p:nvSpPr>
        <p:spPr bwMode="auto">
          <a:xfrm>
            <a:off x="6961981" y="2199531"/>
            <a:ext cx="576064" cy="14401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bwMode="auto">
          <a:xfrm>
            <a:off x="6961981" y="4719811"/>
            <a:ext cx="576064" cy="14401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5" name="Straight Connector 24"/>
          <p:cNvCxnSpPr>
            <a:stCxn id="22" idx="2"/>
          </p:cNvCxnSpPr>
          <p:nvPr/>
        </p:nvCxnSpPr>
        <p:spPr bwMode="auto">
          <a:xfrm>
            <a:off x="7250013" y="2343547"/>
            <a:ext cx="0" cy="2376264"/>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7178005" y="2282205"/>
            <a:ext cx="461665" cy="2413481"/>
          </a:xfrm>
          <a:prstGeom prst="rect">
            <a:avLst/>
          </a:prstGeom>
          <a:noFill/>
        </p:spPr>
        <p:txBody>
          <a:bodyPr vert="vert270" wrap="none" rtlCol="1">
            <a:spAutoFit/>
          </a:bodyPr>
          <a:lstStyle/>
          <a:p>
            <a:r>
              <a:rPr lang="en-US" b="1" dirty="0" smtClean="0"/>
              <a:t>Artificial intelligence </a:t>
            </a:r>
            <a:endParaRPr lang="ar-SA" b="1" dirty="0"/>
          </a:p>
        </p:txBody>
      </p:sp>
      <p:sp>
        <p:nvSpPr>
          <p:cNvPr id="27" name="TextBox 26"/>
          <p:cNvSpPr txBox="1"/>
          <p:nvPr/>
        </p:nvSpPr>
        <p:spPr>
          <a:xfrm>
            <a:off x="6889973" y="1911499"/>
            <a:ext cx="808234" cy="276999"/>
          </a:xfrm>
          <a:prstGeom prst="rect">
            <a:avLst/>
          </a:prstGeom>
          <a:noFill/>
        </p:spPr>
        <p:txBody>
          <a:bodyPr wrap="none" rtlCol="1">
            <a:spAutoFit/>
          </a:bodyPr>
          <a:lstStyle/>
          <a:p>
            <a:r>
              <a:rPr lang="en-US" sz="1200" b="1" dirty="0" smtClean="0">
                <a:solidFill>
                  <a:srgbClr val="800000"/>
                </a:solidFill>
              </a:rPr>
              <a:t>Big Data</a:t>
            </a:r>
            <a:endParaRPr lang="ar-SA" sz="1200" b="1" dirty="0">
              <a:solidFill>
                <a:srgbClr val="800000"/>
              </a:solidFill>
            </a:endParaRPr>
          </a:p>
        </p:txBody>
      </p:sp>
      <p:sp>
        <p:nvSpPr>
          <p:cNvPr id="28" name="TextBox 27"/>
          <p:cNvSpPr txBox="1"/>
          <p:nvPr/>
        </p:nvSpPr>
        <p:spPr>
          <a:xfrm>
            <a:off x="6889973" y="4835252"/>
            <a:ext cx="808235" cy="276999"/>
          </a:xfrm>
          <a:prstGeom prst="rect">
            <a:avLst/>
          </a:prstGeom>
          <a:noFill/>
        </p:spPr>
        <p:txBody>
          <a:bodyPr wrap="none" rtlCol="1">
            <a:spAutoFit/>
          </a:bodyPr>
          <a:lstStyle/>
          <a:p>
            <a:r>
              <a:rPr lang="en-US" sz="1200" b="1" dirty="0">
                <a:solidFill>
                  <a:srgbClr val="800000"/>
                </a:solidFill>
              </a:rPr>
              <a:t>Big</a:t>
            </a:r>
            <a:r>
              <a:rPr lang="en-US" sz="1200" dirty="0" smtClean="0"/>
              <a:t> </a:t>
            </a:r>
            <a:r>
              <a:rPr lang="en-US" sz="1200" b="1" dirty="0">
                <a:solidFill>
                  <a:srgbClr val="800000"/>
                </a:solidFill>
              </a:rPr>
              <a:t>Data</a:t>
            </a:r>
            <a:endParaRPr lang="ar-SA" sz="1200" b="1" dirty="0">
              <a:solidFill>
                <a:srgbClr val="800000"/>
              </a:solidFill>
            </a:endParaRPr>
          </a:p>
        </p:txBody>
      </p:sp>
      <p:sp>
        <p:nvSpPr>
          <p:cNvPr id="29" name="Rectangle 28"/>
          <p:cNvSpPr/>
          <p:nvPr/>
        </p:nvSpPr>
        <p:spPr bwMode="auto">
          <a:xfrm>
            <a:off x="2641501" y="399331"/>
            <a:ext cx="1944216" cy="165618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80000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Arial" pitchFamily="34" charset="0"/>
                <a:cs typeface="Arial" pitchFamily="34" charset="0"/>
              </a:rPr>
              <a:t> Real time Services</a:t>
            </a:r>
          </a:p>
          <a:p>
            <a:pPr marL="0" marR="0" indent="0" algn="l" defTabSz="914400" rtl="0" eaLnBrk="1" fontAlgn="base" latinLnBrk="0" hangingPunct="1">
              <a:lnSpc>
                <a:spcPct val="100000"/>
              </a:lnSpc>
              <a:spcBef>
                <a:spcPct val="0"/>
              </a:spcBef>
              <a:spcAft>
                <a:spcPct val="0"/>
              </a:spcAft>
              <a:buClrTx/>
              <a:buSzTx/>
              <a:buFontTx/>
              <a:buNone/>
              <a:tabLst/>
            </a:pPr>
            <a:endParaRPr lang="en-US" sz="1400" b="1" dirty="0">
              <a:solidFill>
                <a:srgbClr val="800000"/>
              </a:solidFill>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FF0000"/>
                </a:solidFill>
                <a:effectLst/>
                <a:latin typeface="Arial" pitchFamily="34" charset="0"/>
                <a:cs typeface="Arial" pitchFamily="34" charset="0"/>
              </a:rPr>
              <a:t>Automatic site monitoring</a:t>
            </a:r>
          </a:p>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FF0000"/>
                </a:solidFill>
              </a:rPr>
              <a:t>Real time shows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FF0000"/>
                </a:solidFill>
                <a:effectLst/>
                <a:latin typeface="Arial" pitchFamily="34" charset="0"/>
                <a:cs typeface="Arial" pitchFamily="34" charset="0"/>
              </a:rPr>
              <a:t>Safety detection  </a:t>
            </a:r>
            <a:endParaRPr kumimoji="0" lang="ar-SA" sz="1400" i="0" u="none" strike="noStrike" cap="none" normalizeH="0" baseline="0" dirty="0" smtClean="0">
              <a:ln>
                <a:noFill/>
              </a:ln>
              <a:solidFill>
                <a:srgbClr val="FF0000"/>
              </a:solidFill>
              <a:effectLst/>
              <a:latin typeface="Arial" pitchFamily="34" charset="0"/>
              <a:cs typeface="Arial" pitchFamily="34" charset="0"/>
            </a:endParaRPr>
          </a:p>
        </p:txBody>
      </p:sp>
      <p:sp>
        <p:nvSpPr>
          <p:cNvPr id="30" name="Rectangle 29"/>
          <p:cNvSpPr/>
          <p:nvPr/>
        </p:nvSpPr>
        <p:spPr bwMode="auto">
          <a:xfrm>
            <a:off x="4873749" y="399331"/>
            <a:ext cx="1944216" cy="165618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sz="1400" b="1" dirty="0" smtClean="0">
              <a:solidFill>
                <a:srgbClr val="80000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n-US" sz="1400" b="1" dirty="0" smtClean="0">
                <a:solidFill>
                  <a:srgbClr val="800000"/>
                </a:solidFill>
              </a:rPr>
              <a:t>Optimized Services</a:t>
            </a:r>
          </a:p>
          <a:p>
            <a:pPr marL="0" marR="0" indent="0" algn="l" defTabSz="914400" rtl="0" eaLnBrk="1" fontAlgn="base" latinLnBrk="0" hangingPunct="1">
              <a:lnSpc>
                <a:spcPct val="100000"/>
              </a:lnSpc>
              <a:spcBef>
                <a:spcPct val="0"/>
              </a:spcBef>
              <a:spcAft>
                <a:spcPct val="0"/>
              </a:spcAft>
              <a:buClrTx/>
              <a:buSzTx/>
              <a:buFontTx/>
              <a:buNone/>
              <a:tabLst/>
            </a:pPr>
            <a:endParaRPr lang="en-US" sz="1400" b="1" dirty="0">
              <a:solidFill>
                <a:srgbClr val="800000"/>
              </a:solidFill>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dirty="0">
                <a:solidFill>
                  <a:srgbClr val="FF0000"/>
                </a:solidFill>
              </a:rPr>
              <a:t> Adapted scheduling </a:t>
            </a:r>
            <a:endParaRPr lang="ar-SA" sz="1200" dirty="0">
              <a:solidFill>
                <a:srgbClr val="FF0000"/>
              </a:solidFill>
            </a:endParaRPr>
          </a:p>
        </p:txBody>
      </p:sp>
      <p:cxnSp>
        <p:nvCxnSpPr>
          <p:cNvPr id="32" name="Straight Connector 31"/>
          <p:cNvCxnSpPr/>
          <p:nvPr/>
        </p:nvCxnSpPr>
        <p:spPr bwMode="auto">
          <a:xfrm>
            <a:off x="7178005" y="471339"/>
            <a:ext cx="0" cy="136815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7105997" y="183307"/>
            <a:ext cx="400110" cy="1722586"/>
          </a:xfrm>
          <a:prstGeom prst="rect">
            <a:avLst/>
          </a:prstGeom>
          <a:noFill/>
        </p:spPr>
        <p:txBody>
          <a:bodyPr vert="vert270" wrap="none" rtlCol="1">
            <a:spAutoFit/>
          </a:bodyPr>
          <a:lstStyle/>
          <a:p>
            <a:r>
              <a:rPr lang="en-US" sz="1400" b="1" dirty="0" smtClean="0"/>
              <a:t>Serve applications </a:t>
            </a:r>
            <a:endParaRPr lang="ar-SA" sz="1400" b="1" dirty="0"/>
          </a:p>
        </p:txBody>
      </p:sp>
      <p:sp>
        <p:nvSpPr>
          <p:cNvPr id="35" name="Up-Down Arrow 34"/>
          <p:cNvSpPr/>
          <p:nvPr/>
        </p:nvSpPr>
        <p:spPr bwMode="auto">
          <a:xfrm>
            <a:off x="7754069" y="399331"/>
            <a:ext cx="971600" cy="604867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1" anchor="t" anchorCtr="0" compatLnSpc="1">
            <a:prstTxWarp prst="textNoShape">
              <a:avLst/>
            </a:prstTxWarp>
          </a:bodyPr>
          <a:lstStyle/>
          <a:p>
            <a:pPr algn="ctr"/>
            <a:r>
              <a:rPr lang="en-US" b="1" dirty="0">
                <a:solidFill>
                  <a:srgbClr val="1C1C1C"/>
                </a:solidFill>
              </a:rPr>
              <a:t>Semantic and Linked data </a:t>
            </a:r>
            <a:endParaRPr lang="ar-SA" b="1" dirty="0">
              <a:solidFill>
                <a:srgbClr val="1C1C1C"/>
              </a:solidFill>
            </a:endParaRPr>
          </a:p>
        </p:txBody>
      </p:sp>
      <p:sp>
        <p:nvSpPr>
          <p:cNvPr id="36" name="TextBox 35"/>
          <p:cNvSpPr txBox="1"/>
          <p:nvPr/>
        </p:nvSpPr>
        <p:spPr>
          <a:xfrm>
            <a:off x="1849413" y="44624"/>
            <a:ext cx="6192688" cy="369332"/>
          </a:xfrm>
          <a:prstGeom prst="rect">
            <a:avLst/>
          </a:prstGeom>
          <a:noFill/>
        </p:spPr>
        <p:txBody>
          <a:bodyPr wrap="square" rtlCol="1">
            <a:spAutoFit/>
          </a:bodyPr>
          <a:lstStyle/>
          <a:p>
            <a:pPr algn="ctr"/>
            <a:r>
              <a:rPr lang="en-US" b="1" dirty="0" smtClean="0"/>
              <a:t>Digital Twinning in heritage</a:t>
            </a:r>
            <a:endParaRPr lang="ar-SA" b="1" dirty="0"/>
          </a:p>
        </p:txBody>
      </p:sp>
      <p:sp>
        <p:nvSpPr>
          <p:cNvPr id="37" name="Rectangle 36"/>
          <p:cNvSpPr/>
          <p:nvPr/>
        </p:nvSpPr>
        <p:spPr>
          <a:xfrm>
            <a:off x="1849413" y="4782344"/>
            <a:ext cx="4572000" cy="230832"/>
          </a:xfrm>
          <a:prstGeom prst="rect">
            <a:avLst/>
          </a:prstGeom>
        </p:spPr>
        <p:txBody>
          <a:bodyPr>
            <a:spAutoFit/>
          </a:bodyPr>
          <a:lstStyle/>
          <a:p>
            <a:r>
              <a:rPr lang="en-US" sz="900" b="1" dirty="0"/>
              <a:t>The digital twin of machines can predict the need for their timely maintenance.</a:t>
            </a:r>
            <a:endParaRPr lang="ar-SA" sz="900" b="1" dirty="0"/>
          </a:p>
        </p:txBody>
      </p:sp>
      <p:sp>
        <p:nvSpPr>
          <p:cNvPr id="38" name="TextBox 37"/>
          <p:cNvSpPr txBox="1"/>
          <p:nvPr/>
        </p:nvSpPr>
        <p:spPr>
          <a:xfrm>
            <a:off x="8474149" y="2303902"/>
            <a:ext cx="677108" cy="2277226"/>
          </a:xfrm>
          <a:prstGeom prst="rect">
            <a:avLst/>
          </a:prstGeom>
          <a:noFill/>
        </p:spPr>
        <p:txBody>
          <a:bodyPr vert="vert270" wrap="none" rtlCol="1">
            <a:spAutoFit/>
          </a:bodyPr>
          <a:lstStyle/>
          <a:p>
            <a:r>
              <a:rPr lang="en-US" sz="3200" b="1" dirty="0" smtClean="0">
                <a:solidFill>
                  <a:srgbClr val="FF0000"/>
                </a:solidFill>
              </a:rPr>
              <a:t>Blockchain</a:t>
            </a:r>
            <a:endParaRPr lang="ar-SA" sz="3200" b="1" dirty="0">
              <a:solidFill>
                <a:srgbClr val="FF0000"/>
              </a:solidFill>
            </a:endParaRPr>
          </a:p>
        </p:txBody>
      </p:sp>
      <p:cxnSp>
        <p:nvCxnSpPr>
          <p:cNvPr id="40" name="Straight Connector 39"/>
          <p:cNvCxnSpPr>
            <a:stCxn id="38" idx="0"/>
          </p:cNvCxnSpPr>
          <p:nvPr/>
        </p:nvCxnSpPr>
        <p:spPr bwMode="auto">
          <a:xfrm flipV="1">
            <a:off x="8812703" y="188641"/>
            <a:ext cx="21486" cy="2115261"/>
          </a:xfrm>
          <a:prstGeom prst="line">
            <a:avLst/>
          </a:prstGeom>
          <a:ln>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bwMode="auto">
          <a:xfrm flipH="1">
            <a:off x="7610053" y="188640"/>
            <a:ext cx="1224136" cy="0"/>
          </a:xfrm>
          <a:prstGeom prst="line">
            <a:avLst/>
          </a:prstGeom>
          <a:ln>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bwMode="auto">
          <a:xfrm>
            <a:off x="7610053" y="188640"/>
            <a:ext cx="0" cy="1656184"/>
          </a:xfrm>
          <a:prstGeom prst="straightConnector1">
            <a:avLst/>
          </a:prstGeom>
          <a:ln>
            <a:prstDash val="sysDot"/>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flipV="1">
            <a:off x="8805614" y="4581128"/>
            <a:ext cx="21486" cy="2115263"/>
          </a:xfrm>
          <a:prstGeom prst="line">
            <a:avLst/>
          </a:prstGeom>
          <a:ln>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bwMode="auto">
          <a:xfrm flipH="1">
            <a:off x="7591003" y="6669360"/>
            <a:ext cx="1224136" cy="0"/>
          </a:xfrm>
          <a:prstGeom prst="line">
            <a:avLst/>
          </a:prstGeom>
          <a:ln>
            <a:prstDash val="sys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bwMode="auto">
          <a:xfrm flipV="1">
            <a:off x="7600528" y="5085184"/>
            <a:ext cx="0" cy="1584176"/>
          </a:xfrm>
          <a:prstGeom prst="straightConnector1">
            <a:avLst/>
          </a:prstGeom>
          <a:ln>
            <a:prstDash val="sysDot"/>
            <a:headEnd type="none" w="med" len="med"/>
            <a:tailEnd type="arrow"/>
          </a:ln>
        </p:spPr>
        <p:style>
          <a:lnRef idx="2">
            <a:schemeClr val="dk1"/>
          </a:lnRef>
          <a:fillRef idx="0">
            <a:schemeClr val="dk1"/>
          </a:fillRef>
          <a:effectRef idx="1">
            <a:schemeClr val="dk1"/>
          </a:effectRef>
          <a:fontRef idx="minor">
            <a:schemeClr val="tx1"/>
          </a:fontRef>
        </p:style>
      </p:cxnSp>
      <p:sp>
        <p:nvSpPr>
          <p:cNvPr id="52" name="TextBox 51"/>
          <p:cNvSpPr txBox="1"/>
          <p:nvPr/>
        </p:nvSpPr>
        <p:spPr>
          <a:xfrm>
            <a:off x="2641501" y="2132856"/>
            <a:ext cx="1741182" cy="276999"/>
          </a:xfrm>
          <a:prstGeom prst="rect">
            <a:avLst/>
          </a:prstGeom>
          <a:noFill/>
        </p:spPr>
        <p:txBody>
          <a:bodyPr wrap="none" rtlCol="1">
            <a:spAutoFit/>
          </a:bodyPr>
          <a:lstStyle/>
          <a:p>
            <a:r>
              <a:rPr lang="ar-SA" sz="1200" dirty="0" smtClean="0"/>
              <a:t>لايمكن نسخها – تعديلها - حذفها</a:t>
            </a:r>
            <a:endParaRPr lang="ar-SA" sz="1200" dirty="0"/>
          </a:p>
        </p:txBody>
      </p:sp>
      <p:sp>
        <p:nvSpPr>
          <p:cNvPr id="53" name="TextBox 52"/>
          <p:cNvSpPr txBox="1"/>
          <p:nvPr/>
        </p:nvSpPr>
        <p:spPr>
          <a:xfrm>
            <a:off x="2628511" y="4581128"/>
            <a:ext cx="1741182" cy="276999"/>
          </a:xfrm>
          <a:prstGeom prst="rect">
            <a:avLst/>
          </a:prstGeom>
          <a:noFill/>
        </p:spPr>
        <p:txBody>
          <a:bodyPr wrap="none" rtlCol="1">
            <a:spAutoFit/>
          </a:bodyPr>
          <a:lstStyle/>
          <a:p>
            <a:r>
              <a:rPr lang="ar-SA" sz="1200" dirty="0" smtClean="0"/>
              <a:t>لايمكن نسخها – تعديلها - حذفها</a:t>
            </a:r>
            <a:endParaRPr lang="ar-SA" sz="1200" dirty="0"/>
          </a:p>
        </p:txBody>
      </p:sp>
      <p:sp>
        <p:nvSpPr>
          <p:cNvPr id="55" name="Rectangle 54"/>
          <p:cNvSpPr/>
          <p:nvPr/>
        </p:nvSpPr>
        <p:spPr>
          <a:xfrm>
            <a:off x="5808667" y="6479758"/>
            <a:ext cx="1787669" cy="261610"/>
          </a:xfrm>
          <a:prstGeom prst="rect">
            <a:avLst/>
          </a:prstGeom>
        </p:spPr>
        <p:txBody>
          <a:bodyPr wrap="none">
            <a:spAutoFit/>
          </a:bodyPr>
          <a:lstStyle/>
          <a:p>
            <a:r>
              <a:rPr lang="ar-SA" sz="1100" b="1" dirty="0" smtClean="0"/>
              <a:t>اختراق بيانات جهاز إنترنت الأشياء</a:t>
            </a:r>
            <a:endParaRPr lang="ar-SA" sz="11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jpg"/>
          <p:cNvPicPr>
            <a:picLocks noChangeAspect="1"/>
          </p:cNvPicPr>
          <p:nvPr/>
        </p:nvPicPr>
        <p:blipFill>
          <a:blip r:embed="rId2" cstate="print"/>
          <a:stretch>
            <a:fillRect/>
          </a:stretch>
        </p:blipFill>
        <p:spPr>
          <a:xfrm>
            <a:off x="3059832" y="2348880"/>
            <a:ext cx="3447827" cy="3432503"/>
          </a:xfrm>
          <a:prstGeom prst="rect">
            <a:avLst/>
          </a:prstGeom>
        </p:spPr>
      </p:pic>
      <p:sp>
        <p:nvSpPr>
          <p:cNvPr id="3" name="TextBox 2"/>
          <p:cNvSpPr txBox="1"/>
          <p:nvPr/>
        </p:nvSpPr>
        <p:spPr>
          <a:xfrm>
            <a:off x="2411760" y="548680"/>
            <a:ext cx="5088252" cy="646331"/>
          </a:xfrm>
          <a:prstGeom prst="rect">
            <a:avLst/>
          </a:prstGeom>
          <a:noFill/>
        </p:spPr>
        <p:txBody>
          <a:bodyPr wrap="none" rtlCol="1">
            <a:spAutoFit/>
          </a:bodyPr>
          <a:lstStyle/>
          <a:p>
            <a:r>
              <a:rPr lang="ar-SA" sz="3600" b="1" dirty="0" smtClean="0"/>
              <a:t>المدرسة العلمية البحثية المصرية</a:t>
            </a:r>
            <a:endParaRPr lang="ar-SA" sz="3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Untitled.jpg"/>
          <p:cNvPicPr>
            <a:picLocks noChangeAspect="1"/>
          </p:cNvPicPr>
          <p:nvPr/>
        </p:nvPicPr>
        <p:blipFill>
          <a:blip r:embed="rId3" cstate="print"/>
          <a:stretch>
            <a:fillRect/>
          </a:stretch>
        </p:blipFill>
        <p:spPr>
          <a:xfrm>
            <a:off x="2411760" y="1556792"/>
            <a:ext cx="2555776" cy="53012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1143000"/>
          </a:xfrm>
        </p:spPr>
        <p:txBody>
          <a:bodyPr/>
          <a:lstStyle/>
          <a:p>
            <a:pPr rtl="1"/>
            <a:r>
              <a:rPr lang="ar-SA" sz="3600" b="1" dirty="0" smtClean="0">
                <a:solidFill>
                  <a:srgbClr val="990000"/>
                </a:solidFill>
              </a:rPr>
              <a:t>المتحف الافتراضي في </a:t>
            </a:r>
            <a:r>
              <a:rPr lang="ar-SA" sz="3600" b="1" dirty="0" smtClean="0">
                <a:solidFill>
                  <a:srgbClr val="025198"/>
                </a:solidFill>
              </a:rPr>
              <a:t>بيت الإيسيسكو </a:t>
            </a:r>
            <a:r>
              <a:rPr lang="ar-SA" sz="3600" b="1" dirty="0" smtClean="0">
                <a:solidFill>
                  <a:srgbClr val="990000"/>
                </a:solidFill>
              </a:rPr>
              <a:t>الرقمي</a:t>
            </a:r>
          </a:p>
        </p:txBody>
      </p:sp>
      <p:pic>
        <p:nvPicPr>
          <p:cNvPr id="3" name="Picture 2" descr="13.jpg"/>
          <p:cNvPicPr>
            <a:picLocks noChangeAspect="1"/>
          </p:cNvPicPr>
          <p:nvPr/>
        </p:nvPicPr>
        <p:blipFill>
          <a:blip r:embed="rId3" cstate="print"/>
          <a:stretch>
            <a:fillRect/>
          </a:stretch>
        </p:blipFill>
        <p:spPr>
          <a:xfrm>
            <a:off x="0" y="1484785"/>
            <a:ext cx="9144000" cy="5373216"/>
          </a:xfrm>
          <a:prstGeom prst="rect">
            <a:avLst/>
          </a:prstGeom>
        </p:spPr>
      </p:pic>
      <p:pic>
        <p:nvPicPr>
          <p:cNvPr id="4" name="Picture 3" descr="13.jpg"/>
          <p:cNvPicPr>
            <a:picLocks noChangeAspect="1"/>
          </p:cNvPicPr>
          <p:nvPr/>
        </p:nvPicPr>
        <p:blipFill>
          <a:blip r:embed="rId4" cstate="print"/>
          <a:stretch>
            <a:fillRect/>
          </a:stretch>
        </p:blipFill>
        <p:spPr>
          <a:xfrm>
            <a:off x="0" y="1"/>
            <a:ext cx="2123728" cy="357301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4624"/>
            <a:ext cx="7308304" cy="864096"/>
          </a:xfrm>
        </p:spPr>
        <p:txBody>
          <a:bodyPr/>
          <a:lstStyle/>
          <a:p>
            <a:r>
              <a:rPr lang="ar-SA" sz="3200" b="1" dirty="0">
                <a:solidFill>
                  <a:srgbClr val="990000"/>
                </a:solidFill>
              </a:rPr>
              <a:t>18 دولة عربية في قائمة اليونسكو للتراث </a:t>
            </a:r>
            <a:r>
              <a:rPr lang="ar-SA" sz="3200" b="1" dirty="0" smtClean="0">
                <a:solidFill>
                  <a:srgbClr val="990000"/>
                </a:solidFill>
              </a:rPr>
              <a:t>العالمي</a:t>
            </a:r>
            <a:endParaRPr lang="ar-SA" sz="3200" b="1" dirty="0">
              <a:solidFill>
                <a:srgbClr val="990000"/>
              </a:solidFill>
            </a:endParaRPr>
          </a:p>
        </p:txBody>
      </p:sp>
      <p:pic>
        <p:nvPicPr>
          <p:cNvPr id="206850" name="Picture 2" descr="مدينة فاس"/>
          <p:cNvPicPr>
            <a:picLocks noChangeAspect="1" noChangeArrowheads="1"/>
          </p:cNvPicPr>
          <p:nvPr/>
        </p:nvPicPr>
        <p:blipFill>
          <a:blip r:embed="rId2" cstate="print"/>
          <a:srcRect/>
          <a:stretch>
            <a:fillRect/>
          </a:stretch>
        </p:blipFill>
        <p:spPr bwMode="auto">
          <a:xfrm>
            <a:off x="5868144" y="1484785"/>
            <a:ext cx="3138735" cy="1296143"/>
          </a:xfrm>
          <a:prstGeom prst="rect">
            <a:avLst/>
          </a:prstGeom>
          <a:noFill/>
        </p:spPr>
      </p:pic>
      <p:pic>
        <p:nvPicPr>
          <p:cNvPr id="206852" name="Picture 4" descr="مدرج الجم الروماني"/>
          <p:cNvPicPr>
            <a:picLocks noChangeAspect="1" noChangeArrowheads="1"/>
          </p:cNvPicPr>
          <p:nvPr/>
        </p:nvPicPr>
        <p:blipFill>
          <a:blip r:embed="rId3" cstate="print"/>
          <a:srcRect/>
          <a:stretch>
            <a:fillRect/>
          </a:stretch>
        </p:blipFill>
        <p:spPr bwMode="auto">
          <a:xfrm>
            <a:off x="5868145" y="2852936"/>
            <a:ext cx="3118622" cy="1728192"/>
          </a:xfrm>
          <a:prstGeom prst="rect">
            <a:avLst/>
          </a:prstGeom>
          <a:noFill/>
        </p:spPr>
      </p:pic>
      <p:pic>
        <p:nvPicPr>
          <p:cNvPr id="206854" name="Picture 6" descr="قلعة بني حمدان"/>
          <p:cNvPicPr>
            <a:picLocks noChangeAspect="1" noChangeArrowheads="1"/>
          </p:cNvPicPr>
          <p:nvPr/>
        </p:nvPicPr>
        <p:blipFill>
          <a:blip r:embed="rId4" cstate="print"/>
          <a:srcRect/>
          <a:stretch>
            <a:fillRect/>
          </a:stretch>
        </p:blipFill>
        <p:spPr bwMode="auto">
          <a:xfrm>
            <a:off x="5796136" y="4653136"/>
            <a:ext cx="3168352" cy="1512168"/>
          </a:xfrm>
          <a:prstGeom prst="rect">
            <a:avLst/>
          </a:prstGeom>
          <a:noFill/>
        </p:spPr>
      </p:pic>
      <p:pic>
        <p:nvPicPr>
          <p:cNvPr id="206856" name="Picture 8" descr="مدينة طيبة القديمة "/>
          <p:cNvPicPr>
            <a:picLocks noChangeAspect="1" noChangeArrowheads="1"/>
          </p:cNvPicPr>
          <p:nvPr/>
        </p:nvPicPr>
        <p:blipFill>
          <a:blip r:embed="rId5" cstate="print"/>
          <a:srcRect/>
          <a:stretch>
            <a:fillRect/>
          </a:stretch>
        </p:blipFill>
        <p:spPr bwMode="auto">
          <a:xfrm>
            <a:off x="1691680" y="1479792"/>
            <a:ext cx="4056385" cy="2304256"/>
          </a:xfrm>
          <a:prstGeom prst="rect">
            <a:avLst/>
          </a:prstGeom>
          <a:noFill/>
        </p:spPr>
      </p:pic>
      <p:sp>
        <p:nvSpPr>
          <p:cNvPr id="8" name="Rectangle 7"/>
          <p:cNvSpPr/>
          <p:nvPr/>
        </p:nvSpPr>
        <p:spPr>
          <a:xfrm>
            <a:off x="1691680" y="3933056"/>
            <a:ext cx="4032448" cy="2677656"/>
          </a:xfrm>
          <a:prstGeom prst="rect">
            <a:avLst/>
          </a:prstGeom>
        </p:spPr>
        <p:txBody>
          <a:bodyPr wrap="square">
            <a:spAutoFit/>
          </a:bodyPr>
          <a:lstStyle/>
          <a:p>
            <a:pPr algn="r" rtl="1"/>
            <a:r>
              <a:rPr lang="ar-SA" sz="1200" b="1" dirty="0" smtClean="0"/>
              <a:t>المغرب: </a:t>
            </a:r>
            <a:r>
              <a:rPr lang="ar-SA" sz="1200" dirty="0"/>
              <a:t>تحتل المركز الأول بين الدول العربية برصيد 9 مواقع مختلطة هي: مدينة فاس 1981، ومدينة مراكش 1985، وقصر آيت بن حدو 1987، ومدينة مكناس 1996، ومدينة تطوان 1997، وليلى الأثري 1997، ومدينة الصويرة 2001، ومدينة مازاكان 2004، والرباط والعاصمة الحديثة والمدينة التاريخية 2012.</a:t>
            </a:r>
          </a:p>
          <a:p>
            <a:pPr algn="r" rtl="1"/>
            <a:r>
              <a:rPr lang="ar-SA" sz="1200" b="1" dirty="0" smtClean="0"/>
              <a:t>مصر</a:t>
            </a:r>
            <a:r>
              <a:rPr lang="ar-SA" sz="1200" dirty="0" smtClean="0"/>
              <a:t> تحتل المركز الرابع: </a:t>
            </a:r>
            <a:r>
              <a:rPr lang="ar-SA" sz="1200" dirty="0"/>
              <a:t>تملك 7 مواقع تراثية، منها 6 مواقع مختلطة هي: موقع أبومينا 1979، وهو مسجل تحت الخطر، والقاهرة الإسلامية 1979، ومدينة طيبة القديمة ومقبرتها 1979، ومعالم النوبة من أبو سمبل إلى فيلة 1979، وممفيس ومقبرتها منطقة الأهرام من الجيزة إلى دهشور 1979، ومنطقة القديسة كاترين 2002، وموقع واحد ثقافي هو وادي الحيتان 2005.</a:t>
            </a:r>
          </a:p>
          <a:p>
            <a:pPr algn="r" rtl="1"/>
            <a:r>
              <a:rPr lang="ar-SA" sz="1200" b="1" dirty="0"/>
              <a:t> </a:t>
            </a:r>
            <a:r>
              <a:rPr lang="ar-SA" sz="1200" b="1" dirty="0" smtClean="0"/>
              <a:t>الإمارات (17) : </a:t>
            </a:r>
            <a:r>
              <a:rPr lang="ar-SA" sz="1200" dirty="0"/>
              <a:t>لديها موقع واحد مختلط سجل عام 2011 هو "العين الثقافية: حفيت، وهيلي، وبدع بنت سعود ومناطق الواحات".</a:t>
            </a:r>
          </a:p>
          <a:p>
            <a:pPr algn="r" rtl="1"/>
            <a:r>
              <a:rPr lang="ar-SA" sz="1200" b="1" dirty="0" smtClean="0"/>
              <a:t>قطر (18) </a:t>
            </a:r>
            <a:r>
              <a:rPr lang="ar-SA" sz="1200" dirty="0" smtClean="0"/>
              <a:t>: لديها </a:t>
            </a:r>
            <a:r>
              <a:rPr lang="ar-SA" sz="1200" dirty="0"/>
              <a:t>موقع واحد مختلط سجل عام 2013 هو موقع "الزبارة </a:t>
            </a:r>
            <a:r>
              <a:rPr lang="ar-SA" sz="1200" dirty="0" smtClean="0"/>
              <a:t>الأثري”.</a:t>
            </a:r>
            <a:endParaRPr lang="ar-SA" sz="1200" dirty="0"/>
          </a:p>
        </p:txBody>
      </p:sp>
      <p:sp>
        <p:nvSpPr>
          <p:cNvPr id="9" name="Rectangle 8"/>
          <p:cNvSpPr/>
          <p:nvPr/>
        </p:nvSpPr>
        <p:spPr>
          <a:xfrm>
            <a:off x="1835696" y="6596390"/>
            <a:ext cx="4572000" cy="261610"/>
          </a:xfrm>
          <a:prstGeom prst="rect">
            <a:avLst/>
          </a:prstGeom>
        </p:spPr>
        <p:txBody>
          <a:bodyPr>
            <a:spAutoFit/>
          </a:bodyPr>
          <a:lstStyle/>
          <a:p>
            <a:r>
              <a:rPr lang="en-US" sz="1100" dirty="0" smtClean="0">
                <a:hlinkClick r:id="rId6"/>
              </a:rPr>
              <a:t>Source: https://al-ain.com/article/sites-heritage-unesco-arabs</a:t>
            </a:r>
            <a:r>
              <a:rPr lang="en-US" sz="1100" dirty="0" smtClean="0"/>
              <a:t> </a:t>
            </a:r>
            <a:endParaRPr lang="ar-SA" sz="1100" dirty="0"/>
          </a:p>
        </p:txBody>
      </p:sp>
      <p:sp>
        <p:nvSpPr>
          <p:cNvPr id="10" name="TextBox 9"/>
          <p:cNvSpPr txBox="1"/>
          <p:nvPr/>
        </p:nvSpPr>
        <p:spPr>
          <a:xfrm>
            <a:off x="2195736" y="1023119"/>
            <a:ext cx="5745815" cy="461665"/>
          </a:xfrm>
          <a:prstGeom prst="rect">
            <a:avLst/>
          </a:prstGeom>
          <a:noFill/>
        </p:spPr>
        <p:txBody>
          <a:bodyPr wrap="square" rtlCol="1">
            <a:spAutoFit/>
          </a:bodyPr>
          <a:lstStyle/>
          <a:p>
            <a:pPr algn="ctr"/>
            <a:r>
              <a:rPr lang="ar-SA" sz="1200" dirty="0" smtClean="0"/>
              <a:t>المغرب – تونس – الجزائر – مصر – سلطنة عمان – سوريا – البسعودية – الاردن </a:t>
            </a:r>
          </a:p>
          <a:p>
            <a:pPr algn="ctr"/>
            <a:r>
              <a:rPr lang="ar-SA" sz="1200" dirty="0" smtClean="0"/>
              <a:t>– لبنان – العراق – ليبيا – اليمن – فلسطين – السودان – البحرين – مورتانيا  – الامارات - قطر</a:t>
            </a:r>
            <a:endParaRPr lang="ar-SA" sz="1200" dirty="0"/>
          </a:p>
        </p:txBody>
      </p:sp>
      <p:sp>
        <p:nvSpPr>
          <p:cNvPr id="11" name="Rectangle 10"/>
          <p:cNvSpPr/>
          <p:nvPr/>
        </p:nvSpPr>
        <p:spPr>
          <a:xfrm>
            <a:off x="5868144" y="6119336"/>
            <a:ext cx="3275856" cy="646331"/>
          </a:xfrm>
          <a:prstGeom prst="rect">
            <a:avLst/>
          </a:prstGeom>
        </p:spPr>
        <p:txBody>
          <a:bodyPr wrap="square">
            <a:spAutoFit/>
          </a:bodyPr>
          <a:lstStyle/>
          <a:p>
            <a:pPr algn="r" rtl="1"/>
            <a:r>
              <a:rPr lang="ar-SA" sz="1200" dirty="0">
                <a:solidFill>
                  <a:srgbClr val="C00000"/>
                </a:solidFill>
              </a:rPr>
              <a:t>فيما لا تمتلك 4 دول عربية أي مواقع تراثية مسجلة على قائمة التراث العالمي لليونسكو هي: جيبوتي، والصومال، وجزر القمر، والكويت</a:t>
            </a:r>
            <a:r>
              <a:rPr lang="ar-SA" sz="1200" dirty="0" smtClean="0">
                <a:solidFill>
                  <a:srgbClr val="C00000"/>
                </a:solidFill>
              </a:rPr>
              <a:t>.</a:t>
            </a:r>
            <a:endParaRPr lang="ar-SA" sz="1200"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4-175823--_15c6573ffc187f.png"/>
          <p:cNvPicPr>
            <a:picLocks noChangeAspect="1"/>
          </p:cNvPicPr>
          <p:nvPr/>
        </p:nvPicPr>
        <p:blipFill>
          <a:blip r:embed="rId2" cstate="print"/>
          <a:stretch>
            <a:fillRect/>
          </a:stretch>
        </p:blipFill>
        <p:spPr>
          <a:xfrm>
            <a:off x="4329608" y="0"/>
            <a:ext cx="4814392" cy="6858000"/>
          </a:xfrm>
          <a:prstGeom prst="rect">
            <a:avLst/>
          </a:prstGeom>
        </p:spPr>
      </p:pic>
      <p:sp>
        <p:nvSpPr>
          <p:cNvPr id="7" name="Rectangle 6"/>
          <p:cNvSpPr/>
          <p:nvPr/>
        </p:nvSpPr>
        <p:spPr>
          <a:xfrm>
            <a:off x="1691680" y="5013176"/>
            <a:ext cx="1127232" cy="369332"/>
          </a:xfrm>
          <a:prstGeom prst="rect">
            <a:avLst/>
          </a:prstGeom>
        </p:spPr>
        <p:txBody>
          <a:bodyPr wrap="none">
            <a:spAutoFit/>
          </a:bodyPr>
          <a:lstStyle/>
          <a:p>
            <a:r>
              <a:rPr lang="ar-SA" dirty="0"/>
              <a:t>وادي الحيتان</a:t>
            </a:r>
          </a:p>
        </p:txBody>
      </p:sp>
      <p:sp>
        <p:nvSpPr>
          <p:cNvPr id="19763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1619672" y="3933056"/>
            <a:ext cx="1733167"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solidFill>
                  <a:srgbClr val="0645AD"/>
                </a:solidFill>
                <a:latin typeface="Arial"/>
                <a:cs typeface="Arial"/>
              </a:rPr>
              <a:t>منطقة القديسة كاترين</a:t>
            </a:r>
            <a:endParaRPr lang="ar-SA" dirty="0">
              <a:solidFill>
                <a:srgbClr val="000000"/>
              </a:solidFill>
              <a:latin typeface="Arial"/>
              <a:cs typeface="Arial"/>
            </a:endParaRPr>
          </a:p>
        </p:txBody>
      </p:sp>
      <p:sp>
        <p:nvSpPr>
          <p:cNvPr id="11" name="Rectangle 10"/>
          <p:cNvSpPr/>
          <p:nvPr/>
        </p:nvSpPr>
        <p:spPr>
          <a:xfrm>
            <a:off x="1547664" y="2708920"/>
            <a:ext cx="2614818" cy="369332"/>
          </a:xfrm>
          <a:prstGeom prst="rect">
            <a:avLst/>
          </a:prstGeom>
        </p:spPr>
        <p:txBody>
          <a:bodyPr wrap="none">
            <a:spAutoFit/>
          </a:bodyPr>
          <a:lstStyle/>
          <a:p>
            <a:r>
              <a:rPr lang="ar-SA" dirty="0"/>
              <a:t>معالم النوبة من أبو سمبل إلى فيلة</a:t>
            </a:r>
          </a:p>
        </p:txBody>
      </p:sp>
      <p:sp>
        <p:nvSpPr>
          <p:cNvPr id="12" name="Rectangle 11"/>
          <p:cNvSpPr/>
          <p:nvPr/>
        </p:nvSpPr>
        <p:spPr>
          <a:xfrm>
            <a:off x="1691680" y="1772816"/>
            <a:ext cx="2569934" cy="646331"/>
          </a:xfrm>
          <a:prstGeom prst="rect">
            <a:avLst/>
          </a:prstGeom>
        </p:spPr>
        <p:txBody>
          <a:bodyPr wrap="none">
            <a:spAutoFit/>
          </a:bodyPr>
          <a:lstStyle/>
          <a:p>
            <a:r>
              <a:rPr lang="ar-SA" dirty="0"/>
              <a:t>ممفيس ومقبرتها، منطقة الأهرام </a:t>
            </a:r>
            <a:endParaRPr lang="ar-SA" dirty="0" smtClean="0"/>
          </a:p>
          <a:p>
            <a:r>
              <a:rPr lang="ar-SA" dirty="0" smtClean="0"/>
              <a:t>من </a:t>
            </a:r>
            <a:r>
              <a:rPr lang="ar-SA" dirty="0"/>
              <a:t>الجيزة إلى دهشور</a:t>
            </a:r>
          </a:p>
        </p:txBody>
      </p:sp>
      <p:sp>
        <p:nvSpPr>
          <p:cNvPr id="13" name="Rectangle 12"/>
          <p:cNvSpPr/>
          <p:nvPr/>
        </p:nvSpPr>
        <p:spPr>
          <a:xfrm>
            <a:off x="2807617" y="4581128"/>
            <a:ext cx="1407758" cy="369332"/>
          </a:xfrm>
          <a:prstGeom prst="rect">
            <a:avLst/>
          </a:prstGeom>
        </p:spPr>
        <p:txBody>
          <a:bodyPr wrap="none">
            <a:spAutoFit/>
          </a:bodyPr>
          <a:lstStyle/>
          <a:p>
            <a:r>
              <a:rPr lang="ar-SA" dirty="0"/>
              <a:t>القاهرة الإسلاميّة</a:t>
            </a:r>
          </a:p>
        </p:txBody>
      </p:sp>
      <p:sp>
        <p:nvSpPr>
          <p:cNvPr id="14" name="Rectangle 13"/>
          <p:cNvSpPr/>
          <p:nvPr/>
        </p:nvSpPr>
        <p:spPr>
          <a:xfrm>
            <a:off x="1943521" y="5661248"/>
            <a:ext cx="2169184" cy="369332"/>
          </a:xfrm>
          <a:prstGeom prst="rect">
            <a:avLst/>
          </a:prstGeom>
        </p:spPr>
        <p:txBody>
          <a:bodyPr wrap="none">
            <a:spAutoFit/>
          </a:bodyPr>
          <a:lstStyle/>
          <a:p>
            <a:r>
              <a:rPr lang="ar-SA" dirty="0"/>
              <a:t>مدينة طيبة القديمة ومقبرتها</a:t>
            </a:r>
          </a:p>
        </p:txBody>
      </p:sp>
      <p:sp>
        <p:nvSpPr>
          <p:cNvPr id="197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a:xfrm>
            <a:off x="2555776" y="3429000"/>
            <a:ext cx="708848" cy="369332"/>
          </a:xfrm>
          <a:prstGeom prst="rect">
            <a:avLst/>
          </a:prstGeom>
        </p:spPr>
        <p:txBody>
          <a:bodyPr wrap="none">
            <a:spAutoFit/>
          </a:bodyPr>
          <a:lstStyle/>
          <a:p>
            <a:r>
              <a:rPr lang="ar-SA" u="none" strike="noStrike" dirty="0" smtClean="0">
                <a:solidFill>
                  <a:srgbClr val="0645AD"/>
                </a:solidFill>
              </a:rPr>
              <a:t>أبو مينا</a:t>
            </a:r>
            <a:endParaRPr lang="ar-S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20624</TotalTime>
  <Words>3133</Words>
  <Application>Microsoft Office PowerPoint</Application>
  <PresentationFormat>On-screen Show (4:3)</PresentationFormat>
  <Paragraphs>312</Paragraphs>
  <Slides>53</Slides>
  <Notes>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Diseño predeterminado</vt:lpstr>
      <vt:lpstr>النظم الذكية لحِفْظ  ذَّاكِرَةُ  التُّرَاثُ والمعالم الأثرية بالوطن العربى</vt:lpstr>
      <vt:lpstr>Slide 2</vt:lpstr>
      <vt:lpstr>أبو الهول المصري في الصين...  جنون الاستنساخ الأثري</vt:lpstr>
      <vt:lpstr>الموروث الحضاري...</vt:lpstr>
      <vt:lpstr>المحتوى</vt:lpstr>
      <vt:lpstr>Slide 6</vt:lpstr>
      <vt:lpstr>المتحف الافتراضي في بيت الإيسيسكو الرقمي</vt:lpstr>
      <vt:lpstr>18 دولة عربية في قائمة اليونسكو للتراث العالمي</vt:lpstr>
      <vt:lpstr>Slide 9</vt:lpstr>
      <vt:lpstr> التنظيمات الإرهابية.. آلة تدمير للإرث الحضاري والإنساني</vt:lpstr>
      <vt:lpstr>مخاطر أخرى</vt:lpstr>
      <vt:lpstr>النسخة الأصلية الأولى من التراث</vt:lpstr>
      <vt:lpstr>  جولات افتراضية بدقة عالية وعصابات تهريب الآثار</vt:lpstr>
      <vt:lpstr>التوثيق الأثري من أجل الحماية..</vt:lpstr>
      <vt:lpstr>كورونا يدفع متاحف العالم نحو الفضاء الافتراضي</vt:lpstr>
      <vt:lpstr>Slide 16</vt:lpstr>
      <vt:lpstr>التراث الثقافي </vt:lpstr>
      <vt:lpstr> مفهوم التراث الثقافي  المادى </vt:lpstr>
      <vt:lpstr> مفهوم التراث الثقافي  اللامادى </vt:lpstr>
      <vt:lpstr>التراث الشفهي اللامادي للإنسانية</vt:lpstr>
      <vt:lpstr>اتفاقية حماية التراث العالمي الثقافي    والطبيعي -  1972</vt:lpstr>
      <vt:lpstr>Slide 22</vt:lpstr>
      <vt:lpstr>Slide 23</vt:lpstr>
      <vt:lpstr> الحفاظ على التراث!</vt:lpstr>
      <vt:lpstr>تصدر الصين قوائم اليونيسكو للتراث الثقافي غيرالمادي</vt:lpstr>
      <vt:lpstr>المتحف الرقمي</vt:lpstr>
      <vt:lpstr>Slide 27</vt:lpstr>
      <vt:lpstr>الواقع الافتراضي</vt:lpstr>
      <vt:lpstr>الواقع المعزز Augmented reality  </vt:lpstr>
      <vt:lpstr>متاحف إفتراضية حول العالم </vt:lpstr>
      <vt:lpstr>متاحف إفتراضية حول العالم </vt:lpstr>
      <vt:lpstr>Slide 32</vt:lpstr>
      <vt:lpstr> تطبيقات المتاحف الذكية  والواقع المعزز </vt:lpstr>
      <vt:lpstr>الواقع المعزز</vt:lpstr>
      <vt:lpstr>لماذا تستخدم المتاحف تقنية الواقع المعزز</vt:lpstr>
      <vt:lpstr>Slide 36</vt:lpstr>
      <vt:lpstr>الطائرات بدون طيار لتسجيل المواقع الأثرية</vt:lpstr>
      <vt:lpstr>Slide 38</vt:lpstr>
      <vt:lpstr>الجيوماتكس + أنظمة الطائرات بدون طيار </vt:lpstr>
      <vt:lpstr>المتاحف الذكية  Smart Museum   استخدام التكنولوجيا لتقديم تجربة زوار أكثر إفادة وجاذبية  </vt:lpstr>
      <vt:lpstr>Slide 41</vt:lpstr>
      <vt:lpstr>Slide 42</vt:lpstr>
      <vt:lpstr>Slide 43</vt:lpstr>
      <vt:lpstr>البلوكتشين والتوأمة الرقمية</vt:lpstr>
      <vt:lpstr>النسخة الأصلية الأولى الاستنساخ الرقمى للتراث الثقافي</vt:lpstr>
      <vt:lpstr>النسخة الأصلية الأولى ودور البلوكتشين في الاستنساخ الرقمى للتراث الثقافي</vt:lpstr>
      <vt:lpstr>النسخة الأصلية الأولى ودور البلوكتشين في الاستنساخ الرقمى للتراث الثقافي</vt:lpstr>
      <vt:lpstr> الذكاء الاصطناعي   فك تشفير اللغات القديمة المفقودة تلقائيًا  Deciphering ancient languages </vt:lpstr>
      <vt:lpstr>الذكاء الاصطناعي  استعادة النص القديم  Restoring Ancient Text</vt:lpstr>
      <vt:lpstr>الذكاء الاصطناعي  Automatic identification</vt:lpstr>
      <vt:lpstr> </vt:lpstr>
      <vt:lpstr>Slide 52</vt:lpstr>
      <vt:lpstr>Slide 53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fci</cp:lastModifiedBy>
  <cp:revision>654</cp:revision>
  <dcterms:created xsi:type="dcterms:W3CDTF">2010-05-23T14:28:12Z</dcterms:created>
  <dcterms:modified xsi:type="dcterms:W3CDTF">2021-06-08T17:52:30Z</dcterms:modified>
</cp:coreProperties>
</file>