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0" d="100"/>
          <a:sy n="90" d="100"/>
        </p:scale>
        <p:origin x="16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4/7/2021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4/7/2021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4/7/2021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4/7/2021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1"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r" defTabSz="914400" rtl="1"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28000">
              <a:srgbClr val="FF0000"/>
            </a:gs>
            <a:gs pos="100000">
              <a:srgbClr val="00B0F0"/>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noFill/>
        </p:spPr>
        <p:txBody>
          <a:bodyPr>
            <a:normAutofit/>
          </a:bodyPr>
          <a:lstStyle/>
          <a:p>
            <a:pPr algn="ctr"/>
            <a:r>
              <a:rPr lang="ar-BH" sz="3200" dirty="0"/>
              <a:t>مؤتمر البحث العلمي الثامن 23-24 مارس 2021 الجامعة الأهلية</a:t>
            </a:r>
          </a:p>
        </p:txBody>
      </p:sp>
      <p:sp>
        <p:nvSpPr>
          <p:cNvPr id="3" name="Subtitle 2"/>
          <p:cNvSpPr>
            <a:spLocks noGrp="1"/>
          </p:cNvSpPr>
          <p:nvPr>
            <p:ph type="subTitle" idx="1"/>
          </p:nvPr>
        </p:nvSpPr>
        <p:spPr>
          <a:xfrm>
            <a:off x="2417780" y="3531203"/>
            <a:ext cx="8637072" cy="1902033"/>
          </a:xfrm>
        </p:spPr>
        <p:txBody>
          <a:bodyPr>
            <a:normAutofit fontScale="25000" lnSpcReduction="20000"/>
          </a:bodyPr>
          <a:lstStyle/>
          <a:p>
            <a:pPr algn="ctr"/>
            <a:r>
              <a:rPr lang="ar-BH" sz="17600" b="1" dirty="0">
                <a:highlight>
                  <a:srgbClr val="FFFF00"/>
                </a:highlight>
                <a:latin typeface="Times New Roman" panose="02020603050405020304" pitchFamily="18" charset="0"/>
                <a:ea typeface="Microsoft Sans Serif" panose="020B0604020202020204" pitchFamily="34" charset="0"/>
                <a:cs typeface="Times New Roman" panose="02020603050405020304" pitchFamily="18" charset="0"/>
              </a:rPr>
              <a:t>المجاز المرسل </a:t>
            </a:r>
            <a:r>
              <a:rPr lang="ar-BH" sz="17600" b="1" dirty="0">
                <a:solidFill>
                  <a:srgbClr val="FF0000"/>
                </a:solidFill>
                <a:highlight>
                  <a:srgbClr val="FFFF00"/>
                </a:highlight>
                <a:latin typeface="Times New Roman" panose="02020603050405020304" pitchFamily="18" charset="0"/>
                <a:ea typeface="Microsoft Sans Serif" panose="020B0604020202020204" pitchFamily="34" charset="0"/>
                <a:cs typeface="Times New Roman" panose="02020603050405020304" pitchFamily="18" charset="0"/>
              </a:rPr>
              <a:t>و</a:t>
            </a:r>
            <a:r>
              <a:rPr lang="ar-BH" sz="17600" b="1" dirty="0">
                <a:highlight>
                  <a:srgbClr val="FFFF00"/>
                </a:highlight>
                <a:latin typeface="Times New Roman" panose="02020603050405020304" pitchFamily="18" charset="0"/>
                <a:ea typeface="Microsoft Sans Serif" panose="020B0604020202020204" pitchFamily="34" charset="0"/>
                <a:cs typeface="Times New Roman" panose="02020603050405020304" pitchFamily="18" charset="0"/>
              </a:rPr>
              <a:t>قوانين اللغة</a:t>
            </a:r>
          </a:p>
          <a:p>
            <a:pPr algn="ctr"/>
            <a:r>
              <a:rPr lang="ar-BH" sz="5600" b="1" dirty="0"/>
              <a:t>د.علي أحمد عمران </a:t>
            </a:r>
          </a:p>
          <a:p>
            <a:pPr algn="ctr"/>
            <a:r>
              <a:rPr lang="ar-BH" sz="5600" b="1" dirty="0"/>
              <a:t>أستاذ البلاغة والأدب والنقد المشارك</a:t>
            </a:r>
            <a:endParaRPr lang="en-GB" sz="5600" b="1" dirty="0"/>
          </a:p>
          <a:p>
            <a:pPr algn="ctr"/>
            <a:r>
              <a:rPr lang="ar-BH" sz="5600" b="1" dirty="0"/>
              <a:t>رئيس قسم الإعلام والعلاقات العامة</a:t>
            </a:r>
          </a:p>
          <a:p>
            <a:pPr algn="ctr"/>
            <a:r>
              <a:rPr lang="ar-BH" sz="5600" b="1" dirty="0"/>
              <a:t>وعميد مشارك لكلية الآداب والعلوم</a:t>
            </a:r>
          </a:p>
          <a:p>
            <a:pPr algn="ctr"/>
            <a:r>
              <a:rPr lang="en-US" sz="4800" b="1" dirty="0"/>
              <a:t>23-24</a:t>
            </a:r>
            <a:r>
              <a:rPr lang="ar-BH" sz="4800" b="1" dirty="0"/>
              <a:t> مارس 2021</a:t>
            </a:r>
            <a:endParaRPr lang="en-US" sz="2000" b="1" dirty="0"/>
          </a:p>
        </p:txBody>
      </p:sp>
      <p:pic>
        <p:nvPicPr>
          <p:cNvPr id="1026" name="Picture 2">
            <a:extLst>
              <a:ext uri="{FF2B5EF4-FFF2-40B4-BE49-F238E27FC236}">
                <a16:creationId xmlns:a16="http://schemas.microsoft.com/office/drawing/2014/main" id="{DC42BFE9-4488-4B81-A7C6-946950DCA5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39266" y="802298"/>
            <a:ext cx="6234955" cy="1834576"/>
          </a:xfrm>
          <a:prstGeom prst="rect">
            <a:avLst/>
          </a:prstGeom>
          <a:solidFill>
            <a:srgbClr val="C00000"/>
          </a:solidFill>
        </p:spPr>
      </p:pic>
    </p:spTree>
    <p:extLst>
      <p:ext uri="{BB962C8B-B14F-4D97-AF65-F5344CB8AC3E}">
        <p14:creationId xmlns:p14="http://schemas.microsoft.com/office/powerpoint/2010/main" val="35627779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E4000-772E-48AD-A611-69D82F176DA5}"/>
              </a:ext>
            </a:extLst>
          </p:cNvPr>
          <p:cNvSpPr>
            <a:spLocks noGrp="1"/>
          </p:cNvSpPr>
          <p:nvPr>
            <p:ph type="title"/>
          </p:nvPr>
        </p:nvSpPr>
        <p:spPr/>
        <p:txBody>
          <a:bodyPr/>
          <a:lstStyle/>
          <a:p>
            <a:pPr algn="r"/>
            <a:r>
              <a:rPr lang="ar-BH" dirty="0"/>
              <a:t>تابع</a:t>
            </a:r>
            <a:endParaRPr lang="en-US" dirty="0"/>
          </a:p>
        </p:txBody>
      </p:sp>
      <p:sp>
        <p:nvSpPr>
          <p:cNvPr id="3" name="Content Placeholder 2">
            <a:extLst>
              <a:ext uri="{FF2B5EF4-FFF2-40B4-BE49-F238E27FC236}">
                <a16:creationId xmlns:a16="http://schemas.microsoft.com/office/drawing/2014/main" id="{517F3394-C821-4D2C-8A7F-58AB37B6E81D}"/>
              </a:ext>
            </a:extLst>
          </p:cNvPr>
          <p:cNvSpPr>
            <a:spLocks noGrp="1"/>
          </p:cNvSpPr>
          <p:nvPr>
            <p:ph idx="1"/>
          </p:nvPr>
        </p:nvSpPr>
        <p:spPr/>
        <p:txBody>
          <a:bodyPr/>
          <a:lstStyle/>
          <a:p>
            <a:r>
              <a:rPr lang="ar-BH" dirty="0"/>
              <a:t>2- بينة الحالية: تطلق على الحال وتريد المحل</a:t>
            </a:r>
          </a:p>
          <a:p>
            <a:r>
              <a:rPr lang="ar-BH" dirty="0"/>
              <a:t>مثال قوله تعالى: " إنّ الأبرار لفي نعيم"</a:t>
            </a:r>
          </a:p>
          <a:p>
            <a:r>
              <a:rPr lang="ar-BH" dirty="0"/>
              <a:t>فقد ذكر الحال/ النعيم موضع المحلّ/ الجنة أنفع حجاجيا لتبئير القيمة المعنوية والمادية التي سيحظى بها الأبرار جزاء عملهم </a:t>
            </a:r>
            <a:r>
              <a:rPr lang="ar-BH"/>
              <a:t>في الدنيا.</a:t>
            </a:r>
          </a:p>
          <a:p>
            <a:endParaRPr lang="en-US" dirty="0"/>
          </a:p>
        </p:txBody>
      </p:sp>
    </p:spTree>
    <p:extLst>
      <p:ext uri="{BB962C8B-B14F-4D97-AF65-F5344CB8AC3E}">
        <p14:creationId xmlns:p14="http://schemas.microsoft.com/office/powerpoint/2010/main" val="7631163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39841-4CB0-4D76-AFE5-38DB49FB03BE}"/>
              </a:ext>
            </a:extLst>
          </p:cNvPr>
          <p:cNvSpPr>
            <a:spLocks noGrp="1"/>
          </p:cNvSpPr>
          <p:nvPr>
            <p:ph type="title"/>
          </p:nvPr>
        </p:nvSpPr>
        <p:spPr/>
        <p:txBody>
          <a:bodyPr/>
          <a:lstStyle/>
          <a:p>
            <a:pPr algn="r"/>
            <a:r>
              <a:rPr lang="ar-BH" dirty="0"/>
              <a:t>الخاتمة</a:t>
            </a:r>
            <a:endParaRPr lang="en-US" dirty="0"/>
          </a:p>
        </p:txBody>
      </p:sp>
      <p:sp>
        <p:nvSpPr>
          <p:cNvPr id="3" name="Content Placeholder 2">
            <a:extLst>
              <a:ext uri="{FF2B5EF4-FFF2-40B4-BE49-F238E27FC236}">
                <a16:creationId xmlns:a16="http://schemas.microsoft.com/office/drawing/2014/main" id="{A46812B1-A920-4C37-A83C-D9FB5DB0692E}"/>
              </a:ext>
            </a:extLst>
          </p:cNvPr>
          <p:cNvSpPr>
            <a:spLocks noGrp="1"/>
          </p:cNvSpPr>
          <p:nvPr>
            <p:ph idx="1"/>
          </p:nvPr>
        </p:nvSpPr>
        <p:spPr/>
        <p:txBody>
          <a:bodyPr/>
          <a:lstStyle/>
          <a:p>
            <a:r>
              <a:rPr lang="ar-BH" dirty="0"/>
              <a:t>لقد حاولنا في هذا البحث إعادة فتح درس المجاز المرسل لقراءته قراءة حجاجية تعيد الاعتبار إلى علاقة المجاورة بعدما أضعفت البنيوية الشعرية فاعليتها، كما حاولنا تنسيق البنيات التي أنتجها البلاغيون ضمن قوانين أربعة ناظمة، وهي: العلة، والتحول، والكم، والحلول، ونبهنا على كونها مداخل حجاجية يوظفها المخاطِب من أجل توريط المخاطَب في رهانات الخطاب المرصودة سلفًا.</a:t>
            </a:r>
          </a:p>
          <a:p>
            <a:r>
              <a:rPr lang="ar-BH" dirty="0"/>
              <a:t>استثمرنا المعرفة الحجاجية في مقاربة الشواهد القرآنية، والشعرية التي حسبتها البلاغة المدرسية في قالب واحد.</a:t>
            </a:r>
          </a:p>
          <a:p>
            <a:r>
              <a:rPr lang="ar-BH" dirty="0"/>
              <a:t>استفدنا من عبدالله صولة في توظيفه لقانون الأجدى حجاجيا الأمر الذي ساعدنا كثير على إبراز بعض مقومات نجاعة هذه الشواهد.</a:t>
            </a:r>
          </a:p>
          <a:p>
            <a:pPr marL="0" indent="0">
              <a:buNone/>
            </a:pPr>
            <a:endParaRPr lang="en-US" dirty="0"/>
          </a:p>
        </p:txBody>
      </p:sp>
    </p:spTree>
    <p:extLst>
      <p:ext uri="{BB962C8B-B14F-4D97-AF65-F5344CB8AC3E}">
        <p14:creationId xmlns:p14="http://schemas.microsoft.com/office/powerpoint/2010/main" val="719430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77931-829C-40AE-9521-3D1E08204861}"/>
              </a:ext>
            </a:extLst>
          </p:cNvPr>
          <p:cNvSpPr>
            <a:spLocks noGrp="1"/>
          </p:cNvSpPr>
          <p:nvPr>
            <p:ph type="title"/>
          </p:nvPr>
        </p:nvSpPr>
        <p:spPr/>
        <p:txBody>
          <a:bodyPr/>
          <a:lstStyle/>
          <a:p>
            <a:pPr algn="r"/>
            <a:r>
              <a:rPr lang="ar-BH" dirty="0"/>
              <a:t>تابع الخاتمة</a:t>
            </a:r>
            <a:endParaRPr lang="en-US" dirty="0"/>
          </a:p>
        </p:txBody>
      </p:sp>
      <p:sp>
        <p:nvSpPr>
          <p:cNvPr id="3" name="Content Placeholder 2">
            <a:extLst>
              <a:ext uri="{FF2B5EF4-FFF2-40B4-BE49-F238E27FC236}">
                <a16:creationId xmlns:a16="http://schemas.microsoft.com/office/drawing/2014/main" id="{809DA286-491B-41A1-A9CB-9E85CFB2925F}"/>
              </a:ext>
            </a:extLst>
          </p:cNvPr>
          <p:cNvSpPr>
            <a:spLocks noGrp="1"/>
          </p:cNvSpPr>
          <p:nvPr>
            <p:ph idx="1"/>
          </p:nvPr>
        </p:nvSpPr>
        <p:spPr/>
        <p:txBody>
          <a:bodyPr/>
          <a:lstStyle/>
          <a:p>
            <a:r>
              <a:rPr lang="ar-BH" dirty="0"/>
              <a:t>إنّ هدفنا الكبير من هذا البحث هو الإلماع إلى أهمية القراءة الحجاجية في تجديد الدرس البلاغي العربي شكلًا ومضمونًا؛ ذلك أنّ بلاغتنا القديمة ذات طبيعة تداولية حجاجية بالأساس، إلا أنّ ما تعرضت له من تقليص حوّلها من معرفة تحليلية إلى مجرد حقل مصطلحي هو ما حجب عنا طبيعتها. </a:t>
            </a:r>
            <a:endParaRPr lang="en-US" dirty="0"/>
          </a:p>
        </p:txBody>
      </p:sp>
    </p:spTree>
    <p:extLst>
      <p:ext uri="{BB962C8B-B14F-4D97-AF65-F5344CB8AC3E}">
        <p14:creationId xmlns:p14="http://schemas.microsoft.com/office/powerpoint/2010/main" val="3094036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4379" y="1157654"/>
            <a:ext cx="9603275" cy="658000"/>
          </a:xfrm>
        </p:spPr>
        <p:txBody>
          <a:bodyPr>
            <a:normAutofit/>
          </a:bodyPr>
          <a:lstStyle/>
          <a:p>
            <a:pPr algn="ctr"/>
            <a:r>
              <a:rPr lang="ar-BH" sz="3600" b="1" dirty="0"/>
              <a:t>الفكرة الرئيسة</a:t>
            </a:r>
          </a:p>
        </p:txBody>
      </p:sp>
      <p:sp>
        <p:nvSpPr>
          <p:cNvPr id="3" name="Content Placeholder 2"/>
          <p:cNvSpPr>
            <a:spLocks noGrp="1"/>
          </p:cNvSpPr>
          <p:nvPr>
            <p:ph idx="1"/>
          </p:nvPr>
        </p:nvSpPr>
        <p:spPr/>
        <p:txBody>
          <a:bodyPr>
            <a:normAutofit fontScale="85000" lnSpcReduction="20000"/>
          </a:bodyPr>
          <a:lstStyle/>
          <a:p>
            <a:pPr algn="just"/>
            <a:r>
              <a:rPr lang="ar-BH" sz="2400" dirty="0"/>
              <a:t> إعادة قراءة المنجز البلاغي العربي قراءة حجاجية تعيده إلى جذوره التداولية التي اجتث منها في مرحلة البلاغة المدرسية، من خلال تسليطه الضوء على درس المجاز المرسل تحديدًا.</a:t>
            </a:r>
          </a:p>
          <a:p>
            <a:pPr algn="just"/>
            <a:r>
              <a:rPr lang="ar-BH" sz="2400" dirty="0"/>
              <a:t>لقد انزلقت المعرفة البلاغية من مهمتها في تحليل النصوص، وإبراز مواطن الحسن والنجاعة إلى مهمة شكلية تكتفي بالاحتفاء بأدوات هذه المعرفة لمخاطبة الذاكرة غير آبهة بالعقل والقلب</a:t>
            </a:r>
            <a:r>
              <a:rPr lang="ar-BH" sz="2800" dirty="0"/>
              <a:t>. </a:t>
            </a:r>
          </a:p>
          <a:p>
            <a:pPr algn="just"/>
            <a:r>
              <a:rPr lang="ar-BH" sz="2400" dirty="0"/>
              <a:t>نحاول بهذا البحث أن نعيد الاعتبار المعرفي لدرس المجاز المرسل في البلاغة العربية عبر محاولة مقاربته من الزاوية الحجاجية التي تفرض اقتراح إخراجٍ جديدٍ له، كما تفرض العمل على تحليل شواهده لإبراز طاقتها الحجاجية الكامنة. </a:t>
            </a:r>
          </a:p>
          <a:p>
            <a:pPr algn="just"/>
            <a:r>
              <a:rPr lang="ar-BH" sz="2400" dirty="0"/>
              <a:t>وتأسيسًا على هذا سوف أشتغل على القانون الأول؛ أي قانون الأجدى حجاجيًا، وسنوجز القول في قوانينه الأربعة: العلة، والتحول، والكم، والحلول.، وهي مداخل حجاجية تشدد على البؤر الدلالية في النصوص.</a:t>
            </a:r>
          </a:p>
          <a:p>
            <a:pPr algn="r"/>
            <a:endParaRPr lang="ar-BH" sz="2800" dirty="0"/>
          </a:p>
        </p:txBody>
      </p:sp>
    </p:spTree>
    <p:extLst>
      <p:ext uri="{BB962C8B-B14F-4D97-AF65-F5344CB8AC3E}">
        <p14:creationId xmlns:p14="http://schemas.microsoft.com/office/powerpoint/2010/main" val="15289573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680485"/>
            <a:ext cx="9603275" cy="988828"/>
          </a:xfrm>
        </p:spPr>
        <p:txBody>
          <a:bodyPr>
            <a:normAutofit/>
          </a:bodyPr>
          <a:lstStyle/>
          <a:p>
            <a:pPr algn="r"/>
            <a:br>
              <a:rPr lang="ar-BH" b="1" dirty="0"/>
            </a:br>
            <a:r>
              <a:rPr lang="ar-BH" b="1" dirty="0"/>
              <a:t>القانون الأوّل: قانون العلة</a:t>
            </a:r>
          </a:p>
        </p:txBody>
      </p:sp>
      <p:sp>
        <p:nvSpPr>
          <p:cNvPr id="3" name="Content Placeholder 2"/>
          <p:cNvSpPr>
            <a:spLocks noGrp="1"/>
          </p:cNvSpPr>
          <p:nvPr>
            <p:ph idx="1"/>
          </p:nvPr>
        </p:nvSpPr>
        <p:spPr/>
        <p:txBody>
          <a:bodyPr>
            <a:normAutofit fontScale="92500" lnSpcReduction="10000"/>
          </a:bodyPr>
          <a:lstStyle/>
          <a:p>
            <a:pPr marL="0" indent="0">
              <a:buNone/>
            </a:pPr>
            <a:r>
              <a:rPr lang="ar-BH" dirty="0"/>
              <a:t>1</a:t>
            </a:r>
            <a:r>
              <a:rPr lang="ar-BH" sz="2400" dirty="0"/>
              <a:t>- بنية السببية: هي أن يكون الشيء سببا في شيء أخر</a:t>
            </a:r>
          </a:p>
          <a:p>
            <a:pPr marL="0" indent="0">
              <a:buNone/>
            </a:pPr>
            <a:r>
              <a:rPr lang="ar-BH" sz="2400" dirty="0"/>
              <a:t>مثال: قول المتنبي</a:t>
            </a:r>
          </a:p>
          <a:p>
            <a:pPr marL="0" indent="0">
              <a:buNone/>
            </a:pPr>
            <a:r>
              <a:rPr lang="ar-BH" sz="2400" dirty="0"/>
              <a:t>له أيادٍ عليَّ سابغة       أُعَدُّ منها ولا أُعَدِّدها</a:t>
            </a:r>
          </a:p>
          <a:p>
            <a:pPr marL="0" indent="0">
              <a:buNone/>
            </a:pPr>
            <a:r>
              <a:rPr lang="ar-BH" sz="2400" dirty="0"/>
              <a:t>استعمل الشاعر الأيادي في موضع النعم؛ لأنّ هذه الأخيرة تكون بالأيادي التي هي سبب في حصولها. واختيار الشاعر للأيدي عوض النعم فيه منزع حجاجي لطيف، يشير فيه على أنّ ممدوحه يسهر على تقديم  النعم الكثيرة والمتنوعة، التي لا يقوى على تعديدها، بطريقة مباشرة لا وساطة فيها؛ أي بيده، بل إنّ له أيادٍ، بصيغة جمع الجمع، تحوِّله إلى كائن أسطوري يرمز إلى العطاء والمنح، فتكون هذه المبالغة في الكرم أليق بخطاب  المدح الذي يتأصل تنسيجه النصي على قيمة الكرم. </a:t>
            </a:r>
          </a:p>
        </p:txBody>
      </p:sp>
    </p:spTree>
    <p:extLst>
      <p:ext uri="{BB962C8B-B14F-4D97-AF65-F5344CB8AC3E}">
        <p14:creationId xmlns:p14="http://schemas.microsoft.com/office/powerpoint/2010/main" val="3898814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1204546"/>
            <a:ext cx="9603275" cy="649208"/>
          </a:xfrm>
        </p:spPr>
        <p:txBody>
          <a:bodyPr>
            <a:normAutofit/>
          </a:bodyPr>
          <a:lstStyle/>
          <a:p>
            <a:pPr algn="r"/>
            <a:r>
              <a:rPr lang="ar-BH" sz="3600" b="1" dirty="0"/>
              <a:t>القانون الأوّل: قانون العلة</a:t>
            </a:r>
          </a:p>
        </p:txBody>
      </p:sp>
      <p:sp>
        <p:nvSpPr>
          <p:cNvPr id="3" name="Content Placeholder 2"/>
          <p:cNvSpPr>
            <a:spLocks noGrp="1"/>
          </p:cNvSpPr>
          <p:nvPr>
            <p:ph idx="1"/>
          </p:nvPr>
        </p:nvSpPr>
        <p:spPr>
          <a:xfrm>
            <a:off x="1451579" y="1892643"/>
            <a:ext cx="9603275" cy="4279557"/>
          </a:xfrm>
        </p:spPr>
        <p:txBody>
          <a:bodyPr>
            <a:normAutofit lnSpcReduction="10000"/>
          </a:bodyPr>
          <a:lstStyle/>
          <a:p>
            <a:pPr marL="0" indent="0" algn="just">
              <a:buNone/>
            </a:pPr>
            <a:r>
              <a:rPr lang="ar-BH" sz="2800" dirty="0"/>
              <a:t>2- بنية المسبَّبِية: هي أن يكون الشيء مسبَّبا عن شيء آخر.</a:t>
            </a:r>
          </a:p>
          <a:p>
            <a:pPr marL="0" indent="0" algn="just">
              <a:buNone/>
            </a:pPr>
            <a:r>
              <a:rPr lang="ar-BH" sz="2800" dirty="0"/>
              <a:t>قوله تعالى:" وينزِّل لكم من السّماء رزقا"</a:t>
            </a:r>
          </a:p>
          <a:p>
            <a:pPr marL="0" indent="0" algn="just">
              <a:buNone/>
            </a:pPr>
            <a:r>
              <a:rPr lang="ar-BH" sz="2800" dirty="0"/>
              <a:t>فالرزق في الآية الكريمة مسبَّب عن المطر: وينزِّل لكم من السماء مطرا.</a:t>
            </a:r>
          </a:p>
          <a:p>
            <a:pPr marL="0" indent="0" algn="just">
              <a:buNone/>
            </a:pPr>
            <a:r>
              <a:rPr lang="ar-BH" sz="2800" dirty="0"/>
              <a:t>فالمقام هنا مقام امتنان وتذكير للمشركين بما ينبغي عليهم من وجوب التوحيد، ومعرفة الفضل، والغاية وهي حملهم على التوحيد، وكيفية القول وهي بالعدول عن لفظ " المطر" إلى لفظ "الرزق" تطبيقا لقانون الأجدى حجاجيا، قانون العلة المسببية، هو عدول عن الواحد إلى متعدد، أي من المطر الذي ينزل على شاكلة واحدة من السماء إلى نتيجته المتعلقة بالرزق المتعدد بتعدد النّاس، والكائنات على وجه الأرض.  </a:t>
            </a:r>
          </a:p>
        </p:txBody>
      </p:sp>
    </p:spTree>
    <p:extLst>
      <p:ext uri="{BB962C8B-B14F-4D97-AF65-F5344CB8AC3E}">
        <p14:creationId xmlns:p14="http://schemas.microsoft.com/office/powerpoint/2010/main" val="319821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ar-BH" sz="3600" b="1" dirty="0"/>
              <a:t>القانون الثاني: التحول</a:t>
            </a:r>
          </a:p>
        </p:txBody>
      </p:sp>
      <p:sp>
        <p:nvSpPr>
          <p:cNvPr id="3" name="Content Placeholder 2"/>
          <p:cNvSpPr>
            <a:spLocks noGrp="1"/>
          </p:cNvSpPr>
          <p:nvPr>
            <p:ph idx="1"/>
          </p:nvPr>
        </p:nvSpPr>
        <p:spPr>
          <a:xfrm>
            <a:off x="1451579" y="1880130"/>
            <a:ext cx="9603275" cy="4710383"/>
          </a:xfrm>
        </p:spPr>
        <p:txBody>
          <a:bodyPr>
            <a:normAutofit/>
          </a:bodyPr>
          <a:lstStyle/>
          <a:p>
            <a:r>
              <a:rPr lang="ar-BH" dirty="0"/>
              <a:t>1- بنية اعتبار ما كان: تقوم هذه العلاقة على قانون التحول ، لكنه تحول يرتد إلى الخلف أو الزمن الماضي من خلال تسمية الشيء باسمه السابق الذي كان معروفا به فيما مضى.</a:t>
            </a:r>
          </a:p>
          <a:p>
            <a:r>
              <a:rPr lang="ar-BH" dirty="0"/>
              <a:t>كما في قوله تعالى:" وآتوا اليتامى أموالهم" من المؤكد أننا لا نفهم من الآية الكريمة أن الله تعالى يأمر بإعطاء اليتامى الصغار ما تركه آباؤهم من أموال، ما دمنا نعلم أن اليتيم يطلق في اللغة على الصغير الذي مات عنه أبوه تحديدًا. وبذلك، فالله سبحانه أطلق على الراشدين لفظ اليتامى باعتبار ما كانوا عليه في الزمن الماضي. وبهذا يكون التذكير باليتيم أجدى حجاجيا من قوله: آتوا الراشدين أموالهم.</a:t>
            </a:r>
          </a:p>
          <a:p>
            <a:r>
              <a:rPr lang="ar-BH" dirty="0"/>
              <a:t>ونحو قولنا: زينب تلبس الحرير. المراد من الحرير نسيج كان قبل الصنع حريرًا، لكن إطلاق الحرير على اللباس إعلاء من قيمة زينب نفسِها التي لا تستعمل من اللباس إلا ما كانت مادته حريرًا خالصًا. فيكون الملفوظ السابق أجدى في مجال الحجاج من " زينب تلبس ثيابًا"  وأجدى في مجال الاقتصاد اللساني من " زينب تلبس ثيابًا مصنوعة من الحرير".</a:t>
            </a:r>
          </a:p>
          <a:p>
            <a:endParaRPr lang="ar-BH" dirty="0"/>
          </a:p>
          <a:p>
            <a:endParaRPr lang="ar-BH" dirty="0"/>
          </a:p>
          <a:p>
            <a:endParaRPr lang="ar-BH" dirty="0"/>
          </a:p>
        </p:txBody>
      </p:sp>
    </p:spTree>
    <p:extLst>
      <p:ext uri="{BB962C8B-B14F-4D97-AF65-F5344CB8AC3E}">
        <p14:creationId xmlns:p14="http://schemas.microsoft.com/office/powerpoint/2010/main" val="3380355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2603" y="1244828"/>
            <a:ext cx="9603275" cy="587662"/>
          </a:xfrm>
        </p:spPr>
        <p:txBody>
          <a:bodyPr>
            <a:normAutofit fontScale="90000"/>
          </a:bodyPr>
          <a:lstStyle/>
          <a:p>
            <a:pPr algn="r"/>
            <a:br>
              <a:rPr lang="ar-BH" dirty="0"/>
            </a:br>
            <a:endParaRPr lang="ar-BH" dirty="0"/>
          </a:p>
        </p:txBody>
      </p:sp>
      <p:sp>
        <p:nvSpPr>
          <p:cNvPr id="3" name="Content Placeholder 2"/>
          <p:cNvSpPr>
            <a:spLocks noGrp="1"/>
          </p:cNvSpPr>
          <p:nvPr>
            <p:ph idx="1"/>
          </p:nvPr>
        </p:nvSpPr>
        <p:spPr>
          <a:xfrm>
            <a:off x="1451579" y="1927812"/>
            <a:ext cx="9603275" cy="4270768"/>
          </a:xfrm>
        </p:spPr>
        <p:txBody>
          <a:bodyPr>
            <a:normAutofit/>
          </a:bodyPr>
          <a:lstStyle/>
          <a:p>
            <a:r>
              <a:rPr lang="ar-BH" dirty="0"/>
              <a:t>2- بنية اعتبار ما سيكون: تحول نحو الأمام أو الزمن المستقبل عن طريق تسمية الشئ باسمه الذي سيؤول إله فيما بعد.</a:t>
            </a:r>
          </a:p>
          <a:p>
            <a:r>
              <a:rPr lang="ar-BH" dirty="0"/>
              <a:t>قوله تعالى:" إنّك ميت، وإنهم ميتون"</a:t>
            </a:r>
          </a:p>
          <a:p>
            <a:r>
              <a:rPr lang="ar-BH" dirty="0"/>
              <a:t>معلوم أن الموت يأتي بعد الحياة ، فجاء المجاز المرسل وعلاقته اعتبار ما سيكون عليه الرسول(ص) من فعل الموت، وما سيكونون عليه أصحابه من موت لا محالة.</a:t>
            </a:r>
          </a:p>
        </p:txBody>
      </p:sp>
    </p:spTree>
    <p:extLst>
      <p:ext uri="{BB962C8B-B14F-4D97-AF65-F5344CB8AC3E}">
        <p14:creationId xmlns:p14="http://schemas.microsoft.com/office/powerpoint/2010/main" val="36949998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1266092"/>
            <a:ext cx="9603275" cy="587662"/>
          </a:xfrm>
        </p:spPr>
        <p:txBody>
          <a:bodyPr>
            <a:normAutofit fontScale="90000"/>
          </a:bodyPr>
          <a:lstStyle/>
          <a:p>
            <a:pPr algn="r"/>
            <a:r>
              <a:rPr lang="ar-BH" b="1" dirty="0"/>
              <a:t>القانون الثالث: قانون الكم</a:t>
            </a:r>
            <a:br>
              <a:rPr lang="ar-BH" dirty="0"/>
            </a:br>
            <a:endParaRPr lang="ar-BH" dirty="0"/>
          </a:p>
        </p:txBody>
      </p:sp>
      <p:sp>
        <p:nvSpPr>
          <p:cNvPr id="3" name="Content Placeholder 2"/>
          <p:cNvSpPr>
            <a:spLocks noGrp="1"/>
          </p:cNvSpPr>
          <p:nvPr>
            <p:ph idx="1"/>
          </p:nvPr>
        </p:nvSpPr>
        <p:spPr/>
        <p:txBody>
          <a:bodyPr/>
          <a:lstStyle/>
          <a:p>
            <a:pPr algn="just"/>
            <a:r>
              <a:rPr lang="ar-BH" sz="2300" dirty="0"/>
              <a:t>1- بنية الجزئية: تقوم بنية الجزئية على قانون الكم</a:t>
            </a:r>
          </a:p>
          <a:p>
            <a:pPr algn="just"/>
            <a:r>
              <a:rPr lang="ar-BH" sz="2300" dirty="0"/>
              <a:t>وعى أبو نؤاس بطائل المجاز المرسل، وخصوصا ما كانت علاقته جزئية، فوظفه بكثره في شعره نحو قوله:</a:t>
            </a:r>
          </a:p>
          <a:p>
            <a:pPr marL="0" indent="0" algn="just">
              <a:buNone/>
            </a:pPr>
            <a:r>
              <a:rPr lang="ar-BH" sz="2300" dirty="0"/>
              <a:t>عاج الشقي على رسمٍ يسائله      وعجت أسأل عن خمارة البلد</a:t>
            </a:r>
          </a:p>
          <a:p>
            <a:pPr marL="0" indent="0" algn="just">
              <a:buNone/>
            </a:pPr>
            <a:r>
              <a:rPr lang="ar-BH" sz="2300" dirty="0"/>
              <a:t> </a:t>
            </a:r>
          </a:p>
          <a:p>
            <a:pPr algn="just"/>
            <a:endParaRPr lang="ar-BH" sz="2300" dirty="0"/>
          </a:p>
        </p:txBody>
      </p:sp>
    </p:spTree>
    <p:extLst>
      <p:ext uri="{BB962C8B-B14F-4D97-AF65-F5344CB8AC3E}">
        <p14:creationId xmlns:p14="http://schemas.microsoft.com/office/powerpoint/2010/main" val="37938729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1C207-B0E6-4B2E-8F8A-EEF44AB68D8E}"/>
              </a:ext>
            </a:extLst>
          </p:cNvPr>
          <p:cNvSpPr>
            <a:spLocks noGrp="1"/>
          </p:cNvSpPr>
          <p:nvPr>
            <p:ph type="title"/>
          </p:nvPr>
        </p:nvSpPr>
        <p:spPr/>
        <p:txBody>
          <a:bodyPr/>
          <a:lstStyle/>
          <a:p>
            <a:pPr algn="r"/>
            <a:r>
              <a:rPr lang="ar-BH" dirty="0"/>
              <a:t>تابع  </a:t>
            </a:r>
            <a:endParaRPr lang="en-US" dirty="0"/>
          </a:p>
        </p:txBody>
      </p:sp>
      <p:sp>
        <p:nvSpPr>
          <p:cNvPr id="3" name="Content Placeholder 2">
            <a:extLst>
              <a:ext uri="{FF2B5EF4-FFF2-40B4-BE49-F238E27FC236}">
                <a16:creationId xmlns:a16="http://schemas.microsoft.com/office/drawing/2014/main" id="{F481F7F1-80EB-425B-AF0F-E538A0CD5B9E}"/>
              </a:ext>
            </a:extLst>
          </p:cNvPr>
          <p:cNvSpPr>
            <a:spLocks noGrp="1"/>
          </p:cNvSpPr>
          <p:nvPr>
            <p:ph idx="1"/>
          </p:nvPr>
        </p:nvSpPr>
        <p:spPr/>
        <p:txBody>
          <a:bodyPr/>
          <a:lstStyle/>
          <a:p>
            <a:pPr marL="0" indent="0">
              <a:buNone/>
            </a:pPr>
            <a:r>
              <a:rPr lang="ar-BH" dirty="0"/>
              <a:t> </a:t>
            </a:r>
            <a:r>
              <a:rPr lang="en-US" dirty="0"/>
              <a:t>2</a:t>
            </a:r>
            <a:r>
              <a:rPr lang="ar-BH" dirty="0"/>
              <a:t>- بنية الكلية</a:t>
            </a:r>
          </a:p>
          <a:p>
            <a:pPr marL="0" indent="0">
              <a:buNone/>
            </a:pPr>
            <a:r>
              <a:rPr lang="ar-BH" dirty="0"/>
              <a:t>مثال: شربت ماء زمزم</a:t>
            </a:r>
            <a:endParaRPr lang="en-US" dirty="0"/>
          </a:p>
        </p:txBody>
      </p:sp>
    </p:spTree>
    <p:extLst>
      <p:ext uri="{BB962C8B-B14F-4D97-AF65-F5344CB8AC3E}">
        <p14:creationId xmlns:p14="http://schemas.microsoft.com/office/powerpoint/2010/main" val="21724080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3746A5-1221-4289-A50D-8D719A17165E}"/>
              </a:ext>
            </a:extLst>
          </p:cNvPr>
          <p:cNvSpPr>
            <a:spLocks noGrp="1"/>
          </p:cNvSpPr>
          <p:nvPr>
            <p:ph type="title"/>
          </p:nvPr>
        </p:nvSpPr>
        <p:spPr/>
        <p:txBody>
          <a:bodyPr/>
          <a:lstStyle/>
          <a:p>
            <a:pPr algn="r"/>
            <a:r>
              <a:rPr lang="ar-BH" dirty="0"/>
              <a:t>قانون الحلول</a:t>
            </a:r>
            <a:endParaRPr lang="en-US" dirty="0"/>
          </a:p>
        </p:txBody>
      </p:sp>
      <p:sp>
        <p:nvSpPr>
          <p:cNvPr id="3" name="Content Placeholder 2">
            <a:extLst>
              <a:ext uri="{FF2B5EF4-FFF2-40B4-BE49-F238E27FC236}">
                <a16:creationId xmlns:a16="http://schemas.microsoft.com/office/drawing/2014/main" id="{5D5FBC70-10B2-485E-B691-3611AB867A5A}"/>
              </a:ext>
            </a:extLst>
          </p:cNvPr>
          <p:cNvSpPr>
            <a:spLocks noGrp="1"/>
          </p:cNvSpPr>
          <p:nvPr>
            <p:ph idx="1"/>
          </p:nvPr>
        </p:nvSpPr>
        <p:spPr/>
        <p:txBody>
          <a:bodyPr/>
          <a:lstStyle/>
          <a:p>
            <a:r>
              <a:rPr lang="ar-BH" dirty="0"/>
              <a:t>1- بنية المحلية</a:t>
            </a:r>
          </a:p>
          <a:p>
            <a:r>
              <a:rPr lang="ar-BH" dirty="0"/>
              <a:t>تكون البنية باستعمال اللفظ الدال على المحلّ أو المكان للاحالة على ما يحل فيه من أشخاص أو أشياء أو مجردات</a:t>
            </a:r>
          </a:p>
          <a:p>
            <a:r>
              <a:rPr lang="ar-BH" dirty="0"/>
              <a:t>مثال: قوله تعالى:" فليدع ناديه سندع الزبانية"</a:t>
            </a:r>
          </a:p>
          <a:p>
            <a:r>
              <a:rPr lang="ar-BH" dirty="0"/>
              <a:t>مثال آخر:</a:t>
            </a:r>
            <a:r>
              <a:rPr kumimoji="0" lang="ar-BH" sz="2000" b="0" i="0" u="none" strike="noStrike" kern="1200" cap="none" spc="0" normalizeH="0" baseline="0" noProof="0" dirty="0">
                <a:ln>
                  <a:noFill/>
                </a:ln>
                <a:solidFill>
                  <a:prstClr val="black"/>
                </a:solidFill>
                <a:effectLst/>
                <a:uLnTx/>
                <a:uFillTx/>
                <a:latin typeface="Gill Sans MT" panose="020B0502020104020203"/>
                <a:ea typeface="+mn-ea"/>
                <a:cs typeface="Arial" panose="020B0604020202020204" pitchFamily="34" charset="0"/>
              </a:rPr>
              <a:t> لم يصل التايمز  بعد إلى الندوة الصحفية</a:t>
            </a:r>
            <a:r>
              <a:rPr lang="ar-BH" dirty="0"/>
              <a:t>.</a:t>
            </a:r>
            <a:endParaRPr lang="en-US" dirty="0"/>
          </a:p>
        </p:txBody>
      </p:sp>
    </p:spTree>
    <p:extLst>
      <p:ext uri="{BB962C8B-B14F-4D97-AF65-F5344CB8AC3E}">
        <p14:creationId xmlns:p14="http://schemas.microsoft.com/office/powerpoint/2010/main" val="2236715597"/>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
  <TotalTime>314</TotalTime>
  <Words>954</Words>
  <Application>Microsoft Office PowerPoint</Application>
  <PresentationFormat>Widescreen</PresentationFormat>
  <Paragraphs>54</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Gill Sans MT</vt:lpstr>
      <vt:lpstr>Times New Roman</vt:lpstr>
      <vt:lpstr>Gallery</vt:lpstr>
      <vt:lpstr>مؤتمر البحث العلمي الثامن 23-24 مارس 2021 الجامعة الأهلية</vt:lpstr>
      <vt:lpstr>الفكرة الرئيسة</vt:lpstr>
      <vt:lpstr> القانون الأوّل: قانون العلة</vt:lpstr>
      <vt:lpstr>القانون الأوّل: قانون العلة</vt:lpstr>
      <vt:lpstr>القانون الثاني: التحول</vt:lpstr>
      <vt:lpstr> </vt:lpstr>
      <vt:lpstr>القانون الثالث: قانون الكم </vt:lpstr>
      <vt:lpstr>تابع  </vt:lpstr>
      <vt:lpstr>قانون الحلول</vt:lpstr>
      <vt:lpstr>تابع</vt:lpstr>
      <vt:lpstr>الخاتمة</vt:lpstr>
      <vt:lpstr>تابع الخاتمة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ابن الهيثم</dc:title>
  <dc:creator>Bi</dc:creator>
  <cp:lastModifiedBy>Zainab Abdulwahab Isa Abdulla Darwish</cp:lastModifiedBy>
  <cp:revision>44</cp:revision>
  <dcterms:created xsi:type="dcterms:W3CDTF">2016-12-27T18:37:36Z</dcterms:created>
  <dcterms:modified xsi:type="dcterms:W3CDTF">2021-04-07T08:53:36Z</dcterms:modified>
</cp:coreProperties>
</file>