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89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84" r:id="rId20"/>
    <p:sldId id="285" r:id="rId21"/>
    <p:sldId id="286" r:id="rId22"/>
    <p:sldId id="287" r:id="rId23"/>
    <p:sldId id="291" r:id="rId24"/>
    <p:sldId id="292" r:id="rId25"/>
    <p:sldId id="270" r:id="rId26"/>
    <p:sldId id="290" r:id="rId27"/>
    <p:sldId id="272" r:id="rId28"/>
    <p:sldId id="288" r:id="rId29"/>
    <p:sldId id="259" r:id="rId30"/>
    <p:sldId id="260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322" autoAdjust="0"/>
  </p:normalViewPr>
  <p:slideViewPr>
    <p:cSldViewPr snapToGrid="0">
      <p:cViewPr varScale="1">
        <p:scale>
          <a:sx n="43" d="100"/>
          <a:sy n="43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1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125-020-09464-3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eforum.org/agenda/2020/03/4-ways-covid-19-education-futuregeneratio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24th December 2020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24</a:t>
            </a:r>
            <a:r>
              <a:rPr lang="en-US" baseline="30000" dirty="0"/>
              <a:t>th</a:t>
            </a:r>
            <a:r>
              <a:rPr lang="en-US" dirty="0"/>
              <a:t> March</a:t>
            </a:r>
            <a:r>
              <a:rPr dirty="0"/>
              <a:t> 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152" name="Celebrating 20 Years…"/>
          <p:cNvSpPr txBox="1">
            <a:spLocks noGrp="1"/>
          </p:cNvSpPr>
          <p:nvPr>
            <p:ph type="ctrTitle"/>
          </p:nvPr>
        </p:nvSpPr>
        <p:spPr>
          <a:xfrm>
            <a:off x="1206496" y="4045527"/>
            <a:ext cx="14144340" cy="39901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658070">
              <a:defRPr sz="8704" spc="-174">
                <a:solidFill>
                  <a:srgbClr val="FFFFFF"/>
                </a:solidFill>
              </a:defRPr>
            </a:pPr>
            <a:r>
              <a:rPr lang="en-US" sz="8704" dirty="0"/>
              <a:t>The Impact of Coronavirus on Online Learning in Higher Institution of Education (Students Perspective).</a:t>
            </a:r>
            <a:endParaRPr dirty="0"/>
          </a:p>
        </p:txBody>
      </p:sp>
      <p:sp>
        <p:nvSpPr>
          <p:cNvPr id="153" name="Subtitle goes here"/>
          <p:cNvSpPr txBox="1">
            <a:spLocks noGrp="1"/>
          </p:cNvSpPr>
          <p:nvPr>
            <p:ph type="subTitle" sz="quarter" idx="1"/>
          </p:nvPr>
        </p:nvSpPr>
        <p:spPr>
          <a:xfrm>
            <a:off x="1201341" y="9365673"/>
            <a:ext cx="7341079" cy="21613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3600" dirty="0"/>
              <a:t>Dr. Hasan Razzaqi</a:t>
            </a:r>
          </a:p>
          <a:p>
            <a:r>
              <a:rPr lang="en-US" sz="3600" dirty="0"/>
              <a:t>Assistant Professor</a:t>
            </a:r>
          </a:p>
          <a:p>
            <a:r>
              <a:rPr lang="en-US" sz="3600" dirty="0"/>
              <a:t>Multimedia Science Department</a:t>
            </a:r>
          </a:p>
          <a:p>
            <a:r>
              <a:rPr lang="en-US" sz="3600" dirty="0"/>
              <a:t>Ahlia University</a:t>
            </a:r>
            <a:endParaRPr sz="3600" dirty="0"/>
          </a:p>
        </p:txBody>
      </p:sp>
      <p:sp>
        <p:nvSpPr>
          <p:cNvPr id="2" name="Rectangle 1"/>
          <p:cNvSpPr/>
          <p:nvPr/>
        </p:nvSpPr>
        <p:spPr>
          <a:xfrm>
            <a:off x="2713703" y="8368516"/>
            <a:ext cx="11503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8th Annual Research Forum - day 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Methodology</a:t>
            </a:r>
            <a:endParaRPr lang="en-US" altLang="en-US" sz="6900" spc="-138"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500" y="3104147"/>
            <a:ext cx="20913628" cy="993808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Quantitively method.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A survey (questionnaire) was used as source of data gathering.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The questionnaire has 37 questions divided four categories; Demographic Information, </a:t>
            </a:r>
            <a:r>
              <a:rPr lang="en-US" sz="3200" dirty="0"/>
              <a:t>Students’ knowledge on the CONVID-19, Online Learning  in Higher Education, Expected challenges).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Likert scale:  (Strongly agree = 5, Agree = 4, Neutral = 3, Disagree = 2, Strongly disagree = 1)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 total of 92 Reponses were recorded. (95% Confidence Level, 10% Confidence Interval (error margin), Population = 1750).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The primary subjects of the sample is University students.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SPSS / MS Excel was used as statistical data analysis.</a:t>
            </a:r>
          </a:p>
        </p:txBody>
      </p:sp>
    </p:spTree>
    <p:extLst>
      <p:ext uri="{BB962C8B-B14F-4D97-AF65-F5344CB8AC3E}">
        <p14:creationId xmlns:p14="http://schemas.microsoft.com/office/powerpoint/2010/main" val="31663322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5899354" y="4936203"/>
            <a:ext cx="13657007" cy="1553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US" altLang="en-US" sz="8800" dirty="0">
                <a:latin typeface="Arial" charset="0"/>
              </a:rPr>
              <a:t>Data Analysis and Finding</a:t>
            </a:r>
            <a:endParaRPr lang="en-US" altLang="en-US" sz="8800" spc="-138" dirty="0"/>
          </a:p>
        </p:txBody>
      </p:sp>
    </p:spTree>
    <p:extLst>
      <p:ext uri="{BB962C8B-B14F-4D97-AF65-F5344CB8AC3E}">
        <p14:creationId xmlns:p14="http://schemas.microsoft.com/office/powerpoint/2010/main" val="492642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2042453"/>
            <a:ext cx="11241484" cy="6326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8971005"/>
            <a:ext cx="11241483" cy="4420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738" y="2042453"/>
            <a:ext cx="10992464" cy="4358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3738" y="6951236"/>
            <a:ext cx="10992464" cy="644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bout us"/>
          <p:cNvSpPr txBox="1">
            <a:spLocks/>
          </p:cNvSpPr>
          <p:nvPr/>
        </p:nvSpPr>
        <p:spPr>
          <a:xfrm>
            <a:off x="1283387" y="60929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Demographic Information </a:t>
            </a:r>
            <a:endParaRPr lang="en-US" altLang="en-US" sz="6900" spc="-138" dirty="0"/>
          </a:p>
        </p:txBody>
      </p:sp>
    </p:spTree>
    <p:extLst>
      <p:ext uri="{BB962C8B-B14F-4D97-AF65-F5344CB8AC3E}">
        <p14:creationId xmlns:p14="http://schemas.microsoft.com/office/powerpoint/2010/main" val="8177554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61" y="825910"/>
            <a:ext cx="15810271" cy="12034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5857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3" y="1606377"/>
            <a:ext cx="11501049" cy="6203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633" y="1779373"/>
            <a:ext cx="12159048" cy="6030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3" y="7809470"/>
            <a:ext cx="11501049" cy="558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3632" y="7809470"/>
            <a:ext cx="12159049" cy="5589908"/>
          </a:xfrm>
          <a:prstGeom prst="rect">
            <a:avLst/>
          </a:prstGeom>
        </p:spPr>
      </p:pic>
      <p:sp>
        <p:nvSpPr>
          <p:cNvPr id="7" name="About us"/>
          <p:cNvSpPr txBox="1">
            <a:spLocks/>
          </p:cNvSpPr>
          <p:nvPr/>
        </p:nvSpPr>
        <p:spPr>
          <a:xfrm>
            <a:off x="1283387" y="60929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Students’ knowledge on the CONVID-19</a:t>
            </a:r>
            <a:endParaRPr lang="en-US" altLang="en-US" sz="6900" spc="-138" dirty="0"/>
          </a:p>
        </p:txBody>
      </p:sp>
    </p:spTree>
    <p:extLst>
      <p:ext uri="{BB962C8B-B14F-4D97-AF65-F5344CB8AC3E}">
        <p14:creationId xmlns:p14="http://schemas.microsoft.com/office/powerpoint/2010/main" val="28572362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1" y="1631090"/>
            <a:ext cx="12288869" cy="6054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749" y="1631092"/>
            <a:ext cx="11516499" cy="6054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1" y="7685903"/>
            <a:ext cx="12288868" cy="556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9749" y="7685903"/>
            <a:ext cx="11516499" cy="5560539"/>
          </a:xfrm>
          <a:prstGeom prst="rect">
            <a:avLst/>
          </a:prstGeom>
        </p:spPr>
      </p:pic>
      <p:sp>
        <p:nvSpPr>
          <p:cNvPr id="6" name="About us"/>
          <p:cNvSpPr txBox="1">
            <a:spLocks/>
          </p:cNvSpPr>
          <p:nvPr/>
        </p:nvSpPr>
        <p:spPr>
          <a:xfrm>
            <a:off x="1283387" y="60929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Students’ knowledge on the CONVID-19</a:t>
            </a:r>
            <a:endParaRPr lang="en-US" altLang="en-US" sz="6900" spc="-138" dirty="0"/>
          </a:p>
        </p:txBody>
      </p:sp>
    </p:spTree>
    <p:extLst>
      <p:ext uri="{BB962C8B-B14F-4D97-AF65-F5344CB8AC3E}">
        <p14:creationId xmlns:p14="http://schemas.microsoft.com/office/powerpoint/2010/main" val="4081971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049" y="2372497"/>
            <a:ext cx="17744303" cy="9737125"/>
          </a:xfrm>
          <a:prstGeom prst="rect">
            <a:avLst/>
          </a:prstGeom>
        </p:spPr>
      </p:pic>
      <p:sp>
        <p:nvSpPr>
          <p:cNvPr id="6" name="About us"/>
          <p:cNvSpPr txBox="1">
            <a:spLocks/>
          </p:cNvSpPr>
          <p:nvPr/>
        </p:nvSpPr>
        <p:spPr>
          <a:xfrm>
            <a:off x="1283387" y="60929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Students’ knowledge on the CONVID-19</a:t>
            </a:r>
            <a:endParaRPr lang="en-US" altLang="en-US" sz="6900" spc="-138" dirty="0"/>
          </a:p>
        </p:txBody>
      </p:sp>
    </p:spTree>
    <p:extLst>
      <p:ext uri="{BB962C8B-B14F-4D97-AF65-F5344CB8AC3E}">
        <p14:creationId xmlns:p14="http://schemas.microsoft.com/office/powerpoint/2010/main" val="16181855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out us"/>
          <p:cNvSpPr txBox="1">
            <a:spLocks/>
          </p:cNvSpPr>
          <p:nvPr/>
        </p:nvSpPr>
        <p:spPr>
          <a:xfrm>
            <a:off x="1283387" y="609290"/>
            <a:ext cx="22762862" cy="14331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Statements about Online Learning  in Higher Education</a:t>
            </a:r>
            <a:endParaRPr lang="en-US" altLang="en-US" sz="6900" spc="-138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7" y="1325871"/>
            <a:ext cx="11205471" cy="6425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198" y="1581664"/>
            <a:ext cx="12034019" cy="531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44" y="7751383"/>
            <a:ext cx="11205470" cy="5319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0314" y="7751382"/>
            <a:ext cx="12257903" cy="53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945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out us"/>
          <p:cNvSpPr txBox="1">
            <a:spLocks/>
          </p:cNvSpPr>
          <p:nvPr/>
        </p:nvSpPr>
        <p:spPr>
          <a:xfrm>
            <a:off x="1283387" y="609290"/>
            <a:ext cx="22762862" cy="14331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Statements about Online Learning  in Higher Education</a:t>
            </a:r>
            <a:endParaRPr lang="en-US" altLang="en-US" sz="6900" spc="-138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6" y="1754659"/>
            <a:ext cx="11702073" cy="6030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038" y="1729945"/>
            <a:ext cx="11541212" cy="640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55" y="7982469"/>
            <a:ext cx="11702073" cy="5516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7328" y="7784757"/>
            <a:ext cx="11738921" cy="55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2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out us"/>
          <p:cNvSpPr txBox="1">
            <a:spLocks/>
          </p:cNvSpPr>
          <p:nvPr/>
        </p:nvSpPr>
        <p:spPr>
          <a:xfrm>
            <a:off x="1283387" y="609290"/>
            <a:ext cx="22762862" cy="14331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Statements about Online Learning  in Higher Education</a:t>
            </a:r>
            <a:endParaRPr lang="en-US" altLang="en-US" sz="6900" spc="-138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67" y="1783097"/>
            <a:ext cx="11328659" cy="5457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049" y="1783097"/>
            <a:ext cx="11887200" cy="614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812" y="7657931"/>
            <a:ext cx="11368216" cy="60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54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s"/>
          <p:cNvSpPr txBox="1">
            <a:spLocks noGrp="1"/>
          </p:cNvSpPr>
          <p:nvPr>
            <p:ph type="title"/>
          </p:nvPr>
        </p:nvSpPr>
        <p:spPr>
          <a:xfrm>
            <a:off x="10404820" y="2664001"/>
            <a:ext cx="11878586" cy="1353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900" spc="-138"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Outline</a:t>
            </a:r>
            <a:endParaRPr dirty="0"/>
          </a:p>
        </p:txBody>
      </p:sp>
      <p:sp>
        <p:nvSpPr>
          <p:cNvPr id="157" name="Slide bullet point goes here…"/>
          <p:cNvSpPr txBox="1">
            <a:spLocks noGrp="1"/>
          </p:cNvSpPr>
          <p:nvPr>
            <p:ph type="body" sz="half" idx="1"/>
          </p:nvPr>
        </p:nvSpPr>
        <p:spPr>
          <a:xfrm>
            <a:off x="10404820" y="4505164"/>
            <a:ext cx="11878586" cy="64953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Research Background</a:t>
            </a:r>
          </a:p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Problem definition</a:t>
            </a:r>
          </a:p>
          <a:p>
            <a:pPr>
              <a:spcBef>
                <a:spcPts val="1200"/>
              </a:spcBef>
            </a:pPr>
            <a:r>
              <a:rPr lang="en-US" altLang="en-US" sz="4400" spc="-138" dirty="0"/>
              <a:t>Research Question</a:t>
            </a:r>
            <a:endParaRPr lang="en-US" altLang="en-US" sz="4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Aim and Objectives</a:t>
            </a:r>
          </a:p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Theoretical Framework</a:t>
            </a:r>
          </a:p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Methodology</a:t>
            </a:r>
          </a:p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Data Analysis and Finding</a:t>
            </a:r>
          </a:p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Discussion</a:t>
            </a:r>
          </a:p>
          <a:p>
            <a:pPr>
              <a:spcBef>
                <a:spcPts val="1200"/>
              </a:spcBef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Conclusion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out us"/>
          <p:cNvSpPr txBox="1">
            <a:spLocks/>
          </p:cNvSpPr>
          <p:nvPr/>
        </p:nvSpPr>
        <p:spPr>
          <a:xfrm>
            <a:off x="1283387" y="609290"/>
            <a:ext cx="22762862" cy="14331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Statements about Online Learning  in Higher Education</a:t>
            </a:r>
            <a:endParaRPr lang="en-US" altLang="en-US" sz="6900" spc="-138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346" y="7043352"/>
            <a:ext cx="12257903" cy="6201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3" y="1489156"/>
            <a:ext cx="13765427" cy="55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17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out us"/>
          <p:cNvSpPr txBox="1">
            <a:spLocks/>
          </p:cNvSpPr>
          <p:nvPr/>
        </p:nvSpPr>
        <p:spPr>
          <a:xfrm>
            <a:off x="1283387" y="609290"/>
            <a:ext cx="22762862" cy="14331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Statements about expected challenges</a:t>
            </a:r>
            <a:endParaRPr lang="en-US" altLang="en-US" sz="6900" spc="-138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02" y="1869458"/>
            <a:ext cx="11542927" cy="5223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329" y="1869458"/>
            <a:ext cx="11738920" cy="522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01" y="7858897"/>
            <a:ext cx="11542927" cy="5387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7328" y="7636475"/>
            <a:ext cx="11738921" cy="56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327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out us"/>
          <p:cNvSpPr txBox="1">
            <a:spLocks/>
          </p:cNvSpPr>
          <p:nvPr/>
        </p:nvSpPr>
        <p:spPr>
          <a:xfrm>
            <a:off x="1283387" y="609290"/>
            <a:ext cx="22762862" cy="14331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Statements about expected challenges</a:t>
            </a:r>
            <a:endParaRPr lang="en-US" altLang="en-US" sz="6900" spc="-138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8" y="1842950"/>
            <a:ext cx="11855779" cy="5521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319" y="1842950"/>
            <a:ext cx="11392929" cy="552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39" y="7834184"/>
            <a:ext cx="11751280" cy="557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3319" y="7834184"/>
            <a:ext cx="11392929" cy="53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11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Data Analysis and Finding</a:t>
            </a:r>
            <a:endParaRPr lang="en-US" altLang="en-US" sz="6900" spc="-138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64722"/>
              </p:ext>
            </p:extLst>
          </p:nvPr>
        </p:nvGraphicFramePr>
        <p:xfrm>
          <a:off x="2222500" y="3972427"/>
          <a:ext cx="18700956" cy="77953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9259">
                  <a:extLst>
                    <a:ext uri="{9D8B030D-6E8A-4147-A177-3AD203B41FA5}">
                      <a16:colId xmlns:a16="http://schemas.microsoft.com/office/drawing/2014/main" val="3178488011"/>
                    </a:ext>
                  </a:extLst>
                </a:gridCol>
                <a:gridCol w="13009630">
                  <a:extLst>
                    <a:ext uri="{9D8B030D-6E8A-4147-A177-3AD203B41FA5}">
                      <a16:colId xmlns:a16="http://schemas.microsoft.com/office/drawing/2014/main" val="186080445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4192094840"/>
                    </a:ext>
                  </a:extLst>
                </a:gridCol>
                <a:gridCol w="2271254">
                  <a:extLst>
                    <a:ext uri="{9D8B030D-6E8A-4147-A177-3AD203B41FA5}">
                      <a16:colId xmlns:a16="http://schemas.microsoft.com/office/drawing/2014/main" val="1636330432"/>
                    </a:ext>
                  </a:extLst>
                </a:gridCol>
              </a:tblGrid>
              <a:tr h="692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No.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Variables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Items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Reliability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77413"/>
                  </a:ext>
                </a:extLst>
              </a:tr>
              <a:tr h="1384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Students Perception of the Effectiveness and Credibility of Course Content for Online Learning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0.871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1771047"/>
                  </a:ext>
                </a:extLst>
              </a:tr>
              <a:tr h="692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Level of Student’s Knowledge of COVID-19 Pandemic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0.915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6186923"/>
                  </a:ext>
                </a:extLst>
              </a:tr>
              <a:tr h="1384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How Much Satisfied are the Students with “Learning Resources” Available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0.937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4109142"/>
                  </a:ext>
                </a:extLst>
              </a:tr>
              <a:tr h="1384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Expected</a:t>
                      </a:r>
                      <a:r>
                        <a:rPr lang="en-US" sz="3200" spc="-155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Challenges</a:t>
                      </a:r>
                      <a:r>
                        <a:rPr lang="en-US" sz="3200" spc="-155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the</a:t>
                      </a:r>
                      <a:r>
                        <a:rPr lang="en-US" sz="3200" spc="-155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Students</a:t>
                      </a:r>
                      <a:r>
                        <a:rPr lang="en-US" sz="3200" spc="-15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are</a:t>
                      </a:r>
                      <a:r>
                        <a:rPr lang="en-US" sz="3200" spc="-155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likely</a:t>
                      </a:r>
                      <a:r>
                        <a:rPr lang="en-US" sz="3200" spc="-15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to</a:t>
                      </a:r>
                      <a:r>
                        <a:rPr lang="en-US" sz="3200" spc="-15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Encounter</a:t>
                      </a:r>
                      <a:r>
                        <a:rPr lang="en-US" sz="3200" spc="-16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during</a:t>
                      </a:r>
                      <a:r>
                        <a:rPr lang="en-US" sz="3200" spc="-15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the</a:t>
                      </a:r>
                      <a:r>
                        <a:rPr lang="en-US" sz="3200" spc="-155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Online</a:t>
                      </a:r>
                      <a:r>
                        <a:rPr lang="en-US" sz="3200" spc="-15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Teaching</a:t>
                      </a:r>
                      <a:r>
                        <a:rPr lang="en-US" sz="3200" spc="-155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And</a:t>
                      </a:r>
                      <a:r>
                        <a:rPr lang="en-US" sz="3200" spc="-155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Learning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0.870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870806"/>
                  </a:ext>
                </a:extLst>
              </a:tr>
              <a:tr h="692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Total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0.898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2055199"/>
                  </a:ext>
                </a:extLst>
              </a:tr>
              <a:tr h="121167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Table 1. The Reliability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91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562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Data Analysis and Finding</a:t>
            </a:r>
            <a:endParaRPr lang="en-US" altLang="en-US" sz="6900" spc="-138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92212"/>
              </p:ext>
            </p:extLst>
          </p:nvPr>
        </p:nvGraphicFramePr>
        <p:xfrm>
          <a:off x="2222501" y="4748981"/>
          <a:ext cx="19044675" cy="65286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41576">
                  <a:extLst>
                    <a:ext uri="{9D8B030D-6E8A-4147-A177-3AD203B41FA5}">
                      <a16:colId xmlns:a16="http://schemas.microsoft.com/office/drawing/2014/main" val="1050622513"/>
                    </a:ext>
                  </a:extLst>
                </a:gridCol>
                <a:gridCol w="13745497">
                  <a:extLst>
                    <a:ext uri="{9D8B030D-6E8A-4147-A177-3AD203B41FA5}">
                      <a16:colId xmlns:a16="http://schemas.microsoft.com/office/drawing/2014/main" val="3302968268"/>
                    </a:ext>
                  </a:extLst>
                </a:gridCol>
                <a:gridCol w="1887794">
                  <a:extLst>
                    <a:ext uri="{9D8B030D-6E8A-4147-A177-3AD203B41FA5}">
                      <a16:colId xmlns:a16="http://schemas.microsoft.com/office/drawing/2014/main" val="871562699"/>
                    </a:ext>
                  </a:extLst>
                </a:gridCol>
                <a:gridCol w="1769808">
                  <a:extLst>
                    <a:ext uri="{9D8B030D-6E8A-4147-A177-3AD203B41FA5}">
                      <a16:colId xmlns:a16="http://schemas.microsoft.com/office/drawing/2014/main" val="1214160950"/>
                    </a:ext>
                  </a:extLst>
                </a:gridCol>
              </a:tblGrid>
              <a:tr h="1131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No.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Variables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Mean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CV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219106"/>
                  </a:ext>
                </a:extLst>
              </a:tr>
              <a:tr h="1210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Student’s Perception of the Effectiveness And Credibility of Course Content for Online Learning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3.77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.23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6721060"/>
                  </a:ext>
                </a:extLst>
              </a:tr>
              <a:tr h="94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Level of Student’s Knowledge Of COVID-19 Pandemic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3.72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.22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3595033"/>
                  </a:ext>
                </a:extLst>
              </a:tr>
              <a:tr h="99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How much Satisfied are the Students with “Learning Resources” Available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3.91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.24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045731"/>
                  </a:ext>
                </a:extLst>
              </a:tr>
              <a:tr h="1210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Expected Challenges that Students are likely to Encounter During the Online Teaching and Learning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3.82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.29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1123098"/>
                  </a:ext>
                </a:extLst>
              </a:tr>
              <a:tr h="10343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Table 2. Mean Scores of Subscales Variables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3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8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2912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Discussion</a:t>
            </a:r>
            <a:endParaRPr lang="en-US" altLang="en-US" sz="6900" spc="-138" dirty="0"/>
          </a:p>
        </p:txBody>
      </p:sp>
      <p:sp>
        <p:nvSpPr>
          <p:cNvPr id="2" name="Rectangle 1"/>
          <p:cNvSpPr/>
          <p:nvPr/>
        </p:nvSpPr>
        <p:spPr>
          <a:xfrm>
            <a:off x="2222499" y="4230244"/>
            <a:ext cx="2158139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Open Sans"/>
              </a:rPr>
              <a:t>Student’s Perception of the Effectiveness and Credibility of Course Content for Online Learning: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Students perceived online learning is useful as most of students highly agreed to the effectiveness of online learning. 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Open Sans"/>
              </a:rPr>
              <a:t>Level of Students Knowledge of COVID-19 Pandemic: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The majority of students know how deadly is COVID-19.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A mean score of </a:t>
            </a:r>
            <a:r>
              <a:rPr lang="en-US" sz="3600" b="1" dirty="0">
                <a:solidFill>
                  <a:srgbClr val="000000"/>
                </a:solidFill>
                <a:latin typeface="Open Sans"/>
              </a:rPr>
              <a:t>3.72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shows students’ high satisfaction with this dimension.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Open Sans"/>
              </a:rPr>
              <a:t>How much Satisfied are the Students with available Learning Resources: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Learning refers to the use of texts, software, videos together with some other forms of materials recommended by the teacher to help a student meet the required expectations of learning.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A mean of </a:t>
            </a:r>
            <a:r>
              <a:rPr lang="en-US" sz="3600" b="1" dirty="0">
                <a:solidFill>
                  <a:srgbClr val="000000"/>
                </a:solidFill>
                <a:latin typeface="Open Sans"/>
              </a:rPr>
              <a:t>3.91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shows that students are high satisfied with the learning resources available.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355229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Discussion</a:t>
            </a:r>
            <a:endParaRPr lang="en-US" altLang="en-US" sz="6900" spc="-138" dirty="0"/>
          </a:p>
        </p:txBody>
      </p:sp>
      <p:sp>
        <p:nvSpPr>
          <p:cNvPr id="2" name="Rectangle 1"/>
          <p:cNvSpPr/>
          <p:nvPr/>
        </p:nvSpPr>
        <p:spPr>
          <a:xfrm>
            <a:off x="2222499" y="4230244"/>
            <a:ext cx="215813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  <a:latin typeface="Open Sans"/>
              </a:rPr>
              <a:t>Expected Challenges that Students are likely to encounter during Online Teaching and Learning:</a:t>
            </a:r>
          </a:p>
          <a:p>
            <a:pPr algn="l">
              <a:lnSpc>
                <a:spcPct val="150000"/>
              </a:lnSpc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The students finding having face-to-face contact with professors during Coronavirus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Covid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19 pandemic is not as useful as having contact via online teaching (Queston33). This subscale had a mean score of </a:t>
            </a:r>
            <a:r>
              <a:rPr lang="en-US" sz="3600" b="1" dirty="0">
                <a:solidFill>
                  <a:srgbClr val="000000"/>
                </a:solidFill>
                <a:latin typeface="Open Sans"/>
              </a:rPr>
              <a:t>3.35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compare to the overall mean of the construct, which was </a:t>
            </a:r>
            <a:r>
              <a:rPr lang="en-US" sz="3600" b="1" dirty="0">
                <a:solidFill>
                  <a:srgbClr val="000000"/>
                </a:solidFill>
                <a:latin typeface="Open Sans"/>
              </a:rPr>
              <a:t>3.82.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7799209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Conclusion</a:t>
            </a:r>
            <a:endParaRPr lang="en-US" altLang="en-US" sz="6900" spc="-138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14152" y="3392129"/>
            <a:ext cx="20821134" cy="87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defTabSz="4572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b="0" i="0">
                <a:latin typeface="Arial" charset="0"/>
                <a:ea typeface="ヒラギノ角ゴ Pro W3" charset="-128"/>
                <a:cs typeface="Arial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l">
              <a:buNone/>
            </a:pPr>
            <a:r>
              <a:rPr lang="en-US" sz="44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Contribution to Knowledge</a:t>
            </a:r>
          </a:p>
          <a:p>
            <a:pPr algn="l"/>
            <a:r>
              <a:rPr lang="en-US" sz="4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Change in Technology has potential to bring out new situations not addressed in the literature.</a:t>
            </a:r>
          </a:p>
          <a:p>
            <a:pPr lvl="1" algn="l"/>
            <a:endParaRPr lang="en-US" sz="4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US" sz="44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Contribution to Methodology</a:t>
            </a:r>
          </a:p>
          <a:p>
            <a:pPr algn="l"/>
            <a:r>
              <a:rPr lang="en-US" sz="4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Empirical support for answering research question related to impact of Coronavirus on Online Learning.</a:t>
            </a:r>
          </a:p>
          <a:p>
            <a:pPr lvl="1" algn="l"/>
            <a:endParaRPr lang="en-US" sz="4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US" sz="44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Contribution to Practice </a:t>
            </a:r>
          </a:p>
          <a:p>
            <a:pPr algn="l"/>
            <a:r>
              <a:rPr lang="en-US" sz="4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Educators would know new technological factors that impact Online Learning using </a:t>
            </a:r>
            <a:r>
              <a:rPr lang="en-US" sz="44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Covid</a:t>
            </a:r>
            <a:r>
              <a:rPr lang="en-US" sz="4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19 crises.</a:t>
            </a:r>
          </a:p>
        </p:txBody>
      </p:sp>
    </p:spTree>
    <p:extLst>
      <p:ext uri="{BB962C8B-B14F-4D97-AF65-F5344CB8AC3E}">
        <p14:creationId xmlns:p14="http://schemas.microsoft.com/office/powerpoint/2010/main" val="35955297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Conclusion</a:t>
            </a:r>
            <a:endParaRPr lang="en-US" altLang="en-US" sz="6900" spc="-138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14152" y="3392129"/>
            <a:ext cx="20137925" cy="79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defTabSz="4572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b="0" i="0">
                <a:latin typeface="Arial" charset="0"/>
                <a:ea typeface="ヒラギノ角ゴ Pro W3" charset="-128"/>
                <a:cs typeface="Arial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GB" sz="4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Limitations of Research</a:t>
            </a:r>
          </a:p>
          <a:p>
            <a:pPr lvl="1" algn="l"/>
            <a:r>
              <a:rPr lang="en-US" sz="4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Conducted in Bahrain - small population</a:t>
            </a:r>
          </a:p>
          <a:p>
            <a:pPr lvl="1" algn="l"/>
            <a:r>
              <a:rPr lang="en-US" sz="4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results of the research may not be generalizable.</a:t>
            </a:r>
          </a:p>
          <a:p>
            <a:pPr marL="457200" lvl="1" indent="0" algn="l">
              <a:buNone/>
            </a:pPr>
            <a:endParaRPr lang="en-US" sz="4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US" sz="4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Recommendations for Future Research</a:t>
            </a:r>
          </a:p>
          <a:p>
            <a:pPr lvl="1" algn="l"/>
            <a:r>
              <a:rPr lang="en-US" sz="4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Need to carry out research in different countries.</a:t>
            </a:r>
          </a:p>
          <a:p>
            <a:pPr lvl="1" algn="l"/>
            <a:r>
              <a:rPr lang="en-US" sz="4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Need to carrying out an in-depth analysis of online practices.</a:t>
            </a:r>
          </a:p>
          <a:p>
            <a:pPr lvl="1" algn="l"/>
            <a:r>
              <a:rPr lang="en-US" sz="4800" dirty="0">
                <a:solidFill>
                  <a:srgbClr val="000000"/>
                </a:solidFill>
              </a:rPr>
              <a:t> Need to carry out an investigation about teaching methods, Online assessment, </a:t>
            </a:r>
          </a:p>
          <a:p>
            <a:pPr lvl="1" algn="l"/>
            <a:endParaRPr lang="en-US" sz="4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4266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6900" spc="-138" dirty="0"/>
              <a:t>Reference</a:t>
            </a:r>
            <a:endParaRPr sz="6900" spc="-138" dirty="0"/>
          </a:p>
        </p:txBody>
      </p:sp>
      <p:sp>
        <p:nvSpPr>
          <p:cNvPr id="7" name="Rectangle 6"/>
          <p:cNvSpPr/>
          <p:nvPr/>
        </p:nvSpPr>
        <p:spPr>
          <a:xfrm>
            <a:off x="2222500" y="3655663"/>
            <a:ext cx="2060800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err="1"/>
              <a:t>Agnoletto</a:t>
            </a:r>
            <a:r>
              <a:rPr lang="en-US" sz="2800" dirty="0"/>
              <a:t>, R., &amp; Queiroz, V.C 2020 COVID-19 and the Challenges in Education CEST, 5(02)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Daniel, S.J. 2020 Education and the COVID 19 </a:t>
            </a:r>
            <a:r>
              <a:rPr lang="en-US" sz="2800" dirty="0" err="1"/>
              <a:t>Pandemi</a:t>
            </a:r>
            <a:r>
              <a:rPr lang="en-US" sz="2800" dirty="0"/>
              <a:t> Prospects. </a:t>
            </a:r>
            <a:r>
              <a:rPr lang="en-US" sz="2800" dirty="0">
                <a:hlinkClick r:id="rId3"/>
              </a:rPr>
              <a:t>https://doi.org/10.1007/s11125-020-09464-3</a:t>
            </a:r>
            <a:endParaRPr lang="en-US" sz="2800" dirty="0"/>
          </a:p>
          <a:p>
            <a:pPr algn="l"/>
            <a:endParaRPr lang="en-US" sz="2800" dirty="0"/>
          </a:p>
          <a:p>
            <a:pPr algn="l"/>
            <a:r>
              <a:rPr lang="en-US" sz="2800" dirty="0" err="1"/>
              <a:t>Demuyakor</a:t>
            </a:r>
            <a:r>
              <a:rPr lang="en-US" sz="2800" dirty="0"/>
              <a:t>, J. 2020, Coronavirus (COVID-19) and Online Learning in Higher Institutions of Education: A Survey of the Perceptions of Ghanaian International Students in China - Online Journal of Communication and Media Technologies, 2020, 10(3), e202018e-ISSN: 1986-3497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err="1"/>
              <a:t>Doculan</a:t>
            </a:r>
            <a:r>
              <a:rPr lang="en-US" sz="2800" dirty="0"/>
              <a:t>, A.A.D. 2016 E-learning Readiness Assessment Tool for Philippine Higher Education Institutions. International Journal on Integrating Technology in Education, 5 (2), 33-43.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Luthra, P., &amp; Mackenzie, S. 2020 4 Ways Covid-19 Education Future Generations. </a:t>
            </a:r>
            <a:r>
              <a:rPr lang="en-US" sz="2800" dirty="0">
                <a:hlinkClick r:id="rId4"/>
              </a:rPr>
              <a:t>https://www.weforum.org/agenda/2020/03/4-ways-covid-19-education-futuregenerations/</a:t>
            </a:r>
            <a:endParaRPr lang="en-US" sz="2800" dirty="0"/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Widodo, S.F.A., </a:t>
            </a:r>
            <a:r>
              <a:rPr lang="en-US" sz="2800" dirty="0" err="1"/>
              <a:t>Wibowo</a:t>
            </a:r>
            <a:r>
              <a:rPr lang="en-US" sz="2800" dirty="0"/>
              <a:t>, Y.E. and </a:t>
            </a:r>
            <a:r>
              <a:rPr lang="en-US" sz="2800" dirty="0" err="1"/>
              <a:t>Wagiran</a:t>
            </a:r>
            <a:r>
              <a:rPr lang="en-US" sz="2800" dirty="0"/>
              <a:t>, W., 2020, December. Online learning readiness during the Covid-19 pandemic. In Journal of Physics: Conference Series (Vol. 1700, No. 1, p. 012033). IOP Publishing.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altLang="en-US" sz="6900" spc="-138" dirty="0"/>
              <a:t>Research Background</a:t>
            </a:r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499" y="3655664"/>
            <a:ext cx="20549011" cy="889655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Covid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19 pandemic crisis had a direct impact on education nationally and internationally level (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Agnoletto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 and Queiroz, 2020).</a:t>
            </a: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40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Covid-19 has changed the education system related to curriculum, teachers’ functions, student engagement and assessments (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Daniel, 2020).</a:t>
            </a: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40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Covid-19 has changed the way of teaching the future generations by redefining the role of teachers (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Luthra and Mackenzie, 2020</a:t>
            </a:r>
            <a:r>
              <a:rPr lang="en-US" sz="4000" i="1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).</a:t>
            </a: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40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Helvetica"/>
              </a:rPr>
              <a:t>Covid-19 caused three fundamental changes in the global education (Tam and El Azar, 2020).</a:t>
            </a: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500" dirty="0">
              <a:solidFill>
                <a:schemeClr val="bg2">
                  <a:lumMod val="10000"/>
                </a:schemeClr>
              </a:solidFill>
              <a:sym typeface="Helvetica"/>
            </a:endParaRP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500" dirty="0">
              <a:solidFill>
                <a:schemeClr val="bg2">
                  <a:lumMod val="10000"/>
                </a:schemeClr>
              </a:solidFill>
              <a:sym typeface="Helvetica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6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ank you!"/>
          <p:cNvSpPr txBox="1">
            <a:spLocks noGrp="1"/>
          </p:cNvSpPr>
          <p:nvPr>
            <p:ph type="title"/>
          </p:nvPr>
        </p:nvSpPr>
        <p:spPr>
          <a:xfrm>
            <a:off x="1206499" y="10808957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altLang="en-US" sz="6900" spc="-138" dirty="0"/>
              <a:t>Research Background</a:t>
            </a:r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499" y="3380509"/>
            <a:ext cx="21696279" cy="931164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One advantage of Covid-19 is that it teaches us the importance of life skills needed in the future era and opens up a wider role for technology in supporting education (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sym typeface="Helvetica"/>
              </a:rPr>
              <a:t>Widodo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sym typeface="Helvetica"/>
              </a:rPr>
              <a:t> et al. 2020).</a:t>
            </a: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105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Online learning is one of the main alternatives to learning during the Covid-19 pandemic and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it has implemented at various levels of education with various platforms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sym typeface="Helvetica"/>
              </a:rPr>
              <a:t>Widodo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sym typeface="Helvetica"/>
              </a:rPr>
              <a:t> et al. 2020).</a:t>
            </a: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The rapid growth and popularity in the internet, distance education, and the pandemic crisis have made online education grown rapidly (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Demuyakor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2020).</a:t>
            </a: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E-learning is the use of technology to enhance teaching and learning activities (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Doculan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2016).</a:t>
            </a: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Technology will reshape the universities by 2030 (Murphy, 2020; UNESCO, 2020).</a:t>
            </a:r>
          </a:p>
        </p:txBody>
      </p:sp>
    </p:spTree>
    <p:extLst>
      <p:ext uri="{BB962C8B-B14F-4D97-AF65-F5344CB8AC3E}">
        <p14:creationId xmlns:p14="http://schemas.microsoft.com/office/powerpoint/2010/main" val="13742975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altLang="en-US" sz="6900" spc="-138" dirty="0"/>
              <a:t>Problem definition</a:t>
            </a:r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500" y="3655662"/>
            <a:ext cx="20519514" cy="921812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457200">
              <a:lnSpc>
                <a:spcPct val="15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The implementation of online learning is not supported by an in-depth study of educational institutes, educators and students’ willingness. 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buSzTx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Furthermore, the student willingness in online learning is not assessed comprehensively from the aspects like;</a:t>
            </a:r>
          </a:p>
          <a:p>
            <a:pPr lvl="2" algn="just" defTabSz="4572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Equipment Capability.</a:t>
            </a:r>
          </a:p>
          <a:p>
            <a:pPr lvl="2" algn="just" defTabSz="4572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Technology skills.</a:t>
            </a:r>
          </a:p>
          <a:p>
            <a:pPr lvl="2" algn="just" defTabSz="4572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Self-directed learning skills. </a:t>
            </a:r>
          </a:p>
          <a:p>
            <a:pPr lvl="2" algn="just" defTabSz="4572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Motivation.</a:t>
            </a:r>
          </a:p>
          <a:p>
            <a:pPr lvl="2" algn="just" defTabSz="4572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Perceived usefulness.</a:t>
            </a:r>
          </a:p>
          <a:p>
            <a:pPr marL="0" indent="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sz="4400" dirty="0">
              <a:solidFill>
                <a:schemeClr val="bg2">
                  <a:lumMod val="10000"/>
                </a:schemeClr>
              </a:solidFill>
              <a:latin typeface="Open Sans"/>
              <a:ea typeface="Open Sans"/>
              <a:cs typeface="Open San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83558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6900" spc="-138" dirty="0"/>
              <a:t>Research Question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6022" y="3655663"/>
            <a:ext cx="2090297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Question 1: What is the student’s perception of the effectiveness and credibility of Course Content for online learning? </a:t>
            </a:r>
          </a:p>
          <a:p>
            <a:pPr algn="l"/>
            <a:endParaRPr lang="en-US" sz="4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l"/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Question 2: What is the level of students’ knowledge of the CONVID-19 pandemic? </a:t>
            </a:r>
          </a:p>
          <a:p>
            <a:pPr algn="l"/>
            <a:endParaRPr lang="en-US" sz="4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l"/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Question 3: How much satisfied are the students with the “Learning Resources” available? </a:t>
            </a:r>
          </a:p>
          <a:p>
            <a:pPr algn="l"/>
            <a:endParaRPr lang="en-US" sz="4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l"/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Question 4: What are the expected challenges that students are likely to encounter during the online teaching and learning? </a:t>
            </a:r>
          </a:p>
        </p:txBody>
      </p:sp>
    </p:spTree>
    <p:extLst>
      <p:ext uri="{BB962C8B-B14F-4D97-AF65-F5344CB8AC3E}">
        <p14:creationId xmlns:p14="http://schemas.microsoft.com/office/powerpoint/2010/main" val="1728097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Aim</a:t>
            </a:r>
            <a:endParaRPr lang="en-US" altLang="en-US" sz="6900" spc="-138"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500" y="4218039"/>
            <a:ext cx="20913628" cy="342162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5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To examine the impact of Coronavirus on Online Learning in Higher Institution of Education from Students Perspective.</a:t>
            </a:r>
          </a:p>
        </p:txBody>
      </p:sp>
    </p:spTree>
    <p:extLst>
      <p:ext uri="{BB962C8B-B14F-4D97-AF65-F5344CB8AC3E}">
        <p14:creationId xmlns:p14="http://schemas.microsoft.com/office/powerpoint/2010/main" val="39096055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Objective</a:t>
            </a:r>
            <a:endParaRPr lang="en-US" altLang="en-US" sz="6900" spc="-138"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500" y="4218039"/>
            <a:ext cx="22161500" cy="73563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5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To study the various challenges associated with online learning.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5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To study impact of Corona virus on higher institute of education, educators and students.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5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To determine factors impacting students’ willingness in online learning.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sz="5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To derive findings from data gathering to achieve the aim. </a:t>
            </a:r>
          </a:p>
        </p:txBody>
      </p:sp>
    </p:spTree>
    <p:extLst>
      <p:ext uri="{BB962C8B-B14F-4D97-AF65-F5344CB8AC3E}">
        <p14:creationId xmlns:p14="http://schemas.microsoft.com/office/powerpoint/2010/main" val="15894348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 altLang="en-US" sz="7200" dirty="0">
                <a:latin typeface="Arial" charset="0"/>
              </a:rPr>
              <a:t>Theoretical framework</a:t>
            </a:r>
            <a:endParaRPr lang="en-US" altLang="en-US" sz="6600" spc="-138"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500" y="3923071"/>
            <a:ext cx="20913628" cy="755117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In this study, Online Collaborative Learning (OCL) Model is used</a:t>
            </a:r>
            <a:r>
              <a:rPr lang="en-GB" sz="4000" dirty="0"/>
              <a:t> because OCL </a:t>
            </a:r>
            <a:r>
              <a:rPr lang="en-US" sz="4000" dirty="0"/>
              <a:t>helps investigating how students and educational institutions accept and use technology for teaching and learning.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Online Collaborative Learning (OCL) is theory focuses on the internet as a source of learning through raising collaboration and building of knowledge. (Harasim, 2017).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Harasim (2012) recognizes the benefits of moving teaching and learning to the Internet and largescale networked education.</a:t>
            </a:r>
            <a:endParaRPr lang="en-GB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235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1410</Words>
  <Application>Microsoft Office PowerPoint</Application>
  <PresentationFormat>Custom</PresentationFormat>
  <Paragraphs>175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Open Sans</vt:lpstr>
      <vt:lpstr>Wingdings</vt:lpstr>
      <vt:lpstr>21_BasicWhite</vt:lpstr>
      <vt:lpstr>The Impact of Coronavirus on Online Learning in Higher Institution of Education (Students Perspective).</vt:lpstr>
      <vt:lpstr>Outline</vt:lpstr>
      <vt:lpstr>Research Background</vt:lpstr>
      <vt:lpstr>Research Background</vt:lpstr>
      <vt:lpstr>Problem definition</vt:lpstr>
      <vt:lpstr>Research Question</vt:lpstr>
      <vt:lpstr>Aim</vt:lpstr>
      <vt:lpstr>Objective</vt:lpstr>
      <vt:lpstr>Theoretical framework</vt:lpstr>
      <vt:lpstr>Methodology</vt:lpstr>
      <vt:lpstr>Data Analysis and Finding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Analysis and Finding</vt:lpstr>
      <vt:lpstr>Data Analysis and Finding</vt:lpstr>
      <vt:lpstr>Discussion</vt:lpstr>
      <vt:lpstr>Discussion</vt:lpstr>
      <vt:lpstr>Conclusion</vt:lpstr>
      <vt:lpstr>Conclusion</vt:lpstr>
      <vt:lpstr>Reference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20 Years of Excellence</dc:title>
  <dc:creator>Hessa Aldhaen</dc:creator>
  <cp:lastModifiedBy>Zainab Abdulwahab Isa Abdulla Darwish</cp:lastModifiedBy>
  <cp:revision>92</cp:revision>
  <dcterms:modified xsi:type="dcterms:W3CDTF">2021-04-11T08:26:25Z</dcterms:modified>
</cp:coreProperties>
</file>