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73" r:id="rId5"/>
    <p:sldId id="302" r:id="rId6"/>
    <p:sldId id="301" r:id="rId7"/>
    <p:sldId id="300" r:id="rId8"/>
    <p:sldId id="306" r:id="rId9"/>
    <p:sldId id="303" r:id="rId10"/>
    <p:sldId id="295" r:id="rId11"/>
    <p:sldId id="296" r:id="rId12"/>
    <p:sldId id="297" r:id="rId13"/>
    <p:sldId id="298" r:id="rId14"/>
    <p:sldId id="307" r:id="rId15"/>
    <p:sldId id="299" r:id="rId16"/>
    <p:sldId id="308" r:id="rId17"/>
    <p:sldId id="310" r:id="rId18"/>
    <p:sldId id="309" r:id="rId19"/>
    <p:sldId id="259" r:id="rId20"/>
    <p:sldId id="312" r:id="rId21"/>
    <p:sldId id="260" r:id="rId2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DAB77C-0F79-433E-901C-4D5A2347AB54}" v="131" dt="2021-03-24T11:26:27.630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3" d="100"/>
          <a:sy n="43" d="100"/>
        </p:scale>
        <p:origin x="3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Fact information</a:t>
            </a:r>
          </a:p>
        </p:txBody>
      </p:sp>
      <p:sp>
        <p:nvSpPr>
          <p:cNvPr id="1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Attribution</a:t>
            </a:r>
          </a:p>
        </p:txBody>
      </p:sp>
      <p:sp>
        <p:nvSpPr>
          <p:cNvPr id="116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Image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Image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Image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Image"/>
          <p:cNvSpPr>
            <a:spLocks noGrp="1"/>
          </p:cNvSpPr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7254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5078">
                <a:latin typeface="Times New Roman" pitchFamily="18" charset="0"/>
                <a:cs typeface="Times New Roman" pitchFamily="18" charset="0"/>
              </a:defRPr>
            </a:lvl1pPr>
            <a:lvl2pPr>
              <a:defRPr sz="5078">
                <a:latin typeface="Times New Roman" pitchFamily="18" charset="0"/>
                <a:cs typeface="Times New Roman" pitchFamily="18" charset="0"/>
              </a:defRPr>
            </a:lvl2pPr>
            <a:lvl3pPr>
              <a:defRPr sz="5078">
                <a:latin typeface="Times New Roman" pitchFamily="18" charset="0"/>
                <a:cs typeface="Times New Roman" pitchFamily="18" charset="0"/>
              </a:defRPr>
            </a:lvl3pPr>
            <a:lvl4pPr>
              <a:defRPr sz="5078">
                <a:latin typeface="Times New Roman" pitchFamily="18" charset="0"/>
                <a:cs typeface="Times New Roman" pitchFamily="18" charset="0"/>
              </a:defRPr>
            </a:lvl4pPr>
            <a:lvl5pPr>
              <a:defRPr sz="5078"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182C0-918D-4271-82F6-411230B56858}" type="datetime1">
              <a:rPr lang="en-US" smtClean="0"/>
              <a:pPr/>
              <a:t>3/29/2021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Dr Ammar Aldallal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993391" y="13076008"/>
            <a:ext cx="384721" cy="379591"/>
          </a:xfrm>
        </p:spPr>
        <p:txBody>
          <a:bodyPr/>
          <a:lstStyle/>
          <a:p>
            <a:fld id="{B13AE1EE-B55D-544F-A01D-D079AC03612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7728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169" y="8813801"/>
            <a:ext cx="20726399" cy="2724150"/>
          </a:xfrm>
        </p:spPr>
        <p:txBody>
          <a:bodyPr anchor="t"/>
          <a:lstStyle>
            <a:lvl1pPr algn="l">
              <a:defRPr sz="834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169" y="5813428"/>
            <a:ext cx="20726399" cy="3000374"/>
          </a:xfrm>
        </p:spPr>
        <p:txBody>
          <a:bodyPr anchor="b"/>
          <a:lstStyle>
            <a:lvl1pPr marL="0" indent="0">
              <a:buNone/>
              <a:defRPr sz="4171">
                <a:solidFill>
                  <a:schemeClr val="tx1">
                    <a:tint val="75000"/>
                  </a:schemeClr>
                </a:solidFill>
              </a:defRPr>
            </a:lvl1pPr>
            <a:lvl2pPr marL="945678" indent="0">
              <a:buNone/>
              <a:defRPr sz="3809">
                <a:solidFill>
                  <a:schemeClr val="tx1">
                    <a:tint val="75000"/>
                  </a:schemeClr>
                </a:solidFill>
              </a:defRPr>
            </a:lvl2pPr>
            <a:lvl3pPr marL="1891354" indent="0">
              <a:buNone/>
              <a:defRPr sz="3264">
                <a:solidFill>
                  <a:schemeClr val="tx1">
                    <a:tint val="75000"/>
                  </a:schemeClr>
                </a:solidFill>
              </a:defRPr>
            </a:lvl3pPr>
            <a:lvl4pPr marL="2837033" indent="0">
              <a:buNone/>
              <a:defRPr sz="2902">
                <a:solidFill>
                  <a:schemeClr val="tx1">
                    <a:tint val="75000"/>
                  </a:schemeClr>
                </a:solidFill>
              </a:defRPr>
            </a:lvl4pPr>
            <a:lvl5pPr marL="3782709" indent="0">
              <a:buNone/>
              <a:defRPr sz="2902">
                <a:solidFill>
                  <a:schemeClr val="tx1">
                    <a:tint val="75000"/>
                  </a:schemeClr>
                </a:solidFill>
              </a:defRPr>
            </a:lvl5pPr>
            <a:lvl6pPr marL="4728387" indent="0">
              <a:buNone/>
              <a:defRPr sz="2902">
                <a:solidFill>
                  <a:schemeClr val="tx1">
                    <a:tint val="75000"/>
                  </a:schemeClr>
                </a:solidFill>
              </a:defRPr>
            </a:lvl6pPr>
            <a:lvl7pPr marL="5674065" indent="0">
              <a:buNone/>
              <a:defRPr sz="2902">
                <a:solidFill>
                  <a:schemeClr val="tx1">
                    <a:tint val="75000"/>
                  </a:schemeClr>
                </a:solidFill>
              </a:defRPr>
            </a:lvl7pPr>
            <a:lvl8pPr marL="6619742" indent="0">
              <a:buNone/>
              <a:defRPr sz="2902">
                <a:solidFill>
                  <a:schemeClr val="tx1">
                    <a:tint val="75000"/>
                  </a:schemeClr>
                </a:solidFill>
              </a:defRPr>
            </a:lvl8pPr>
            <a:lvl9pPr marL="7565420" indent="0">
              <a:buNone/>
              <a:defRPr sz="290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1E500-D5ED-40B1-AE25-E47851D951E6}" type="datetime1">
              <a:rPr lang="en-US" smtClean="0"/>
              <a:pPr/>
              <a:t>3/29/2021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Ammar Aldallal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993391" y="13076008"/>
            <a:ext cx="384721" cy="379591"/>
          </a:xfrm>
        </p:spPr>
        <p:txBody>
          <a:bodyPr/>
          <a:lstStyle/>
          <a:p>
            <a:fld id="{B13AE1EE-B55D-544F-A01D-D079AC0361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0934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72737-3BA7-4F01-8324-462939057E4F}" type="datetime1">
              <a:rPr lang="en-US" smtClean="0"/>
              <a:pPr/>
              <a:t>3/29/2021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Ammar Aldallal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993391" y="13076008"/>
            <a:ext cx="384721" cy="379591"/>
          </a:xfrm>
        </p:spPr>
        <p:txBody>
          <a:bodyPr/>
          <a:lstStyle/>
          <a:p>
            <a:fld id="{B13AE1EE-B55D-544F-A01D-D079AC0361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363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666699290_02_crop_3159x1892.jpg"/>
          <p:cNvSpPr>
            <a:spLocks noGrp="1"/>
          </p:cNvSpPr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23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2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910457886_1434x1669.jpg"/>
          <p:cNvSpPr>
            <a:spLocks noGrp="1"/>
          </p:cNvSpPr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660384004_1290x1720.jpg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Section Title</a:t>
            </a:r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89" name="Agenda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Agenda Subtitle</a:t>
            </a:r>
          </a:p>
        </p:txBody>
      </p:sp>
      <p:sp>
        <p:nvSpPr>
          <p:cNvPr id="90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1006971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Celebrating 20 Years…"/>
          <p:cNvSpPr txBox="1">
            <a:spLocks noGrp="1"/>
          </p:cNvSpPr>
          <p:nvPr>
            <p:ph type="ctrTitle"/>
          </p:nvPr>
        </p:nvSpPr>
        <p:spPr>
          <a:xfrm>
            <a:off x="1002556" y="5246986"/>
            <a:ext cx="12816923" cy="2525149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1658070">
              <a:defRPr sz="8704" spc="-174">
                <a:solidFill>
                  <a:srgbClr val="FFFFFF"/>
                </a:solidFill>
              </a:defRPr>
            </a:pPr>
            <a:r>
              <a:rPr lang="en-GB" sz="8800" spc="-174" dirty="0">
                <a:solidFill>
                  <a:srgbClr val="FFFFFF"/>
                </a:solidFill>
                <a:latin typeface="GalaxiePolaris-Bold"/>
              </a:rPr>
              <a:t>An Innovative Multi-Function Car Park Management System</a:t>
            </a:r>
            <a:endParaRPr lang="en-US" sz="8800" spc="-174" dirty="0">
              <a:solidFill>
                <a:srgbClr val="FFFFFF"/>
              </a:solidFill>
              <a:latin typeface="GalaxiePolaris-Bold"/>
            </a:endParaRPr>
          </a:p>
        </p:txBody>
      </p:sp>
      <p:sp>
        <p:nvSpPr>
          <p:cNvPr id="153" name="Subtitle goes here"/>
          <p:cNvSpPr txBox="1">
            <a:spLocks noGrp="1"/>
          </p:cNvSpPr>
          <p:nvPr>
            <p:ph type="subTitle" sz="quarter" idx="1"/>
          </p:nvPr>
        </p:nvSpPr>
        <p:spPr>
          <a:xfrm>
            <a:off x="1201342" y="8666922"/>
            <a:ext cx="11031026" cy="223468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rPr lang="en-US" sz="3600" b="1" dirty="0">
                <a:latin typeface="GalaxiePolaris-Medium"/>
                <a:cs typeface="GalaxiePolaris-Medium"/>
              </a:rPr>
              <a:t>Dr. Ammar Aldallal</a:t>
            </a:r>
          </a:p>
          <a:p>
            <a:r>
              <a:rPr lang="en-US" sz="3600" dirty="0">
                <a:solidFill>
                  <a:srgbClr val="FFFFFF"/>
                </a:solidFill>
                <a:latin typeface="GalaxiePolaris-Medium"/>
              </a:rPr>
              <a:t>Aysha Al </a:t>
            </a:r>
            <a:r>
              <a:rPr lang="en-US" sz="3600" dirty="0" err="1">
                <a:solidFill>
                  <a:srgbClr val="FFFFFF"/>
                </a:solidFill>
                <a:latin typeface="GalaxiePolaris-Medium"/>
              </a:rPr>
              <a:t>Zallaqi</a:t>
            </a:r>
            <a:endParaRPr lang="en-US" sz="3600" dirty="0">
              <a:solidFill>
                <a:srgbClr val="FFFFFF"/>
              </a:solidFill>
              <a:latin typeface="GalaxiePolaris-Medium"/>
            </a:endParaRPr>
          </a:p>
          <a:p>
            <a:r>
              <a:rPr lang="en-US" sz="3600" dirty="0">
                <a:solidFill>
                  <a:srgbClr val="FFFFFF"/>
                </a:solidFill>
                <a:latin typeface="GalaxiePolaris-Medium"/>
              </a:rPr>
              <a:t>Amina Mohammed</a:t>
            </a:r>
          </a:p>
          <a:p>
            <a:endParaRPr lang="en-US" sz="3600" dirty="0">
              <a:solidFill>
                <a:srgbClr val="FFFFFF"/>
              </a:solidFill>
              <a:latin typeface="GalaxiePolaris-Medium"/>
            </a:endParaRPr>
          </a:p>
          <a:p>
            <a:r>
              <a:rPr lang="en-US" sz="3600" dirty="0">
                <a:solidFill>
                  <a:srgbClr val="FFFFFF"/>
                </a:solidFill>
                <a:latin typeface="GalaxiePolaris-Medium"/>
                <a:cs typeface="GalaxiePolaris-Medium"/>
              </a:rPr>
              <a:t>Telecommunication Engineering Department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7383" y="1219199"/>
            <a:ext cx="8487578" cy="2645775"/>
          </a:xfrm>
        </p:spPr>
        <p:txBody>
          <a:bodyPr>
            <a:normAutofit/>
          </a:bodyPr>
          <a:lstStyle/>
          <a:p>
            <a:r>
              <a:rPr lang="en-US"/>
              <a:t>Consequences of parking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6011" y="4388200"/>
            <a:ext cx="10671171" cy="7966831"/>
          </a:xfrm>
        </p:spPr>
        <p:txBody>
          <a:bodyPr>
            <a:normAutofit/>
          </a:bodyPr>
          <a:lstStyle/>
          <a:p>
            <a:pPr marL="932825" indent="-932825">
              <a:buFont typeface="+mj-lt"/>
              <a:buAutoNum type="arabicPeriod"/>
            </a:pPr>
            <a:r>
              <a:rPr lang="en-US" dirty="0"/>
              <a:t>Waste driver time chasing empty lot.</a:t>
            </a:r>
          </a:p>
          <a:p>
            <a:pPr marL="932825" indent="-932825">
              <a:buFont typeface="+mj-lt"/>
              <a:buAutoNum type="arabicPeriod"/>
            </a:pPr>
            <a:r>
              <a:rPr lang="en-US" dirty="0"/>
              <a:t>Consume extra gallons of gasoline.</a:t>
            </a:r>
          </a:p>
          <a:p>
            <a:pPr marL="932825" indent="-932825">
              <a:buFont typeface="+mj-lt"/>
              <a:buAutoNum type="arabicPeriod"/>
            </a:pPr>
            <a:r>
              <a:rPr lang="en-US" dirty="0"/>
              <a:t>Produce tons of carbon.</a:t>
            </a:r>
          </a:p>
          <a:p>
            <a:pPr marL="932825" indent="-932825">
              <a:buFont typeface="+mj-lt"/>
              <a:buAutoNum type="arabicPeriod"/>
            </a:pPr>
            <a:r>
              <a:rPr lang="en-US" dirty="0"/>
              <a:t>Stress and other health concerns.</a:t>
            </a:r>
          </a:p>
        </p:txBody>
      </p:sp>
      <p:pic>
        <p:nvPicPr>
          <p:cNvPr id="33" name="Graphic 23" descr="Car">
            <a:extLst>
              <a:ext uri="{FF2B5EF4-FFF2-40B4-BE49-F238E27FC236}">
                <a16:creationId xmlns:a16="http://schemas.microsoft.com/office/drawing/2014/main" id="{33989DC1-3811-4933-BAC0-A971333001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132310" y="1669313"/>
            <a:ext cx="4890978" cy="4890978"/>
          </a:xfrm>
          <a:prstGeom prst="rect">
            <a:avLst/>
          </a:prstGeom>
        </p:spPr>
      </p:pic>
      <p:pic>
        <p:nvPicPr>
          <p:cNvPr id="19" name="Picture 2" descr="Crowded parking lot">
            <a:extLst>
              <a:ext uri="{FF2B5EF4-FFF2-40B4-BE49-F238E27FC236}">
                <a16:creationId xmlns:a16="http://schemas.microsoft.com/office/drawing/2014/main" id="{546E0B1C-C2B1-437C-8D50-1015F75A19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37" r="1" b="6810"/>
          <a:stretch/>
        </p:blipFill>
        <p:spPr bwMode="auto">
          <a:xfrm>
            <a:off x="14603846" y="7203757"/>
            <a:ext cx="5947904" cy="331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32245" y="12712699"/>
            <a:ext cx="4361611" cy="730250"/>
          </a:xfrm>
        </p:spPr>
        <p:txBody>
          <a:bodyPr>
            <a:normAutofit/>
          </a:bodyPr>
          <a:lstStyle/>
          <a:p>
            <a:pPr>
              <a:spcAft>
                <a:spcPts val="1088"/>
              </a:spcAft>
            </a:pPr>
            <a:fld id="{FAD65DBC-9B5D-4A52-9267-B05917072B4A}" type="datetime1">
              <a:rPr lang="en-US" sz="1814"/>
              <a:pPr>
                <a:spcAft>
                  <a:spcPts val="1088"/>
                </a:spcAft>
              </a:pPr>
              <a:t>3/29/2021</a:t>
            </a:fld>
            <a:endParaRPr lang="en-US" sz="1814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920793" y="12712699"/>
            <a:ext cx="6542415" cy="730250"/>
          </a:xfrm>
        </p:spPr>
        <p:txBody>
          <a:bodyPr>
            <a:normAutofit/>
          </a:bodyPr>
          <a:lstStyle/>
          <a:p>
            <a:pPr>
              <a:spcAft>
                <a:spcPts val="1088"/>
              </a:spcAft>
            </a:pPr>
            <a:r>
              <a:rPr lang="en-US" sz="1814"/>
              <a:t>Dr Ammar Aldallal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6190143" y="12712699"/>
            <a:ext cx="4361609" cy="730250"/>
          </a:xfrm>
        </p:spPr>
        <p:txBody>
          <a:bodyPr>
            <a:normAutofit/>
          </a:bodyPr>
          <a:lstStyle/>
          <a:p>
            <a:pPr>
              <a:spcAft>
                <a:spcPts val="1088"/>
              </a:spcAft>
            </a:pPr>
            <a:fld id="{B13AE1EE-B55D-544F-A01D-D079AC036120}" type="slidenum">
              <a:rPr lang="en-US" sz="1814"/>
              <a:pPr>
                <a:spcAft>
                  <a:spcPts val="1088"/>
                </a:spcAft>
              </a:pPr>
              <a:t>10</a:t>
            </a:fld>
            <a:endParaRPr lang="en-US" sz="1814"/>
          </a:p>
        </p:txBody>
      </p:sp>
    </p:spTree>
    <p:extLst>
      <p:ext uri="{BB962C8B-B14F-4D97-AF65-F5344CB8AC3E}">
        <p14:creationId xmlns:p14="http://schemas.microsoft.com/office/powerpoint/2010/main" val="3446880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99C73-09DF-4713-9DF5-82621BC64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Features of the multifunction Smart car park system	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4FAFEC-0E47-46F1-830F-845EBF997C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proposed system is characterized with the following:</a:t>
            </a:r>
          </a:p>
          <a:p>
            <a:pPr marL="932825" indent="-932825">
              <a:buFont typeface="+mj-lt"/>
              <a:buAutoNum type="arabicPeriod"/>
            </a:pPr>
            <a:r>
              <a:rPr lang="en-US" dirty="0"/>
              <a:t>High utilization of the car park.</a:t>
            </a:r>
          </a:p>
          <a:p>
            <a:pPr marL="932825" indent="-932825">
              <a:buFont typeface="+mj-lt"/>
              <a:buAutoNum type="arabicPeriod"/>
            </a:pPr>
            <a:r>
              <a:rPr lang="en-US" dirty="0"/>
              <a:t>Avoid congestion in the car park area.</a:t>
            </a:r>
          </a:p>
          <a:p>
            <a:pPr marL="932825" indent="-932825">
              <a:buFont typeface="+mj-lt"/>
              <a:buAutoNum type="arabicPeriod"/>
            </a:pPr>
            <a:r>
              <a:rPr lang="en-US" dirty="0"/>
              <a:t>Save driver time by identifying the location of empty park.</a:t>
            </a:r>
          </a:p>
          <a:p>
            <a:pPr marL="932825" indent="-932825">
              <a:buFont typeface="+mj-lt"/>
              <a:buAutoNum type="arabicPeriod"/>
            </a:pP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DD027C-54A0-48BD-9705-AF19F6D29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006215" y="13076008"/>
            <a:ext cx="359073" cy="379591"/>
          </a:xfrm>
        </p:spPr>
        <p:txBody>
          <a:bodyPr/>
          <a:lstStyle/>
          <a:p>
            <a:fld id="{B13AE1EE-B55D-544F-A01D-D079AC036120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177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50F68-9B5F-41E7-9A27-FBA97AD4F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746796-3934-400B-89D4-2B01D2AD42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5804" dirty="0">
                <a:solidFill>
                  <a:srgbClr val="0000CC"/>
                </a:solidFill>
              </a:rPr>
              <a:t>1. High utilization of the car park</a:t>
            </a:r>
          </a:p>
          <a:p>
            <a:pPr marL="1878501" lvl="1" indent="-932825">
              <a:buFont typeface="+mj-lt"/>
              <a:buAutoNum type="alphaLcPeriod"/>
            </a:pPr>
            <a:r>
              <a:rPr lang="en-US" dirty="0"/>
              <a:t>Make sure that each car occupies exactly one park slot.</a:t>
            </a:r>
          </a:p>
          <a:p>
            <a:pPr marL="1878501" lvl="1" indent="-932825">
              <a:buFont typeface="+mj-lt"/>
              <a:buAutoNum type="alphaLcPeriod"/>
            </a:pPr>
            <a:r>
              <a:rPr lang="en-GB" dirty="0"/>
              <a:t>Infrared sensors are mounted facing the park separation lines.</a:t>
            </a:r>
          </a:p>
          <a:p>
            <a:pPr marL="1878501" lvl="1" indent="-932825">
              <a:buFont typeface="+mj-lt"/>
              <a:buAutoNum type="alphaLcPeriod"/>
            </a:pPr>
            <a:r>
              <a:rPr lang="en-GB" dirty="0"/>
              <a:t>Sound Alarm when the line is crossed by the car forcing driver to modify the parking.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C2F488-941A-4511-A7F0-D909ED0A1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182C0-918D-4271-82F6-411230B56858}" type="datetime1">
              <a:rPr lang="en-US" smtClean="0"/>
              <a:pPr/>
              <a:t>3/29/2021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7F3EEF-525B-45C6-AC7C-64EA174FF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Ammar Aldallal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16A3A5-DF02-4354-BAED-365B59DD7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006215" y="13076008"/>
            <a:ext cx="359073" cy="379591"/>
          </a:xfrm>
        </p:spPr>
        <p:txBody>
          <a:bodyPr/>
          <a:lstStyle/>
          <a:p>
            <a:fld id="{B13AE1EE-B55D-544F-A01D-D079AC036120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7" name="Picture 4" descr="Wrong Parking | double space parking | bo9agr | Flickr">
            <a:extLst>
              <a:ext uri="{FF2B5EF4-FFF2-40B4-BE49-F238E27FC236}">
                <a16:creationId xmlns:a16="http://schemas.microsoft.com/office/drawing/2014/main" id="{DB8E9EA1-6DB4-4095-B6BA-76C1FAAF3C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99" b="23298"/>
          <a:stretch/>
        </p:blipFill>
        <p:spPr bwMode="auto">
          <a:xfrm>
            <a:off x="14149588" y="236231"/>
            <a:ext cx="8296210" cy="4032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067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39E2C-B2D8-40AD-AC9F-1A47EE13C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AF79F8-8F09-40C4-B212-5FEA92C67C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5804" dirty="0">
                <a:solidFill>
                  <a:srgbClr val="0000CC"/>
                </a:solidFill>
              </a:rPr>
              <a:t>2. Avoid congestion in the car park area</a:t>
            </a:r>
          </a:p>
          <a:p>
            <a:pPr marL="1760293" lvl="1" indent="-932825">
              <a:buFont typeface="+mj-lt"/>
              <a:buAutoNum type="alphaLcPeriod"/>
            </a:pPr>
            <a:r>
              <a:rPr lang="en-US" dirty="0"/>
              <a:t>Prevent cars entering the parking area if there is no space.</a:t>
            </a:r>
          </a:p>
          <a:p>
            <a:pPr marL="1760293" lvl="1" indent="-932825">
              <a:buFont typeface="+mj-lt"/>
              <a:buAutoNum type="alphaLcPeriod"/>
            </a:pPr>
            <a:r>
              <a:rPr lang="en-US" dirty="0"/>
              <a:t>Controlled gates that opens when there is empty slot.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2619BA-A43A-404A-A5D3-6709EDC37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182C0-918D-4271-82F6-411230B56858}" type="datetime1">
              <a:rPr lang="en-US" smtClean="0"/>
              <a:pPr/>
              <a:t>3/29/2021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271E8E-DA11-4593-A8BD-40CA05027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Ammar Aldallal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404947-F995-40CE-B368-84CE6C7DA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006215" y="13076008"/>
            <a:ext cx="359073" cy="379591"/>
          </a:xfrm>
        </p:spPr>
        <p:txBody>
          <a:bodyPr/>
          <a:lstStyle/>
          <a:p>
            <a:fld id="{B13AE1EE-B55D-544F-A01D-D079AC036120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503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39E2C-B2D8-40AD-AC9F-1A47EE13C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AF79F8-8F09-40C4-B212-5FEA92C67C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675" y="4403674"/>
            <a:ext cx="17963670" cy="9051925"/>
          </a:xfrm>
        </p:spPr>
        <p:txBody>
          <a:bodyPr/>
          <a:lstStyle/>
          <a:p>
            <a:pPr marL="0" indent="0">
              <a:buNone/>
            </a:pPr>
            <a:r>
              <a:rPr lang="en-US" sz="5804" dirty="0">
                <a:solidFill>
                  <a:srgbClr val="0000CC"/>
                </a:solidFill>
              </a:rPr>
              <a:t>3. Save driver time by identifying the location of empty park</a:t>
            </a:r>
            <a:endParaRPr lang="en-GB" sz="5804" dirty="0">
              <a:solidFill>
                <a:srgbClr val="0000CC"/>
              </a:solidFill>
            </a:endParaRPr>
          </a:p>
          <a:p>
            <a:r>
              <a:rPr lang="en-GB" dirty="0"/>
              <a:t>Software: Web application.</a:t>
            </a:r>
          </a:p>
          <a:p>
            <a:r>
              <a:rPr lang="en-GB" dirty="0"/>
              <a:t>Hardware:</a:t>
            </a:r>
          </a:p>
          <a:p>
            <a:pPr marL="1760293" lvl="1" indent="-932825">
              <a:buFont typeface="+mj-lt"/>
              <a:buAutoNum type="alphaLcPeriod"/>
            </a:pPr>
            <a:r>
              <a:rPr lang="en-US" dirty="0"/>
              <a:t>Light Dependent Resistor</a:t>
            </a:r>
            <a:r>
              <a:rPr lang="en-GB" dirty="0"/>
              <a:t> Sensors at each parking lot.</a:t>
            </a:r>
          </a:p>
          <a:p>
            <a:pPr marL="1760293" lvl="1" indent="-932825">
              <a:buFont typeface="+mj-lt"/>
              <a:buAutoNum type="alphaLcPeriod"/>
            </a:pPr>
            <a:r>
              <a:rPr lang="en-US" dirty="0"/>
              <a:t>Raspberry Pi microcontroller (link between hardware and software).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2619BA-A43A-404A-A5D3-6709EDC37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182C0-918D-4271-82F6-411230B56858}" type="datetime1">
              <a:rPr lang="en-US" smtClean="0"/>
              <a:pPr/>
              <a:t>3/29/2021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271E8E-DA11-4593-A8BD-40CA05027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Ammar Aldallal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404947-F995-40CE-B368-84CE6C7DA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006215" y="13076008"/>
            <a:ext cx="359073" cy="379591"/>
          </a:xfrm>
        </p:spPr>
        <p:txBody>
          <a:bodyPr/>
          <a:lstStyle/>
          <a:p>
            <a:fld id="{B13AE1EE-B55D-544F-A01D-D079AC036120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7" name="Content Placeholder 8">
            <a:extLst>
              <a:ext uri="{FF2B5EF4-FFF2-40B4-BE49-F238E27FC236}">
                <a16:creationId xmlns:a16="http://schemas.microsoft.com/office/drawing/2014/main" id="{F3EEE020-F8A4-42A8-A2BC-714CF748EF6C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6331584" y="260401"/>
            <a:ext cx="8052416" cy="36445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</p:pic>
    </p:spTree>
    <p:extLst>
      <p:ext uri="{BB962C8B-B14F-4D97-AF65-F5344CB8AC3E}">
        <p14:creationId xmlns:p14="http://schemas.microsoft.com/office/powerpoint/2010/main" val="792014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29838-9EB2-4B2D-970A-C20C96D47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500" y="1079500"/>
            <a:ext cx="21971000" cy="1433163"/>
          </a:xfrm>
        </p:spPr>
        <p:txBody>
          <a:bodyPr vert="horz" lIns="165836" tIns="82918" rIns="165836" bIns="82918" rtlCol="0">
            <a:normAutofit/>
          </a:bodyPr>
          <a:lstStyle/>
          <a:p>
            <a:pPr defTabSz="1658356"/>
            <a:r>
              <a:rPr lang="en-US" kern="1200"/>
              <a:t>Process diagram</a:t>
            </a:r>
          </a:p>
        </p:txBody>
      </p:sp>
      <p:pic>
        <p:nvPicPr>
          <p:cNvPr id="10" name="Content Placeholder 6">
            <a:extLst>
              <a:ext uri="{FF2B5EF4-FFF2-40B4-BE49-F238E27FC236}">
                <a16:creationId xmlns:a16="http://schemas.microsoft.com/office/drawing/2014/main" id="{F86E1C96-2DD9-4C3F-B0BD-36DF36E07420}"/>
              </a:ext>
            </a:extLst>
          </p:cNvPr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4" t="24096" r="51407" b="16151"/>
          <a:stretch/>
        </p:blipFill>
        <p:spPr bwMode="auto">
          <a:xfrm>
            <a:off x="5114926" y="2512663"/>
            <a:ext cx="13453966" cy="10620503"/>
          </a:xfrm>
          <a:prstGeom prst="rect">
            <a:avLst/>
          </a:prstGeom>
          <a:noFill/>
          <a:ln w="12700">
            <a:miter lim="400000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D904FF-5470-422E-8246-AA6F95973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vert="horz" lIns="165836" tIns="82918" rIns="165836" bIns="82918" rtlCol="0" anchor="ctr">
            <a:normAutofit fontScale="25000" lnSpcReduction="20000"/>
          </a:bodyPr>
          <a:lstStyle/>
          <a:p>
            <a:pPr defTabSz="1658356">
              <a:lnSpc>
                <a:spcPct val="90000"/>
              </a:lnSpc>
              <a:spcAft>
                <a:spcPts val="1088"/>
              </a:spcAft>
            </a:pPr>
            <a:fld id="{3F2182C0-918D-4271-82F6-411230B56858}" type="datetime1">
              <a:rPr lang="en-US" sz="100"/>
              <a:pPr defTabSz="1658356">
                <a:lnSpc>
                  <a:spcPct val="90000"/>
                </a:lnSpc>
                <a:spcAft>
                  <a:spcPts val="1088"/>
                </a:spcAft>
              </a:pPr>
              <a:t>3/29/2021</a:t>
            </a:fld>
            <a:endParaRPr lang="en-US" sz="10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BD0F7D-C10B-410B-AAD5-598B41298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vert="horz" lIns="165836" tIns="82918" rIns="165836" bIns="82918" rtlCol="0" anchor="ctr">
            <a:normAutofit fontScale="25000" lnSpcReduction="20000"/>
          </a:bodyPr>
          <a:lstStyle/>
          <a:p>
            <a:pPr defTabSz="1658356">
              <a:lnSpc>
                <a:spcPct val="90000"/>
              </a:lnSpc>
              <a:spcAft>
                <a:spcPts val="1088"/>
              </a:spcAft>
            </a:pPr>
            <a:r>
              <a:rPr lang="en-US" sz="100" kern="1200">
                <a:solidFill>
                  <a:schemeClr val="tx1">
                    <a:tint val="75000"/>
                  </a:schemeClr>
                </a:solidFill>
              </a:rPr>
              <a:t>Dr Ammar Aldallal</a:t>
            </a:r>
          </a:p>
        </p:txBody>
      </p:sp>
      <p:sp>
        <p:nvSpPr>
          <p:cNvPr id="6" name="Slide Number Placeholder 5" hidden="1">
            <a:extLst>
              <a:ext uri="{FF2B5EF4-FFF2-40B4-BE49-F238E27FC236}">
                <a16:creationId xmlns:a16="http://schemas.microsoft.com/office/drawing/2014/main" id="{6008D1D4-07C8-4B06-B4CC-A34D8C98C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wrap="none" lIns="165836" tIns="82918" rIns="165836" bIns="82918" rtlCol="0" anchor="ctr">
            <a:normAutofit lnSpcReduction="10000"/>
          </a:bodyPr>
          <a:lstStyle/>
          <a:p>
            <a:pPr defTabSz="1658356">
              <a:lnSpc>
                <a:spcPct val="90000"/>
              </a:lnSpc>
              <a:spcAft>
                <a:spcPts val="1088"/>
              </a:spcAft>
            </a:pPr>
            <a:fld id="{B13AE1EE-B55D-544F-A01D-D079AC036120}" type="slidenum">
              <a:rPr lang="en-US" sz="1600"/>
              <a:pPr defTabSz="1658356">
                <a:lnSpc>
                  <a:spcPct val="90000"/>
                </a:lnSpc>
                <a:spcAft>
                  <a:spcPts val="1088"/>
                </a:spcAft>
              </a:pPr>
              <a:t>15</a:t>
            </a:fld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25557914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58107-43BC-4BA5-B271-126C9E1C1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Samples of the Demo model 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3871A4-6642-4650-A976-C10B81833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182C0-918D-4271-82F6-411230B56858}" type="datetime1">
              <a:rPr lang="en-US" smtClean="0"/>
              <a:pPr/>
              <a:t>3/29/2021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333A0A-AB16-430F-A54E-768B61849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Ammar Aldallal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38F8AB-96A9-4B38-816D-F0B899007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006215" y="13076008"/>
            <a:ext cx="359073" cy="379591"/>
          </a:xfrm>
        </p:spPr>
        <p:txBody>
          <a:bodyPr/>
          <a:lstStyle/>
          <a:p>
            <a:fld id="{B13AE1EE-B55D-544F-A01D-D079AC036120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843C2E7-0703-4B71-A250-EE1707ADFA0A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06096" y="2215783"/>
            <a:ext cx="16107434" cy="11116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201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58107-43BC-4BA5-B271-126C9E1C1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8552" y="786387"/>
            <a:ext cx="14963831" cy="2529177"/>
          </a:xfrm>
        </p:spPr>
        <p:txBody>
          <a:bodyPr vert="horz" lIns="165836" tIns="82918" rIns="165836" bIns="82918" rtlCol="0" anchor="ctr">
            <a:normAutofit/>
          </a:bodyPr>
          <a:lstStyle/>
          <a:p>
            <a:pPr algn="r" defTabSz="1658356">
              <a:lnSpc>
                <a:spcPct val="90000"/>
              </a:lnSpc>
            </a:pPr>
            <a:r>
              <a:rPr lang="en-US" sz="8524" dirty="0">
                <a:latin typeface="+mj-lt"/>
                <a:cs typeface="+mj-cs"/>
              </a:rPr>
              <a:t>Samples of the Demo model 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5946FF4A-09FC-4703-970A-67F35AC19DFC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 cstate="print"/>
          <a:srcRect t="5384" b="27578"/>
          <a:stretch/>
        </p:blipFill>
        <p:spPr bwMode="auto">
          <a:xfrm>
            <a:off x="3624612" y="3696894"/>
            <a:ext cx="18362379" cy="8924543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3871A4-6642-4650-A976-C10B81833A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32245" y="13002767"/>
            <a:ext cx="4361611" cy="730250"/>
          </a:xfrm>
        </p:spPr>
        <p:txBody>
          <a:bodyPr vert="horz" lIns="165836" tIns="82918" rIns="165836" bIns="82918" rtlCol="0" anchor="ctr">
            <a:normAutofit/>
          </a:bodyPr>
          <a:lstStyle/>
          <a:p>
            <a:pPr defTabSz="1658356">
              <a:spcAft>
                <a:spcPts val="1088"/>
              </a:spcAft>
              <a:defRPr/>
            </a:pPr>
            <a:fld id="{3F2182C0-918D-4271-82F6-411230B56858}" type="datetime1">
              <a:rPr lang="en-US" sz="2176">
                <a:solidFill>
                  <a:schemeClr val="tx1">
                    <a:lumMod val="75000"/>
                    <a:lumOff val="25000"/>
                    <a:alpha val="70000"/>
                  </a:schemeClr>
                </a:solidFill>
                <a:latin typeface="Calibri" panose="020F0502020204030204"/>
              </a:rPr>
              <a:pPr defTabSz="1658356">
                <a:spcAft>
                  <a:spcPts val="1088"/>
                </a:spcAft>
                <a:defRPr/>
              </a:pPr>
              <a:t>3/29/2021</a:t>
            </a:fld>
            <a:endParaRPr lang="en-US" sz="2176">
              <a:solidFill>
                <a:schemeClr val="tx1">
                  <a:lumMod val="75000"/>
                  <a:lumOff val="25000"/>
                  <a:alpha val="70000"/>
                </a:schemeClr>
              </a:solidFill>
              <a:latin typeface="Calibri" panose="020F0502020204030204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333A0A-AB16-430F-A54E-768B61849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920790" y="13002767"/>
            <a:ext cx="6622030" cy="730250"/>
          </a:xfrm>
        </p:spPr>
        <p:txBody>
          <a:bodyPr vert="horz" lIns="165836" tIns="82918" rIns="165836" bIns="82918" rtlCol="0" anchor="ctr">
            <a:normAutofit/>
          </a:bodyPr>
          <a:lstStyle/>
          <a:p>
            <a:pPr algn="r" defTabSz="1658356">
              <a:spcAft>
                <a:spcPts val="1088"/>
              </a:spcAft>
              <a:defRPr/>
            </a:pPr>
            <a:r>
              <a:rPr lang="en-US" sz="2176" kern="1200">
                <a:solidFill>
                  <a:schemeClr val="tx1">
                    <a:lumMod val="75000"/>
                    <a:lumOff val="25000"/>
                    <a:alpha val="70000"/>
                  </a:schemeClr>
                </a:solidFill>
                <a:latin typeface="Calibri" panose="020F0502020204030204"/>
              </a:rPr>
              <a:t>Dr Ammar Aldallal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38F8AB-96A9-4B38-816D-F0B899007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190143" y="13002767"/>
            <a:ext cx="4361609" cy="730250"/>
          </a:xfrm>
        </p:spPr>
        <p:txBody>
          <a:bodyPr vert="horz" wrap="none" lIns="165836" tIns="82918" rIns="165836" bIns="82918" rtlCol="0" anchor="ctr">
            <a:normAutofit/>
          </a:bodyPr>
          <a:lstStyle/>
          <a:p>
            <a:pPr defTabSz="1658356">
              <a:spcAft>
                <a:spcPts val="1088"/>
              </a:spcAft>
              <a:defRPr/>
            </a:pPr>
            <a:fld id="{B13AE1EE-B55D-544F-A01D-D079AC036120}" type="slidenum">
              <a:rPr lang="en-US" sz="2176">
                <a:solidFill>
                  <a:schemeClr val="tx1">
                    <a:lumMod val="75000"/>
                    <a:lumOff val="25000"/>
                    <a:alpha val="70000"/>
                  </a:schemeClr>
                </a:solidFill>
                <a:latin typeface="Calibri" panose="020F0502020204030204"/>
              </a:rPr>
              <a:pPr defTabSz="1658356">
                <a:spcAft>
                  <a:spcPts val="1088"/>
                </a:spcAft>
                <a:defRPr/>
              </a:pPr>
              <a:t>17</a:t>
            </a:fld>
            <a:endParaRPr lang="en-US" sz="2176">
              <a:solidFill>
                <a:schemeClr val="tx1">
                  <a:lumMod val="75000"/>
                  <a:lumOff val="25000"/>
                  <a:alpha val="70000"/>
                </a:scheme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7416288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58107-43BC-4BA5-B271-126C9E1C1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5041" y="10559022"/>
            <a:ext cx="15393919" cy="1479760"/>
          </a:xfrm>
        </p:spPr>
        <p:txBody>
          <a:bodyPr vert="horz" lIns="165836" tIns="82918" rIns="165836" bIns="82918" rtlCol="0" anchor="b">
            <a:normAutofit/>
          </a:bodyPr>
          <a:lstStyle/>
          <a:p>
            <a:pPr defTabSz="1658356">
              <a:lnSpc>
                <a:spcPct val="90000"/>
              </a:lnSpc>
            </a:pPr>
            <a:r>
              <a:rPr lang="en-US" sz="6348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Samples of the Web Application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062D3FB8-4C36-46DF-A22B-DCDF735CB290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90222" y="1218485"/>
            <a:ext cx="17403552" cy="8329903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3871A4-6642-4650-A976-C10B81833A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32245" y="12712699"/>
            <a:ext cx="4361611" cy="730250"/>
          </a:xfrm>
        </p:spPr>
        <p:txBody>
          <a:bodyPr vert="horz" lIns="165836" tIns="82918" rIns="165836" bIns="82918" rtlCol="0" anchor="ctr">
            <a:normAutofit/>
          </a:bodyPr>
          <a:lstStyle/>
          <a:p>
            <a:pPr defTabSz="1658356">
              <a:spcAft>
                <a:spcPts val="1088"/>
              </a:spcAft>
            </a:pPr>
            <a:fld id="{3F2182C0-918D-4271-82F6-411230B56858}" type="datetime1">
              <a:rPr lang="en-US" sz="1814">
                <a:solidFill>
                  <a:schemeClr val="tx1">
                    <a:lumMod val="50000"/>
                    <a:lumOff val="50000"/>
                  </a:schemeClr>
                </a:solidFill>
              </a:rPr>
              <a:pPr defTabSz="1658356">
                <a:spcAft>
                  <a:spcPts val="1088"/>
                </a:spcAft>
              </a:pPr>
              <a:t>3/29/2021</a:t>
            </a:fld>
            <a:endParaRPr lang="en-US" sz="1814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333A0A-AB16-430F-A54E-768B61849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920793" y="12712699"/>
            <a:ext cx="6542415" cy="730250"/>
          </a:xfrm>
        </p:spPr>
        <p:txBody>
          <a:bodyPr vert="horz" lIns="165836" tIns="82918" rIns="165836" bIns="82918" rtlCol="0" anchor="ctr">
            <a:normAutofit/>
          </a:bodyPr>
          <a:lstStyle/>
          <a:p>
            <a:pPr defTabSz="1658356">
              <a:spcAft>
                <a:spcPts val="1088"/>
              </a:spcAft>
            </a:pPr>
            <a:r>
              <a:rPr lang="en-US" sz="1814" kern="1200">
                <a:solidFill>
                  <a:schemeClr val="tx1">
                    <a:lumMod val="50000"/>
                    <a:lumOff val="50000"/>
                  </a:schemeClr>
                </a:solidFill>
              </a:rPr>
              <a:t>Dr Ammar Aldallal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38F8AB-96A9-4B38-816D-F0B899007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190143" y="12712699"/>
            <a:ext cx="4361609" cy="730250"/>
          </a:xfrm>
        </p:spPr>
        <p:txBody>
          <a:bodyPr vert="horz" wrap="none" lIns="165836" tIns="82918" rIns="165836" bIns="82918" rtlCol="0" anchor="ctr">
            <a:normAutofit/>
          </a:bodyPr>
          <a:lstStyle/>
          <a:p>
            <a:pPr defTabSz="1658356">
              <a:spcAft>
                <a:spcPts val="1088"/>
              </a:spcAft>
            </a:pPr>
            <a:fld id="{B13AE1EE-B55D-544F-A01D-D079AC036120}" type="slidenum">
              <a:rPr lang="en-US" sz="1814">
                <a:solidFill>
                  <a:schemeClr val="tx1">
                    <a:lumMod val="50000"/>
                    <a:lumOff val="50000"/>
                  </a:schemeClr>
                </a:solidFill>
              </a:rPr>
              <a:pPr defTabSz="1658356">
                <a:spcAft>
                  <a:spcPts val="1088"/>
                </a:spcAft>
              </a:pPr>
              <a:t>18</a:t>
            </a:fld>
            <a:endParaRPr lang="en-US" sz="1814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581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20 Years of Excellence"/>
          <p:cNvSpPr txBox="1">
            <a:spLocks noGrp="1"/>
          </p:cNvSpPr>
          <p:nvPr>
            <p:ph type="title"/>
          </p:nvPr>
        </p:nvSpPr>
        <p:spPr>
          <a:xfrm>
            <a:off x="2222499" y="881091"/>
            <a:ext cx="20913628" cy="14331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BD3436"/>
                </a:solidFill>
              </a:defRPr>
            </a:lvl1pPr>
          </a:lstStyle>
          <a:p>
            <a:r>
              <a:rPr lang="en-US" dirty="0"/>
              <a:t>Conclusion</a:t>
            </a:r>
            <a:endParaRPr dirty="0"/>
          </a:p>
        </p:txBody>
      </p:sp>
      <p:sp>
        <p:nvSpPr>
          <p:cNvPr id="164" name="Lorem Ipsum is simply dummy text of the printing and typesetting industry. Lorem Ipsum has been the industry's standard dummy text ever since the 1500s, when an unknown printer took a galley of type and scrambled it to make a type specimen book. It has s"/>
          <p:cNvSpPr txBox="1">
            <a:spLocks noGrp="1"/>
          </p:cNvSpPr>
          <p:nvPr>
            <p:ph type="body" sz="half" idx="1"/>
          </p:nvPr>
        </p:nvSpPr>
        <p:spPr>
          <a:xfrm>
            <a:off x="2222499" y="2314255"/>
            <a:ext cx="17953935" cy="9087492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research a multi-function car park system was developed. 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5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Need to activate innovation unit in AU by contacting college of Engineering and IT during Project Exhibition days.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Find a mechanism to commercialize such projects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Convert undergraduate projects into papers to increase publications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Contents"/>
          <p:cNvSpPr txBox="1">
            <a:spLocks noGrp="1"/>
          </p:cNvSpPr>
          <p:nvPr>
            <p:ph type="title"/>
          </p:nvPr>
        </p:nvSpPr>
        <p:spPr>
          <a:xfrm>
            <a:off x="10404820" y="2664001"/>
            <a:ext cx="11878586" cy="1433164"/>
          </a:xfrm>
          <a:prstGeom prst="rect">
            <a:avLst/>
          </a:prstGeom>
        </p:spPr>
        <p:txBody>
          <a:bodyPr/>
          <a:lstStyle>
            <a:lvl1pPr>
              <a:defRPr sz="6900" spc="-138">
                <a:solidFill>
                  <a:srgbClr val="BD3436"/>
                </a:solidFill>
              </a:defRPr>
            </a:lvl1pPr>
          </a:lstStyle>
          <a:p>
            <a:r>
              <a:t>Contents</a:t>
            </a:r>
          </a:p>
        </p:txBody>
      </p:sp>
      <p:sp>
        <p:nvSpPr>
          <p:cNvPr id="157" name="Slide bullet point goes here…"/>
          <p:cNvSpPr txBox="1">
            <a:spLocks noGrp="1"/>
          </p:cNvSpPr>
          <p:nvPr>
            <p:ph type="body" sz="half" idx="1"/>
          </p:nvPr>
        </p:nvSpPr>
        <p:spPr>
          <a:xfrm>
            <a:off x="10404820" y="4505164"/>
            <a:ext cx="11878586" cy="8256012"/>
          </a:xfrm>
          <a:prstGeom prst="rect">
            <a:avLst/>
          </a:prstGeom>
        </p:spPr>
        <p:txBody>
          <a:bodyPr/>
          <a:lstStyle/>
          <a:p>
            <a:r>
              <a:rPr lang="en-US" sz="4400" dirty="0"/>
              <a:t>Introduction </a:t>
            </a:r>
          </a:p>
          <a:p>
            <a:r>
              <a:rPr lang="en-US" sz="4400" dirty="0"/>
              <a:t>Problem statement</a:t>
            </a:r>
          </a:p>
          <a:p>
            <a:r>
              <a:rPr lang="en-US" sz="4400" dirty="0"/>
              <a:t>Features of the system</a:t>
            </a:r>
          </a:p>
          <a:p>
            <a:r>
              <a:rPr lang="en-US" sz="4400" dirty="0"/>
              <a:t>Methodology</a:t>
            </a:r>
          </a:p>
          <a:p>
            <a:r>
              <a:rPr lang="en-US" sz="4400" dirty="0"/>
              <a:t>Conclusion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1CF96C67-B947-40B2-B9E3-6FAA0181B7AC}"/>
              </a:ext>
            </a:extLst>
          </p:cNvPr>
          <p:cNvSpPr txBox="1"/>
          <p:nvPr/>
        </p:nvSpPr>
        <p:spPr>
          <a:xfrm>
            <a:off x="5012095" y="8668348"/>
            <a:ext cx="14359803" cy="2318400"/>
          </a:xfrm>
          <a:prstGeom prst="rect">
            <a:avLst/>
          </a:prstGeom>
        </p:spPr>
        <p:txBody>
          <a:bodyPr vert="horz" lIns="165836" tIns="82918" rIns="165836" bIns="82918" rtlCol="0" anchor="b">
            <a:normAutofit/>
          </a:bodyPr>
          <a:lstStyle/>
          <a:p>
            <a:pPr defTabSz="1658356">
              <a:lnSpc>
                <a:spcPct val="90000"/>
              </a:lnSpc>
              <a:spcBef>
                <a:spcPct val="0"/>
              </a:spcBef>
              <a:spcAft>
                <a:spcPts val="1088"/>
              </a:spcAft>
            </a:pPr>
            <a:r>
              <a:rPr lang="en-US" sz="4353" b="1" i="1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WorldCist'21 - 9th World Conference on Information Systems and Technologies, </a:t>
            </a:r>
          </a:p>
          <a:p>
            <a:pPr defTabSz="1658356">
              <a:lnSpc>
                <a:spcPct val="90000"/>
              </a:lnSpc>
              <a:spcBef>
                <a:spcPct val="0"/>
              </a:spcBef>
              <a:spcAft>
                <a:spcPts val="1088"/>
              </a:spcAft>
            </a:pPr>
            <a:r>
              <a:rPr lang="en-US" sz="4353" b="1" i="1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Azores, Portugal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2E6D40-B46B-46D0-B000-7077E08739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3215" y="12436408"/>
            <a:ext cx="2494016" cy="402652"/>
          </a:xfrm>
          <a:prstGeom prst="rect">
            <a:avLst/>
          </a:prstGeom>
        </p:spPr>
        <p:txBody>
          <a:bodyPr vert="horz" lIns="104287" tIns="52144" rIns="104287" bIns="52144" rtlCol="0" anchor="ctr">
            <a:normAutofit/>
          </a:bodyPr>
          <a:lstStyle>
            <a:defPPr>
              <a:defRPr lang="en-US"/>
            </a:defPPr>
            <a:lvl1pPr marL="0" algn="l" defTabSz="521437" rtl="0" eaLnBrk="1" latinLnBrk="0" hangingPunct="1"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658356">
              <a:spcAft>
                <a:spcPts val="1088"/>
              </a:spcAft>
            </a:pPr>
            <a:fld id="{6B1840AA-5C7F-4FDE-A6CA-4E417E0CFC5C}" type="datetime1">
              <a:rPr lang="en-US" smtClean="0"/>
              <a:pPr defTabSz="1658356">
                <a:spcAft>
                  <a:spcPts val="1088"/>
                </a:spcAft>
              </a:pPr>
              <a:t>3/29/2021</a:t>
            </a:fld>
            <a:endParaRPr lang="en-US" sz="2176">
              <a:solidFill>
                <a:schemeClr val="bg1">
                  <a:alpha val="60000"/>
                </a:scheme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F6D8A0-C419-4638-B8EC-B510DB343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644630" y="12670106"/>
            <a:ext cx="3384735" cy="402652"/>
          </a:xfrm>
          <a:prstGeom prst="rect">
            <a:avLst/>
          </a:prstGeom>
        </p:spPr>
        <p:txBody>
          <a:bodyPr vert="horz" lIns="104287" tIns="52144" rIns="104287" bIns="52144" rtlCol="0" anchor="ctr">
            <a:normAutofit/>
          </a:bodyPr>
          <a:lstStyle>
            <a:defPPr>
              <a:defRPr lang="en-US"/>
            </a:defPPr>
            <a:lvl1pPr marL="0" algn="ctr" defTabSz="521437" rtl="0" eaLnBrk="1" latinLnBrk="0" hangingPunct="1"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658356">
              <a:spcAft>
                <a:spcPts val="1088"/>
              </a:spcAft>
            </a:pPr>
            <a:r>
              <a:rPr lang="en-US" dirty="0"/>
              <a:t>Dr Ammar Aldallal</a:t>
            </a:r>
            <a:endParaRPr lang="en-US" sz="2176" kern="1200" dirty="0">
              <a:solidFill>
                <a:schemeClr val="bg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C451B5-DD5B-4976-A4DF-2F1CA19AE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0190" y="7009642"/>
            <a:ext cx="2494016" cy="402652"/>
          </a:xfrm>
          <a:prstGeom prst="rect">
            <a:avLst/>
          </a:prstGeom>
        </p:spPr>
        <p:txBody>
          <a:bodyPr vert="horz" lIns="104287" tIns="52144" rIns="104287" bIns="52144" rtlCol="0" anchor="ctr">
            <a:normAutofit/>
          </a:bodyPr>
          <a:lstStyle>
            <a:defPPr>
              <a:defRPr lang="en-US"/>
            </a:defPPr>
            <a:lvl1pPr marL="0" algn="r" defTabSz="521437" rtl="0" eaLnBrk="1" latinLnBrk="0" hangingPunct="1"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658356">
              <a:spcAft>
                <a:spcPts val="1088"/>
              </a:spcAft>
            </a:pPr>
            <a:fld id="{B13AE1EE-B55D-544F-A01D-D079AC036120}" type="slidenum">
              <a:rPr lang="en-US" smtClean="0"/>
              <a:pPr defTabSz="1658356">
                <a:spcAft>
                  <a:spcPts val="1088"/>
                </a:spcAft>
              </a:pPr>
              <a:t>20</a:t>
            </a:fld>
            <a:endParaRPr lang="en-US" sz="2176">
              <a:solidFill>
                <a:schemeClr val="bg1">
                  <a:alpha val="6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7FFF0C-07BF-4B18-9BC1-E16B072783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724" y="2376824"/>
            <a:ext cx="20558485" cy="58527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65AD206-6B6A-4764-8FFA-5842F6FC5A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8368" y="883174"/>
            <a:ext cx="16083604" cy="4443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517503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Thank you!"/>
          <p:cNvSpPr txBox="1">
            <a:spLocks noGrp="1"/>
          </p:cNvSpPr>
          <p:nvPr>
            <p:ph type="title"/>
          </p:nvPr>
        </p:nvSpPr>
        <p:spPr>
          <a:xfrm>
            <a:off x="1206499" y="10808957"/>
            <a:ext cx="21971001" cy="14331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Thank you!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About us"/>
          <p:cNvSpPr txBox="1">
            <a:spLocks noGrp="1"/>
          </p:cNvSpPr>
          <p:nvPr>
            <p:ph type="title"/>
          </p:nvPr>
        </p:nvSpPr>
        <p:spPr>
          <a:xfrm>
            <a:off x="2222500" y="2222500"/>
            <a:ext cx="20913628" cy="14331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BD3436"/>
                </a:solidFill>
              </a:defRPr>
            </a:lvl1pPr>
          </a:lstStyle>
          <a:p>
            <a:r>
              <a:rPr lang="en-US" dirty="0"/>
              <a:t>Introduction</a:t>
            </a:r>
            <a:endParaRPr dirty="0"/>
          </a:p>
        </p:txBody>
      </p:sp>
      <p:sp>
        <p:nvSpPr>
          <p:cNvPr id="161" name="Lorem Ipsum is simply dummy text of the printing and typesetting industry. Lorem Ipsum has been the industry's standard dummy text ever since the 1500s, when an unknown printer took a galley of type and scrambled it to make a type specimen book. It has s"/>
          <p:cNvSpPr txBox="1">
            <a:spLocks noGrp="1"/>
          </p:cNvSpPr>
          <p:nvPr>
            <p:ph type="body" sz="half" idx="1"/>
          </p:nvPr>
        </p:nvSpPr>
        <p:spPr>
          <a:xfrm>
            <a:off x="2222500" y="3655663"/>
            <a:ext cx="20913628" cy="7809583"/>
          </a:xfrm>
          <a:prstGeom prst="rect">
            <a:avLst/>
          </a:prstGeo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increasing number </a:t>
            </a:r>
            <a:r>
              <a:rPr lang="en-US" dirty="0"/>
              <a:t>of car ownership globally has resulted in added </a:t>
            </a:r>
            <a:r>
              <a:rPr lang="en-US" dirty="0">
                <a:solidFill>
                  <a:srgbClr val="FF0000"/>
                </a:solidFill>
              </a:rPr>
              <a:t>stress for drivers</a:t>
            </a:r>
            <a:r>
              <a:rPr lang="en-US" dirty="0"/>
              <a:t>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88E462C-9951-43B7-AAD0-2AB5392DD5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9248" y="5339142"/>
            <a:ext cx="16245987" cy="7117858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8778" y="2294063"/>
            <a:ext cx="17746504" cy="8872214"/>
          </a:xfrm>
        </p:spPr>
        <p:txBody>
          <a:bodyPr>
            <a:normAutofit/>
          </a:bodyPr>
          <a:lstStyle/>
          <a:p>
            <a:pPr marL="932825" indent="-932825">
              <a:buFont typeface="+mj-lt"/>
              <a:buAutoNum type="arabicPeriod" startAt="2"/>
            </a:pPr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difficulty</a:t>
            </a:r>
            <a:r>
              <a:rPr lang="en-US" dirty="0"/>
              <a:t> car owners face to </a:t>
            </a:r>
            <a:r>
              <a:rPr lang="en-US" dirty="0">
                <a:solidFill>
                  <a:srgbClr val="FF0000"/>
                </a:solidFill>
              </a:rPr>
              <a:t>locate a parking slot </a:t>
            </a:r>
            <a:r>
              <a:rPr lang="en-US" dirty="0"/>
              <a:t>for a car.</a:t>
            </a:r>
          </a:p>
          <a:p>
            <a:pPr marL="932825" indent="-932825">
              <a:buFont typeface="+mj-lt"/>
              <a:buAutoNum type="arabicPeriod" startAt="2"/>
            </a:pPr>
            <a:r>
              <a:rPr lang="en-US" dirty="0"/>
              <a:t>In certain cases, such as downtown areas it is found that it takes the driver an average of </a:t>
            </a:r>
            <a:r>
              <a:rPr lang="en-US" dirty="0">
                <a:solidFill>
                  <a:srgbClr val="FF0000"/>
                </a:solidFill>
              </a:rPr>
              <a:t>20 minutes </a:t>
            </a:r>
            <a:r>
              <a:rPr lang="en-US" dirty="0"/>
              <a:t>to find a parking slot.</a:t>
            </a:r>
          </a:p>
          <a:p>
            <a:pPr marL="932825" indent="-932825">
              <a:buFont typeface="+mj-lt"/>
              <a:buAutoNum type="arabicPeriod" startAt="2"/>
            </a:pPr>
            <a:r>
              <a:rPr lang="en-US" dirty="0"/>
              <a:t>It is found that </a:t>
            </a:r>
            <a:r>
              <a:rPr lang="en-US" dirty="0">
                <a:solidFill>
                  <a:srgbClr val="FF0000"/>
                </a:solidFill>
              </a:rPr>
              <a:t>30% of traffic congestion </a:t>
            </a:r>
            <a:r>
              <a:rPr lang="en-US" dirty="0"/>
              <a:t>is due to </a:t>
            </a:r>
            <a:r>
              <a:rPr lang="en-US" dirty="0">
                <a:solidFill>
                  <a:srgbClr val="FF0000"/>
                </a:solidFill>
              </a:rPr>
              <a:t>chasing</a:t>
            </a:r>
            <a:r>
              <a:rPr lang="en-US" dirty="0"/>
              <a:t> an </a:t>
            </a:r>
            <a:r>
              <a:rPr lang="en-US" dirty="0">
                <a:solidFill>
                  <a:srgbClr val="FF0000"/>
                </a:solidFill>
              </a:rPr>
              <a:t>empty</a:t>
            </a:r>
            <a:r>
              <a:rPr lang="en-US" dirty="0"/>
              <a:t> car park.</a:t>
            </a:r>
          </a:p>
          <a:p>
            <a:pPr marL="932825" indent="-932825">
              <a:buFont typeface="+mj-lt"/>
              <a:buAutoNum type="arabicPeriod" startAt="2"/>
            </a:pPr>
            <a:r>
              <a:rPr lang="en-US" dirty="0">
                <a:solidFill>
                  <a:srgbClr val="FF0000"/>
                </a:solidFill>
              </a:rPr>
              <a:t>Los Angeles</a:t>
            </a:r>
            <a:r>
              <a:rPr lang="en-US" dirty="0"/>
              <a:t>, annually, cars searching for a park </a:t>
            </a:r>
            <a:r>
              <a:rPr lang="en-US" dirty="0">
                <a:solidFill>
                  <a:srgbClr val="FF0000"/>
                </a:solidFill>
              </a:rPr>
              <a:t>burn 47000 </a:t>
            </a:r>
            <a:r>
              <a:rPr lang="en-US" dirty="0"/>
              <a:t>gallons of gasoline, produce </a:t>
            </a:r>
            <a:r>
              <a:rPr lang="en-US" dirty="0">
                <a:solidFill>
                  <a:srgbClr val="FF0000"/>
                </a:solidFill>
              </a:rPr>
              <a:t>730 tons of carbon </a:t>
            </a:r>
            <a:r>
              <a:rPr lang="en-US" dirty="0"/>
              <a:t>and create the equivalent of </a:t>
            </a:r>
            <a:r>
              <a:rPr lang="en-US" dirty="0">
                <a:solidFill>
                  <a:srgbClr val="FF0000"/>
                </a:solidFill>
              </a:rPr>
              <a:t>38 trips around the world</a:t>
            </a:r>
            <a:r>
              <a:rPr lang="en-US" dirty="0"/>
              <a:t>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2070335" y="13076008"/>
            <a:ext cx="230832" cy="379591"/>
          </a:xfrm>
        </p:spPr>
        <p:txBody>
          <a:bodyPr/>
          <a:lstStyle/>
          <a:p>
            <a:fld id="{B13AE1EE-B55D-544F-A01D-D079AC036120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6F711A-AF82-4317-8DBC-1B69801CC6E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206500" y="2372961"/>
            <a:ext cx="6149979" cy="4246499"/>
          </a:xfrm>
        </p:spPr>
        <p:txBody>
          <a:bodyPr>
            <a:normAutofit/>
          </a:bodyPr>
          <a:lstStyle/>
          <a:p>
            <a:r>
              <a:rPr lang="en-US" sz="7000" dirty="0">
                <a:solidFill>
                  <a:srgbClr val="FF0000"/>
                </a:solidFill>
              </a:rPr>
              <a:t>Causes of parking problems</a:t>
            </a:r>
            <a:endParaRPr lang="en-GB" sz="7000" dirty="0">
              <a:solidFill>
                <a:srgbClr val="FF0000"/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5C5EE7E-84E0-4F36-828A-71CB69B85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165836" tIns="82918" rIns="165836" bIns="82918" rtlCol="0" anchor="ctr">
            <a:normAutofit fontScale="90000"/>
          </a:bodyPr>
          <a:lstStyle/>
          <a:p>
            <a:pPr algn="r" defTabSz="1658356">
              <a:lnSpc>
                <a:spcPct val="90000"/>
              </a:lnSpc>
            </a:pPr>
            <a:r>
              <a:rPr lang="en-US" sz="8524">
                <a:solidFill>
                  <a:srgbClr val="FFFFFF"/>
                </a:solidFill>
              </a:rPr>
              <a:t>Causes of parking problems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EC2D3A-E842-4E4C-AE98-7788E9C50497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 vert="horz" wrap="none" lIns="165836" tIns="82918" rIns="165836" bIns="82918" rtlCol="0" anchor="ctr">
            <a:normAutofit fontScale="70000" lnSpcReduction="20000"/>
          </a:bodyPr>
          <a:lstStyle/>
          <a:p>
            <a:pPr defTabSz="1658356">
              <a:spcAft>
                <a:spcPts val="1088"/>
              </a:spcAft>
              <a:defRPr/>
            </a:pPr>
            <a:fld id="{B13AE1EE-B55D-544F-A01D-D079AC036120}" type="slidenum">
              <a:rPr lang="en-US" sz="2176">
                <a:solidFill>
                  <a:schemeClr val="tx1">
                    <a:lumMod val="75000"/>
                    <a:lumOff val="25000"/>
                    <a:alpha val="70000"/>
                  </a:schemeClr>
                </a:solidFill>
                <a:latin typeface="Calibri" panose="020F0502020204030204"/>
              </a:rPr>
              <a:pPr defTabSz="1658356">
                <a:spcAft>
                  <a:spcPts val="1088"/>
                </a:spcAft>
                <a:defRPr/>
              </a:pPr>
              <a:t>5</a:t>
            </a:fld>
            <a:endParaRPr lang="en-US" sz="2176">
              <a:solidFill>
                <a:schemeClr val="tx1">
                  <a:lumMod val="75000"/>
                  <a:lumOff val="25000"/>
                  <a:alpha val="70000"/>
                </a:schemeClr>
              </a:solidFill>
              <a:latin typeface="Calibri" panose="020F0502020204030204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8FB75C-B198-4207-BF80-DE0B641F5669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13003213"/>
            <a:ext cx="4360863" cy="730250"/>
          </a:xfrm>
        </p:spPr>
        <p:txBody>
          <a:bodyPr vert="horz" lIns="165836" tIns="82918" rIns="165836" bIns="82918" rtlCol="0" anchor="ctr">
            <a:normAutofit/>
          </a:bodyPr>
          <a:lstStyle/>
          <a:p>
            <a:pPr defTabSz="1658356">
              <a:spcAft>
                <a:spcPts val="1088"/>
              </a:spcAft>
              <a:defRPr/>
            </a:pPr>
            <a:fld id="{3F2182C0-918D-4271-82F6-411230B56858}" type="datetime1">
              <a:rPr lang="en-US" sz="2176">
                <a:solidFill>
                  <a:schemeClr val="tx1">
                    <a:lumMod val="75000"/>
                    <a:lumOff val="25000"/>
                    <a:alpha val="70000"/>
                  </a:schemeClr>
                </a:solidFill>
                <a:latin typeface="Calibri" panose="020F0502020204030204"/>
              </a:rPr>
              <a:pPr defTabSz="1658356">
                <a:spcAft>
                  <a:spcPts val="1088"/>
                </a:spcAft>
                <a:defRPr/>
              </a:pPr>
              <a:t>3/29/2021</a:t>
            </a:fld>
            <a:endParaRPr lang="en-US" sz="2176">
              <a:solidFill>
                <a:schemeClr val="tx1">
                  <a:lumMod val="75000"/>
                  <a:lumOff val="25000"/>
                  <a:alpha val="70000"/>
                </a:schemeClr>
              </a:solidFill>
              <a:latin typeface="Calibri" panose="020F0502020204030204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0508C0-85BE-4491-9FDA-6308530084AF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7760950" y="13003213"/>
            <a:ext cx="6623050" cy="730250"/>
          </a:xfrm>
        </p:spPr>
        <p:txBody>
          <a:bodyPr vert="horz" lIns="165836" tIns="82918" rIns="165836" bIns="82918" rtlCol="0" anchor="ctr">
            <a:normAutofit/>
          </a:bodyPr>
          <a:lstStyle/>
          <a:p>
            <a:pPr algn="r" defTabSz="1658356">
              <a:spcAft>
                <a:spcPts val="1088"/>
              </a:spcAft>
              <a:defRPr/>
            </a:pPr>
            <a:r>
              <a:rPr lang="en-US" sz="2176" kern="1200">
                <a:solidFill>
                  <a:schemeClr val="tx1">
                    <a:lumMod val="75000"/>
                    <a:lumOff val="25000"/>
                    <a:alpha val="70000"/>
                  </a:schemeClr>
                </a:solidFill>
                <a:latin typeface="Calibri" panose="020F0502020204030204"/>
              </a:rPr>
              <a:t>Dr Ammar Aldallal</a:t>
            </a:r>
          </a:p>
        </p:txBody>
      </p:sp>
      <p:pic>
        <p:nvPicPr>
          <p:cNvPr id="12" name="Picture 11" descr="A picture containing text, outdoor, building, way&#10;&#10;Description automatically generated">
            <a:extLst>
              <a:ext uri="{FF2B5EF4-FFF2-40B4-BE49-F238E27FC236}">
                <a16:creationId xmlns:a16="http://schemas.microsoft.com/office/drawing/2014/main" id="{85C8DAA2-D4FE-4B67-AF79-2E3D50E689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0514" b="7215"/>
          <a:stretch/>
        </p:blipFill>
        <p:spPr>
          <a:xfrm>
            <a:off x="7553739" y="1908313"/>
            <a:ext cx="15357875" cy="8960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703884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arking Spots Are Still Hot Property, But Ride-Sharing Is Changing That">
            <a:extLst>
              <a:ext uri="{FF2B5EF4-FFF2-40B4-BE49-F238E27FC236}">
                <a16:creationId xmlns:a16="http://schemas.microsoft.com/office/drawing/2014/main" id="{405D05C5-A7FA-4A78-965E-654AEB2146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" r="17087"/>
          <a:stretch/>
        </p:blipFill>
        <p:spPr bwMode="auto">
          <a:xfrm>
            <a:off x="2499570" y="2"/>
            <a:ext cx="19384897" cy="13716000"/>
          </a:xfrm>
          <a:custGeom>
            <a:avLst/>
            <a:gdLst/>
            <a:ahLst/>
            <a:cxnLst/>
            <a:rect l="l" t="t" r="r" b="b"/>
            <a:pathLst>
              <a:path w="12191999" h="6842601">
                <a:moveTo>
                  <a:pt x="0" y="0"/>
                </a:moveTo>
                <a:lnTo>
                  <a:pt x="12191999" y="0"/>
                </a:lnTo>
                <a:lnTo>
                  <a:pt x="12191999" y="6842601"/>
                </a:lnTo>
                <a:lnTo>
                  <a:pt x="10316981" y="6842601"/>
                </a:lnTo>
                <a:cubicBezTo>
                  <a:pt x="10312796" y="6835189"/>
                  <a:pt x="10163183" y="6730124"/>
                  <a:pt x="10158998" y="6722712"/>
                </a:cubicBezTo>
                <a:cubicBezTo>
                  <a:pt x="10120278" y="6678190"/>
                  <a:pt x="10156462" y="6716223"/>
                  <a:pt x="10090349" y="6671420"/>
                </a:cubicBezTo>
                <a:cubicBezTo>
                  <a:pt x="10043032" y="6655694"/>
                  <a:pt x="9995855" y="6551879"/>
                  <a:pt x="9955425" y="6498018"/>
                </a:cubicBezTo>
                <a:cubicBezTo>
                  <a:pt x="9939618" y="6480021"/>
                  <a:pt x="9915110" y="6461677"/>
                  <a:pt x="9891265" y="6454528"/>
                </a:cubicBezTo>
                <a:cubicBezTo>
                  <a:pt x="9868239" y="6464957"/>
                  <a:pt x="9865423" y="6431640"/>
                  <a:pt x="9848227" y="6426063"/>
                </a:cubicBezTo>
                <a:cubicBezTo>
                  <a:pt x="9838059" y="6433162"/>
                  <a:pt x="9815047" y="6410348"/>
                  <a:pt x="9812354" y="6399604"/>
                </a:cubicBezTo>
                <a:cubicBezTo>
                  <a:pt x="9825285" y="6377997"/>
                  <a:pt x="9725923" y="6372757"/>
                  <a:pt x="9725915" y="6356381"/>
                </a:cubicBezTo>
                <a:cubicBezTo>
                  <a:pt x="9696279" y="6348066"/>
                  <a:pt x="9591199" y="6354143"/>
                  <a:pt x="9575033" y="6325258"/>
                </a:cubicBezTo>
                <a:cubicBezTo>
                  <a:pt x="9516434" y="6303128"/>
                  <a:pt x="9441613" y="6276805"/>
                  <a:pt x="9415626" y="6271777"/>
                </a:cubicBezTo>
                <a:cubicBezTo>
                  <a:pt x="9378293" y="6313495"/>
                  <a:pt x="9281935" y="6171365"/>
                  <a:pt x="9171493" y="6150430"/>
                </a:cubicBezTo>
                <a:cubicBezTo>
                  <a:pt x="9155426" y="6152396"/>
                  <a:pt x="9147439" y="6151015"/>
                  <a:pt x="9146018" y="6139864"/>
                </a:cubicBezTo>
                <a:cubicBezTo>
                  <a:pt x="9112029" y="6132441"/>
                  <a:pt x="9087339" y="6101138"/>
                  <a:pt x="9059635" y="6109957"/>
                </a:cubicBezTo>
                <a:cubicBezTo>
                  <a:pt x="9024424" y="6092144"/>
                  <a:pt x="9043048" y="6078417"/>
                  <a:pt x="9010911" y="6064789"/>
                </a:cubicBezTo>
                <a:lnTo>
                  <a:pt x="8866811" y="6028191"/>
                </a:lnTo>
                <a:cubicBezTo>
                  <a:pt x="8846465" y="6021172"/>
                  <a:pt x="8825221" y="6000527"/>
                  <a:pt x="8804584" y="5994237"/>
                </a:cubicBezTo>
                <a:lnTo>
                  <a:pt x="8783071" y="5990448"/>
                </a:lnTo>
                <a:lnTo>
                  <a:pt x="8770456" y="5978060"/>
                </a:lnTo>
                <a:cubicBezTo>
                  <a:pt x="8764772" y="5975259"/>
                  <a:pt x="8757695" y="5974720"/>
                  <a:pt x="8748297" y="5978070"/>
                </a:cubicBezTo>
                <a:cubicBezTo>
                  <a:pt x="8730344" y="5973495"/>
                  <a:pt x="8679808" y="5955894"/>
                  <a:pt x="8662742" y="5950603"/>
                </a:cubicBezTo>
                <a:lnTo>
                  <a:pt x="8645902" y="5946326"/>
                </a:lnTo>
                <a:lnTo>
                  <a:pt x="8638176" y="5938358"/>
                </a:lnTo>
                <a:cubicBezTo>
                  <a:pt x="8625897" y="5932642"/>
                  <a:pt x="8594811" y="5922073"/>
                  <a:pt x="8572224" y="5912032"/>
                </a:cubicBezTo>
                <a:cubicBezTo>
                  <a:pt x="8553809" y="5897782"/>
                  <a:pt x="8529845" y="5886100"/>
                  <a:pt x="8502655" y="5878114"/>
                </a:cubicBezTo>
                <a:cubicBezTo>
                  <a:pt x="8496990" y="5883034"/>
                  <a:pt x="8489611" y="5872566"/>
                  <a:pt x="8485159" y="5869819"/>
                </a:cubicBezTo>
                <a:cubicBezTo>
                  <a:pt x="8483457" y="5873482"/>
                  <a:pt x="8471232" y="5872664"/>
                  <a:pt x="8468539" y="5868711"/>
                </a:cubicBezTo>
                <a:cubicBezTo>
                  <a:pt x="8389167" y="5836352"/>
                  <a:pt x="8421742" y="5881497"/>
                  <a:pt x="8379810" y="5849376"/>
                </a:cubicBezTo>
                <a:cubicBezTo>
                  <a:pt x="8371729" y="5846373"/>
                  <a:pt x="8364483" y="5846766"/>
                  <a:pt x="8357758" y="5848601"/>
                </a:cubicBezTo>
                <a:lnTo>
                  <a:pt x="8315264" y="5836192"/>
                </a:lnTo>
                <a:cubicBezTo>
                  <a:pt x="8299077" y="5829531"/>
                  <a:pt x="8281671" y="5824011"/>
                  <a:pt x="8263455" y="5819793"/>
                </a:cubicBezTo>
                <a:cubicBezTo>
                  <a:pt x="8257386" y="5826849"/>
                  <a:pt x="8245582" y="5813448"/>
                  <a:pt x="8239287" y="5810141"/>
                </a:cubicBezTo>
                <a:cubicBezTo>
                  <a:pt x="8237965" y="5815186"/>
                  <a:pt x="8222226" y="5815108"/>
                  <a:pt x="8217888" y="5810039"/>
                </a:cubicBezTo>
                <a:cubicBezTo>
                  <a:pt x="8109447" y="5773303"/>
                  <a:pt x="8161302" y="5831037"/>
                  <a:pt x="8100547" y="5791517"/>
                </a:cubicBezTo>
                <a:cubicBezTo>
                  <a:pt x="8089574" y="5788167"/>
                  <a:pt x="8080448" y="5789295"/>
                  <a:pt x="8072316" y="5792309"/>
                </a:cubicBezTo>
                <a:lnTo>
                  <a:pt x="8056967" y="5800648"/>
                </a:lnTo>
                <a:lnTo>
                  <a:pt x="8047885" y="5795270"/>
                </a:lnTo>
                <a:cubicBezTo>
                  <a:pt x="8010204" y="5788738"/>
                  <a:pt x="7996426" y="5797608"/>
                  <a:pt x="7977128" y="5783189"/>
                </a:cubicBezTo>
                <a:cubicBezTo>
                  <a:pt x="7943466" y="5775577"/>
                  <a:pt x="7904823" y="5770953"/>
                  <a:pt x="7874392" y="5763715"/>
                </a:cubicBezTo>
                <a:cubicBezTo>
                  <a:pt x="7860337" y="5743777"/>
                  <a:pt x="7817541" y="5748989"/>
                  <a:pt x="7794543" y="5739759"/>
                </a:cubicBezTo>
                <a:cubicBezTo>
                  <a:pt x="7784688" y="5731467"/>
                  <a:pt x="7776709" y="5729004"/>
                  <a:pt x="7763762" y="5734031"/>
                </a:cubicBezTo>
                <a:cubicBezTo>
                  <a:pt x="7718781" y="5694154"/>
                  <a:pt x="7732231" y="5727368"/>
                  <a:pt x="7685889" y="5707234"/>
                </a:cubicBezTo>
                <a:cubicBezTo>
                  <a:pt x="7646521" y="5687607"/>
                  <a:pt x="7600389" y="5671470"/>
                  <a:pt x="7566744" y="5634586"/>
                </a:cubicBezTo>
                <a:cubicBezTo>
                  <a:pt x="7561306" y="5624813"/>
                  <a:pt x="7543589" y="5618525"/>
                  <a:pt x="7527170" y="5620542"/>
                </a:cubicBezTo>
                <a:cubicBezTo>
                  <a:pt x="7524343" y="5620889"/>
                  <a:pt x="7521664" y="5621475"/>
                  <a:pt x="7519214" y="5622280"/>
                </a:cubicBezTo>
                <a:cubicBezTo>
                  <a:pt x="7500062" y="5596964"/>
                  <a:pt x="7480476" y="5604337"/>
                  <a:pt x="7473157" y="5588143"/>
                </a:cubicBezTo>
                <a:cubicBezTo>
                  <a:pt x="7433415" y="5574859"/>
                  <a:pt x="7395118" y="5582388"/>
                  <a:pt x="7388000" y="5568063"/>
                </a:cubicBezTo>
                <a:cubicBezTo>
                  <a:pt x="7366403" y="5564920"/>
                  <a:pt x="7332262" y="5573848"/>
                  <a:pt x="7320876" y="5557698"/>
                </a:cubicBezTo>
                <a:cubicBezTo>
                  <a:pt x="7314891" y="5568111"/>
                  <a:pt x="7299319" y="5544964"/>
                  <a:pt x="7284480" y="5549820"/>
                </a:cubicBezTo>
                <a:cubicBezTo>
                  <a:pt x="7273570" y="5554430"/>
                  <a:pt x="7266301" y="5548483"/>
                  <a:pt x="7256619" y="5546379"/>
                </a:cubicBezTo>
                <a:cubicBezTo>
                  <a:pt x="7242503" y="5549088"/>
                  <a:pt x="7202543" y="5533379"/>
                  <a:pt x="7193112" y="5525289"/>
                </a:cubicBezTo>
                <a:cubicBezTo>
                  <a:pt x="7172259" y="5499151"/>
                  <a:pt x="7108617" y="5505485"/>
                  <a:pt x="7090943" y="5485177"/>
                </a:cubicBezTo>
                <a:cubicBezTo>
                  <a:pt x="7083637" y="5481419"/>
                  <a:pt x="7076140" y="5479148"/>
                  <a:pt x="7068566" y="5477809"/>
                </a:cubicBezTo>
                <a:lnTo>
                  <a:pt x="7023035" y="5476595"/>
                </a:lnTo>
                <a:lnTo>
                  <a:pt x="7001197" y="5476163"/>
                </a:lnTo>
                <a:cubicBezTo>
                  <a:pt x="7016126" y="5454256"/>
                  <a:pt x="6943549" y="5466815"/>
                  <a:pt x="6967472" y="5451057"/>
                </a:cubicBezTo>
                <a:cubicBezTo>
                  <a:pt x="6931240" y="5443544"/>
                  <a:pt x="6920843" y="5429649"/>
                  <a:pt x="6883334" y="5418880"/>
                </a:cubicBezTo>
                <a:lnTo>
                  <a:pt x="6742417" y="5386446"/>
                </a:lnTo>
                <a:cubicBezTo>
                  <a:pt x="6690532" y="5366095"/>
                  <a:pt x="6665174" y="5364632"/>
                  <a:pt x="6618315" y="5353085"/>
                </a:cubicBezTo>
                <a:cubicBezTo>
                  <a:pt x="6581698" y="5304210"/>
                  <a:pt x="6547395" y="5315779"/>
                  <a:pt x="6521050" y="5283194"/>
                </a:cubicBezTo>
                <a:cubicBezTo>
                  <a:pt x="6469114" y="5268862"/>
                  <a:pt x="6472597" y="5253957"/>
                  <a:pt x="6414460" y="5253832"/>
                </a:cubicBezTo>
                <a:lnTo>
                  <a:pt x="6362535" y="5220502"/>
                </a:lnTo>
                <a:cubicBezTo>
                  <a:pt x="6350866" y="5213881"/>
                  <a:pt x="6347641" y="5215777"/>
                  <a:pt x="6344443" y="5214103"/>
                </a:cubicBezTo>
                <a:lnTo>
                  <a:pt x="6343344" y="5210454"/>
                </a:lnTo>
                <a:lnTo>
                  <a:pt x="6333344" y="5205307"/>
                </a:lnTo>
                <a:lnTo>
                  <a:pt x="6315602" y="5193288"/>
                </a:lnTo>
                <a:lnTo>
                  <a:pt x="6310442" y="5192802"/>
                </a:lnTo>
                <a:lnTo>
                  <a:pt x="6280815" y="5177420"/>
                </a:lnTo>
                <a:lnTo>
                  <a:pt x="6279533" y="5178045"/>
                </a:lnTo>
                <a:cubicBezTo>
                  <a:pt x="6275980" y="5179097"/>
                  <a:pt x="6272084" y="5179212"/>
                  <a:pt x="6267362" y="5177370"/>
                </a:cubicBezTo>
                <a:cubicBezTo>
                  <a:pt x="6261796" y="5192470"/>
                  <a:pt x="6259530" y="5180933"/>
                  <a:pt x="6246095" y="5174167"/>
                </a:cubicBezTo>
                <a:lnTo>
                  <a:pt x="6155252" y="5161201"/>
                </a:lnTo>
                <a:lnTo>
                  <a:pt x="6148525" y="5158442"/>
                </a:lnTo>
                <a:lnTo>
                  <a:pt x="6148187" y="5158573"/>
                </a:lnTo>
                <a:cubicBezTo>
                  <a:pt x="6146292" y="5158370"/>
                  <a:pt x="6143916" y="5157611"/>
                  <a:pt x="6140686" y="5156032"/>
                </a:cubicBezTo>
                <a:lnTo>
                  <a:pt x="6136260" y="5153413"/>
                </a:lnTo>
                <a:lnTo>
                  <a:pt x="6123208" y="5148061"/>
                </a:lnTo>
                <a:lnTo>
                  <a:pt x="6117367" y="5147451"/>
                </a:lnTo>
                <a:lnTo>
                  <a:pt x="5957305" y="5146062"/>
                </a:lnTo>
                <a:cubicBezTo>
                  <a:pt x="5920540" y="5140405"/>
                  <a:pt x="5887096" y="5142015"/>
                  <a:pt x="5857259" y="5132052"/>
                </a:cubicBezTo>
                <a:cubicBezTo>
                  <a:pt x="5843335" y="5135303"/>
                  <a:pt x="5830921" y="5135493"/>
                  <a:pt x="5821375" y="5125606"/>
                </a:cubicBezTo>
                <a:cubicBezTo>
                  <a:pt x="5786501" y="5122615"/>
                  <a:pt x="5775399" y="5132648"/>
                  <a:pt x="5755916" y="5120171"/>
                </a:cubicBezTo>
                <a:cubicBezTo>
                  <a:pt x="5732132" y="5135438"/>
                  <a:pt x="5732735" y="5128211"/>
                  <a:pt x="5725007" y="5121437"/>
                </a:cubicBezTo>
                <a:lnTo>
                  <a:pt x="5723810" y="5120848"/>
                </a:lnTo>
                <a:lnTo>
                  <a:pt x="5720531" y="5123048"/>
                </a:lnTo>
                <a:lnTo>
                  <a:pt x="5714794" y="5123371"/>
                </a:lnTo>
                <a:lnTo>
                  <a:pt x="5700141" y="5120131"/>
                </a:lnTo>
                <a:lnTo>
                  <a:pt x="5694799" y="5118234"/>
                </a:lnTo>
                <a:cubicBezTo>
                  <a:pt x="5691058" y="5117179"/>
                  <a:pt x="5688491" y="5116804"/>
                  <a:pt x="5686627" y="5116903"/>
                </a:cubicBezTo>
                <a:lnTo>
                  <a:pt x="5686371" y="5117086"/>
                </a:lnTo>
                <a:lnTo>
                  <a:pt x="5678818" y="5115416"/>
                </a:lnTo>
                <a:cubicBezTo>
                  <a:pt x="5666199" y="5112102"/>
                  <a:pt x="5654035" y="5108410"/>
                  <a:pt x="5642547" y="5104511"/>
                </a:cubicBezTo>
                <a:cubicBezTo>
                  <a:pt x="5629444" y="5114945"/>
                  <a:pt x="5588783" y="5093343"/>
                  <a:pt x="5587979" y="5116963"/>
                </a:cubicBezTo>
                <a:cubicBezTo>
                  <a:pt x="5572317" y="5112380"/>
                  <a:pt x="5564904" y="5101292"/>
                  <a:pt x="5566635" y="5117158"/>
                </a:cubicBezTo>
                <a:cubicBezTo>
                  <a:pt x="5561375" y="5116079"/>
                  <a:pt x="5557787" y="5116811"/>
                  <a:pt x="5554952" y="5118417"/>
                </a:cubicBezTo>
                <a:lnTo>
                  <a:pt x="5554039" y="5119241"/>
                </a:lnTo>
                <a:lnTo>
                  <a:pt x="5514253" y="5109018"/>
                </a:lnTo>
                <a:lnTo>
                  <a:pt x="5492156" y="5099904"/>
                </a:lnTo>
                <a:lnTo>
                  <a:pt x="5480446" y="5096385"/>
                </a:lnTo>
                <a:lnTo>
                  <a:pt x="5477744" y="5092939"/>
                </a:lnTo>
                <a:cubicBezTo>
                  <a:pt x="5474490" y="5090581"/>
                  <a:pt x="5469391" y="5088951"/>
                  <a:pt x="5460150" y="5088988"/>
                </a:cubicBezTo>
                <a:lnTo>
                  <a:pt x="5457901" y="5089459"/>
                </a:lnTo>
                <a:lnTo>
                  <a:pt x="5444243" y="5082761"/>
                </a:lnTo>
                <a:cubicBezTo>
                  <a:pt x="5439993" y="5080007"/>
                  <a:pt x="5436418" y="5076805"/>
                  <a:pt x="5433825" y="5072992"/>
                </a:cubicBezTo>
                <a:cubicBezTo>
                  <a:pt x="5379442" y="5082090"/>
                  <a:pt x="5336110" y="5058382"/>
                  <a:pt x="5280996" y="5052402"/>
                </a:cubicBezTo>
                <a:cubicBezTo>
                  <a:pt x="5250806" y="5043777"/>
                  <a:pt x="5168599" y="5048109"/>
                  <a:pt x="5161582" y="5019668"/>
                </a:cubicBezTo>
                <a:cubicBezTo>
                  <a:pt x="5121870" y="5011383"/>
                  <a:pt x="5095637" y="5009222"/>
                  <a:pt x="5042717" y="5002692"/>
                </a:cubicBezTo>
                <a:cubicBezTo>
                  <a:pt x="4991136" y="4972487"/>
                  <a:pt x="4902282" y="4979360"/>
                  <a:pt x="4840514" y="4959306"/>
                </a:cubicBezTo>
                <a:cubicBezTo>
                  <a:pt x="4799904" y="4976415"/>
                  <a:pt x="4824087" y="4958371"/>
                  <a:pt x="4786778" y="4956661"/>
                </a:cubicBezTo>
                <a:cubicBezTo>
                  <a:pt x="4801901" y="4937231"/>
                  <a:pt x="4739845" y="4961208"/>
                  <a:pt x="4743741" y="4937104"/>
                </a:cubicBezTo>
                <a:cubicBezTo>
                  <a:pt x="4736829" y="4937557"/>
                  <a:pt x="4730010" y="4938753"/>
                  <a:pt x="4723136" y="4940138"/>
                </a:cubicBezTo>
                <a:lnTo>
                  <a:pt x="4719535" y="4940850"/>
                </a:lnTo>
                <a:lnTo>
                  <a:pt x="4706143" y="4939586"/>
                </a:lnTo>
                <a:lnTo>
                  <a:pt x="4701098" y="4944372"/>
                </a:lnTo>
                <a:lnTo>
                  <a:pt x="4680034" y="4946157"/>
                </a:lnTo>
                <a:cubicBezTo>
                  <a:pt x="4672339" y="4946029"/>
                  <a:pt x="4664292" y="4944964"/>
                  <a:pt x="4655740" y="4942396"/>
                </a:cubicBezTo>
                <a:cubicBezTo>
                  <a:pt x="4636359" y="4929384"/>
                  <a:pt x="4599700" y="4935346"/>
                  <a:pt x="4569298" y="4929596"/>
                </a:cubicBezTo>
                <a:lnTo>
                  <a:pt x="4555977" y="4924356"/>
                </a:lnTo>
                <a:lnTo>
                  <a:pt x="4508949" y="4921648"/>
                </a:lnTo>
                <a:cubicBezTo>
                  <a:pt x="4495668" y="4920437"/>
                  <a:pt x="4482007" y="4918694"/>
                  <a:pt x="4467838" y="4915993"/>
                </a:cubicBezTo>
                <a:lnTo>
                  <a:pt x="4441948" y="4909300"/>
                </a:lnTo>
                <a:lnTo>
                  <a:pt x="4394719" y="4901820"/>
                </a:lnTo>
                <a:lnTo>
                  <a:pt x="4356810" y="4905146"/>
                </a:lnTo>
                <a:lnTo>
                  <a:pt x="4222144" y="4909117"/>
                </a:lnTo>
                <a:cubicBezTo>
                  <a:pt x="4202488" y="4913903"/>
                  <a:pt x="4184742" y="4933491"/>
                  <a:pt x="4160481" y="4923474"/>
                </a:cubicBezTo>
                <a:cubicBezTo>
                  <a:pt x="4165854" y="4934564"/>
                  <a:pt x="4131661" y="4919946"/>
                  <a:pt x="4124879" y="4929303"/>
                </a:cubicBezTo>
                <a:cubicBezTo>
                  <a:pt x="4120895" y="4937086"/>
                  <a:pt x="4109593" y="4934464"/>
                  <a:pt x="4100114" y="4936007"/>
                </a:cubicBezTo>
                <a:cubicBezTo>
                  <a:pt x="4091835" y="4943256"/>
                  <a:pt x="4045978" y="4943549"/>
                  <a:pt x="4030957" y="4939826"/>
                </a:cubicBezTo>
                <a:cubicBezTo>
                  <a:pt x="3989825" y="4924453"/>
                  <a:pt x="3946860" y="4952050"/>
                  <a:pt x="3913764" y="4940618"/>
                </a:cubicBezTo>
                <a:cubicBezTo>
                  <a:pt x="3904534" y="4939906"/>
                  <a:pt x="3896577" y="4940543"/>
                  <a:pt x="3889457" y="4942017"/>
                </a:cubicBezTo>
                <a:lnTo>
                  <a:pt x="3871115" y="4948115"/>
                </a:lnTo>
                <a:lnTo>
                  <a:pt x="3869086" y="4953796"/>
                </a:lnTo>
                <a:lnTo>
                  <a:pt x="3856124" y="4955351"/>
                </a:lnTo>
                <a:lnTo>
                  <a:pt x="3835967" y="4964002"/>
                </a:lnTo>
                <a:cubicBezTo>
                  <a:pt x="3826465" y="4939857"/>
                  <a:pt x="3782586" y="4975947"/>
                  <a:pt x="3785910" y="4953998"/>
                </a:cubicBezTo>
                <a:cubicBezTo>
                  <a:pt x="3750785" y="4960085"/>
                  <a:pt x="3699033" y="4941571"/>
                  <a:pt x="3671085" y="4966563"/>
                </a:cubicBezTo>
                <a:cubicBezTo>
                  <a:pt x="3621255" y="4971431"/>
                  <a:pt x="3562637" y="4982991"/>
                  <a:pt x="3486928" y="4983204"/>
                </a:cubicBezTo>
                <a:cubicBezTo>
                  <a:pt x="3446030" y="4983424"/>
                  <a:pt x="3343460" y="4965124"/>
                  <a:pt x="3280956" y="4963864"/>
                </a:cubicBezTo>
                <a:cubicBezTo>
                  <a:pt x="3227193" y="4969510"/>
                  <a:pt x="3256481" y="4962609"/>
                  <a:pt x="3211563" y="4982704"/>
                </a:cubicBezTo>
                <a:cubicBezTo>
                  <a:pt x="3207119" y="4979549"/>
                  <a:pt x="3170070" y="4977192"/>
                  <a:pt x="3164681" y="4975408"/>
                </a:cubicBezTo>
                <a:lnTo>
                  <a:pt x="3127171" y="4968229"/>
                </a:lnTo>
                <a:lnTo>
                  <a:pt x="3096889" y="4965619"/>
                </a:lnTo>
                <a:cubicBezTo>
                  <a:pt x="3088441" y="4967572"/>
                  <a:pt x="3082883" y="4967054"/>
                  <a:pt x="3078620" y="4965444"/>
                </a:cubicBezTo>
                <a:lnTo>
                  <a:pt x="3074275" y="4962670"/>
                </a:lnTo>
                <a:lnTo>
                  <a:pt x="3036436" y="4957455"/>
                </a:lnTo>
                <a:lnTo>
                  <a:pt x="3031995" y="4958829"/>
                </a:lnTo>
                <a:lnTo>
                  <a:pt x="2994028" y="4956800"/>
                </a:lnTo>
                <a:cubicBezTo>
                  <a:pt x="2992299" y="4958944"/>
                  <a:pt x="2989407" y="4960397"/>
                  <a:pt x="2984001" y="4960444"/>
                </a:cubicBezTo>
                <a:cubicBezTo>
                  <a:pt x="2994191" y="4975446"/>
                  <a:pt x="2981386" y="4966249"/>
                  <a:pt x="2964542" y="4965062"/>
                </a:cubicBezTo>
                <a:cubicBezTo>
                  <a:pt x="2976613" y="4988096"/>
                  <a:pt x="2927627" y="4975618"/>
                  <a:pt x="2921274" y="4988440"/>
                </a:cubicBezTo>
                <a:cubicBezTo>
                  <a:pt x="2908629" y="4987050"/>
                  <a:pt x="2895476" y="4985998"/>
                  <a:pt x="2882111" y="4985411"/>
                </a:cubicBezTo>
                <a:lnTo>
                  <a:pt x="2874282" y="4985361"/>
                </a:lnTo>
                <a:cubicBezTo>
                  <a:pt x="2874237" y="4985437"/>
                  <a:pt x="2874193" y="4985514"/>
                  <a:pt x="2874147" y="4985591"/>
                </a:cubicBezTo>
                <a:cubicBezTo>
                  <a:pt x="2872492" y="4986074"/>
                  <a:pt x="2869935" y="4986243"/>
                  <a:pt x="2865932" y="4985999"/>
                </a:cubicBezTo>
                <a:lnTo>
                  <a:pt x="2860008" y="4985269"/>
                </a:lnTo>
                <a:lnTo>
                  <a:pt x="2844819" y="4985172"/>
                </a:lnTo>
                <a:lnTo>
                  <a:pt x="2839735" y="4986676"/>
                </a:lnTo>
                <a:lnTo>
                  <a:pt x="2837922" y="4989488"/>
                </a:lnTo>
                <a:lnTo>
                  <a:pt x="2836507" y="4989165"/>
                </a:lnTo>
                <a:cubicBezTo>
                  <a:pt x="2825749" y="4984209"/>
                  <a:pt x="2822382" y="4977089"/>
                  <a:pt x="2808859" y="4996804"/>
                </a:cubicBezTo>
                <a:cubicBezTo>
                  <a:pt x="2784233" y="4988767"/>
                  <a:pt x="2779499" y="5000786"/>
                  <a:pt x="2745907" y="5005126"/>
                </a:cubicBezTo>
                <a:cubicBezTo>
                  <a:pt x="2731796" y="4997536"/>
                  <a:pt x="2720518" y="5000295"/>
                  <a:pt x="2709519" y="5006333"/>
                </a:cubicBezTo>
                <a:cubicBezTo>
                  <a:pt x="2676766" y="5002878"/>
                  <a:pt x="2646981" y="5011377"/>
                  <a:pt x="2610212" y="5013529"/>
                </a:cubicBezTo>
                <a:cubicBezTo>
                  <a:pt x="2570359" y="5003730"/>
                  <a:pt x="2550109" y="5021491"/>
                  <a:pt x="2510814" y="5023713"/>
                </a:cubicBezTo>
                <a:cubicBezTo>
                  <a:pt x="2476639" y="5006722"/>
                  <a:pt x="2482834" y="5038639"/>
                  <a:pt x="2462736" y="5045398"/>
                </a:cubicBezTo>
                <a:lnTo>
                  <a:pt x="2457050" y="5046022"/>
                </a:lnTo>
                <a:lnTo>
                  <a:pt x="2442184" y="5043549"/>
                </a:lnTo>
                <a:lnTo>
                  <a:pt x="2436703" y="5041929"/>
                </a:lnTo>
                <a:cubicBezTo>
                  <a:pt x="2432888" y="5041072"/>
                  <a:pt x="2430299" y="5040830"/>
                  <a:pt x="2428451" y="5041027"/>
                </a:cubicBezTo>
                <a:lnTo>
                  <a:pt x="2420551" y="5039949"/>
                </a:lnTo>
                <a:cubicBezTo>
                  <a:pt x="2407700" y="5037296"/>
                  <a:pt x="2395274" y="5034239"/>
                  <a:pt x="2383501" y="5030941"/>
                </a:cubicBezTo>
                <a:cubicBezTo>
                  <a:pt x="2362992" y="5032521"/>
                  <a:pt x="2317884" y="5047662"/>
                  <a:pt x="2297493" y="5049431"/>
                </a:cubicBezTo>
                <a:lnTo>
                  <a:pt x="2261156" y="5041558"/>
                </a:lnTo>
                <a:lnTo>
                  <a:pt x="2200581" y="5024964"/>
                </a:lnTo>
                <a:lnTo>
                  <a:pt x="2198380" y="5025550"/>
                </a:lnTo>
                <a:lnTo>
                  <a:pt x="2116066" y="5019568"/>
                </a:lnTo>
                <a:cubicBezTo>
                  <a:pt x="2111600" y="5017036"/>
                  <a:pt x="2059664" y="5006071"/>
                  <a:pt x="2056754" y="5002394"/>
                </a:cubicBezTo>
                <a:cubicBezTo>
                  <a:pt x="2003393" y="5014336"/>
                  <a:pt x="1998298" y="5008800"/>
                  <a:pt x="1942916" y="5005703"/>
                </a:cubicBezTo>
                <a:cubicBezTo>
                  <a:pt x="1882138" y="4994708"/>
                  <a:pt x="1836966" y="4976630"/>
                  <a:pt x="1796717" y="4970423"/>
                </a:cubicBezTo>
                <a:cubicBezTo>
                  <a:pt x="1724075" y="4959337"/>
                  <a:pt x="1636218" y="4936339"/>
                  <a:pt x="1583222" y="4931235"/>
                </a:cubicBezTo>
                <a:cubicBezTo>
                  <a:pt x="1544265" y="4950469"/>
                  <a:pt x="1556109" y="4927628"/>
                  <a:pt x="1518821" y="4927872"/>
                </a:cubicBezTo>
                <a:cubicBezTo>
                  <a:pt x="1497291" y="4925112"/>
                  <a:pt x="1483221" y="4916728"/>
                  <a:pt x="1471837" y="4914678"/>
                </a:cubicBezTo>
                <a:lnTo>
                  <a:pt x="1450515" y="4915578"/>
                </a:lnTo>
                <a:lnTo>
                  <a:pt x="1437078" y="4915016"/>
                </a:lnTo>
                <a:lnTo>
                  <a:pt x="1432462" y="4920065"/>
                </a:lnTo>
                <a:lnTo>
                  <a:pt x="1411645" y="4922952"/>
                </a:lnTo>
                <a:cubicBezTo>
                  <a:pt x="1384856" y="4920079"/>
                  <a:pt x="1306656" y="4907389"/>
                  <a:pt x="1271729" y="4902828"/>
                </a:cubicBezTo>
                <a:cubicBezTo>
                  <a:pt x="1258697" y="4896954"/>
                  <a:pt x="1213546" y="4890036"/>
                  <a:pt x="1202076" y="4895589"/>
                </a:cubicBezTo>
                <a:cubicBezTo>
                  <a:pt x="1192059" y="4895561"/>
                  <a:pt x="1182171" y="4891311"/>
                  <a:pt x="1174670" y="4898040"/>
                </a:cubicBezTo>
                <a:cubicBezTo>
                  <a:pt x="1163701" y="4905820"/>
                  <a:pt x="1136874" y="4886643"/>
                  <a:pt x="1137035" y="4897965"/>
                </a:cubicBezTo>
                <a:cubicBezTo>
                  <a:pt x="1117838" y="4884693"/>
                  <a:pt x="1091386" y="4900421"/>
                  <a:pt x="1069882" y="4901859"/>
                </a:cubicBezTo>
                <a:cubicBezTo>
                  <a:pt x="1055589" y="4889467"/>
                  <a:pt x="1024570" y="4904705"/>
                  <a:pt x="980935" y="4900090"/>
                </a:cubicBezTo>
                <a:cubicBezTo>
                  <a:pt x="947614" y="4895538"/>
                  <a:pt x="913224" y="4886405"/>
                  <a:pt x="869960" y="4874547"/>
                </a:cubicBezTo>
                <a:cubicBezTo>
                  <a:pt x="819114" y="4845820"/>
                  <a:pt x="768074" y="4839770"/>
                  <a:pt x="721345" y="4828937"/>
                </a:cubicBezTo>
                <a:cubicBezTo>
                  <a:pt x="667944" y="4819060"/>
                  <a:pt x="698286" y="4848426"/>
                  <a:pt x="635428" y="4819153"/>
                </a:cubicBezTo>
                <a:cubicBezTo>
                  <a:pt x="626286" y="4826707"/>
                  <a:pt x="617638" y="4825980"/>
                  <a:pt x="604106" y="4819994"/>
                </a:cubicBezTo>
                <a:cubicBezTo>
                  <a:pt x="583276" y="4822237"/>
                  <a:pt x="539859" y="4835097"/>
                  <a:pt x="510451" y="4832608"/>
                </a:cubicBezTo>
                <a:cubicBezTo>
                  <a:pt x="489781" y="4829929"/>
                  <a:pt x="443867" y="4807857"/>
                  <a:pt x="427656" y="4805062"/>
                </a:cubicBezTo>
                <a:cubicBezTo>
                  <a:pt x="424088" y="4806479"/>
                  <a:pt x="419580" y="4809736"/>
                  <a:pt x="413184" y="4815837"/>
                </a:cubicBezTo>
                <a:cubicBezTo>
                  <a:pt x="387673" y="4805882"/>
                  <a:pt x="379855" y="4817328"/>
                  <a:pt x="341772" y="4818825"/>
                </a:cubicBezTo>
                <a:cubicBezTo>
                  <a:pt x="327795" y="4810179"/>
                  <a:pt x="314729" y="4811964"/>
                  <a:pt x="301266" y="4817000"/>
                </a:cubicBezTo>
                <a:cubicBezTo>
                  <a:pt x="265781" y="4810886"/>
                  <a:pt x="231017" y="4816794"/>
                  <a:pt x="189886" y="4815871"/>
                </a:cubicBezTo>
                <a:cubicBezTo>
                  <a:pt x="147910" y="4802917"/>
                  <a:pt x="121702" y="4818738"/>
                  <a:pt x="77762" y="4817675"/>
                </a:cubicBezTo>
                <a:cubicBezTo>
                  <a:pt x="38733" y="4795315"/>
                  <a:pt x="44308" y="4840244"/>
                  <a:pt x="8164" y="4835320"/>
                </a:cubicBezTo>
                <a:lnTo>
                  <a:pt x="0" y="483277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1480BDC7-FE13-444C-B612-08CC729E4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3226" y="10468638"/>
            <a:ext cx="11020599" cy="1504434"/>
          </a:xfrm>
        </p:spPr>
        <p:txBody>
          <a:bodyPr vert="horz" lIns="165836" tIns="82918" rIns="165836" bIns="82918" rtlCol="0" anchor="b">
            <a:normAutofit/>
          </a:bodyPr>
          <a:lstStyle/>
          <a:p>
            <a:pPr defTabSz="1658356">
              <a:lnSpc>
                <a:spcPct val="90000"/>
              </a:lnSpc>
            </a:pPr>
            <a:r>
              <a:rPr lang="en-US" sz="6348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+mj-cs"/>
              </a:rPr>
              <a:t>1- Crowded park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C3B8B6-C4B0-489D-A6EF-3DFBEB468F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32245" y="12712699"/>
            <a:ext cx="4361611" cy="730250"/>
          </a:xfrm>
        </p:spPr>
        <p:txBody>
          <a:bodyPr vert="horz" lIns="165836" tIns="82918" rIns="165836" bIns="82918" rtlCol="0" anchor="ctr">
            <a:normAutofit/>
          </a:bodyPr>
          <a:lstStyle/>
          <a:p>
            <a:pPr defTabSz="1658356">
              <a:spcAft>
                <a:spcPts val="1088"/>
              </a:spcAft>
              <a:defRPr/>
            </a:pPr>
            <a:fld id="{3F2182C0-918D-4271-82F6-411230B56858}" type="datetime1">
              <a:rPr lang="en-US" sz="1814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</a:rPr>
              <a:pPr defTabSz="1658356">
                <a:spcAft>
                  <a:spcPts val="1088"/>
                </a:spcAft>
                <a:defRPr/>
              </a:pPr>
              <a:t>3/29/2021</a:t>
            </a:fld>
            <a:endParaRPr lang="en-US" sz="1814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D7CEA2-073B-4389-B570-5A4A6E5F6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190143" y="12712699"/>
            <a:ext cx="4361609" cy="730250"/>
          </a:xfrm>
        </p:spPr>
        <p:txBody>
          <a:bodyPr vert="horz" wrap="none" lIns="165836" tIns="82918" rIns="165836" bIns="82918" rtlCol="0" anchor="ctr">
            <a:normAutofit/>
          </a:bodyPr>
          <a:lstStyle/>
          <a:p>
            <a:pPr defTabSz="1658356">
              <a:spcAft>
                <a:spcPts val="1088"/>
              </a:spcAft>
              <a:defRPr/>
            </a:pPr>
            <a:fld id="{B13AE1EE-B55D-544F-A01D-D079AC036120}" type="slidenum">
              <a:rPr lang="en-US" sz="1814">
                <a:solidFill>
                  <a:srgbClr val="FFFFFF"/>
                </a:solidFill>
                <a:latin typeface="Calibri" panose="020F0502020204030204"/>
              </a:rPr>
              <a:pPr defTabSz="1658356">
                <a:spcAft>
                  <a:spcPts val="1088"/>
                </a:spcAft>
                <a:defRPr/>
              </a:pPr>
              <a:t>6</a:t>
            </a:fld>
            <a:endParaRPr lang="en-US" sz="1814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37547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E0366-0992-43E9-8107-325D421FE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2221" y="10183522"/>
            <a:ext cx="11900599" cy="2529177"/>
          </a:xfrm>
        </p:spPr>
        <p:txBody>
          <a:bodyPr vert="horz" lIns="165836" tIns="82918" rIns="165836" bIns="82918" rtlCol="0" anchor="ctr">
            <a:normAutofit fontScale="90000"/>
          </a:bodyPr>
          <a:lstStyle/>
          <a:p>
            <a:pPr marL="814388" indent="-814388" defTabSz="1658356">
              <a:lnSpc>
                <a:spcPct val="100000"/>
              </a:lnSpc>
            </a:pPr>
            <a:r>
              <a:rPr lang="en-US" sz="5259" dirty="0">
                <a:solidFill>
                  <a:srgbClr val="C00000"/>
                </a:solidFill>
              </a:rPr>
              <a:t>2. Wrong parking</a:t>
            </a:r>
            <a:br>
              <a:rPr lang="en-US" sz="5259" dirty="0">
                <a:solidFill>
                  <a:srgbClr val="C00000"/>
                </a:solidFill>
              </a:rPr>
            </a:br>
            <a:r>
              <a:rPr lang="en-US" sz="5259" i="1" dirty="0">
                <a:solidFill>
                  <a:srgbClr val="C00000"/>
                </a:solidFill>
              </a:rPr>
              <a:t>inefficient use of existing park capacity </a:t>
            </a:r>
            <a:r>
              <a:rPr lang="en-US" sz="5259" dirty="0">
                <a:solidFill>
                  <a:srgbClr val="C00000"/>
                </a:solidFill>
              </a:rPr>
              <a:t>or </a:t>
            </a:r>
            <a:r>
              <a:rPr lang="en-US" sz="5259" i="1" dirty="0">
                <a:solidFill>
                  <a:srgbClr val="C00000"/>
                </a:solidFill>
              </a:rPr>
              <a:t>inefficient </a:t>
            </a:r>
            <a:r>
              <a:rPr lang="en-US" sz="5259" i="1" dirty="0">
                <a:solidFill>
                  <a:srgbClr val="FFFFFF"/>
                </a:solidFill>
              </a:rPr>
              <a:t>car park utilization.</a:t>
            </a:r>
            <a:endParaRPr lang="en-US" sz="5259" dirty="0">
              <a:solidFill>
                <a:srgbClr val="FFFFFF"/>
              </a:solidFill>
            </a:endParaRPr>
          </a:p>
        </p:txBody>
      </p:sp>
      <p:pic>
        <p:nvPicPr>
          <p:cNvPr id="7" name="Picture 4" descr="Wrong Parking | double space parking | bo9agr | Flickr">
            <a:extLst>
              <a:ext uri="{FF2B5EF4-FFF2-40B4-BE49-F238E27FC236}">
                <a16:creationId xmlns:a16="http://schemas.microsoft.com/office/drawing/2014/main" id="{38C1AE86-CC8A-483A-A13C-CAAF18BC4F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99" b="23298"/>
          <a:stretch/>
        </p:blipFill>
        <p:spPr bwMode="auto">
          <a:xfrm>
            <a:off x="1938201" y="216353"/>
            <a:ext cx="20507597" cy="9967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F226AB-E936-4BED-850C-8BE9F2A994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32245" y="13002767"/>
            <a:ext cx="4361611" cy="730250"/>
          </a:xfrm>
        </p:spPr>
        <p:txBody>
          <a:bodyPr vert="horz" lIns="165836" tIns="82918" rIns="165836" bIns="82918" rtlCol="0" anchor="ctr">
            <a:normAutofit/>
          </a:bodyPr>
          <a:lstStyle/>
          <a:p>
            <a:pPr defTabSz="1658356">
              <a:spcAft>
                <a:spcPts val="1088"/>
              </a:spcAft>
              <a:defRPr/>
            </a:pPr>
            <a:fld id="{3F2182C0-918D-4271-82F6-411230B56858}" type="datetime1">
              <a:rPr lang="en-US" sz="2176">
                <a:solidFill>
                  <a:schemeClr val="tx1">
                    <a:lumMod val="75000"/>
                    <a:lumOff val="25000"/>
                    <a:alpha val="70000"/>
                  </a:schemeClr>
                </a:solidFill>
                <a:latin typeface="Calibri" panose="020F0502020204030204"/>
              </a:rPr>
              <a:pPr defTabSz="1658356">
                <a:spcAft>
                  <a:spcPts val="1088"/>
                </a:spcAft>
                <a:defRPr/>
              </a:pPr>
              <a:t>3/29/2021</a:t>
            </a:fld>
            <a:endParaRPr lang="en-US" sz="2176">
              <a:solidFill>
                <a:schemeClr val="tx1">
                  <a:lumMod val="75000"/>
                  <a:lumOff val="25000"/>
                  <a:alpha val="70000"/>
                </a:schemeClr>
              </a:solidFill>
              <a:latin typeface="Calibri" panose="020F0502020204030204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C5BAF-8109-4F6A-B4A9-74505FF33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920790" y="13002767"/>
            <a:ext cx="6622030" cy="730250"/>
          </a:xfrm>
        </p:spPr>
        <p:txBody>
          <a:bodyPr vert="horz" lIns="165836" tIns="82918" rIns="165836" bIns="82918" rtlCol="0" anchor="ctr">
            <a:normAutofit/>
          </a:bodyPr>
          <a:lstStyle/>
          <a:p>
            <a:pPr algn="r" defTabSz="1658356">
              <a:spcAft>
                <a:spcPts val="1088"/>
              </a:spcAft>
              <a:defRPr/>
            </a:pPr>
            <a:r>
              <a:rPr lang="en-US" sz="2176" kern="1200">
                <a:solidFill>
                  <a:schemeClr val="tx1">
                    <a:lumMod val="75000"/>
                    <a:lumOff val="25000"/>
                    <a:alpha val="70000"/>
                  </a:schemeClr>
                </a:solidFill>
                <a:latin typeface="Calibri" panose="020F0502020204030204"/>
              </a:rPr>
              <a:t>Dr Ammar Aldallal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8CA70E-EC7F-47E4-ABFF-ECF06F8D5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190143" y="13002767"/>
            <a:ext cx="4361609" cy="730250"/>
          </a:xfrm>
        </p:spPr>
        <p:txBody>
          <a:bodyPr vert="horz" wrap="none" lIns="165836" tIns="82918" rIns="165836" bIns="82918" rtlCol="0" anchor="ctr">
            <a:normAutofit/>
          </a:bodyPr>
          <a:lstStyle/>
          <a:p>
            <a:pPr defTabSz="1658356">
              <a:spcAft>
                <a:spcPts val="1088"/>
              </a:spcAft>
              <a:defRPr/>
            </a:pPr>
            <a:fld id="{B13AE1EE-B55D-544F-A01D-D079AC036120}" type="slidenum">
              <a:rPr lang="en-US" sz="2176">
                <a:solidFill>
                  <a:schemeClr val="tx1">
                    <a:lumMod val="75000"/>
                    <a:lumOff val="25000"/>
                    <a:alpha val="70000"/>
                  </a:schemeClr>
                </a:solidFill>
                <a:latin typeface="Calibri" panose="020F0502020204030204"/>
              </a:rPr>
              <a:pPr defTabSz="1658356">
                <a:spcAft>
                  <a:spcPts val="1088"/>
                </a:spcAft>
                <a:defRPr/>
              </a:pPr>
              <a:t>7</a:t>
            </a:fld>
            <a:endParaRPr lang="en-US" sz="2176">
              <a:solidFill>
                <a:schemeClr val="tx1">
                  <a:lumMod val="75000"/>
                  <a:lumOff val="25000"/>
                  <a:alpha val="70000"/>
                </a:scheme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64431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ssue #8 - I Run A Fintech (19/08)">
            <a:extLst>
              <a:ext uri="{FF2B5EF4-FFF2-40B4-BE49-F238E27FC236}">
                <a16:creationId xmlns:a16="http://schemas.microsoft.com/office/drawing/2014/main" id="{7DFB2F1E-BDB4-401A-A3FC-080127BEA4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61" b="-1"/>
          <a:stretch/>
        </p:blipFill>
        <p:spPr bwMode="auto">
          <a:xfrm>
            <a:off x="2499570" y="18"/>
            <a:ext cx="19384897" cy="13715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3273724-0F19-4713-B86F-D3F97E225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479" y="10634480"/>
            <a:ext cx="17658964" cy="1053937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GB" sz="6348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3. Unorganized parking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BE4C03-8CFF-4AEB-B983-F32E5CE491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32245" y="12712699"/>
            <a:ext cx="4361611" cy="730250"/>
          </a:xfrm>
        </p:spPr>
        <p:txBody>
          <a:bodyPr>
            <a:normAutofit/>
          </a:bodyPr>
          <a:lstStyle/>
          <a:p>
            <a:pPr>
              <a:spcAft>
                <a:spcPts val="1088"/>
              </a:spcAft>
            </a:pPr>
            <a:fld id="{FAD72737-3BA7-4F01-8324-462939057E4F}" type="datetime1">
              <a:rPr lang="en-US">
                <a:solidFill>
                  <a:srgbClr val="FFFFFF"/>
                </a:solidFill>
              </a:rPr>
              <a:pPr>
                <a:spcAft>
                  <a:spcPts val="1088"/>
                </a:spcAft>
              </a:pPr>
              <a:t>3/29/2021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589058-9492-4857-A149-8017B35C9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920793" y="12712699"/>
            <a:ext cx="6542415" cy="730250"/>
          </a:xfrm>
        </p:spPr>
        <p:txBody>
          <a:bodyPr>
            <a:normAutofit/>
          </a:bodyPr>
          <a:lstStyle/>
          <a:p>
            <a:pPr>
              <a:spcAft>
                <a:spcPts val="1088"/>
              </a:spcAft>
            </a:pPr>
            <a:r>
              <a:rPr lang="en-US">
                <a:solidFill>
                  <a:srgbClr val="FFFFFF"/>
                </a:solidFill>
              </a:rPr>
              <a:t>Dr Ammar Aldallal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7371C2-4672-42F2-8087-A68BFBFC6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190143" y="12712699"/>
            <a:ext cx="4361609" cy="730250"/>
          </a:xfrm>
        </p:spPr>
        <p:txBody>
          <a:bodyPr>
            <a:normAutofit/>
          </a:bodyPr>
          <a:lstStyle/>
          <a:p>
            <a:pPr>
              <a:spcAft>
                <a:spcPts val="1088"/>
              </a:spcAft>
            </a:pPr>
            <a:fld id="{B13AE1EE-B55D-544F-A01D-D079AC036120}" type="slidenum">
              <a:rPr lang="en-US">
                <a:solidFill>
                  <a:srgbClr val="FFFFFF"/>
                </a:solidFill>
              </a:rPr>
              <a:pPr>
                <a:spcAft>
                  <a:spcPts val="1088"/>
                </a:spcAft>
              </a:pPr>
              <a:t>8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14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Multi-story parking system to be established in Cairo, officials say -  Egypt Independent">
            <a:extLst>
              <a:ext uri="{FF2B5EF4-FFF2-40B4-BE49-F238E27FC236}">
                <a16:creationId xmlns:a16="http://schemas.microsoft.com/office/drawing/2014/main" id="{B5C9FD44-5CDC-47F3-AB78-C0F48ED312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5660"/>
          <a:stretch/>
        </p:blipFill>
        <p:spPr bwMode="auto">
          <a:xfrm>
            <a:off x="2499570" y="18"/>
            <a:ext cx="19384897" cy="13715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F2E697F-8155-4692-841A-43276F5CC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478" y="10634480"/>
            <a:ext cx="17825053" cy="148967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6348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3. Congestion in parking lot</a:t>
            </a:r>
            <a:endParaRPr lang="en-GB" sz="6348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3DF2DB-E337-4BD9-93BE-C9C20323D4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32245" y="12712699"/>
            <a:ext cx="4361611" cy="730250"/>
          </a:xfrm>
        </p:spPr>
        <p:txBody>
          <a:bodyPr>
            <a:normAutofit/>
          </a:bodyPr>
          <a:lstStyle/>
          <a:p>
            <a:pPr>
              <a:spcAft>
                <a:spcPts val="1088"/>
              </a:spcAft>
            </a:pPr>
            <a:fld id="{FAD72737-3BA7-4F01-8324-462939057E4F}" type="datetime1">
              <a:rPr lang="en-US">
                <a:solidFill>
                  <a:srgbClr val="FFFFFF"/>
                </a:solidFill>
              </a:rPr>
              <a:pPr>
                <a:spcAft>
                  <a:spcPts val="1088"/>
                </a:spcAft>
              </a:pPr>
              <a:t>3/29/2021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763B13-433C-48E2-828C-7984322C8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920793" y="12712699"/>
            <a:ext cx="6542415" cy="730250"/>
          </a:xfrm>
        </p:spPr>
        <p:txBody>
          <a:bodyPr>
            <a:normAutofit/>
          </a:bodyPr>
          <a:lstStyle/>
          <a:p>
            <a:pPr>
              <a:spcAft>
                <a:spcPts val="1088"/>
              </a:spcAft>
            </a:pPr>
            <a:r>
              <a:rPr lang="en-US">
                <a:solidFill>
                  <a:srgbClr val="FFFFFF"/>
                </a:solidFill>
              </a:rPr>
              <a:t>Dr Ammar Aldallal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523733-17D8-4C24-9E2E-2E599E298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190143" y="12712699"/>
            <a:ext cx="4361609" cy="730250"/>
          </a:xfrm>
        </p:spPr>
        <p:txBody>
          <a:bodyPr>
            <a:normAutofit/>
          </a:bodyPr>
          <a:lstStyle/>
          <a:p>
            <a:pPr>
              <a:spcAft>
                <a:spcPts val="1088"/>
              </a:spcAft>
            </a:pPr>
            <a:fld id="{B13AE1EE-B55D-544F-A01D-D079AC036120}" type="slidenum">
              <a:rPr lang="en-US">
                <a:solidFill>
                  <a:srgbClr val="FFFFFF"/>
                </a:solidFill>
              </a:rPr>
              <a:pPr>
                <a:spcAft>
                  <a:spcPts val="1088"/>
                </a:spcAft>
              </a:pPr>
              <a:t>9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138135"/>
      </p:ext>
    </p:extLst>
  </p:cSld>
  <p:clrMapOvr>
    <a:masterClrMapping/>
  </p:clrMapOvr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515</Words>
  <Application>Microsoft Office PowerPoint</Application>
  <PresentationFormat>Custom</PresentationFormat>
  <Paragraphs>105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Calibri</vt:lpstr>
      <vt:lpstr>GalaxiePolaris-Bold</vt:lpstr>
      <vt:lpstr>GalaxiePolaris-Medium</vt:lpstr>
      <vt:lpstr>Helvetica Neue</vt:lpstr>
      <vt:lpstr>Helvetica Neue Medium</vt:lpstr>
      <vt:lpstr>Times New Roman</vt:lpstr>
      <vt:lpstr>21_BasicWhite</vt:lpstr>
      <vt:lpstr>An Innovative Multi-Function Car Park Management System</vt:lpstr>
      <vt:lpstr>Contents</vt:lpstr>
      <vt:lpstr>Introduction</vt:lpstr>
      <vt:lpstr>Introduction</vt:lpstr>
      <vt:lpstr>Causes of parking problems</vt:lpstr>
      <vt:lpstr>1- Crowded park</vt:lpstr>
      <vt:lpstr>2. Wrong parking inefficient use of existing park capacity or inefficient car park utilization.</vt:lpstr>
      <vt:lpstr>3. Unorganized parking</vt:lpstr>
      <vt:lpstr>3. Congestion in parking lot</vt:lpstr>
      <vt:lpstr>Consequences of parking problems</vt:lpstr>
      <vt:lpstr>Features of the multifunction Smart car park system </vt:lpstr>
      <vt:lpstr>Methodology</vt:lpstr>
      <vt:lpstr>Methodology</vt:lpstr>
      <vt:lpstr>Methodology</vt:lpstr>
      <vt:lpstr>Process diagram</vt:lpstr>
      <vt:lpstr>Samples of the Demo model </vt:lpstr>
      <vt:lpstr>Samples of the Demo model </vt:lpstr>
      <vt:lpstr>Samples of the Web Application</vt:lpstr>
      <vt:lpstr>Conclusion</vt:lpstr>
      <vt:lpstr>PowerPoint Presentation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Celebrating 20 Years of Excellence</dc:title>
  <dc:creator>Hessa Aldhaen</dc:creator>
  <cp:lastModifiedBy>Jassim Mohamed Shehabi</cp:lastModifiedBy>
  <cp:revision>2</cp:revision>
  <dcterms:modified xsi:type="dcterms:W3CDTF">2021-03-29T08:00:20Z</dcterms:modified>
</cp:coreProperties>
</file>