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315" r:id="rId4"/>
    <p:sldId id="314" r:id="rId5"/>
    <p:sldId id="313" r:id="rId6"/>
    <p:sldId id="317" r:id="rId7"/>
    <p:sldId id="322" r:id="rId8"/>
    <p:sldId id="323" r:id="rId9"/>
    <p:sldId id="325" r:id="rId10"/>
    <p:sldId id="324" r:id="rId11"/>
    <p:sldId id="316" r:id="rId12"/>
    <p:sldId id="259" r:id="rId13"/>
    <p:sldId id="260" r:id="rId14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45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Sheet1!$E$12</c:f>
              <c:strCache>
                <c:ptCount val="1"/>
                <c:pt idx="0">
                  <c:v>Accuracy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Sheet1!$D$13:$D$16</c:f>
              <c:strCache>
                <c:ptCount val="4"/>
                <c:pt idx="0">
                  <c:v>Gaussian Naive Bayes </c:v>
                </c:pt>
                <c:pt idx="1">
                  <c:v>KNN</c:v>
                </c:pt>
                <c:pt idx="2">
                  <c:v>SVM</c:v>
                </c:pt>
                <c:pt idx="3">
                  <c:v>ANN</c:v>
                </c:pt>
              </c:strCache>
            </c:strRef>
          </c:cat>
          <c:val>
            <c:numRef>
              <c:f>Sheet1!$E$13:$E$16</c:f>
              <c:numCache>
                <c:formatCode>0%</c:formatCode>
                <c:ptCount val="4"/>
                <c:pt idx="0">
                  <c:v>0.25</c:v>
                </c:pt>
                <c:pt idx="1">
                  <c:v>0.92</c:v>
                </c:pt>
                <c:pt idx="2">
                  <c:v>0.91</c:v>
                </c:pt>
                <c:pt idx="3">
                  <c:v>0.96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6E-4980-AC81-EAA0E01EE460}"/>
            </c:ext>
          </c:extLst>
        </c:ser>
        <c:ser>
          <c:idx val="1"/>
          <c:order val="1"/>
          <c:tx>
            <c:strRef>
              <c:f>Sheet1!$F$12</c:f>
              <c:strCache>
                <c:ptCount val="1"/>
                <c:pt idx="0">
                  <c:v>Precision in detecting attacks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Sheet1!$D$13:$D$16</c:f>
              <c:strCache>
                <c:ptCount val="4"/>
                <c:pt idx="0">
                  <c:v>Gaussian Naive Bayes </c:v>
                </c:pt>
                <c:pt idx="1">
                  <c:v>KNN</c:v>
                </c:pt>
                <c:pt idx="2">
                  <c:v>SVM</c:v>
                </c:pt>
                <c:pt idx="3">
                  <c:v>ANN</c:v>
                </c:pt>
              </c:strCache>
            </c:strRef>
          </c:cat>
          <c:val>
            <c:numRef>
              <c:f>Sheet1!$F$13:$F$16</c:f>
              <c:numCache>
                <c:formatCode>0%</c:formatCode>
                <c:ptCount val="4"/>
                <c:pt idx="0">
                  <c:v>0.11</c:v>
                </c:pt>
                <c:pt idx="1">
                  <c:v>0.62</c:v>
                </c:pt>
                <c:pt idx="2">
                  <c:v>0</c:v>
                </c:pt>
                <c:pt idx="3">
                  <c:v>0.86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6E-4980-AC81-EAA0E01EE4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57356159"/>
        <c:axId val="1452794399"/>
      </c:barChart>
      <c:catAx>
        <c:axId val="14573561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2794399"/>
        <c:crosses val="autoZero"/>
        <c:auto val="1"/>
        <c:lblAlgn val="ctr"/>
        <c:lblOffset val="100"/>
        <c:noMultiLvlLbl val="0"/>
      </c:catAx>
      <c:valAx>
        <c:axId val="14527943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73561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800">
          <a:solidFill>
            <a:schemeClr val="tx1">
              <a:lumMod val="50000"/>
            </a:schemeClr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551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8684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6366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2537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4496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642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Fact information</a:t>
            </a:r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Attribution</a:t>
            </a:r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Image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Image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23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61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660384004_1290x1720.jpg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Agenda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Agenda Subtitle</a:t>
            </a:r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24th December 2020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>
            <a:normAutofit lnSpcReduction="10000"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dirty="0"/>
              <a:t>24th December 2020</a:t>
            </a:r>
          </a:p>
        </p:txBody>
      </p:sp>
      <p:sp>
        <p:nvSpPr>
          <p:cNvPr id="152" name="Celebrating 20 Years…"/>
          <p:cNvSpPr txBox="1">
            <a:spLocks noGrp="1"/>
          </p:cNvSpPr>
          <p:nvPr>
            <p:ph type="ctrTitle"/>
          </p:nvPr>
        </p:nvSpPr>
        <p:spPr>
          <a:xfrm>
            <a:off x="1201340" y="5734003"/>
            <a:ext cx="12816923" cy="2525149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defTabSz="1658070">
              <a:defRPr sz="8704" spc="-174">
                <a:solidFill>
                  <a:srgbClr val="FFFFFF"/>
                </a:solidFill>
              </a:defRPr>
            </a:pPr>
            <a:r>
              <a:rPr lang="en-US" dirty="0"/>
              <a:t>DoS DETECTION FOR IoT NETWORKS USING MACHINE LEARNING</a:t>
            </a:r>
          </a:p>
        </p:txBody>
      </p:sp>
      <p:sp>
        <p:nvSpPr>
          <p:cNvPr id="153" name="Subtitle goes here"/>
          <p:cNvSpPr txBox="1">
            <a:spLocks noGrp="1"/>
          </p:cNvSpPr>
          <p:nvPr>
            <p:ph type="subTitle" sz="quarter" idx="1"/>
          </p:nvPr>
        </p:nvSpPr>
        <p:spPr>
          <a:xfrm>
            <a:off x="1201342" y="9020908"/>
            <a:ext cx="11031026" cy="237392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>
              <a:defRPr b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r>
              <a:rPr lang="en-US" sz="3600" dirty="0"/>
              <a:t>Husain Hameed</a:t>
            </a:r>
          </a:p>
          <a:p>
            <a:r>
              <a:rPr lang="en-US" sz="3600" dirty="0"/>
              <a:t>PhD Candidate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Supervisors: Prof. Hamed Al-Raweshidy &amp; Dr. Wasan Awad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20 Years of Excellence"/>
          <p:cNvSpPr txBox="1">
            <a:spLocks noGrp="1"/>
          </p:cNvSpPr>
          <p:nvPr>
            <p:ph type="title"/>
          </p:nvPr>
        </p:nvSpPr>
        <p:spPr>
          <a:xfrm>
            <a:off x="2222500" y="2222500"/>
            <a:ext cx="20913628" cy="14331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BD3436"/>
                </a:solidFill>
              </a:defRPr>
            </a:lvl1pPr>
          </a:lstStyle>
          <a:p>
            <a:r>
              <a:rPr lang="en-US" dirty="0"/>
              <a:t>Data Extraction and Transformation</a:t>
            </a:r>
          </a:p>
        </p:txBody>
      </p:sp>
      <p:sp>
        <p:nvSpPr>
          <p:cNvPr id="164" name="Lorem Ipsum is simply dummy text of the printing and typesetting industry. Lorem Ipsum has been the industry's standard dummy text ever since the 1500s, when an unknown printer took a galley of type and scrambled it to make a type specimen book. It has s"/>
          <p:cNvSpPr txBox="1">
            <a:spLocks noGrp="1"/>
          </p:cNvSpPr>
          <p:nvPr>
            <p:ph type="body" sz="half" idx="1"/>
          </p:nvPr>
        </p:nvSpPr>
        <p:spPr>
          <a:xfrm>
            <a:off x="2222499" y="4663974"/>
            <a:ext cx="19512085" cy="607374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The extracted data was transformed into segments:</a:t>
            </a:r>
          </a:p>
          <a:p>
            <a:pPr marL="0" indent="0">
              <a:buNone/>
              <a:defRPr/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Attack: The data in benign state were tagged with 0 and during attack with 1.</a:t>
            </a:r>
          </a:p>
          <a:p>
            <a:pPr lvl="1"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Total length.</a:t>
            </a:r>
          </a:p>
          <a:p>
            <a:pPr lvl="1"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Length of selected network protocols.</a:t>
            </a:r>
          </a:p>
        </p:txBody>
      </p:sp>
    </p:spTree>
    <p:extLst>
      <p:ext uri="{BB962C8B-B14F-4D97-AF65-F5344CB8AC3E}">
        <p14:creationId xmlns:p14="http://schemas.microsoft.com/office/powerpoint/2010/main" val="2880215559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20 Years of Excellence"/>
          <p:cNvSpPr txBox="1">
            <a:spLocks noGrp="1"/>
          </p:cNvSpPr>
          <p:nvPr>
            <p:ph type="title"/>
          </p:nvPr>
        </p:nvSpPr>
        <p:spPr>
          <a:xfrm>
            <a:off x="2222500" y="2222500"/>
            <a:ext cx="20913628" cy="14331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BD3436"/>
                </a:solidFill>
              </a:defRPr>
            </a:lvl1pPr>
          </a:lstStyle>
          <a:p>
            <a:r>
              <a:rPr lang="en-US" dirty="0"/>
              <a:t>Analysis Results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257DD297-234B-435D-8CE6-BA83F4C4ED9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9894025"/>
              </p:ext>
            </p:extLst>
          </p:nvPr>
        </p:nvGraphicFramePr>
        <p:xfrm>
          <a:off x="4930620" y="4284374"/>
          <a:ext cx="14365086" cy="8032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17135607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20 Years of Excellence"/>
          <p:cNvSpPr txBox="1">
            <a:spLocks noGrp="1"/>
          </p:cNvSpPr>
          <p:nvPr>
            <p:ph type="title"/>
          </p:nvPr>
        </p:nvSpPr>
        <p:spPr>
          <a:xfrm>
            <a:off x="2222500" y="2222500"/>
            <a:ext cx="20913628" cy="14331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BD3436"/>
                </a:solidFill>
              </a:defRPr>
            </a:lvl1pPr>
          </a:lstStyle>
          <a:p>
            <a:r>
              <a:rPr lang="en-US" dirty="0"/>
              <a:t>Conclusion</a:t>
            </a:r>
          </a:p>
        </p:txBody>
      </p:sp>
      <p:sp>
        <p:nvSpPr>
          <p:cNvPr id="164" name="Lorem Ipsum is simply dummy text of the printing and typesetting industry. Lorem Ipsum has been the industry's standard dummy text ever since the 1500s, when an unknown printer took a galley of type and scrambled it to make a type specimen book. It has s"/>
          <p:cNvSpPr txBox="1">
            <a:spLocks noGrp="1"/>
          </p:cNvSpPr>
          <p:nvPr>
            <p:ph type="body" sz="half" idx="1"/>
          </p:nvPr>
        </p:nvSpPr>
        <p:spPr>
          <a:xfrm>
            <a:off x="2222500" y="4062046"/>
            <a:ext cx="19222357" cy="73397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KNN and ANN machine learning models can be used to detect the DoS attacks in IoT networks. </a:t>
            </a:r>
          </a:p>
          <a:p>
            <a:pPr>
              <a:defRPr/>
            </a:pPr>
            <a:r>
              <a:rPr lang="en-US" dirty="0"/>
              <a:t>ANN performed the best among all the four models achieving an accuracy of %96 with precision of %86 in detecting attacks.</a:t>
            </a:r>
          </a:p>
          <a:p>
            <a:pPr>
              <a:defRPr/>
            </a:pPr>
            <a:r>
              <a:rPr lang="en-US" dirty="0"/>
              <a:t>This result encourages further research to evaluate DoS detection in real-world IoT networks using ANN.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Thank you!"/>
          <p:cNvSpPr txBox="1">
            <a:spLocks noGrp="1"/>
          </p:cNvSpPr>
          <p:nvPr>
            <p:ph type="title"/>
          </p:nvPr>
        </p:nvSpPr>
        <p:spPr>
          <a:xfrm>
            <a:off x="1206499" y="10808957"/>
            <a:ext cx="21971001" cy="143316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Thank you!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Contents"/>
          <p:cNvSpPr txBox="1">
            <a:spLocks noGrp="1"/>
          </p:cNvSpPr>
          <p:nvPr>
            <p:ph type="title"/>
          </p:nvPr>
        </p:nvSpPr>
        <p:spPr>
          <a:xfrm>
            <a:off x="10404820" y="2664001"/>
            <a:ext cx="11878586" cy="1433164"/>
          </a:xfrm>
          <a:prstGeom prst="rect">
            <a:avLst/>
          </a:prstGeom>
        </p:spPr>
        <p:txBody>
          <a:bodyPr/>
          <a:lstStyle>
            <a:lvl1pPr>
              <a:defRPr sz="6900" spc="-138">
                <a:solidFill>
                  <a:srgbClr val="BD3436"/>
                </a:solidFill>
              </a:defRPr>
            </a:lvl1pPr>
          </a:lstStyle>
          <a:p>
            <a:r>
              <a:t>Contents</a:t>
            </a:r>
          </a:p>
        </p:txBody>
      </p:sp>
      <p:sp>
        <p:nvSpPr>
          <p:cNvPr id="157" name="Slide bullet point goes here…"/>
          <p:cNvSpPr txBox="1">
            <a:spLocks noGrp="1"/>
          </p:cNvSpPr>
          <p:nvPr>
            <p:ph type="body" sz="half" idx="1"/>
          </p:nvPr>
        </p:nvSpPr>
        <p:spPr>
          <a:xfrm>
            <a:off x="10404820" y="4505164"/>
            <a:ext cx="11878586" cy="825601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30000"/>
              </a:lnSpc>
              <a:defRPr sz="4100"/>
            </a:pPr>
            <a:r>
              <a:rPr lang="en-US" dirty="0"/>
              <a:t>Background &amp; Introduction</a:t>
            </a:r>
          </a:p>
          <a:p>
            <a:pPr>
              <a:lnSpc>
                <a:spcPct val="30000"/>
              </a:lnSpc>
              <a:defRPr sz="4100"/>
            </a:pPr>
            <a:r>
              <a:rPr lang="en-US" dirty="0"/>
              <a:t>Objective</a:t>
            </a:r>
          </a:p>
          <a:p>
            <a:pPr>
              <a:lnSpc>
                <a:spcPct val="30000"/>
              </a:lnSpc>
              <a:defRPr sz="4100"/>
            </a:pPr>
            <a:r>
              <a:rPr lang="en-US" dirty="0"/>
              <a:t>Related Work &amp; Uniqueness</a:t>
            </a:r>
          </a:p>
          <a:p>
            <a:pPr>
              <a:lnSpc>
                <a:spcPct val="30000"/>
              </a:lnSpc>
              <a:defRPr sz="4100"/>
            </a:pPr>
            <a:r>
              <a:rPr lang="en-US" dirty="0"/>
              <a:t>Network Plan &amp; Sample Data</a:t>
            </a:r>
          </a:p>
          <a:p>
            <a:pPr>
              <a:lnSpc>
                <a:spcPct val="30000"/>
              </a:lnSpc>
              <a:defRPr sz="4100"/>
            </a:pPr>
            <a:r>
              <a:rPr lang="en-US" dirty="0"/>
              <a:t>Analysis Results</a:t>
            </a:r>
          </a:p>
          <a:p>
            <a:pPr>
              <a:lnSpc>
                <a:spcPct val="30000"/>
              </a:lnSpc>
              <a:defRPr sz="4100"/>
            </a:pPr>
            <a:r>
              <a:rPr lang="en-US" dirty="0"/>
              <a:t>Conclusion</a:t>
            </a:r>
            <a:endParaRPr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20 Years of Excellence"/>
          <p:cNvSpPr txBox="1">
            <a:spLocks noGrp="1"/>
          </p:cNvSpPr>
          <p:nvPr>
            <p:ph type="title"/>
          </p:nvPr>
        </p:nvSpPr>
        <p:spPr>
          <a:xfrm>
            <a:off x="2222500" y="2222500"/>
            <a:ext cx="20913628" cy="14331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BD3436"/>
                </a:solidFill>
              </a:defRPr>
            </a:lvl1pPr>
          </a:lstStyle>
          <a:p>
            <a:r>
              <a:rPr lang="en-US" dirty="0"/>
              <a:t>Background</a:t>
            </a:r>
          </a:p>
        </p:txBody>
      </p:sp>
      <p:sp>
        <p:nvSpPr>
          <p:cNvPr id="164" name="Lorem Ipsum is simply dummy text of the printing and typesetting industry. Lorem Ipsum has been the industry's standard dummy text ever since the 1500s, when an unknown printer took a galley of type and scrambled it to make a type specimen book. It has s"/>
          <p:cNvSpPr txBox="1">
            <a:spLocks noGrp="1"/>
          </p:cNvSpPr>
          <p:nvPr>
            <p:ph type="body" sz="half" idx="1"/>
          </p:nvPr>
        </p:nvSpPr>
        <p:spPr>
          <a:xfrm>
            <a:off x="2222500" y="5328004"/>
            <a:ext cx="19670346" cy="607374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/>
              <a:t>IoT: refers to physical devices around the world that are connected to the internet.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Artificial Intelligence: Ability of machines to perform human-like tasks.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Machine Learning:  It is a set of algorithms that parse data.</a:t>
            </a:r>
          </a:p>
          <a:p>
            <a:pPr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025145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20 Years of Excellence"/>
          <p:cNvSpPr txBox="1">
            <a:spLocks noGrp="1"/>
          </p:cNvSpPr>
          <p:nvPr>
            <p:ph type="title"/>
          </p:nvPr>
        </p:nvSpPr>
        <p:spPr>
          <a:xfrm>
            <a:off x="2222500" y="2222500"/>
            <a:ext cx="20913628" cy="14331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BD3436"/>
                </a:solidFill>
              </a:defRPr>
            </a:lvl1pPr>
          </a:lstStyle>
          <a:p>
            <a:r>
              <a:rPr lang="en-US" dirty="0"/>
              <a:t>Introduction</a:t>
            </a:r>
          </a:p>
        </p:txBody>
      </p:sp>
      <p:sp>
        <p:nvSpPr>
          <p:cNvPr id="164" name="Lorem Ipsum is simply dummy text of the printing and typesetting industry. Lorem Ipsum has been the industry's standard dummy text ever since the 1500s, when an unknown printer took a galley of type and scrambled it to make a type specimen book. It has s"/>
          <p:cNvSpPr txBox="1">
            <a:spLocks noGrp="1"/>
          </p:cNvSpPr>
          <p:nvPr>
            <p:ph type="body" sz="half" idx="1"/>
          </p:nvPr>
        </p:nvSpPr>
        <p:spPr>
          <a:xfrm>
            <a:off x="2222500" y="5328004"/>
            <a:ext cx="19617592" cy="6073742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/>
              <a:t>It is estimated that the number of Internet of Things (IoT) devices will be over 21 billion by 2025 (Camara  et al., 2020) 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There are plenty of these IoT devices that are insecure and prone to attacks (Davis, Mason and Anwar, 2020)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DoS is one of the Internet security problems that affects IoT devices. 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67294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20 Years of Excellence"/>
          <p:cNvSpPr txBox="1">
            <a:spLocks noGrp="1"/>
          </p:cNvSpPr>
          <p:nvPr>
            <p:ph type="title"/>
          </p:nvPr>
        </p:nvSpPr>
        <p:spPr>
          <a:xfrm>
            <a:off x="2222500" y="2222500"/>
            <a:ext cx="20913628" cy="14331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BD3436"/>
                </a:solidFill>
              </a:defRPr>
            </a:lvl1pPr>
          </a:lstStyle>
          <a:p>
            <a:r>
              <a:rPr lang="en-US" dirty="0"/>
              <a:t>Objective</a:t>
            </a:r>
          </a:p>
        </p:txBody>
      </p:sp>
      <p:sp>
        <p:nvSpPr>
          <p:cNvPr id="164" name="Lorem Ipsum is simply dummy text of the printing and typesetting industry. Lorem Ipsum has been the industry's standard dummy text ever since the 1500s, when an unknown printer took a galley of type and scrambled it to make a type specimen book. It has s"/>
          <p:cNvSpPr txBox="1">
            <a:spLocks noGrp="1"/>
          </p:cNvSpPr>
          <p:nvPr>
            <p:ph type="body" sz="half" idx="1"/>
          </p:nvPr>
        </p:nvSpPr>
        <p:spPr>
          <a:xfrm>
            <a:off x="2222499" y="4468031"/>
            <a:ext cx="19512085" cy="6073742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0" indent="0">
              <a:buNone/>
              <a:defRPr/>
            </a:pPr>
            <a:r>
              <a:rPr lang="en-US" dirty="0"/>
              <a:t>Test the performance of the following machine learning algorithms in detecting IoT DoS attacks using packet analysis at regular time intervals:</a:t>
            </a:r>
          </a:p>
          <a:p>
            <a:pPr lvl="1">
              <a:defRPr/>
            </a:pPr>
            <a:r>
              <a:rPr lang="en-US" dirty="0"/>
              <a:t>Gaussian Naive Bayes </a:t>
            </a:r>
          </a:p>
          <a:p>
            <a:pPr lvl="1">
              <a:defRPr/>
            </a:pPr>
            <a:r>
              <a:rPr lang="en-US" dirty="0"/>
              <a:t>K-Nearest Neighbors (KNN) </a:t>
            </a:r>
          </a:p>
          <a:p>
            <a:pPr lvl="1">
              <a:defRPr/>
            </a:pPr>
            <a:r>
              <a:rPr lang="en-US" dirty="0"/>
              <a:t>Support Vector Machine (SVM)</a:t>
            </a:r>
          </a:p>
          <a:p>
            <a:pPr lvl="1">
              <a:defRPr/>
            </a:pPr>
            <a:r>
              <a:rPr lang="en-US" dirty="0"/>
              <a:t>Neural Networks</a:t>
            </a:r>
          </a:p>
        </p:txBody>
      </p:sp>
    </p:spTree>
    <p:extLst>
      <p:ext uri="{BB962C8B-B14F-4D97-AF65-F5344CB8AC3E}">
        <p14:creationId xmlns:p14="http://schemas.microsoft.com/office/powerpoint/2010/main" val="3200067876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20 Years of Excellence"/>
          <p:cNvSpPr txBox="1">
            <a:spLocks noGrp="1"/>
          </p:cNvSpPr>
          <p:nvPr>
            <p:ph type="title"/>
          </p:nvPr>
        </p:nvSpPr>
        <p:spPr>
          <a:xfrm>
            <a:off x="2222500" y="2222500"/>
            <a:ext cx="20913628" cy="14331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BD3436"/>
                </a:solidFill>
              </a:defRPr>
            </a:lvl1pPr>
          </a:lstStyle>
          <a:p>
            <a:r>
              <a:rPr lang="en-US" dirty="0"/>
              <a:t>Related Work</a:t>
            </a: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66987E9D-CBDD-4804-8A6F-A178CBFAB9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1309430"/>
              </p:ext>
            </p:extLst>
          </p:nvPr>
        </p:nvGraphicFramePr>
        <p:xfrm>
          <a:off x="2095500" y="4760408"/>
          <a:ext cx="20193000" cy="604650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071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07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760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946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523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Author</a:t>
                      </a:r>
                      <a:endParaRPr lang="en-US" sz="28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418" marR="13418" marT="1341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Journal</a:t>
                      </a:r>
                      <a:endParaRPr lang="en-US" sz="28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418" marR="13418" marT="1341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</a:t>
                      </a:r>
                      <a:endParaRPr lang="en-US" sz="28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418" marR="13418" marT="1341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Observations</a:t>
                      </a:r>
                      <a:endParaRPr lang="en-US" sz="28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418" marR="13418" marT="13418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5546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Lawal et al. 2020</a:t>
                      </a:r>
                      <a:endParaRPr lang="en-US" sz="2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418" marR="13418" marT="1341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IEEE ACCESS</a:t>
                      </a:r>
                      <a:endParaRPr lang="en-US" sz="2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418" marR="13418" marT="1341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Security Analysis of Network Anomalies Mitigation Schemes in IoT Networks</a:t>
                      </a:r>
                      <a:endParaRPr lang="en-US" sz="2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418" marR="13418" marT="1341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ANN was excluded from the study, None IoT Data Sample</a:t>
                      </a:r>
                      <a:endParaRPr lang="en-US" sz="2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418" marR="13418" marT="13418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363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Thamilarasu</a:t>
                      </a:r>
                      <a:r>
                        <a:rPr lang="en-US" sz="28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et al. 2020 </a:t>
                      </a:r>
                      <a:endParaRPr lang="en-US" sz="2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418" marR="13418" marT="1341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IEEE ACCESS</a:t>
                      </a:r>
                      <a:endParaRPr lang="en-US" sz="28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418" marR="13418" marT="1341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 Intrusion Detection System for Internet of Medical Things</a:t>
                      </a:r>
                      <a:endParaRPr lang="en-US" sz="28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418" marR="13418" marT="1341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ANN was excluded from the study </a:t>
                      </a:r>
                      <a:endParaRPr lang="en-US" sz="28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418" marR="13418" marT="13418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342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Liu et al. 2020</a:t>
                      </a:r>
                      <a:endParaRPr lang="en-US" sz="28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418" marR="13418" marT="1341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 International Conference on Artificial Intelligence</a:t>
                      </a:r>
                      <a:endParaRPr lang="en-US" sz="2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418" marR="13418" marT="1341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Anomaly Detection on loT Network Intrusion Using Machine Learning</a:t>
                      </a:r>
                      <a:endParaRPr lang="en-US" sz="28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418" marR="13418" marT="1341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all metrics included, None IoT Data Sample</a:t>
                      </a:r>
                      <a:endParaRPr lang="en-US" sz="2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418" marR="13418" marT="13418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33528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Anthi et al. 2019</a:t>
                      </a:r>
                      <a:endParaRPr lang="en-US" sz="28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418" marR="13418" marT="1341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IEEE INTERNET OF THINGS JOURNAL</a:t>
                      </a:r>
                      <a:endParaRPr lang="en-US" sz="28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418" marR="13418" marT="1341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Supervised Intrusion Detection System for Smart Home IoT Devices</a:t>
                      </a:r>
                      <a:endParaRPr lang="en-US" sz="28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418" marR="13418" marT="1341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all metrics included </a:t>
                      </a:r>
                      <a:endParaRPr lang="en-US" sz="2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418" marR="13418" marT="13418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4941768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20 Years of Excellence"/>
          <p:cNvSpPr txBox="1">
            <a:spLocks noGrp="1"/>
          </p:cNvSpPr>
          <p:nvPr>
            <p:ph type="title"/>
          </p:nvPr>
        </p:nvSpPr>
        <p:spPr>
          <a:xfrm>
            <a:off x="2222500" y="2222500"/>
            <a:ext cx="20913628" cy="14331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BD3436"/>
                </a:solidFill>
              </a:defRPr>
            </a:lvl1pPr>
          </a:lstStyle>
          <a:p>
            <a:r>
              <a:rPr lang="en-US" dirty="0"/>
              <a:t>Uniqueness </a:t>
            </a:r>
          </a:p>
        </p:txBody>
      </p:sp>
      <p:sp>
        <p:nvSpPr>
          <p:cNvPr id="164" name="Lorem Ipsum is simply dummy text of the printing and typesetting industry. Lorem Ipsum has been the industry's standard dummy text ever since the 1500s, when an unknown printer took a galley of type and scrambled it to make a type specimen book. It has s"/>
          <p:cNvSpPr txBox="1">
            <a:spLocks noGrp="1"/>
          </p:cNvSpPr>
          <p:nvPr>
            <p:ph type="body" sz="half" idx="1"/>
          </p:nvPr>
        </p:nvSpPr>
        <p:spPr>
          <a:xfrm>
            <a:off x="2222499" y="4500686"/>
            <a:ext cx="19512085" cy="607374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fi-FI" altLang="en-US" dirty="0">
                <a:latin typeface="Arial" panose="020B0604020202020204" pitchFamily="34" charset="0"/>
                <a:cs typeface="Arial" panose="020B0604020202020204" pitchFamily="34" charset="0"/>
              </a:rPr>
              <a:t>Combine the following elements in a single study:</a:t>
            </a:r>
          </a:p>
          <a:p>
            <a:pPr lvl="1"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Use IoT Data Sample.</a:t>
            </a:r>
          </a:p>
          <a:p>
            <a:pPr lvl="1"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Decrease number of attributes to detect DoS.</a:t>
            </a:r>
          </a:p>
          <a:p>
            <a:pPr lvl="1"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Include Precision as a performance metric.</a:t>
            </a:r>
          </a:p>
          <a:p>
            <a:pPr lvl="1"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Include ANN.</a:t>
            </a:r>
            <a:endParaRPr lang="fi-FI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757214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20 Years of Excellence"/>
          <p:cNvSpPr txBox="1">
            <a:spLocks noGrp="1"/>
          </p:cNvSpPr>
          <p:nvPr>
            <p:ph type="title"/>
          </p:nvPr>
        </p:nvSpPr>
        <p:spPr>
          <a:xfrm>
            <a:off x="2222500" y="2222500"/>
            <a:ext cx="20913628" cy="14331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BD3436"/>
                </a:solidFill>
              </a:defRPr>
            </a:lvl1pPr>
          </a:lstStyle>
          <a:p>
            <a:r>
              <a:rPr lang="en-US" dirty="0"/>
              <a:t>Network Plan </a:t>
            </a:r>
          </a:p>
        </p:txBody>
      </p:sp>
      <p:sp>
        <p:nvSpPr>
          <p:cNvPr id="164" name="Lorem Ipsum is simply dummy text of the printing and typesetting industry. Lorem Ipsum has been the industry's standard dummy text ever since the 1500s, when an unknown printer took a galley of type and scrambled it to make a type specimen book. It has s"/>
          <p:cNvSpPr txBox="1">
            <a:spLocks noGrp="1"/>
          </p:cNvSpPr>
          <p:nvPr>
            <p:ph type="body" sz="half" idx="1"/>
          </p:nvPr>
        </p:nvSpPr>
        <p:spPr>
          <a:xfrm>
            <a:off x="2222499" y="4544228"/>
            <a:ext cx="19512085" cy="607374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Home gateway router or a middlebox will analyze traffic between consumer IoT devices on the local network (e.g., a smart home LAN) and the rest of the Internet.</a:t>
            </a:r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2DAAFD90-5A00-462F-B391-E3EF762FBD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2889" y="7679073"/>
            <a:ext cx="12503150" cy="4679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4851690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20 Years of Excellence"/>
          <p:cNvSpPr txBox="1">
            <a:spLocks noGrp="1"/>
          </p:cNvSpPr>
          <p:nvPr>
            <p:ph type="title"/>
          </p:nvPr>
        </p:nvSpPr>
        <p:spPr>
          <a:xfrm>
            <a:off x="2222500" y="2222500"/>
            <a:ext cx="20913628" cy="14331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BD3436"/>
                </a:solidFill>
              </a:defRPr>
            </a:lvl1pPr>
          </a:lstStyle>
          <a:p>
            <a:r>
              <a:rPr lang="en-US" dirty="0"/>
              <a:t>Sample Data</a:t>
            </a:r>
          </a:p>
        </p:txBody>
      </p:sp>
      <p:sp>
        <p:nvSpPr>
          <p:cNvPr id="164" name="Lorem Ipsum is simply dummy text of the printing and typesetting industry. Lorem Ipsum has been the industry's standard dummy text ever since the 1500s, when an unknown printer took a galley of type and scrambled it to make a type specimen book. It has s"/>
          <p:cNvSpPr txBox="1">
            <a:spLocks noGrp="1"/>
          </p:cNvSpPr>
          <p:nvPr>
            <p:ph type="body" sz="half" idx="1"/>
          </p:nvPr>
        </p:nvSpPr>
        <p:spPr>
          <a:xfrm>
            <a:off x="2222499" y="3973989"/>
            <a:ext cx="19512085" cy="607374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IoT open source data which contains PCAP traces:</a:t>
            </a:r>
          </a:p>
          <a:p>
            <a:pPr marL="0" indent="0">
              <a:buNone/>
              <a:defRPr/>
            </a:pPr>
            <a:r>
              <a:rPr lang="en-US" alt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A. </a:t>
            </a:r>
            <a:r>
              <a:rPr lang="en-US" alt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Sivanathan</a:t>
            </a:r>
            <a:r>
              <a:rPr lang="en-US" alt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, H. Habibi </a:t>
            </a:r>
            <a:r>
              <a:rPr lang="en-US" alt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Gharakheili</a:t>
            </a:r>
            <a:r>
              <a:rPr lang="en-US" alt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, F. </a:t>
            </a:r>
            <a:r>
              <a:rPr lang="en-US" alt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Loi</a:t>
            </a:r>
            <a:r>
              <a:rPr lang="en-US" alt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, A. Radford, C. </a:t>
            </a:r>
            <a:r>
              <a:rPr lang="en-US" alt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Wijenayake</a:t>
            </a:r>
            <a:r>
              <a:rPr lang="en-US" alt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, A. Vishwanath and V. </a:t>
            </a:r>
            <a:r>
              <a:rPr lang="en-US" alt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Sivaraman</a:t>
            </a:r>
            <a:r>
              <a:rPr lang="en-US" alt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, "Classifying IoT Devices in Smart Environments Using Network Traffic Characteristics", IEEE Transactions on Mobile Computing, Aug, 2018.</a:t>
            </a:r>
            <a:br>
              <a:rPr lang="en-US" altLang="en-US" sz="32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73B993-475F-4010-BC29-60C4385EF97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241" r="1" b="15672"/>
          <a:stretch/>
        </p:blipFill>
        <p:spPr>
          <a:xfrm>
            <a:off x="10374923" y="6455286"/>
            <a:ext cx="9893546" cy="6779336"/>
          </a:xfrm>
          <a:prstGeom prst="rect">
            <a:avLst/>
          </a:prstGeom>
          <a:ln w="381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417492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531</Words>
  <Application>Microsoft Office PowerPoint</Application>
  <PresentationFormat>Custom</PresentationFormat>
  <Paragraphs>76</Paragraphs>
  <Slides>13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Helvetica Neue</vt:lpstr>
      <vt:lpstr>Helvetica Neue Light</vt:lpstr>
      <vt:lpstr>Helvetica Neue Medium</vt:lpstr>
      <vt:lpstr>21_BasicWhite</vt:lpstr>
      <vt:lpstr>DoS DETECTION FOR IoT NETWORKS USING MACHINE LEARNING</vt:lpstr>
      <vt:lpstr>Contents</vt:lpstr>
      <vt:lpstr>Background</vt:lpstr>
      <vt:lpstr>Introduction</vt:lpstr>
      <vt:lpstr>Objective</vt:lpstr>
      <vt:lpstr>Related Work</vt:lpstr>
      <vt:lpstr>Uniqueness </vt:lpstr>
      <vt:lpstr>Network Plan </vt:lpstr>
      <vt:lpstr>Sample Data</vt:lpstr>
      <vt:lpstr>Data Extraction and Transformation</vt:lpstr>
      <vt:lpstr>Analysis Results</vt:lpstr>
      <vt:lpstr>Conclusion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Celebrating 20 Years of Excellence</dc:title>
  <dc:creator>Hessa Aldhaen</dc:creator>
  <cp:lastModifiedBy>Husain Hameed</cp:lastModifiedBy>
  <cp:revision>13</cp:revision>
  <dcterms:modified xsi:type="dcterms:W3CDTF">2021-03-24T10:25:54Z</dcterms:modified>
</cp:coreProperties>
</file>