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334" r:id="rId6"/>
    <p:sldId id="335" r:id="rId7"/>
    <p:sldId id="330" r:id="rId8"/>
    <p:sldId id="337" r:id="rId9"/>
    <p:sldId id="374" r:id="rId10"/>
    <p:sldId id="375" r:id="rId11"/>
    <p:sldId id="361" r:id="rId12"/>
    <p:sldId id="362" r:id="rId13"/>
    <p:sldId id="368" r:id="rId14"/>
    <p:sldId id="376" r:id="rId15"/>
    <p:sldId id="328" r:id="rId16"/>
    <p:sldId id="378" r:id="rId17"/>
    <p:sldId id="377" r:id="rId18"/>
    <p:sldId id="382" r:id="rId19"/>
    <p:sldId id="381" r:id="rId20"/>
    <p:sldId id="384" r:id="rId21"/>
    <p:sldId id="383" r:id="rId22"/>
    <p:sldId id="379" r:id="rId23"/>
    <p:sldId id="380" r:id="rId24"/>
    <p:sldId id="260"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02E"/>
    <a:srgbClr val="838488"/>
    <a:srgbClr val="FFFFFF"/>
    <a:srgbClr val="CF202F"/>
    <a:srgbClr val="48F2F2"/>
    <a:srgbClr val="D51DC3"/>
    <a:srgbClr val="6A1019"/>
    <a:srgbClr val="818387"/>
    <a:srgbClr val="6A11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E590B-70DF-4DC6-82B3-C3D2C94C9C5B}" v="293" dt="2021-03-24T09:18:09.18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3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A94E5-F19C-47C5-B325-C70D79DDCD1B}"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GB"/>
        </a:p>
      </dgm:t>
    </dgm:pt>
    <dgm:pt modelId="{68E61C4E-D1D3-4915-8741-A774EF4B88D3}">
      <dgm:prSet phldrT="[Text]" custT="1"/>
      <dgm:spPr>
        <a:solidFill>
          <a:srgbClr val="838488"/>
        </a:solidFill>
      </dgm:spPr>
      <dgm:t>
        <a:bodyPr/>
        <a:lstStyle/>
        <a:p>
          <a:r>
            <a:rPr lang="en-US" sz="6600" b="1" dirty="0">
              <a:solidFill>
                <a:schemeClr val="tx2">
                  <a:lumMod val="50000"/>
                </a:schemeClr>
              </a:solidFill>
            </a:rPr>
            <a:t>Themes </a:t>
          </a:r>
          <a:endParaRPr lang="en-GB" sz="6600" b="1" dirty="0">
            <a:solidFill>
              <a:schemeClr val="tx2">
                <a:lumMod val="50000"/>
              </a:schemeClr>
            </a:solidFill>
          </a:endParaRPr>
        </a:p>
      </dgm:t>
    </dgm:pt>
    <dgm:pt modelId="{43CF3A9E-B805-498A-AD8B-9960D3B8A0FF}" type="parTrans" cxnId="{AF640F89-55C6-48DA-947B-9F51C10A978F}">
      <dgm:prSet/>
      <dgm:spPr/>
      <dgm:t>
        <a:bodyPr/>
        <a:lstStyle/>
        <a:p>
          <a:endParaRPr lang="en-GB"/>
        </a:p>
      </dgm:t>
    </dgm:pt>
    <dgm:pt modelId="{5C5F68C3-E770-4D5C-8E24-32C4FA8D170A}" type="sibTrans" cxnId="{AF640F89-55C6-48DA-947B-9F51C10A978F}">
      <dgm:prSet/>
      <dgm:spPr/>
      <dgm:t>
        <a:bodyPr/>
        <a:lstStyle/>
        <a:p>
          <a:endParaRPr lang="en-GB"/>
        </a:p>
      </dgm:t>
    </dgm:pt>
    <dgm:pt modelId="{415E0BDE-69B1-44BF-AAB0-04377B13F799}">
      <dgm:prSet phldrT="[Text]"/>
      <dgm:spPr>
        <a:solidFill>
          <a:srgbClr val="FFFFFF"/>
        </a:solidFill>
      </dgm:spPr>
      <dgm:t>
        <a:bodyPr/>
        <a:lstStyle/>
        <a:p>
          <a:r>
            <a:rPr lang="en-US" dirty="0">
              <a:solidFill>
                <a:schemeClr val="tx2">
                  <a:lumMod val="50000"/>
                </a:schemeClr>
              </a:solidFill>
            </a:rPr>
            <a:t>Theoretical </a:t>
          </a:r>
          <a:endParaRPr lang="en-GB" dirty="0">
            <a:solidFill>
              <a:schemeClr val="tx2">
                <a:lumMod val="50000"/>
              </a:schemeClr>
            </a:solidFill>
          </a:endParaRPr>
        </a:p>
      </dgm:t>
    </dgm:pt>
    <dgm:pt modelId="{51D7F14E-15A6-4872-8569-DB3FF2AF4179}" type="parTrans" cxnId="{90F34495-7112-4F19-B76D-7596A00A4FEB}">
      <dgm:prSet/>
      <dgm:spPr>
        <a:ln>
          <a:solidFill>
            <a:schemeClr val="tx2">
              <a:lumMod val="50000"/>
            </a:schemeClr>
          </a:solidFill>
        </a:ln>
      </dgm:spPr>
      <dgm:t>
        <a:bodyPr/>
        <a:lstStyle/>
        <a:p>
          <a:endParaRPr lang="en-GB"/>
        </a:p>
      </dgm:t>
    </dgm:pt>
    <dgm:pt modelId="{FAC9CDB4-CA21-448F-AB9A-FDB61384E466}" type="sibTrans" cxnId="{90F34495-7112-4F19-B76D-7596A00A4FEB}">
      <dgm:prSet/>
      <dgm:spPr/>
      <dgm:t>
        <a:bodyPr/>
        <a:lstStyle/>
        <a:p>
          <a:endParaRPr lang="en-GB"/>
        </a:p>
      </dgm:t>
    </dgm:pt>
    <dgm:pt modelId="{94AB5084-7812-45C4-96AC-ACC03869D3FE}">
      <dgm:prSet phldrT="[Text]"/>
      <dgm:spPr>
        <a:solidFill>
          <a:srgbClr val="CF202F"/>
        </a:solidFill>
      </dgm:spPr>
      <dgm:t>
        <a:bodyPr/>
        <a:lstStyle/>
        <a:p>
          <a:r>
            <a:rPr lang="en-US" dirty="0">
              <a:solidFill>
                <a:schemeClr val="tx2">
                  <a:lumMod val="50000"/>
                </a:schemeClr>
              </a:solidFill>
            </a:rPr>
            <a:t>Practical  </a:t>
          </a:r>
          <a:endParaRPr lang="en-GB" dirty="0">
            <a:solidFill>
              <a:schemeClr val="tx2">
                <a:lumMod val="50000"/>
              </a:schemeClr>
            </a:solidFill>
          </a:endParaRPr>
        </a:p>
      </dgm:t>
    </dgm:pt>
    <dgm:pt modelId="{94A78072-7344-4295-92EF-321181C63B5E}" type="parTrans" cxnId="{F79922F4-0A31-48BE-BE5E-82EB4CB46926}">
      <dgm:prSet/>
      <dgm:spPr/>
      <dgm:t>
        <a:bodyPr/>
        <a:lstStyle/>
        <a:p>
          <a:endParaRPr lang="en-GB"/>
        </a:p>
      </dgm:t>
    </dgm:pt>
    <dgm:pt modelId="{2E702653-0849-41B2-BB06-FDA5B462D149}" type="sibTrans" cxnId="{F79922F4-0A31-48BE-BE5E-82EB4CB46926}">
      <dgm:prSet/>
      <dgm:spPr/>
      <dgm:t>
        <a:bodyPr/>
        <a:lstStyle/>
        <a:p>
          <a:endParaRPr lang="en-GB"/>
        </a:p>
      </dgm:t>
    </dgm:pt>
    <dgm:pt modelId="{36B6C6A6-CB3E-4522-AAE9-790F7BEE42F2}">
      <dgm:prSet phldrT="[Text]"/>
      <dgm:spPr>
        <a:solidFill>
          <a:srgbClr val="838488"/>
        </a:solidFill>
      </dgm:spPr>
      <dgm:t>
        <a:bodyPr/>
        <a:lstStyle/>
        <a:p>
          <a:r>
            <a:rPr lang="en-US" dirty="0">
              <a:solidFill>
                <a:schemeClr val="tx2">
                  <a:lumMod val="50000"/>
                </a:schemeClr>
              </a:solidFill>
            </a:rPr>
            <a:t>Digital   </a:t>
          </a:r>
          <a:endParaRPr lang="en-GB" dirty="0">
            <a:solidFill>
              <a:schemeClr val="tx2">
                <a:lumMod val="50000"/>
              </a:schemeClr>
            </a:solidFill>
          </a:endParaRPr>
        </a:p>
      </dgm:t>
    </dgm:pt>
    <dgm:pt modelId="{7F588FC5-272C-4B97-9CBA-92A1CF982C23}" type="parTrans" cxnId="{75EC8CD0-E158-4102-A47F-1C1A0468E666}">
      <dgm:prSet/>
      <dgm:spPr>
        <a:ln>
          <a:solidFill>
            <a:schemeClr val="tx2">
              <a:lumMod val="50000"/>
            </a:schemeClr>
          </a:solidFill>
        </a:ln>
      </dgm:spPr>
      <dgm:t>
        <a:bodyPr/>
        <a:lstStyle/>
        <a:p>
          <a:endParaRPr lang="en-GB"/>
        </a:p>
      </dgm:t>
    </dgm:pt>
    <dgm:pt modelId="{40723B14-4BCE-4585-8EC3-16D31E446493}" type="sibTrans" cxnId="{75EC8CD0-E158-4102-A47F-1C1A0468E666}">
      <dgm:prSet/>
      <dgm:spPr/>
      <dgm:t>
        <a:bodyPr/>
        <a:lstStyle/>
        <a:p>
          <a:endParaRPr lang="en-GB"/>
        </a:p>
      </dgm:t>
    </dgm:pt>
    <dgm:pt modelId="{E1EAE184-DD4A-4EA2-9A6E-BBB0C084CED2}" type="pres">
      <dgm:prSet presAssocID="{FA3A94E5-F19C-47C5-B325-C70D79DDCD1B}" presName="Name0" presStyleCnt="0">
        <dgm:presLayoutVars>
          <dgm:chPref val="1"/>
          <dgm:dir/>
          <dgm:animOne val="branch"/>
          <dgm:animLvl val="lvl"/>
          <dgm:resizeHandles val="exact"/>
        </dgm:presLayoutVars>
      </dgm:prSet>
      <dgm:spPr/>
    </dgm:pt>
    <dgm:pt modelId="{88678B95-E99C-4C96-B9D6-E19A00FDC892}" type="pres">
      <dgm:prSet presAssocID="{68E61C4E-D1D3-4915-8741-A774EF4B88D3}" presName="root1" presStyleCnt="0"/>
      <dgm:spPr/>
    </dgm:pt>
    <dgm:pt modelId="{991EF7E7-0E51-4AB6-9275-A01540AB4376}" type="pres">
      <dgm:prSet presAssocID="{68E61C4E-D1D3-4915-8741-A774EF4B88D3}" presName="LevelOneTextNode" presStyleLbl="node0" presStyleIdx="0" presStyleCnt="1" custScaleY="80081" custLinFactNeighborY="0">
        <dgm:presLayoutVars>
          <dgm:chPref val="3"/>
        </dgm:presLayoutVars>
      </dgm:prSet>
      <dgm:spPr/>
    </dgm:pt>
    <dgm:pt modelId="{F6777AD2-AFD7-4385-B049-7AE89B5086A8}" type="pres">
      <dgm:prSet presAssocID="{68E61C4E-D1D3-4915-8741-A774EF4B88D3}" presName="level2hierChild" presStyleCnt="0"/>
      <dgm:spPr/>
    </dgm:pt>
    <dgm:pt modelId="{77B83AC6-5CC6-4900-BA13-46725F7CA161}" type="pres">
      <dgm:prSet presAssocID="{51D7F14E-15A6-4872-8569-DB3FF2AF4179}" presName="conn2-1" presStyleLbl="parChTrans1D2" presStyleIdx="0" presStyleCnt="3"/>
      <dgm:spPr/>
    </dgm:pt>
    <dgm:pt modelId="{9DEBE05E-9A71-457A-8F91-A93DCF974260}" type="pres">
      <dgm:prSet presAssocID="{51D7F14E-15A6-4872-8569-DB3FF2AF4179}" presName="connTx" presStyleLbl="parChTrans1D2" presStyleIdx="0" presStyleCnt="3"/>
      <dgm:spPr/>
    </dgm:pt>
    <dgm:pt modelId="{AD2E357C-0E36-41AF-9B9F-C69DFD418230}" type="pres">
      <dgm:prSet presAssocID="{415E0BDE-69B1-44BF-AAB0-04377B13F799}" presName="root2" presStyleCnt="0"/>
      <dgm:spPr/>
    </dgm:pt>
    <dgm:pt modelId="{B6973C3F-024D-4530-BD68-EBDCAA06E4D4}" type="pres">
      <dgm:prSet presAssocID="{415E0BDE-69B1-44BF-AAB0-04377B13F799}" presName="LevelTwoTextNode" presStyleLbl="node2" presStyleIdx="0" presStyleCnt="3">
        <dgm:presLayoutVars>
          <dgm:chPref val="3"/>
        </dgm:presLayoutVars>
      </dgm:prSet>
      <dgm:spPr/>
    </dgm:pt>
    <dgm:pt modelId="{ED6813AA-722A-4812-B560-7F9DC6D914A3}" type="pres">
      <dgm:prSet presAssocID="{415E0BDE-69B1-44BF-AAB0-04377B13F799}" presName="level3hierChild" presStyleCnt="0"/>
      <dgm:spPr/>
    </dgm:pt>
    <dgm:pt modelId="{19094FE0-352F-4E52-8119-3297CE9724ED}" type="pres">
      <dgm:prSet presAssocID="{94A78072-7344-4295-92EF-321181C63B5E}" presName="conn2-1" presStyleLbl="parChTrans1D2" presStyleIdx="1" presStyleCnt="3"/>
      <dgm:spPr/>
    </dgm:pt>
    <dgm:pt modelId="{17C3E0A0-307F-4970-A49A-49582AAA2AE2}" type="pres">
      <dgm:prSet presAssocID="{94A78072-7344-4295-92EF-321181C63B5E}" presName="connTx" presStyleLbl="parChTrans1D2" presStyleIdx="1" presStyleCnt="3"/>
      <dgm:spPr/>
    </dgm:pt>
    <dgm:pt modelId="{03EBF476-0D23-40CA-982C-FD993F97BBAD}" type="pres">
      <dgm:prSet presAssocID="{94AB5084-7812-45C4-96AC-ACC03869D3FE}" presName="root2" presStyleCnt="0"/>
      <dgm:spPr/>
    </dgm:pt>
    <dgm:pt modelId="{639F9B5C-1D30-4222-8FDD-3EE5A7327CD2}" type="pres">
      <dgm:prSet presAssocID="{94AB5084-7812-45C4-96AC-ACC03869D3FE}" presName="LevelTwoTextNode" presStyleLbl="node2" presStyleIdx="1" presStyleCnt="3">
        <dgm:presLayoutVars>
          <dgm:chPref val="3"/>
        </dgm:presLayoutVars>
      </dgm:prSet>
      <dgm:spPr/>
    </dgm:pt>
    <dgm:pt modelId="{AC88BB8A-E252-4543-BF87-A4FB7DC9F4EE}" type="pres">
      <dgm:prSet presAssocID="{94AB5084-7812-45C4-96AC-ACC03869D3FE}" presName="level3hierChild" presStyleCnt="0"/>
      <dgm:spPr/>
    </dgm:pt>
    <dgm:pt modelId="{6AEFBD74-B699-4A28-9E8A-870770B91EF1}" type="pres">
      <dgm:prSet presAssocID="{7F588FC5-272C-4B97-9CBA-92A1CF982C23}" presName="conn2-1" presStyleLbl="parChTrans1D2" presStyleIdx="2" presStyleCnt="3"/>
      <dgm:spPr/>
    </dgm:pt>
    <dgm:pt modelId="{78B74A59-9D43-4D15-A3E5-0CF2CBF44C61}" type="pres">
      <dgm:prSet presAssocID="{7F588FC5-272C-4B97-9CBA-92A1CF982C23}" presName="connTx" presStyleLbl="parChTrans1D2" presStyleIdx="2" presStyleCnt="3"/>
      <dgm:spPr/>
    </dgm:pt>
    <dgm:pt modelId="{65619E6B-32E7-4B52-B0D5-FE3D2F7A7C4D}" type="pres">
      <dgm:prSet presAssocID="{36B6C6A6-CB3E-4522-AAE9-790F7BEE42F2}" presName="root2" presStyleCnt="0"/>
      <dgm:spPr/>
    </dgm:pt>
    <dgm:pt modelId="{FFB13C24-2EB4-4DD8-B985-7BDAA6B9FBA5}" type="pres">
      <dgm:prSet presAssocID="{36B6C6A6-CB3E-4522-AAE9-790F7BEE42F2}" presName="LevelTwoTextNode" presStyleLbl="node2" presStyleIdx="2" presStyleCnt="3">
        <dgm:presLayoutVars>
          <dgm:chPref val="3"/>
        </dgm:presLayoutVars>
      </dgm:prSet>
      <dgm:spPr/>
    </dgm:pt>
    <dgm:pt modelId="{CBC3326B-C2A0-4285-80AD-A6FF8F834BCD}" type="pres">
      <dgm:prSet presAssocID="{36B6C6A6-CB3E-4522-AAE9-790F7BEE42F2}" presName="level3hierChild" presStyleCnt="0"/>
      <dgm:spPr/>
    </dgm:pt>
  </dgm:ptLst>
  <dgm:cxnLst>
    <dgm:cxn modelId="{96B6C319-A3EE-45E0-889C-09FDCEADA4AC}" type="presOf" srcId="{7F588FC5-272C-4B97-9CBA-92A1CF982C23}" destId="{6AEFBD74-B699-4A28-9E8A-870770B91EF1}" srcOrd="0" destOrd="0" presId="urn:microsoft.com/office/officeart/2008/layout/HorizontalMultiLevelHierarchy"/>
    <dgm:cxn modelId="{D235031D-9DF3-43A5-AA3B-B25CCE7430DF}" type="presOf" srcId="{7F588FC5-272C-4B97-9CBA-92A1CF982C23}" destId="{78B74A59-9D43-4D15-A3E5-0CF2CBF44C61}" srcOrd="1" destOrd="0" presId="urn:microsoft.com/office/officeart/2008/layout/HorizontalMultiLevelHierarchy"/>
    <dgm:cxn modelId="{87B45330-8E32-45EC-9079-BF1B65CE1054}" type="presOf" srcId="{68E61C4E-D1D3-4915-8741-A774EF4B88D3}" destId="{991EF7E7-0E51-4AB6-9275-A01540AB4376}" srcOrd="0" destOrd="0" presId="urn:microsoft.com/office/officeart/2008/layout/HorizontalMultiLevelHierarchy"/>
    <dgm:cxn modelId="{8B1CFF6B-31F2-43B4-A21F-7FB4B7A85628}" type="presOf" srcId="{51D7F14E-15A6-4872-8569-DB3FF2AF4179}" destId="{9DEBE05E-9A71-457A-8F91-A93DCF974260}" srcOrd="1" destOrd="0" presId="urn:microsoft.com/office/officeart/2008/layout/HorizontalMultiLevelHierarchy"/>
    <dgm:cxn modelId="{04625153-0808-4F52-B0BF-754D4AF7551A}" type="presOf" srcId="{415E0BDE-69B1-44BF-AAB0-04377B13F799}" destId="{B6973C3F-024D-4530-BD68-EBDCAA06E4D4}" srcOrd="0" destOrd="0" presId="urn:microsoft.com/office/officeart/2008/layout/HorizontalMultiLevelHierarchy"/>
    <dgm:cxn modelId="{AF640F89-55C6-48DA-947B-9F51C10A978F}" srcId="{FA3A94E5-F19C-47C5-B325-C70D79DDCD1B}" destId="{68E61C4E-D1D3-4915-8741-A774EF4B88D3}" srcOrd="0" destOrd="0" parTransId="{43CF3A9E-B805-498A-AD8B-9960D3B8A0FF}" sibTransId="{5C5F68C3-E770-4D5C-8E24-32C4FA8D170A}"/>
    <dgm:cxn modelId="{90F34495-7112-4F19-B76D-7596A00A4FEB}" srcId="{68E61C4E-D1D3-4915-8741-A774EF4B88D3}" destId="{415E0BDE-69B1-44BF-AAB0-04377B13F799}" srcOrd="0" destOrd="0" parTransId="{51D7F14E-15A6-4872-8569-DB3FF2AF4179}" sibTransId="{FAC9CDB4-CA21-448F-AB9A-FDB61384E466}"/>
    <dgm:cxn modelId="{CF4E22AC-A2F0-4BC6-8F9B-98EE0A6B3B17}" type="presOf" srcId="{51D7F14E-15A6-4872-8569-DB3FF2AF4179}" destId="{77B83AC6-5CC6-4900-BA13-46725F7CA161}" srcOrd="0" destOrd="0" presId="urn:microsoft.com/office/officeart/2008/layout/HorizontalMultiLevelHierarchy"/>
    <dgm:cxn modelId="{2C2D10CE-7D29-49E3-92E3-F3FBB29F0D4C}" type="presOf" srcId="{94A78072-7344-4295-92EF-321181C63B5E}" destId="{17C3E0A0-307F-4970-A49A-49582AAA2AE2}" srcOrd="1" destOrd="0" presId="urn:microsoft.com/office/officeart/2008/layout/HorizontalMultiLevelHierarchy"/>
    <dgm:cxn modelId="{75EC8CD0-E158-4102-A47F-1C1A0468E666}" srcId="{68E61C4E-D1D3-4915-8741-A774EF4B88D3}" destId="{36B6C6A6-CB3E-4522-AAE9-790F7BEE42F2}" srcOrd="2" destOrd="0" parTransId="{7F588FC5-272C-4B97-9CBA-92A1CF982C23}" sibTransId="{40723B14-4BCE-4585-8EC3-16D31E446493}"/>
    <dgm:cxn modelId="{DD0E69D8-C04F-4AB3-BD18-5E62298B78A1}" type="presOf" srcId="{94AB5084-7812-45C4-96AC-ACC03869D3FE}" destId="{639F9B5C-1D30-4222-8FDD-3EE5A7327CD2}" srcOrd="0" destOrd="0" presId="urn:microsoft.com/office/officeart/2008/layout/HorizontalMultiLevelHierarchy"/>
    <dgm:cxn modelId="{BF6B23DF-AB23-4505-81FD-A477E5F5541F}" type="presOf" srcId="{94A78072-7344-4295-92EF-321181C63B5E}" destId="{19094FE0-352F-4E52-8119-3297CE9724ED}" srcOrd="0" destOrd="0" presId="urn:microsoft.com/office/officeart/2008/layout/HorizontalMultiLevelHierarchy"/>
    <dgm:cxn modelId="{0F76A3DF-0A79-476C-85F3-0A6FF11FAF2B}" type="presOf" srcId="{36B6C6A6-CB3E-4522-AAE9-790F7BEE42F2}" destId="{FFB13C24-2EB4-4DD8-B985-7BDAA6B9FBA5}" srcOrd="0" destOrd="0" presId="urn:microsoft.com/office/officeart/2008/layout/HorizontalMultiLevelHierarchy"/>
    <dgm:cxn modelId="{F79922F4-0A31-48BE-BE5E-82EB4CB46926}" srcId="{68E61C4E-D1D3-4915-8741-A774EF4B88D3}" destId="{94AB5084-7812-45C4-96AC-ACC03869D3FE}" srcOrd="1" destOrd="0" parTransId="{94A78072-7344-4295-92EF-321181C63B5E}" sibTransId="{2E702653-0849-41B2-BB06-FDA5B462D149}"/>
    <dgm:cxn modelId="{A3D67BF4-CDE6-4A65-9AE1-A0513EF7163E}" type="presOf" srcId="{FA3A94E5-F19C-47C5-B325-C70D79DDCD1B}" destId="{E1EAE184-DD4A-4EA2-9A6E-BBB0C084CED2}" srcOrd="0" destOrd="0" presId="urn:microsoft.com/office/officeart/2008/layout/HorizontalMultiLevelHierarchy"/>
    <dgm:cxn modelId="{073A1426-4580-41E2-9372-465A4632F049}" type="presParOf" srcId="{E1EAE184-DD4A-4EA2-9A6E-BBB0C084CED2}" destId="{88678B95-E99C-4C96-B9D6-E19A00FDC892}" srcOrd="0" destOrd="0" presId="urn:microsoft.com/office/officeart/2008/layout/HorizontalMultiLevelHierarchy"/>
    <dgm:cxn modelId="{A3792FDF-EA03-496D-8982-0C9D0C34AC0F}" type="presParOf" srcId="{88678B95-E99C-4C96-B9D6-E19A00FDC892}" destId="{991EF7E7-0E51-4AB6-9275-A01540AB4376}" srcOrd="0" destOrd="0" presId="urn:microsoft.com/office/officeart/2008/layout/HorizontalMultiLevelHierarchy"/>
    <dgm:cxn modelId="{FBE19B0B-F4D9-4C34-9A9A-3C70CC1DA553}" type="presParOf" srcId="{88678B95-E99C-4C96-B9D6-E19A00FDC892}" destId="{F6777AD2-AFD7-4385-B049-7AE89B5086A8}" srcOrd="1" destOrd="0" presId="urn:microsoft.com/office/officeart/2008/layout/HorizontalMultiLevelHierarchy"/>
    <dgm:cxn modelId="{BFDB970E-5322-46B0-A0DD-1DC66AF62876}" type="presParOf" srcId="{F6777AD2-AFD7-4385-B049-7AE89B5086A8}" destId="{77B83AC6-5CC6-4900-BA13-46725F7CA161}" srcOrd="0" destOrd="0" presId="urn:microsoft.com/office/officeart/2008/layout/HorizontalMultiLevelHierarchy"/>
    <dgm:cxn modelId="{B85E6E2A-D675-4AB0-97C0-CA7E21174655}" type="presParOf" srcId="{77B83AC6-5CC6-4900-BA13-46725F7CA161}" destId="{9DEBE05E-9A71-457A-8F91-A93DCF974260}" srcOrd="0" destOrd="0" presId="urn:microsoft.com/office/officeart/2008/layout/HorizontalMultiLevelHierarchy"/>
    <dgm:cxn modelId="{B69F027D-0943-4515-92BB-53F04AE7591F}" type="presParOf" srcId="{F6777AD2-AFD7-4385-B049-7AE89B5086A8}" destId="{AD2E357C-0E36-41AF-9B9F-C69DFD418230}" srcOrd="1" destOrd="0" presId="urn:microsoft.com/office/officeart/2008/layout/HorizontalMultiLevelHierarchy"/>
    <dgm:cxn modelId="{91924904-3BE5-4879-8A3F-81D31C9B8538}" type="presParOf" srcId="{AD2E357C-0E36-41AF-9B9F-C69DFD418230}" destId="{B6973C3F-024D-4530-BD68-EBDCAA06E4D4}" srcOrd="0" destOrd="0" presId="urn:microsoft.com/office/officeart/2008/layout/HorizontalMultiLevelHierarchy"/>
    <dgm:cxn modelId="{D958DFA3-C409-4802-B880-785DA68D7C0A}" type="presParOf" srcId="{AD2E357C-0E36-41AF-9B9F-C69DFD418230}" destId="{ED6813AA-722A-4812-B560-7F9DC6D914A3}" srcOrd="1" destOrd="0" presId="urn:microsoft.com/office/officeart/2008/layout/HorizontalMultiLevelHierarchy"/>
    <dgm:cxn modelId="{2BDB1DB7-33DC-418B-9D64-9656F59A0715}" type="presParOf" srcId="{F6777AD2-AFD7-4385-B049-7AE89B5086A8}" destId="{19094FE0-352F-4E52-8119-3297CE9724ED}" srcOrd="2" destOrd="0" presId="urn:microsoft.com/office/officeart/2008/layout/HorizontalMultiLevelHierarchy"/>
    <dgm:cxn modelId="{904894E2-59CA-4EA3-A9A4-A4E9E860AB88}" type="presParOf" srcId="{19094FE0-352F-4E52-8119-3297CE9724ED}" destId="{17C3E0A0-307F-4970-A49A-49582AAA2AE2}" srcOrd="0" destOrd="0" presId="urn:microsoft.com/office/officeart/2008/layout/HorizontalMultiLevelHierarchy"/>
    <dgm:cxn modelId="{3E81D01E-75D5-4E06-9D2A-5B23795D0CF9}" type="presParOf" srcId="{F6777AD2-AFD7-4385-B049-7AE89B5086A8}" destId="{03EBF476-0D23-40CA-982C-FD993F97BBAD}" srcOrd="3" destOrd="0" presId="urn:microsoft.com/office/officeart/2008/layout/HorizontalMultiLevelHierarchy"/>
    <dgm:cxn modelId="{3F1B0A2F-0A6C-47AD-B041-0B0755698DDE}" type="presParOf" srcId="{03EBF476-0D23-40CA-982C-FD993F97BBAD}" destId="{639F9B5C-1D30-4222-8FDD-3EE5A7327CD2}" srcOrd="0" destOrd="0" presId="urn:microsoft.com/office/officeart/2008/layout/HorizontalMultiLevelHierarchy"/>
    <dgm:cxn modelId="{43383217-98C5-4911-AF8F-D8AAEB0488C0}" type="presParOf" srcId="{03EBF476-0D23-40CA-982C-FD993F97BBAD}" destId="{AC88BB8A-E252-4543-BF87-A4FB7DC9F4EE}" srcOrd="1" destOrd="0" presId="urn:microsoft.com/office/officeart/2008/layout/HorizontalMultiLevelHierarchy"/>
    <dgm:cxn modelId="{2E22C645-3261-4A08-82EE-48D1435C007F}" type="presParOf" srcId="{F6777AD2-AFD7-4385-B049-7AE89B5086A8}" destId="{6AEFBD74-B699-4A28-9E8A-870770B91EF1}" srcOrd="4" destOrd="0" presId="urn:microsoft.com/office/officeart/2008/layout/HorizontalMultiLevelHierarchy"/>
    <dgm:cxn modelId="{33A0C187-6681-498A-AD8C-69FCEEA9509E}" type="presParOf" srcId="{6AEFBD74-B699-4A28-9E8A-870770B91EF1}" destId="{78B74A59-9D43-4D15-A3E5-0CF2CBF44C61}" srcOrd="0" destOrd="0" presId="urn:microsoft.com/office/officeart/2008/layout/HorizontalMultiLevelHierarchy"/>
    <dgm:cxn modelId="{7ADEA836-5FB8-4127-BFB8-F75C63C0236C}" type="presParOf" srcId="{F6777AD2-AFD7-4385-B049-7AE89B5086A8}" destId="{65619E6B-32E7-4B52-B0D5-FE3D2F7A7C4D}" srcOrd="5" destOrd="0" presId="urn:microsoft.com/office/officeart/2008/layout/HorizontalMultiLevelHierarchy"/>
    <dgm:cxn modelId="{A9AC378C-C505-45FF-8613-F618F80DE7BF}" type="presParOf" srcId="{65619E6B-32E7-4B52-B0D5-FE3D2F7A7C4D}" destId="{FFB13C24-2EB4-4DD8-B985-7BDAA6B9FBA5}" srcOrd="0" destOrd="0" presId="urn:microsoft.com/office/officeart/2008/layout/HorizontalMultiLevelHierarchy"/>
    <dgm:cxn modelId="{3F40AD07-D42D-42A4-AD25-4AA44B611C56}" type="presParOf" srcId="{65619E6B-32E7-4B52-B0D5-FE3D2F7A7C4D}" destId="{CBC3326B-C2A0-4285-80AD-A6FF8F834BC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4C6E5-2BB1-4B79-B0A5-576E4C0FD13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233A25F-9E00-41E5-99EE-856C8961892C}">
      <dgm:prSet/>
      <dgm:spPr>
        <a:solidFill>
          <a:srgbClr val="6A1019"/>
        </a:solidFill>
      </dgm:spPr>
      <dgm:t>
        <a:bodyPr/>
        <a:lstStyle/>
        <a:p>
          <a:r>
            <a:rPr lang="en-GB" b="1" dirty="0"/>
            <a:t>To evaluate </a:t>
          </a:r>
          <a:r>
            <a:rPr lang="en-GB" b="1" i="1" u="sng" dirty="0"/>
            <a:t>physical relationships, features and applied learning strategies before and after </a:t>
          </a:r>
          <a:r>
            <a:rPr lang="en-GB" b="1" i="1" u="sng" dirty="0" err="1"/>
            <a:t>pandamic</a:t>
          </a:r>
          <a:endParaRPr lang="en-GB" b="1" i="1" u="sng" dirty="0"/>
        </a:p>
      </dgm:t>
    </dgm:pt>
    <dgm:pt modelId="{CFCE1454-1778-4845-8BD9-37CC308D8D16}" type="parTrans" cxnId="{2598F768-D511-4378-9CED-A250C4869F7A}">
      <dgm:prSet/>
      <dgm:spPr/>
      <dgm:t>
        <a:bodyPr/>
        <a:lstStyle/>
        <a:p>
          <a:endParaRPr lang="en-US"/>
        </a:p>
      </dgm:t>
    </dgm:pt>
    <dgm:pt modelId="{64282F45-3619-40E0-9D3C-21B927955E29}" type="sibTrans" cxnId="{2598F768-D511-4378-9CED-A250C4869F7A}">
      <dgm:prSet/>
      <dgm:spPr/>
      <dgm:t>
        <a:bodyPr/>
        <a:lstStyle/>
        <a:p>
          <a:endParaRPr lang="en-US"/>
        </a:p>
      </dgm:t>
    </dgm:pt>
    <dgm:pt modelId="{ECEB3F1A-D89C-4595-B4FC-8B159369462A}">
      <dgm:prSet/>
      <dgm:spPr>
        <a:solidFill>
          <a:srgbClr val="6A1019"/>
        </a:solidFill>
      </dgm:spPr>
      <dgm:t>
        <a:bodyPr/>
        <a:lstStyle/>
        <a:p>
          <a:r>
            <a:rPr lang="en-GB" b="1" dirty="0"/>
            <a:t>To explore </a:t>
          </a:r>
          <a:r>
            <a:rPr lang="en-GB" b="1" i="1" u="sng" dirty="0"/>
            <a:t>students engagement and emotional experience approaches on Digital and/or Hybrid Learning </a:t>
          </a:r>
        </a:p>
      </dgm:t>
    </dgm:pt>
    <dgm:pt modelId="{66823891-6EB2-4485-8510-C7EE8721DBF6}" type="parTrans" cxnId="{59D15DB2-18B0-4FF6-A651-9F6831ED72C1}">
      <dgm:prSet/>
      <dgm:spPr/>
      <dgm:t>
        <a:bodyPr/>
        <a:lstStyle/>
        <a:p>
          <a:endParaRPr lang="en-US"/>
        </a:p>
      </dgm:t>
    </dgm:pt>
    <dgm:pt modelId="{DA21572A-BF0C-46E2-AE76-46A33738D2EA}" type="sibTrans" cxnId="{59D15DB2-18B0-4FF6-A651-9F6831ED72C1}">
      <dgm:prSet/>
      <dgm:spPr/>
      <dgm:t>
        <a:bodyPr/>
        <a:lstStyle/>
        <a:p>
          <a:endParaRPr lang="en-US"/>
        </a:p>
      </dgm:t>
    </dgm:pt>
    <dgm:pt modelId="{3EAED3D7-7474-4394-8895-9ECE08C931E9}" type="pres">
      <dgm:prSet presAssocID="{3374C6E5-2BB1-4B79-B0A5-576E4C0FD136}" presName="linear" presStyleCnt="0">
        <dgm:presLayoutVars>
          <dgm:animLvl val="lvl"/>
          <dgm:resizeHandles val="exact"/>
        </dgm:presLayoutVars>
      </dgm:prSet>
      <dgm:spPr/>
    </dgm:pt>
    <dgm:pt modelId="{E038A395-0662-4A46-B169-18690340CD21}" type="pres">
      <dgm:prSet presAssocID="{E233A25F-9E00-41E5-99EE-856C8961892C}" presName="parentText" presStyleLbl="node1" presStyleIdx="0" presStyleCnt="2">
        <dgm:presLayoutVars>
          <dgm:chMax val="0"/>
          <dgm:bulletEnabled val="1"/>
        </dgm:presLayoutVars>
      </dgm:prSet>
      <dgm:spPr/>
    </dgm:pt>
    <dgm:pt modelId="{824E5EC7-1790-4A60-B45C-6E30B1866ED4}" type="pres">
      <dgm:prSet presAssocID="{64282F45-3619-40E0-9D3C-21B927955E29}" presName="spacer" presStyleCnt="0"/>
      <dgm:spPr/>
    </dgm:pt>
    <dgm:pt modelId="{C5FB1FFA-D9A3-4DCA-98DF-9C5B518D05A1}" type="pres">
      <dgm:prSet presAssocID="{ECEB3F1A-D89C-4595-B4FC-8B159369462A}" presName="parentText" presStyleLbl="node1" presStyleIdx="1" presStyleCnt="2">
        <dgm:presLayoutVars>
          <dgm:chMax val="0"/>
          <dgm:bulletEnabled val="1"/>
        </dgm:presLayoutVars>
      </dgm:prSet>
      <dgm:spPr/>
    </dgm:pt>
  </dgm:ptLst>
  <dgm:cxnLst>
    <dgm:cxn modelId="{D6BE8925-BD20-4A34-A823-0F4B62AA77C0}" type="presOf" srcId="{3374C6E5-2BB1-4B79-B0A5-576E4C0FD136}" destId="{3EAED3D7-7474-4394-8895-9ECE08C931E9}" srcOrd="0" destOrd="0" presId="urn:microsoft.com/office/officeart/2005/8/layout/vList2"/>
    <dgm:cxn modelId="{8AF98D3D-52CB-483A-AEFB-89914E53D6AF}" type="presOf" srcId="{E233A25F-9E00-41E5-99EE-856C8961892C}" destId="{E038A395-0662-4A46-B169-18690340CD21}" srcOrd="0" destOrd="0" presId="urn:microsoft.com/office/officeart/2005/8/layout/vList2"/>
    <dgm:cxn modelId="{2598F768-D511-4378-9CED-A250C4869F7A}" srcId="{3374C6E5-2BB1-4B79-B0A5-576E4C0FD136}" destId="{E233A25F-9E00-41E5-99EE-856C8961892C}" srcOrd="0" destOrd="0" parTransId="{CFCE1454-1778-4845-8BD9-37CC308D8D16}" sibTransId="{64282F45-3619-40E0-9D3C-21B927955E29}"/>
    <dgm:cxn modelId="{2D47B0B0-3CB8-42CE-BA1F-88B2A0101F0D}" type="presOf" srcId="{ECEB3F1A-D89C-4595-B4FC-8B159369462A}" destId="{C5FB1FFA-D9A3-4DCA-98DF-9C5B518D05A1}" srcOrd="0" destOrd="0" presId="urn:microsoft.com/office/officeart/2005/8/layout/vList2"/>
    <dgm:cxn modelId="{59D15DB2-18B0-4FF6-A651-9F6831ED72C1}" srcId="{3374C6E5-2BB1-4B79-B0A5-576E4C0FD136}" destId="{ECEB3F1A-D89C-4595-B4FC-8B159369462A}" srcOrd="1" destOrd="0" parTransId="{66823891-6EB2-4485-8510-C7EE8721DBF6}" sibTransId="{DA21572A-BF0C-46E2-AE76-46A33738D2EA}"/>
    <dgm:cxn modelId="{90F8B437-91C8-4DBC-81BA-0934070AC39C}" type="presParOf" srcId="{3EAED3D7-7474-4394-8895-9ECE08C931E9}" destId="{E038A395-0662-4A46-B169-18690340CD21}" srcOrd="0" destOrd="0" presId="urn:microsoft.com/office/officeart/2005/8/layout/vList2"/>
    <dgm:cxn modelId="{4819BE90-FD1D-4F44-B46B-2A58ECD94710}" type="presParOf" srcId="{3EAED3D7-7474-4394-8895-9ECE08C931E9}" destId="{824E5EC7-1790-4A60-B45C-6E30B1866ED4}" srcOrd="1" destOrd="0" presId="urn:microsoft.com/office/officeart/2005/8/layout/vList2"/>
    <dgm:cxn modelId="{BCA5E6E0-85CC-4385-9FBB-CA9E1453840F}" type="presParOf" srcId="{3EAED3D7-7474-4394-8895-9ECE08C931E9}" destId="{C5FB1FFA-D9A3-4DCA-98DF-9C5B518D05A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FBD74-B699-4A28-9E8A-870770B91EF1}">
      <dsp:nvSpPr>
        <dsp:cNvPr id="0" name=""/>
        <dsp:cNvSpPr/>
      </dsp:nvSpPr>
      <dsp:spPr>
        <a:xfrm>
          <a:off x="1759701" y="3725510"/>
          <a:ext cx="928695" cy="1769617"/>
        </a:xfrm>
        <a:custGeom>
          <a:avLst/>
          <a:gdLst/>
          <a:ahLst/>
          <a:cxnLst/>
          <a:rect l="0" t="0" r="0" b="0"/>
          <a:pathLst>
            <a:path>
              <a:moveTo>
                <a:pt x="0" y="0"/>
              </a:moveTo>
              <a:lnTo>
                <a:pt x="464347" y="0"/>
              </a:lnTo>
              <a:lnTo>
                <a:pt x="464347" y="1769617"/>
              </a:lnTo>
              <a:lnTo>
                <a:pt x="928695" y="1769617"/>
              </a:lnTo>
            </a:path>
          </a:pathLst>
        </a:custGeom>
        <a:noFill/>
        <a:ln w="25400" cap="flat" cmpd="sng" algn="ctr">
          <a:solidFill>
            <a:schemeClr val="tx2">
              <a:lumMod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174086" y="4560356"/>
        <a:ext cx="99925" cy="99925"/>
      </dsp:txXfrm>
    </dsp:sp>
    <dsp:sp modelId="{19094FE0-352F-4E52-8119-3297CE9724ED}">
      <dsp:nvSpPr>
        <dsp:cNvPr id="0" name=""/>
        <dsp:cNvSpPr/>
      </dsp:nvSpPr>
      <dsp:spPr>
        <a:xfrm>
          <a:off x="1759701" y="3679790"/>
          <a:ext cx="928695" cy="91440"/>
        </a:xfrm>
        <a:custGeom>
          <a:avLst/>
          <a:gdLst/>
          <a:ahLst/>
          <a:cxnLst/>
          <a:rect l="0" t="0" r="0" b="0"/>
          <a:pathLst>
            <a:path>
              <a:moveTo>
                <a:pt x="0" y="45720"/>
              </a:moveTo>
              <a:lnTo>
                <a:pt x="928695"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200831" y="3702292"/>
        <a:ext cx="46434" cy="46434"/>
      </dsp:txXfrm>
    </dsp:sp>
    <dsp:sp modelId="{77B83AC6-5CC6-4900-BA13-46725F7CA161}">
      <dsp:nvSpPr>
        <dsp:cNvPr id="0" name=""/>
        <dsp:cNvSpPr/>
      </dsp:nvSpPr>
      <dsp:spPr>
        <a:xfrm>
          <a:off x="1759701" y="1955892"/>
          <a:ext cx="928695" cy="1769617"/>
        </a:xfrm>
        <a:custGeom>
          <a:avLst/>
          <a:gdLst/>
          <a:ahLst/>
          <a:cxnLst/>
          <a:rect l="0" t="0" r="0" b="0"/>
          <a:pathLst>
            <a:path>
              <a:moveTo>
                <a:pt x="0" y="1769617"/>
              </a:moveTo>
              <a:lnTo>
                <a:pt x="464347" y="1769617"/>
              </a:lnTo>
              <a:lnTo>
                <a:pt x="464347" y="0"/>
              </a:lnTo>
              <a:lnTo>
                <a:pt x="928695" y="0"/>
              </a:lnTo>
            </a:path>
          </a:pathLst>
        </a:custGeom>
        <a:noFill/>
        <a:ln w="25400" cap="flat" cmpd="sng" algn="ctr">
          <a:solidFill>
            <a:schemeClr val="tx2">
              <a:lumMod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174086" y="2790738"/>
        <a:ext cx="99925" cy="99925"/>
      </dsp:txXfrm>
    </dsp:sp>
    <dsp:sp modelId="{991EF7E7-0E51-4AB6-9275-A01540AB4376}">
      <dsp:nvSpPr>
        <dsp:cNvPr id="0" name=""/>
        <dsp:cNvSpPr/>
      </dsp:nvSpPr>
      <dsp:spPr>
        <a:xfrm rot="16200000">
          <a:off x="-1931571" y="3017663"/>
          <a:ext cx="5966851" cy="1415693"/>
        </a:xfrm>
        <a:prstGeom prst="rect">
          <a:avLst/>
        </a:prstGeom>
        <a:solidFill>
          <a:srgbClr val="83848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2933700">
            <a:lnSpc>
              <a:spcPct val="90000"/>
            </a:lnSpc>
            <a:spcBef>
              <a:spcPct val="0"/>
            </a:spcBef>
            <a:spcAft>
              <a:spcPct val="35000"/>
            </a:spcAft>
            <a:buNone/>
          </a:pPr>
          <a:r>
            <a:rPr lang="en-US" sz="6600" b="1" kern="1200" dirty="0">
              <a:solidFill>
                <a:schemeClr val="tx2">
                  <a:lumMod val="50000"/>
                </a:schemeClr>
              </a:solidFill>
            </a:rPr>
            <a:t>Themes </a:t>
          </a:r>
          <a:endParaRPr lang="en-GB" sz="6600" b="1" kern="1200" dirty="0">
            <a:solidFill>
              <a:schemeClr val="tx2">
                <a:lumMod val="50000"/>
              </a:schemeClr>
            </a:solidFill>
          </a:endParaRPr>
        </a:p>
      </dsp:txBody>
      <dsp:txXfrm>
        <a:off x="-1931571" y="3017663"/>
        <a:ext cx="5966851" cy="1415693"/>
      </dsp:txXfrm>
    </dsp:sp>
    <dsp:sp modelId="{B6973C3F-024D-4530-BD68-EBDCAA06E4D4}">
      <dsp:nvSpPr>
        <dsp:cNvPr id="0" name=""/>
        <dsp:cNvSpPr/>
      </dsp:nvSpPr>
      <dsp:spPr>
        <a:xfrm>
          <a:off x="2688396" y="1248045"/>
          <a:ext cx="4643475" cy="1415693"/>
        </a:xfrm>
        <a:prstGeom prst="rect">
          <a:avLst/>
        </a:prstGeom>
        <a:solidFill>
          <a:srgbClr val="FFFF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2">
                  <a:lumMod val="50000"/>
                </a:schemeClr>
              </a:solidFill>
            </a:rPr>
            <a:t>Theoretical </a:t>
          </a:r>
          <a:endParaRPr lang="en-GB" sz="6500" kern="1200" dirty="0">
            <a:solidFill>
              <a:schemeClr val="tx2">
                <a:lumMod val="50000"/>
              </a:schemeClr>
            </a:solidFill>
          </a:endParaRPr>
        </a:p>
      </dsp:txBody>
      <dsp:txXfrm>
        <a:off x="2688396" y="1248045"/>
        <a:ext cx="4643475" cy="1415693"/>
      </dsp:txXfrm>
    </dsp:sp>
    <dsp:sp modelId="{639F9B5C-1D30-4222-8FDD-3EE5A7327CD2}">
      <dsp:nvSpPr>
        <dsp:cNvPr id="0" name=""/>
        <dsp:cNvSpPr/>
      </dsp:nvSpPr>
      <dsp:spPr>
        <a:xfrm>
          <a:off x="2688396" y="3017663"/>
          <a:ext cx="4643475" cy="1415693"/>
        </a:xfrm>
        <a:prstGeom prst="rect">
          <a:avLst/>
        </a:prstGeom>
        <a:solidFill>
          <a:srgbClr val="CF202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2">
                  <a:lumMod val="50000"/>
                </a:schemeClr>
              </a:solidFill>
            </a:rPr>
            <a:t>Practical  </a:t>
          </a:r>
          <a:endParaRPr lang="en-GB" sz="6500" kern="1200" dirty="0">
            <a:solidFill>
              <a:schemeClr val="tx2">
                <a:lumMod val="50000"/>
              </a:schemeClr>
            </a:solidFill>
          </a:endParaRPr>
        </a:p>
      </dsp:txBody>
      <dsp:txXfrm>
        <a:off x="2688396" y="3017663"/>
        <a:ext cx="4643475" cy="1415693"/>
      </dsp:txXfrm>
    </dsp:sp>
    <dsp:sp modelId="{FFB13C24-2EB4-4DD8-B985-7BDAA6B9FBA5}">
      <dsp:nvSpPr>
        <dsp:cNvPr id="0" name=""/>
        <dsp:cNvSpPr/>
      </dsp:nvSpPr>
      <dsp:spPr>
        <a:xfrm>
          <a:off x="2688396" y="4787280"/>
          <a:ext cx="4643475" cy="1415693"/>
        </a:xfrm>
        <a:prstGeom prst="rect">
          <a:avLst/>
        </a:prstGeom>
        <a:solidFill>
          <a:srgbClr val="83848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2">
                  <a:lumMod val="50000"/>
                </a:schemeClr>
              </a:solidFill>
            </a:rPr>
            <a:t>Digital   </a:t>
          </a:r>
          <a:endParaRPr lang="en-GB" sz="6500" kern="1200" dirty="0">
            <a:solidFill>
              <a:schemeClr val="tx2">
                <a:lumMod val="50000"/>
              </a:schemeClr>
            </a:solidFill>
          </a:endParaRPr>
        </a:p>
      </dsp:txBody>
      <dsp:txXfrm>
        <a:off x="2688396" y="4787280"/>
        <a:ext cx="4643475" cy="1415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8A395-0662-4A46-B169-18690340CD21}">
      <dsp:nvSpPr>
        <dsp:cNvPr id="0" name=""/>
        <dsp:cNvSpPr/>
      </dsp:nvSpPr>
      <dsp:spPr>
        <a:xfrm>
          <a:off x="0" y="1145411"/>
          <a:ext cx="13595350" cy="4410900"/>
        </a:xfrm>
        <a:prstGeom prst="roundRect">
          <a:avLst/>
        </a:prstGeom>
        <a:solidFill>
          <a:srgbClr val="6A101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b="1" kern="1200" dirty="0"/>
            <a:t>To evaluate </a:t>
          </a:r>
          <a:r>
            <a:rPr lang="en-GB" sz="6500" b="1" i="1" u="sng" kern="1200" dirty="0"/>
            <a:t>physical relationships, features and applied learning strategies before and after </a:t>
          </a:r>
          <a:r>
            <a:rPr lang="en-GB" sz="6500" b="1" i="1" u="sng" kern="1200" dirty="0" err="1"/>
            <a:t>pandamic</a:t>
          </a:r>
          <a:endParaRPr lang="en-GB" sz="6500" b="1" i="1" u="sng" kern="1200" dirty="0"/>
        </a:p>
      </dsp:txBody>
      <dsp:txXfrm>
        <a:off x="215322" y="1360733"/>
        <a:ext cx="13164706" cy="3980256"/>
      </dsp:txXfrm>
    </dsp:sp>
    <dsp:sp modelId="{C5FB1FFA-D9A3-4DCA-98DF-9C5B518D05A1}">
      <dsp:nvSpPr>
        <dsp:cNvPr id="0" name=""/>
        <dsp:cNvSpPr/>
      </dsp:nvSpPr>
      <dsp:spPr>
        <a:xfrm>
          <a:off x="0" y="5743512"/>
          <a:ext cx="13595350" cy="4410900"/>
        </a:xfrm>
        <a:prstGeom prst="roundRect">
          <a:avLst/>
        </a:prstGeom>
        <a:solidFill>
          <a:srgbClr val="6A101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b="1" kern="1200" dirty="0"/>
            <a:t>To explore </a:t>
          </a:r>
          <a:r>
            <a:rPr lang="en-GB" sz="6500" b="1" i="1" u="sng" kern="1200" dirty="0"/>
            <a:t>students engagement and emotional experience approaches on Digital and/or Hybrid Learning </a:t>
          </a:r>
        </a:p>
      </dsp:txBody>
      <dsp:txXfrm>
        <a:off x="215322" y="5958834"/>
        <a:ext cx="13164706" cy="398025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07_ </a:t>
            </a:r>
          </a:p>
          <a:p>
            <a:pPr marL="171450" indent="-171450">
              <a:buFontTx/>
              <a:buChar char="-"/>
            </a:pPr>
            <a:r>
              <a:rPr lang="en-US" dirty="0"/>
              <a:t>As the meaning making is at the core of this debate.  [in the context of historic sites and their HSIC]</a:t>
            </a:r>
          </a:p>
          <a:p>
            <a:pPr marL="171450" indent="-171450">
              <a:buFontTx/>
              <a:buChar char="-"/>
            </a:pPr>
            <a:r>
              <a:rPr lang="en-US" dirty="0"/>
              <a:t>Besides the literature, 2  reference case studies were  explored  - obviously validating these choices will be difficult, but they</a:t>
            </a:r>
            <a:r>
              <a:rPr lang="en-US" baseline="0" dirty="0"/>
              <a:t> were selected  </a:t>
            </a:r>
            <a:r>
              <a:rPr lang="en-US" dirty="0"/>
              <a:t> for being well-known but also</a:t>
            </a:r>
            <a:r>
              <a:rPr lang="en-US" baseline="0" dirty="0"/>
              <a:t> being </a:t>
            </a:r>
            <a:r>
              <a:rPr lang="en-US" dirty="0"/>
              <a:t>places that I personally  visited and experienced and they served to understand the practical configuration,</a:t>
            </a:r>
            <a:r>
              <a:rPr lang="en-US" baseline="0" dirty="0"/>
              <a:t> relationships, features?? </a:t>
            </a:r>
            <a:r>
              <a:rPr lang="en-US" dirty="0"/>
              <a:t>and their potential role in meaning making . </a:t>
            </a:r>
          </a:p>
          <a:p>
            <a:pPr marL="0" indent="0">
              <a:buFontTx/>
              <a:buNone/>
            </a:pPr>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7</a:t>
            </a:fld>
            <a:endParaRPr lang="en-GB"/>
          </a:p>
        </p:txBody>
      </p:sp>
    </p:spTree>
    <p:extLst>
      <p:ext uri="{BB962C8B-B14F-4D97-AF65-F5344CB8AC3E}">
        <p14:creationId xmlns:p14="http://schemas.microsoft.com/office/powerpoint/2010/main" val="266586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10</a:t>
            </a:r>
          </a:p>
          <a:p>
            <a:pPr marL="171450" indent="-171450">
              <a:buFontTx/>
              <a:buChar char="-"/>
            </a:pPr>
            <a:r>
              <a:rPr lang="en-US" dirty="0"/>
              <a:t>Ultimately  these settings are intended to the visitors, and all visitors have their own motivation, Interests, Backgrounds …etc. THESE SETTINGS ARE DESIGNED FOR VISITORS TO EXPERIENCE.  IN TURN, VISITORS COME TO SUCH SETTINGS WITH THEIR OWN MOTIVATION, INTERESTS, CULTURAL BACKGROUNDS AND OTHER VARIABLES. This is a suggestions but not must</a:t>
            </a:r>
            <a:r>
              <a:rPr lang="en-US" baseline="0" dirty="0"/>
              <a:t> to take</a:t>
            </a:r>
            <a:endParaRPr lang="en-US" dirty="0"/>
          </a:p>
          <a:p>
            <a:pPr marL="171450" indent="-171450">
              <a:buFontTx/>
              <a:buChar char="-"/>
            </a:pPr>
            <a:r>
              <a:rPr lang="en-US" dirty="0"/>
              <a:t>When these variables CHANGE OR EVOLVE, they may have a different impact which lead to the following two inquires. </a:t>
            </a:r>
          </a:p>
        </p:txBody>
      </p:sp>
      <p:sp>
        <p:nvSpPr>
          <p:cNvPr id="4" name="Slide Number Placeholder 3"/>
          <p:cNvSpPr>
            <a:spLocks noGrp="1"/>
          </p:cNvSpPr>
          <p:nvPr>
            <p:ph type="sldNum" sz="quarter" idx="5"/>
          </p:nvPr>
        </p:nvSpPr>
        <p:spPr/>
        <p:txBody>
          <a:bodyPr/>
          <a:lstStyle/>
          <a:p>
            <a:fld id="{31D546FC-C30D-4622-9112-B194760ADD3F}" type="slidenum">
              <a:rPr lang="en-GB" smtClean="0"/>
              <a:t>20</a:t>
            </a:fld>
            <a:endParaRPr lang="en-GB"/>
          </a:p>
        </p:txBody>
      </p:sp>
    </p:spTree>
    <p:extLst>
      <p:ext uri="{BB962C8B-B14F-4D97-AF65-F5344CB8AC3E}">
        <p14:creationId xmlns:p14="http://schemas.microsoft.com/office/powerpoint/2010/main" val="922232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21</a:t>
            </a:fld>
            <a:endParaRPr lang="en-GB"/>
          </a:p>
        </p:txBody>
      </p:sp>
    </p:spTree>
    <p:extLst>
      <p:ext uri="{BB962C8B-B14F-4D97-AF65-F5344CB8AC3E}">
        <p14:creationId xmlns:p14="http://schemas.microsoft.com/office/powerpoint/2010/main" val="139300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22</a:t>
            </a:fld>
            <a:endParaRPr lang="en-GB"/>
          </a:p>
        </p:txBody>
      </p:sp>
    </p:spTree>
    <p:extLst>
      <p:ext uri="{BB962C8B-B14F-4D97-AF65-F5344CB8AC3E}">
        <p14:creationId xmlns:p14="http://schemas.microsoft.com/office/powerpoint/2010/main" val="332987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23</a:t>
            </a:fld>
            <a:endParaRPr lang="en-GB"/>
          </a:p>
        </p:txBody>
      </p:sp>
    </p:spTree>
    <p:extLst>
      <p:ext uri="{BB962C8B-B14F-4D97-AF65-F5344CB8AC3E}">
        <p14:creationId xmlns:p14="http://schemas.microsoft.com/office/powerpoint/2010/main" val="93207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07_ </a:t>
            </a:r>
          </a:p>
          <a:p>
            <a:pPr marL="171450" indent="-171450">
              <a:buFontTx/>
              <a:buChar char="-"/>
            </a:pPr>
            <a:r>
              <a:rPr lang="en-US" dirty="0"/>
              <a:t>As the meaning making is at the core of this debate.  [in the context of historic sites and their HSIC]</a:t>
            </a:r>
          </a:p>
          <a:p>
            <a:pPr marL="171450" indent="-171450">
              <a:buFontTx/>
              <a:buChar char="-"/>
            </a:pPr>
            <a:r>
              <a:rPr lang="en-US" dirty="0"/>
              <a:t>Besides the literature, 2  reference case studies were  explored  - obviously validating these choices will be difficult, but they</a:t>
            </a:r>
            <a:r>
              <a:rPr lang="en-US" baseline="0" dirty="0"/>
              <a:t> were selected  </a:t>
            </a:r>
            <a:r>
              <a:rPr lang="en-US" dirty="0"/>
              <a:t> for being well-known but also</a:t>
            </a:r>
            <a:r>
              <a:rPr lang="en-US" baseline="0" dirty="0"/>
              <a:t> being </a:t>
            </a:r>
            <a:r>
              <a:rPr lang="en-US" dirty="0"/>
              <a:t>places that I personally  visited and experienced and they served to understand the practical configuration,</a:t>
            </a:r>
            <a:r>
              <a:rPr lang="en-US" baseline="0" dirty="0"/>
              <a:t> relationships, features?? </a:t>
            </a:r>
            <a:r>
              <a:rPr lang="en-US" dirty="0"/>
              <a:t>and their potential role in meaning making . </a:t>
            </a:r>
          </a:p>
          <a:p>
            <a:pPr marL="0" indent="0">
              <a:buFontTx/>
              <a:buNone/>
            </a:pPr>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9</a:t>
            </a:fld>
            <a:endParaRPr lang="en-GB"/>
          </a:p>
        </p:txBody>
      </p:sp>
    </p:spTree>
    <p:extLst>
      <p:ext uri="{BB962C8B-B14F-4D97-AF65-F5344CB8AC3E}">
        <p14:creationId xmlns:p14="http://schemas.microsoft.com/office/powerpoint/2010/main" val="110315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08</a:t>
            </a:r>
          </a:p>
          <a:p>
            <a:pPr marL="171450" indent="-171450">
              <a:buFontTx/>
              <a:buChar char="-"/>
            </a:pPr>
            <a:r>
              <a:rPr lang="en-US" dirty="0"/>
              <a:t>The SPECIALIZED </a:t>
            </a:r>
            <a:r>
              <a:rPr lang="en-US" dirty="0">
                <a:solidFill>
                  <a:srgbClr val="FF0000"/>
                </a:solidFill>
              </a:rPr>
              <a:t>literature identified 3 meaning-making variables which are: 1) historic site, 2) historic site interpretation centers, and 3) the interpretation strategies (in situ and in context).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trike="sngStrike" dirty="0">
                <a:solidFill>
                  <a:srgbClr val="FF0000"/>
                </a:solidFill>
              </a:rPr>
              <a:t>In fact</a:t>
            </a:r>
            <a:r>
              <a:rPr lang="en-US" strike="noStrike" dirty="0">
                <a:solidFill>
                  <a:srgbClr val="FF0000"/>
                </a:solidFill>
              </a:rPr>
              <a:t> HOWEVER (UNFORTUNATELY</a:t>
            </a:r>
            <a:r>
              <a:rPr lang="en-US" strike="noStrike" dirty="0"/>
              <a:t>?)</a:t>
            </a:r>
            <a:r>
              <a:rPr lang="en-US" dirty="0"/>
              <a:t>, </a:t>
            </a:r>
            <a:r>
              <a:rPr lang="en-GB" dirty="0"/>
              <a:t>very few studies have explored the site-related museums dual modes of interpretation, and their contribution to the visitor’s engagement and meaning-making.</a:t>
            </a:r>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11</a:t>
            </a:fld>
            <a:endParaRPr lang="en-GB"/>
          </a:p>
        </p:txBody>
      </p:sp>
    </p:spTree>
    <p:extLst>
      <p:ext uri="{BB962C8B-B14F-4D97-AF65-F5344CB8AC3E}">
        <p14:creationId xmlns:p14="http://schemas.microsoft.com/office/powerpoint/2010/main" val="84039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10</a:t>
            </a:r>
          </a:p>
          <a:p>
            <a:pPr marL="171450" indent="-171450">
              <a:buFontTx/>
              <a:buChar char="-"/>
            </a:pPr>
            <a:r>
              <a:rPr lang="en-US" dirty="0"/>
              <a:t>Ultimately  these settings are intended to the visitors, and all visitors have their own motivation, Interests, Backgrounds …etc. THESE SETTINGS ARE DESIGNED FOR VISITORS TO EXPERIENCE.  IN TURN, VISITORS COME TO SUCH SETTINGS WITH THEIR OWN MOTIVATION, INTERESTS, CULTURAL BACKGROUNDS AND OTHER VARIABLES. This is a suggestions but not must</a:t>
            </a:r>
            <a:r>
              <a:rPr lang="en-US" baseline="0" dirty="0"/>
              <a:t> to take</a:t>
            </a:r>
            <a:endParaRPr lang="en-US" dirty="0"/>
          </a:p>
          <a:p>
            <a:pPr marL="171450" indent="-171450">
              <a:buFontTx/>
              <a:buChar char="-"/>
            </a:pPr>
            <a:r>
              <a:rPr lang="en-US" dirty="0"/>
              <a:t>When these variables CHANGE OR EVOLVE, they may have a different impact which lead to the following two inquires. </a:t>
            </a:r>
          </a:p>
        </p:txBody>
      </p:sp>
      <p:sp>
        <p:nvSpPr>
          <p:cNvPr id="4" name="Slide Number Placeholder 3"/>
          <p:cNvSpPr>
            <a:spLocks noGrp="1"/>
          </p:cNvSpPr>
          <p:nvPr>
            <p:ph type="sldNum" sz="quarter" idx="5"/>
          </p:nvPr>
        </p:nvSpPr>
        <p:spPr/>
        <p:txBody>
          <a:bodyPr/>
          <a:lstStyle/>
          <a:p>
            <a:fld id="{31D546FC-C30D-4622-9112-B194760ADD3F}" type="slidenum">
              <a:rPr lang="en-GB" smtClean="0"/>
              <a:t>12</a:t>
            </a:fld>
            <a:endParaRPr lang="en-GB"/>
          </a:p>
        </p:txBody>
      </p:sp>
    </p:spTree>
    <p:extLst>
      <p:ext uri="{BB962C8B-B14F-4D97-AF65-F5344CB8AC3E}">
        <p14:creationId xmlns:p14="http://schemas.microsoft.com/office/powerpoint/2010/main" val="17350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10</a:t>
            </a:r>
          </a:p>
          <a:p>
            <a:pPr marL="171450" indent="-171450">
              <a:buFontTx/>
              <a:buChar char="-"/>
            </a:pPr>
            <a:r>
              <a:rPr lang="en-US" dirty="0"/>
              <a:t>Ultimately  these settings are intended to the visitors, and all visitors have their own motivation, Interests, Backgrounds …etc. THESE SETTINGS ARE DESIGNED FOR VISITORS TO EXPERIENCE.  IN TURN, VISITORS COME TO SUCH SETTINGS WITH THEIR OWN MOTIVATION, INTERESTS, CULTURAL BACKGROUNDS AND OTHER VARIABLES. This is a suggestions but not must</a:t>
            </a:r>
            <a:r>
              <a:rPr lang="en-US" baseline="0" dirty="0"/>
              <a:t> to take</a:t>
            </a:r>
            <a:endParaRPr lang="en-US" dirty="0"/>
          </a:p>
          <a:p>
            <a:pPr marL="171450" indent="-171450">
              <a:buFontTx/>
              <a:buChar char="-"/>
            </a:pPr>
            <a:r>
              <a:rPr lang="en-US" dirty="0"/>
              <a:t>When these variables CHANGE OR EVOLVE, they may have a different impact which lead to the following two inquires. </a:t>
            </a:r>
          </a:p>
        </p:txBody>
      </p:sp>
      <p:sp>
        <p:nvSpPr>
          <p:cNvPr id="4" name="Slide Number Placeholder 3"/>
          <p:cNvSpPr>
            <a:spLocks noGrp="1"/>
          </p:cNvSpPr>
          <p:nvPr>
            <p:ph type="sldNum" sz="quarter" idx="5"/>
          </p:nvPr>
        </p:nvSpPr>
        <p:spPr/>
        <p:txBody>
          <a:bodyPr/>
          <a:lstStyle/>
          <a:p>
            <a:fld id="{31D546FC-C30D-4622-9112-B194760ADD3F}" type="slidenum">
              <a:rPr lang="en-GB" smtClean="0"/>
              <a:t>13</a:t>
            </a:fld>
            <a:endParaRPr lang="en-GB"/>
          </a:p>
        </p:txBody>
      </p:sp>
    </p:spTree>
    <p:extLst>
      <p:ext uri="{BB962C8B-B14F-4D97-AF65-F5344CB8AC3E}">
        <p14:creationId xmlns:p14="http://schemas.microsoft.com/office/powerpoint/2010/main" val="314047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14</a:t>
            </a:fld>
            <a:endParaRPr lang="en-GB"/>
          </a:p>
        </p:txBody>
      </p:sp>
    </p:spTree>
    <p:extLst>
      <p:ext uri="{BB962C8B-B14F-4D97-AF65-F5344CB8AC3E}">
        <p14:creationId xmlns:p14="http://schemas.microsoft.com/office/powerpoint/2010/main" val="343951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10</a:t>
            </a:r>
          </a:p>
          <a:p>
            <a:pPr marL="171450" indent="-171450">
              <a:buFontTx/>
              <a:buChar char="-"/>
            </a:pPr>
            <a:r>
              <a:rPr lang="en-US" dirty="0"/>
              <a:t>Ultimately  these settings are intended to the visitors, and all visitors have their own motivation, Interests, Backgrounds …etc. THESE SETTINGS ARE DESIGNED FOR VISITORS TO EXPERIENCE.  IN TURN, VISITORS COME TO SUCH SETTINGS WITH THEIR OWN MOTIVATION, INTERESTS, CULTURAL BACKGROUNDS AND OTHER VARIABLES. This is a suggestions but not must</a:t>
            </a:r>
            <a:r>
              <a:rPr lang="en-US" baseline="0" dirty="0"/>
              <a:t> to take</a:t>
            </a:r>
            <a:endParaRPr lang="en-US" dirty="0"/>
          </a:p>
          <a:p>
            <a:pPr marL="171450" indent="-171450">
              <a:buFontTx/>
              <a:buChar char="-"/>
            </a:pPr>
            <a:r>
              <a:rPr lang="en-US" dirty="0"/>
              <a:t>When these variables CHANGE OR EVOLVE, they may have a different impact which lead to the following two inquires. </a:t>
            </a:r>
          </a:p>
        </p:txBody>
      </p:sp>
      <p:sp>
        <p:nvSpPr>
          <p:cNvPr id="4" name="Slide Number Placeholder 3"/>
          <p:cNvSpPr>
            <a:spLocks noGrp="1"/>
          </p:cNvSpPr>
          <p:nvPr>
            <p:ph type="sldNum" sz="quarter" idx="5"/>
          </p:nvPr>
        </p:nvSpPr>
        <p:spPr/>
        <p:txBody>
          <a:bodyPr/>
          <a:lstStyle/>
          <a:p>
            <a:fld id="{31D546FC-C30D-4622-9112-B194760ADD3F}" type="slidenum">
              <a:rPr lang="en-GB" smtClean="0"/>
              <a:t>16</a:t>
            </a:fld>
            <a:endParaRPr lang="en-GB"/>
          </a:p>
        </p:txBody>
      </p:sp>
    </p:spTree>
    <p:extLst>
      <p:ext uri="{BB962C8B-B14F-4D97-AF65-F5344CB8AC3E}">
        <p14:creationId xmlns:p14="http://schemas.microsoft.com/office/powerpoint/2010/main" val="152118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18</a:t>
            </a:fld>
            <a:endParaRPr lang="en-GB"/>
          </a:p>
        </p:txBody>
      </p:sp>
    </p:spTree>
    <p:extLst>
      <p:ext uri="{BB962C8B-B14F-4D97-AF65-F5344CB8AC3E}">
        <p14:creationId xmlns:p14="http://schemas.microsoft.com/office/powerpoint/2010/main" val="2472366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546FC-C30D-4622-9112-B194760ADD3F}" type="slidenum">
              <a:rPr lang="en-GB" smtClean="0"/>
              <a:t>19</a:t>
            </a:fld>
            <a:endParaRPr lang="en-GB"/>
          </a:p>
        </p:txBody>
      </p:sp>
    </p:spTree>
    <p:extLst>
      <p:ext uri="{BB962C8B-B14F-4D97-AF65-F5344CB8AC3E}">
        <p14:creationId xmlns:p14="http://schemas.microsoft.com/office/powerpoint/2010/main" val="293366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616A91-7644-422F-B510-E85DD0D3152C}" type="datetimeFigureOut">
              <a:rPr lang="en-GB" smtClean="0"/>
              <a:t>07/04/2021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1993391" y="13076008"/>
            <a:ext cx="384721" cy="379591"/>
          </a:xfrm>
        </p:spPr>
        <p:txBody>
          <a:bodyPr/>
          <a:lstStyle/>
          <a:p>
            <a:fld id="{5534F5C0-DB1B-45C2-9779-F3C3CB26D0B7}" type="slidenum">
              <a:rPr lang="en-GB" smtClean="0"/>
              <a:t>‹#›</a:t>
            </a:fld>
            <a:endParaRPr lang="en-GB"/>
          </a:p>
        </p:txBody>
      </p:sp>
    </p:spTree>
    <p:extLst>
      <p:ext uri="{BB962C8B-B14F-4D97-AF65-F5344CB8AC3E}">
        <p14:creationId xmlns:p14="http://schemas.microsoft.com/office/powerpoint/2010/main" val="164147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17" Type="http://schemas.openxmlformats.org/officeDocument/2006/relationships/image" Target="../media/image14.jpeg"/><Relationship Id="rId2" Type="http://schemas.openxmlformats.org/officeDocument/2006/relationships/image" Target="../media/image4.jpeg"/><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24th December 2020"/>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defRPr>
                <a:solidFill>
                  <a:srgbClr val="FFFFFF"/>
                </a:solidFill>
              </a:defRPr>
            </a:lvl1pPr>
          </a:lstStyle>
          <a:p>
            <a:r>
              <a:rPr dirty="0"/>
              <a:t>24th </a:t>
            </a:r>
            <a:r>
              <a:rPr lang="en-US" dirty="0"/>
              <a:t>March</a:t>
            </a:r>
            <a:r>
              <a:rPr dirty="0"/>
              <a:t> 202</a:t>
            </a:r>
            <a:r>
              <a:rPr lang="en-US" dirty="0"/>
              <a:t>1</a:t>
            </a:r>
            <a:endParaRPr dirty="0"/>
          </a:p>
        </p:txBody>
      </p:sp>
      <p:sp>
        <p:nvSpPr>
          <p:cNvPr id="152" name="Celebrating 20 Years…"/>
          <p:cNvSpPr txBox="1">
            <a:spLocks noGrp="1"/>
          </p:cNvSpPr>
          <p:nvPr>
            <p:ph type="ctrTitle"/>
          </p:nvPr>
        </p:nvSpPr>
        <p:spPr>
          <a:xfrm>
            <a:off x="1206496" y="6858001"/>
            <a:ext cx="15771688" cy="3001352"/>
          </a:xfrm>
          <a:prstGeom prst="rect">
            <a:avLst/>
          </a:prstGeom>
        </p:spPr>
        <p:txBody>
          <a:bodyPr>
            <a:normAutofit/>
          </a:bodyPr>
          <a:lstStyle/>
          <a:p>
            <a:pPr defTabSz="1658070">
              <a:defRPr sz="8704" spc="-174">
                <a:solidFill>
                  <a:srgbClr val="FFFFFF"/>
                </a:solidFill>
              </a:defRPr>
            </a:pPr>
            <a:r>
              <a:rPr lang="en-GB" dirty="0"/>
              <a:t>Setting the scene between “In Situ” &amp; “In Context” teaching:</a:t>
            </a:r>
            <a:endParaRPr dirty="0"/>
          </a:p>
        </p:txBody>
      </p:sp>
      <p:sp>
        <p:nvSpPr>
          <p:cNvPr id="153" name="Subtitle goes here"/>
          <p:cNvSpPr txBox="1">
            <a:spLocks noGrp="1"/>
          </p:cNvSpPr>
          <p:nvPr>
            <p:ph type="subTitle" sz="quarter" idx="1"/>
          </p:nvPr>
        </p:nvSpPr>
        <p:spPr>
          <a:xfrm>
            <a:off x="1201342" y="9890191"/>
            <a:ext cx="11031026" cy="636980"/>
          </a:xfrm>
          <a:prstGeom prst="rect">
            <a:avLst/>
          </a:prstGeom>
        </p:spPr>
        <p:txBody>
          <a:bodyPr>
            <a:normAutofit fontScale="62500" lnSpcReduction="20000"/>
          </a:bodyPr>
          <a:lstStyle>
            <a:lvl1pPr>
              <a:defRPr b="0">
                <a:solidFill>
                  <a:srgbClr val="FFFFFF"/>
                </a:solidFill>
                <a:latin typeface="Helvetica Neue Light"/>
                <a:ea typeface="Helvetica Neue Light"/>
                <a:cs typeface="Helvetica Neue Light"/>
                <a:sym typeface="Helvetica Neue Light"/>
              </a:defRPr>
            </a:lvl1pPr>
          </a:lstStyle>
          <a:p>
            <a:r>
              <a:rPr lang="en-GB" b="1" dirty="0"/>
              <a:t>Interpretation of Meanings in Interior Design Classes </a:t>
            </a:r>
            <a:endParaRPr b="1" dirty="0"/>
          </a:p>
        </p:txBody>
      </p:sp>
      <p:sp>
        <p:nvSpPr>
          <p:cNvPr id="6" name="Subtitle goes here">
            <a:extLst>
              <a:ext uri="{FF2B5EF4-FFF2-40B4-BE49-F238E27FC236}">
                <a16:creationId xmlns:a16="http://schemas.microsoft.com/office/drawing/2014/main" id="{FDF9C369-005D-4E16-9478-70405D932B17}"/>
              </a:ext>
            </a:extLst>
          </p:cNvPr>
          <p:cNvSpPr txBox="1">
            <a:spLocks/>
          </p:cNvSpPr>
          <p:nvPr/>
        </p:nvSpPr>
        <p:spPr>
          <a:xfrm>
            <a:off x="1201342" y="10735016"/>
            <a:ext cx="11031026" cy="94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0" i="0" u="none" strike="noStrike" cap="none" spc="0" baseline="0">
                <a:solidFill>
                  <a:srgbClr val="FFFFFF"/>
                </a:solidFill>
                <a:uFillTx/>
                <a:latin typeface="Helvetica Neue Light"/>
                <a:ea typeface="Helvetica Neue Light"/>
                <a:cs typeface="Helvetica Neue Light"/>
                <a:sym typeface="Helvetica Neue Light"/>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4800" b="1" dirty="0"/>
              <a:t>Presented by: Dr. May Al Saffar </a:t>
            </a:r>
          </a:p>
          <a:p>
            <a:pPr hangingPunct="1"/>
            <a:endParaRPr lang="en-GB" dirty="0"/>
          </a:p>
        </p:txBody>
      </p:sp>
      <p:pic>
        <p:nvPicPr>
          <p:cNvPr id="3" name="Picture 2" descr="A person in a yellow dress&#10;&#10;Description automatically generated with low confidence">
            <a:extLst>
              <a:ext uri="{FF2B5EF4-FFF2-40B4-BE49-F238E27FC236}">
                <a16:creationId xmlns:a16="http://schemas.microsoft.com/office/drawing/2014/main" id="{35068E19-005A-44CA-ABCA-2538A205BF90}"/>
              </a:ext>
            </a:extLst>
          </p:cNvPr>
          <p:cNvPicPr>
            <a:picLocks noChangeAspect="1"/>
          </p:cNvPicPr>
          <p:nvPr/>
        </p:nvPicPr>
        <p:blipFill rotWithShape="1">
          <a:blip r:embed="rId3">
            <a:extLst>
              <a:ext uri="{28A0092B-C50C-407E-A947-70E740481C1C}">
                <a14:useLocalDpi xmlns:a14="http://schemas.microsoft.com/office/drawing/2010/main" val="0"/>
              </a:ext>
            </a:extLst>
          </a:blip>
          <a:srcRect l="23950" t="26088" r="13768" b="25289"/>
          <a:stretch/>
        </p:blipFill>
        <p:spPr>
          <a:xfrm>
            <a:off x="18894637" y="437321"/>
            <a:ext cx="4277706" cy="5009322"/>
          </a:xfrm>
          <a:prstGeom prst="rect">
            <a:avLst/>
          </a:prstGeom>
        </p:spPr>
      </p:pic>
      <p:sp>
        <p:nvSpPr>
          <p:cNvPr id="4" name="TextBox 3">
            <a:extLst>
              <a:ext uri="{FF2B5EF4-FFF2-40B4-BE49-F238E27FC236}">
                <a16:creationId xmlns:a16="http://schemas.microsoft.com/office/drawing/2014/main" id="{8C334F4F-A0DD-438B-B379-62BB58682D02}"/>
              </a:ext>
            </a:extLst>
          </p:cNvPr>
          <p:cNvSpPr txBox="1"/>
          <p:nvPr/>
        </p:nvSpPr>
        <p:spPr>
          <a:xfrm>
            <a:off x="18894637" y="5804707"/>
            <a:ext cx="460855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8"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5E5E5E"/>
                </a:solidFill>
                <a:effectLst/>
                <a:uFillTx/>
                <a:latin typeface="+mn-lt"/>
                <a:ea typeface="+mn-ea"/>
                <a:cs typeface="+mn-cs"/>
                <a:sym typeface="Helvetica Neue"/>
              </a:rPr>
              <a:t>PhD. In Architectural Engineering</a:t>
            </a:r>
          </a:p>
          <a:p>
            <a:pPr marL="0" marR="0" indent="0" algn="just" defTabSz="2438338" rtl="0" fontAlgn="auto" latinLnBrk="0" hangingPunct="0">
              <a:lnSpc>
                <a:spcPct val="100000"/>
              </a:lnSpc>
              <a:spcBef>
                <a:spcPts val="0"/>
              </a:spcBef>
              <a:spcAft>
                <a:spcPts val="0"/>
              </a:spcAft>
              <a:buClrTx/>
              <a:buSzTx/>
              <a:buFontTx/>
              <a:buNone/>
              <a:tabLst/>
            </a:pPr>
            <a:r>
              <a:rPr lang="en-US" sz="2000" dirty="0"/>
              <a:t>With a mere focus:</a:t>
            </a:r>
          </a:p>
          <a:p>
            <a:pPr marL="342900" marR="0" indent="-342900" algn="just"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t>I</a:t>
            </a:r>
            <a:r>
              <a:rPr kumimoji="0" lang="en-US" sz="2000" b="0" i="0" u="none" strike="noStrike" cap="none" spc="0" normalizeH="0" baseline="0" dirty="0">
                <a:ln>
                  <a:noFill/>
                </a:ln>
                <a:solidFill>
                  <a:srgbClr val="5E5E5E"/>
                </a:solidFill>
                <a:effectLst/>
                <a:uFillTx/>
                <a:latin typeface="+mn-lt"/>
                <a:ea typeface="+mn-ea"/>
                <a:cs typeface="+mn-cs"/>
                <a:sym typeface="Helvetica Neue"/>
              </a:rPr>
              <a:t>nterpretation of meanings between in “situ” and “in Context” </a:t>
            </a:r>
          </a:p>
          <a:p>
            <a:pPr marL="342900" marR="0" indent="-342900" algn="just"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t>Sustainable Design and The Built Environment </a:t>
            </a:r>
            <a:endParaRPr kumimoji="0" lang="en-US" sz="20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B537BFC0-7055-493F-A4D4-ACF33BE9C894}"/>
              </a:ext>
            </a:extLst>
          </p:cNvPr>
          <p:cNvSpPr>
            <a:spLocks noGrp="1"/>
          </p:cNvSpPr>
          <p:nvPr>
            <p:ph type="title"/>
          </p:nvPr>
        </p:nvSpPr>
        <p:spPr>
          <a:xfrm>
            <a:off x="1206500" y="1079500"/>
            <a:ext cx="21971000" cy="1433163"/>
          </a:xfrm>
          <a:solidFill>
            <a:schemeClr val="bg1"/>
          </a:solidFill>
        </p:spPr>
        <p:txBody>
          <a:bodyPr/>
          <a:lstStyle/>
          <a:p>
            <a:pPr>
              <a:lnSpc>
                <a:spcPct val="100000"/>
              </a:lnSpc>
            </a:pPr>
            <a:r>
              <a:rPr lang="en-US" dirty="0"/>
              <a:t>Research Objectives </a:t>
            </a:r>
            <a:endParaRPr lang="en-GB" dirty="0"/>
          </a:p>
        </p:txBody>
      </p:sp>
      <p:sp>
        <p:nvSpPr>
          <p:cNvPr id="33" name="Text Placeholder 2">
            <a:extLst>
              <a:ext uri="{FF2B5EF4-FFF2-40B4-BE49-F238E27FC236}">
                <a16:creationId xmlns:a16="http://schemas.microsoft.com/office/drawing/2014/main" id="{CED9F872-3547-4C7E-B4AE-C038304F60D6}"/>
              </a:ext>
            </a:extLst>
          </p:cNvPr>
          <p:cNvSpPr>
            <a:spLocks noGrp="1"/>
          </p:cNvSpPr>
          <p:nvPr>
            <p:ph type="body" sz="quarter" idx="21"/>
          </p:nvPr>
        </p:nvSpPr>
        <p:spPr>
          <a:xfrm>
            <a:off x="1206500" y="2372962"/>
            <a:ext cx="21971000" cy="934780"/>
          </a:xfrm>
          <a:solidFill>
            <a:schemeClr val="bg1"/>
          </a:solidFill>
        </p:spPr>
        <p:txBody>
          <a:bodyPr/>
          <a:lstStyle/>
          <a:p>
            <a:r>
              <a:rPr lang="en-US" dirty="0"/>
              <a:t>&amp; Methods </a:t>
            </a:r>
            <a:endParaRPr lang="en-GB" dirty="0"/>
          </a:p>
        </p:txBody>
      </p:sp>
      <p:graphicFrame>
        <p:nvGraphicFramePr>
          <p:cNvPr id="7" name="TextBox 4">
            <a:extLst>
              <a:ext uri="{FF2B5EF4-FFF2-40B4-BE49-F238E27FC236}">
                <a16:creationId xmlns:a16="http://schemas.microsoft.com/office/drawing/2014/main" id="{6B4988AD-B5C5-486E-A6D4-BF20E07B28DA}"/>
              </a:ext>
            </a:extLst>
          </p:cNvPr>
          <p:cNvGraphicFramePr/>
          <p:nvPr>
            <p:extLst>
              <p:ext uri="{D42A27DB-BD31-4B8C-83A1-F6EECF244321}">
                <p14:modId xmlns:p14="http://schemas.microsoft.com/office/powerpoint/2010/main" val="3346977675"/>
              </p:ext>
            </p:extLst>
          </p:nvPr>
        </p:nvGraphicFramePr>
        <p:xfrm>
          <a:off x="9582150" y="2077551"/>
          <a:ext cx="13595350" cy="11299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46AA7FE-5085-4E89-8BAF-8A9B6C256CB4}"/>
              </a:ext>
            </a:extLst>
          </p:cNvPr>
          <p:cNvSpPr/>
          <p:nvPr/>
        </p:nvSpPr>
        <p:spPr>
          <a:xfrm>
            <a:off x="1206500" y="4956715"/>
            <a:ext cx="7139478" cy="1333698"/>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Documentation </a:t>
            </a:r>
            <a:endParaRPr kumimoji="0" lang="en-GB" sz="8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92D17DCD-1653-4E05-AB60-933ECA2B98CF}"/>
              </a:ext>
            </a:extLst>
          </p:cNvPr>
          <p:cNvSpPr/>
          <p:nvPr/>
        </p:nvSpPr>
        <p:spPr>
          <a:xfrm>
            <a:off x="1206500" y="8062495"/>
            <a:ext cx="7139478" cy="2564805"/>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Satisfaction Survey </a:t>
            </a:r>
            <a:r>
              <a:rPr kumimoji="0" lang="en-US" sz="6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(n=68)  </a:t>
            </a:r>
            <a:endParaRPr kumimoji="0" lang="en-GB" sz="8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Text Placeholder 2">
            <a:extLst>
              <a:ext uri="{FF2B5EF4-FFF2-40B4-BE49-F238E27FC236}">
                <a16:creationId xmlns:a16="http://schemas.microsoft.com/office/drawing/2014/main" id="{75D1B761-0E68-4A69-B2F8-73A8B331F033}"/>
              </a:ext>
            </a:extLst>
          </p:cNvPr>
          <p:cNvSpPr txBox="1">
            <a:spLocks/>
          </p:cNvSpPr>
          <p:nvPr/>
        </p:nvSpPr>
        <p:spPr>
          <a:xfrm>
            <a:off x="1206500" y="6474651"/>
            <a:ext cx="7139478" cy="934780"/>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t>Since Sept. 2019</a:t>
            </a:r>
            <a:endParaRPr lang="en-GB" dirty="0"/>
          </a:p>
        </p:txBody>
      </p:sp>
      <p:sp>
        <p:nvSpPr>
          <p:cNvPr id="12" name="Text Placeholder 2">
            <a:extLst>
              <a:ext uri="{FF2B5EF4-FFF2-40B4-BE49-F238E27FC236}">
                <a16:creationId xmlns:a16="http://schemas.microsoft.com/office/drawing/2014/main" id="{599C7727-8DC4-437F-9C28-9A9970208860}"/>
              </a:ext>
            </a:extLst>
          </p:cNvPr>
          <p:cNvSpPr txBox="1">
            <a:spLocks/>
          </p:cNvSpPr>
          <p:nvPr/>
        </p:nvSpPr>
        <p:spPr>
          <a:xfrm>
            <a:off x="1206500" y="10875648"/>
            <a:ext cx="7139478" cy="934780"/>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t>Since Dec. 2020</a:t>
            </a:r>
            <a:endParaRPr lang="en-GB" dirty="0"/>
          </a:p>
        </p:txBody>
      </p:sp>
    </p:spTree>
    <p:extLst>
      <p:ext uri="{BB962C8B-B14F-4D97-AF65-F5344CB8AC3E}">
        <p14:creationId xmlns:p14="http://schemas.microsoft.com/office/powerpoint/2010/main" val="6057002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1729" y="282114"/>
            <a:ext cx="24383996" cy="1636594"/>
          </a:xfrm>
          <a:solidFill>
            <a:srgbClr val="CF202F"/>
          </a:solidFill>
        </p:spPr>
        <p:txBody>
          <a:bodyPr/>
          <a:lstStyle/>
          <a:p>
            <a:pPr>
              <a:lnSpc>
                <a:spcPct val="100000"/>
              </a:lnSpc>
            </a:pPr>
            <a:r>
              <a:rPr lang="en-US" b="1" dirty="0">
                <a:solidFill>
                  <a:schemeClr val="bg1"/>
                </a:solidFill>
              </a:rPr>
              <a:t>Meaning-Making?  </a:t>
            </a:r>
            <a:endParaRPr lang="en-GB" b="1" dirty="0">
              <a:solidFill>
                <a:schemeClr val="bg1"/>
              </a:solidFill>
            </a:endParaRPr>
          </a:p>
        </p:txBody>
      </p:sp>
      <p:sp>
        <p:nvSpPr>
          <p:cNvPr id="7" name="TextBox 6">
            <a:extLst>
              <a:ext uri="{FF2B5EF4-FFF2-40B4-BE49-F238E27FC236}">
                <a16:creationId xmlns:a16="http://schemas.microsoft.com/office/drawing/2014/main" id="{FB6A27EB-35BB-44D0-8196-2FC78956BA34}"/>
              </a:ext>
            </a:extLst>
          </p:cNvPr>
          <p:cNvSpPr txBox="1"/>
          <p:nvPr/>
        </p:nvSpPr>
        <p:spPr>
          <a:xfrm>
            <a:off x="460046" y="10061044"/>
            <a:ext cx="23604640" cy="2554545"/>
          </a:xfrm>
          <a:prstGeom prst="rect">
            <a:avLst/>
          </a:prstGeom>
          <a:noFill/>
        </p:spPr>
        <p:txBody>
          <a:bodyPr wrap="square">
            <a:spAutoFit/>
          </a:bodyPr>
          <a:lstStyle/>
          <a:p>
            <a:pPr lvl="0"/>
            <a:r>
              <a:rPr lang="en-GB" sz="8000" b="1" i="1" dirty="0">
                <a:solidFill>
                  <a:srgbClr val="C00000"/>
                </a:solidFill>
              </a:rPr>
              <a:t>Physical relationships, features </a:t>
            </a:r>
            <a:r>
              <a:rPr lang="en-GB" sz="8000" dirty="0">
                <a:solidFill>
                  <a:srgbClr val="C00000"/>
                </a:solidFill>
              </a:rPr>
              <a:t>and </a:t>
            </a:r>
            <a:r>
              <a:rPr lang="en-GB" sz="8000" b="1" i="1" dirty="0">
                <a:solidFill>
                  <a:srgbClr val="C00000"/>
                </a:solidFill>
              </a:rPr>
              <a:t>applied learning strategies </a:t>
            </a:r>
            <a:endParaRPr lang="en-GB" sz="8000" dirty="0">
              <a:solidFill>
                <a:srgbClr val="C00000"/>
              </a:solidFill>
            </a:endParaRPr>
          </a:p>
        </p:txBody>
      </p:sp>
      <p:pic>
        <p:nvPicPr>
          <p:cNvPr id="10" name="Picture 9">
            <a:extLst>
              <a:ext uri="{FF2B5EF4-FFF2-40B4-BE49-F238E27FC236}">
                <a16:creationId xmlns:a16="http://schemas.microsoft.com/office/drawing/2014/main" id="{147785B3-6272-4AC2-9332-674253B21016}"/>
              </a:ext>
            </a:extLst>
          </p:cNvPr>
          <p:cNvPicPr>
            <a:picLocks noChangeAspect="1"/>
          </p:cNvPicPr>
          <p:nvPr/>
        </p:nvPicPr>
        <p:blipFill rotWithShape="1">
          <a:blip r:embed="rId3"/>
          <a:srcRect l="4179"/>
          <a:stretch/>
        </p:blipFill>
        <p:spPr>
          <a:xfrm>
            <a:off x="0" y="2209801"/>
            <a:ext cx="9318172" cy="6695606"/>
          </a:xfrm>
          <a:prstGeom prst="rect">
            <a:avLst/>
          </a:prstGeom>
        </p:spPr>
      </p:pic>
      <p:pic>
        <p:nvPicPr>
          <p:cNvPr id="17" name="Picture 16">
            <a:extLst>
              <a:ext uri="{FF2B5EF4-FFF2-40B4-BE49-F238E27FC236}">
                <a16:creationId xmlns:a16="http://schemas.microsoft.com/office/drawing/2014/main" id="{E3B27BAE-5A0C-4A35-B2F7-1ED07AB6CF4F}"/>
              </a:ext>
            </a:extLst>
          </p:cNvPr>
          <p:cNvPicPr>
            <a:picLocks noChangeAspect="1"/>
          </p:cNvPicPr>
          <p:nvPr/>
        </p:nvPicPr>
        <p:blipFill rotWithShape="1">
          <a:blip r:embed="rId4"/>
          <a:srcRect l="30670" t="19365" r="28766" b="19471"/>
          <a:stretch/>
        </p:blipFill>
        <p:spPr>
          <a:xfrm>
            <a:off x="9498234" y="2209801"/>
            <a:ext cx="6660852" cy="6695606"/>
          </a:xfrm>
          <a:prstGeom prst="rect">
            <a:avLst/>
          </a:prstGeom>
        </p:spPr>
      </p:pic>
      <p:pic>
        <p:nvPicPr>
          <p:cNvPr id="19" name="Picture 18">
            <a:extLst>
              <a:ext uri="{FF2B5EF4-FFF2-40B4-BE49-F238E27FC236}">
                <a16:creationId xmlns:a16="http://schemas.microsoft.com/office/drawing/2014/main" id="{E4FBA476-74B1-4672-BAE6-61CE67E3A57B}"/>
              </a:ext>
            </a:extLst>
          </p:cNvPr>
          <p:cNvPicPr>
            <a:picLocks noChangeAspect="1"/>
          </p:cNvPicPr>
          <p:nvPr/>
        </p:nvPicPr>
        <p:blipFill rotWithShape="1">
          <a:blip r:embed="rId5"/>
          <a:srcRect l="20653" t="18624" r="27070" b="16111"/>
          <a:stretch/>
        </p:blipFill>
        <p:spPr>
          <a:xfrm>
            <a:off x="16339149" y="2209801"/>
            <a:ext cx="8044850" cy="6695606"/>
          </a:xfrm>
          <a:prstGeom prst="rect">
            <a:avLst/>
          </a:prstGeom>
        </p:spPr>
      </p:pic>
      <p:sp>
        <p:nvSpPr>
          <p:cNvPr id="20" name="TextBox 19">
            <a:extLst>
              <a:ext uri="{FF2B5EF4-FFF2-40B4-BE49-F238E27FC236}">
                <a16:creationId xmlns:a16="http://schemas.microsoft.com/office/drawing/2014/main" id="{4C08B552-2A19-40D9-B7B9-07E5CB5897AC}"/>
              </a:ext>
            </a:extLst>
          </p:cNvPr>
          <p:cNvSpPr txBox="1"/>
          <p:nvPr/>
        </p:nvSpPr>
        <p:spPr>
          <a:xfrm>
            <a:off x="0" y="9113892"/>
            <a:ext cx="9318172" cy="830997"/>
          </a:xfrm>
          <a:prstGeom prst="rect">
            <a:avLst/>
          </a:prstGeom>
          <a:noFill/>
        </p:spPr>
        <p:txBody>
          <a:bodyPr wrap="square" rtlCol="0">
            <a:spAutoFit/>
          </a:bodyPr>
          <a:lstStyle/>
          <a:p>
            <a:pPr algn="ctr"/>
            <a:r>
              <a:rPr lang="en-US" sz="4800" b="1" dirty="0"/>
              <a:t>Promise: Enjoyment + Leaning </a:t>
            </a:r>
            <a:endParaRPr lang="en-GB" sz="4800" b="1" dirty="0"/>
          </a:p>
        </p:txBody>
      </p:sp>
      <p:sp>
        <p:nvSpPr>
          <p:cNvPr id="24" name="TextBox 23">
            <a:extLst>
              <a:ext uri="{FF2B5EF4-FFF2-40B4-BE49-F238E27FC236}">
                <a16:creationId xmlns:a16="http://schemas.microsoft.com/office/drawing/2014/main" id="{3109E268-0A4B-4F7F-9D5E-791458E859CC}"/>
              </a:ext>
            </a:extLst>
          </p:cNvPr>
          <p:cNvSpPr txBox="1"/>
          <p:nvPr/>
        </p:nvSpPr>
        <p:spPr>
          <a:xfrm>
            <a:off x="9498234" y="9113892"/>
            <a:ext cx="6540052" cy="830997"/>
          </a:xfrm>
          <a:prstGeom prst="rect">
            <a:avLst/>
          </a:prstGeom>
          <a:noFill/>
        </p:spPr>
        <p:txBody>
          <a:bodyPr wrap="square" rtlCol="0">
            <a:spAutoFit/>
          </a:bodyPr>
          <a:lstStyle/>
          <a:p>
            <a:pPr algn="ctr"/>
            <a:r>
              <a:rPr lang="en-US" sz="4800" b="1" dirty="0"/>
              <a:t>Experience </a:t>
            </a:r>
            <a:endParaRPr lang="en-GB" sz="4800" b="1" dirty="0"/>
          </a:p>
        </p:txBody>
      </p:sp>
      <p:sp>
        <p:nvSpPr>
          <p:cNvPr id="25" name="TextBox 24">
            <a:extLst>
              <a:ext uri="{FF2B5EF4-FFF2-40B4-BE49-F238E27FC236}">
                <a16:creationId xmlns:a16="http://schemas.microsoft.com/office/drawing/2014/main" id="{0E633568-C57F-4941-9F3E-010B59903241}"/>
              </a:ext>
            </a:extLst>
          </p:cNvPr>
          <p:cNvSpPr txBox="1"/>
          <p:nvPr/>
        </p:nvSpPr>
        <p:spPr>
          <a:xfrm>
            <a:off x="16339149" y="9113892"/>
            <a:ext cx="8044850" cy="830997"/>
          </a:xfrm>
          <a:prstGeom prst="rect">
            <a:avLst/>
          </a:prstGeom>
          <a:noFill/>
        </p:spPr>
        <p:txBody>
          <a:bodyPr wrap="square" rtlCol="0">
            <a:spAutoFit/>
          </a:bodyPr>
          <a:lstStyle/>
          <a:p>
            <a:pPr algn="ctr"/>
            <a:r>
              <a:rPr lang="en-US" sz="4800" b="1" dirty="0"/>
              <a:t>Confidence/ Responsibility </a:t>
            </a:r>
            <a:r>
              <a:rPr lang="en-US" sz="4800" dirty="0"/>
              <a:t>  </a:t>
            </a:r>
            <a:endParaRPr lang="en-GB" sz="4800" dirty="0"/>
          </a:p>
        </p:txBody>
      </p:sp>
      <p:sp>
        <p:nvSpPr>
          <p:cNvPr id="12" name="Text Placeholder 2">
            <a:extLst>
              <a:ext uri="{FF2B5EF4-FFF2-40B4-BE49-F238E27FC236}">
                <a16:creationId xmlns:a16="http://schemas.microsoft.com/office/drawing/2014/main" id="{2A8C2741-52B3-43A4-9EF5-C0E5917A522D}"/>
              </a:ext>
            </a:extLst>
          </p:cNvPr>
          <p:cNvSpPr txBox="1">
            <a:spLocks/>
          </p:cNvSpPr>
          <p:nvPr/>
        </p:nvSpPr>
        <p:spPr>
          <a:xfrm>
            <a:off x="19125759" y="633021"/>
            <a:ext cx="4938927" cy="934780"/>
          </a:xfrm>
          <a:prstGeom prst="rect">
            <a:avLst/>
          </a:prstGeom>
          <a:solidFill>
            <a:schemeClr val="bg1"/>
          </a:solidFill>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00000"/>
              </a:lnSpc>
              <a:buNone/>
            </a:pPr>
            <a:r>
              <a:rPr lang="en-US" dirty="0"/>
              <a:t>Evidences  </a:t>
            </a:r>
            <a:endParaRPr lang="en-GB" dirty="0"/>
          </a:p>
        </p:txBody>
      </p:sp>
    </p:spTree>
    <p:extLst>
      <p:ext uri="{BB962C8B-B14F-4D97-AF65-F5344CB8AC3E}">
        <p14:creationId xmlns:p14="http://schemas.microsoft.com/office/powerpoint/2010/main" val="1420071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1" y="282114"/>
            <a:ext cx="24383998" cy="1636594"/>
          </a:xfrm>
          <a:solidFill>
            <a:srgbClr val="CF202F"/>
          </a:solidFill>
        </p:spPr>
        <p:txBody>
          <a:bodyPr/>
          <a:lstStyle/>
          <a:p>
            <a:pPr>
              <a:lnSpc>
                <a:spcPct val="100000"/>
              </a:lnSpc>
            </a:pPr>
            <a:r>
              <a:rPr lang="en-US" b="1" dirty="0">
                <a:solidFill>
                  <a:schemeClr val="bg1"/>
                </a:solidFill>
              </a:rPr>
              <a:t>Meaning-Making? </a:t>
            </a:r>
            <a:r>
              <a:rPr lang="en-US" sz="7200" dirty="0">
                <a:solidFill>
                  <a:schemeClr val="bg1"/>
                </a:solidFill>
              </a:rPr>
              <a:t>(cont.)</a:t>
            </a:r>
            <a:endParaRPr lang="en-GB" sz="7200" dirty="0">
              <a:solidFill>
                <a:schemeClr val="bg1"/>
              </a:solidFill>
            </a:endParaRPr>
          </a:p>
        </p:txBody>
      </p:sp>
      <p:sp>
        <p:nvSpPr>
          <p:cNvPr id="7" name="TextBox 6">
            <a:extLst>
              <a:ext uri="{FF2B5EF4-FFF2-40B4-BE49-F238E27FC236}">
                <a16:creationId xmlns:a16="http://schemas.microsoft.com/office/drawing/2014/main" id="{FB6A27EB-35BB-44D0-8196-2FC78956BA34}"/>
              </a:ext>
            </a:extLst>
          </p:cNvPr>
          <p:cNvSpPr txBox="1"/>
          <p:nvPr/>
        </p:nvSpPr>
        <p:spPr>
          <a:xfrm>
            <a:off x="558797" y="10299056"/>
            <a:ext cx="23825202" cy="1323439"/>
          </a:xfrm>
          <a:prstGeom prst="rect">
            <a:avLst/>
          </a:prstGeom>
          <a:noFill/>
        </p:spPr>
        <p:txBody>
          <a:bodyPr wrap="square">
            <a:spAutoFit/>
          </a:bodyPr>
          <a:lstStyle/>
          <a:p>
            <a:pPr lvl="0"/>
            <a:r>
              <a:rPr lang="en-GB" sz="8000" b="1" i="1" dirty="0">
                <a:solidFill>
                  <a:srgbClr val="C00000"/>
                </a:solidFill>
              </a:rPr>
              <a:t>Students engagement </a:t>
            </a:r>
            <a:r>
              <a:rPr lang="en-GB" sz="8000" i="1" dirty="0">
                <a:solidFill>
                  <a:srgbClr val="C00000"/>
                </a:solidFill>
              </a:rPr>
              <a:t>and</a:t>
            </a:r>
            <a:r>
              <a:rPr lang="en-GB" sz="8000" b="1" i="1" dirty="0">
                <a:solidFill>
                  <a:srgbClr val="C00000"/>
                </a:solidFill>
              </a:rPr>
              <a:t> emotional experience</a:t>
            </a:r>
          </a:p>
        </p:txBody>
      </p:sp>
      <p:pic>
        <p:nvPicPr>
          <p:cNvPr id="14" name="Picture 13">
            <a:extLst>
              <a:ext uri="{FF2B5EF4-FFF2-40B4-BE49-F238E27FC236}">
                <a16:creationId xmlns:a16="http://schemas.microsoft.com/office/drawing/2014/main" id="{115936BC-E8EA-48C5-ADBD-D41DF6AF67FE}"/>
              </a:ext>
            </a:extLst>
          </p:cNvPr>
          <p:cNvPicPr>
            <a:picLocks noChangeAspect="1"/>
          </p:cNvPicPr>
          <p:nvPr/>
        </p:nvPicPr>
        <p:blipFill rotWithShape="1">
          <a:blip r:embed="rId3"/>
          <a:srcRect t="15386" b="20829"/>
          <a:stretch/>
        </p:blipFill>
        <p:spPr>
          <a:xfrm>
            <a:off x="16428781" y="2203109"/>
            <a:ext cx="7967894" cy="6839290"/>
          </a:xfrm>
          <a:prstGeom prst="rect">
            <a:avLst/>
          </a:prstGeom>
        </p:spPr>
      </p:pic>
      <p:pic>
        <p:nvPicPr>
          <p:cNvPr id="15" name="Picture 14">
            <a:extLst>
              <a:ext uri="{FF2B5EF4-FFF2-40B4-BE49-F238E27FC236}">
                <a16:creationId xmlns:a16="http://schemas.microsoft.com/office/drawing/2014/main" id="{E709DA07-82A7-4BC9-878B-C4CE97709593}"/>
              </a:ext>
            </a:extLst>
          </p:cNvPr>
          <p:cNvPicPr>
            <a:picLocks noChangeAspect="1"/>
          </p:cNvPicPr>
          <p:nvPr/>
        </p:nvPicPr>
        <p:blipFill>
          <a:blip r:embed="rId4"/>
          <a:stretch>
            <a:fillRect/>
          </a:stretch>
        </p:blipFill>
        <p:spPr>
          <a:xfrm>
            <a:off x="-1" y="2203109"/>
            <a:ext cx="5215082" cy="6839290"/>
          </a:xfrm>
          <a:prstGeom prst="rect">
            <a:avLst/>
          </a:prstGeom>
        </p:spPr>
      </p:pic>
      <p:pic>
        <p:nvPicPr>
          <p:cNvPr id="17" name="Picture 16">
            <a:extLst>
              <a:ext uri="{FF2B5EF4-FFF2-40B4-BE49-F238E27FC236}">
                <a16:creationId xmlns:a16="http://schemas.microsoft.com/office/drawing/2014/main" id="{F82E4334-0260-4064-833F-6211C97E462B}"/>
              </a:ext>
            </a:extLst>
          </p:cNvPr>
          <p:cNvPicPr>
            <a:picLocks noChangeAspect="1"/>
          </p:cNvPicPr>
          <p:nvPr/>
        </p:nvPicPr>
        <p:blipFill>
          <a:blip r:embed="rId5"/>
          <a:stretch>
            <a:fillRect/>
          </a:stretch>
        </p:blipFill>
        <p:spPr>
          <a:xfrm>
            <a:off x="5388272" y="2203109"/>
            <a:ext cx="5459692" cy="6839290"/>
          </a:xfrm>
          <a:prstGeom prst="rect">
            <a:avLst/>
          </a:prstGeom>
        </p:spPr>
      </p:pic>
      <p:pic>
        <p:nvPicPr>
          <p:cNvPr id="20" name="Picture 19">
            <a:extLst>
              <a:ext uri="{FF2B5EF4-FFF2-40B4-BE49-F238E27FC236}">
                <a16:creationId xmlns:a16="http://schemas.microsoft.com/office/drawing/2014/main" id="{822D713C-0943-4969-BA10-6C025DB29221}"/>
              </a:ext>
            </a:extLst>
          </p:cNvPr>
          <p:cNvPicPr>
            <a:picLocks noChangeAspect="1"/>
          </p:cNvPicPr>
          <p:nvPr/>
        </p:nvPicPr>
        <p:blipFill rotWithShape="1">
          <a:blip r:embed="rId6"/>
          <a:srcRect l="33210" t="18519" r="33492" b="16062"/>
          <a:stretch/>
        </p:blipFill>
        <p:spPr>
          <a:xfrm>
            <a:off x="11021159" y="2203109"/>
            <a:ext cx="5221750" cy="6839290"/>
          </a:xfrm>
          <a:prstGeom prst="rect">
            <a:avLst/>
          </a:prstGeom>
        </p:spPr>
      </p:pic>
      <p:sp>
        <p:nvSpPr>
          <p:cNvPr id="23" name="TextBox 22">
            <a:extLst>
              <a:ext uri="{FF2B5EF4-FFF2-40B4-BE49-F238E27FC236}">
                <a16:creationId xmlns:a16="http://schemas.microsoft.com/office/drawing/2014/main" id="{8F0AA6A6-62AA-46A9-96FC-9761A7181354}"/>
              </a:ext>
            </a:extLst>
          </p:cNvPr>
          <p:cNvSpPr txBox="1"/>
          <p:nvPr/>
        </p:nvSpPr>
        <p:spPr>
          <a:xfrm>
            <a:off x="0" y="9113892"/>
            <a:ext cx="5215080" cy="830997"/>
          </a:xfrm>
          <a:prstGeom prst="rect">
            <a:avLst/>
          </a:prstGeom>
          <a:noFill/>
        </p:spPr>
        <p:txBody>
          <a:bodyPr wrap="square" rtlCol="0">
            <a:spAutoFit/>
          </a:bodyPr>
          <a:lstStyle/>
          <a:p>
            <a:pPr algn="ctr"/>
            <a:r>
              <a:rPr lang="en-US" sz="4800" b="1" dirty="0"/>
              <a:t>Team Spirit </a:t>
            </a:r>
            <a:endParaRPr lang="en-GB" sz="4800" b="1" dirty="0"/>
          </a:p>
        </p:txBody>
      </p:sp>
      <p:sp>
        <p:nvSpPr>
          <p:cNvPr id="24" name="TextBox 23">
            <a:extLst>
              <a:ext uri="{FF2B5EF4-FFF2-40B4-BE49-F238E27FC236}">
                <a16:creationId xmlns:a16="http://schemas.microsoft.com/office/drawing/2014/main" id="{E4AB4893-8830-4D16-B48A-EFFB923FCF98}"/>
              </a:ext>
            </a:extLst>
          </p:cNvPr>
          <p:cNvSpPr txBox="1"/>
          <p:nvPr/>
        </p:nvSpPr>
        <p:spPr>
          <a:xfrm>
            <a:off x="5388272" y="9113892"/>
            <a:ext cx="5459692" cy="830997"/>
          </a:xfrm>
          <a:prstGeom prst="rect">
            <a:avLst/>
          </a:prstGeom>
          <a:noFill/>
        </p:spPr>
        <p:txBody>
          <a:bodyPr wrap="square" rtlCol="0">
            <a:spAutoFit/>
          </a:bodyPr>
          <a:lstStyle/>
          <a:p>
            <a:pPr algn="ctr"/>
            <a:r>
              <a:rPr lang="en-US" sz="4800" b="1" dirty="0"/>
              <a:t>Competition</a:t>
            </a:r>
            <a:endParaRPr lang="en-GB" sz="4800" b="1" dirty="0"/>
          </a:p>
        </p:txBody>
      </p:sp>
      <p:sp>
        <p:nvSpPr>
          <p:cNvPr id="25" name="TextBox 24">
            <a:extLst>
              <a:ext uri="{FF2B5EF4-FFF2-40B4-BE49-F238E27FC236}">
                <a16:creationId xmlns:a16="http://schemas.microsoft.com/office/drawing/2014/main" id="{8E1E66C1-EE8B-48B9-BB6A-8D8D14790FD1}"/>
              </a:ext>
            </a:extLst>
          </p:cNvPr>
          <p:cNvSpPr txBox="1"/>
          <p:nvPr/>
        </p:nvSpPr>
        <p:spPr>
          <a:xfrm>
            <a:off x="11021157" y="9113892"/>
            <a:ext cx="5221750" cy="830997"/>
          </a:xfrm>
          <a:prstGeom prst="rect">
            <a:avLst/>
          </a:prstGeom>
          <a:noFill/>
        </p:spPr>
        <p:txBody>
          <a:bodyPr wrap="square" rtlCol="0">
            <a:spAutoFit/>
          </a:bodyPr>
          <a:lstStyle/>
          <a:p>
            <a:pPr algn="ctr"/>
            <a:r>
              <a:rPr lang="en-US" sz="4800" b="1" dirty="0"/>
              <a:t>Wasting time</a:t>
            </a:r>
            <a:endParaRPr lang="en-GB" sz="4800" b="1" dirty="0"/>
          </a:p>
        </p:txBody>
      </p:sp>
      <p:sp>
        <p:nvSpPr>
          <p:cNvPr id="26" name="TextBox 25">
            <a:extLst>
              <a:ext uri="{FF2B5EF4-FFF2-40B4-BE49-F238E27FC236}">
                <a16:creationId xmlns:a16="http://schemas.microsoft.com/office/drawing/2014/main" id="{5C951BE2-5C40-4BBA-BC67-1859FA4F9912}"/>
              </a:ext>
            </a:extLst>
          </p:cNvPr>
          <p:cNvSpPr txBox="1"/>
          <p:nvPr/>
        </p:nvSpPr>
        <p:spPr>
          <a:xfrm>
            <a:off x="16416099" y="9113892"/>
            <a:ext cx="7967902" cy="830997"/>
          </a:xfrm>
          <a:prstGeom prst="rect">
            <a:avLst/>
          </a:prstGeom>
          <a:noFill/>
        </p:spPr>
        <p:txBody>
          <a:bodyPr wrap="square" rtlCol="0">
            <a:spAutoFit/>
          </a:bodyPr>
          <a:lstStyle/>
          <a:p>
            <a:pPr algn="ctr"/>
            <a:r>
              <a:rPr lang="en-US" sz="4800" b="1" dirty="0"/>
              <a:t>Brain Storming</a:t>
            </a:r>
            <a:endParaRPr lang="en-GB" sz="4800" b="1" dirty="0"/>
          </a:p>
        </p:txBody>
      </p:sp>
      <p:sp>
        <p:nvSpPr>
          <p:cNvPr id="13" name="Text Placeholder 2">
            <a:extLst>
              <a:ext uri="{FF2B5EF4-FFF2-40B4-BE49-F238E27FC236}">
                <a16:creationId xmlns:a16="http://schemas.microsoft.com/office/drawing/2014/main" id="{1BB25FC7-DA3A-4B55-84C7-A20FA15C2A55}"/>
              </a:ext>
            </a:extLst>
          </p:cNvPr>
          <p:cNvSpPr txBox="1">
            <a:spLocks/>
          </p:cNvSpPr>
          <p:nvPr/>
        </p:nvSpPr>
        <p:spPr>
          <a:xfrm>
            <a:off x="19125759" y="633021"/>
            <a:ext cx="4938927" cy="934780"/>
          </a:xfrm>
          <a:prstGeom prst="rect">
            <a:avLst/>
          </a:prstGeom>
          <a:solidFill>
            <a:schemeClr val="bg1"/>
          </a:solidFill>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00000"/>
              </a:lnSpc>
              <a:buNone/>
            </a:pPr>
            <a:r>
              <a:rPr lang="en-US" dirty="0"/>
              <a:t>Evidences  </a:t>
            </a:r>
            <a:endParaRPr lang="en-GB" dirty="0"/>
          </a:p>
        </p:txBody>
      </p:sp>
    </p:spTree>
    <p:extLst>
      <p:ext uri="{BB962C8B-B14F-4D97-AF65-F5344CB8AC3E}">
        <p14:creationId xmlns:p14="http://schemas.microsoft.com/office/powerpoint/2010/main" val="415470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282114"/>
            <a:ext cx="24383998" cy="1636594"/>
          </a:xfrm>
          <a:solidFill>
            <a:srgbClr val="CF202F"/>
          </a:solidFill>
        </p:spPr>
        <p:txBody>
          <a:bodyPr/>
          <a:lstStyle/>
          <a:p>
            <a:pPr>
              <a:lnSpc>
                <a:spcPct val="100000"/>
              </a:lnSpc>
            </a:pPr>
            <a:r>
              <a:rPr lang="en-US" b="1" dirty="0">
                <a:solidFill>
                  <a:schemeClr val="bg1"/>
                </a:solidFill>
              </a:rPr>
              <a:t>Meaning-Making? </a:t>
            </a:r>
            <a:r>
              <a:rPr lang="en-US" sz="7200" dirty="0">
                <a:solidFill>
                  <a:schemeClr val="bg1"/>
                </a:solidFill>
              </a:rPr>
              <a:t>(cont.)</a:t>
            </a:r>
            <a:endParaRPr lang="en-GB" sz="7200" dirty="0">
              <a:solidFill>
                <a:schemeClr val="bg1"/>
              </a:solidFill>
            </a:endParaRPr>
          </a:p>
        </p:txBody>
      </p:sp>
      <p:sp>
        <p:nvSpPr>
          <p:cNvPr id="7" name="TextBox 6">
            <a:extLst>
              <a:ext uri="{FF2B5EF4-FFF2-40B4-BE49-F238E27FC236}">
                <a16:creationId xmlns:a16="http://schemas.microsoft.com/office/drawing/2014/main" id="{FB6A27EB-35BB-44D0-8196-2FC78956BA34}"/>
              </a:ext>
            </a:extLst>
          </p:cNvPr>
          <p:cNvSpPr txBox="1"/>
          <p:nvPr/>
        </p:nvSpPr>
        <p:spPr>
          <a:xfrm>
            <a:off x="558797" y="10401046"/>
            <a:ext cx="23825202" cy="1323439"/>
          </a:xfrm>
          <a:prstGeom prst="rect">
            <a:avLst/>
          </a:prstGeom>
          <a:noFill/>
        </p:spPr>
        <p:txBody>
          <a:bodyPr wrap="square">
            <a:spAutoFit/>
          </a:bodyPr>
          <a:lstStyle/>
          <a:p>
            <a:pPr lvl="0"/>
            <a:r>
              <a:rPr lang="en-GB" sz="8000" b="1" i="1" dirty="0">
                <a:solidFill>
                  <a:srgbClr val="C00000"/>
                </a:solidFill>
              </a:rPr>
              <a:t>Emotional experience</a:t>
            </a:r>
          </a:p>
        </p:txBody>
      </p:sp>
      <p:pic>
        <p:nvPicPr>
          <p:cNvPr id="12" name="Picture 11">
            <a:extLst>
              <a:ext uri="{FF2B5EF4-FFF2-40B4-BE49-F238E27FC236}">
                <a16:creationId xmlns:a16="http://schemas.microsoft.com/office/drawing/2014/main" id="{D35D69B3-9818-49FE-B48A-F0D3EC0A7D91}"/>
              </a:ext>
            </a:extLst>
          </p:cNvPr>
          <p:cNvPicPr>
            <a:picLocks noChangeAspect="1"/>
          </p:cNvPicPr>
          <p:nvPr/>
        </p:nvPicPr>
        <p:blipFill>
          <a:blip r:embed="rId3"/>
          <a:stretch>
            <a:fillRect/>
          </a:stretch>
        </p:blipFill>
        <p:spPr>
          <a:xfrm>
            <a:off x="0" y="2356804"/>
            <a:ext cx="11901716" cy="7934476"/>
          </a:xfrm>
          <a:prstGeom prst="rect">
            <a:avLst/>
          </a:prstGeom>
        </p:spPr>
      </p:pic>
      <p:pic>
        <p:nvPicPr>
          <p:cNvPr id="4" name="Picture 3">
            <a:extLst>
              <a:ext uri="{FF2B5EF4-FFF2-40B4-BE49-F238E27FC236}">
                <a16:creationId xmlns:a16="http://schemas.microsoft.com/office/drawing/2014/main" id="{197688CE-F89E-4C05-B65A-35F5CFEA9CE6}"/>
              </a:ext>
            </a:extLst>
          </p:cNvPr>
          <p:cNvPicPr>
            <a:picLocks noChangeAspect="1"/>
          </p:cNvPicPr>
          <p:nvPr/>
        </p:nvPicPr>
        <p:blipFill rotWithShape="1">
          <a:blip r:embed="rId4"/>
          <a:srcRect l="21217" t="35238" r="43933" b="28889"/>
          <a:stretch/>
        </p:blipFill>
        <p:spPr>
          <a:xfrm>
            <a:off x="12191997" y="2356804"/>
            <a:ext cx="11562330" cy="7934476"/>
          </a:xfrm>
          <a:prstGeom prst="rect">
            <a:avLst/>
          </a:prstGeom>
        </p:spPr>
      </p:pic>
      <p:pic>
        <p:nvPicPr>
          <p:cNvPr id="6146" name="Picture 2" descr="Instagram New Logo HD Stock Images | Shutterstock">
            <a:extLst>
              <a:ext uri="{FF2B5EF4-FFF2-40B4-BE49-F238E27FC236}">
                <a16:creationId xmlns:a16="http://schemas.microsoft.com/office/drawing/2014/main" id="{CA86694D-1F01-4731-9F2E-814CF878A8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13" b="19116"/>
          <a:stretch/>
        </p:blipFill>
        <p:spPr bwMode="auto">
          <a:xfrm>
            <a:off x="18437629" y="11387133"/>
            <a:ext cx="5946372" cy="23736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napchat logo and symbol, meaning, history, PNG">
            <a:extLst>
              <a:ext uri="{FF2B5EF4-FFF2-40B4-BE49-F238E27FC236}">
                <a16:creationId xmlns:a16="http://schemas.microsoft.com/office/drawing/2014/main" id="{74FF723C-46AC-4239-B6A6-A6CF69E16B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37292" y="11569181"/>
            <a:ext cx="2720026" cy="230176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6CE193B-CC25-4536-A122-6FED5434D284}"/>
              </a:ext>
            </a:extLst>
          </p:cNvPr>
          <p:cNvSpPr txBox="1"/>
          <p:nvPr/>
        </p:nvSpPr>
        <p:spPr>
          <a:xfrm>
            <a:off x="558794" y="11789105"/>
            <a:ext cx="12373436" cy="1569660"/>
          </a:xfrm>
          <a:prstGeom prst="rect">
            <a:avLst/>
          </a:prstGeom>
          <a:noFill/>
        </p:spPr>
        <p:txBody>
          <a:bodyPr wrap="square">
            <a:spAutoFit/>
          </a:bodyPr>
          <a:lstStyle/>
          <a:p>
            <a:r>
              <a:rPr lang="en-GB" sz="4800" i="1" dirty="0">
                <a:solidFill>
                  <a:srgbClr val="202124"/>
                </a:solidFill>
                <a:latin typeface="arial" panose="020B0604020202020204" pitchFamily="34" charset="0"/>
              </a:rPr>
              <a:t>There were 1.40 million </a:t>
            </a:r>
            <a:r>
              <a:rPr lang="en-GB" sz="4800" b="1" i="1" dirty="0">
                <a:solidFill>
                  <a:srgbClr val="202124"/>
                </a:solidFill>
                <a:latin typeface="arial" panose="020B0604020202020204" pitchFamily="34" charset="0"/>
              </a:rPr>
              <a:t>social media</a:t>
            </a:r>
            <a:r>
              <a:rPr lang="en-GB" sz="4800" i="1" dirty="0">
                <a:solidFill>
                  <a:srgbClr val="202124"/>
                </a:solidFill>
                <a:latin typeface="arial" panose="020B0604020202020204" pitchFamily="34" charset="0"/>
              </a:rPr>
              <a:t> users in </a:t>
            </a:r>
            <a:r>
              <a:rPr lang="en-GB" sz="4800" b="1" i="1" dirty="0">
                <a:solidFill>
                  <a:srgbClr val="202124"/>
                </a:solidFill>
                <a:latin typeface="arial" panose="020B0604020202020204" pitchFamily="34" charset="0"/>
              </a:rPr>
              <a:t>Bahrain</a:t>
            </a:r>
            <a:r>
              <a:rPr lang="en-GB" sz="4800" i="1" dirty="0">
                <a:solidFill>
                  <a:srgbClr val="202124"/>
                </a:solidFill>
                <a:latin typeface="arial" panose="020B0604020202020204" pitchFamily="34" charset="0"/>
              </a:rPr>
              <a:t> in January 2020. </a:t>
            </a:r>
            <a:endParaRPr lang="en-GB" sz="4800" i="1" dirty="0"/>
          </a:p>
        </p:txBody>
      </p:sp>
      <p:sp>
        <p:nvSpPr>
          <p:cNvPr id="19" name="TextBox 18">
            <a:extLst>
              <a:ext uri="{FF2B5EF4-FFF2-40B4-BE49-F238E27FC236}">
                <a16:creationId xmlns:a16="http://schemas.microsoft.com/office/drawing/2014/main" id="{37E61801-BF72-45CA-BE14-6A9ECD7D3CBA}"/>
              </a:ext>
            </a:extLst>
          </p:cNvPr>
          <p:cNvSpPr txBox="1"/>
          <p:nvPr/>
        </p:nvSpPr>
        <p:spPr>
          <a:xfrm>
            <a:off x="12471396" y="11746025"/>
            <a:ext cx="2565893" cy="1200329"/>
          </a:xfrm>
          <a:prstGeom prst="rect">
            <a:avLst/>
          </a:prstGeom>
          <a:noFill/>
        </p:spPr>
        <p:txBody>
          <a:bodyPr wrap="square" rtlCol="0">
            <a:spAutoFit/>
          </a:bodyPr>
          <a:lstStyle/>
          <a:p>
            <a:pPr algn="ctr"/>
            <a:r>
              <a:rPr lang="en-US" sz="7200" b="1" dirty="0">
                <a:solidFill>
                  <a:srgbClr val="FF0000"/>
                </a:solidFill>
              </a:rPr>
              <a:t>84%</a:t>
            </a:r>
            <a:endParaRPr lang="en-GB" sz="7200" b="1" dirty="0">
              <a:solidFill>
                <a:srgbClr val="FF0000"/>
              </a:solidFill>
            </a:endParaRPr>
          </a:p>
        </p:txBody>
      </p:sp>
      <p:sp>
        <p:nvSpPr>
          <p:cNvPr id="21" name="TextBox 20">
            <a:extLst>
              <a:ext uri="{FF2B5EF4-FFF2-40B4-BE49-F238E27FC236}">
                <a16:creationId xmlns:a16="http://schemas.microsoft.com/office/drawing/2014/main" id="{A45A4DD0-13D5-479C-9D26-A5AD66FA1C7A}"/>
              </a:ext>
            </a:extLst>
          </p:cNvPr>
          <p:cNvSpPr txBox="1"/>
          <p:nvPr/>
        </p:nvSpPr>
        <p:spPr>
          <a:xfrm>
            <a:off x="11901717" y="4671722"/>
            <a:ext cx="3378578" cy="830997"/>
          </a:xfrm>
          <a:prstGeom prst="rect">
            <a:avLst/>
          </a:prstGeom>
          <a:solidFill>
            <a:schemeClr val="bg1"/>
          </a:solidFill>
        </p:spPr>
        <p:txBody>
          <a:bodyPr wrap="square" rtlCol="0">
            <a:spAutoFit/>
          </a:bodyPr>
          <a:lstStyle/>
          <a:p>
            <a:pPr algn="ctr"/>
            <a:r>
              <a:rPr lang="en-US" sz="4000" b="1" dirty="0"/>
              <a:t>Marketing</a:t>
            </a:r>
            <a:r>
              <a:rPr lang="en-US" sz="4800" b="1" dirty="0"/>
              <a:t> </a:t>
            </a:r>
            <a:endParaRPr lang="en-GB" sz="4800" b="1" dirty="0"/>
          </a:p>
        </p:txBody>
      </p:sp>
      <p:sp>
        <p:nvSpPr>
          <p:cNvPr id="22" name="TextBox 21">
            <a:extLst>
              <a:ext uri="{FF2B5EF4-FFF2-40B4-BE49-F238E27FC236}">
                <a16:creationId xmlns:a16="http://schemas.microsoft.com/office/drawing/2014/main" id="{F714FB7E-258B-48F2-8C77-7D50C7655DDB}"/>
              </a:ext>
            </a:extLst>
          </p:cNvPr>
          <p:cNvSpPr txBox="1"/>
          <p:nvPr/>
        </p:nvSpPr>
        <p:spPr>
          <a:xfrm>
            <a:off x="11901717" y="5824816"/>
            <a:ext cx="3378578" cy="830997"/>
          </a:xfrm>
          <a:prstGeom prst="rect">
            <a:avLst/>
          </a:prstGeom>
          <a:solidFill>
            <a:schemeClr val="bg1"/>
          </a:solidFill>
        </p:spPr>
        <p:txBody>
          <a:bodyPr wrap="square" rtlCol="0">
            <a:spAutoFit/>
          </a:bodyPr>
          <a:lstStyle/>
          <a:p>
            <a:pPr algn="ctr"/>
            <a:r>
              <a:rPr lang="en-US" sz="4000" b="1" dirty="0"/>
              <a:t>Advertising</a:t>
            </a:r>
            <a:r>
              <a:rPr lang="en-US" sz="4800" b="1" dirty="0"/>
              <a:t>  </a:t>
            </a:r>
            <a:endParaRPr lang="en-GB" sz="4800" b="1" dirty="0"/>
          </a:p>
        </p:txBody>
      </p:sp>
      <p:sp>
        <p:nvSpPr>
          <p:cNvPr id="27" name="TextBox 26">
            <a:extLst>
              <a:ext uri="{FF2B5EF4-FFF2-40B4-BE49-F238E27FC236}">
                <a16:creationId xmlns:a16="http://schemas.microsoft.com/office/drawing/2014/main" id="{453826EC-8AD3-4934-B295-87175A73DB31}"/>
              </a:ext>
            </a:extLst>
          </p:cNvPr>
          <p:cNvSpPr txBox="1"/>
          <p:nvPr/>
        </p:nvSpPr>
        <p:spPr>
          <a:xfrm>
            <a:off x="11901717" y="7046842"/>
            <a:ext cx="3378578" cy="707886"/>
          </a:xfrm>
          <a:prstGeom prst="rect">
            <a:avLst/>
          </a:prstGeom>
          <a:solidFill>
            <a:schemeClr val="bg1"/>
          </a:solidFill>
        </p:spPr>
        <p:txBody>
          <a:bodyPr wrap="square" rtlCol="0">
            <a:spAutoFit/>
          </a:bodyPr>
          <a:lstStyle/>
          <a:p>
            <a:pPr algn="ctr"/>
            <a:r>
              <a:rPr lang="en-US" sz="4000" b="1" dirty="0"/>
              <a:t>Development</a:t>
            </a:r>
            <a:endParaRPr lang="en-GB" sz="4000" b="1" dirty="0"/>
          </a:p>
        </p:txBody>
      </p:sp>
      <p:sp>
        <p:nvSpPr>
          <p:cNvPr id="13" name="Text Placeholder 2">
            <a:extLst>
              <a:ext uri="{FF2B5EF4-FFF2-40B4-BE49-F238E27FC236}">
                <a16:creationId xmlns:a16="http://schemas.microsoft.com/office/drawing/2014/main" id="{459F9CE3-310B-4AE2-A501-8B2C5D1A1E63}"/>
              </a:ext>
            </a:extLst>
          </p:cNvPr>
          <p:cNvSpPr txBox="1">
            <a:spLocks/>
          </p:cNvSpPr>
          <p:nvPr/>
        </p:nvSpPr>
        <p:spPr>
          <a:xfrm>
            <a:off x="19125759" y="633021"/>
            <a:ext cx="4938927" cy="934780"/>
          </a:xfrm>
          <a:prstGeom prst="rect">
            <a:avLst/>
          </a:prstGeom>
          <a:solidFill>
            <a:schemeClr val="bg1"/>
          </a:solidFill>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00000"/>
              </a:lnSpc>
              <a:buNone/>
            </a:pPr>
            <a:r>
              <a:rPr lang="en-US" dirty="0"/>
              <a:t>Evidences  </a:t>
            </a:r>
            <a:endParaRPr lang="en-GB" dirty="0"/>
          </a:p>
        </p:txBody>
      </p:sp>
    </p:spTree>
    <p:extLst>
      <p:ext uri="{BB962C8B-B14F-4D97-AF65-F5344CB8AC3E}">
        <p14:creationId xmlns:p14="http://schemas.microsoft.com/office/powerpoint/2010/main" val="3274478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334923"/>
            <a:ext cx="24383998" cy="1636594"/>
          </a:xfrm>
          <a:solidFill>
            <a:srgbClr val="CF202F"/>
          </a:solidFill>
        </p:spPr>
        <p:txBody>
          <a:bodyPr/>
          <a:lstStyle/>
          <a:p>
            <a:pPr>
              <a:lnSpc>
                <a:spcPct val="100000"/>
              </a:lnSpc>
            </a:pPr>
            <a:r>
              <a:rPr lang="en-US" b="1" dirty="0">
                <a:solidFill>
                  <a:schemeClr val="bg1"/>
                </a:solidFill>
              </a:rPr>
              <a:t>Meaning-Making? </a:t>
            </a:r>
            <a:r>
              <a:rPr lang="en-US" sz="7200" dirty="0">
                <a:solidFill>
                  <a:schemeClr val="bg1"/>
                </a:solidFill>
              </a:rPr>
              <a:t>(cont.) </a:t>
            </a:r>
            <a:endParaRPr lang="en-GB" sz="7200" dirty="0">
              <a:solidFill>
                <a:schemeClr val="bg1"/>
              </a:solidFill>
            </a:endParaRPr>
          </a:p>
        </p:txBody>
      </p:sp>
      <p:pic>
        <p:nvPicPr>
          <p:cNvPr id="1028" name="Picture 4" descr="24,027 BEST Human Figure Outline IMAGES, STOCK PHOTOS &amp; VECTORS | Adobe  Stock">
            <a:extLst>
              <a:ext uri="{FF2B5EF4-FFF2-40B4-BE49-F238E27FC236}">
                <a16:creationId xmlns:a16="http://schemas.microsoft.com/office/drawing/2014/main" id="{2FB12D31-57F0-499B-934F-6F37D0C3C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626" y="5467415"/>
            <a:ext cx="11217827" cy="4442704"/>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id="{5249E31F-EC57-4087-9AF3-16B561F9B696}"/>
              </a:ext>
            </a:extLst>
          </p:cNvPr>
          <p:cNvSpPr/>
          <p:nvPr/>
        </p:nvSpPr>
        <p:spPr>
          <a:xfrm>
            <a:off x="19115902" y="3621072"/>
            <a:ext cx="4955059" cy="4299069"/>
          </a:xfrm>
          <a:prstGeom prst="wedgeEllipseCallout">
            <a:avLst>
              <a:gd name="adj1" fmla="val -85333"/>
              <a:gd name="adj2" fmla="val 33681"/>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ar-BH" sz="3200" b="0" i="0" dirty="0">
                <a:solidFill>
                  <a:schemeClr val="bg1"/>
                </a:solidFill>
                <a:effectLst/>
                <a:latin typeface="Roboto"/>
              </a:rPr>
              <a:t>المواد </a:t>
            </a:r>
            <a:r>
              <a:rPr lang="ar-BH" sz="3200" b="0" i="0" dirty="0">
                <a:solidFill>
                  <a:schemeClr val="tx2">
                    <a:lumMod val="50000"/>
                  </a:schemeClr>
                </a:solidFill>
                <a:effectLst/>
                <a:highlight>
                  <a:srgbClr val="C0C0C0"/>
                </a:highlight>
                <a:latin typeface="Roboto"/>
              </a:rPr>
              <a:t>العمليه لا بد من عملهم عن قرب</a:t>
            </a:r>
            <a:r>
              <a:rPr lang="ar-BH" sz="3200" b="0" i="0" dirty="0">
                <a:solidFill>
                  <a:schemeClr val="tx2">
                    <a:lumMod val="50000"/>
                  </a:schemeClr>
                </a:solidFill>
                <a:effectLst/>
                <a:latin typeface="Roboto"/>
              </a:rPr>
              <a:t> </a:t>
            </a:r>
            <a:r>
              <a:rPr lang="ar-BH" sz="3200" b="0" i="0" dirty="0">
                <a:solidFill>
                  <a:schemeClr val="bg1"/>
                </a:solidFill>
                <a:effectLst/>
                <a:latin typeface="Roboto"/>
              </a:rPr>
              <a:t>و الحضور للجامعه و لو لفتره او وقت معين</a:t>
            </a:r>
            <a:r>
              <a:rPr lang="en-US" sz="3200" b="0" i="0" dirty="0">
                <a:solidFill>
                  <a:schemeClr val="bg1"/>
                </a:solidFill>
                <a:effectLst/>
                <a:latin typeface="Roboto"/>
              </a:rPr>
              <a:t> </a:t>
            </a:r>
            <a:r>
              <a:rPr lang="ar-BH" sz="3200" b="0" i="0" dirty="0">
                <a:solidFill>
                  <a:schemeClr val="bg1"/>
                </a:solidFill>
                <a:effectLst/>
                <a:latin typeface="Roboto"/>
              </a:rPr>
              <a:t>مع الحفاظ على التباعد الأجتماعي</a:t>
            </a:r>
            <a:endParaRPr kumimoji="0" lang="en-GB" sz="3200" b="0"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17" name="Speech Bubble: Oval 16">
            <a:extLst>
              <a:ext uri="{FF2B5EF4-FFF2-40B4-BE49-F238E27FC236}">
                <a16:creationId xmlns:a16="http://schemas.microsoft.com/office/drawing/2014/main" id="{4A09BB41-897E-4F9B-A922-391702F044CF}"/>
              </a:ext>
            </a:extLst>
          </p:cNvPr>
          <p:cNvSpPr/>
          <p:nvPr/>
        </p:nvSpPr>
        <p:spPr>
          <a:xfrm>
            <a:off x="148281" y="2680634"/>
            <a:ext cx="5993027" cy="2221667"/>
          </a:xfrm>
          <a:prstGeom prst="wedgeEllipseCallout">
            <a:avLst>
              <a:gd name="adj1" fmla="val 64115"/>
              <a:gd name="adj2" fmla="val 104598"/>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a:solidFill>
                  <a:schemeClr val="bg1"/>
                </a:solidFill>
                <a:latin typeface="Roboto"/>
              </a:rPr>
              <a:t>We need more </a:t>
            </a:r>
            <a:r>
              <a:rPr lang="en-GB" sz="3200" dirty="0">
                <a:solidFill>
                  <a:schemeClr val="tx2">
                    <a:lumMod val="50000"/>
                  </a:schemeClr>
                </a:solidFill>
                <a:highlight>
                  <a:srgbClr val="FFFF00"/>
                </a:highlight>
                <a:latin typeface="Roboto"/>
              </a:rPr>
              <a:t>communication</a:t>
            </a:r>
            <a:r>
              <a:rPr lang="en-GB" sz="3200" dirty="0">
                <a:solidFill>
                  <a:schemeClr val="bg1"/>
                </a:solidFill>
                <a:latin typeface="Roboto"/>
              </a:rPr>
              <a:t> other than class hours </a:t>
            </a:r>
            <a:r>
              <a:rPr lang="en-US" sz="3200" dirty="0">
                <a:solidFill>
                  <a:schemeClr val="bg1"/>
                </a:solidFill>
                <a:latin typeface="Roboto"/>
              </a:rPr>
              <a:t> </a:t>
            </a:r>
            <a:endParaRPr lang="en-GB" sz="3200" b="0" dirty="0">
              <a:solidFill>
                <a:schemeClr val="bg1"/>
              </a:solidFill>
              <a:effectLst/>
              <a:latin typeface="Roboto"/>
            </a:endParaRPr>
          </a:p>
        </p:txBody>
      </p:sp>
      <p:sp>
        <p:nvSpPr>
          <p:cNvPr id="32" name="Speech Bubble: Oval 31">
            <a:extLst>
              <a:ext uri="{FF2B5EF4-FFF2-40B4-BE49-F238E27FC236}">
                <a16:creationId xmlns:a16="http://schemas.microsoft.com/office/drawing/2014/main" id="{CE936909-438B-45E6-9910-1CF360A42730}"/>
              </a:ext>
            </a:extLst>
          </p:cNvPr>
          <p:cNvSpPr/>
          <p:nvPr/>
        </p:nvSpPr>
        <p:spPr>
          <a:xfrm>
            <a:off x="148281" y="7480223"/>
            <a:ext cx="5993027" cy="1529199"/>
          </a:xfrm>
          <a:prstGeom prst="wedgeEllipseCallout">
            <a:avLst>
              <a:gd name="adj1" fmla="val 65764"/>
              <a:gd name="adj2" fmla="val -28547"/>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3200" b="0" dirty="0">
                <a:solidFill>
                  <a:schemeClr val="bg1"/>
                </a:solidFill>
                <a:effectLst/>
                <a:latin typeface="Roboto"/>
              </a:rPr>
              <a:t>More group work and </a:t>
            </a:r>
            <a:r>
              <a:rPr lang="en-GB" sz="3200" b="0" dirty="0">
                <a:solidFill>
                  <a:schemeClr val="tx2">
                    <a:lumMod val="50000"/>
                  </a:schemeClr>
                </a:solidFill>
                <a:effectLst/>
                <a:highlight>
                  <a:srgbClr val="FFFF00"/>
                </a:highlight>
                <a:latin typeface="Roboto"/>
              </a:rPr>
              <a:t>engagements</a:t>
            </a:r>
            <a:r>
              <a:rPr lang="en-GB" sz="3200" b="0" dirty="0">
                <a:solidFill>
                  <a:schemeClr val="bg1"/>
                </a:solidFill>
                <a:effectLst/>
                <a:latin typeface="Roboto"/>
              </a:rPr>
              <a:t> in class. </a:t>
            </a:r>
          </a:p>
        </p:txBody>
      </p:sp>
      <p:sp>
        <p:nvSpPr>
          <p:cNvPr id="33" name="Speech Bubble: Oval 32">
            <a:extLst>
              <a:ext uri="{FF2B5EF4-FFF2-40B4-BE49-F238E27FC236}">
                <a16:creationId xmlns:a16="http://schemas.microsoft.com/office/drawing/2014/main" id="{163A67B0-639D-4CAA-95DB-D7B8C244430E}"/>
              </a:ext>
            </a:extLst>
          </p:cNvPr>
          <p:cNvSpPr/>
          <p:nvPr/>
        </p:nvSpPr>
        <p:spPr>
          <a:xfrm>
            <a:off x="1606378" y="10801866"/>
            <a:ext cx="5993027" cy="2914134"/>
          </a:xfrm>
          <a:prstGeom prst="wedgeEllipseCallout">
            <a:avLst>
              <a:gd name="adj1" fmla="val 65352"/>
              <a:gd name="adj2" fmla="val -6671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a:solidFill>
                  <a:schemeClr val="bg1"/>
                </a:solidFill>
                <a:latin typeface="Roboto"/>
              </a:rPr>
              <a:t>We need to see </a:t>
            </a:r>
            <a:r>
              <a:rPr lang="en-US" sz="3200" dirty="0">
                <a:solidFill>
                  <a:schemeClr val="tx2">
                    <a:lumMod val="50000"/>
                  </a:schemeClr>
                </a:solidFill>
                <a:highlight>
                  <a:srgbClr val="00FFFF"/>
                </a:highlight>
                <a:latin typeface="Roboto"/>
              </a:rPr>
              <a:t>examples of previous work </a:t>
            </a:r>
            <a:r>
              <a:rPr lang="en-US" sz="3200" dirty="0">
                <a:solidFill>
                  <a:schemeClr val="bg1"/>
                </a:solidFill>
                <a:latin typeface="Roboto"/>
              </a:rPr>
              <a:t>to know what is expected </a:t>
            </a:r>
            <a:endParaRPr lang="en-GB" sz="3200" b="0" dirty="0">
              <a:solidFill>
                <a:schemeClr val="bg1"/>
              </a:solidFill>
              <a:effectLst/>
              <a:latin typeface="Roboto"/>
            </a:endParaRPr>
          </a:p>
        </p:txBody>
      </p:sp>
      <p:sp>
        <p:nvSpPr>
          <p:cNvPr id="34" name="Speech Bubble: Oval 33">
            <a:extLst>
              <a:ext uri="{FF2B5EF4-FFF2-40B4-BE49-F238E27FC236}">
                <a16:creationId xmlns:a16="http://schemas.microsoft.com/office/drawing/2014/main" id="{6EE707C8-1056-4F89-A836-9CB3437EBF71}"/>
              </a:ext>
            </a:extLst>
          </p:cNvPr>
          <p:cNvSpPr/>
          <p:nvPr/>
        </p:nvSpPr>
        <p:spPr>
          <a:xfrm>
            <a:off x="18930551" y="8244823"/>
            <a:ext cx="4955059" cy="2221667"/>
          </a:xfrm>
          <a:prstGeom prst="wedgeEllipseCallout">
            <a:avLst>
              <a:gd name="adj1" fmla="val -85333"/>
              <a:gd name="adj2" fmla="val -62277"/>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fontAlgn="auto" latinLnBrk="0" hangingPunct="0">
              <a:lnSpc>
                <a:spcPct val="100000"/>
              </a:lnSpc>
              <a:spcBef>
                <a:spcPts val="0"/>
              </a:spcBef>
              <a:spcAft>
                <a:spcPts val="0"/>
              </a:spcAft>
              <a:buClrTx/>
              <a:buSzTx/>
              <a:buFontTx/>
              <a:buNone/>
              <a:tabLst/>
            </a:pPr>
            <a:r>
              <a:rPr lang="ar-BH" sz="3200" b="0" i="0" dirty="0">
                <a:solidFill>
                  <a:schemeClr val="bg1"/>
                </a:solidFill>
                <a:effectLst/>
                <a:latin typeface="Roboto"/>
              </a:rPr>
              <a:t>ويستطيع الاستاذ ان </a:t>
            </a:r>
            <a:r>
              <a:rPr lang="ar-BH" sz="3200" b="0" i="0" dirty="0">
                <a:solidFill>
                  <a:schemeClr val="tx2">
                    <a:lumMod val="50000"/>
                  </a:schemeClr>
                </a:solidFill>
                <a:effectLst/>
                <a:highlight>
                  <a:srgbClr val="C0C0C0"/>
                </a:highlight>
                <a:latin typeface="Roboto"/>
              </a:rPr>
              <a:t>يتأكد بأن الطالب فهم المادة</a:t>
            </a:r>
            <a:r>
              <a:rPr lang="ar-BH" sz="3200" b="0" i="0" dirty="0">
                <a:solidFill>
                  <a:schemeClr val="bg1"/>
                </a:solidFill>
                <a:effectLst/>
                <a:latin typeface="Roboto"/>
              </a:rPr>
              <a:t> التي يشرحها او لا</a:t>
            </a:r>
            <a:endParaRPr kumimoji="0" lang="en-GB" sz="3200" b="0"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5" name="Speech Bubble: Oval 34">
            <a:extLst>
              <a:ext uri="{FF2B5EF4-FFF2-40B4-BE49-F238E27FC236}">
                <a16:creationId xmlns:a16="http://schemas.microsoft.com/office/drawing/2014/main" id="{C9C536C9-4B05-4889-80B2-9BC06F5F500F}"/>
              </a:ext>
            </a:extLst>
          </p:cNvPr>
          <p:cNvSpPr/>
          <p:nvPr/>
        </p:nvSpPr>
        <p:spPr>
          <a:xfrm>
            <a:off x="16051427" y="10196385"/>
            <a:ext cx="4955059" cy="3606602"/>
          </a:xfrm>
          <a:prstGeom prst="wedgeEllipseCallout">
            <a:avLst>
              <a:gd name="adj1" fmla="val -57653"/>
              <a:gd name="adj2" fmla="val -58695"/>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fontAlgn="auto" latinLnBrk="0" hangingPunct="0">
              <a:lnSpc>
                <a:spcPct val="100000"/>
              </a:lnSpc>
              <a:spcBef>
                <a:spcPts val="0"/>
              </a:spcBef>
              <a:spcAft>
                <a:spcPts val="0"/>
              </a:spcAft>
              <a:buClrTx/>
              <a:buSzTx/>
              <a:buFontTx/>
              <a:buNone/>
              <a:tabLst/>
            </a:pPr>
            <a:r>
              <a:rPr lang="en-GB" sz="3200" b="0" i="0" dirty="0">
                <a:solidFill>
                  <a:schemeClr val="bg1"/>
                </a:solidFill>
                <a:effectLst/>
                <a:latin typeface="Roboto"/>
              </a:rPr>
              <a:t>Theoretical modules need to </a:t>
            </a:r>
            <a:r>
              <a:rPr lang="en-GB" sz="3200" b="0" i="0" dirty="0">
                <a:solidFill>
                  <a:schemeClr val="tx2">
                    <a:lumMod val="50000"/>
                  </a:schemeClr>
                </a:solidFill>
                <a:effectLst/>
                <a:highlight>
                  <a:srgbClr val="00FFFF"/>
                </a:highlight>
                <a:latin typeface="Roboto"/>
              </a:rPr>
              <a:t>be taught </a:t>
            </a:r>
            <a:r>
              <a:rPr lang="en-GB" sz="3200" b="0" i="0" dirty="0">
                <a:solidFill>
                  <a:schemeClr val="bg1"/>
                </a:solidFill>
                <a:effectLst/>
                <a:latin typeface="Roboto"/>
              </a:rPr>
              <a:t>in different ways, </a:t>
            </a:r>
            <a:r>
              <a:rPr lang="ar-BH" sz="3200" b="0" i="0" dirty="0">
                <a:solidFill>
                  <a:schemeClr val="bg1"/>
                </a:solidFill>
                <a:effectLst/>
                <a:latin typeface="Roboto"/>
              </a:rPr>
              <a:t>حشو المعلومات </a:t>
            </a:r>
            <a:endParaRPr kumimoji="0" lang="en-GB" sz="3200" b="0"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6" name="Speech Bubble: Oval 35">
            <a:extLst>
              <a:ext uri="{FF2B5EF4-FFF2-40B4-BE49-F238E27FC236}">
                <a16:creationId xmlns:a16="http://schemas.microsoft.com/office/drawing/2014/main" id="{12F01FA2-9D16-487E-863A-277A9A831D5B}"/>
              </a:ext>
            </a:extLst>
          </p:cNvPr>
          <p:cNvSpPr/>
          <p:nvPr/>
        </p:nvSpPr>
        <p:spPr>
          <a:xfrm>
            <a:off x="8835081" y="10196385"/>
            <a:ext cx="6487297" cy="3606602"/>
          </a:xfrm>
          <a:prstGeom prst="wedgeEllipseCallout">
            <a:avLst>
              <a:gd name="adj1" fmla="val 6343"/>
              <a:gd name="adj2" fmla="val -6824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3200" dirty="0">
                <a:solidFill>
                  <a:schemeClr val="tx2">
                    <a:lumMod val="50000"/>
                  </a:schemeClr>
                </a:solidFill>
                <a:highlight>
                  <a:srgbClr val="FF00FF"/>
                </a:highlight>
                <a:latin typeface="Roboto"/>
              </a:rPr>
              <a:t>How to apply (XXX) </a:t>
            </a:r>
            <a:r>
              <a:rPr lang="en-GB" sz="3200" dirty="0">
                <a:solidFill>
                  <a:schemeClr val="bg1"/>
                </a:solidFill>
                <a:latin typeface="Roboto"/>
              </a:rPr>
              <a:t>in spaces and not just theoretical information that could be easily forgotten.</a:t>
            </a:r>
            <a:endParaRPr lang="en-GB" sz="3200" b="0" dirty="0">
              <a:solidFill>
                <a:schemeClr val="bg1"/>
              </a:solidFill>
              <a:effectLst/>
              <a:latin typeface="Roboto"/>
            </a:endParaRPr>
          </a:p>
        </p:txBody>
      </p:sp>
      <p:sp>
        <p:nvSpPr>
          <p:cNvPr id="37" name="Speech Bubble: Oval 36">
            <a:extLst>
              <a:ext uri="{FF2B5EF4-FFF2-40B4-BE49-F238E27FC236}">
                <a16:creationId xmlns:a16="http://schemas.microsoft.com/office/drawing/2014/main" id="{E1B7EEC0-8751-43B5-8214-8F66DF557B04}"/>
              </a:ext>
            </a:extLst>
          </p:cNvPr>
          <p:cNvSpPr/>
          <p:nvPr/>
        </p:nvSpPr>
        <p:spPr>
          <a:xfrm>
            <a:off x="7302843" y="2442181"/>
            <a:ext cx="5993027" cy="2914134"/>
          </a:xfrm>
          <a:prstGeom prst="wedgeEllipseCallout">
            <a:avLst>
              <a:gd name="adj1" fmla="val -48050"/>
              <a:gd name="adj2" fmla="val 60058"/>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3200" dirty="0">
                <a:solidFill>
                  <a:schemeClr val="bg1"/>
                </a:solidFill>
                <a:latin typeface="Roboto"/>
              </a:rPr>
              <a:t>Students can't graduate as designers without knowing </a:t>
            </a:r>
            <a:r>
              <a:rPr lang="en-GB" sz="3200" dirty="0">
                <a:solidFill>
                  <a:schemeClr val="tx2">
                    <a:lumMod val="50000"/>
                  </a:schemeClr>
                </a:solidFill>
                <a:highlight>
                  <a:srgbClr val="FF00FF"/>
                </a:highlight>
                <a:latin typeface="Roboto"/>
              </a:rPr>
              <a:t>How to (XXXX)</a:t>
            </a:r>
            <a:endParaRPr lang="en-GB" sz="3200" b="0" dirty="0">
              <a:solidFill>
                <a:schemeClr val="tx2">
                  <a:lumMod val="50000"/>
                </a:schemeClr>
              </a:solidFill>
              <a:effectLst/>
              <a:highlight>
                <a:srgbClr val="FF00FF"/>
              </a:highlight>
              <a:latin typeface="Roboto"/>
            </a:endParaRPr>
          </a:p>
        </p:txBody>
      </p:sp>
      <p:sp>
        <p:nvSpPr>
          <p:cNvPr id="38" name="Speech Bubble: Oval 37">
            <a:extLst>
              <a:ext uri="{FF2B5EF4-FFF2-40B4-BE49-F238E27FC236}">
                <a16:creationId xmlns:a16="http://schemas.microsoft.com/office/drawing/2014/main" id="{6D015DEC-6EFF-4C57-9777-D0B3B98A73DF}"/>
              </a:ext>
            </a:extLst>
          </p:cNvPr>
          <p:cNvSpPr/>
          <p:nvPr/>
        </p:nvSpPr>
        <p:spPr>
          <a:xfrm>
            <a:off x="13419437" y="2442181"/>
            <a:ext cx="5993027" cy="2914134"/>
          </a:xfrm>
          <a:prstGeom prst="wedgeEllipseCallout">
            <a:avLst>
              <a:gd name="adj1" fmla="val 3496"/>
              <a:gd name="adj2" fmla="val 65146"/>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3200" dirty="0">
                <a:solidFill>
                  <a:schemeClr val="bg1"/>
                </a:solidFill>
                <a:latin typeface="Roboto"/>
              </a:rPr>
              <a:t>Some Courses needs to </a:t>
            </a:r>
            <a:r>
              <a:rPr lang="en-GB" sz="3200" dirty="0">
                <a:solidFill>
                  <a:schemeClr val="tx2">
                    <a:lumMod val="50000"/>
                  </a:schemeClr>
                </a:solidFill>
                <a:highlight>
                  <a:srgbClr val="00FFFF"/>
                </a:highlight>
                <a:latin typeface="Roboto"/>
              </a:rPr>
              <a:t>focus on analysis </a:t>
            </a:r>
            <a:r>
              <a:rPr lang="en-GB" sz="3200" dirty="0">
                <a:solidFill>
                  <a:schemeClr val="bg1"/>
                </a:solidFill>
                <a:latin typeface="Roboto"/>
              </a:rPr>
              <a:t>of societies with regards to design of space. </a:t>
            </a:r>
            <a:endParaRPr lang="en-GB" sz="3200" b="0" dirty="0">
              <a:solidFill>
                <a:schemeClr val="bg1"/>
              </a:solidFill>
              <a:effectLst/>
              <a:latin typeface="Roboto"/>
            </a:endParaRPr>
          </a:p>
        </p:txBody>
      </p:sp>
      <p:sp>
        <p:nvSpPr>
          <p:cNvPr id="39" name="Text Placeholder 2">
            <a:extLst>
              <a:ext uri="{FF2B5EF4-FFF2-40B4-BE49-F238E27FC236}">
                <a16:creationId xmlns:a16="http://schemas.microsoft.com/office/drawing/2014/main" id="{E0C7C8DE-4F3A-49D6-8397-397C29AF76D4}"/>
              </a:ext>
            </a:extLst>
          </p:cNvPr>
          <p:cNvSpPr txBox="1">
            <a:spLocks/>
          </p:cNvSpPr>
          <p:nvPr/>
        </p:nvSpPr>
        <p:spPr>
          <a:xfrm>
            <a:off x="18275643" y="633021"/>
            <a:ext cx="5789043" cy="934780"/>
          </a:xfrm>
          <a:prstGeom prst="rect">
            <a:avLst/>
          </a:prstGeom>
          <a:solidFill>
            <a:schemeClr val="bg1"/>
          </a:solidFill>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00000"/>
              </a:lnSpc>
              <a:buNone/>
            </a:pPr>
            <a:r>
              <a:rPr lang="en-US" dirty="0"/>
              <a:t>Thematic Analysis </a:t>
            </a:r>
            <a:endParaRPr lang="en-GB" dirty="0"/>
          </a:p>
        </p:txBody>
      </p:sp>
      <p:sp>
        <p:nvSpPr>
          <p:cNvPr id="14" name="Text Placeholder 2">
            <a:extLst>
              <a:ext uri="{FF2B5EF4-FFF2-40B4-BE49-F238E27FC236}">
                <a16:creationId xmlns:a16="http://schemas.microsoft.com/office/drawing/2014/main" id="{900A598E-F891-4EF2-9A12-777ABAE92E04}"/>
              </a:ext>
            </a:extLst>
          </p:cNvPr>
          <p:cNvSpPr txBox="1">
            <a:spLocks/>
          </p:cNvSpPr>
          <p:nvPr/>
        </p:nvSpPr>
        <p:spPr>
          <a:xfrm>
            <a:off x="6583086" y="7310042"/>
            <a:ext cx="11217827" cy="934780"/>
          </a:xfrm>
          <a:custGeom>
            <a:avLst/>
            <a:gdLst>
              <a:gd name="connsiteX0" fmla="*/ 0 w 11217827"/>
              <a:gd name="connsiteY0" fmla="*/ 0 h 934780"/>
              <a:gd name="connsiteX1" fmla="*/ 659872 w 11217827"/>
              <a:gd name="connsiteY1" fmla="*/ 0 h 934780"/>
              <a:gd name="connsiteX2" fmla="*/ 1207566 w 11217827"/>
              <a:gd name="connsiteY2" fmla="*/ 0 h 934780"/>
              <a:gd name="connsiteX3" fmla="*/ 1979617 w 11217827"/>
              <a:gd name="connsiteY3" fmla="*/ 0 h 934780"/>
              <a:gd name="connsiteX4" fmla="*/ 2639489 w 11217827"/>
              <a:gd name="connsiteY4" fmla="*/ 0 h 934780"/>
              <a:gd name="connsiteX5" fmla="*/ 3523717 w 11217827"/>
              <a:gd name="connsiteY5" fmla="*/ 0 h 934780"/>
              <a:gd name="connsiteX6" fmla="*/ 4295768 w 11217827"/>
              <a:gd name="connsiteY6" fmla="*/ 0 h 934780"/>
              <a:gd name="connsiteX7" fmla="*/ 5067818 w 11217827"/>
              <a:gd name="connsiteY7" fmla="*/ 0 h 934780"/>
              <a:gd name="connsiteX8" fmla="*/ 5952047 w 11217827"/>
              <a:gd name="connsiteY8" fmla="*/ 0 h 934780"/>
              <a:gd name="connsiteX9" fmla="*/ 6836276 w 11217827"/>
              <a:gd name="connsiteY9" fmla="*/ 0 h 934780"/>
              <a:gd name="connsiteX10" fmla="*/ 7159613 w 11217827"/>
              <a:gd name="connsiteY10" fmla="*/ 0 h 934780"/>
              <a:gd name="connsiteX11" fmla="*/ 7595129 w 11217827"/>
              <a:gd name="connsiteY11" fmla="*/ 0 h 934780"/>
              <a:gd name="connsiteX12" fmla="*/ 8367179 w 11217827"/>
              <a:gd name="connsiteY12" fmla="*/ 0 h 934780"/>
              <a:gd name="connsiteX13" fmla="*/ 8802695 w 11217827"/>
              <a:gd name="connsiteY13" fmla="*/ 0 h 934780"/>
              <a:gd name="connsiteX14" fmla="*/ 9126032 w 11217827"/>
              <a:gd name="connsiteY14" fmla="*/ 0 h 934780"/>
              <a:gd name="connsiteX15" fmla="*/ 9898083 w 11217827"/>
              <a:gd name="connsiteY15" fmla="*/ 0 h 934780"/>
              <a:gd name="connsiteX16" fmla="*/ 10333598 w 11217827"/>
              <a:gd name="connsiteY16" fmla="*/ 0 h 934780"/>
              <a:gd name="connsiteX17" fmla="*/ 11217827 w 11217827"/>
              <a:gd name="connsiteY17" fmla="*/ 0 h 934780"/>
              <a:gd name="connsiteX18" fmla="*/ 11217827 w 11217827"/>
              <a:gd name="connsiteY18" fmla="*/ 486086 h 934780"/>
              <a:gd name="connsiteX19" fmla="*/ 11217827 w 11217827"/>
              <a:gd name="connsiteY19" fmla="*/ 934780 h 934780"/>
              <a:gd name="connsiteX20" fmla="*/ 10782311 w 11217827"/>
              <a:gd name="connsiteY20" fmla="*/ 934780 h 934780"/>
              <a:gd name="connsiteX21" fmla="*/ 10010261 w 11217827"/>
              <a:gd name="connsiteY21" fmla="*/ 934780 h 934780"/>
              <a:gd name="connsiteX22" fmla="*/ 9126032 w 11217827"/>
              <a:gd name="connsiteY22" fmla="*/ 934780 h 934780"/>
              <a:gd name="connsiteX23" fmla="*/ 8466160 w 11217827"/>
              <a:gd name="connsiteY23" fmla="*/ 934780 h 934780"/>
              <a:gd name="connsiteX24" fmla="*/ 8142823 w 11217827"/>
              <a:gd name="connsiteY24" fmla="*/ 934780 h 934780"/>
              <a:gd name="connsiteX25" fmla="*/ 7370772 w 11217827"/>
              <a:gd name="connsiteY25" fmla="*/ 934780 h 934780"/>
              <a:gd name="connsiteX26" fmla="*/ 6935257 w 11217827"/>
              <a:gd name="connsiteY26" fmla="*/ 934780 h 934780"/>
              <a:gd name="connsiteX27" fmla="*/ 6499741 w 11217827"/>
              <a:gd name="connsiteY27" fmla="*/ 934780 h 934780"/>
              <a:gd name="connsiteX28" fmla="*/ 5839869 w 11217827"/>
              <a:gd name="connsiteY28" fmla="*/ 934780 h 934780"/>
              <a:gd name="connsiteX29" fmla="*/ 5067818 w 11217827"/>
              <a:gd name="connsiteY29" fmla="*/ 934780 h 934780"/>
              <a:gd name="connsiteX30" fmla="*/ 4744481 w 11217827"/>
              <a:gd name="connsiteY30" fmla="*/ 934780 h 934780"/>
              <a:gd name="connsiteX31" fmla="*/ 4421144 w 11217827"/>
              <a:gd name="connsiteY31" fmla="*/ 934780 h 934780"/>
              <a:gd name="connsiteX32" fmla="*/ 3985628 w 11217827"/>
              <a:gd name="connsiteY32" fmla="*/ 934780 h 934780"/>
              <a:gd name="connsiteX33" fmla="*/ 3325756 w 11217827"/>
              <a:gd name="connsiteY33" fmla="*/ 934780 h 934780"/>
              <a:gd name="connsiteX34" fmla="*/ 2778062 w 11217827"/>
              <a:gd name="connsiteY34" fmla="*/ 934780 h 934780"/>
              <a:gd name="connsiteX35" fmla="*/ 2454724 w 11217827"/>
              <a:gd name="connsiteY35" fmla="*/ 934780 h 934780"/>
              <a:gd name="connsiteX36" fmla="*/ 1794852 w 11217827"/>
              <a:gd name="connsiteY36" fmla="*/ 934780 h 934780"/>
              <a:gd name="connsiteX37" fmla="*/ 1471515 w 11217827"/>
              <a:gd name="connsiteY37" fmla="*/ 934780 h 934780"/>
              <a:gd name="connsiteX38" fmla="*/ 923821 w 11217827"/>
              <a:gd name="connsiteY38" fmla="*/ 934780 h 934780"/>
              <a:gd name="connsiteX39" fmla="*/ 0 w 11217827"/>
              <a:gd name="connsiteY39" fmla="*/ 934780 h 934780"/>
              <a:gd name="connsiteX40" fmla="*/ 0 w 11217827"/>
              <a:gd name="connsiteY40" fmla="*/ 467390 h 934780"/>
              <a:gd name="connsiteX41" fmla="*/ 0 w 11217827"/>
              <a:gd name="connsiteY41" fmla="*/ 0 h 93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17827" h="934780" fill="none" extrusionOk="0">
                <a:moveTo>
                  <a:pt x="0" y="0"/>
                </a:moveTo>
                <a:cubicBezTo>
                  <a:pt x="321786" y="23404"/>
                  <a:pt x="450614" y="12904"/>
                  <a:pt x="659872" y="0"/>
                </a:cubicBezTo>
                <a:cubicBezTo>
                  <a:pt x="869130" y="-12904"/>
                  <a:pt x="1054357" y="23226"/>
                  <a:pt x="1207566" y="0"/>
                </a:cubicBezTo>
                <a:cubicBezTo>
                  <a:pt x="1360775" y="-23226"/>
                  <a:pt x="1655894" y="-36794"/>
                  <a:pt x="1979617" y="0"/>
                </a:cubicBezTo>
                <a:cubicBezTo>
                  <a:pt x="2303340" y="36794"/>
                  <a:pt x="2333848" y="-6160"/>
                  <a:pt x="2639489" y="0"/>
                </a:cubicBezTo>
                <a:cubicBezTo>
                  <a:pt x="2945130" y="6160"/>
                  <a:pt x="3338793" y="-15736"/>
                  <a:pt x="3523717" y="0"/>
                </a:cubicBezTo>
                <a:cubicBezTo>
                  <a:pt x="3708641" y="15736"/>
                  <a:pt x="4041625" y="1743"/>
                  <a:pt x="4295768" y="0"/>
                </a:cubicBezTo>
                <a:cubicBezTo>
                  <a:pt x="4549911" y="-1743"/>
                  <a:pt x="4724872" y="-7357"/>
                  <a:pt x="5067818" y="0"/>
                </a:cubicBezTo>
                <a:cubicBezTo>
                  <a:pt x="5410764" y="7357"/>
                  <a:pt x="5512446" y="-33783"/>
                  <a:pt x="5952047" y="0"/>
                </a:cubicBezTo>
                <a:cubicBezTo>
                  <a:pt x="6391648" y="33783"/>
                  <a:pt x="6517213" y="7154"/>
                  <a:pt x="6836276" y="0"/>
                </a:cubicBezTo>
                <a:cubicBezTo>
                  <a:pt x="7155339" y="-7154"/>
                  <a:pt x="7039852" y="-14144"/>
                  <a:pt x="7159613" y="0"/>
                </a:cubicBezTo>
                <a:cubicBezTo>
                  <a:pt x="7279374" y="14144"/>
                  <a:pt x="7437925" y="16001"/>
                  <a:pt x="7595129" y="0"/>
                </a:cubicBezTo>
                <a:cubicBezTo>
                  <a:pt x="7752333" y="-16001"/>
                  <a:pt x="7998234" y="-15249"/>
                  <a:pt x="8367179" y="0"/>
                </a:cubicBezTo>
                <a:cubicBezTo>
                  <a:pt x="8736124" y="15249"/>
                  <a:pt x="8696283" y="-9994"/>
                  <a:pt x="8802695" y="0"/>
                </a:cubicBezTo>
                <a:cubicBezTo>
                  <a:pt x="8909107" y="9994"/>
                  <a:pt x="8988144" y="-5190"/>
                  <a:pt x="9126032" y="0"/>
                </a:cubicBezTo>
                <a:cubicBezTo>
                  <a:pt x="9263920" y="5190"/>
                  <a:pt x="9658855" y="-6322"/>
                  <a:pt x="9898083" y="0"/>
                </a:cubicBezTo>
                <a:cubicBezTo>
                  <a:pt x="10137311" y="6322"/>
                  <a:pt x="10194678" y="4478"/>
                  <a:pt x="10333598" y="0"/>
                </a:cubicBezTo>
                <a:cubicBezTo>
                  <a:pt x="10472518" y="-4478"/>
                  <a:pt x="10850684" y="-33620"/>
                  <a:pt x="11217827" y="0"/>
                </a:cubicBezTo>
                <a:cubicBezTo>
                  <a:pt x="11194359" y="129583"/>
                  <a:pt x="11231559" y="362162"/>
                  <a:pt x="11217827" y="486086"/>
                </a:cubicBezTo>
                <a:cubicBezTo>
                  <a:pt x="11204095" y="610010"/>
                  <a:pt x="11220244" y="747221"/>
                  <a:pt x="11217827" y="934780"/>
                </a:cubicBezTo>
                <a:cubicBezTo>
                  <a:pt x="11013218" y="947391"/>
                  <a:pt x="10985169" y="950403"/>
                  <a:pt x="10782311" y="934780"/>
                </a:cubicBezTo>
                <a:cubicBezTo>
                  <a:pt x="10579453" y="919157"/>
                  <a:pt x="10339323" y="945117"/>
                  <a:pt x="10010261" y="934780"/>
                </a:cubicBezTo>
                <a:cubicBezTo>
                  <a:pt x="9681199" y="924444"/>
                  <a:pt x="9337957" y="912969"/>
                  <a:pt x="9126032" y="934780"/>
                </a:cubicBezTo>
                <a:cubicBezTo>
                  <a:pt x="8914107" y="956591"/>
                  <a:pt x="8609437" y="964550"/>
                  <a:pt x="8466160" y="934780"/>
                </a:cubicBezTo>
                <a:cubicBezTo>
                  <a:pt x="8322883" y="905010"/>
                  <a:pt x="8301885" y="933557"/>
                  <a:pt x="8142823" y="934780"/>
                </a:cubicBezTo>
                <a:cubicBezTo>
                  <a:pt x="7983761" y="936003"/>
                  <a:pt x="7691757" y="900032"/>
                  <a:pt x="7370772" y="934780"/>
                </a:cubicBezTo>
                <a:cubicBezTo>
                  <a:pt x="7049787" y="969528"/>
                  <a:pt x="7127408" y="931890"/>
                  <a:pt x="6935257" y="934780"/>
                </a:cubicBezTo>
                <a:cubicBezTo>
                  <a:pt x="6743106" y="937670"/>
                  <a:pt x="6606821" y="930166"/>
                  <a:pt x="6499741" y="934780"/>
                </a:cubicBezTo>
                <a:cubicBezTo>
                  <a:pt x="6392661" y="939394"/>
                  <a:pt x="6018244" y="952999"/>
                  <a:pt x="5839869" y="934780"/>
                </a:cubicBezTo>
                <a:cubicBezTo>
                  <a:pt x="5661494" y="916561"/>
                  <a:pt x="5376669" y="955208"/>
                  <a:pt x="5067818" y="934780"/>
                </a:cubicBezTo>
                <a:cubicBezTo>
                  <a:pt x="4758967" y="914352"/>
                  <a:pt x="4828207" y="945607"/>
                  <a:pt x="4744481" y="934780"/>
                </a:cubicBezTo>
                <a:cubicBezTo>
                  <a:pt x="4660755" y="923953"/>
                  <a:pt x="4499414" y="925562"/>
                  <a:pt x="4421144" y="934780"/>
                </a:cubicBezTo>
                <a:cubicBezTo>
                  <a:pt x="4342874" y="943998"/>
                  <a:pt x="4166773" y="939076"/>
                  <a:pt x="3985628" y="934780"/>
                </a:cubicBezTo>
                <a:cubicBezTo>
                  <a:pt x="3804483" y="930484"/>
                  <a:pt x="3615207" y="926486"/>
                  <a:pt x="3325756" y="934780"/>
                </a:cubicBezTo>
                <a:cubicBezTo>
                  <a:pt x="3036305" y="943074"/>
                  <a:pt x="3029067" y="960917"/>
                  <a:pt x="2778062" y="934780"/>
                </a:cubicBezTo>
                <a:cubicBezTo>
                  <a:pt x="2527057" y="908643"/>
                  <a:pt x="2520386" y="938011"/>
                  <a:pt x="2454724" y="934780"/>
                </a:cubicBezTo>
                <a:cubicBezTo>
                  <a:pt x="2389062" y="931549"/>
                  <a:pt x="2093937" y="959962"/>
                  <a:pt x="1794852" y="934780"/>
                </a:cubicBezTo>
                <a:cubicBezTo>
                  <a:pt x="1495767" y="909598"/>
                  <a:pt x="1592834" y="929346"/>
                  <a:pt x="1471515" y="934780"/>
                </a:cubicBezTo>
                <a:cubicBezTo>
                  <a:pt x="1350196" y="940214"/>
                  <a:pt x="1174253" y="951566"/>
                  <a:pt x="923821" y="934780"/>
                </a:cubicBezTo>
                <a:cubicBezTo>
                  <a:pt x="673389" y="917994"/>
                  <a:pt x="316642" y="948770"/>
                  <a:pt x="0" y="934780"/>
                </a:cubicBezTo>
                <a:cubicBezTo>
                  <a:pt x="8220" y="791639"/>
                  <a:pt x="19608" y="694472"/>
                  <a:pt x="0" y="467390"/>
                </a:cubicBezTo>
                <a:cubicBezTo>
                  <a:pt x="-19608" y="240308"/>
                  <a:pt x="570" y="219026"/>
                  <a:pt x="0" y="0"/>
                </a:cubicBezTo>
                <a:close/>
              </a:path>
              <a:path w="11217827" h="934780" stroke="0" extrusionOk="0">
                <a:moveTo>
                  <a:pt x="0" y="0"/>
                </a:moveTo>
                <a:cubicBezTo>
                  <a:pt x="211380" y="-23912"/>
                  <a:pt x="630043" y="16029"/>
                  <a:pt x="884229" y="0"/>
                </a:cubicBezTo>
                <a:cubicBezTo>
                  <a:pt x="1138415" y="-16029"/>
                  <a:pt x="1469124" y="15762"/>
                  <a:pt x="1768457" y="0"/>
                </a:cubicBezTo>
                <a:cubicBezTo>
                  <a:pt x="2067790" y="-15762"/>
                  <a:pt x="1973346" y="3989"/>
                  <a:pt x="2091795" y="0"/>
                </a:cubicBezTo>
                <a:cubicBezTo>
                  <a:pt x="2210244" y="-3989"/>
                  <a:pt x="2334356" y="10142"/>
                  <a:pt x="2415132" y="0"/>
                </a:cubicBezTo>
                <a:cubicBezTo>
                  <a:pt x="2495908" y="-10142"/>
                  <a:pt x="2819029" y="-11432"/>
                  <a:pt x="3075004" y="0"/>
                </a:cubicBezTo>
                <a:cubicBezTo>
                  <a:pt x="3330979" y="11432"/>
                  <a:pt x="3616132" y="178"/>
                  <a:pt x="3959233" y="0"/>
                </a:cubicBezTo>
                <a:cubicBezTo>
                  <a:pt x="4302334" y="-178"/>
                  <a:pt x="4211699" y="9136"/>
                  <a:pt x="4394749" y="0"/>
                </a:cubicBezTo>
                <a:cubicBezTo>
                  <a:pt x="4577799" y="-9136"/>
                  <a:pt x="4570393" y="-12983"/>
                  <a:pt x="4718086" y="0"/>
                </a:cubicBezTo>
                <a:cubicBezTo>
                  <a:pt x="4865779" y="12983"/>
                  <a:pt x="5038549" y="10215"/>
                  <a:pt x="5153602" y="0"/>
                </a:cubicBezTo>
                <a:cubicBezTo>
                  <a:pt x="5268655" y="-10215"/>
                  <a:pt x="5544308" y="19827"/>
                  <a:pt x="5925652" y="0"/>
                </a:cubicBezTo>
                <a:cubicBezTo>
                  <a:pt x="6306996" y="-19827"/>
                  <a:pt x="6307145" y="-22852"/>
                  <a:pt x="6585524" y="0"/>
                </a:cubicBezTo>
                <a:cubicBezTo>
                  <a:pt x="6863903" y="22852"/>
                  <a:pt x="7013769" y="4303"/>
                  <a:pt x="7133218" y="0"/>
                </a:cubicBezTo>
                <a:cubicBezTo>
                  <a:pt x="7252667" y="-4303"/>
                  <a:pt x="7470481" y="8245"/>
                  <a:pt x="7568734" y="0"/>
                </a:cubicBezTo>
                <a:cubicBezTo>
                  <a:pt x="7666987" y="-8245"/>
                  <a:pt x="7920718" y="-17004"/>
                  <a:pt x="8116428" y="0"/>
                </a:cubicBezTo>
                <a:cubicBezTo>
                  <a:pt x="8312138" y="17004"/>
                  <a:pt x="8585771" y="-23530"/>
                  <a:pt x="9000656" y="0"/>
                </a:cubicBezTo>
                <a:cubicBezTo>
                  <a:pt x="9415541" y="23530"/>
                  <a:pt x="9315787" y="3045"/>
                  <a:pt x="9436172" y="0"/>
                </a:cubicBezTo>
                <a:cubicBezTo>
                  <a:pt x="9556557" y="-3045"/>
                  <a:pt x="9606684" y="12025"/>
                  <a:pt x="9759509" y="0"/>
                </a:cubicBezTo>
                <a:cubicBezTo>
                  <a:pt x="9912334" y="-12025"/>
                  <a:pt x="10180314" y="-6727"/>
                  <a:pt x="10531560" y="0"/>
                </a:cubicBezTo>
                <a:cubicBezTo>
                  <a:pt x="10882806" y="6727"/>
                  <a:pt x="10884022" y="23760"/>
                  <a:pt x="11217827" y="0"/>
                </a:cubicBezTo>
                <a:cubicBezTo>
                  <a:pt x="11237661" y="96504"/>
                  <a:pt x="11197742" y="249229"/>
                  <a:pt x="11217827" y="476738"/>
                </a:cubicBezTo>
                <a:cubicBezTo>
                  <a:pt x="11237912" y="704247"/>
                  <a:pt x="11209289" y="753273"/>
                  <a:pt x="11217827" y="934780"/>
                </a:cubicBezTo>
                <a:cubicBezTo>
                  <a:pt x="11002674" y="937605"/>
                  <a:pt x="10909297" y="934829"/>
                  <a:pt x="10782311" y="934780"/>
                </a:cubicBezTo>
                <a:cubicBezTo>
                  <a:pt x="10655325" y="934731"/>
                  <a:pt x="10474413" y="920220"/>
                  <a:pt x="10346796" y="934780"/>
                </a:cubicBezTo>
                <a:cubicBezTo>
                  <a:pt x="10219179" y="949340"/>
                  <a:pt x="10044344" y="957919"/>
                  <a:pt x="9799102" y="934780"/>
                </a:cubicBezTo>
                <a:cubicBezTo>
                  <a:pt x="9553860" y="911641"/>
                  <a:pt x="9363955" y="956133"/>
                  <a:pt x="9027051" y="934780"/>
                </a:cubicBezTo>
                <a:cubicBezTo>
                  <a:pt x="8690147" y="913427"/>
                  <a:pt x="8863232" y="946409"/>
                  <a:pt x="8703714" y="934780"/>
                </a:cubicBezTo>
                <a:cubicBezTo>
                  <a:pt x="8544196" y="923151"/>
                  <a:pt x="8230143" y="922601"/>
                  <a:pt x="7931664" y="934780"/>
                </a:cubicBezTo>
                <a:cubicBezTo>
                  <a:pt x="7633185" y="946960"/>
                  <a:pt x="7608167" y="960279"/>
                  <a:pt x="7383970" y="934780"/>
                </a:cubicBezTo>
                <a:cubicBezTo>
                  <a:pt x="7159773" y="909281"/>
                  <a:pt x="6954590" y="905948"/>
                  <a:pt x="6611919" y="934780"/>
                </a:cubicBezTo>
                <a:cubicBezTo>
                  <a:pt x="6269248" y="963612"/>
                  <a:pt x="6221187" y="918387"/>
                  <a:pt x="5952047" y="934780"/>
                </a:cubicBezTo>
                <a:cubicBezTo>
                  <a:pt x="5682907" y="951173"/>
                  <a:pt x="5754505" y="927030"/>
                  <a:pt x="5628710" y="934780"/>
                </a:cubicBezTo>
                <a:cubicBezTo>
                  <a:pt x="5502915" y="942530"/>
                  <a:pt x="5322084" y="916742"/>
                  <a:pt x="5193194" y="934780"/>
                </a:cubicBezTo>
                <a:cubicBezTo>
                  <a:pt x="5064304" y="952818"/>
                  <a:pt x="4973025" y="919347"/>
                  <a:pt x="4869857" y="934780"/>
                </a:cubicBezTo>
                <a:cubicBezTo>
                  <a:pt x="4766689" y="950213"/>
                  <a:pt x="4464744" y="946668"/>
                  <a:pt x="4322163" y="934780"/>
                </a:cubicBezTo>
                <a:cubicBezTo>
                  <a:pt x="4179582" y="922892"/>
                  <a:pt x="4092508" y="952076"/>
                  <a:pt x="3886647" y="934780"/>
                </a:cubicBezTo>
                <a:cubicBezTo>
                  <a:pt x="3680786" y="917484"/>
                  <a:pt x="3306656" y="935942"/>
                  <a:pt x="3114597" y="934780"/>
                </a:cubicBezTo>
                <a:cubicBezTo>
                  <a:pt x="2922538" y="933619"/>
                  <a:pt x="2841312" y="920610"/>
                  <a:pt x="2679081" y="934780"/>
                </a:cubicBezTo>
                <a:cubicBezTo>
                  <a:pt x="2516850" y="948950"/>
                  <a:pt x="2131880" y="948985"/>
                  <a:pt x="1794852" y="934780"/>
                </a:cubicBezTo>
                <a:cubicBezTo>
                  <a:pt x="1457824" y="920575"/>
                  <a:pt x="1385155" y="931660"/>
                  <a:pt x="1022802" y="934780"/>
                </a:cubicBezTo>
                <a:cubicBezTo>
                  <a:pt x="660449" y="937901"/>
                  <a:pt x="332361" y="942253"/>
                  <a:pt x="0" y="934780"/>
                </a:cubicBezTo>
                <a:cubicBezTo>
                  <a:pt x="16471" y="711497"/>
                  <a:pt x="12111" y="600656"/>
                  <a:pt x="0" y="476738"/>
                </a:cubicBezTo>
                <a:cubicBezTo>
                  <a:pt x="-12111" y="352820"/>
                  <a:pt x="-8667" y="126170"/>
                  <a:pt x="0" y="0"/>
                </a:cubicBezTo>
                <a:close/>
              </a:path>
            </a:pathLst>
          </a:custGeom>
          <a:solidFill>
            <a:srgbClr val="838488">
              <a:alpha val="89804"/>
            </a:srgbClr>
          </a:solidFill>
          <a:ln w="57150">
            <a:solidFill>
              <a:srgbClr val="CD202E"/>
            </a:solidFill>
            <a:extLst>
              <a:ext uri="{C807C97D-BFC1-408E-A445-0C87EB9F89A2}">
                <ask:lineSketchStyleProps xmlns:ask="http://schemas.microsoft.com/office/drawing/2018/sketchyshapes" sd="185696657">
                  <a:prstGeom prst="rect">
                    <a:avLst/>
                  </a:prstGeom>
                  <ask:type>
                    <ask:lineSketchFreehand/>
                  </ask:type>
                </ask:lineSketchStyleProps>
              </a:ext>
            </a:extLst>
          </a:ln>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00000"/>
              </a:lnSpc>
              <a:buNone/>
            </a:pPr>
            <a:r>
              <a:rPr lang="en-US" dirty="0"/>
              <a:t>Students Perception (n=68 Students)</a:t>
            </a:r>
          </a:p>
          <a:p>
            <a:pPr marL="0" indent="0" algn="ctr" hangingPunct="1">
              <a:lnSpc>
                <a:spcPct val="100000"/>
              </a:lnSpc>
              <a:buNone/>
            </a:pPr>
            <a:r>
              <a:rPr lang="en-US" dirty="0"/>
              <a:t> </a:t>
            </a:r>
            <a:endParaRPr lang="en-GB" dirty="0"/>
          </a:p>
        </p:txBody>
      </p:sp>
    </p:spTree>
    <p:extLst>
      <p:ext uri="{BB962C8B-B14F-4D97-AF65-F5344CB8AC3E}">
        <p14:creationId xmlns:p14="http://schemas.microsoft.com/office/powerpoint/2010/main" val="382241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 name="Picture 6" descr="How Impact, Meaning, And Purpose Are Different (And Why You Should Care)">
            <a:extLst>
              <a:ext uri="{FF2B5EF4-FFF2-40B4-BE49-F238E27FC236}">
                <a16:creationId xmlns:a16="http://schemas.microsoft.com/office/drawing/2014/main" id="{F9DAAA9A-E4B1-40B2-94F9-F7101EC30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31"/>
          <a:stretch/>
        </p:blipFill>
        <p:spPr bwMode="auto">
          <a:xfrm>
            <a:off x="1697707" y="0"/>
            <a:ext cx="21362317" cy="110716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F122EA-E7CB-4163-8041-97A87D981B30}"/>
              </a:ext>
            </a:extLst>
          </p:cNvPr>
          <p:cNvSpPr txBox="1"/>
          <p:nvPr/>
        </p:nvSpPr>
        <p:spPr>
          <a:xfrm>
            <a:off x="3641948" y="11071654"/>
            <a:ext cx="17100104" cy="1569660"/>
          </a:xfrm>
          <a:prstGeom prst="rect">
            <a:avLst/>
          </a:prstGeom>
          <a:noFill/>
        </p:spPr>
        <p:txBody>
          <a:bodyPr wrap="square">
            <a:spAutoFit/>
          </a:bodyPr>
          <a:lstStyle/>
          <a:p>
            <a:r>
              <a:rPr lang="en-GB" sz="4800" dirty="0">
                <a:solidFill>
                  <a:srgbClr val="3E3D40"/>
                </a:solidFill>
                <a:latin typeface="Georgia" panose="02040502050405020303" pitchFamily="18" charset="0"/>
              </a:rPr>
              <a:t>Students do not simply learn “about” something; instead, they also learn “to be” and “to do” something.</a:t>
            </a:r>
            <a:endParaRPr lang="en-GB" sz="4800" dirty="0"/>
          </a:p>
        </p:txBody>
      </p:sp>
      <p:sp>
        <p:nvSpPr>
          <p:cNvPr id="11" name="Thought Bubble: Cloud 10">
            <a:extLst>
              <a:ext uri="{FF2B5EF4-FFF2-40B4-BE49-F238E27FC236}">
                <a16:creationId xmlns:a16="http://schemas.microsoft.com/office/drawing/2014/main" id="{F2FE2FDF-92F9-41CC-9019-18B5661D746E}"/>
              </a:ext>
            </a:extLst>
          </p:cNvPr>
          <p:cNvSpPr/>
          <p:nvPr/>
        </p:nvSpPr>
        <p:spPr>
          <a:xfrm>
            <a:off x="19954864" y="504407"/>
            <a:ext cx="3364332" cy="1224474"/>
          </a:xfrm>
          <a:prstGeom prst="cloudCallout">
            <a:avLst>
              <a:gd name="adj1" fmla="val -56967"/>
              <a:gd name="adj2" fmla="val 153884"/>
            </a:avLst>
          </a:prstGeom>
          <a:solidFill>
            <a:schemeClr val="tx2">
              <a:lumMod val="20000"/>
              <a:lumOff val="80000"/>
            </a:schemeClr>
          </a:solidFill>
          <a:ln w="76200">
            <a:solidFill>
              <a:srgbClr val="D51D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tx1"/>
                </a:solidFill>
              </a:rPr>
              <a:t>Career  </a:t>
            </a:r>
            <a:endParaRPr lang="en-GB" sz="4000" b="1" i="1" dirty="0">
              <a:solidFill>
                <a:schemeClr val="tx1"/>
              </a:solidFill>
            </a:endParaRPr>
          </a:p>
        </p:txBody>
      </p:sp>
      <p:sp>
        <p:nvSpPr>
          <p:cNvPr id="12" name="Thought Bubble: Cloud 11">
            <a:extLst>
              <a:ext uri="{FF2B5EF4-FFF2-40B4-BE49-F238E27FC236}">
                <a16:creationId xmlns:a16="http://schemas.microsoft.com/office/drawing/2014/main" id="{AD4BBBCA-C406-459B-9FE6-A20E73FFE181}"/>
              </a:ext>
            </a:extLst>
          </p:cNvPr>
          <p:cNvSpPr/>
          <p:nvPr/>
        </p:nvSpPr>
        <p:spPr>
          <a:xfrm>
            <a:off x="1" y="325373"/>
            <a:ext cx="4748362" cy="1224474"/>
          </a:xfrm>
          <a:prstGeom prst="cloudCallout">
            <a:avLst>
              <a:gd name="adj1" fmla="val 32626"/>
              <a:gd name="adj2" fmla="val 171111"/>
            </a:avLst>
          </a:prstGeom>
          <a:solidFill>
            <a:schemeClr val="bg1"/>
          </a:solidFill>
          <a:ln w="76200">
            <a:solidFill>
              <a:srgbClr val="CD2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1"/>
                </a:solidFill>
              </a:rPr>
              <a:t>Background </a:t>
            </a:r>
            <a:r>
              <a:rPr lang="en-US" sz="3600" b="1" dirty="0">
                <a:solidFill>
                  <a:schemeClr val="tx1"/>
                </a:solidFill>
              </a:rPr>
              <a:t> </a:t>
            </a:r>
            <a:r>
              <a:rPr lang="en-US" sz="4000" b="1" dirty="0">
                <a:solidFill>
                  <a:schemeClr val="tx1"/>
                </a:solidFill>
              </a:rPr>
              <a:t> </a:t>
            </a:r>
            <a:endParaRPr lang="en-GB" sz="4000" b="1" dirty="0">
              <a:solidFill>
                <a:schemeClr val="tx1"/>
              </a:solidFill>
            </a:endParaRPr>
          </a:p>
        </p:txBody>
      </p:sp>
      <p:sp>
        <p:nvSpPr>
          <p:cNvPr id="13" name="Thought Bubble: Cloud 12">
            <a:extLst>
              <a:ext uri="{FF2B5EF4-FFF2-40B4-BE49-F238E27FC236}">
                <a16:creationId xmlns:a16="http://schemas.microsoft.com/office/drawing/2014/main" id="{FD3D6E4A-E322-4183-931E-A4FA51EF7B9F}"/>
              </a:ext>
            </a:extLst>
          </p:cNvPr>
          <p:cNvSpPr/>
          <p:nvPr/>
        </p:nvSpPr>
        <p:spPr>
          <a:xfrm>
            <a:off x="14432069" y="197708"/>
            <a:ext cx="4155366" cy="1581309"/>
          </a:xfrm>
          <a:prstGeom prst="cloudCallout">
            <a:avLst>
              <a:gd name="adj1" fmla="val 48420"/>
              <a:gd name="adj2" fmla="val 152698"/>
            </a:avLst>
          </a:prstGeom>
          <a:solidFill>
            <a:schemeClr val="bg2"/>
          </a:solidFill>
          <a:ln w="76200">
            <a:solidFill>
              <a:srgbClr val="48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tx1"/>
                </a:solidFill>
              </a:rPr>
              <a:t>Learning</a:t>
            </a:r>
            <a:r>
              <a:rPr lang="en-US" sz="4000" b="1" i="1" dirty="0"/>
              <a:t>   </a:t>
            </a:r>
            <a:endParaRPr lang="en-GB" sz="4000" b="1" i="1" dirty="0"/>
          </a:p>
        </p:txBody>
      </p:sp>
      <p:sp>
        <p:nvSpPr>
          <p:cNvPr id="14" name="Thought Bubble: Cloud 13">
            <a:extLst>
              <a:ext uri="{FF2B5EF4-FFF2-40B4-BE49-F238E27FC236}">
                <a16:creationId xmlns:a16="http://schemas.microsoft.com/office/drawing/2014/main" id="{27AF1350-B4FA-47DF-AC3A-9500AB93A12F}"/>
              </a:ext>
            </a:extLst>
          </p:cNvPr>
          <p:cNvSpPr/>
          <p:nvPr/>
        </p:nvSpPr>
        <p:spPr>
          <a:xfrm>
            <a:off x="5796565" y="197708"/>
            <a:ext cx="3364332" cy="1224474"/>
          </a:xfrm>
          <a:prstGeom prst="cloudCallout">
            <a:avLst>
              <a:gd name="adj1" fmla="val -45319"/>
              <a:gd name="adj2" fmla="val 151513"/>
            </a:avLst>
          </a:prstGeom>
          <a:solidFill>
            <a:schemeClr val="tx2">
              <a:lumMod val="20000"/>
              <a:lumOff val="8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1"/>
                </a:solidFill>
              </a:rPr>
              <a:t>Interests </a:t>
            </a:r>
            <a:r>
              <a:rPr lang="en-US" sz="4800" b="1" i="1" dirty="0">
                <a:solidFill>
                  <a:schemeClr val="tx1"/>
                </a:solidFill>
              </a:rPr>
              <a:t> </a:t>
            </a:r>
            <a:endParaRPr lang="en-GB" sz="4800" b="1" i="1" dirty="0">
              <a:solidFill>
                <a:schemeClr val="tx1"/>
              </a:solidFill>
            </a:endParaRPr>
          </a:p>
        </p:txBody>
      </p:sp>
      <p:sp>
        <p:nvSpPr>
          <p:cNvPr id="15" name="Thought Bubble: Cloud 14">
            <a:extLst>
              <a:ext uri="{FF2B5EF4-FFF2-40B4-BE49-F238E27FC236}">
                <a16:creationId xmlns:a16="http://schemas.microsoft.com/office/drawing/2014/main" id="{70119F4C-6BAF-428A-BA62-BF218E0824D8}"/>
              </a:ext>
            </a:extLst>
          </p:cNvPr>
          <p:cNvSpPr/>
          <p:nvPr/>
        </p:nvSpPr>
        <p:spPr>
          <a:xfrm>
            <a:off x="114715" y="7856678"/>
            <a:ext cx="3364332" cy="1224474"/>
          </a:xfrm>
          <a:prstGeom prst="cloudCallout">
            <a:avLst>
              <a:gd name="adj1" fmla="val 52379"/>
              <a:gd name="adj2" fmla="val -161323"/>
            </a:avLst>
          </a:prstGeom>
          <a:solidFill>
            <a:schemeClr val="tx2">
              <a:lumMod val="20000"/>
              <a:lumOff val="80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1"/>
                </a:solidFill>
              </a:rPr>
              <a:t>Needs  </a:t>
            </a:r>
            <a:r>
              <a:rPr lang="en-US" sz="4800" b="1" i="1" dirty="0">
                <a:solidFill>
                  <a:schemeClr val="tx1"/>
                </a:solidFill>
              </a:rPr>
              <a:t> </a:t>
            </a:r>
            <a:endParaRPr lang="en-GB" sz="4800" b="1" i="1" dirty="0">
              <a:solidFill>
                <a:schemeClr val="tx1"/>
              </a:solidFill>
            </a:endParaRPr>
          </a:p>
        </p:txBody>
      </p:sp>
    </p:spTree>
    <p:extLst>
      <p:ext uri="{BB962C8B-B14F-4D97-AF65-F5344CB8AC3E}">
        <p14:creationId xmlns:p14="http://schemas.microsoft.com/office/powerpoint/2010/main" val="7962503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282114"/>
            <a:ext cx="24383998" cy="1636594"/>
          </a:xfrm>
          <a:solidFill>
            <a:srgbClr val="CF202F"/>
          </a:solidFill>
        </p:spPr>
        <p:txBody>
          <a:bodyPr/>
          <a:lstStyle/>
          <a:p>
            <a:pPr>
              <a:lnSpc>
                <a:spcPct val="100000"/>
              </a:lnSpc>
            </a:pPr>
            <a:r>
              <a:rPr lang="en-US" b="1" dirty="0">
                <a:solidFill>
                  <a:schemeClr val="bg1"/>
                </a:solidFill>
              </a:rPr>
              <a:t>The Research Focus</a:t>
            </a:r>
            <a:endParaRPr lang="en-GB" sz="7200" dirty="0">
              <a:solidFill>
                <a:schemeClr val="bg1"/>
              </a:solidFill>
            </a:endParaRPr>
          </a:p>
        </p:txBody>
      </p:sp>
      <p:cxnSp>
        <p:nvCxnSpPr>
          <p:cNvPr id="14" name="Straight Arrow Connector 13">
            <a:extLst>
              <a:ext uri="{FF2B5EF4-FFF2-40B4-BE49-F238E27FC236}">
                <a16:creationId xmlns:a16="http://schemas.microsoft.com/office/drawing/2014/main" id="{E926AD8B-11D7-4208-95DB-03A30DCF41F1}"/>
              </a:ext>
            </a:extLst>
          </p:cNvPr>
          <p:cNvCxnSpPr>
            <a:cxnSpLocks/>
          </p:cNvCxnSpPr>
          <p:nvPr/>
        </p:nvCxnSpPr>
        <p:spPr>
          <a:xfrm>
            <a:off x="7606511" y="6350098"/>
            <a:ext cx="11134642"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BA94114-44E2-4335-B4B7-EE727E642F96}"/>
              </a:ext>
            </a:extLst>
          </p:cNvPr>
          <p:cNvSpPr txBox="1"/>
          <p:nvPr/>
        </p:nvSpPr>
        <p:spPr>
          <a:xfrm>
            <a:off x="8878871" y="4977944"/>
            <a:ext cx="7791506" cy="4524315"/>
          </a:xfrm>
          <a:prstGeom prst="rect">
            <a:avLst/>
          </a:prstGeom>
          <a:solidFill>
            <a:schemeClr val="bg1"/>
          </a:solidFill>
        </p:spPr>
        <p:txBody>
          <a:bodyPr wrap="square" rtlCol="0">
            <a:spAutoFit/>
          </a:bodyPr>
          <a:lstStyle/>
          <a:p>
            <a:pPr algn="ctr"/>
            <a:r>
              <a:rPr lang="en-US" sz="9600" b="1" dirty="0">
                <a:solidFill>
                  <a:srgbClr val="C00000"/>
                </a:solidFill>
              </a:rPr>
              <a:t>Remote OR Digital Learning</a:t>
            </a:r>
            <a:endParaRPr lang="en-GB" sz="9600" b="1" dirty="0">
              <a:solidFill>
                <a:srgbClr val="C00000"/>
              </a:solidFill>
            </a:endParaRPr>
          </a:p>
        </p:txBody>
      </p:sp>
      <p:sp>
        <p:nvSpPr>
          <p:cNvPr id="16" name="TextBox 15">
            <a:extLst>
              <a:ext uri="{FF2B5EF4-FFF2-40B4-BE49-F238E27FC236}">
                <a16:creationId xmlns:a16="http://schemas.microsoft.com/office/drawing/2014/main" id="{DFEFFCCC-9C33-4251-90F0-5602DE54DE63}"/>
              </a:ext>
            </a:extLst>
          </p:cNvPr>
          <p:cNvSpPr txBox="1"/>
          <p:nvPr/>
        </p:nvSpPr>
        <p:spPr>
          <a:xfrm>
            <a:off x="18741152" y="5519103"/>
            <a:ext cx="5642848" cy="1569660"/>
          </a:xfrm>
          <a:prstGeom prst="rect">
            <a:avLst/>
          </a:prstGeom>
          <a:noFill/>
        </p:spPr>
        <p:txBody>
          <a:bodyPr wrap="square" rtlCol="0">
            <a:spAutoFit/>
          </a:bodyPr>
          <a:lstStyle/>
          <a:p>
            <a:pPr algn="ctr"/>
            <a:r>
              <a:rPr lang="en-US" sz="8800" b="1" dirty="0">
                <a:solidFill>
                  <a:srgbClr val="C00000"/>
                </a:solidFill>
              </a:rPr>
              <a:t>Students</a:t>
            </a:r>
            <a:r>
              <a:rPr lang="en-US" sz="9600" b="1" dirty="0">
                <a:solidFill>
                  <a:srgbClr val="C00000"/>
                </a:solidFill>
              </a:rPr>
              <a:t> </a:t>
            </a:r>
            <a:endParaRPr lang="en-GB" sz="9600" b="1" dirty="0">
              <a:solidFill>
                <a:srgbClr val="C00000"/>
              </a:solidFill>
            </a:endParaRPr>
          </a:p>
        </p:txBody>
      </p:sp>
      <p:sp>
        <p:nvSpPr>
          <p:cNvPr id="17" name="TextBox 16">
            <a:extLst>
              <a:ext uri="{FF2B5EF4-FFF2-40B4-BE49-F238E27FC236}">
                <a16:creationId xmlns:a16="http://schemas.microsoft.com/office/drawing/2014/main" id="{B4CDF9A0-9E57-4D74-AC5E-9EE937421442}"/>
              </a:ext>
            </a:extLst>
          </p:cNvPr>
          <p:cNvSpPr txBox="1"/>
          <p:nvPr/>
        </p:nvSpPr>
        <p:spPr>
          <a:xfrm>
            <a:off x="582626" y="7367980"/>
            <a:ext cx="7023884" cy="1446550"/>
          </a:xfrm>
          <a:prstGeom prst="rect">
            <a:avLst/>
          </a:prstGeom>
          <a:noFill/>
        </p:spPr>
        <p:txBody>
          <a:bodyPr wrap="square" rtlCol="0">
            <a:spAutoFit/>
          </a:bodyPr>
          <a:lstStyle/>
          <a:p>
            <a:pPr algn="ctr"/>
            <a:r>
              <a:rPr lang="en-US" sz="8800" b="1" dirty="0">
                <a:solidFill>
                  <a:srgbClr val="C00000"/>
                </a:solidFill>
              </a:rPr>
              <a:t>Engagement </a:t>
            </a:r>
            <a:endParaRPr lang="en-GB" sz="8800" b="1" dirty="0">
              <a:solidFill>
                <a:srgbClr val="C00000"/>
              </a:solidFill>
            </a:endParaRPr>
          </a:p>
        </p:txBody>
      </p:sp>
      <p:cxnSp>
        <p:nvCxnSpPr>
          <p:cNvPr id="20" name="Connector: Curved 19">
            <a:extLst>
              <a:ext uri="{FF2B5EF4-FFF2-40B4-BE49-F238E27FC236}">
                <a16:creationId xmlns:a16="http://schemas.microsoft.com/office/drawing/2014/main" id="{08A6F182-327C-47AB-8F0C-6023D3421FA1}"/>
              </a:ext>
            </a:extLst>
          </p:cNvPr>
          <p:cNvCxnSpPr>
            <a:cxnSpLocks/>
            <a:stCxn id="16" idx="0"/>
            <a:endCxn id="15" idx="0"/>
          </p:cNvCxnSpPr>
          <p:nvPr/>
        </p:nvCxnSpPr>
        <p:spPr>
          <a:xfrm rot="16200000" flipV="1">
            <a:off x="16898021" y="854548"/>
            <a:ext cx="541159" cy="8787952"/>
          </a:xfrm>
          <a:prstGeom prst="curvedConnector3">
            <a:avLst>
              <a:gd name="adj1" fmla="val 528136"/>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FD571BB4-3058-4910-B174-2570212ED934}"/>
              </a:ext>
            </a:extLst>
          </p:cNvPr>
          <p:cNvCxnSpPr>
            <a:cxnSpLocks/>
            <a:stCxn id="16" idx="2"/>
            <a:endCxn id="17" idx="2"/>
          </p:cNvCxnSpPr>
          <p:nvPr/>
        </p:nvCxnSpPr>
        <p:spPr>
          <a:xfrm rot="5400000">
            <a:off x="11965689" y="-782358"/>
            <a:ext cx="1725767" cy="17468008"/>
          </a:xfrm>
          <a:prstGeom prst="curvedConnector3">
            <a:avLst>
              <a:gd name="adj1" fmla="val 296546"/>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658684-A4A2-4F59-9F5E-7D581C8F9D94}"/>
              </a:ext>
            </a:extLst>
          </p:cNvPr>
          <p:cNvSpPr txBox="1"/>
          <p:nvPr/>
        </p:nvSpPr>
        <p:spPr>
          <a:xfrm>
            <a:off x="18441210" y="10758377"/>
            <a:ext cx="3754704" cy="954107"/>
          </a:xfrm>
          <a:prstGeom prst="rect">
            <a:avLst/>
          </a:prstGeom>
          <a:noFill/>
        </p:spPr>
        <p:txBody>
          <a:bodyPr wrap="square" rtlCol="0">
            <a:spAutoFit/>
          </a:bodyPr>
          <a:lstStyle/>
          <a:p>
            <a:pPr algn="ctr"/>
            <a:r>
              <a:rPr lang="en-US" sz="5600" dirty="0"/>
              <a:t>“In Situ”  </a:t>
            </a:r>
            <a:endParaRPr lang="en-GB" sz="5600" dirty="0"/>
          </a:p>
        </p:txBody>
      </p:sp>
      <p:sp>
        <p:nvSpPr>
          <p:cNvPr id="25" name="TextBox 24">
            <a:extLst>
              <a:ext uri="{FF2B5EF4-FFF2-40B4-BE49-F238E27FC236}">
                <a16:creationId xmlns:a16="http://schemas.microsoft.com/office/drawing/2014/main" id="{C4C4274D-9779-423A-99AB-C7667C15A24B}"/>
              </a:ext>
            </a:extLst>
          </p:cNvPr>
          <p:cNvSpPr txBox="1"/>
          <p:nvPr/>
        </p:nvSpPr>
        <p:spPr>
          <a:xfrm>
            <a:off x="0" y="2140408"/>
            <a:ext cx="7023884" cy="1569660"/>
          </a:xfrm>
          <a:prstGeom prst="rect">
            <a:avLst/>
          </a:prstGeom>
          <a:noFill/>
        </p:spPr>
        <p:txBody>
          <a:bodyPr wrap="square" rtlCol="0">
            <a:spAutoFit/>
          </a:bodyPr>
          <a:lstStyle/>
          <a:p>
            <a:r>
              <a:rPr lang="en-US" sz="9600" b="1" dirty="0"/>
              <a:t>How???</a:t>
            </a:r>
            <a:endParaRPr lang="en-GB" sz="9600" b="1" dirty="0"/>
          </a:p>
        </p:txBody>
      </p:sp>
      <p:sp>
        <p:nvSpPr>
          <p:cNvPr id="28" name="TextBox 27">
            <a:extLst>
              <a:ext uri="{FF2B5EF4-FFF2-40B4-BE49-F238E27FC236}">
                <a16:creationId xmlns:a16="http://schemas.microsoft.com/office/drawing/2014/main" id="{083325AE-D27A-4FD6-9CD5-F7842AAF808A}"/>
              </a:ext>
            </a:extLst>
          </p:cNvPr>
          <p:cNvSpPr txBox="1"/>
          <p:nvPr/>
        </p:nvSpPr>
        <p:spPr>
          <a:xfrm>
            <a:off x="582626" y="4334111"/>
            <a:ext cx="7023884" cy="2800767"/>
          </a:xfrm>
          <a:prstGeom prst="rect">
            <a:avLst/>
          </a:prstGeom>
          <a:noFill/>
        </p:spPr>
        <p:txBody>
          <a:bodyPr wrap="square" rtlCol="0">
            <a:spAutoFit/>
          </a:bodyPr>
          <a:lstStyle/>
          <a:p>
            <a:pPr algn="ctr"/>
            <a:r>
              <a:rPr lang="en-US" sz="8800" b="1" dirty="0">
                <a:solidFill>
                  <a:srgbClr val="C00000"/>
                </a:solidFill>
              </a:rPr>
              <a:t>Meaning Making </a:t>
            </a:r>
            <a:endParaRPr lang="en-GB" sz="8800" b="1" dirty="0">
              <a:solidFill>
                <a:srgbClr val="C00000"/>
              </a:solidFill>
            </a:endParaRPr>
          </a:p>
        </p:txBody>
      </p:sp>
    </p:spTree>
    <p:extLst>
      <p:ext uri="{BB962C8B-B14F-4D97-AF65-F5344CB8AC3E}">
        <p14:creationId xmlns:p14="http://schemas.microsoft.com/office/powerpoint/2010/main" val="197069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 name="Picture 4" descr="Frontiers | Understanding the Multidimensional Nature of Student Engagement  During the First Year of Higher Education | Psychology">
            <a:extLst>
              <a:ext uri="{FF2B5EF4-FFF2-40B4-BE49-F238E27FC236}">
                <a16:creationId xmlns:a16="http://schemas.microsoft.com/office/drawing/2014/main" id="{0EC6E68B-61D0-4C46-85C6-BA651C96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516" y="132228"/>
            <a:ext cx="13740968" cy="112332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C30C0C-DAEA-4F61-BA9D-B3942DA26B6D}"/>
              </a:ext>
            </a:extLst>
          </p:cNvPr>
          <p:cNvSpPr txBox="1"/>
          <p:nvPr/>
        </p:nvSpPr>
        <p:spPr>
          <a:xfrm>
            <a:off x="5430373" y="11365468"/>
            <a:ext cx="12816114" cy="1569660"/>
          </a:xfrm>
          <a:prstGeom prst="rect">
            <a:avLst/>
          </a:prstGeom>
          <a:noFill/>
        </p:spPr>
        <p:txBody>
          <a:bodyPr wrap="square">
            <a:spAutoFit/>
          </a:bodyPr>
          <a:lstStyle/>
          <a:p>
            <a:r>
              <a:rPr lang="en-GB" sz="4800" dirty="0">
                <a:solidFill>
                  <a:srgbClr val="3E3D40"/>
                </a:solidFill>
                <a:latin typeface="Georgia" panose="02040502050405020303" pitchFamily="18" charset="0"/>
              </a:rPr>
              <a:t>Model for student engagement. </a:t>
            </a:r>
          </a:p>
          <a:p>
            <a:r>
              <a:rPr lang="en-GB" sz="4800" dirty="0">
                <a:solidFill>
                  <a:srgbClr val="3E3D40"/>
                </a:solidFill>
                <a:latin typeface="Georgia" panose="02040502050405020303" pitchFamily="18" charset="0"/>
              </a:rPr>
              <a:t>Korhonen, V. (2012). </a:t>
            </a:r>
            <a:endParaRPr lang="en-GB" sz="4800" dirty="0"/>
          </a:p>
        </p:txBody>
      </p:sp>
      <p:sp>
        <p:nvSpPr>
          <p:cNvPr id="18" name="TextBox 17">
            <a:extLst>
              <a:ext uri="{FF2B5EF4-FFF2-40B4-BE49-F238E27FC236}">
                <a16:creationId xmlns:a16="http://schemas.microsoft.com/office/drawing/2014/main" id="{72820396-063B-49CF-A8F8-EC66CEBAF2F4}"/>
              </a:ext>
            </a:extLst>
          </p:cNvPr>
          <p:cNvSpPr txBox="1"/>
          <p:nvPr/>
        </p:nvSpPr>
        <p:spPr>
          <a:xfrm>
            <a:off x="432021" y="108853"/>
            <a:ext cx="3657602" cy="1323439"/>
          </a:xfrm>
          <a:prstGeom prst="rect">
            <a:avLst/>
          </a:prstGeom>
          <a:noFill/>
        </p:spPr>
        <p:txBody>
          <a:bodyPr wrap="square">
            <a:spAutoFit/>
          </a:bodyPr>
          <a:lstStyle/>
          <a:p>
            <a:pPr algn="l"/>
            <a:r>
              <a:rPr lang="en-GB" sz="4000" dirty="0">
                <a:solidFill>
                  <a:srgbClr val="3E3D40"/>
                </a:solidFill>
                <a:latin typeface="Arial" panose="020B0604020202020204" pitchFamily="34" charset="0"/>
                <a:cs typeface="Arial" panose="020B0604020202020204" pitchFamily="34" charset="0"/>
              </a:rPr>
              <a:t>Personal significance</a:t>
            </a:r>
            <a:endParaRPr lang="en-GB" sz="4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C25C7E0-AFFE-494D-9B04-E18800C08296}"/>
              </a:ext>
            </a:extLst>
          </p:cNvPr>
          <p:cNvSpPr txBox="1"/>
          <p:nvPr/>
        </p:nvSpPr>
        <p:spPr>
          <a:xfrm>
            <a:off x="432021" y="2128456"/>
            <a:ext cx="3236686" cy="1938992"/>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000" dirty="0"/>
              <a:t>Perceived opportunities Offered </a:t>
            </a:r>
          </a:p>
        </p:txBody>
      </p:sp>
      <p:sp>
        <p:nvSpPr>
          <p:cNvPr id="20" name="TextBox 19">
            <a:extLst>
              <a:ext uri="{FF2B5EF4-FFF2-40B4-BE49-F238E27FC236}">
                <a16:creationId xmlns:a16="http://schemas.microsoft.com/office/drawing/2014/main" id="{4FAEF1FF-8ED6-4502-B255-F30ECCC803B8}"/>
              </a:ext>
            </a:extLst>
          </p:cNvPr>
          <p:cNvSpPr txBox="1"/>
          <p:nvPr/>
        </p:nvSpPr>
        <p:spPr>
          <a:xfrm>
            <a:off x="301393" y="4702056"/>
            <a:ext cx="3657602" cy="2554545"/>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000" dirty="0"/>
              <a:t>Self-concepts, values, attitudes, believes</a:t>
            </a:r>
          </a:p>
        </p:txBody>
      </p:sp>
      <p:sp>
        <p:nvSpPr>
          <p:cNvPr id="21" name="TextBox 20">
            <a:extLst>
              <a:ext uri="{FF2B5EF4-FFF2-40B4-BE49-F238E27FC236}">
                <a16:creationId xmlns:a16="http://schemas.microsoft.com/office/drawing/2014/main" id="{69C10FF9-5F10-4D63-BA17-8292A65BD4C6}"/>
              </a:ext>
            </a:extLst>
          </p:cNvPr>
          <p:cNvSpPr txBox="1"/>
          <p:nvPr/>
        </p:nvSpPr>
        <p:spPr>
          <a:xfrm>
            <a:off x="301393" y="7577182"/>
            <a:ext cx="3788230" cy="1323439"/>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000" dirty="0"/>
              <a:t>Own meanings &amp; preferences </a:t>
            </a:r>
          </a:p>
        </p:txBody>
      </p:sp>
      <p:sp>
        <p:nvSpPr>
          <p:cNvPr id="22" name="TextBox 21">
            <a:extLst>
              <a:ext uri="{FF2B5EF4-FFF2-40B4-BE49-F238E27FC236}">
                <a16:creationId xmlns:a16="http://schemas.microsoft.com/office/drawing/2014/main" id="{798FACFA-8C7B-456B-9D67-1C84F1C86C9A}"/>
              </a:ext>
            </a:extLst>
          </p:cNvPr>
          <p:cNvSpPr txBox="1"/>
          <p:nvPr/>
        </p:nvSpPr>
        <p:spPr>
          <a:xfrm>
            <a:off x="20225735" y="241586"/>
            <a:ext cx="4354286" cy="3046988"/>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800" dirty="0"/>
              <a:t>Academic teaching–learning practices</a:t>
            </a:r>
          </a:p>
        </p:txBody>
      </p:sp>
      <p:sp>
        <p:nvSpPr>
          <p:cNvPr id="23" name="TextBox 22">
            <a:extLst>
              <a:ext uri="{FF2B5EF4-FFF2-40B4-BE49-F238E27FC236}">
                <a16:creationId xmlns:a16="http://schemas.microsoft.com/office/drawing/2014/main" id="{8E155CDF-FA2F-442E-8871-F350491876AD}"/>
              </a:ext>
            </a:extLst>
          </p:cNvPr>
          <p:cNvSpPr txBox="1"/>
          <p:nvPr/>
        </p:nvSpPr>
        <p:spPr>
          <a:xfrm>
            <a:off x="20312232" y="3519629"/>
            <a:ext cx="3541486" cy="1569660"/>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800" dirty="0"/>
              <a:t>Knowledge acquisition</a:t>
            </a:r>
          </a:p>
        </p:txBody>
      </p:sp>
      <p:sp>
        <p:nvSpPr>
          <p:cNvPr id="24" name="Rectangle 23">
            <a:extLst>
              <a:ext uri="{FF2B5EF4-FFF2-40B4-BE49-F238E27FC236}">
                <a16:creationId xmlns:a16="http://schemas.microsoft.com/office/drawing/2014/main" id="{37198C41-C705-4A99-BA20-90817FB62014}"/>
              </a:ext>
            </a:extLst>
          </p:cNvPr>
          <p:cNvSpPr/>
          <p:nvPr/>
        </p:nvSpPr>
        <p:spPr>
          <a:xfrm>
            <a:off x="4062648" y="241586"/>
            <a:ext cx="15384788" cy="11233240"/>
          </a:xfrm>
          <a:prstGeom prst="rect">
            <a:avLst/>
          </a:prstGeom>
          <a:noFill/>
          <a:ln w="571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4800" dirty="0"/>
          </a:p>
        </p:txBody>
      </p:sp>
      <p:sp>
        <p:nvSpPr>
          <p:cNvPr id="25" name="TextBox 24">
            <a:extLst>
              <a:ext uri="{FF2B5EF4-FFF2-40B4-BE49-F238E27FC236}">
                <a16:creationId xmlns:a16="http://schemas.microsoft.com/office/drawing/2014/main" id="{EC2A9AC8-A389-4A85-9770-9E4262BE0C3B}"/>
              </a:ext>
            </a:extLst>
          </p:cNvPr>
          <p:cNvSpPr txBox="1"/>
          <p:nvPr/>
        </p:nvSpPr>
        <p:spPr>
          <a:xfrm rot="16200000">
            <a:off x="3188693" y="2741063"/>
            <a:ext cx="3540046" cy="830997"/>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800" b="1" i="1" dirty="0">
                <a:solidFill>
                  <a:srgbClr val="FF0000"/>
                </a:solidFill>
              </a:rPr>
              <a:t>In Context </a:t>
            </a:r>
          </a:p>
        </p:txBody>
      </p:sp>
      <p:sp>
        <p:nvSpPr>
          <p:cNvPr id="26" name="TextBox 25">
            <a:extLst>
              <a:ext uri="{FF2B5EF4-FFF2-40B4-BE49-F238E27FC236}">
                <a16:creationId xmlns:a16="http://schemas.microsoft.com/office/drawing/2014/main" id="{E04E25B4-8FDF-47BC-A708-F4607607F6FC}"/>
              </a:ext>
            </a:extLst>
          </p:cNvPr>
          <p:cNvSpPr txBox="1"/>
          <p:nvPr/>
        </p:nvSpPr>
        <p:spPr>
          <a:xfrm rot="16200000">
            <a:off x="17552354" y="8038418"/>
            <a:ext cx="5303156" cy="1569660"/>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pPr algn="l"/>
            <a:r>
              <a:rPr lang="en-GB" sz="4800" b="1" i="1" dirty="0">
                <a:solidFill>
                  <a:srgbClr val="00B050"/>
                </a:solidFill>
              </a:rPr>
              <a:t>In Situ and In Context </a:t>
            </a:r>
          </a:p>
        </p:txBody>
      </p:sp>
      <p:sp>
        <p:nvSpPr>
          <p:cNvPr id="27" name="Rectangle 26">
            <a:extLst>
              <a:ext uri="{FF2B5EF4-FFF2-40B4-BE49-F238E27FC236}">
                <a16:creationId xmlns:a16="http://schemas.microsoft.com/office/drawing/2014/main" id="{A93B42B6-E215-448C-BF3D-AEAFD45E67BA}"/>
              </a:ext>
            </a:extLst>
          </p:cNvPr>
          <p:cNvSpPr/>
          <p:nvPr/>
        </p:nvSpPr>
        <p:spPr>
          <a:xfrm>
            <a:off x="4483564" y="502025"/>
            <a:ext cx="14712860" cy="5438590"/>
          </a:xfrm>
          <a:prstGeom prst="rect">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4800" dirty="0"/>
          </a:p>
        </p:txBody>
      </p:sp>
      <p:sp>
        <p:nvSpPr>
          <p:cNvPr id="14" name="Rectangle 13">
            <a:extLst>
              <a:ext uri="{FF2B5EF4-FFF2-40B4-BE49-F238E27FC236}">
                <a16:creationId xmlns:a16="http://schemas.microsoft.com/office/drawing/2014/main" id="{518DAD55-8CFE-4D76-9956-D9DCE506CFDA}"/>
              </a:ext>
            </a:extLst>
          </p:cNvPr>
          <p:cNvSpPr/>
          <p:nvPr/>
        </p:nvSpPr>
        <p:spPr>
          <a:xfrm>
            <a:off x="19868352" y="209253"/>
            <a:ext cx="4120547" cy="5438590"/>
          </a:xfrm>
          <a:prstGeom prst="rect">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4800" dirty="0"/>
          </a:p>
        </p:txBody>
      </p:sp>
      <p:sp>
        <p:nvSpPr>
          <p:cNvPr id="15" name="Rectangle 14">
            <a:extLst>
              <a:ext uri="{FF2B5EF4-FFF2-40B4-BE49-F238E27FC236}">
                <a16:creationId xmlns:a16="http://schemas.microsoft.com/office/drawing/2014/main" id="{ECE4C165-6D35-4441-A00F-C24062164CEB}"/>
              </a:ext>
            </a:extLst>
          </p:cNvPr>
          <p:cNvSpPr/>
          <p:nvPr/>
        </p:nvSpPr>
        <p:spPr>
          <a:xfrm>
            <a:off x="197740" y="241586"/>
            <a:ext cx="3694702" cy="11233240"/>
          </a:xfrm>
          <a:prstGeom prst="rect">
            <a:avLst/>
          </a:prstGeom>
          <a:noFill/>
          <a:ln w="571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4800" dirty="0"/>
          </a:p>
        </p:txBody>
      </p:sp>
    </p:spTree>
    <p:extLst>
      <p:ext uri="{BB962C8B-B14F-4D97-AF65-F5344CB8AC3E}">
        <p14:creationId xmlns:p14="http://schemas.microsoft.com/office/powerpoint/2010/main" val="1817092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 Introduction to Blended Learning in China « UJN Press">
            <a:extLst>
              <a:ext uri="{FF2B5EF4-FFF2-40B4-BE49-F238E27FC236}">
                <a16:creationId xmlns:a16="http://schemas.microsoft.com/office/drawing/2014/main" id="{6A005939-E8FF-4162-A854-67F16C4F5C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16151" r="13152"/>
          <a:stretch/>
        </p:blipFill>
        <p:spPr bwMode="auto">
          <a:xfrm>
            <a:off x="6032119" y="1466020"/>
            <a:ext cx="12165265" cy="756233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1E0BCC5-226A-4999-B045-683DB1823CE2}"/>
              </a:ext>
            </a:extLst>
          </p:cNvPr>
          <p:cNvSpPr txBox="1">
            <a:spLocks/>
          </p:cNvSpPr>
          <p:nvPr/>
        </p:nvSpPr>
        <p:spPr>
          <a:xfrm>
            <a:off x="0" y="10307542"/>
            <a:ext cx="24384000" cy="3408458"/>
          </a:xfrm>
          <a:prstGeom prst="rect">
            <a:avLst/>
          </a:prstGeom>
          <a:ln>
            <a:noFill/>
          </a:ln>
        </p:spPr>
        <p:txBody>
          <a:bodyPr vert="horz" lIns="182880" tIns="91440" rIns="182880" bIns="9144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endParaRPr lang="en-US" sz="9600" b="1" cap="all" spc="400" dirty="0">
              <a:solidFill>
                <a:schemeClr val="tx2">
                  <a:lumMod val="50000"/>
                </a:schemeClr>
              </a:solidFill>
              <a:latin typeface="+mj-lt"/>
            </a:endParaRPr>
          </a:p>
        </p:txBody>
      </p:sp>
      <p:sp>
        <p:nvSpPr>
          <p:cNvPr id="12" name="Content Placeholder 2">
            <a:extLst>
              <a:ext uri="{FF2B5EF4-FFF2-40B4-BE49-F238E27FC236}">
                <a16:creationId xmlns:a16="http://schemas.microsoft.com/office/drawing/2014/main" id="{7A5D2484-5A42-443D-92AC-185D1238B6E4}"/>
              </a:ext>
            </a:extLst>
          </p:cNvPr>
          <p:cNvSpPr txBox="1">
            <a:spLocks/>
          </p:cNvSpPr>
          <p:nvPr/>
        </p:nvSpPr>
        <p:spPr>
          <a:xfrm>
            <a:off x="1" y="9942022"/>
            <a:ext cx="24384000" cy="3773978"/>
          </a:xfrm>
          <a:prstGeom prst="rect">
            <a:avLst/>
          </a:prstGeom>
          <a:solidFill>
            <a:srgbClr val="838488"/>
          </a:solidFill>
        </p:spPr>
        <p:txBody>
          <a:bodyPr vert="horz" lIns="182880" tIns="91440" rIns="182880" bIns="9144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2000" b="1" i="1" cap="all" spc="400" dirty="0">
                <a:solidFill>
                  <a:schemeClr val="tx2">
                    <a:lumMod val="50000"/>
                  </a:schemeClr>
                </a:solidFill>
                <a:latin typeface="+mj-lt"/>
              </a:rPr>
              <a:t>How is it going to look like Post Covid -19?</a:t>
            </a:r>
          </a:p>
        </p:txBody>
      </p:sp>
      <p:pic>
        <p:nvPicPr>
          <p:cNvPr id="9" name="Picture 2" descr="What teachers want to tell children and parents about the new online  classroom - Times of India">
            <a:extLst>
              <a:ext uri="{FF2B5EF4-FFF2-40B4-BE49-F238E27FC236}">
                <a16:creationId xmlns:a16="http://schemas.microsoft.com/office/drawing/2014/main" id="{16CCD524-402B-4265-A9C0-DAA70EB6F6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10" r="50753" b="10956"/>
          <a:stretch/>
        </p:blipFill>
        <p:spPr bwMode="auto">
          <a:xfrm>
            <a:off x="18197384" y="1318895"/>
            <a:ext cx="5986603" cy="77801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Questions to Answer Before Converting Your ILT Resources to eLearning">
            <a:extLst>
              <a:ext uri="{FF2B5EF4-FFF2-40B4-BE49-F238E27FC236}">
                <a16:creationId xmlns:a16="http://schemas.microsoft.com/office/drawing/2014/main" id="{0890E368-B0CA-426A-B457-A0EB713F5B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74" r="59097"/>
          <a:stretch/>
        </p:blipFill>
        <p:spPr bwMode="auto">
          <a:xfrm>
            <a:off x="28330" y="1318894"/>
            <a:ext cx="6003789" cy="778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52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327546"/>
            <a:ext cx="24383998" cy="1636594"/>
          </a:xfrm>
          <a:solidFill>
            <a:srgbClr val="CF202F"/>
          </a:solidFill>
        </p:spPr>
        <p:txBody>
          <a:bodyPr/>
          <a:lstStyle/>
          <a:p>
            <a:pPr>
              <a:lnSpc>
                <a:spcPct val="100000"/>
              </a:lnSpc>
            </a:pPr>
            <a:r>
              <a:rPr lang="en-US" b="1" dirty="0">
                <a:solidFill>
                  <a:schemeClr val="bg1"/>
                </a:solidFill>
              </a:rPr>
              <a:t>First Step …</a:t>
            </a:r>
            <a:endParaRPr lang="en-GB" sz="7200" dirty="0">
              <a:solidFill>
                <a:schemeClr val="bg1"/>
              </a:solidFill>
            </a:endParaRPr>
          </a:p>
        </p:txBody>
      </p:sp>
      <p:pic>
        <p:nvPicPr>
          <p:cNvPr id="6" name="Picture 5">
            <a:extLst>
              <a:ext uri="{FF2B5EF4-FFF2-40B4-BE49-F238E27FC236}">
                <a16:creationId xmlns:a16="http://schemas.microsoft.com/office/drawing/2014/main" id="{1BE70370-F7C2-4897-9F74-33AC45EADEDA}"/>
              </a:ext>
            </a:extLst>
          </p:cNvPr>
          <p:cNvPicPr>
            <a:picLocks noChangeAspect="1"/>
          </p:cNvPicPr>
          <p:nvPr/>
        </p:nvPicPr>
        <p:blipFill rotWithShape="1">
          <a:blip r:embed="rId3"/>
          <a:srcRect l="38009" t="26487" r="20189" b="28558"/>
          <a:stretch/>
        </p:blipFill>
        <p:spPr>
          <a:xfrm>
            <a:off x="160581" y="2063578"/>
            <a:ext cx="9798909" cy="7025367"/>
          </a:xfrm>
          <a:prstGeom prst="rect">
            <a:avLst/>
          </a:prstGeom>
        </p:spPr>
      </p:pic>
      <p:pic>
        <p:nvPicPr>
          <p:cNvPr id="12" name="Picture 11">
            <a:extLst>
              <a:ext uri="{FF2B5EF4-FFF2-40B4-BE49-F238E27FC236}">
                <a16:creationId xmlns:a16="http://schemas.microsoft.com/office/drawing/2014/main" id="{333974EC-4E20-4585-BCDE-E2E610AB8ED5}"/>
              </a:ext>
            </a:extLst>
          </p:cNvPr>
          <p:cNvPicPr>
            <a:picLocks noChangeAspect="1"/>
          </p:cNvPicPr>
          <p:nvPr/>
        </p:nvPicPr>
        <p:blipFill rotWithShape="1">
          <a:blip r:embed="rId4"/>
          <a:srcRect l="27498" t="18108" r="27577" b="22252"/>
          <a:stretch/>
        </p:blipFill>
        <p:spPr>
          <a:xfrm>
            <a:off x="10466279" y="2199504"/>
            <a:ext cx="6441882" cy="5701238"/>
          </a:xfrm>
          <a:prstGeom prst="rect">
            <a:avLst/>
          </a:prstGeom>
        </p:spPr>
      </p:pic>
      <p:pic>
        <p:nvPicPr>
          <p:cNvPr id="9" name="Picture 8">
            <a:extLst>
              <a:ext uri="{FF2B5EF4-FFF2-40B4-BE49-F238E27FC236}">
                <a16:creationId xmlns:a16="http://schemas.microsoft.com/office/drawing/2014/main" id="{41C119E8-200E-456D-B965-0662C5093EB7}"/>
              </a:ext>
            </a:extLst>
          </p:cNvPr>
          <p:cNvPicPr>
            <a:picLocks noChangeAspect="1"/>
          </p:cNvPicPr>
          <p:nvPr/>
        </p:nvPicPr>
        <p:blipFill rotWithShape="1">
          <a:blip r:embed="rId5"/>
          <a:srcRect l="37408" t="18378" r="9199" b="24594"/>
          <a:stretch/>
        </p:blipFill>
        <p:spPr>
          <a:xfrm>
            <a:off x="7322833" y="7203989"/>
            <a:ext cx="8006953" cy="5701238"/>
          </a:xfrm>
          <a:prstGeom prst="rect">
            <a:avLst/>
          </a:prstGeom>
        </p:spPr>
      </p:pic>
      <p:pic>
        <p:nvPicPr>
          <p:cNvPr id="21" name="Picture 20">
            <a:extLst>
              <a:ext uri="{FF2B5EF4-FFF2-40B4-BE49-F238E27FC236}">
                <a16:creationId xmlns:a16="http://schemas.microsoft.com/office/drawing/2014/main" id="{C5963E01-AE22-469F-A48C-9D0A4CE64CF4}"/>
              </a:ext>
            </a:extLst>
          </p:cNvPr>
          <p:cNvPicPr>
            <a:picLocks noChangeAspect="1"/>
          </p:cNvPicPr>
          <p:nvPr/>
        </p:nvPicPr>
        <p:blipFill>
          <a:blip r:embed="rId6"/>
          <a:stretch>
            <a:fillRect/>
          </a:stretch>
        </p:blipFill>
        <p:spPr>
          <a:xfrm>
            <a:off x="14320553" y="4106563"/>
            <a:ext cx="10063447" cy="6708964"/>
          </a:xfrm>
          <a:prstGeom prst="rect">
            <a:avLst/>
          </a:prstGeom>
        </p:spPr>
      </p:pic>
      <p:sp>
        <p:nvSpPr>
          <p:cNvPr id="22" name="Text Placeholder 2">
            <a:extLst>
              <a:ext uri="{FF2B5EF4-FFF2-40B4-BE49-F238E27FC236}">
                <a16:creationId xmlns:a16="http://schemas.microsoft.com/office/drawing/2014/main" id="{9DEACE01-197B-4AE9-9B11-27FDC7DAC739}"/>
              </a:ext>
            </a:extLst>
          </p:cNvPr>
          <p:cNvSpPr txBox="1">
            <a:spLocks/>
          </p:cNvSpPr>
          <p:nvPr/>
        </p:nvSpPr>
        <p:spPr>
          <a:xfrm>
            <a:off x="19352275" y="3403809"/>
            <a:ext cx="5350538" cy="934780"/>
          </a:xfrm>
          <a:prstGeom prst="rect">
            <a:avLst/>
          </a:prstGeom>
          <a:noFill/>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r>
              <a:rPr lang="en-US" i="1" dirty="0"/>
              <a:t>AU Strategic Plan </a:t>
            </a:r>
            <a:endParaRPr lang="en-GB" i="1" dirty="0"/>
          </a:p>
        </p:txBody>
      </p:sp>
      <p:sp>
        <p:nvSpPr>
          <p:cNvPr id="10" name="TextBox 9">
            <a:extLst>
              <a:ext uri="{FF2B5EF4-FFF2-40B4-BE49-F238E27FC236}">
                <a16:creationId xmlns:a16="http://schemas.microsoft.com/office/drawing/2014/main" id="{901CD8A9-AB24-484F-84DB-347DE19BE992}"/>
              </a:ext>
            </a:extLst>
          </p:cNvPr>
          <p:cNvSpPr txBox="1"/>
          <p:nvPr/>
        </p:nvSpPr>
        <p:spPr>
          <a:xfrm>
            <a:off x="160582" y="8257801"/>
            <a:ext cx="7162249" cy="1210588"/>
          </a:xfrm>
          <a:prstGeom prst="rect">
            <a:avLst/>
          </a:prstGeom>
          <a:solidFill>
            <a:schemeClr val="bg1"/>
          </a:solidFill>
          <a:ln w="57150" cap="flat">
            <a:solidFill>
              <a:srgbClr val="CD202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438338" fontAlgn="auto" latinLnBrk="0" hangingPunct="0">
              <a:lnSpc>
                <a:spcPct val="100000"/>
              </a:lnSpc>
              <a:spcBef>
                <a:spcPts val="0"/>
              </a:spcBef>
              <a:spcAft>
                <a:spcPts val="0"/>
              </a:spcAft>
              <a:buClrTx/>
              <a:buSzTx/>
              <a:tabLst/>
            </a:pPr>
            <a:r>
              <a:rPr lang="en-US" sz="3600" dirty="0"/>
              <a:t>Way of spreading awareness</a:t>
            </a:r>
          </a:p>
          <a:p>
            <a:pPr marR="0" algn="l" defTabSz="2438338" fontAlgn="auto" latinLnBrk="0" hangingPunct="0">
              <a:lnSpc>
                <a:spcPct val="100000"/>
              </a:lnSpc>
              <a:spcBef>
                <a:spcPts val="0"/>
              </a:spcBef>
              <a:spcAft>
                <a:spcPts val="0"/>
              </a:spcAft>
              <a:buClrTx/>
              <a:buSzTx/>
              <a:tabLst/>
            </a:pPr>
            <a:r>
              <a:rPr lang="en-US" sz="3600" dirty="0"/>
              <a:t>(Who is vaccinated?) </a:t>
            </a:r>
          </a:p>
        </p:txBody>
      </p:sp>
      <p:sp>
        <p:nvSpPr>
          <p:cNvPr id="14" name="TextBox 13">
            <a:extLst>
              <a:ext uri="{FF2B5EF4-FFF2-40B4-BE49-F238E27FC236}">
                <a16:creationId xmlns:a16="http://schemas.microsoft.com/office/drawing/2014/main" id="{94C68EC5-A4EC-4989-913B-71A60CE4930D}"/>
              </a:ext>
            </a:extLst>
          </p:cNvPr>
          <p:cNvSpPr txBox="1"/>
          <p:nvPr/>
        </p:nvSpPr>
        <p:spPr>
          <a:xfrm>
            <a:off x="7322831" y="12299933"/>
            <a:ext cx="8006953" cy="1210588"/>
          </a:xfrm>
          <a:prstGeom prst="rect">
            <a:avLst/>
          </a:prstGeom>
          <a:solidFill>
            <a:schemeClr val="bg1"/>
          </a:solidFill>
          <a:ln w="76200" cap="flat">
            <a:solidFill>
              <a:srgbClr val="CD202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438338"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E5E5E"/>
                </a:solidFill>
                <a:effectLst/>
                <a:uFillTx/>
                <a:latin typeface="+mn-lt"/>
                <a:ea typeface="+mn-ea"/>
                <a:cs typeface="+mn-cs"/>
                <a:sym typeface="Helvetica Neue"/>
              </a:rPr>
              <a:t>Response to their requests (addressed in the student satisfaction survey) </a:t>
            </a:r>
          </a:p>
        </p:txBody>
      </p:sp>
      <p:sp>
        <p:nvSpPr>
          <p:cNvPr id="11" name="TextBox 10">
            <a:extLst>
              <a:ext uri="{FF2B5EF4-FFF2-40B4-BE49-F238E27FC236}">
                <a16:creationId xmlns:a16="http://schemas.microsoft.com/office/drawing/2014/main" id="{AEBBDF86-7D16-4B24-BDA4-7A4BD591FF37}"/>
              </a:ext>
            </a:extLst>
          </p:cNvPr>
          <p:cNvSpPr txBox="1"/>
          <p:nvPr/>
        </p:nvSpPr>
        <p:spPr>
          <a:xfrm>
            <a:off x="14320552" y="10574436"/>
            <a:ext cx="10063447" cy="1087477"/>
          </a:xfrm>
          <a:prstGeom prst="rect">
            <a:avLst/>
          </a:prstGeom>
          <a:solidFill>
            <a:schemeClr val="bg1"/>
          </a:solidFill>
          <a:ln w="76200" cap="flat">
            <a:solidFill>
              <a:srgbClr val="CD202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438338" fontAlgn="auto" latinLnBrk="0" hangingPunct="0">
              <a:lnSpc>
                <a:spcPct val="100000"/>
              </a:lnSpc>
              <a:spcBef>
                <a:spcPts val="0"/>
              </a:spcBef>
              <a:spcAft>
                <a:spcPts val="0"/>
              </a:spcAft>
              <a:buClrTx/>
              <a:buSzTx/>
              <a:tabLst/>
            </a:pPr>
            <a:r>
              <a:rPr kumimoji="0" lang="en-US" sz="3200" b="0" i="0" u="none" strike="noStrike" cap="none" spc="0" normalizeH="0" baseline="0" dirty="0">
                <a:ln>
                  <a:noFill/>
                </a:ln>
                <a:solidFill>
                  <a:srgbClr val="5E5E5E"/>
                </a:solidFill>
                <a:effectLst/>
                <a:uFillTx/>
                <a:latin typeface="+mn-lt"/>
                <a:ea typeface="+mn-ea"/>
                <a:cs typeface="+mn-cs"/>
                <a:sym typeface="Helvetica Neue"/>
              </a:rPr>
              <a:t>We are aligned to </a:t>
            </a:r>
            <a:r>
              <a:rPr lang="en-US" sz="3200" dirty="0"/>
              <a:t>the local and international efforts to safe health and survive education. </a:t>
            </a:r>
            <a:endParaRPr kumimoji="0" lang="en-GB" sz="3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 name="TextBox 2">
            <a:extLst>
              <a:ext uri="{FF2B5EF4-FFF2-40B4-BE49-F238E27FC236}">
                <a16:creationId xmlns:a16="http://schemas.microsoft.com/office/drawing/2014/main" id="{9656430C-2366-4677-B640-F7F8B3C03137}"/>
              </a:ext>
            </a:extLst>
          </p:cNvPr>
          <p:cNvSpPr txBox="1"/>
          <p:nvPr/>
        </p:nvSpPr>
        <p:spPr>
          <a:xfrm>
            <a:off x="-46892" y="4985693"/>
            <a:ext cx="24477784" cy="187230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1500" b="1" i="1" u="none" strike="noStrike" cap="none" spc="0" normalizeH="0" baseline="0" dirty="0">
                <a:ln>
                  <a:noFill/>
                </a:ln>
                <a:solidFill>
                  <a:srgbClr val="5E5E5E"/>
                </a:solidFill>
                <a:effectLst/>
                <a:uFillTx/>
                <a:latin typeface="+mn-lt"/>
                <a:ea typeface="+mn-ea"/>
                <a:cs typeface="+mn-cs"/>
                <a:sym typeface="Helvetica Neue"/>
              </a:rPr>
              <a:t>But What Did We Learn?</a:t>
            </a:r>
            <a:endParaRPr kumimoji="0" lang="en-GB" sz="11500" b="1" i="1"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624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Contents"/>
          <p:cNvSpPr txBox="1">
            <a:spLocks noGrp="1"/>
          </p:cNvSpPr>
          <p:nvPr>
            <p:ph type="title"/>
          </p:nvPr>
        </p:nvSpPr>
        <p:spPr>
          <a:xfrm>
            <a:off x="10404820" y="2664001"/>
            <a:ext cx="11878586" cy="1433164"/>
          </a:xfrm>
          <a:prstGeom prst="rect">
            <a:avLst/>
          </a:prstGeom>
        </p:spPr>
        <p:txBody>
          <a:bodyPr/>
          <a:lstStyle>
            <a:lvl1pPr>
              <a:defRPr sz="6900" spc="-138">
                <a:solidFill>
                  <a:srgbClr val="BD3436"/>
                </a:solidFill>
              </a:defRPr>
            </a:lvl1pPr>
          </a:lstStyle>
          <a:p>
            <a:r>
              <a:t>Contents</a:t>
            </a:r>
          </a:p>
        </p:txBody>
      </p:sp>
      <p:sp>
        <p:nvSpPr>
          <p:cNvPr id="157" name="Slide bullet point goes here…"/>
          <p:cNvSpPr txBox="1">
            <a:spLocks noGrp="1"/>
          </p:cNvSpPr>
          <p:nvPr>
            <p:ph type="body" sz="half" idx="1"/>
          </p:nvPr>
        </p:nvSpPr>
        <p:spPr>
          <a:xfrm>
            <a:off x="10404820" y="4505164"/>
            <a:ext cx="11878586" cy="8256012"/>
          </a:xfrm>
          <a:prstGeom prst="rect">
            <a:avLst/>
          </a:prstGeom>
        </p:spPr>
        <p:txBody>
          <a:bodyPr/>
          <a:lstStyle/>
          <a:p>
            <a:pPr>
              <a:lnSpc>
                <a:spcPct val="30000"/>
              </a:lnSpc>
              <a:defRPr sz="4100"/>
            </a:pPr>
            <a:r>
              <a:rPr lang="en-US" dirty="0"/>
              <a:t>An Overview of BSID Program</a:t>
            </a:r>
            <a:endParaRPr dirty="0"/>
          </a:p>
          <a:p>
            <a:pPr>
              <a:lnSpc>
                <a:spcPct val="30000"/>
              </a:lnSpc>
              <a:defRPr sz="4100"/>
            </a:pPr>
            <a:r>
              <a:rPr lang="en-US" dirty="0"/>
              <a:t>Observations Between Before and After </a:t>
            </a:r>
            <a:endParaRPr dirty="0"/>
          </a:p>
          <a:p>
            <a:pPr>
              <a:lnSpc>
                <a:spcPct val="30000"/>
              </a:lnSpc>
              <a:defRPr sz="4100"/>
            </a:pPr>
            <a:r>
              <a:rPr lang="en-US" dirty="0"/>
              <a:t>Research Question</a:t>
            </a:r>
            <a:endParaRPr dirty="0"/>
          </a:p>
          <a:p>
            <a:pPr>
              <a:lnSpc>
                <a:spcPct val="30000"/>
              </a:lnSpc>
              <a:defRPr sz="4100"/>
            </a:pPr>
            <a:r>
              <a:rPr lang="en-US" dirty="0"/>
              <a:t>Research Objectives and Methods </a:t>
            </a:r>
            <a:endParaRPr dirty="0"/>
          </a:p>
          <a:p>
            <a:pPr>
              <a:lnSpc>
                <a:spcPct val="30000"/>
              </a:lnSpc>
              <a:defRPr sz="4100"/>
            </a:pPr>
            <a:r>
              <a:rPr lang="en-US" dirty="0"/>
              <a:t>Data Collection and Analysis </a:t>
            </a:r>
            <a:endParaRPr dirty="0"/>
          </a:p>
          <a:p>
            <a:pPr>
              <a:lnSpc>
                <a:spcPct val="30000"/>
              </a:lnSpc>
              <a:defRPr sz="4100"/>
            </a:pPr>
            <a:r>
              <a:rPr lang="en-US" dirty="0"/>
              <a:t>Conclusion and Lessons Learned </a:t>
            </a:r>
          </a:p>
          <a:p>
            <a:pPr>
              <a:lnSpc>
                <a:spcPct val="30000"/>
              </a:lnSpc>
              <a:defRPr sz="4100"/>
            </a:pPr>
            <a:r>
              <a:rPr lang="en-US" dirty="0"/>
              <a:t>Recommendations</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327546"/>
            <a:ext cx="24383998" cy="1636594"/>
          </a:xfrm>
          <a:solidFill>
            <a:srgbClr val="CF202F"/>
          </a:solidFill>
        </p:spPr>
        <p:txBody>
          <a:bodyPr>
            <a:normAutofit/>
          </a:bodyPr>
          <a:lstStyle/>
          <a:p>
            <a:pPr>
              <a:lnSpc>
                <a:spcPct val="100000"/>
              </a:lnSpc>
            </a:pPr>
            <a:r>
              <a:rPr lang="en-US" b="1" dirty="0">
                <a:solidFill>
                  <a:schemeClr val="bg1"/>
                </a:solidFill>
              </a:rPr>
              <a:t>Lessons Learned From Covid-19 Crises</a:t>
            </a:r>
            <a:endParaRPr lang="en-GB" sz="7200" dirty="0">
              <a:solidFill>
                <a:schemeClr val="bg1"/>
              </a:solidFill>
            </a:endParaRPr>
          </a:p>
        </p:txBody>
      </p:sp>
      <p:sp>
        <p:nvSpPr>
          <p:cNvPr id="13" name="Slide bullet point goes here…">
            <a:extLst>
              <a:ext uri="{FF2B5EF4-FFF2-40B4-BE49-F238E27FC236}">
                <a16:creationId xmlns:a16="http://schemas.microsoft.com/office/drawing/2014/main" id="{97E89337-9BA3-436A-8229-0FD506D0DC1C}"/>
              </a:ext>
            </a:extLst>
          </p:cNvPr>
          <p:cNvSpPr txBox="1">
            <a:spLocks/>
          </p:cNvSpPr>
          <p:nvPr/>
        </p:nvSpPr>
        <p:spPr>
          <a:xfrm>
            <a:off x="956019" y="3063226"/>
            <a:ext cx="22173611"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lnSpc>
                <a:spcPct val="150000"/>
              </a:lnSpc>
              <a:defRPr sz="4100"/>
            </a:pPr>
            <a:r>
              <a:rPr lang="en-GB" sz="4100" b="1" dirty="0"/>
              <a:t>Validity: </a:t>
            </a:r>
            <a:r>
              <a:rPr lang="en-GB" sz="4100" dirty="0"/>
              <a:t>Teaching online is valid now and more trusted, Even for Practical Courses.</a:t>
            </a:r>
          </a:p>
          <a:p>
            <a:pPr hangingPunct="1">
              <a:lnSpc>
                <a:spcPct val="150000"/>
              </a:lnSpc>
              <a:defRPr sz="4100"/>
            </a:pPr>
            <a:r>
              <a:rPr lang="en-GB" sz="4100" b="1" dirty="0"/>
              <a:t>Flexibility: </a:t>
            </a:r>
            <a:r>
              <a:rPr lang="en-GB" sz="4100" dirty="0"/>
              <a:t>Students can attend the live class or recorded classes when needed. </a:t>
            </a:r>
            <a:endParaRPr lang="en-GB" sz="4100" b="1" dirty="0"/>
          </a:p>
          <a:p>
            <a:pPr hangingPunct="1">
              <a:lnSpc>
                <a:spcPct val="150000"/>
              </a:lnSpc>
              <a:defRPr sz="4100"/>
            </a:pPr>
            <a:r>
              <a:rPr lang="en-GB" sz="4100" b="1" dirty="0"/>
              <a:t>Equal opportunity: </a:t>
            </a:r>
            <a:r>
              <a:rPr lang="en-GB" sz="4100" dirty="0"/>
              <a:t>All students have equal opportunity and freedom of listening and interacting. </a:t>
            </a:r>
          </a:p>
          <a:p>
            <a:pPr hangingPunct="1">
              <a:lnSpc>
                <a:spcPct val="150000"/>
              </a:lnSpc>
              <a:defRPr sz="4100"/>
            </a:pPr>
            <a:r>
              <a:rPr lang="en-GB" sz="4100" b="1" dirty="0"/>
              <a:t>Rapport: </a:t>
            </a:r>
            <a:r>
              <a:rPr lang="en-GB" sz="4100" dirty="0"/>
              <a:t>Teaching is not presenting slides, if more of social communication</a:t>
            </a:r>
          </a:p>
          <a:p>
            <a:pPr hangingPunct="1">
              <a:lnSpc>
                <a:spcPct val="150000"/>
              </a:lnSpc>
              <a:defRPr sz="4100"/>
            </a:pPr>
            <a:r>
              <a:rPr lang="en-GB" sz="4100" b="1" dirty="0"/>
              <a:t>Camera On: </a:t>
            </a:r>
            <a:r>
              <a:rPr lang="en-GB" sz="4100" dirty="0"/>
              <a:t>Turning on Cameras is not for </a:t>
            </a:r>
            <a:r>
              <a:rPr lang="en-GB" sz="4100" u="sng" dirty="0"/>
              <a:t>Attendance, B</a:t>
            </a:r>
            <a:r>
              <a:rPr lang="en-GB" sz="4100" dirty="0"/>
              <a:t>ut for facial expression and status. </a:t>
            </a:r>
          </a:p>
        </p:txBody>
      </p:sp>
      <p:sp>
        <p:nvSpPr>
          <p:cNvPr id="15" name="TextBox 14">
            <a:extLst>
              <a:ext uri="{FF2B5EF4-FFF2-40B4-BE49-F238E27FC236}">
                <a16:creationId xmlns:a16="http://schemas.microsoft.com/office/drawing/2014/main" id="{56D5EC65-7555-434F-A45D-28340D7E9C91}"/>
              </a:ext>
            </a:extLst>
          </p:cNvPr>
          <p:cNvSpPr txBox="1"/>
          <p:nvPr/>
        </p:nvSpPr>
        <p:spPr>
          <a:xfrm>
            <a:off x="5945660" y="11910492"/>
            <a:ext cx="1249268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0" b="0" i="0" dirty="0">
                <a:solidFill>
                  <a:srgbClr val="333333"/>
                </a:solidFill>
                <a:effectLst/>
                <a:latin typeface="Georgia" panose="02040502050405020303" pitchFamily="18" charset="0"/>
              </a:rPr>
              <a:t>(social, cognitive and facilitatory)</a:t>
            </a:r>
            <a:endParaRPr lang="en-GB" sz="6000" dirty="0"/>
          </a:p>
        </p:txBody>
      </p:sp>
    </p:spTree>
    <p:extLst>
      <p:ext uri="{BB962C8B-B14F-4D97-AF65-F5344CB8AC3E}">
        <p14:creationId xmlns:p14="http://schemas.microsoft.com/office/powerpoint/2010/main" val="1178398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1E0BCC5-226A-4999-B045-683DB1823CE2}"/>
              </a:ext>
            </a:extLst>
          </p:cNvPr>
          <p:cNvSpPr txBox="1">
            <a:spLocks/>
          </p:cNvSpPr>
          <p:nvPr/>
        </p:nvSpPr>
        <p:spPr>
          <a:xfrm>
            <a:off x="0" y="10307542"/>
            <a:ext cx="24384000" cy="3408458"/>
          </a:xfrm>
          <a:prstGeom prst="rect">
            <a:avLst/>
          </a:prstGeom>
          <a:ln>
            <a:noFill/>
          </a:ln>
        </p:spPr>
        <p:txBody>
          <a:bodyPr vert="horz" lIns="182880" tIns="91440" rIns="182880" bIns="9144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endParaRPr lang="en-US" sz="9600" b="1" cap="all" spc="400" dirty="0">
              <a:solidFill>
                <a:schemeClr val="tx2">
                  <a:lumMod val="50000"/>
                </a:schemeClr>
              </a:solidFill>
              <a:latin typeface="+mj-lt"/>
            </a:endParaRPr>
          </a:p>
        </p:txBody>
      </p:sp>
      <p:sp>
        <p:nvSpPr>
          <p:cNvPr id="12" name="Content Placeholder 2">
            <a:extLst>
              <a:ext uri="{FF2B5EF4-FFF2-40B4-BE49-F238E27FC236}">
                <a16:creationId xmlns:a16="http://schemas.microsoft.com/office/drawing/2014/main" id="{7A5D2484-5A42-443D-92AC-185D1238B6E4}"/>
              </a:ext>
            </a:extLst>
          </p:cNvPr>
          <p:cNvSpPr txBox="1">
            <a:spLocks/>
          </p:cNvSpPr>
          <p:nvPr/>
        </p:nvSpPr>
        <p:spPr>
          <a:xfrm>
            <a:off x="1" y="5073460"/>
            <a:ext cx="24384000" cy="3773978"/>
          </a:xfrm>
          <a:prstGeom prst="rect">
            <a:avLst/>
          </a:prstGeom>
          <a:solidFill>
            <a:srgbClr val="CF202F"/>
          </a:solidFill>
        </p:spPr>
        <p:txBody>
          <a:bodyPr vert="horz" lIns="182880" tIns="91440" rIns="182880" bIns="9144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2000" b="1" i="1" cap="all" spc="400" dirty="0">
                <a:solidFill>
                  <a:schemeClr val="tx2">
                    <a:lumMod val="50000"/>
                  </a:schemeClr>
                </a:solidFill>
                <a:latin typeface="+mj-lt"/>
              </a:rPr>
              <a:t>WE Want to do more than survive</a:t>
            </a:r>
          </a:p>
        </p:txBody>
      </p:sp>
      <p:sp>
        <p:nvSpPr>
          <p:cNvPr id="5" name="Title 1">
            <a:extLst>
              <a:ext uri="{FF2B5EF4-FFF2-40B4-BE49-F238E27FC236}">
                <a16:creationId xmlns:a16="http://schemas.microsoft.com/office/drawing/2014/main" id="{6237FE97-306F-429B-A0C6-80A043A65EF6}"/>
              </a:ext>
            </a:extLst>
          </p:cNvPr>
          <p:cNvSpPr>
            <a:spLocks noGrp="1"/>
          </p:cNvSpPr>
          <p:nvPr>
            <p:ph type="title"/>
          </p:nvPr>
        </p:nvSpPr>
        <p:spPr>
          <a:xfrm>
            <a:off x="2" y="327546"/>
            <a:ext cx="24383998" cy="1636594"/>
          </a:xfrm>
          <a:solidFill>
            <a:schemeClr val="bg1">
              <a:lumMod val="85000"/>
            </a:schemeClr>
          </a:solidFill>
        </p:spPr>
        <p:txBody>
          <a:bodyPr/>
          <a:lstStyle/>
          <a:p>
            <a:pPr>
              <a:lnSpc>
                <a:spcPct val="100000"/>
              </a:lnSpc>
            </a:pPr>
            <a:r>
              <a:rPr lang="en-US" b="1" dirty="0">
                <a:solidFill>
                  <a:schemeClr val="bg1"/>
                </a:solidFill>
              </a:rPr>
              <a:t>Still, we have many steps to go …</a:t>
            </a:r>
            <a:endParaRPr lang="en-GB" sz="7200" dirty="0">
              <a:solidFill>
                <a:schemeClr val="bg1"/>
              </a:solidFill>
            </a:endParaRPr>
          </a:p>
        </p:txBody>
      </p:sp>
      <p:sp>
        <p:nvSpPr>
          <p:cNvPr id="6" name="TextBox 5">
            <a:extLst>
              <a:ext uri="{FF2B5EF4-FFF2-40B4-BE49-F238E27FC236}">
                <a16:creationId xmlns:a16="http://schemas.microsoft.com/office/drawing/2014/main" id="{86C667EB-E45E-45EC-8BB0-C9ADE0F80A84}"/>
              </a:ext>
            </a:extLst>
          </p:cNvPr>
          <p:cNvSpPr txBox="1"/>
          <p:nvPr/>
        </p:nvSpPr>
        <p:spPr>
          <a:xfrm>
            <a:off x="0" y="11910492"/>
            <a:ext cx="243840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0" b="0" i="0" dirty="0">
                <a:solidFill>
                  <a:srgbClr val="333333"/>
                </a:solidFill>
                <a:effectLst/>
                <a:latin typeface="Georgia" panose="02040502050405020303" pitchFamily="18" charset="0"/>
              </a:rPr>
              <a:t>(social, cognitive and facilitatory)</a:t>
            </a:r>
            <a:endParaRPr lang="en-GB" sz="6000" dirty="0"/>
          </a:p>
        </p:txBody>
      </p:sp>
    </p:spTree>
    <p:extLst>
      <p:ext uri="{BB962C8B-B14F-4D97-AF65-F5344CB8AC3E}">
        <p14:creationId xmlns:p14="http://schemas.microsoft.com/office/powerpoint/2010/main" val="418662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319668"/>
            <a:ext cx="24383998" cy="1636594"/>
          </a:xfrm>
          <a:solidFill>
            <a:srgbClr val="CF202F"/>
          </a:solidFill>
        </p:spPr>
        <p:txBody>
          <a:bodyPr/>
          <a:lstStyle/>
          <a:p>
            <a:pPr>
              <a:lnSpc>
                <a:spcPct val="100000"/>
              </a:lnSpc>
            </a:pPr>
            <a:r>
              <a:rPr lang="en-US" b="1" dirty="0">
                <a:solidFill>
                  <a:schemeClr val="bg1"/>
                </a:solidFill>
              </a:rPr>
              <a:t>Recommended Meaning-Making Approach</a:t>
            </a:r>
            <a:endParaRPr lang="en-GB" sz="7200" dirty="0">
              <a:solidFill>
                <a:schemeClr val="bg1"/>
              </a:solidFill>
            </a:endParaRPr>
          </a:p>
        </p:txBody>
      </p:sp>
      <p:sp>
        <p:nvSpPr>
          <p:cNvPr id="7" name="TextBox 6">
            <a:extLst>
              <a:ext uri="{FF2B5EF4-FFF2-40B4-BE49-F238E27FC236}">
                <a16:creationId xmlns:a16="http://schemas.microsoft.com/office/drawing/2014/main" id="{FB6A27EB-35BB-44D0-8196-2FC78956BA34}"/>
              </a:ext>
            </a:extLst>
          </p:cNvPr>
          <p:cNvSpPr txBox="1"/>
          <p:nvPr/>
        </p:nvSpPr>
        <p:spPr>
          <a:xfrm>
            <a:off x="12139620" y="8303068"/>
            <a:ext cx="12244380" cy="2554545"/>
          </a:xfrm>
          <a:prstGeom prst="rect">
            <a:avLst/>
          </a:prstGeom>
          <a:noFill/>
        </p:spPr>
        <p:txBody>
          <a:bodyPr wrap="square">
            <a:spAutoFit/>
          </a:bodyPr>
          <a:lstStyle/>
          <a:p>
            <a:pPr lvl="0" algn="ctr"/>
            <a:r>
              <a:rPr lang="en-GB" sz="8000" b="1" i="1" dirty="0">
                <a:solidFill>
                  <a:srgbClr val="C00000"/>
                </a:solidFill>
              </a:rPr>
              <a:t>Wacom : Advanced Digital, Art and Design </a:t>
            </a:r>
          </a:p>
        </p:txBody>
      </p:sp>
      <p:pic>
        <p:nvPicPr>
          <p:cNvPr id="2054" name="Picture 6" descr="Wacom Profesor Digital">
            <a:extLst>
              <a:ext uri="{FF2B5EF4-FFF2-40B4-BE49-F238E27FC236}">
                <a16:creationId xmlns:a16="http://schemas.microsoft.com/office/drawing/2014/main" id="{AA678D6F-FABF-4BB6-BAFA-40BBF50CD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9382" y="2326993"/>
            <a:ext cx="14321712" cy="58588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13B7F88-0A80-4169-9C17-23D361BDF4BC}"/>
              </a:ext>
            </a:extLst>
          </p:cNvPr>
          <p:cNvSpPr txBox="1"/>
          <p:nvPr/>
        </p:nvSpPr>
        <p:spPr>
          <a:xfrm>
            <a:off x="12722085" y="10681122"/>
            <a:ext cx="11661914" cy="2554545"/>
          </a:xfrm>
          <a:prstGeom prst="rect">
            <a:avLst/>
          </a:prstGeom>
          <a:noFill/>
        </p:spPr>
        <p:txBody>
          <a:bodyPr wrap="square">
            <a:spAutoFit/>
          </a:bodyPr>
          <a:lstStyle/>
          <a:p>
            <a:pPr lvl="0" algn="ctr"/>
            <a:r>
              <a:rPr lang="en-GB" sz="8000" b="1" i="1" dirty="0">
                <a:solidFill>
                  <a:srgbClr val="C00000"/>
                </a:solidFill>
              </a:rPr>
              <a:t>OR Pen Supported Laptops </a:t>
            </a:r>
          </a:p>
        </p:txBody>
      </p:sp>
      <p:pic>
        <p:nvPicPr>
          <p:cNvPr id="2056" name="Picture 8" descr="Teaching Online has never been easier with Wacom and its new software  partners! « Wacom Infochannel">
            <a:extLst>
              <a:ext uri="{FF2B5EF4-FFF2-40B4-BE49-F238E27FC236}">
                <a16:creationId xmlns:a16="http://schemas.microsoft.com/office/drawing/2014/main" id="{0B21A184-01EE-4356-9B4F-D9F6EAC76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3" y="2326992"/>
            <a:ext cx="8446286" cy="5630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C55283-59E4-4E6C-87A2-1CC7A4A74A85}"/>
              </a:ext>
            </a:extLst>
          </p:cNvPr>
          <p:cNvPicPr>
            <a:picLocks noChangeAspect="1"/>
          </p:cNvPicPr>
          <p:nvPr/>
        </p:nvPicPr>
        <p:blipFill>
          <a:blip r:embed="rId5"/>
          <a:stretch>
            <a:fillRect/>
          </a:stretch>
        </p:blipFill>
        <p:spPr>
          <a:xfrm>
            <a:off x="-52381" y="7011431"/>
            <a:ext cx="11970062" cy="6695118"/>
          </a:xfrm>
          <a:prstGeom prst="rect">
            <a:avLst/>
          </a:prstGeom>
        </p:spPr>
      </p:pic>
    </p:spTree>
    <p:extLst>
      <p:ext uri="{BB962C8B-B14F-4D97-AF65-F5344CB8AC3E}">
        <p14:creationId xmlns:p14="http://schemas.microsoft.com/office/powerpoint/2010/main" val="919121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D6EB-074D-40E0-97D0-A0E827D1FA37}"/>
              </a:ext>
            </a:extLst>
          </p:cNvPr>
          <p:cNvSpPr>
            <a:spLocks noGrp="1"/>
          </p:cNvSpPr>
          <p:nvPr>
            <p:ph type="title"/>
          </p:nvPr>
        </p:nvSpPr>
        <p:spPr>
          <a:xfrm>
            <a:off x="2" y="327546"/>
            <a:ext cx="24383998" cy="1636594"/>
          </a:xfrm>
          <a:solidFill>
            <a:srgbClr val="CF202F"/>
          </a:solidFill>
        </p:spPr>
        <p:txBody>
          <a:bodyPr/>
          <a:lstStyle/>
          <a:p>
            <a:pPr>
              <a:lnSpc>
                <a:spcPct val="100000"/>
              </a:lnSpc>
            </a:pPr>
            <a:r>
              <a:rPr lang="en-US" b="1" dirty="0">
                <a:solidFill>
                  <a:schemeClr val="bg1"/>
                </a:solidFill>
              </a:rPr>
              <a:t>Recommended Meaning-Making Approach </a:t>
            </a:r>
            <a:r>
              <a:rPr lang="en-US" sz="7200" dirty="0">
                <a:solidFill>
                  <a:schemeClr val="bg1"/>
                </a:solidFill>
              </a:rPr>
              <a:t>(cont.)</a:t>
            </a:r>
            <a:endParaRPr lang="en-GB" sz="7200" dirty="0">
              <a:solidFill>
                <a:schemeClr val="bg1"/>
              </a:solidFill>
            </a:endParaRPr>
          </a:p>
        </p:txBody>
      </p:sp>
      <p:sp>
        <p:nvSpPr>
          <p:cNvPr id="7" name="TextBox 6">
            <a:extLst>
              <a:ext uri="{FF2B5EF4-FFF2-40B4-BE49-F238E27FC236}">
                <a16:creationId xmlns:a16="http://schemas.microsoft.com/office/drawing/2014/main" id="{FB6A27EB-35BB-44D0-8196-2FC78956BA34}"/>
              </a:ext>
            </a:extLst>
          </p:cNvPr>
          <p:cNvSpPr txBox="1"/>
          <p:nvPr/>
        </p:nvSpPr>
        <p:spPr>
          <a:xfrm>
            <a:off x="9654074" y="8303069"/>
            <a:ext cx="7276164" cy="1323439"/>
          </a:xfrm>
          <a:prstGeom prst="rect">
            <a:avLst/>
          </a:prstGeom>
          <a:noFill/>
        </p:spPr>
        <p:txBody>
          <a:bodyPr wrap="square">
            <a:spAutoFit/>
          </a:bodyPr>
          <a:lstStyle/>
          <a:p>
            <a:pPr lvl="0" algn="ctr"/>
            <a:r>
              <a:rPr lang="en-GB" sz="8000" b="1" i="1" dirty="0">
                <a:solidFill>
                  <a:srgbClr val="C00000"/>
                </a:solidFill>
              </a:rPr>
              <a:t>Virtual Reality </a:t>
            </a:r>
          </a:p>
        </p:txBody>
      </p:sp>
      <p:sp>
        <p:nvSpPr>
          <p:cNvPr id="18" name="TextBox 17">
            <a:extLst>
              <a:ext uri="{FF2B5EF4-FFF2-40B4-BE49-F238E27FC236}">
                <a16:creationId xmlns:a16="http://schemas.microsoft.com/office/drawing/2014/main" id="{76CE193B-CC25-4536-A122-6FED5434D284}"/>
              </a:ext>
            </a:extLst>
          </p:cNvPr>
          <p:cNvSpPr txBox="1"/>
          <p:nvPr/>
        </p:nvSpPr>
        <p:spPr>
          <a:xfrm>
            <a:off x="558793" y="11500225"/>
            <a:ext cx="13486890" cy="2308324"/>
          </a:xfrm>
          <a:prstGeom prst="rect">
            <a:avLst/>
          </a:prstGeom>
          <a:noFill/>
        </p:spPr>
        <p:txBody>
          <a:bodyPr wrap="square">
            <a:spAutoFit/>
          </a:bodyPr>
          <a:lstStyle/>
          <a:p>
            <a:r>
              <a:rPr lang="en-GB" sz="4800" i="1" dirty="0">
                <a:solidFill>
                  <a:srgbClr val="202124"/>
                </a:solidFill>
                <a:latin typeface="arial" panose="020B0604020202020204" pitchFamily="34" charset="0"/>
              </a:rPr>
              <a:t>Virtual Reality (VR) systems increase immersion by reproducing users’ movements in the real world.</a:t>
            </a:r>
          </a:p>
        </p:txBody>
      </p:sp>
      <p:pic>
        <p:nvPicPr>
          <p:cNvPr id="13" name="Picture 8" descr="Teaser">
            <a:extLst>
              <a:ext uri="{FF2B5EF4-FFF2-40B4-BE49-F238E27FC236}">
                <a16:creationId xmlns:a16="http://schemas.microsoft.com/office/drawing/2014/main" id="{004E91CF-B885-4C23-8719-765A14AFBD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91"/>
          <a:stretch/>
        </p:blipFill>
        <p:spPr bwMode="auto">
          <a:xfrm>
            <a:off x="9243522" y="2209801"/>
            <a:ext cx="13635136" cy="48168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R and AR: Learners as Creators and World-Builders of our… | NGLC">
            <a:extLst>
              <a:ext uri="{FF2B5EF4-FFF2-40B4-BE49-F238E27FC236}">
                <a16:creationId xmlns:a16="http://schemas.microsoft.com/office/drawing/2014/main" id="{C6D2F6FB-8A5C-4C78-AA8A-168F48DA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63" y="2349028"/>
            <a:ext cx="8173618" cy="4538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60° VR Camera">
            <a:extLst>
              <a:ext uri="{FF2B5EF4-FFF2-40B4-BE49-F238E27FC236}">
                <a16:creationId xmlns:a16="http://schemas.microsoft.com/office/drawing/2014/main" id="{A3D74F6B-3313-4EE2-AE7C-90A422986C5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229" b="25560"/>
          <a:stretch/>
        </p:blipFill>
        <p:spPr bwMode="auto">
          <a:xfrm>
            <a:off x="16703191" y="7933235"/>
            <a:ext cx="7680806" cy="5782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ow it works--Virtual Reality Design Lab">
            <a:extLst>
              <a:ext uri="{FF2B5EF4-FFF2-40B4-BE49-F238E27FC236}">
                <a16:creationId xmlns:a16="http://schemas.microsoft.com/office/drawing/2014/main" id="{022A1B24-ED13-4A6F-9363-73C379171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663" y="7030276"/>
            <a:ext cx="8173618" cy="44699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9BA3C39-E026-4D55-8BF8-1CAB7CDA4A91}"/>
              </a:ext>
            </a:extLst>
          </p:cNvPr>
          <p:cNvSpPr txBox="1"/>
          <p:nvPr/>
        </p:nvSpPr>
        <p:spPr>
          <a:xfrm>
            <a:off x="17740605" y="7163458"/>
            <a:ext cx="6257734" cy="1569660"/>
          </a:xfrm>
          <a:prstGeom prst="rect">
            <a:avLst/>
          </a:prstGeom>
          <a:noFill/>
        </p:spPr>
        <p:txBody>
          <a:bodyPr wrap="square">
            <a:spAutoFit/>
          </a:bodyPr>
          <a:lstStyle>
            <a:defPPr>
              <a:defRPr lang="en-US"/>
            </a:defPPr>
            <a:lvl1pPr>
              <a:defRPr b="0" i="0">
                <a:solidFill>
                  <a:srgbClr val="3E3D40"/>
                </a:solidFill>
                <a:effectLst/>
                <a:latin typeface="Arial" panose="020B0604020202020204" pitchFamily="34" charset="0"/>
                <a:cs typeface="Arial" panose="020B0604020202020204" pitchFamily="34" charset="0"/>
              </a:defRPr>
            </a:lvl1pPr>
          </a:lstStyle>
          <a:p>
            <a:r>
              <a:rPr lang="en-GB" sz="4800" dirty="0"/>
              <a:t>History &amp; Theory Classes </a:t>
            </a:r>
          </a:p>
        </p:txBody>
      </p:sp>
    </p:spTree>
    <p:extLst>
      <p:ext uri="{BB962C8B-B14F-4D97-AF65-F5344CB8AC3E}">
        <p14:creationId xmlns:p14="http://schemas.microsoft.com/office/powerpoint/2010/main" val="351877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Thank you!"/>
          <p:cNvSpPr txBox="1">
            <a:spLocks noGrp="1"/>
          </p:cNvSpPr>
          <p:nvPr>
            <p:ph type="title"/>
          </p:nvPr>
        </p:nvSpPr>
        <p:spPr>
          <a:xfrm>
            <a:off x="1206499" y="10808957"/>
            <a:ext cx="21971001" cy="1433164"/>
          </a:xfrm>
          <a:prstGeom prst="rect">
            <a:avLst/>
          </a:prstGeom>
        </p:spPr>
        <p:txBody>
          <a:bodyPr/>
          <a:lstStyle>
            <a:lvl1pPr>
              <a:defRPr>
                <a:solidFill>
                  <a:srgbClr val="FFFFFF"/>
                </a:solidFill>
              </a:defRPr>
            </a:lvl1pPr>
          </a:lstStyle>
          <a:p>
            <a:r>
              <a:rPr dirty="0"/>
              <a:t>Thank you!</a:t>
            </a:r>
          </a:p>
        </p:txBody>
      </p:sp>
      <p:pic>
        <p:nvPicPr>
          <p:cNvPr id="3" name="Picture 4" descr="Changement rendue facile">
            <a:extLst>
              <a:ext uri="{FF2B5EF4-FFF2-40B4-BE49-F238E27FC236}">
                <a16:creationId xmlns:a16="http://schemas.microsoft.com/office/drawing/2014/main" id="{2E560554-F35F-4DF6-B8F8-3E8883D83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1" y="4255477"/>
            <a:ext cx="17445038"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9" name="About us"/>
          <p:cNvSpPr txBox="1">
            <a:spLocks noGrp="1"/>
          </p:cNvSpPr>
          <p:nvPr>
            <p:ph type="title"/>
          </p:nvPr>
        </p:nvSpPr>
        <p:spPr>
          <a:xfrm>
            <a:off x="2222500" y="1860210"/>
            <a:ext cx="20913628" cy="1433163"/>
          </a:xfrm>
          <a:prstGeom prst="rect">
            <a:avLst/>
          </a:prstGeom>
        </p:spPr>
        <p:txBody>
          <a:bodyPr>
            <a:normAutofit fontScale="90000"/>
          </a:bodyPr>
          <a:lstStyle>
            <a:lvl1pPr>
              <a:defRPr>
                <a:solidFill>
                  <a:srgbClr val="BD3436"/>
                </a:solidFill>
              </a:defRPr>
            </a:lvl1pPr>
          </a:lstStyle>
          <a:p>
            <a:r>
              <a:rPr lang="en-GB" dirty="0"/>
              <a:t>Interior Design Courses @ </a:t>
            </a:r>
            <a:r>
              <a:rPr lang="en-GB" dirty="0" err="1"/>
              <a:t>Ahlia</a:t>
            </a:r>
            <a:r>
              <a:rPr lang="en-GB" dirty="0"/>
              <a:t> University </a:t>
            </a:r>
            <a:endParaRPr dirty="0"/>
          </a:p>
        </p:txBody>
      </p:sp>
      <p:sp>
        <p:nvSpPr>
          <p:cNvPr id="160" name="Subtitle goes here"/>
          <p:cNvSpPr txBox="1">
            <a:spLocks noGrp="1"/>
          </p:cNvSpPr>
          <p:nvPr>
            <p:ph type="body" idx="21"/>
          </p:nvPr>
        </p:nvSpPr>
        <p:spPr>
          <a:xfrm>
            <a:off x="2222500" y="3515962"/>
            <a:ext cx="20913628"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Themes </a:t>
            </a:r>
            <a:endParaRPr dirty="0"/>
          </a:p>
        </p:txBody>
      </p:sp>
      <p:graphicFrame>
        <p:nvGraphicFramePr>
          <p:cNvPr id="18" name="Content Placeholder 6">
            <a:extLst>
              <a:ext uri="{FF2B5EF4-FFF2-40B4-BE49-F238E27FC236}">
                <a16:creationId xmlns:a16="http://schemas.microsoft.com/office/drawing/2014/main" id="{022B6E0C-E966-4E5C-B1F8-F276BAEF10F0}"/>
              </a:ext>
            </a:extLst>
          </p:cNvPr>
          <p:cNvGraphicFramePr>
            <a:graphicFrameLocks/>
          </p:cNvGraphicFramePr>
          <p:nvPr>
            <p:extLst>
              <p:ext uri="{D42A27DB-BD31-4B8C-83A1-F6EECF244321}">
                <p14:modId xmlns:p14="http://schemas.microsoft.com/office/powerpoint/2010/main" val="1144055774"/>
              </p:ext>
            </p:extLst>
          </p:nvPr>
        </p:nvGraphicFramePr>
        <p:xfrm>
          <a:off x="2222500" y="4566592"/>
          <a:ext cx="7675880" cy="7451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2" descr="Manfredo Tafuri: Theories and History of Architecture — Pallant Bookshop">
            <a:extLst>
              <a:ext uri="{FF2B5EF4-FFF2-40B4-BE49-F238E27FC236}">
                <a16:creationId xmlns:a16="http://schemas.microsoft.com/office/drawing/2014/main" id="{A1208E90-422F-403B-A405-E1384A92F5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21008" y="3169442"/>
            <a:ext cx="3154592" cy="46943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17 Great Textile Books to Give &amp; Get - Surface Design Association Surface  Design Association">
            <a:extLst>
              <a:ext uri="{FF2B5EF4-FFF2-40B4-BE49-F238E27FC236}">
                <a16:creationId xmlns:a16="http://schemas.microsoft.com/office/drawing/2014/main" id="{EA29E29C-B087-4039-97B4-3C0442807B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49834" y="3169442"/>
            <a:ext cx="3606644" cy="4694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uy Furniture Design Book Online at Low Prices in India | Furniture Design  Reviews &amp; Ratings - Amazon.in">
            <a:extLst>
              <a:ext uri="{FF2B5EF4-FFF2-40B4-BE49-F238E27FC236}">
                <a16:creationId xmlns:a16="http://schemas.microsoft.com/office/drawing/2014/main" id="{7894361B-08F0-4644-A33B-C8DA312D04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74620" y="3169444"/>
            <a:ext cx="3452592" cy="46943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B59CEBF-7F8E-41CE-9A95-29F3DC25E434}"/>
              </a:ext>
            </a:extLst>
          </p:cNvPr>
          <p:cNvPicPr>
            <a:picLocks noChangeAspect="1"/>
          </p:cNvPicPr>
          <p:nvPr/>
        </p:nvPicPr>
        <p:blipFill rotWithShape="1">
          <a:blip r:embed="rId11"/>
          <a:srcRect l="19954" t="27865" r="41993" b="28165"/>
          <a:stretch/>
        </p:blipFill>
        <p:spPr>
          <a:xfrm>
            <a:off x="10921009" y="8086427"/>
            <a:ext cx="3678574" cy="2833758"/>
          </a:xfrm>
          <a:prstGeom prst="rect">
            <a:avLst/>
          </a:prstGeom>
        </p:spPr>
      </p:pic>
      <p:pic>
        <p:nvPicPr>
          <p:cNvPr id="23" name="Picture 22">
            <a:extLst>
              <a:ext uri="{FF2B5EF4-FFF2-40B4-BE49-F238E27FC236}">
                <a16:creationId xmlns:a16="http://schemas.microsoft.com/office/drawing/2014/main" id="{2BF4441F-4C59-4820-AAA8-55D4865B288D}"/>
              </a:ext>
            </a:extLst>
          </p:cNvPr>
          <p:cNvPicPr>
            <a:picLocks noChangeAspect="1"/>
          </p:cNvPicPr>
          <p:nvPr/>
        </p:nvPicPr>
        <p:blipFill rotWithShape="1">
          <a:blip r:embed="rId12"/>
          <a:srcRect l="20495" t="23296" r="48070" b="56779"/>
          <a:stretch/>
        </p:blipFill>
        <p:spPr>
          <a:xfrm>
            <a:off x="14721184" y="8086426"/>
            <a:ext cx="6706028" cy="2833756"/>
          </a:xfrm>
          <a:prstGeom prst="rect">
            <a:avLst/>
          </a:prstGeom>
        </p:spPr>
      </p:pic>
      <p:pic>
        <p:nvPicPr>
          <p:cNvPr id="24" name="Picture 23">
            <a:extLst>
              <a:ext uri="{FF2B5EF4-FFF2-40B4-BE49-F238E27FC236}">
                <a16:creationId xmlns:a16="http://schemas.microsoft.com/office/drawing/2014/main" id="{690A6EBF-A2C1-460C-82E0-6DB91DFCD245}"/>
              </a:ext>
            </a:extLst>
          </p:cNvPr>
          <p:cNvPicPr>
            <a:picLocks noChangeAspect="1"/>
          </p:cNvPicPr>
          <p:nvPr/>
        </p:nvPicPr>
        <p:blipFill rotWithShape="1">
          <a:blip r:embed="rId13"/>
          <a:srcRect l="19806" t="43071" r="41344" b="37079"/>
          <a:stretch/>
        </p:blipFill>
        <p:spPr>
          <a:xfrm>
            <a:off x="10921008" y="10920182"/>
            <a:ext cx="7992956" cy="2722652"/>
          </a:xfrm>
          <a:prstGeom prst="rect">
            <a:avLst/>
          </a:prstGeom>
        </p:spPr>
      </p:pic>
      <p:pic>
        <p:nvPicPr>
          <p:cNvPr id="25" name="Picture 24">
            <a:extLst>
              <a:ext uri="{FF2B5EF4-FFF2-40B4-BE49-F238E27FC236}">
                <a16:creationId xmlns:a16="http://schemas.microsoft.com/office/drawing/2014/main" id="{AF2402CB-4254-490B-91D7-CD6E14BD64DE}"/>
              </a:ext>
            </a:extLst>
          </p:cNvPr>
          <p:cNvPicPr>
            <a:picLocks noChangeAspect="1"/>
          </p:cNvPicPr>
          <p:nvPr/>
        </p:nvPicPr>
        <p:blipFill rotWithShape="1">
          <a:blip r:embed="rId14"/>
          <a:srcRect l="45723" t="24269" r="41993" b="57528"/>
          <a:stretch/>
        </p:blipFill>
        <p:spPr>
          <a:xfrm>
            <a:off x="18899771" y="11033197"/>
            <a:ext cx="2527442" cy="2496622"/>
          </a:xfrm>
          <a:prstGeom prst="rect">
            <a:avLst/>
          </a:prstGeom>
        </p:spPr>
      </p:pic>
      <p:pic>
        <p:nvPicPr>
          <p:cNvPr id="26" name="Picture 10" descr="AutoCAD Training In Chennai | AutoCAD Course In Chennai Velachery">
            <a:extLst>
              <a:ext uri="{FF2B5EF4-FFF2-40B4-BE49-F238E27FC236}">
                <a16:creationId xmlns:a16="http://schemas.microsoft.com/office/drawing/2014/main" id="{EE2ACFFF-C24B-4AAA-B23F-8507A3307A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655891" y="8086426"/>
            <a:ext cx="2448874" cy="9549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Trimble SketchUp | Logopedia | Fandom">
            <a:extLst>
              <a:ext uri="{FF2B5EF4-FFF2-40B4-BE49-F238E27FC236}">
                <a16:creationId xmlns:a16="http://schemas.microsoft.com/office/drawing/2014/main" id="{0073A646-BC4C-4981-8B16-6FB1A9B013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55995" y="9450719"/>
            <a:ext cx="2900718" cy="17404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3DS Max 2016 Service Pack 2 | CGPress">
            <a:extLst>
              <a:ext uri="{FF2B5EF4-FFF2-40B4-BE49-F238E27FC236}">
                <a16:creationId xmlns:a16="http://schemas.microsoft.com/office/drawing/2014/main" id="{2B828B5A-D4EF-4317-98EA-61513CC6497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3605" t="33005" r="14018" b="31578"/>
          <a:stretch/>
        </p:blipFill>
        <p:spPr bwMode="auto">
          <a:xfrm>
            <a:off x="21655892" y="11275524"/>
            <a:ext cx="2527444" cy="74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F5CD263-ADB8-4B38-B399-A8F828568E32}"/>
              </a:ext>
            </a:extLst>
          </p:cNvPr>
          <p:cNvSpPr>
            <a:spLocks noGrp="1"/>
          </p:cNvSpPr>
          <p:nvPr>
            <p:ph type="title"/>
          </p:nvPr>
        </p:nvSpPr>
        <p:spPr>
          <a:xfrm>
            <a:off x="15644812" y="1278195"/>
            <a:ext cx="7351111" cy="7372030"/>
          </a:xfrm>
        </p:spPr>
        <p:txBody>
          <a:bodyPr vert="horz" lIns="182880" tIns="91440" rIns="182880" bIns="91440" rtlCol="0" anchor="b">
            <a:normAutofit/>
          </a:bodyPr>
          <a:lstStyle/>
          <a:p>
            <a:r>
              <a:rPr lang="en-US" sz="9200" dirty="0">
                <a:solidFill>
                  <a:schemeClr val="tx2">
                    <a:lumMod val="50000"/>
                  </a:schemeClr>
                </a:solidFill>
              </a:rPr>
              <a:t>Learning &amp; Experience Support </a:t>
            </a:r>
          </a:p>
        </p:txBody>
      </p:sp>
      <p:sp>
        <p:nvSpPr>
          <p:cNvPr id="23" name="TextBox 22">
            <a:extLst>
              <a:ext uri="{FF2B5EF4-FFF2-40B4-BE49-F238E27FC236}">
                <a16:creationId xmlns:a16="http://schemas.microsoft.com/office/drawing/2014/main" id="{A5BF3797-4C59-44DA-B686-F4C6BF582D1E}"/>
              </a:ext>
            </a:extLst>
          </p:cNvPr>
          <p:cNvSpPr txBox="1"/>
          <p:nvPr/>
        </p:nvSpPr>
        <p:spPr>
          <a:xfrm>
            <a:off x="15687567" y="9087556"/>
            <a:ext cx="3698190" cy="830997"/>
          </a:xfrm>
          <a:prstGeom prst="rect">
            <a:avLst/>
          </a:prstGeom>
          <a:noFill/>
        </p:spPr>
        <p:txBody>
          <a:bodyPr wrap="square" rtlCol="0">
            <a:spAutoFit/>
          </a:bodyPr>
          <a:lstStyle/>
          <a:p>
            <a:pPr algn="l"/>
            <a:r>
              <a:rPr lang="en-US" sz="4800" i="1" dirty="0"/>
              <a:t>Site Visits  </a:t>
            </a:r>
            <a:endParaRPr lang="en-GB" sz="4800" i="1" dirty="0"/>
          </a:p>
        </p:txBody>
      </p:sp>
      <p:sp>
        <p:nvSpPr>
          <p:cNvPr id="24" name="TextBox 23">
            <a:extLst>
              <a:ext uri="{FF2B5EF4-FFF2-40B4-BE49-F238E27FC236}">
                <a16:creationId xmlns:a16="http://schemas.microsoft.com/office/drawing/2014/main" id="{08536D4F-67EE-4833-B15F-540826BD60B7}"/>
              </a:ext>
            </a:extLst>
          </p:cNvPr>
          <p:cNvSpPr txBox="1"/>
          <p:nvPr/>
        </p:nvSpPr>
        <p:spPr>
          <a:xfrm>
            <a:off x="15687566" y="9876148"/>
            <a:ext cx="8486884" cy="830997"/>
          </a:xfrm>
          <a:prstGeom prst="rect">
            <a:avLst/>
          </a:prstGeom>
          <a:noFill/>
        </p:spPr>
        <p:txBody>
          <a:bodyPr wrap="square" rtlCol="0">
            <a:spAutoFit/>
          </a:bodyPr>
          <a:lstStyle/>
          <a:p>
            <a:pPr algn="l"/>
            <a:r>
              <a:rPr lang="en-US" sz="4800" i="1" dirty="0"/>
              <a:t>Internal / External Work Shops   </a:t>
            </a:r>
            <a:endParaRPr lang="en-GB" sz="4800" i="1" dirty="0"/>
          </a:p>
        </p:txBody>
      </p:sp>
      <p:sp>
        <p:nvSpPr>
          <p:cNvPr id="25" name="TextBox 24">
            <a:extLst>
              <a:ext uri="{FF2B5EF4-FFF2-40B4-BE49-F238E27FC236}">
                <a16:creationId xmlns:a16="http://schemas.microsoft.com/office/drawing/2014/main" id="{16A720E6-AAE7-4A97-B235-9052319F2052}"/>
              </a:ext>
            </a:extLst>
          </p:cNvPr>
          <p:cNvSpPr txBox="1"/>
          <p:nvPr/>
        </p:nvSpPr>
        <p:spPr>
          <a:xfrm>
            <a:off x="23562194" y="12977337"/>
            <a:ext cx="821804" cy="830997"/>
          </a:xfrm>
          <a:prstGeom prst="rect">
            <a:avLst/>
          </a:prstGeom>
          <a:noFill/>
        </p:spPr>
        <p:txBody>
          <a:bodyPr wrap="square" rtlCol="0">
            <a:spAutoFit/>
          </a:bodyPr>
          <a:lstStyle/>
          <a:p>
            <a:pPr algn="l"/>
            <a:r>
              <a:rPr lang="en-US" sz="4800" i="1" dirty="0">
                <a:solidFill>
                  <a:schemeClr val="bg1"/>
                </a:solidFill>
              </a:rPr>
              <a:t>4</a:t>
            </a:r>
            <a:endParaRPr lang="en-GB" sz="4800" i="1" dirty="0">
              <a:solidFill>
                <a:schemeClr val="bg1"/>
              </a:solidFill>
            </a:endParaRPr>
          </a:p>
        </p:txBody>
      </p:sp>
      <p:pic>
        <p:nvPicPr>
          <p:cNvPr id="26" name="Picture 25">
            <a:extLst>
              <a:ext uri="{FF2B5EF4-FFF2-40B4-BE49-F238E27FC236}">
                <a16:creationId xmlns:a16="http://schemas.microsoft.com/office/drawing/2014/main" id="{BF98123B-5B38-450F-8CBA-1C63CB178C37}"/>
              </a:ext>
            </a:extLst>
          </p:cNvPr>
          <p:cNvPicPr>
            <a:picLocks noChangeAspect="1"/>
          </p:cNvPicPr>
          <p:nvPr/>
        </p:nvPicPr>
        <p:blipFill rotWithShape="1">
          <a:blip r:embed="rId3"/>
          <a:srcRect l="21823" t="33721" r="41245" b="26364"/>
          <a:stretch/>
        </p:blipFill>
        <p:spPr>
          <a:xfrm>
            <a:off x="-2179" y="-1"/>
            <a:ext cx="7598370" cy="5474602"/>
          </a:xfrm>
          <a:prstGeom prst="rect">
            <a:avLst/>
          </a:prstGeom>
        </p:spPr>
      </p:pic>
      <p:pic>
        <p:nvPicPr>
          <p:cNvPr id="27" name="Picture 26">
            <a:extLst>
              <a:ext uri="{FF2B5EF4-FFF2-40B4-BE49-F238E27FC236}">
                <a16:creationId xmlns:a16="http://schemas.microsoft.com/office/drawing/2014/main" id="{4B3798F9-EB8A-49DF-901E-9549DF583E1F}"/>
              </a:ext>
            </a:extLst>
          </p:cNvPr>
          <p:cNvPicPr>
            <a:picLocks noChangeAspect="1"/>
          </p:cNvPicPr>
          <p:nvPr/>
        </p:nvPicPr>
        <p:blipFill rotWithShape="1">
          <a:blip r:embed="rId4"/>
          <a:srcRect l="23085" t="32384" r="45431" b="17849"/>
          <a:stretch/>
        </p:blipFill>
        <p:spPr>
          <a:xfrm>
            <a:off x="-2180" y="5734173"/>
            <a:ext cx="7555616" cy="7962026"/>
          </a:xfrm>
          <a:prstGeom prst="rect">
            <a:avLst/>
          </a:prstGeom>
        </p:spPr>
      </p:pic>
      <p:pic>
        <p:nvPicPr>
          <p:cNvPr id="28" name="Picture 27">
            <a:extLst>
              <a:ext uri="{FF2B5EF4-FFF2-40B4-BE49-F238E27FC236}">
                <a16:creationId xmlns:a16="http://schemas.microsoft.com/office/drawing/2014/main" id="{0A15F287-EA45-4AF5-A7BC-FA025C5CB251}"/>
              </a:ext>
            </a:extLst>
          </p:cNvPr>
          <p:cNvPicPr>
            <a:picLocks noChangeAspect="1"/>
          </p:cNvPicPr>
          <p:nvPr/>
        </p:nvPicPr>
        <p:blipFill rotWithShape="1">
          <a:blip r:embed="rId5"/>
          <a:srcRect l="39372" t="24516" r="41990" b="18108"/>
          <a:stretch/>
        </p:blipFill>
        <p:spPr>
          <a:xfrm>
            <a:off x="7775349" y="0"/>
            <a:ext cx="6683210" cy="137160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920EBDC-A1BF-47A3-809A-93222112E1BA}"/>
              </a:ext>
            </a:extLst>
          </p:cNvPr>
          <p:cNvPicPr>
            <a:picLocks noChangeAspect="1"/>
          </p:cNvPicPr>
          <p:nvPr/>
        </p:nvPicPr>
        <p:blipFill rotWithShape="1">
          <a:blip r:embed="rId3"/>
          <a:srcRect l="39219" t="24650" r="42182" b="17872"/>
          <a:stretch/>
        </p:blipFill>
        <p:spPr>
          <a:xfrm>
            <a:off x="1073497" y="3806125"/>
            <a:ext cx="4595331" cy="9467496"/>
          </a:xfrm>
          <a:prstGeom prst="rect">
            <a:avLst/>
          </a:prstGeom>
        </p:spPr>
      </p:pic>
      <p:pic>
        <p:nvPicPr>
          <p:cNvPr id="30" name="Picture 29">
            <a:extLst>
              <a:ext uri="{FF2B5EF4-FFF2-40B4-BE49-F238E27FC236}">
                <a16:creationId xmlns:a16="http://schemas.microsoft.com/office/drawing/2014/main" id="{DA506DB9-8997-4DC0-AC1A-50A67ECD39D5}"/>
              </a:ext>
            </a:extLst>
          </p:cNvPr>
          <p:cNvPicPr>
            <a:picLocks noChangeAspect="1"/>
          </p:cNvPicPr>
          <p:nvPr/>
        </p:nvPicPr>
        <p:blipFill rotWithShape="1">
          <a:blip r:embed="rId4"/>
          <a:srcRect l="18827" t="44146" r="61378" b="17647"/>
          <a:stretch/>
        </p:blipFill>
        <p:spPr>
          <a:xfrm>
            <a:off x="7116468" y="3829202"/>
            <a:ext cx="7357440" cy="9467496"/>
          </a:xfrm>
          <a:prstGeom prst="rect">
            <a:avLst/>
          </a:prstGeom>
        </p:spPr>
      </p:pic>
      <p:pic>
        <p:nvPicPr>
          <p:cNvPr id="31" name="Picture 30">
            <a:extLst>
              <a:ext uri="{FF2B5EF4-FFF2-40B4-BE49-F238E27FC236}">
                <a16:creationId xmlns:a16="http://schemas.microsoft.com/office/drawing/2014/main" id="{4E0962FE-117F-4FD0-8528-3D0D1E199B04}"/>
              </a:ext>
            </a:extLst>
          </p:cNvPr>
          <p:cNvPicPr>
            <a:picLocks noChangeAspect="1"/>
          </p:cNvPicPr>
          <p:nvPr/>
        </p:nvPicPr>
        <p:blipFill rotWithShape="1">
          <a:blip r:embed="rId5"/>
          <a:srcRect l="33915" t="20168" r="35683" b="11729"/>
          <a:stretch/>
        </p:blipFill>
        <p:spPr>
          <a:xfrm>
            <a:off x="15921548" y="3806125"/>
            <a:ext cx="6324115" cy="9444419"/>
          </a:xfrm>
          <a:prstGeom prst="rect">
            <a:avLst/>
          </a:prstGeom>
        </p:spPr>
      </p:pic>
      <p:sp>
        <p:nvSpPr>
          <p:cNvPr id="32" name="Title 1">
            <a:extLst>
              <a:ext uri="{FF2B5EF4-FFF2-40B4-BE49-F238E27FC236}">
                <a16:creationId xmlns:a16="http://schemas.microsoft.com/office/drawing/2014/main" id="{B537BFC0-7055-493F-A4D4-ACF33BE9C894}"/>
              </a:ext>
            </a:extLst>
          </p:cNvPr>
          <p:cNvSpPr>
            <a:spLocks noGrp="1"/>
          </p:cNvSpPr>
          <p:nvPr>
            <p:ph type="title"/>
          </p:nvPr>
        </p:nvSpPr>
        <p:spPr>
          <a:xfrm>
            <a:off x="1206500" y="1079500"/>
            <a:ext cx="21971000" cy="1433163"/>
          </a:xfrm>
          <a:solidFill>
            <a:schemeClr val="bg1"/>
          </a:solidFill>
        </p:spPr>
        <p:txBody>
          <a:bodyPr/>
          <a:lstStyle/>
          <a:p>
            <a:pPr>
              <a:lnSpc>
                <a:spcPct val="100000"/>
              </a:lnSpc>
            </a:pPr>
            <a:r>
              <a:rPr lang="en-US" dirty="0"/>
              <a:t>Few Years Back  </a:t>
            </a:r>
            <a:endParaRPr lang="en-GB" dirty="0"/>
          </a:p>
        </p:txBody>
      </p:sp>
      <p:sp>
        <p:nvSpPr>
          <p:cNvPr id="33" name="Text Placeholder 2">
            <a:extLst>
              <a:ext uri="{FF2B5EF4-FFF2-40B4-BE49-F238E27FC236}">
                <a16:creationId xmlns:a16="http://schemas.microsoft.com/office/drawing/2014/main" id="{CED9F872-3547-4C7E-B4AE-C038304F60D6}"/>
              </a:ext>
            </a:extLst>
          </p:cNvPr>
          <p:cNvSpPr>
            <a:spLocks noGrp="1"/>
          </p:cNvSpPr>
          <p:nvPr>
            <p:ph type="body" sz="quarter" idx="21"/>
          </p:nvPr>
        </p:nvSpPr>
        <p:spPr>
          <a:xfrm>
            <a:off x="1206500" y="2372962"/>
            <a:ext cx="21971000" cy="934780"/>
          </a:xfrm>
          <a:solidFill>
            <a:schemeClr val="bg1"/>
          </a:solidFill>
        </p:spPr>
        <p:txBody>
          <a:bodyPr/>
          <a:lstStyle/>
          <a:p>
            <a:r>
              <a:rPr lang="en-US" dirty="0"/>
              <a:t>Life Before Covid-19</a:t>
            </a:r>
            <a:endParaRPr lang="en-GB" dirty="0"/>
          </a:p>
        </p:txBody>
      </p:sp>
      <p:sp>
        <p:nvSpPr>
          <p:cNvPr id="7" name="TextBox 6">
            <a:extLst>
              <a:ext uri="{FF2B5EF4-FFF2-40B4-BE49-F238E27FC236}">
                <a16:creationId xmlns:a16="http://schemas.microsoft.com/office/drawing/2014/main" id="{1818EEF8-8018-4768-AD67-D5DC9A3E164C}"/>
              </a:ext>
            </a:extLst>
          </p:cNvPr>
          <p:cNvSpPr txBox="1"/>
          <p:nvPr/>
        </p:nvSpPr>
        <p:spPr>
          <a:xfrm>
            <a:off x="1073496" y="12442624"/>
            <a:ext cx="4595331" cy="830997"/>
          </a:xfrm>
          <a:prstGeom prst="rect">
            <a:avLst/>
          </a:prstGeom>
          <a:solidFill>
            <a:schemeClr val="bg1"/>
          </a:solidFill>
        </p:spPr>
        <p:txBody>
          <a:bodyPr wrap="square" rtlCol="0">
            <a:spAutoFit/>
          </a:bodyPr>
          <a:lstStyle/>
          <a:p>
            <a:pPr algn="ctr"/>
            <a:r>
              <a:rPr lang="en-US" sz="4800" b="1" dirty="0"/>
              <a:t>Photographing </a:t>
            </a:r>
            <a:endParaRPr lang="en-GB" sz="4800" b="1" dirty="0"/>
          </a:p>
        </p:txBody>
      </p:sp>
      <p:sp>
        <p:nvSpPr>
          <p:cNvPr id="8" name="TextBox 7">
            <a:extLst>
              <a:ext uri="{FF2B5EF4-FFF2-40B4-BE49-F238E27FC236}">
                <a16:creationId xmlns:a16="http://schemas.microsoft.com/office/drawing/2014/main" id="{31F7A8BE-EB1D-4390-A51B-42D71DAF3514}"/>
              </a:ext>
            </a:extLst>
          </p:cNvPr>
          <p:cNvSpPr txBox="1"/>
          <p:nvPr/>
        </p:nvSpPr>
        <p:spPr>
          <a:xfrm>
            <a:off x="8304732" y="12502141"/>
            <a:ext cx="4595331" cy="830997"/>
          </a:xfrm>
          <a:prstGeom prst="rect">
            <a:avLst/>
          </a:prstGeom>
          <a:solidFill>
            <a:schemeClr val="bg1"/>
          </a:solidFill>
        </p:spPr>
        <p:txBody>
          <a:bodyPr wrap="square" rtlCol="0">
            <a:spAutoFit/>
          </a:bodyPr>
          <a:lstStyle/>
          <a:p>
            <a:pPr algn="ctr"/>
            <a:r>
              <a:rPr lang="en-US" sz="4800" b="1" dirty="0"/>
              <a:t>Presenting</a:t>
            </a:r>
            <a:endParaRPr lang="en-GB" sz="4800" b="1" dirty="0"/>
          </a:p>
        </p:txBody>
      </p:sp>
      <p:sp>
        <p:nvSpPr>
          <p:cNvPr id="9" name="TextBox 8">
            <a:extLst>
              <a:ext uri="{FF2B5EF4-FFF2-40B4-BE49-F238E27FC236}">
                <a16:creationId xmlns:a16="http://schemas.microsoft.com/office/drawing/2014/main" id="{3C96D2FF-AC60-444D-9949-D7F835DD7B38}"/>
              </a:ext>
            </a:extLst>
          </p:cNvPr>
          <p:cNvSpPr txBox="1"/>
          <p:nvPr/>
        </p:nvSpPr>
        <p:spPr>
          <a:xfrm>
            <a:off x="16785939" y="12442624"/>
            <a:ext cx="4595331" cy="830997"/>
          </a:xfrm>
          <a:prstGeom prst="rect">
            <a:avLst/>
          </a:prstGeom>
          <a:solidFill>
            <a:schemeClr val="bg1"/>
          </a:solidFill>
        </p:spPr>
        <p:txBody>
          <a:bodyPr wrap="square" rtlCol="0">
            <a:spAutoFit/>
          </a:bodyPr>
          <a:lstStyle/>
          <a:p>
            <a:pPr algn="ctr"/>
            <a:r>
              <a:rPr lang="en-US" sz="4800" b="1" dirty="0"/>
              <a:t>Interacting</a:t>
            </a:r>
            <a:endParaRPr lang="en-GB" sz="4800" b="1" dirty="0"/>
          </a:p>
        </p:txBody>
      </p:sp>
    </p:spTree>
    <p:extLst>
      <p:ext uri="{BB962C8B-B14F-4D97-AF65-F5344CB8AC3E}">
        <p14:creationId xmlns:p14="http://schemas.microsoft.com/office/powerpoint/2010/main" val="34752671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B537BFC0-7055-493F-A4D4-ACF33BE9C894}"/>
              </a:ext>
            </a:extLst>
          </p:cNvPr>
          <p:cNvSpPr>
            <a:spLocks noGrp="1"/>
          </p:cNvSpPr>
          <p:nvPr>
            <p:ph type="title"/>
          </p:nvPr>
        </p:nvSpPr>
        <p:spPr>
          <a:xfrm>
            <a:off x="1206500" y="1079500"/>
            <a:ext cx="21971000" cy="1433163"/>
          </a:xfrm>
          <a:solidFill>
            <a:schemeClr val="bg1"/>
          </a:solidFill>
        </p:spPr>
        <p:txBody>
          <a:bodyPr/>
          <a:lstStyle/>
          <a:p>
            <a:pPr>
              <a:lnSpc>
                <a:spcPct val="100000"/>
              </a:lnSpc>
            </a:pPr>
            <a:r>
              <a:rPr lang="en-US" dirty="0"/>
              <a:t>Today </a:t>
            </a:r>
            <a:endParaRPr lang="en-GB" dirty="0"/>
          </a:p>
        </p:txBody>
      </p:sp>
      <p:sp>
        <p:nvSpPr>
          <p:cNvPr id="3" name="Text Placeholder 2">
            <a:extLst>
              <a:ext uri="{FF2B5EF4-FFF2-40B4-BE49-F238E27FC236}">
                <a16:creationId xmlns:a16="http://schemas.microsoft.com/office/drawing/2014/main" id="{8DC23BFB-C971-44DE-91B0-860753C86EB0}"/>
              </a:ext>
            </a:extLst>
          </p:cNvPr>
          <p:cNvSpPr>
            <a:spLocks noGrp="1"/>
          </p:cNvSpPr>
          <p:nvPr>
            <p:ph type="body" sz="quarter" idx="21"/>
          </p:nvPr>
        </p:nvSpPr>
        <p:spPr>
          <a:solidFill>
            <a:schemeClr val="bg1"/>
          </a:solidFill>
        </p:spPr>
        <p:txBody>
          <a:bodyPr/>
          <a:lstStyle/>
          <a:p>
            <a:r>
              <a:rPr lang="en-US" dirty="0"/>
              <a:t>Life During the Covid-19</a:t>
            </a:r>
            <a:endParaRPr lang="en-GB" dirty="0"/>
          </a:p>
        </p:txBody>
      </p:sp>
      <p:pic>
        <p:nvPicPr>
          <p:cNvPr id="9" name="Picture 8">
            <a:extLst>
              <a:ext uri="{FF2B5EF4-FFF2-40B4-BE49-F238E27FC236}">
                <a16:creationId xmlns:a16="http://schemas.microsoft.com/office/drawing/2014/main" id="{61668223-26C8-4FAE-81F7-5742CEFA3544}"/>
              </a:ext>
            </a:extLst>
          </p:cNvPr>
          <p:cNvPicPr>
            <a:picLocks noChangeAspect="1"/>
          </p:cNvPicPr>
          <p:nvPr/>
        </p:nvPicPr>
        <p:blipFill rotWithShape="1">
          <a:blip r:embed="rId3"/>
          <a:srcRect l="37874" t="17031" r="37177" b="18185"/>
          <a:stretch/>
        </p:blipFill>
        <p:spPr>
          <a:xfrm>
            <a:off x="32416" y="3463155"/>
            <a:ext cx="5922631" cy="10252845"/>
          </a:xfrm>
          <a:prstGeom prst="rect">
            <a:avLst/>
          </a:prstGeom>
        </p:spPr>
      </p:pic>
      <p:pic>
        <p:nvPicPr>
          <p:cNvPr id="10" name="Picture 9">
            <a:extLst>
              <a:ext uri="{FF2B5EF4-FFF2-40B4-BE49-F238E27FC236}">
                <a16:creationId xmlns:a16="http://schemas.microsoft.com/office/drawing/2014/main" id="{44AAC027-64D7-404D-9D25-28EB4F5B51E0}"/>
              </a:ext>
            </a:extLst>
          </p:cNvPr>
          <p:cNvPicPr>
            <a:picLocks noChangeAspect="1"/>
          </p:cNvPicPr>
          <p:nvPr/>
        </p:nvPicPr>
        <p:blipFill rotWithShape="1">
          <a:blip r:embed="rId4"/>
          <a:srcRect l="15615" t="72496" r="30156" b="22240"/>
          <a:stretch/>
        </p:blipFill>
        <p:spPr>
          <a:xfrm>
            <a:off x="6625320" y="11496386"/>
            <a:ext cx="17758680" cy="1149282"/>
          </a:xfrm>
          <a:prstGeom prst="rect">
            <a:avLst/>
          </a:prstGeom>
        </p:spPr>
      </p:pic>
      <p:pic>
        <p:nvPicPr>
          <p:cNvPr id="11" name="Picture 10">
            <a:extLst>
              <a:ext uri="{FF2B5EF4-FFF2-40B4-BE49-F238E27FC236}">
                <a16:creationId xmlns:a16="http://schemas.microsoft.com/office/drawing/2014/main" id="{739B4922-89D4-4C74-9A9B-3C5516E2AB5B}"/>
              </a:ext>
            </a:extLst>
          </p:cNvPr>
          <p:cNvPicPr>
            <a:picLocks noChangeAspect="1"/>
          </p:cNvPicPr>
          <p:nvPr/>
        </p:nvPicPr>
        <p:blipFill rotWithShape="1">
          <a:blip r:embed="rId5"/>
          <a:srcRect l="16735" t="19388" r="28362" b="17647"/>
          <a:stretch/>
        </p:blipFill>
        <p:spPr>
          <a:xfrm>
            <a:off x="11720961" y="1079500"/>
            <a:ext cx="12630622" cy="9657058"/>
          </a:xfrm>
          <a:prstGeom prst="rect">
            <a:avLst/>
          </a:prstGeom>
        </p:spPr>
      </p:pic>
      <p:sp>
        <p:nvSpPr>
          <p:cNvPr id="12" name="TextBox 11">
            <a:extLst>
              <a:ext uri="{FF2B5EF4-FFF2-40B4-BE49-F238E27FC236}">
                <a16:creationId xmlns:a16="http://schemas.microsoft.com/office/drawing/2014/main" id="{C6B2F859-4F75-4C0A-9E41-706A629F5761}"/>
              </a:ext>
            </a:extLst>
          </p:cNvPr>
          <p:cNvSpPr txBox="1"/>
          <p:nvPr/>
        </p:nvSpPr>
        <p:spPr>
          <a:xfrm>
            <a:off x="6625320" y="12636500"/>
            <a:ext cx="17726263" cy="1077218"/>
          </a:xfrm>
          <a:prstGeom prst="rect">
            <a:avLst/>
          </a:prstGeom>
          <a:solidFill>
            <a:srgbClr val="838488">
              <a:alpha val="65098"/>
            </a:srgbClr>
          </a:solidFill>
        </p:spPr>
        <p:txBody>
          <a:bodyPr wrap="square" rtlCol="0">
            <a:spAutoFit/>
          </a:bodyPr>
          <a:lstStyle/>
          <a:p>
            <a:pPr algn="ctr"/>
            <a:r>
              <a:rPr lang="en-US" sz="6400" b="1" dirty="0">
                <a:latin typeface="Bradley Hand ITC" panose="03070402050302030203" pitchFamily="66" charset="0"/>
              </a:rPr>
              <a:t>All the time </a:t>
            </a:r>
            <a:endParaRPr lang="en-GB" sz="6400" b="1" dirty="0">
              <a:latin typeface="Bradley Hand ITC" panose="03070402050302030203" pitchFamily="66" charset="0"/>
            </a:endParaRPr>
          </a:p>
        </p:txBody>
      </p:sp>
      <p:pic>
        <p:nvPicPr>
          <p:cNvPr id="13" name="Picture 8" descr="Remote Learning English - Remote Learning">
            <a:extLst>
              <a:ext uri="{FF2B5EF4-FFF2-40B4-BE49-F238E27FC236}">
                <a16:creationId xmlns:a16="http://schemas.microsoft.com/office/drawing/2014/main" id="{1D0E5F39-C737-4F4D-92AD-E25C954C43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802" y="7652074"/>
            <a:ext cx="5332397" cy="33749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ovid19 19 coronavirus social distancing people Vector Image">
            <a:extLst>
              <a:ext uri="{FF2B5EF4-FFF2-40B4-BE49-F238E27FC236}">
                <a16:creationId xmlns:a16="http://schemas.microsoft.com/office/drawing/2014/main" id="{A4159B0B-2361-443B-92B1-BA1EE9B9E9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616"/>
          <a:stretch/>
        </p:blipFill>
        <p:spPr bwMode="auto">
          <a:xfrm>
            <a:off x="7070013" y="3478247"/>
            <a:ext cx="4114800" cy="39674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CDDF73-F1F0-4267-8207-B3DAEF99A0AA}"/>
              </a:ext>
            </a:extLst>
          </p:cNvPr>
          <p:cNvSpPr txBox="1"/>
          <p:nvPr/>
        </p:nvSpPr>
        <p:spPr>
          <a:xfrm>
            <a:off x="11720960" y="10460318"/>
            <a:ext cx="12630623" cy="1077218"/>
          </a:xfrm>
          <a:prstGeom prst="rect">
            <a:avLst/>
          </a:prstGeom>
          <a:solidFill>
            <a:srgbClr val="838488">
              <a:alpha val="65098"/>
            </a:srgbClr>
          </a:solidFill>
          <a:ln>
            <a:solidFill>
              <a:srgbClr val="818387"/>
            </a:solidFill>
          </a:ln>
        </p:spPr>
        <p:txBody>
          <a:bodyPr wrap="square" rtlCol="0">
            <a:spAutoFit/>
          </a:bodyPr>
          <a:lstStyle/>
          <a:p>
            <a:pPr algn="ctr"/>
            <a:r>
              <a:rPr lang="en-US" sz="6400" b="1" dirty="0">
                <a:latin typeface="Bradley Hand ITC" panose="03070402050302030203" pitchFamily="66" charset="0"/>
              </a:rPr>
              <a:t>Once Upon time </a:t>
            </a:r>
            <a:endParaRPr lang="en-GB" sz="6400" b="1" dirty="0">
              <a:latin typeface="Bradley Hand ITC" panose="03070402050302030203" pitchFamily="66" charset="0"/>
            </a:endParaRPr>
          </a:p>
        </p:txBody>
      </p:sp>
      <p:sp>
        <p:nvSpPr>
          <p:cNvPr id="16" name="TextBox 15">
            <a:extLst>
              <a:ext uri="{FF2B5EF4-FFF2-40B4-BE49-F238E27FC236}">
                <a16:creationId xmlns:a16="http://schemas.microsoft.com/office/drawing/2014/main" id="{2FC8A846-FAED-4059-B10F-F214A693AFA1}"/>
              </a:ext>
            </a:extLst>
          </p:cNvPr>
          <p:cNvSpPr txBox="1"/>
          <p:nvPr/>
        </p:nvSpPr>
        <p:spPr>
          <a:xfrm>
            <a:off x="32416" y="11653897"/>
            <a:ext cx="6625320" cy="2062103"/>
          </a:xfrm>
          <a:prstGeom prst="rect">
            <a:avLst/>
          </a:prstGeom>
          <a:solidFill>
            <a:srgbClr val="838488">
              <a:alpha val="65098"/>
            </a:srgbClr>
          </a:solidFill>
        </p:spPr>
        <p:txBody>
          <a:bodyPr wrap="square" rtlCol="0">
            <a:spAutoFit/>
          </a:bodyPr>
          <a:lstStyle/>
          <a:p>
            <a:pPr algn="ctr"/>
            <a:r>
              <a:rPr lang="en-US" sz="6400" b="1" dirty="0">
                <a:latin typeface="Bradley Hand ITC" panose="03070402050302030203" pitchFamily="66" charset="0"/>
              </a:rPr>
              <a:t>My everyday struggle </a:t>
            </a:r>
            <a:endParaRPr lang="en-GB" sz="6400" b="1" dirty="0">
              <a:latin typeface="Bradley Hand ITC" panose="03070402050302030203" pitchFamily="66" charset="0"/>
            </a:endParaRPr>
          </a:p>
        </p:txBody>
      </p:sp>
    </p:spTree>
    <p:extLst>
      <p:ext uri="{BB962C8B-B14F-4D97-AF65-F5344CB8AC3E}">
        <p14:creationId xmlns:p14="http://schemas.microsoft.com/office/powerpoint/2010/main" val="41400666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CC9E6-ADC0-448C-B687-CD1DE1E026D7}"/>
              </a:ext>
            </a:extLst>
          </p:cNvPr>
          <p:cNvSpPr>
            <a:spLocks noGrp="1"/>
          </p:cNvSpPr>
          <p:nvPr>
            <p:ph idx="1"/>
          </p:nvPr>
        </p:nvSpPr>
        <p:spPr>
          <a:xfrm>
            <a:off x="2200102" y="3654778"/>
            <a:ext cx="20116800" cy="2286000"/>
          </a:xfrm>
          <a:ln>
            <a:noFill/>
          </a:ln>
        </p:spPr>
        <p:txBody>
          <a:bodyPr vert="horz" lIns="182880" tIns="91440" rIns="182880" bIns="91440" rtlCol="0">
            <a:normAutofit fontScale="70000" lnSpcReduction="20000"/>
          </a:bodyPr>
          <a:lstStyle/>
          <a:p>
            <a:pPr marL="0" indent="0" algn="ctr">
              <a:lnSpc>
                <a:spcPct val="120000"/>
              </a:lnSpc>
              <a:buNone/>
            </a:pPr>
            <a:r>
              <a:rPr lang="en-US" sz="17600" b="1" cap="all" spc="400" dirty="0">
                <a:solidFill>
                  <a:schemeClr val="tx1"/>
                </a:solidFill>
                <a:latin typeface="+mj-lt"/>
              </a:rPr>
              <a:t>Any Differences??!!</a:t>
            </a:r>
          </a:p>
        </p:txBody>
      </p:sp>
      <p:sp>
        <p:nvSpPr>
          <p:cNvPr id="11" name="Content Placeholder 2">
            <a:extLst>
              <a:ext uri="{FF2B5EF4-FFF2-40B4-BE49-F238E27FC236}">
                <a16:creationId xmlns:a16="http://schemas.microsoft.com/office/drawing/2014/main" id="{09F4FD1A-3786-4A34-BD9A-43255CC26A20}"/>
              </a:ext>
            </a:extLst>
          </p:cNvPr>
          <p:cNvSpPr txBox="1">
            <a:spLocks/>
          </p:cNvSpPr>
          <p:nvPr/>
        </p:nvSpPr>
        <p:spPr>
          <a:xfrm>
            <a:off x="60961" y="11280388"/>
            <a:ext cx="24383998" cy="1259276"/>
          </a:xfrm>
          <a:prstGeom prst="rect">
            <a:avLst/>
          </a:prstGeom>
        </p:spPr>
        <p:txBody>
          <a:bodyPr vert="horz" lIns="182880" tIns="91440" rIns="182880" bIns="9144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2000" i="1" cap="all" spc="400" dirty="0">
                <a:solidFill>
                  <a:srgbClr val="FFFFFF"/>
                </a:solidFill>
                <a:latin typeface="+mj-lt"/>
              </a:rPr>
              <a:t>How does meaning-Making Happen? </a:t>
            </a:r>
          </a:p>
        </p:txBody>
      </p:sp>
      <p:pic>
        <p:nvPicPr>
          <p:cNvPr id="7170" name="Picture 2" descr="5 best things to do during quarantine to cure your boredom – Hawk Eye">
            <a:extLst>
              <a:ext uri="{FF2B5EF4-FFF2-40B4-BE49-F238E27FC236}">
                <a16:creationId xmlns:a16="http://schemas.microsoft.com/office/drawing/2014/main" id="{4DF38B57-4584-4112-9908-778B7B114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2909" y="5708014"/>
            <a:ext cx="6766046" cy="616522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Emojis in emails: how to use them and best practices">
            <a:extLst>
              <a:ext uri="{FF2B5EF4-FFF2-40B4-BE49-F238E27FC236}">
                <a16:creationId xmlns:a16="http://schemas.microsoft.com/office/drawing/2014/main" id="{BCE45DCC-564D-4020-BE7F-D0478E4413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251"/>
          <a:stretch/>
        </p:blipFill>
        <p:spPr bwMode="auto">
          <a:xfrm>
            <a:off x="2655047" y="6858000"/>
            <a:ext cx="9220438" cy="363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CEF2E1-35C7-439E-8189-F92AE68C4BB7}"/>
              </a:ext>
            </a:extLst>
          </p:cNvPr>
          <p:cNvSpPr txBox="1"/>
          <p:nvPr/>
        </p:nvSpPr>
        <p:spPr>
          <a:xfrm>
            <a:off x="2655045" y="11841336"/>
            <a:ext cx="953695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5E5E5E"/>
                </a:solidFill>
                <a:effectLst/>
                <a:uFillTx/>
                <a:latin typeface="+mn-lt"/>
                <a:ea typeface="+mn-ea"/>
                <a:cs typeface="+mn-cs"/>
                <a:sym typeface="Helvetica Neue"/>
              </a:rPr>
              <a:t>Before </a:t>
            </a:r>
            <a:endParaRPr kumimoji="0" lang="en-GB" sz="66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650A41E8-B94B-4037-866F-867FB5E56F6F}"/>
              </a:ext>
            </a:extLst>
          </p:cNvPr>
          <p:cNvSpPr txBox="1"/>
          <p:nvPr/>
        </p:nvSpPr>
        <p:spPr>
          <a:xfrm>
            <a:off x="14962910" y="12013822"/>
            <a:ext cx="6766046"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5E5E5E"/>
                </a:solidFill>
                <a:effectLst/>
                <a:uFillTx/>
                <a:latin typeface="+mn-lt"/>
                <a:ea typeface="+mn-ea"/>
                <a:cs typeface="+mn-cs"/>
                <a:sym typeface="Helvetica Neue"/>
              </a:rPr>
              <a:t>After</a:t>
            </a:r>
            <a:r>
              <a:rPr kumimoji="0" lang="en-US" sz="2400" b="0" i="0" u="none" strike="noStrike" cap="none" spc="0" normalizeH="0" baseline="0" dirty="0">
                <a:ln>
                  <a:noFill/>
                </a:ln>
                <a:solidFill>
                  <a:srgbClr val="5E5E5E"/>
                </a:solidFill>
                <a:effectLst/>
                <a:uFillTx/>
                <a:latin typeface="+mn-lt"/>
                <a:ea typeface="+mn-ea"/>
                <a:cs typeface="+mn-cs"/>
                <a:sym typeface="Helvetica Neue"/>
              </a:rPr>
              <a:t> </a:t>
            </a: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8" name="Content Placeholder 2">
            <a:extLst>
              <a:ext uri="{FF2B5EF4-FFF2-40B4-BE49-F238E27FC236}">
                <a16:creationId xmlns:a16="http://schemas.microsoft.com/office/drawing/2014/main" id="{41077975-F89A-4A7B-984B-C977162625F4}"/>
              </a:ext>
            </a:extLst>
          </p:cNvPr>
          <p:cNvSpPr txBox="1">
            <a:spLocks/>
          </p:cNvSpPr>
          <p:nvPr/>
        </p:nvSpPr>
        <p:spPr>
          <a:xfrm>
            <a:off x="2200102" y="910167"/>
            <a:ext cx="20116800" cy="2286000"/>
          </a:xfrm>
          <a:prstGeom prst="rect">
            <a:avLst/>
          </a:prstGeom>
          <a:solidFill>
            <a:srgbClr val="FF0000"/>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182880" tIns="91440" rIns="182880" bIns="91440" rtlCol="0">
            <a:normAutofit fontScale="70000" lnSpcReduction="2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20000"/>
              </a:lnSpc>
              <a:buFontTx/>
              <a:buNone/>
            </a:pPr>
            <a:r>
              <a:rPr lang="en-US" sz="17600" b="1" cap="all" spc="400" dirty="0">
                <a:solidFill>
                  <a:schemeClr val="tx2">
                    <a:lumMod val="50000"/>
                  </a:schemeClr>
                </a:solidFill>
                <a:latin typeface="+mj-lt"/>
              </a:rPr>
              <a:t>Reflection of CASE </a:t>
            </a:r>
          </a:p>
        </p:txBody>
      </p:sp>
    </p:spTree>
    <p:extLst>
      <p:ext uri="{BB962C8B-B14F-4D97-AF65-F5344CB8AC3E}">
        <p14:creationId xmlns:p14="http://schemas.microsoft.com/office/powerpoint/2010/main" val="665099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B537BFC0-7055-493F-A4D4-ACF33BE9C894}"/>
              </a:ext>
            </a:extLst>
          </p:cNvPr>
          <p:cNvSpPr>
            <a:spLocks noGrp="1"/>
          </p:cNvSpPr>
          <p:nvPr>
            <p:ph type="title"/>
          </p:nvPr>
        </p:nvSpPr>
        <p:spPr>
          <a:xfrm>
            <a:off x="1206500" y="1079500"/>
            <a:ext cx="21971000" cy="1433163"/>
          </a:xfrm>
          <a:solidFill>
            <a:schemeClr val="bg1"/>
          </a:solidFill>
        </p:spPr>
        <p:txBody>
          <a:bodyPr/>
          <a:lstStyle/>
          <a:p>
            <a:pPr>
              <a:lnSpc>
                <a:spcPct val="100000"/>
              </a:lnSpc>
            </a:pPr>
            <a:r>
              <a:rPr lang="en-GB" dirty="0"/>
              <a:t>After My Initial Observation</a:t>
            </a:r>
          </a:p>
        </p:txBody>
      </p:sp>
      <p:sp>
        <p:nvSpPr>
          <p:cNvPr id="3" name="Text Placeholder 2">
            <a:extLst>
              <a:ext uri="{FF2B5EF4-FFF2-40B4-BE49-F238E27FC236}">
                <a16:creationId xmlns:a16="http://schemas.microsoft.com/office/drawing/2014/main" id="{8DC23BFB-C971-44DE-91B0-860753C86EB0}"/>
              </a:ext>
            </a:extLst>
          </p:cNvPr>
          <p:cNvSpPr>
            <a:spLocks noGrp="1"/>
          </p:cNvSpPr>
          <p:nvPr>
            <p:ph type="body" sz="quarter" idx="21"/>
          </p:nvPr>
        </p:nvSpPr>
        <p:spPr>
          <a:solidFill>
            <a:schemeClr val="bg1"/>
          </a:solidFill>
        </p:spPr>
        <p:txBody>
          <a:bodyPr/>
          <a:lstStyle/>
          <a:p>
            <a:r>
              <a:rPr lang="en-US" dirty="0"/>
              <a:t>Between Past &amp; Present </a:t>
            </a:r>
            <a:endParaRPr lang="en-GB" dirty="0"/>
          </a:p>
        </p:txBody>
      </p:sp>
      <p:sp>
        <p:nvSpPr>
          <p:cNvPr id="21" name="20 Years of Excellence">
            <a:extLst>
              <a:ext uri="{FF2B5EF4-FFF2-40B4-BE49-F238E27FC236}">
                <a16:creationId xmlns:a16="http://schemas.microsoft.com/office/drawing/2014/main" id="{622AC816-9CA5-451C-82E6-5AB1AF289FFD}"/>
              </a:ext>
            </a:extLst>
          </p:cNvPr>
          <p:cNvSpPr txBox="1">
            <a:spLocks/>
          </p:cNvSpPr>
          <p:nvPr/>
        </p:nvSpPr>
        <p:spPr>
          <a:xfrm>
            <a:off x="2222500" y="3540498"/>
            <a:ext cx="20772426"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BD3436"/>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GB" dirty="0"/>
              <a:t>What purpose are we supposed to serve? </a:t>
            </a:r>
          </a:p>
        </p:txBody>
      </p:sp>
      <p:sp>
        <p:nvSpPr>
          <p:cNvPr id="24" name="TextBox 23">
            <a:extLst>
              <a:ext uri="{FF2B5EF4-FFF2-40B4-BE49-F238E27FC236}">
                <a16:creationId xmlns:a16="http://schemas.microsoft.com/office/drawing/2014/main" id="{04E6A793-292F-4566-BE05-BF0A6BB62C62}"/>
              </a:ext>
            </a:extLst>
          </p:cNvPr>
          <p:cNvSpPr txBox="1"/>
          <p:nvPr/>
        </p:nvSpPr>
        <p:spPr>
          <a:xfrm>
            <a:off x="1794382" y="4601204"/>
            <a:ext cx="9372600" cy="5016758"/>
          </a:xfrm>
          <a:prstGeom prst="rect">
            <a:avLst/>
          </a:prstGeom>
          <a:noFill/>
        </p:spPr>
        <p:txBody>
          <a:bodyPr wrap="square" rtlCol="0">
            <a:spAutoFit/>
          </a:bodyPr>
          <a:lstStyle/>
          <a:p>
            <a:pPr marL="571500" indent="-571500" algn="l">
              <a:buFont typeface="Arial" panose="020B0604020202020204" pitchFamily="34" charset="0"/>
              <a:buChar char="•"/>
            </a:pPr>
            <a:r>
              <a:rPr lang="en-US" sz="8000" dirty="0"/>
              <a:t>Entertainment</a:t>
            </a:r>
          </a:p>
          <a:p>
            <a:pPr marL="571500" indent="-571500" algn="l">
              <a:buFont typeface="Arial" panose="020B0604020202020204" pitchFamily="34" charset="0"/>
              <a:buChar char="•"/>
            </a:pPr>
            <a:r>
              <a:rPr lang="en-US" sz="8000" dirty="0"/>
              <a:t>Education </a:t>
            </a:r>
          </a:p>
          <a:p>
            <a:pPr marL="571500" indent="-571500" algn="l">
              <a:buFont typeface="Arial" panose="020B0604020202020204" pitchFamily="34" charset="0"/>
              <a:buChar char="•"/>
            </a:pPr>
            <a:r>
              <a:rPr lang="en-US" sz="8000" dirty="0"/>
              <a:t>Aesthetics </a:t>
            </a:r>
          </a:p>
          <a:p>
            <a:pPr marL="571500" indent="-571500" algn="l">
              <a:buFont typeface="Arial" panose="020B0604020202020204" pitchFamily="34" charset="0"/>
              <a:buChar char="•"/>
            </a:pPr>
            <a:r>
              <a:rPr lang="en-US" sz="8000" dirty="0"/>
              <a:t>Escapist </a:t>
            </a:r>
          </a:p>
        </p:txBody>
      </p:sp>
      <p:pic>
        <p:nvPicPr>
          <p:cNvPr id="25" name="Picture 24" descr="Using The Four Realms Of An Experience, Explain Yo... | Chegg.com">
            <a:extLst>
              <a:ext uri="{FF2B5EF4-FFF2-40B4-BE49-F238E27FC236}">
                <a16:creationId xmlns:a16="http://schemas.microsoft.com/office/drawing/2014/main" id="{A6CE987F-E214-4289-9BB4-40F00343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8" t="42942" r="20682" b="6207"/>
          <a:stretch/>
        </p:blipFill>
        <p:spPr bwMode="auto">
          <a:xfrm>
            <a:off x="13217020" y="4535726"/>
            <a:ext cx="9777906" cy="918027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30FC9DC-79B6-49DD-B217-FF91885553ED}"/>
              </a:ext>
            </a:extLst>
          </p:cNvPr>
          <p:cNvSpPr txBox="1"/>
          <p:nvPr/>
        </p:nvSpPr>
        <p:spPr>
          <a:xfrm>
            <a:off x="0" y="9617962"/>
            <a:ext cx="13217020" cy="2062103"/>
          </a:xfrm>
          <a:prstGeom prst="rect">
            <a:avLst/>
          </a:prstGeom>
          <a:solidFill>
            <a:srgbClr val="838488"/>
          </a:solidFill>
        </p:spPr>
        <p:txBody>
          <a:bodyPr wrap="square">
            <a:spAutoFit/>
          </a:bodyPr>
          <a:lstStyle/>
          <a:p>
            <a:pPr lvl="0" algn="l"/>
            <a:r>
              <a:rPr lang="en-GB" sz="6400" b="1" i="1" dirty="0">
                <a:solidFill>
                  <a:schemeClr val="tx2">
                    <a:lumMod val="50000"/>
                  </a:schemeClr>
                </a:solidFill>
              </a:rPr>
              <a:t>What about the physical and social aspects? </a:t>
            </a:r>
          </a:p>
        </p:txBody>
      </p:sp>
      <p:sp>
        <p:nvSpPr>
          <p:cNvPr id="27" name="Content Placeholder 2">
            <a:extLst>
              <a:ext uri="{FF2B5EF4-FFF2-40B4-BE49-F238E27FC236}">
                <a16:creationId xmlns:a16="http://schemas.microsoft.com/office/drawing/2014/main" id="{DD6EC4D7-01A2-4A24-B593-9291FCF001C3}"/>
              </a:ext>
            </a:extLst>
          </p:cNvPr>
          <p:cNvSpPr txBox="1">
            <a:spLocks/>
          </p:cNvSpPr>
          <p:nvPr/>
        </p:nvSpPr>
        <p:spPr>
          <a:xfrm>
            <a:off x="12192000" y="0"/>
            <a:ext cx="12192000" cy="1433163"/>
          </a:xfrm>
          <a:prstGeom prst="rect">
            <a:avLst/>
          </a:prstGeom>
          <a:solidFill>
            <a:srgbClr val="CF202F"/>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182880" tIns="91440" rIns="182880" bIns="91440" rtlCol="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lnSpc>
                <a:spcPct val="120000"/>
              </a:lnSpc>
              <a:buFontTx/>
              <a:buNone/>
            </a:pPr>
            <a:r>
              <a:rPr lang="en-US" sz="7200" b="1" cap="all" spc="400" dirty="0">
                <a:solidFill>
                  <a:schemeClr val="tx2">
                    <a:lumMod val="50000"/>
                  </a:schemeClr>
                </a:solidFill>
                <a:latin typeface="+mj-lt"/>
              </a:rPr>
              <a:t>Implantation </a:t>
            </a:r>
          </a:p>
        </p:txBody>
      </p:sp>
    </p:spTree>
    <p:extLst>
      <p:ext uri="{BB962C8B-B14F-4D97-AF65-F5344CB8AC3E}">
        <p14:creationId xmlns:p14="http://schemas.microsoft.com/office/powerpoint/2010/main" val="36184427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1E0BCC5-226A-4999-B045-683DB1823CE2}"/>
              </a:ext>
            </a:extLst>
          </p:cNvPr>
          <p:cNvSpPr txBox="1">
            <a:spLocks/>
          </p:cNvSpPr>
          <p:nvPr/>
        </p:nvSpPr>
        <p:spPr>
          <a:xfrm>
            <a:off x="0" y="10307542"/>
            <a:ext cx="24384000" cy="3408458"/>
          </a:xfrm>
          <a:prstGeom prst="rect">
            <a:avLst/>
          </a:prstGeom>
          <a:ln>
            <a:noFill/>
          </a:ln>
        </p:spPr>
        <p:txBody>
          <a:bodyPr vert="horz" lIns="182880" tIns="91440" rIns="182880" bIns="9144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endParaRPr lang="en-US" sz="9600" b="1" cap="all" spc="400" dirty="0">
              <a:solidFill>
                <a:schemeClr val="tx2">
                  <a:lumMod val="50000"/>
                </a:schemeClr>
              </a:solidFill>
              <a:latin typeface="+mj-lt"/>
            </a:endParaRPr>
          </a:p>
        </p:txBody>
      </p:sp>
      <p:sp>
        <p:nvSpPr>
          <p:cNvPr id="12" name="Content Placeholder 2">
            <a:extLst>
              <a:ext uri="{FF2B5EF4-FFF2-40B4-BE49-F238E27FC236}">
                <a16:creationId xmlns:a16="http://schemas.microsoft.com/office/drawing/2014/main" id="{7A5D2484-5A42-443D-92AC-185D1238B6E4}"/>
              </a:ext>
            </a:extLst>
          </p:cNvPr>
          <p:cNvSpPr txBox="1">
            <a:spLocks/>
          </p:cNvSpPr>
          <p:nvPr/>
        </p:nvSpPr>
        <p:spPr>
          <a:xfrm>
            <a:off x="1" y="9942022"/>
            <a:ext cx="24384000" cy="3773978"/>
          </a:xfrm>
          <a:prstGeom prst="rect">
            <a:avLst/>
          </a:prstGeom>
          <a:solidFill>
            <a:srgbClr val="838488"/>
          </a:solidFill>
        </p:spPr>
        <p:txBody>
          <a:bodyPr vert="horz" lIns="182880" tIns="91440" rIns="182880" bIns="9144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12000" i="1" cap="all" spc="400" dirty="0">
                <a:solidFill>
                  <a:schemeClr val="tx2">
                    <a:lumMod val="50000"/>
                  </a:schemeClr>
                </a:solidFill>
                <a:latin typeface="+mj-lt"/>
              </a:rPr>
              <a:t>How does meaning-Making Happen? </a:t>
            </a:r>
          </a:p>
        </p:txBody>
      </p:sp>
      <p:sp>
        <p:nvSpPr>
          <p:cNvPr id="13" name="Content Placeholder 2">
            <a:extLst>
              <a:ext uri="{FF2B5EF4-FFF2-40B4-BE49-F238E27FC236}">
                <a16:creationId xmlns:a16="http://schemas.microsoft.com/office/drawing/2014/main" id="{CC31ED2E-32C0-48FA-B13F-65C907D228F9}"/>
              </a:ext>
            </a:extLst>
          </p:cNvPr>
          <p:cNvSpPr txBox="1">
            <a:spLocks/>
          </p:cNvSpPr>
          <p:nvPr/>
        </p:nvSpPr>
        <p:spPr>
          <a:xfrm>
            <a:off x="2499358" y="6475509"/>
            <a:ext cx="20116800" cy="1153928"/>
          </a:xfrm>
          <a:prstGeom prst="rect">
            <a:avLst/>
          </a:prstGeom>
          <a:ln>
            <a:noFill/>
          </a:ln>
        </p:spPr>
        <p:txBody>
          <a:bodyPr vert="horz" lIns="182880" tIns="91440" rIns="182880" bIns="9144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9600" b="1" cap="all" spc="400" dirty="0">
                <a:solidFill>
                  <a:srgbClr val="C00000"/>
                </a:solidFill>
                <a:latin typeface="+mj-lt"/>
              </a:rPr>
              <a:t>Face to Face </a:t>
            </a:r>
          </a:p>
        </p:txBody>
      </p:sp>
      <p:sp>
        <p:nvSpPr>
          <p:cNvPr id="14" name="Content Placeholder 2">
            <a:extLst>
              <a:ext uri="{FF2B5EF4-FFF2-40B4-BE49-F238E27FC236}">
                <a16:creationId xmlns:a16="http://schemas.microsoft.com/office/drawing/2014/main" id="{15306329-F124-4973-ACA9-CDA648653C64}"/>
              </a:ext>
            </a:extLst>
          </p:cNvPr>
          <p:cNvSpPr txBox="1">
            <a:spLocks/>
          </p:cNvSpPr>
          <p:nvPr/>
        </p:nvSpPr>
        <p:spPr>
          <a:xfrm>
            <a:off x="2200102" y="3654778"/>
            <a:ext cx="20116800" cy="2286000"/>
          </a:xfrm>
          <a:prstGeom prst="rect">
            <a:avLst/>
          </a:prstGeom>
          <a:noFill/>
          <a:ln>
            <a:noFill/>
          </a:ln>
        </p:spPr>
        <p:txBody>
          <a:bodyPr vert="horz" lIns="182880" tIns="91440" rIns="182880" bIns="91440" rtlCol="0" anchor="t">
            <a:normAutofit fontScale="4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z="17600" b="1" cap="all" spc="400" dirty="0">
                <a:solidFill>
                  <a:schemeClr val="tx1"/>
                </a:solidFill>
                <a:latin typeface="+mj-lt"/>
              </a:rPr>
              <a:t>Teaching has become more challenging than ever</a:t>
            </a:r>
          </a:p>
        </p:txBody>
      </p:sp>
      <p:sp>
        <p:nvSpPr>
          <p:cNvPr id="15" name="Content Placeholder 2">
            <a:extLst>
              <a:ext uri="{FF2B5EF4-FFF2-40B4-BE49-F238E27FC236}">
                <a16:creationId xmlns:a16="http://schemas.microsoft.com/office/drawing/2014/main" id="{677CAEAE-E5BB-4F4D-A462-4C302ED4B015}"/>
              </a:ext>
            </a:extLst>
          </p:cNvPr>
          <p:cNvSpPr txBox="1">
            <a:spLocks/>
          </p:cNvSpPr>
          <p:nvPr/>
        </p:nvSpPr>
        <p:spPr>
          <a:xfrm>
            <a:off x="2499358" y="7791181"/>
            <a:ext cx="20116800" cy="1153928"/>
          </a:xfrm>
          <a:prstGeom prst="rect">
            <a:avLst/>
          </a:prstGeom>
          <a:ln>
            <a:noFill/>
          </a:ln>
        </p:spPr>
        <p:txBody>
          <a:bodyPr vert="horz" lIns="182880" tIns="91440" rIns="182880" bIns="9144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9600" b="1" cap="all" spc="400" dirty="0">
                <a:solidFill>
                  <a:srgbClr val="C00000"/>
                </a:solidFill>
                <a:latin typeface="+mj-lt"/>
              </a:rPr>
              <a:t>Remotely </a:t>
            </a:r>
          </a:p>
        </p:txBody>
      </p:sp>
      <p:sp>
        <p:nvSpPr>
          <p:cNvPr id="16" name="Content Placeholder 2">
            <a:extLst>
              <a:ext uri="{FF2B5EF4-FFF2-40B4-BE49-F238E27FC236}">
                <a16:creationId xmlns:a16="http://schemas.microsoft.com/office/drawing/2014/main" id="{D332E521-AAEF-460E-A365-D0621310413B}"/>
              </a:ext>
            </a:extLst>
          </p:cNvPr>
          <p:cNvSpPr txBox="1">
            <a:spLocks/>
          </p:cNvSpPr>
          <p:nvPr/>
        </p:nvSpPr>
        <p:spPr>
          <a:xfrm>
            <a:off x="2504902" y="799778"/>
            <a:ext cx="20116800" cy="2286000"/>
          </a:xfrm>
          <a:prstGeom prst="rect">
            <a:avLst/>
          </a:prstGeom>
          <a:noFill/>
          <a:ln>
            <a:noFill/>
          </a:ln>
        </p:spPr>
        <p:txBody>
          <a:bodyPr vert="horz" lIns="182880" tIns="91440" rIns="182880" bIns="91440" rtlCol="0" anchor="t">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z="17600" b="1" cap="all" spc="400" dirty="0">
                <a:solidFill>
                  <a:schemeClr val="tx1"/>
                </a:solidFill>
                <a:latin typeface="+mj-lt"/>
              </a:rPr>
              <a:t>“Meaning-Making” </a:t>
            </a:r>
          </a:p>
        </p:txBody>
      </p:sp>
    </p:spTree>
    <p:extLst>
      <p:ext uri="{BB962C8B-B14F-4D97-AF65-F5344CB8AC3E}">
        <p14:creationId xmlns:p14="http://schemas.microsoft.com/office/powerpoint/2010/main" val="433253129"/>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498</TotalTime>
  <Words>1342</Words>
  <Application>Microsoft Office PowerPoint</Application>
  <PresentationFormat>Custom</PresentationFormat>
  <Paragraphs>180</Paragraphs>
  <Slides>24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vt:lpstr>
      <vt:lpstr>Bradley Hand ITC</vt:lpstr>
      <vt:lpstr>Calibri</vt:lpstr>
      <vt:lpstr>Georgia</vt:lpstr>
      <vt:lpstr>Helvetica Neue</vt:lpstr>
      <vt:lpstr>Helvetica Neue Light</vt:lpstr>
      <vt:lpstr>Helvetica Neue Medium</vt:lpstr>
      <vt:lpstr>Roboto</vt:lpstr>
      <vt:lpstr>21_BasicWhite</vt:lpstr>
      <vt:lpstr>Setting the scene between “In Situ” &amp; “In Context” teaching:</vt:lpstr>
      <vt:lpstr>Contents</vt:lpstr>
      <vt:lpstr>Interior Design Courses @ Ahlia University </vt:lpstr>
      <vt:lpstr>Learning &amp; Experience Support </vt:lpstr>
      <vt:lpstr>Few Years Back  </vt:lpstr>
      <vt:lpstr>Today </vt:lpstr>
      <vt:lpstr>PowerPoint Presentation</vt:lpstr>
      <vt:lpstr>After My Initial Observation</vt:lpstr>
      <vt:lpstr>PowerPoint Presentation</vt:lpstr>
      <vt:lpstr>Research Objectives </vt:lpstr>
      <vt:lpstr>Meaning-Making?  </vt:lpstr>
      <vt:lpstr>Meaning-Making? (cont.)</vt:lpstr>
      <vt:lpstr>Meaning-Making? (cont.)</vt:lpstr>
      <vt:lpstr>Meaning-Making? (cont.) </vt:lpstr>
      <vt:lpstr>PowerPoint Presentation</vt:lpstr>
      <vt:lpstr>The Research Focus</vt:lpstr>
      <vt:lpstr>PowerPoint Presentation</vt:lpstr>
      <vt:lpstr>PowerPoint Presentation</vt:lpstr>
      <vt:lpstr>First Step …</vt:lpstr>
      <vt:lpstr>Lessons Learned From Covid-19 Crises</vt:lpstr>
      <vt:lpstr>Still, we have many steps to go …</vt:lpstr>
      <vt:lpstr>Recommended Meaning-Making Approach</vt:lpstr>
      <vt:lpstr>Recommended Meaning-Making Approach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20 Years of Excellence</dc:title>
  <dc:creator>Hessa Aldhaen</dc:creator>
  <cp:lastModifiedBy>Zainab Abdulwahab Isa Abdulla Darwish</cp:lastModifiedBy>
  <cp:revision>2</cp:revision>
  <dcterms:modified xsi:type="dcterms:W3CDTF">2021-04-07T07:52:19Z</dcterms:modified>
</cp:coreProperties>
</file>