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62" r:id="rId3"/>
    <p:sldId id="263" r:id="rId4"/>
    <p:sldId id="264" r:id="rId5"/>
    <p:sldId id="265" r:id="rId6"/>
    <p:sldId id="268" r:id="rId7"/>
    <p:sldId id="269" r:id="rId8"/>
    <p:sldId id="267" r:id="rId9"/>
    <p:sldId id="266" r:id="rId10"/>
    <p:sldId id="270" r:id="rId11"/>
    <p:sldId id="271" r:id="rId12"/>
    <p:sldId id="272" r:id="rId13"/>
    <p:sldId id="260"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3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8" name="Shape 148"/>
          <p:cNvSpPr>
            <a:spLocks noGrp="1" noRot="1" noChangeAspect="1"/>
          </p:cNvSpPr>
          <p:nvPr>
            <p:ph type="sldImg"/>
          </p:nvPr>
        </p:nvSpPr>
        <p:spPr>
          <a:xfrm>
            <a:off x="1143000" y="685800"/>
            <a:ext cx="4572000" cy="3429000"/>
          </a:xfrm>
          <a:prstGeom prst="rect">
            <a:avLst/>
          </a:prstGeom>
        </p:spPr>
        <p:txBody>
          <a:bodyPr/>
          <a:lstStyle/>
          <a:p>
            <a:endParaRPr/>
          </a:p>
        </p:txBody>
      </p:sp>
      <p:sp>
        <p:nvSpPr>
          <p:cNvPr id="149" name="Shape 14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ED839BBD-DABF-44B4-BA42-C339D50C5C1E}" type="slidenum">
              <a:rPr lang="en-US" smtClean="0"/>
              <a:t>2</a:t>
            </a:fld>
            <a:endParaRPr lang="en-US"/>
          </a:p>
        </p:txBody>
      </p:sp>
    </p:spTree>
    <p:extLst>
      <p:ext uri="{BB962C8B-B14F-4D97-AF65-F5344CB8AC3E}">
        <p14:creationId xmlns:p14="http://schemas.microsoft.com/office/powerpoint/2010/main" val="2079807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839BBD-DABF-44B4-BA42-C339D50C5C1E}" type="slidenum">
              <a:rPr lang="en-US" smtClean="0"/>
              <a:t>3</a:t>
            </a:fld>
            <a:endParaRPr lang="en-US"/>
          </a:p>
        </p:txBody>
      </p:sp>
    </p:spTree>
    <p:extLst>
      <p:ext uri="{BB962C8B-B14F-4D97-AF65-F5344CB8AC3E}">
        <p14:creationId xmlns:p14="http://schemas.microsoft.com/office/powerpoint/2010/main" val="4084939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839BBD-DABF-44B4-BA42-C339D50C5C1E}" type="slidenum">
              <a:rPr lang="en-US" smtClean="0"/>
              <a:t>5</a:t>
            </a:fld>
            <a:endParaRPr lang="en-US"/>
          </a:p>
        </p:txBody>
      </p:sp>
    </p:spTree>
    <p:extLst>
      <p:ext uri="{BB962C8B-B14F-4D97-AF65-F5344CB8AC3E}">
        <p14:creationId xmlns:p14="http://schemas.microsoft.com/office/powerpoint/2010/main" val="605659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839BBD-DABF-44B4-BA42-C339D50C5C1E}" type="slidenum">
              <a:rPr lang="en-US" smtClean="0"/>
              <a:t>12</a:t>
            </a:fld>
            <a:endParaRPr lang="en-US"/>
          </a:p>
        </p:txBody>
      </p:sp>
    </p:spTree>
    <p:extLst>
      <p:ext uri="{BB962C8B-B14F-4D97-AF65-F5344CB8AC3E}">
        <p14:creationId xmlns:p14="http://schemas.microsoft.com/office/powerpoint/2010/main" val="200470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1201340" y="11859862"/>
            <a:ext cx="21971003"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2" name="Presentation Title"/>
          <p:cNvSpPr txBox="1">
            <a:spLocks noGrp="1"/>
          </p:cNvSpPr>
          <p:nvPr>
            <p:ph type="title" hasCustomPrompt="1"/>
          </p:nvPr>
        </p:nvSpPr>
        <p:spPr>
          <a:xfrm>
            <a:off x="1206496" y="2574991"/>
            <a:ext cx="21971004" cy="4648201"/>
          </a:xfrm>
          <a:prstGeom prst="rect">
            <a:avLst/>
          </a:prstGeom>
        </p:spPr>
        <p:txBody>
          <a:bodyPr anchor="b"/>
          <a:lstStyle>
            <a:lvl1pPr>
              <a:defRPr sz="11600" spc="-232"/>
            </a:lvl1pPr>
          </a:lstStyle>
          <a:p>
            <a:r>
              <a:t>Presentation Title</a:t>
            </a:r>
          </a:p>
        </p:txBody>
      </p:sp>
      <p:sp>
        <p:nvSpPr>
          <p:cNvPr id="13" name="Body Level One…"/>
          <p:cNvSpPr txBox="1">
            <a:spLocks noGrp="1"/>
          </p:cNvSpPr>
          <p:nvPr>
            <p:ph type="body" sz="quarter" idx="1" hasCustomPrompt="1"/>
          </p:nvPr>
        </p:nvSpPr>
        <p:spPr>
          <a:xfrm>
            <a:off x="1201342" y="7223190"/>
            <a:ext cx="21971001" cy="1905001"/>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98" name="Body Level One…"/>
          <p:cNvSpPr txBox="1">
            <a:spLocks noGrp="1"/>
          </p:cNvSpPr>
          <p:nvPr>
            <p:ph type="body" sz="half" idx="1" hasCustomPrompt="1"/>
          </p:nvPr>
        </p:nvSpPr>
        <p:spPr>
          <a:xfrm>
            <a:off x="1206500" y="4920843"/>
            <a:ext cx="21971000" cy="3874314"/>
          </a:xfrm>
          <a:prstGeom prst="rect">
            <a:avLst/>
          </a:prstGeom>
        </p:spPr>
        <p:txBody>
          <a:bodyPr anchor="ctr"/>
          <a:lstStyle>
            <a:lvl1pPr marL="0" indent="0" algn="ctr">
              <a:lnSpc>
                <a:spcPct val="80000"/>
              </a:lnSpc>
              <a:spcBef>
                <a:spcPts val="0"/>
              </a:spcBef>
              <a:buSzTx/>
              <a:buNone/>
              <a:defRPr sz="11600" spc="-232">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11600" spc="-232">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11600" spc="-232">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11600" spc="-232">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11600" spc="-232">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9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06" name="Body Level One…"/>
          <p:cNvSpPr txBox="1">
            <a:spLocks noGrp="1"/>
          </p:cNvSpPr>
          <p:nvPr>
            <p:ph type="body" idx="1" hasCustomPrompt="1"/>
          </p:nvPr>
        </p:nvSpPr>
        <p:spPr>
          <a:xfrm>
            <a:off x="1206500" y="1075927"/>
            <a:ext cx="21971000" cy="7241584"/>
          </a:xfrm>
          <a:prstGeom prst="rect">
            <a:avLst/>
          </a:prstGeom>
        </p:spPr>
        <p:txBody>
          <a:bodyPr anchor="b"/>
          <a:lstStyle>
            <a:lvl1pPr marL="0" indent="0" algn="ctr">
              <a:lnSpc>
                <a:spcPct val="80000"/>
              </a:lnSpc>
              <a:spcBef>
                <a:spcPts val="0"/>
              </a:spcBef>
              <a:buSzTx/>
              <a:buNone/>
              <a:defRPr sz="25000" b="1" spc="-250"/>
            </a:lvl1pPr>
            <a:lvl2pPr marL="0" indent="457200" algn="ctr">
              <a:lnSpc>
                <a:spcPct val="80000"/>
              </a:lnSpc>
              <a:spcBef>
                <a:spcPts val="0"/>
              </a:spcBef>
              <a:buSzTx/>
              <a:buNone/>
              <a:defRPr sz="25000" b="1" spc="-250"/>
            </a:lvl2pPr>
            <a:lvl3pPr marL="0" indent="914400" algn="ctr">
              <a:lnSpc>
                <a:spcPct val="80000"/>
              </a:lnSpc>
              <a:spcBef>
                <a:spcPts val="0"/>
              </a:spcBef>
              <a:buSzTx/>
              <a:buNone/>
              <a:defRPr sz="25000" b="1" spc="-250"/>
            </a:lvl3pPr>
            <a:lvl4pPr marL="0" indent="1371600" algn="ctr">
              <a:lnSpc>
                <a:spcPct val="80000"/>
              </a:lnSpc>
              <a:spcBef>
                <a:spcPts val="0"/>
              </a:spcBef>
              <a:buSzTx/>
              <a:buNone/>
              <a:defRPr sz="25000" b="1" spc="-250"/>
            </a:lvl4pPr>
            <a:lvl5pPr marL="0" indent="1828800" algn="ctr">
              <a:lnSpc>
                <a:spcPct val="80000"/>
              </a:lnSpc>
              <a:spcBef>
                <a:spcPts val="0"/>
              </a:spcBef>
              <a:buSzTx/>
              <a:buNone/>
              <a:defRPr sz="25000" b="1" spc="-250"/>
            </a:lvl5pPr>
          </a:lstStyle>
          <a:p>
            <a:r>
              <a:t>100%</a:t>
            </a:r>
          </a:p>
          <a:p>
            <a:pPr lvl="1"/>
            <a:endParaRPr/>
          </a:p>
          <a:p>
            <a:pPr lvl="2"/>
            <a:endParaRPr/>
          </a:p>
          <a:p>
            <a:pPr lvl="3"/>
            <a:endParaRPr/>
          </a:p>
          <a:p>
            <a:pPr lvl="4"/>
            <a:endParaRPr/>
          </a:p>
        </p:txBody>
      </p:sp>
      <p:sp>
        <p:nvSpPr>
          <p:cNvPr id="107" name="Fact information"/>
          <p:cNvSpPr txBox="1">
            <a:spLocks noGrp="1"/>
          </p:cNvSpPr>
          <p:nvPr>
            <p:ph type="body" sz="quarter" idx="21" hasCustomPrompt="1"/>
          </p:nvPr>
        </p:nvSpPr>
        <p:spPr>
          <a:xfrm>
            <a:off x="1206500" y="8262180"/>
            <a:ext cx="21971000" cy="934780"/>
          </a:xfrm>
          <a:prstGeom prst="rect">
            <a:avLst/>
          </a:prstGeom>
        </p:spPr>
        <p:txBody>
          <a:bodyPr lIns="45719" tIns="45719" rIns="45719" bIns="45719"/>
          <a:lstStyle>
            <a:lvl1pPr marL="0" indent="0" algn="ctr" defTabSz="825500">
              <a:lnSpc>
                <a:spcPct val="100000"/>
              </a:lnSpc>
              <a:spcBef>
                <a:spcPts val="0"/>
              </a:spcBef>
              <a:buSzTx/>
              <a:buNone/>
              <a:defRPr sz="5500" b="1"/>
            </a:lvl1pPr>
          </a:lstStyle>
          <a:p>
            <a:r>
              <a:t>Fact information</a:t>
            </a:r>
          </a:p>
        </p:txBody>
      </p:sp>
      <p:sp>
        <p:nvSpPr>
          <p:cNvPr id="10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15" name="Attribution"/>
          <p:cNvSpPr txBox="1">
            <a:spLocks noGrp="1"/>
          </p:cNvSpPr>
          <p:nvPr>
            <p:ph type="body" sz="quarter" idx="21" hasCustomPrompt="1"/>
          </p:nvPr>
        </p:nvSpPr>
        <p:spPr>
          <a:xfrm>
            <a:off x="2430025" y="10675453"/>
            <a:ext cx="2020005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Attribution</a:t>
            </a:r>
          </a:p>
        </p:txBody>
      </p:sp>
      <p:sp>
        <p:nvSpPr>
          <p:cNvPr id="116" name="Body Level One…"/>
          <p:cNvSpPr txBox="1">
            <a:spLocks noGrp="1"/>
          </p:cNvSpPr>
          <p:nvPr>
            <p:ph type="body" sz="half" idx="1" hasCustomPrompt="1"/>
          </p:nvPr>
        </p:nvSpPr>
        <p:spPr>
          <a:xfrm>
            <a:off x="1753923" y="4939860"/>
            <a:ext cx="20876154" cy="3836280"/>
          </a:xfrm>
          <a:prstGeom prst="rect">
            <a:avLst/>
          </a:prstGeom>
        </p:spPr>
        <p:txBody>
          <a:bodyPr/>
          <a:lstStyle>
            <a:lvl1pPr marL="638923" indent="-469900">
              <a:spcBef>
                <a:spcPts val="0"/>
              </a:spcBef>
              <a:buSzTx/>
              <a:buNone/>
              <a:defRPr sz="8500" spc="-170">
                <a:latin typeface="Helvetica Neue Medium"/>
                <a:ea typeface="Helvetica Neue Medium"/>
                <a:cs typeface="Helvetica Neue Medium"/>
                <a:sym typeface="Helvetica Neue Medium"/>
              </a:defRPr>
            </a:lvl1pPr>
            <a:lvl2pPr marL="638923" indent="-12700">
              <a:spcBef>
                <a:spcPts val="0"/>
              </a:spcBef>
              <a:buSzTx/>
              <a:buNone/>
              <a:defRPr sz="8500" spc="-170">
                <a:latin typeface="Helvetica Neue Medium"/>
                <a:ea typeface="Helvetica Neue Medium"/>
                <a:cs typeface="Helvetica Neue Medium"/>
                <a:sym typeface="Helvetica Neue Medium"/>
              </a:defRPr>
            </a:lvl2pPr>
            <a:lvl3pPr marL="638923" indent="444500">
              <a:spcBef>
                <a:spcPts val="0"/>
              </a:spcBef>
              <a:buSzTx/>
              <a:buNone/>
              <a:defRPr sz="8500" spc="-170">
                <a:latin typeface="Helvetica Neue Medium"/>
                <a:ea typeface="Helvetica Neue Medium"/>
                <a:cs typeface="Helvetica Neue Medium"/>
                <a:sym typeface="Helvetica Neue Medium"/>
              </a:defRPr>
            </a:lvl3pPr>
            <a:lvl4pPr marL="638923" indent="901700">
              <a:spcBef>
                <a:spcPts val="0"/>
              </a:spcBef>
              <a:buSzTx/>
              <a:buNone/>
              <a:defRPr sz="8500" spc="-170">
                <a:latin typeface="Helvetica Neue Medium"/>
                <a:ea typeface="Helvetica Neue Medium"/>
                <a:cs typeface="Helvetica Neue Medium"/>
                <a:sym typeface="Helvetica Neue Medium"/>
              </a:defRPr>
            </a:lvl4pPr>
            <a:lvl5pPr marL="638923" indent="1358900">
              <a:spcBef>
                <a:spcPts val="0"/>
              </a:spcBef>
              <a:buSzTx/>
              <a:buNone/>
              <a:defRPr sz="8500" spc="-170">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24" name="Image"/>
          <p:cNvSpPr>
            <a:spLocks noGrp="1"/>
          </p:cNvSpPr>
          <p:nvPr>
            <p:ph type="pic" sz="quarter" idx="21"/>
          </p:nvPr>
        </p:nvSpPr>
        <p:spPr>
          <a:xfrm>
            <a:off x="15760700" y="1016000"/>
            <a:ext cx="7439099" cy="5949678"/>
          </a:xfrm>
          <a:prstGeom prst="rect">
            <a:avLst/>
          </a:prstGeom>
        </p:spPr>
        <p:txBody>
          <a:bodyPr lIns="91439" tIns="45719" rIns="91439" bIns="45719">
            <a:noAutofit/>
          </a:bodyPr>
          <a:lstStyle/>
          <a:p>
            <a:endParaRPr/>
          </a:p>
        </p:txBody>
      </p:sp>
      <p:sp>
        <p:nvSpPr>
          <p:cNvPr id="125" name="Image"/>
          <p:cNvSpPr>
            <a:spLocks noGrp="1"/>
          </p:cNvSpPr>
          <p:nvPr>
            <p:ph type="pic" sz="half" idx="22"/>
          </p:nvPr>
        </p:nvSpPr>
        <p:spPr>
          <a:xfrm>
            <a:off x="13500100" y="3978275"/>
            <a:ext cx="10439400" cy="12150181"/>
          </a:xfrm>
          <a:prstGeom prst="rect">
            <a:avLst/>
          </a:prstGeom>
        </p:spPr>
        <p:txBody>
          <a:bodyPr lIns="91439" tIns="45719" rIns="91439" bIns="45719">
            <a:noAutofit/>
          </a:bodyPr>
          <a:lstStyle/>
          <a:p>
            <a:endParaRPr/>
          </a:p>
        </p:txBody>
      </p:sp>
      <p:sp>
        <p:nvSpPr>
          <p:cNvPr id="126" name="Image"/>
          <p:cNvSpPr>
            <a:spLocks noGrp="1"/>
          </p:cNvSpPr>
          <p:nvPr>
            <p:ph type="pic" idx="23"/>
          </p:nvPr>
        </p:nvSpPr>
        <p:spPr>
          <a:xfrm>
            <a:off x="-139700" y="495300"/>
            <a:ext cx="16611600" cy="12458700"/>
          </a:xfrm>
          <a:prstGeom prst="rect">
            <a:avLst/>
          </a:prstGeom>
        </p:spPr>
        <p:txBody>
          <a:bodyPr lIns="91439" tIns="45719" rIns="91439" bIns="45719">
            <a:noAutofit/>
          </a:bodyPr>
          <a:lstStyle/>
          <a:p>
            <a:endParaRPr/>
          </a:p>
        </p:txBody>
      </p:sp>
      <p:sp>
        <p:nvSpPr>
          <p:cNvPr id="12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34" name="Image"/>
          <p:cNvSpPr>
            <a:spLocks noGrp="1"/>
          </p:cNvSpPr>
          <p:nvPr>
            <p:ph type="pic" idx="21"/>
          </p:nvPr>
        </p:nvSpPr>
        <p:spPr>
          <a:xfrm>
            <a:off x="-1333500" y="-5524500"/>
            <a:ext cx="27051000" cy="21640800"/>
          </a:xfrm>
          <a:prstGeom prst="rect">
            <a:avLst/>
          </a:prstGeom>
        </p:spPr>
        <p:txBody>
          <a:bodyPr lIns="91439" tIns="45719" rIns="91439" bIns="45719">
            <a:noAutofit/>
          </a:bodyPr>
          <a:lstStyle/>
          <a:p>
            <a:endParaRPr/>
          </a:p>
        </p:txBody>
      </p:sp>
      <p:sp>
        <p:nvSpPr>
          <p:cNvPr id="13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A4CBE8-B4BB-4BA6-A34E-66379FE793B9}" type="datetime1">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993391" y="13076008"/>
            <a:ext cx="384721" cy="379591"/>
          </a:xfrm>
        </p:spPr>
        <p:txBody>
          <a:bodyPr/>
          <a:lstStyle/>
          <a:p>
            <a:fld id="{87856DE8-5C6B-4C43-9035-E16552D1A946}" type="slidenum">
              <a:rPr lang="en-US" smtClean="0"/>
              <a:t>‹#›</a:t>
            </a:fld>
            <a:endParaRPr lang="en-US"/>
          </a:p>
        </p:txBody>
      </p:sp>
    </p:spTree>
    <p:extLst>
      <p:ext uri="{BB962C8B-B14F-4D97-AF65-F5344CB8AC3E}">
        <p14:creationId xmlns:p14="http://schemas.microsoft.com/office/powerpoint/2010/main" val="2724030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DF9FE4-3679-4720-9645-23B0DCCB6EB4}" type="datetime1">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11993391" y="13076008"/>
            <a:ext cx="384721" cy="379591"/>
          </a:xfrm>
        </p:spPr>
        <p:txBody>
          <a:bodyPr/>
          <a:lstStyle/>
          <a:p>
            <a:fld id="{87856DE8-5C6B-4C43-9035-E16552D1A946}" type="slidenum">
              <a:rPr lang="en-US" smtClean="0"/>
              <a:t>‹#›</a:t>
            </a:fld>
            <a:endParaRPr lang="en-US"/>
          </a:p>
        </p:txBody>
      </p:sp>
    </p:spTree>
    <p:extLst>
      <p:ext uri="{BB962C8B-B14F-4D97-AF65-F5344CB8AC3E}">
        <p14:creationId xmlns:p14="http://schemas.microsoft.com/office/powerpoint/2010/main" val="483911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666699290_02_crop_3159x1892.jpg"/>
          <p:cNvSpPr>
            <a:spLocks noGrp="1"/>
          </p:cNvSpPr>
          <p:nvPr>
            <p:ph type="pic" idx="21"/>
          </p:nvPr>
        </p:nvSpPr>
        <p:spPr>
          <a:xfrm>
            <a:off x="-1155700" y="-1295400"/>
            <a:ext cx="26746200" cy="16018933"/>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1206500" y="7124700"/>
            <a:ext cx="21971000" cy="4648200"/>
          </a:xfrm>
          <a:prstGeom prst="rect">
            <a:avLst/>
          </a:prstGeom>
        </p:spPr>
        <p:txBody>
          <a:bodyPr anchor="b"/>
          <a:lstStyle>
            <a:lvl1pPr>
              <a:defRPr sz="11600" spc="-232"/>
            </a:lvl1pPr>
          </a:lstStyle>
          <a:p>
            <a:r>
              <a:t>Presentation Title</a:t>
            </a:r>
          </a:p>
        </p:txBody>
      </p:sp>
      <p:sp>
        <p:nvSpPr>
          <p:cNvPr id="23" name="Author and Date"/>
          <p:cNvSpPr txBox="1">
            <a:spLocks noGrp="1"/>
          </p:cNvSpPr>
          <p:nvPr>
            <p:ph type="body" sz="quarter" idx="22" hasCustomPrompt="1"/>
          </p:nvPr>
        </p:nvSpPr>
        <p:spPr>
          <a:xfrm>
            <a:off x="1207690" y="1106137"/>
            <a:ext cx="21968621"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24" name="Body Level One…"/>
          <p:cNvSpPr txBox="1">
            <a:spLocks noGrp="1"/>
          </p:cNvSpPr>
          <p:nvPr>
            <p:ph type="body" sz="quarter" idx="1" hasCustomPrompt="1"/>
          </p:nvPr>
        </p:nvSpPr>
        <p:spPr>
          <a:xfrm>
            <a:off x="1206500" y="11609910"/>
            <a:ext cx="21971000" cy="1116952"/>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g"/>
          <p:cNvSpPr>
            <a:spLocks noGrp="1"/>
          </p:cNvSpPr>
          <p:nvPr>
            <p:ph type="pic" idx="21"/>
          </p:nvPr>
        </p:nvSpPr>
        <p:spPr>
          <a:xfrm>
            <a:off x="10972800" y="-203200"/>
            <a:ext cx="12144837" cy="14135100"/>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1206500" y="1270000"/>
            <a:ext cx="9779000" cy="5882273"/>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1206500" y="7060576"/>
            <a:ext cx="9779000" cy="5385424"/>
          </a:xfrm>
          <a:prstGeom prst="rect">
            <a:avLst/>
          </a:prstGeom>
        </p:spPr>
        <p:txBody>
          <a:bodyPr/>
          <a:lstStyle>
            <a:lvl1pPr marL="0" indent="0" defTabSz="825500">
              <a:lnSpc>
                <a:spcPct val="100000"/>
              </a:lnSpc>
              <a:spcBef>
                <a:spcPts val="0"/>
              </a:spcBef>
              <a:buSzTx/>
              <a:buNone/>
              <a:defRPr sz="5500" b="1"/>
            </a:lvl1pPr>
            <a:lvl2pPr marL="0" indent="457200" defTabSz="825500">
              <a:lnSpc>
                <a:spcPct val="100000"/>
              </a:lnSpc>
              <a:spcBef>
                <a:spcPts val="0"/>
              </a:spcBef>
              <a:buSzTx/>
              <a:buNone/>
              <a:defRPr sz="5500" b="1"/>
            </a:lvl2pPr>
            <a:lvl3pPr marL="0" indent="914400" defTabSz="825500">
              <a:lnSpc>
                <a:spcPct val="100000"/>
              </a:lnSpc>
              <a:spcBef>
                <a:spcPts val="0"/>
              </a:spcBef>
              <a:buSzTx/>
              <a:buNone/>
              <a:defRPr sz="5500" b="1"/>
            </a:lvl3pPr>
            <a:lvl4pPr marL="0" indent="1371600" defTabSz="825500">
              <a:lnSpc>
                <a:spcPct val="100000"/>
              </a:lnSpc>
              <a:spcBef>
                <a:spcPts val="0"/>
              </a:spcBef>
              <a:buSzTx/>
              <a:buNone/>
              <a:defRPr sz="5500" b="1"/>
            </a:lvl4pPr>
            <a:lvl5pPr marL="0" indent="1828800" defTabSz="825500">
              <a:lnSpc>
                <a:spcPct val="100000"/>
              </a:lnSpc>
              <a:spcBef>
                <a:spcPts val="0"/>
              </a:spcBef>
              <a:buSzTx/>
              <a:buNone/>
              <a:defRPr sz="55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1098550"/>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1206500" y="2372962"/>
            <a:ext cx="9779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61" name="Body Level One…"/>
          <p:cNvSpPr txBox="1">
            <a:spLocks noGrp="1"/>
          </p:cNvSpPr>
          <p:nvPr>
            <p:ph type="body" sz="half" idx="1" hasCustomPrompt="1"/>
          </p:nvPr>
        </p:nvSpPr>
        <p:spPr>
          <a:xfrm>
            <a:off x="1206500" y="4248504"/>
            <a:ext cx="9779000" cy="8256630"/>
          </a:xfrm>
          <a:prstGeom prst="rect">
            <a:avLst/>
          </a:prstGeom>
        </p:spPr>
        <p:txBody>
          <a:bodyPr/>
          <a:lstStyle/>
          <a:p>
            <a:r>
              <a:t>Slide bullet text</a:t>
            </a:r>
          </a:p>
          <a:p>
            <a:pPr lvl="1"/>
            <a:endParaRPr/>
          </a:p>
          <a:p>
            <a:pPr lvl="2"/>
            <a:endParaRPr/>
          </a:p>
          <a:p>
            <a:pPr lvl="3"/>
            <a:endParaRPr/>
          </a:p>
          <a:p>
            <a:pPr lvl="4"/>
            <a:endParaRPr/>
          </a:p>
        </p:txBody>
      </p:sp>
      <p:sp>
        <p:nvSpPr>
          <p:cNvPr id="62" name="660384004_1290x1720.jpg"/>
          <p:cNvSpPr>
            <a:spLocks noGrp="1"/>
          </p:cNvSpPr>
          <p:nvPr>
            <p:ph type="pic" idx="22"/>
          </p:nvPr>
        </p:nvSpPr>
        <p:spPr>
          <a:xfrm>
            <a:off x="12192000" y="-407266"/>
            <a:ext cx="10916874" cy="14555832"/>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1206500" y="1079500"/>
            <a:ext cx="9779000" cy="1435100"/>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71" name="Section Title"/>
          <p:cNvSpPr txBox="1">
            <a:spLocks noGrp="1"/>
          </p:cNvSpPr>
          <p:nvPr>
            <p:ph type="title" hasCustomPrompt="1"/>
          </p:nvPr>
        </p:nvSpPr>
        <p:spPr>
          <a:xfrm>
            <a:off x="1206496" y="4533900"/>
            <a:ext cx="21971004" cy="4648200"/>
          </a:xfrm>
          <a:prstGeom prst="rect">
            <a:avLst/>
          </a:prstGeom>
        </p:spPr>
        <p:txBody>
          <a:bodyPr anchor="ctr"/>
          <a:lstStyle>
            <a:lvl1pPr>
              <a:defRPr sz="11600" b="0" spc="-232">
                <a:latin typeface="Helvetica Neue Medium"/>
                <a:ea typeface="Helvetica Neue Medium"/>
                <a:cs typeface="Helvetica Neue Medium"/>
                <a:sym typeface="Helvetica Neue Medium"/>
              </a:defRPr>
            </a:lvl1pPr>
          </a:lstStyle>
          <a:p>
            <a:r>
              <a:t>Section Title</a:t>
            </a:r>
          </a:p>
        </p:txBody>
      </p:sp>
      <p:sp>
        <p:nvSpPr>
          <p:cNvPr id="72" name="Slide Number"/>
          <p:cNvSpPr txBox="1">
            <a:spLocks noGrp="1"/>
          </p:cNvSpPr>
          <p:nvPr>
            <p:ph type="sldNum" sz="quarter" idx="2"/>
          </p:nvPr>
        </p:nvSpPr>
        <p:spPr>
          <a:xfrm>
            <a:off x="12001499" y="13085233"/>
            <a:ext cx="368505" cy="3746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79" name="Slide Title"/>
          <p:cNvSpPr txBox="1">
            <a:spLocks noGrp="1"/>
          </p:cNvSpPr>
          <p:nvPr>
            <p:ph type="title" hasCustomPrompt="1"/>
          </p:nvPr>
        </p:nvSpPr>
        <p:spPr>
          <a:xfrm>
            <a:off x="1206500" y="1079500"/>
            <a:ext cx="21971000" cy="1434949"/>
          </a:xfrm>
          <a:prstGeom prst="rect">
            <a:avLst/>
          </a:prstGeom>
        </p:spPr>
        <p:txBody>
          <a:bodyPr/>
          <a:lstStyle/>
          <a:p>
            <a:r>
              <a:t>Slide Title</a:t>
            </a:r>
          </a:p>
        </p:txBody>
      </p:sp>
      <p:sp>
        <p:nvSpPr>
          <p:cNvPr id="80" name="Slide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Slide Subtitle</a:t>
            </a:r>
          </a:p>
        </p:txBody>
      </p:sp>
      <p:sp>
        <p:nvSpPr>
          <p:cNvPr id="8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88" name="Agenda Title"/>
          <p:cNvSpPr txBox="1">
            <a:spLocks noGrp="1"/>
          </p:cNvSpPr>
          <p:nvPr>
            <p:ph type="title" hasCustomPrompt="1"/>
          </p:nvPr>
        </p:nvSpPr>
        <p:spPr>
          <a:xfrm>
            <a:off x="1206500" y="1079500"/>
            <a:ext cx="21971000" cy="1435100"/>
          </a:xfrm>
          <a:prstGeom prst="rect">
            <a:avLst/>
          </a:prstGeom>
        </p:spPr>
        <p:txBody>
          <a:bodyPr/>
          <a:lstStyle/>
          <a:p>
            <a:r>
              <a:t>Agenda Title</a:t>
            </a:r>
          </a:p>
        </p:txBody>
      </p:sp>
      <p:sp>
        <p:nvSpPr>
          <p:cNvPr id="89" name="Agenda Subtitle"/>
          <p:cNvSpPr txBox="1">
            <a:spLocks noGrp="1"/>
          </p:cNvSpPr>
          <p:nvPr>
            <p:ph type="body" sz="quarter" idx="21" hasCustomPrompt="1"/>
          </p:nvPr>
        </p:nvSpPr>
        <p:spPr>
          <a:xfrm>
            <a:off x="1206500" y="2372962"/>
            <a:ext cx="21971000" cy="934780"/>
          </a:xfrm>
          <a:prstGeom prst="rect">
            <a:avLst/>
          </a:prstGeom>
        </p:spPr>
        <p:txBody>
          <a:bodyPr lIns="45719" tIns="45719" rIns="45719" bIns="45719"/>
          <a:lstStyle>
            <a:lvl1pPr marL="0" indent="0" defTabSz="825500">
              <a:lnSpc>
                <a:spcPct val="100000"/>
              </a:lnSpc>
              <a:spcBef>
                <a:spcPts val="0"/>
              </a:spcBef>
              <a:buSzTx/>
              <a:buNone/>
              <a:defRPr sz="5500" b="1"/>
            </a:lvl1pPr>
          </a:lstStyle>
          <a:p>
            <a:r>
              <a:t>Agenda Subtitle</a:t>
            </a:r>
          </a:p>
        </p:txBody>
      </p:sp>
      <p:sp>
        <p:nvSpPr>
          <p:cNvPr id="90" name="Body Level One…"/>
          <p:cNvSpPr txBox="1">
            <a:spLocks noGrp="1"/>
          </p:cNvSpPr>
          <p:nvPr>
            <p:ph type="body" idx="1" hasCustomPrompt="1"/>
          </p:nvPr>
        </p:nvSpPr>
        <p:spPr>
          <a:prstGeom prst="rect">
            <a:avLst/>
          </a:prstGeom>
        </p:spPr>
        <p:txBody>
          <a:bodyPr/>
          <a:lstStyle>
            <a:lvl1pPr marL="0" indent="0" defTabSz="825500">
              <a:lnSpc>
                <a:spcPct val="100000"/>
              </a:lnSpc>
              <a:spcBef>
                <a:spcPts val="1800"/>
              </a:spcBef>
              <a:buSzTx/>
              <a:buNone/>
              <a:defRPr sz="5500" spc="-55"/>
            </a:lvl1pPr>
            <a:lvl2pPr marL="0" indent="457200" defTabSz="825500">
              <a:lnSpc>
                <a:spcPct val="100000"/>
              </a:lnSpc>
              <a:spcBef>
                <a:spcPts val="1800"/>
              </a:spcBef>
              <a:buSzTx/>
              <a:buNone/>
              <a:defRPr sz="5500" spc="-55"/>
            </a:lvl2pPr>
            <a:lvl3pPr marL="0" indent="914400" defTabSz="825500">
              <a:lnSpc>
                <a:spcPct val="100000"/>
              </a:lnSpc>
              <a:spcBef>
                <a:spcPts val="1800"/>
              </a:spcBef>
              <a:buSzTx/>
              <a:buNone/>
              <a:defRPr sz="5500" spc="-55"/>
            </a:lvl3pPr>
            <a:lvl4pPr marL="0" indent="1371600" defTabSz="825500">
              <a:lnSpc>
                <a:spcPct val="100000"/>
              </a:lnSpc>
              <a:spcBef>
                <a:spcPts val="1800"/>
              </a:spcBef>
              <a:buSzTx/>
              <a:buNone/>
              <a:defRPr sz="5500" spc="-55"/>
            </a:lvl4pPr>
            <a:lvl5pPr marL="0" indent="1828800" defTabSz="825500">
              <a:lnSpc>
                <a:spcPct val="100000"/>
              </a:lnSpc>
              <a:spcBef>
                <a:spcPts val="1800"/>
              </a:spcBef>
              <a:buSzTx/>
              <a:buNone/>
              <a:defRPr sz="5500" spc="-55"/>
            </a:lvl5pPr>
          </a:lstStyle>
          <a:p>
            <a:r>
              <a:t>Agenda Topics</a:t>
            </a:r>
          </a:p>
          <a:p>
            <a:pPr lvl="1"/>
            <a:endParaRPr/>
          </a:p>
          <a:p>
            <a:pPr lvl="2"/>
            <a:endParaRPr/>
          </a:p>
          <a:p>
            <a:pPr lvl="3"/>
            <a:endParaRPr/>
          </a:p>
          <a:p>
            <a:pPr lvl="4"/>
            <a:endParaRPr/>
          </a:p>
        </p:txBody>
      </p:sp>
      <p:sp>
        <p:nvSpPr>
          <p:cNvPr id="9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1206500" y="1079500"/>
            <a:ext cx="21971000" cy="14331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Title</a:t>
            </a:r>
          </a:p>
        </p:txBody>
      </p:sp>
      <p:sp>
        <p:nvSpPr>
          <p:cNvPr id="3" name="Body Level One…"/>
          <p:cNvSpPr txBox="1">
            <a:spLocks noGrp="1"/>
          </p:cNvSpPr>
          <p:nvPr>
            <p:ph type="body" idx="1" hasCustomPrompt="1"/>
          </p:nvPr>
        </p:nvSpPr>
        <p:spPr>
          <a:xfrm>
            <a:off x="1206500" y="4248504"/>
            <a:ext cx="21971000" cy="82560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5" r:id="rId15"/>
    <p:sldLayoutId id="2147483666" r:id="rId16"/>
  </p:sldLayoutIdLst>
  <p:transition spd="med"/>
  <p:txStyles>
    <p:titleStyle>
      <a:lvl1pPr marL="0" marR="0" indent="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1pPr>
      <a:lvl2pPr marL="0" marR="0" indent="457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2pPr>
      <a:lvl3pPr marL="0" marR="0" indent="914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3pPr>
      <a:lvl4pPr marL="0" marR="0" indent="1371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4pPr>
      <a:lvl5pPr marL="0" marR="0" indent="18288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5pPr>
      <a:lvl6pPr marL="0" marR="0" indent="22860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6pPr>
      <a:lvl7pPr marL="0" marR="0" indent="27432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7pPr>
      <a:lvl8pPr marL="0" marR="0" indent="32004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8pPr>
      <a:lvl9pPr marL="0" marR="0" indent="3657600" algn="l" defTabSz="2438338" rtl="0" latinLnBrk="0">
        <a:lnSpc>
          <a:spcPct val="80000"/>
        </a:lnSpc>
        <a:spcBef>
          <a:spcPts val="0"/>
        </a:spcBef>
        <a:spcAft>
          <a:spcPts val="0"/>
        </a:spcAft>
        <a:buClrTx/>
        <a:buSzTx/>
        <a:buFontTx/>
        <a:buNone/>
        <a:tabLst/>
        <a:defRPr sz="8500" b="1" i="0" u="none" strike="noStrike" cap="none" spc="-170" baseline="0">
          <a:solidFill>
            <a:srgbClr val="000000"/>
          </a:solidFill>
          <a:uFillTx/>
          <a:latin typeface="+mn-lt"/>
          <a:ea typeface="+mn-ea"/>
          <a:cs typeface="+mn-cs"/>
          <a:sym typeface="Helvetica Neue"/>
        </a:defRPr>
      </a:lvl9pPr>
    </p:titleStyle>
    <p:bodyStyle>
      <a:lvl1pPr marL="609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51" name="24th December 2020"/>
          <p:cNvSpPr txBox="1">
            <a:spLocks noGrp="1"/>
          </p:cNvSpPr>
          <p:nvPr>
            <p:ph type="body" idx="21"/>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lnSpcReduction="10000"/>
          </a:bodyPr>
          <a:lstStyle>
            <a:lvl1pPr>
              <a:defRPr>
                <a:solidFill>
                  <a:srgbClr val="FFFFFF"/>
                </a:solidFill>
              </a:defRPr>
            </a:lvl1pPr>
          </a:lstStyle>
          <a:p>
            <a:r>
              <a:rPr dirty="0"/>
              <a:t>24th </a:t>
            </a:r>
            <a:r>
              <a:rPr lang="en-GB" dirty="0"/>
              <a:t>March</a:t>
            </a:r>
            <a:r>
              <a:rPr dirty="0"/>
              <a:t> 202</a:t>
            </a:r>
            <a:r>
              <a:rPr lang="en-GB" dirty="0"/>
              <a:t>1</a:t>
            </a:r>
            <a:endParaRPr dirty="0"/>
          </a:p>
        </p:txBody>
      </p:sp>
      <p:sp>
        <p:nvSpPr>
          <p:cNvPr id="152" name="Celebrating 20 Years…"/>
          <p:cNvSpPr txBox="1">
            <a:spLocks noGrp="1"/>
          </p:cNvSpPr>
          <p:nvPr>
            <p:ph type="ctrTitle"/>
          </p:nvPr>
        </p:nvSpPr>
        <p:spPr>
          <a:xfrm>
            <a:off x="1201340" y="3670093"/>
            <a:ext cx="12816923" cy="2525149"/>
          </a:xfrm>
          <a:prstGeom prst="rect">
            <a:avLst/>
          </a:prstGeom>
        </p:spPr>
        <p:txBody>
          <a:bodyPr/>
          <a:lstStyle/>
          <a:p>
            <a:pPr defTabSz="1658070">
              <a:defRPr sz="8704" spc="-174">
                <a:solidFill>
                  <a:srgbClr val="FFFFFF"/>
                </a:solidFill>
              </a:defRPr>
            </a:pPr>
            <a:r>
              <a:rPr dirty="0"/>
              <a:t>Celebrating 20 Years</a:t>
            </a:r>
          </a:p>
          <a:p>
            <a:pPr defTabSz="1658070">
              <a:defRPr sz="8704" spc="-174">
                <a:solidFill>
                  <a:srgbClr val="FFFFFF"/>
                </a:solidFill>
              </a:defRPr>
            </a:pPr>
            <a:r>
              <a:rPr dirty="0"/>
              <a:t>of Excellence</a:t>
            </a:r>
          </a:p>
        </p:txBody>
      </p:sp>
      <p:sp>
        <p:nvSpPr>
          <p:cNvPr id="153" name="Subtitle goes here"/>
          <p:cNvSpPr txBox="1">
            <a:spLocks noGrp="1"/>
          </p:cNvSpPr>
          <p:nvPr>
            <p:ph type="subTitle" sz="quarter" idx="1"/>
          </p:nvPr>
        </p:nvSpPr>
        <p:spPr>
          <a:xfrm>
            <a:off x="1070638" y="6857999"/>
            <a:ext cx="21210863" cy="4637315"/>
          </a:xfrm>
          <a:prstGeom prst="rect">
            <a:avLst/>
          </a:prstGeom>
        </p:spPr>
        <p:txBody>
          <a:bodyPr>
            <a:normAutofit/>
          </a:bodyPr>
          <a:lstStyle>
            <a:lvl1pPr>
              <a:defRPr b="0">
                <a:solidFill>
                  <a:srgbClr val="FFFFFF"/>
                </a:solidFill>
                <a:latin typeface="Helvetica Neue Light"/>
                <a:ea typeface="Helvetica Neue Light"/>
                <a:cs typeface="Helvetica Neue Light"/>
                <a:sym typeface="Helvetica Neue Light"/>
              </a:defRPr>
            </a:lvl1pPr>
          </a:lstStyle>
          <a:p>
            <a:r>
              <a:rPr lang="en-US" sz="6000" dirty="0">
                <a:solidFill>
                  <a:srgbClr val="FF0000"/>
                </a:solidFill>
                <a:latin typeface="Times New Roman" panose="02020603050405020304" pitchFamily="18" charset="0"/>
                <a:cs typeface="Times New Roman" panose="02020603050405020304" pitchFamily="18" charset="0"/>
              </a:rPr>
              <a:t>A Broken Wire of Wirecard with Cash and Profits: </a:t>
            </a:r>
            <a:br>
              <a:rPr lang="en-US" sz="6000" dirty="0">
                <a:solidFill>
                  <a:srgbClr val="FF0000"/>
                </a:solidFill>
                <a:latin typeface="Times New Roman" panose="02020603050405020304" pitchFamily="18" charset="0"/>
                <a:cs typeface="Times New Roman" panose="02020603050405020304" pitchFamily="18" charset="0"/>
              </a:rPr>
            </a:br>
            <a:r>
              <a:rPr lang="en-US" sz="6000" dirty="0">
                <a:solidFill>
                  <a:srgbClr val="FF0000"/>
                </a:solidFill>
                <a:latin typeface="Times New Roman" panose="02020603050405020304" pitchFamily="18" charset="0"/>
                <a:cs typeface="Times New Roman" panose="02020603050405020304" pitchFamily="18" charset="0"/>
              </a:rPr>
              <a:t>Financial Misreporting by C-Suite Executives</a:t>
            </a:r>
          </a:p>
          <a:p>
            <a:endParaRPr lang="en-US" sz="6000" dirty="0">
              <a:solidFill>
                <a:srgbClr val="FF0000"/>
              </a:solidFill>
              <a:latin typeface="Times New Roman" panose="02020603050405020304" pitchFamily="18" charset="0"/>
              <a:cs typeface="Times New Roman" panose="02020603050405020304" pitchFamily="18" charset="0"/>
            </a:endParaRPr>
          </a:p>
          <a:p>
            <a:r>
              <a:rPr lang="en-US" sz="6000" dirty="0">
                <a:solidFill>
                  <a:srgbClr val="FF0000"/>
                </a:solidFill>
                <a:latin typeface="Times New Roman" panose="02020603050405020304" pitchFamily="18" charset="0"/>
                <a:cs typeface="Times New Roman" panose="02020603050405020304" pitchFamily="18" charset="0"/>
              </a:rPr>
              <a:t>By Dr Gagan Kukreja</a:t>
            </a:r>
            <a:br>
              <a:rPr lang="en-US" sz="6000" dirty="0">
                <a:solidFill>
                  <a:srgbClr val="FF0000"/>
                </a:solidFill>
                <a:latin typeface="Times New Roman" panose="02020603050405020304" pitchFamily="18" charset="0"/>
                <a:cs typeface="Times New Roman" panose="02020603050405020304" pitchFamily="18" charset="0"/>
              </a:rPr>
            </a:b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dirty="0">
                <a:solidFill>
                  <a:srgbClr val="FF0000"/>
                </a:solidFill>
                <a:latin typeface="Times New Roman" panose="02020603050405020304" pitchFamily="18" charset="0"/>
                <a:cs typeface="Times New Roman" panose="02020603050405020304" pitchFamily="18" charset="0"/>
              </a:rPr>
              <a:t>Timeline (Contd.)</a:t>
            </a:r>
            <a:br>
              <a:rPr lang="en-US" sz="4800" dirty="0">
                <a:solidFill>
                  <a:srgbClr val="FF0000"/>
                </a:solidFill>
                <a:latin typeface="Times New Roman" panose="02020603050405020304" pitchFamily="18" charset="0"/>
                <a:cs typeface="Times New Roman" panose="02020603050405020304" pitchFamily="18" charset="0"/>
              </a:rPr>
            </a:br>
            <a:endParaRPr lang="en-US" sz="4800" dirty="0"/>
          </a:p>
        </p:txBody>
      </p:sp>
      <p:sp>
        <p:nvSpPr>
          <p:cNvPr id="4" name="Slide Number Placeholder 3"/>
          <p:cNvSpPr>
            <a:spLocks noGrp="1"/>
          </p:cNvSpPr>
          <p:nvPr>
            <p:ph type="sldNum" sz="quarter" idx="12"/>
          </p:nvPr>
        </p:nvSpPr>
        <p:spPr>
          <a:xfrm>
            <a:off x="12006215" y="13076008"/>
            <a:ext cx="359073" cy="379591"/>
          </a:xfrm>
        </p:spPr>
        <p:txBody>
          <a:bodyPr/>
          <a:lstStyle/>
          <a:p>
            <a:fld id="{87856DE8-5C6B-4C43-9035-E16552D1A946}" type="slidenum">
              <a:rPr lang="en-US" smtClean="0"/>
              <a:t>10</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6695523"/>
              </p:ext>
            </p:extLst>
          </p:nvPr>
        </p:nvGraphicFramePr>
        <p:xfrm>
          <a:off x="2164701" y="2133600"/>
          <a:ext cx="20004833" cy="6635434"/>
        </p:xfrm>
        <a:graphic>
          <a:graphicData uri="http://schemas.openxmlformats.org/drawingml/2006/table">
            <a:tbl>
              <a:tblPr firstRow="1" bandRow="1">
                <a:tableStyleId>{5C22544A-7EE6-4342-B048-85BDC9FD1C3A}</a:tableStyleId>
              </a:tblPr>
              <a:tblGrid>
                <a:gridCol w="4329405">
                  <a:extLst>
                    <a:ext uri="{9D8B030D-6E8A-4147-A177-3AD203B41FA5}">
                      <a16:colId xmlns:a16="http://schemas.microsoft.com/office/drawing/2014/main" val="20000"/>
                    </a:ext>
                  </a:extLst>
                </a:gridCol>
                <a:gridCol w="15675428">
                  <a:extLst>
                    <a:ext uri="{9D8B030D-6E8A-4147-A177-3AD203B41FA5}">
                      <a16:colId xmlns:a16="http://schemas.microsoft.com/office/drawing/2014/main" val="20001"/>
                    </a:ext>
                  </a:extLst>
                </a:gridCol>
              </a:tblGrid>
              <a:tr h="945502">
                <a:tc>
                  <a:txBody>
                    <a:bodyPr/>
                    <a:lstStyle/>
                    <a:p>
                      <a:pPr marL="0" algn="l" fontAlgn="t">
                        <a:lnSpc>
                          <a:spcPct val="115000"/>
                        </a:lnSpc>
                        <a:spcBef>
                          <a:spcPts val="0"/>
                        </a:spcBef>
                      </a:pPr>
                      <a:r>
                        <a:rPr lang="en-US" sz="3200" b="0" dirty="0">
                          <a:solidFill>
                            <a:schemeClr val="bg1"/>
                          </a:solidFill>
                          <a:latin typeface="Times New Roman" panose="02020603050405020304" pitchFamily="18" charset="0"/>
                          <a:cs typeface="Times New Roman" panose="02020603050405020304" pitchFamily="18" charset="0"/>
                        </a:rPr>
                        <a:t>September 29, 2020</a:t>
                      </a:r>
                    </a:p>
                  </a:txBody>
                  <a:tcPr marL="182880" marR="182880" marT="91440" marB="91440"/>
                </a:tc>
                <a:tc>
                  <a:txBody>
                    <a:bodyPr/>
                    <a:lstStyle/>
                    <a:p>
                      <a:pPr algn="l"/>
                      <a:r>
                        <a:rPr lang="en-US" sz="3200" b="0" dirty="0">
                          <a:solidFill>
                            <a:schemeClr val="bg1"/>
                          </a:solidFill>
                          <a:latin typeface="Times New Roman" panose="02020603050405020304" pitchFamily="18" charset="0"/>
                          <a:cs typeface="Times New Roman" panose="02020603050405020304" pitchFamily="18" charset="0"/>
                        </a:rPr>
                        <a:t>Sibs, a payment processing firm n Portugal has acquired </a:t>
                      </a:r>
                      <a:r>
                        <a:rPr lang="en-US" sz="3200" b="0" dirty="0" err="1">
                          <a:solidFill>
                            <a:schemeClr val="bg1"/>
                          </a:solidFill>
                          <a:latin typeface="Times New Roman" panose="02020603050405020304" pitchFamily="18" charset="0"/>
                          <a:cs typeface="Times New Roman" panose="02020603050405020304" pitchFamily="18" charset="0"/>
                        </a:rPr>
                        <a:t>Wirecard’s</a:t>
                      </a:r>
                      <a:r>
                        <a:rPr lang="en-US" sz="3200" b="0" dirty="0">
                          <a:solidFill>
                            <a:schemeClr val="bg1"/>
                          </a:solidFill>
                          <a:latin typeface="Times New Roman" panose="02020603050405020304" pitchFamily="18" charset="0"/>
                          <a:cs typeface="Times New Roman" panose="02020603050405020304" pitchFamily="18" charset="0"/>
                        </a:rPr>
                        <a:t> operations in Romania.</a:t>
                      </a:r>
                    </a:p>
                  </a:txBody>
                  <a:tcPr marL="182880" marR="182880" marT="91440" marB="91440"/>
                </a:tc>
                <a:extLst>
                  <a:ext uri="{0D108BD9-81ED-4DB2-BD59-A6C34878D82A}">
                    <a16:rowId xmlns:a16="http://schemas.microsoft.com/office/drawing/2014/main" val="10000"/>
                  </a:ext>
                </a:extLst>
              </a:tr>
              <a:tr h="1158240">
                <a:tc>
                  <a:txBody>
                    <a:bodyPr/>
                    <a:lstStyle/>
                    <a:p>
                      <a:pPr marL="0" algn="l" fontAlgn="t">
                        <a:lnSpc>
                          <a:spcPct val="107000"/>
                        </a:lnSpc>
                        <a:spcBef>
                          <a:spcPts val="0"/>
                        </a:spcBef>
                      </a:pP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November 17, 2020</a:t>
                      </a:r>
                      <a:endParaRPr lang="en-US" sz="3200" dirty="0">
                        <a:latin typeface="Times New Roman" panose="02020603050405020304" pitchFamily="18" charset="0"/>
                        <a:cs typeface="Times New Roman" panose="02020603050405020304" pitchFamily="18" charset="0"/>
                      </a:endParaRPr>
                    </a:p>
                  </a:txBody>
                  <a:tcPr marL="182880" marR="182880" marT="91440" marB="91440"/>
                </a:tc>
                <a:tc>
                  <a:txBody>
                    <a:bodyPr/>
                    <a:lstStyle/>
                    <a:p>
                      <a:pPr algn="l"/>
                      <a:r>
                        <a:rPr lang="en-US" sz="3200" dirty="0" err="1">
                          <a:solidFill>
                            <a:srgbClr val="FF0000"/>
                          </a:solidFill>
                          <a:latin typeface="Times New Roman" panose="02020603050405020304" pitchFamily="18" charset="0"/>
                          <a:cs typeface="Times New Roman" panose="02020603050405020304" pitchFamily="18" charset="0"/>
                        </a:rPr>
                        <a:t>Banco</a:t>
                      </a:r>
                      <a:r>
                        <a:rPr lang="en-US" sz="3200" dirty="0">
                          <a:solidFill>
                            <a:srgbClr val="FF0000"/>
                          </a:solidFill>
                          <a:latin typeface="Times New Roman" panose="02020603050405020304" pitchFamily="18" charset="0"/>
                          <a:cs typeface="Times New Roman" panose="02020603050405020304" pitchFamily="18" charset="0"/>
                        </a:rPr>
                        <a:t> Santander has acquired technology assets from the European merchant payments business from </a:t>
                      </a:r>
                      <a:r>
                        <a:rPr lang="en-US" sz="3200" dirty="0" err="1">
                          <a:solidFill>
                            <a:srgbClr val="FF0000"/>
                          </a:solidFill>
                          <a:latin typeface="Times New Roman" panose="02020603050405020304" pitchFamily="18" charset="0"/>
                          <a:cs typeface="Times New Roman" panose="02020603050405020304" pitchFamily="18" charset="0"/>
                        </a:rPr>
                        <a:t>Wirecard</a:t>
                      </a:r>
                      <a:r>
                        <a:rPr lang="en-US" sz="3200" dirty="0">
                          <a:solidFill>
                            <a:srgbClr val="FF0000"/>
                          </a:solidFill>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a:txBody>
                  <a:tcPr marL="182880" marR="182880" marT="91440" marB="91440"/>
                </a:tc>
                <a:extLst>
                  <a:ext uri="{0D108BD9-81ED-4DB2-BD59-A6C34878D82A}">
                    <a16:rowId xmlns:a16="http://schemas.microsoft.com/office/drawing/2014/main" val="10001"/>
                  </a:ext>
                </a:extLst>
              </a:tr>
              <a:tr h="3227148">
                <a:tc>
                  <a:txBody>
                    <a:bodyPr/>
                    <a:lstStyle/>
                    <a:p>
                      <a:pPr marL="0" marR="0" indent="0" algn="l" defTabSz="914400" rtl="0" eaLnBrk="1" fontAlgn="t" latinLnBrk="0" hangingPunct="1">
                        <a:lnSpc>
                          <a:spcPct val="107000"/>
                        </a:lnSpc>
                        <a:spcBef>
                          <a:spcPts val="0"/>
                        </a:spcBef>
                        <a:spcAft>
                          <a:spcPts val="0"/>
                        </a:spcAft>
                        <a:buClrTx/>
                        <a:buSzTx/>
                        <a:buFontTx/>
                        <a:buNone/>
                        <a:tabLst/>
                        <a:defRPr/>
                      </a:pP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January 29, 2021</a:t>
                      </a:r>
                      <a:endParaRPr lang="en-US" sz="3200" dirty="0">
                        <a:latin typeface="Times New Roman" panose="02020603050405020304" pitchFamily="18" charset="0"/>
                        <a:cs typeface="Times New Roman" panose="02020603050405020304" pitchFamily="18" charset="0"/>
                      </a:endParaRPr>
                    </a:p>
                    <a:p>
                      <a:pPr marL="0" algn="l" fontAlgn="t">
                        <a:lnSpc>
                          <a:spcPct val="107000"/>
                        </a:lnSpc>
                        <a:spcBef>
                          <a:spcPts val="0"/>
                        </a:spcBef>
                      </a:pPr>
                      <a:endParaRPr lang="en-US" sz="3200" dirty="0">
                        <a:latin typeface="Times New Roman" panose="02020603050405020304" pitchFamily="18" charset="0"/>
                        <a:cs typeface="Times New Roman" panose="02020603050405020304" pitchFamily="18" charset="0"/>
                      </a:endParaRPr>
                    </a:p>
                  </a:txBody>
                  <a:tcPr marL="182880" marR="182880" marT="91440" marB="91440"/>
                </a:tc>
                <a:tc>
                  <a:txBody>
                    <a:bodyPr/>
                    <a:lstStyle/>
                    <a:p>
                      <a:pPr marL="0" algn="l" fontAlgn="t">
                        <a:lnSpc>
                          <a:spcPct val="115000"/>
                        </a:lnSpc>
                        <a:spcBef>
                          <a:spcPts val="0"/>
                        </a:spcBef>
                      </a:pPr>
                      <a:r>
                        <a:rPr lang="en-US" sz="3200" dirty="0">
                          <a:solidFill>
                            <a:srgbClr val="FF0000"/>
                          </a:solidFill>
                          <a:latin typeface="Times New Roman" panose="02020603050405020304" pitchFamily="18" charset="0"/>
                          <a:cs typeface="Times New Roman" panose="02020603050405020304" pitchFamily="18" charset="0"/>
                        </a:rPr>
                        <a:t>Head of Germany’s financial regulator </a:t>
                      </a:r>
                      <a:r>
                        <a:rPr lang="en-US" sz="3200" dirty="0" err="1">
                          <a:solidFill>
                            <a:srgbClr val="FF0000"/>
                          </a:solidFill>
                          <a:latin typeface="Times New Roman" panose="02020603050405020304" pitchFamily="18" charset="0"/>
                          <a:cs typeface="Times New Roman" panose="02020603050405020304" pitchFamily="18" charset="0"/>
                        </a:rPr>
                        <a:t>Bafin</a:t>
                      </a:r>
                      <a:r>
                        <a:rPr lang="en-US" sz="3200" dirty="0">
                          <a:solidFill>
                            <a:srgbClr val="FF0000"/>
                          </a:solidFill>
                          <a:latin typeface="Times New Roman" panose="02020603050405020304" pitchFamily="18" charset="0"/>
                          <a:cs typeface="Times New Roman" panose="02020603050405020304" pitchFamily="18" charset="0"/>
                        </a:rPr>
                        <a:t>, Felix </a:t>
                      </a:r>
                      <a:r>
                        <a:rPr lang="en-US" sz="3200" dirty="0" err="1">
                          <a:solidFill>
                            <a:srgbClr val="FF0000"/>
                          </a:solidFill>
                          <a:latin typeface="Times New Roman" panose="02020603050405020304" pitchFamily="18" charset="0"/>
                          <a:cs typeface="Times New Roman" panose="02020603050405020304" pitchFamily="18" charset="0"/>
                        </a:rPr>
                        <a:t>Hufeld</a:t>
                      </a:r>
                      <a:r>
                        <a:rPr lang="en-US" sz="3200" dirty="0">
                          <a:solidFill>
                            <a:srgbClr val="FF0000"/>
                          </a:solidFill>
                          <a:latin typeface="Times New Roman" panose="02020603050405020304" pitchFamily="18" charset="0"/>
                          <a:cs typeface="Times New Roman" panose="02020603050405020304" pitchFamily="18" charset="0"/>
                        </a:rPr>
                        <a:t> has been relieved of his job as a result of grevious handling of the </a:t>
                      </a:r>
                      <a:r>
                        <a:rPr lang="en-US" sz="3200" dirty="0" err="1">
                          <a:solidFill>
                            <a:srgbClr val="FF0000"/>
                          </a:solidFill>
                          <a:latin typeface="Times New Roman" panose="02020603050405020304" pitchFamily="18" charset="0"/>
                          <a:cs typeface="Times New Roman" panose="02020603050405020304" pitchFamily="18" charset="0"/>
                        </a:rPr>
                        <a:t>Wirecard</a:t>
                      </a:r>
                      <a:r>
                        <a:rPr lang="en-US" sz="3200" dirty="0">
                          <a:solidFill>
                            <a:srgbClr val="FF0000"/>
                          </a:solidFill>
                          <a:latin typeface="Times New Roman" panose="02020603050405020304" pitchFamily="18" charset="0"/>
                          <a:cs typeface="Times New Roman" panose="02020603050405020304" pitchFamily="18" charset="0"/>
                        </a:rPr>
                        <a:t> fiasco. </a:t>
                      </a:r>
                      <a:r>
                        <a:rPr lang="en-US" sz="3200" dirty="0" err="1">
                          <a:solidFill>
                            <a:srgbClr val="FF0000"/>
                          </a:solidFill>
                          <a:latin typeface="Times New Roman" panose="02020603050405020304" pitchFamily="18" charset="0"/>
                          <a:cs typeface="Times New Roman" panose="02020603050405020304" pitchFamily="18" charset="0"/>
                        </a:rPr>
                        <a:t>Bafin</a:t>
                      </a:r>
                      <a:r>
                        <a:rPr lang="en-US" sz="3200" dirty="0">
                          <a:solidFill>
                            <a:srgbClr val="FF0000"/>
                          </a:solidFill>
                          <a:latin typeface="Times New Roman" panose="02020603050405020304" pitchFamily="18" charset="0"/>
                          <a:cs typeface="Times New Roman" panose="02020603050405020304" pitchFamily="18" charset="0"/>
                        </a:rPr>
                        <a:t> filed a criminal complaint against an employee on suspicion of insider trading. The employee, working in </a:t>
                      </a:r>
                      <a:r>
                        <a:rPr lang="en-US" sz="3200" dirty="0" err="1">
                          <a:solidFill>
                            <a:srgbClr val="FF0000"/>
                          </a:solidFill>
                          <a:latin typeface="Times New Roman" panose="02020603050405020304" pitchFamily="18" charset="0"/>
                          <a:cs typeface="Times New Roman" panose="02020603050405020304" pitchFamily="18" charset="0"/>
                        </a:rPr>
                        <a:t>BaFin’s</a:t>
                      </a:r>
                      <a:r>
                        <a:rPr lang="en-US" sz="3200" dirty="0">
                          <a:solidFill>
                            <a:srgbClr val="FF0000"/>
                          </a:solidFill>
                          <a:latin typeface="Times New Roman" panose="02020603050405020304" pitchFamily="18" charset="0"/>
                          <a:cs typeface="Times New Roman" panose="02020603050405020304" pitchFamily="18" charset="0"/>
                        </a:rPr>
                        <a:t> Securities Supervision Sector, had sold structured products with </a:t>
                      </a:r>
                      <a:r>
                        <a:rPr lang="en-US" sz="3200" dirty="0" err="1">
                          <a:solidFill>
                            <a:srgbClr val="FF0000"/>
                          </a:solidFill>
                          <a:latin typeface="Times New Roman" panose="02020603050405020304" pitchFamily="18" charset="0"/>
                          <a:cs typeface="Times New Roman" panose="02020603050405020304" pitchFamily="18" charset="0"/>
                        </a:rPr>
                        <a:t>Wirecard</a:t>
                      </a:r>
                      <a:r>
                        <a:rPr lang="en-US" sz="3200" dirty="0">
                          <a:solidFill>
                            <a:srgbClr val="FF0000"/>
                          </a:solidFill>
                          <a:latin typeface="Times New Roman" panose="02020603050405020304" pitchFamily="18" charset="0"/>
                          <a:cs typeface="Times New Roman" panose="02020603050405020304" pitchFamily="18" charset="0"/>
                        </a:rPr>
                        <a:t> AG shares as the underlying on June 17, 2020.</a:t>
                      </a:r>
                      <a:endParaRPr lang="en-US" sz="3200" dirty="0">
                        <a:latin typeface="Times New Roman" panose="02020603050405020304" pitchFamily="18" charset="0"/>
                        <a:cs typeface="Times New Roman" panose="02020603050405020304" pitchFamily="18" charset="0"/>
                      </a:endParaRPr>
                    </a:p>
                  </a:txBody>
                  <a:tcPr marL="182880" marR="182880" marT="91440" marB="91440"/>
                </a:tc>
                <a:extLst>
                  <a:ext uri="{0D108BD9-81ED-4DB2-BD59-A6C34878D82A}">
                    <a16:rowId xmlns:a16="http://schemas.microsoft.com/office/drawing/2014/main" val="10002"/>
                  </a:ext>
                </a:extLst>
              </a:tr>
              <a:tr h="1304544">
                <a:tc>
                  <a:txBody>
                    <a:bodyPr/>
                    <a:lstStyle/>
                    <a:p>
                      <a:pPr marL="0" marR="0" indent="0" algn="l" defTabSz="914400" rtl="0" eaLnBrk="1" fontAlgn="t" latinLnBrk="0" hangingPunct="1">
                        <a:lnSpc>
                          <a:spcPct val="107000"/>
                        </a:lnSpc>
                        <a:spcBef>
                          <a:spcPts val="0"/>
                        </a:spcBef>
                        <a:spcAft>
                          <a:spcPts val="0"/>
                        </a:spcAft>
                        <a:buClrTx/>
                        <a:buSzTx/>
                        <a:buFontTx/>
                        <a:buNone/>
                        <a:tabLst/>
                        <a:defRPr/>
                      </a:pPr>
                      <a:r>
                        <a:rPr lang="en-US" sz="3200"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February 11, 2021</a:t>
                      </a:r>
                      <a:endParaRPr lang="en-US" sz="3200" dirty="0">
                        <a:latin typeface="Times New Roman" panose="02020603050405020304" pitchFamily="18" charset="0"/>
                        <a:cs typeface="Times New Roman" panose="02020603050405020304" pitchFamily="18" charset="0"/>
                      </a:endParaRPr>
                    </a:p>
                    <a:p>
                      <a:pPr marL="0" algn="l" fontAlgn="t">
                        <a:lnSpc>
                          <a:spcPct val="107000"/>
                        </a:lnSpc>
                        <a:spcBef>
                          <a:spcPts val="0"/>
                        </a:spcBef>
                      </a:pPr>
                      <a:endParaRPr lang="en-US" sz="3200" dirty="0">
                        <a:latin typeface="Times New Roman" panose="02020603050405020304" pitchFamily="18" charset="0"/>
                        <a:cs typeface="Times New Roman" panose="02020603050405020304" pitchFamily="18" charset="0"/>
                      </a:endParaRPr>
                    </a:p>
                  </a:txBody>
                  <a:tcPr marL="182880" marR="182880" marT="91440" marB="91440"/>
                </a:tc>
                <a:tc>
                  <a:txBody>
                    <a:bodyPr/>
                    <a:lstStyle/>
                    <a:p>
                      <a:pPr marL="0" algn="l" fontAlgn="t">
                        <a:lnSpc>
                          <a:spcPct val="115000"/>
                        </a:lnSpc>
                        <a:spcBef>
                          <a:spcPts val="0"/>
                        </a:spcBef>
                      </a:pPr>
                      <a:r>
                        <a:rPr lang="en-US" sz="3200" dirty="0">
                          <a:solidFill>
                            <a:srgbClr val="FF0000"/>
                          </a:solidFill>
                          <a:latin typeface="Times New Roman" panose="02020603050405020304" pitchFamily="18" charset="0"/>
                          <a:cs typeface="Times New Roman" panose="02020603050405020304" pitchFamily="18" charset="0"/>
                        </a:rPr>
                        <a:t>A German court has ordered the auditors of EY to testify their accounting work for </a:t>
                      </a:r>
                      <a:r>
                        <a:rPr lang="en-US" sz="3200" dirty="0" err="1">
                          <a:solidFill>
                            <a:srgbClr val="FF0000"/>
                          </a:solidFill>
                          <a:latin typeface="Times New Roman" panose="02020603050405020304" pitchFamily="18" charset="0"/>
                          <a:cs typeface="Times New Roman" panose="02020603050405020304" pitchFamily="18" charset="0"/>
                        </a:rPr>
                        <a:t>Wirecard</a:t>
                      </a:r>
                      <a:endParaRPr lang="en-US" sz="3200" dirty="0">
                        <a:latin typeface="Times New Roman" panose="02020603050405020304" pitchFamily="18" charset="0"/>
                        <a:cs typeface="Times New Roman" panose="02020603050405020304" pitchFamily="18" charset="0"/>
                      </a:endParaRPr>
                    </a:p>
                  </a:txBody>
                  <a:tcPr marL="182880" marR="182880" marT="91440" marB="9144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11810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6151" y="-1352939"/>
            <a:ext cx="16459200" cy="1981200"/>
          </a:xfrm>
        </p:spPr>
        <p:txBody>
          <a:bodyPr>
            <a:normAutofit fontScale="90000"/>
          </a:bodyPr>
          <a:lstStyle/>
          <a:p>
            <a:pPr algn="ctr"/>
            <a:br>
              <a:rPr lang="en-US" b="1" dirty="0"/>
            </a:br>
            <a:br>
              <a:rPr lang="en-US" b="1" dirty="0"/>
            </a:br>
            <a:br>
              <a:rPr lang="en-US" b="1" dirty="0"/>
            </a:br>
            <a:r>
              <a:rPr lang="en-US" sz="9800" dirty="0">
                <a:solidFill>
                  <a:srgbClr val="FF0000"/>
                </a:solidFill>
                <a:latin typeface="Times New Roman" panose="02020603050405020304" pitchFamily="18" charset="0"/>
                <a:cs typeface="Times New Roman" panose="02020603050405020304" pitchFamily="18" charset="0"/>
              </a:rPr>
              <a:t>Learning Objectives </a:t>
            </a:r>
            <a:br>
              <a:rPr lang="en-US" sz="8000" dirty="0"/>
            </a:br>
            <a:br>
              <a:rPr lang="en-US" dirty="0"/>
            </a:br>
            <a:endParaRPr lang="en-US" dirty="0"/>
          </a:p>
        </p:txBody>
      </p:sp>
      <p:sp>
        <p:nvSpPr>
          <p:cNvPr id="3" name="Content Placeholder 2"/>
          <p:cNvSpPr>
            <a:spLocks noGrp="1"/>
          </p:cNvSpPr>
          <p:nvPr>
            <p:ph idx="1"/>
          </p:nvPr>
        </p:nvSpPr>
        <p:spPr>
          <a:xfrm>
            <a:off x="2463282" y="2895600"/>
            <a:ext cx="20676636" cy="8839200"/>
          </a:xfrm>
        </p:spPr>
        <p:txBody>
          <a:bodyPr>
            <a:noAutofit/>
          </a:bodyPr>
          <a:lstStyle/>
          <a:p>
            <a:pPr marL="0" indent="0" algn="just">
              <a:buNone/>
            </a:pPr>
            <a:r>
              <a:rPr lang="en-US" dirty="0">
                <a:latin typeface="Times New Roman" panose="02020603050405020304" pitchFamily="18" charset="0"/>
                <a:cs typeface="Times New Roman" panose="02020603050405020304" pitchFamily="18" charset="0"/>
              </a:rPr>
              <a:t>After going through from the case, the students would be able to:</a:t>
            </a:r>
          </a:p>
          <a:p>
            <a:pPr lvl="0" algn="just"/>
            <a:r>
              <a:rPr lang="en-US" dirty="0">
                <a:latin typeface="Times New Roman" panose="02020603050405020304" pitchFamily="18" charset="0"/>
                <a:cs typeface="Times New Roman" panose="02020603050405020304" pitchFamily="18" charset="0"/>
              </a:rPr>
              <a:t>Understand the departure of material misstatement from earnings management;</a:t>
            </a:r>
          </a:p>
          <a:p>
            <a:pPr lvl="0" algn="just"/>
            <a:r>
              <a:rPr lang="en-US" dirty="0">
                <a:latin typeface="Times New Roman" panose="02020603050405020304" pitchFamily="18" charset="0"/>
                <a:cs typeface="Times New Roman" panose="02020603050405020304" pitchFamily="18" charset="0"/>
              </a:rPr>
              <a:t>Identify the related party transactions and its importance in true and fair financial reporting;</a:t>
            </a:r>
          </a:p>
          <a:p>
            <a:pPr lvl="0" algn="just"/>
            <a:r>
              <a:rPr lang="en-US" dirty="0">
                <a:latin typeface="Times New Roman" panose="02020603050405020304" pitchFamily="18" charset="0"/>
                <a:cs typeface="Times New Roman" panose="02020603050405020304" pitchFamily="18" charset="0"/>
              </a:rPr>
              <a:t>Detect and explain the signals that could have alerted for the absence of cash and related audit procedures.</a:t>
            </a:r>
          </a:p>
          <a:p>
            <a:pPr lvl="0" algn="just"/>
            <a:r>
              <a:rPr lang="en-US" dirty="0">
                <a:latin typeface="Times New Roman" panose="02020603050405020304" pitchFamily="18" charset="0"/>
                <a:cs typeface="Times New Roman" panose="02020603050405020304" pitchFamily="18" charset="0"/>
              </a:rPr>
              <a:t>Assess and appraise the importance and role of audit procedures in unearthing the malpractices in financial reporting.</a:t>
            </a:r>
          </a:p>
          <a:p>
            <a:pPr marL="0" indent="0" algn="just">
              <a:buNone/>
            </a:pPr>
            <a:r>
              <a:rPr lang="en-US" b="1" dirty="0">
                <a:latin typeface="Times New Roman" panose="02020603050405020304" pitchFamily="18" charset="0"/>
                <a:cs typeface="Times New Roman" panose="02020603050405020304" pitchFamily="18" charset="0"/>
              </a:rPr>
              <a:t>This case can be used in Principle of Auditing class at the undergraduate program in the audit procedures topic. </a:t>
            </a:r>
          </a:p>
          <a:p>
            <a:pPr lvl="0" algn="just"/>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FE5BA1C6-FC8E-4044-A5D7-E72AF1C30304}"/>
              </a:ext>
            </a:extLst>
          </p:cNvPr>
          <p:cNvSpPr>
            <a:spLocks noGrp="1"/>
          </p:cNvSpPr>
          <p:nvPr>
            <p:ph type="sldNum" sz="quarter" idx="12"/>
          </p:nvPr>
        </p:nvSpPr>
        <p:spPr>
          <a:xfrm>
            <a:off x="12006215" y="13076008"/>
            <a:ext cx="359073" cy="379591"/>
          </a:xfrm>
        </p:spPr>
        <p:txBody>
          <a:bodyPr/>
          <a:lstStyle/>
          <a:p>
            <a:fld id="{87856DE8-5C6B-4C43-9035-E16552D1A946}" type="slidenum">
              <a:rPr lang="en-US" smtClean="0"/>
              <a:t>11</a:t>
            </a:fld>
            <a:endParaRPr lang="en-US"/>
          </a:p>
        </p:txBody>
      </p:sp>
    </p:spTree>
    <p:extLst>
      <p:ext uri="{BB962C8B-B14F-4D97-AF65-F5344CB8AC3E}">
        <p14:creationId xmlns:p14="http://schemas.microsoft.com/office/powerpoint/2010/main" val="1993260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304800"/>
            <a:ext cx="16459200" cy="1828800"/>
          </a:xfrm>
        </p:spPr>
        <p:txBody>
          <a:bodyPr>
            <a:normAutofit/>
          </a:bodyPr>
          <a:lstStyle/>
          <a:p>
            <a:pPr algn="ctr"/>
            <a:r>
              <a:rPr lang="en-US" dirty="0">
                <a:solidFill>
                  <a:srgbClr val="FF0000"/>
                </a:solidFill>
                <a:latin typeface="Times New Roman" panose="02020603050405020304" pitchFamily="18" charset="0"/>
                <a:cs typeface="Times New Roman" panose="02020603050405020304" pitchFamily="18" charset="0"/>
              </a:rPr>
              <a:t>Case Questions</a:t>
            </a:r>
          </a:p>
        </p:txBody>
      </p:sp>
      <p:sp>
        <p:nvSpPr>
          <p:cNvPr id="3" name="Content Placeholder 2"/>
          <p:cNvSpPr>
            <a:spLocks noGrp="1"/>
          </p:cNvSpPr>
          <p:nvPr>
            <p:ph idx="1"/>
          </p:nvPr>
        </p:nvSpPr>
        <p:spPr>
          <a:xfrm>
            <a:off x="1045029" y="2438400"/>
            <a:ext cx="21628359" cy="8686800"/>
          </a:xfrm>
        </p:spPr>
        <p:txBody>
          <a:bodyPr>
            <a:noAutofit/>
          </a:bodyPr>
          <a:lstStyle/>
          <a:p>
            <a:pPr lvl="0" algn="just"/>
            <a:r>
              <a:rPr lang="en-GB" sz="4000" dirty="0">
                <a:latin typeface="Times New Roman" panose="02020603050405020304" pitchFamily="18" charset="0"/>
                <a:cs typeface="Times New Roman" panose="02020603050405020304" pitchFamily="18" charset="0"/>
              </a:rPr>
              <a:t>Critically assess the quality of earnings of </a:t>
            </a:r>
            <a:r>
              <a:rPr lang="en-GB" sz="4000" dirty="0" err="1">
                <a:latin typeface="Times New Roman" panose="02020603050405020304" pitchFamily="18" charset="0"/>
                <a:cs typeface="Times New Roman" panose="02020603050405020304" pitchFamily="18" charset="0"/>
              </a:rPr>
              <a:t>Wirecard</a:t>
            </a:r>
            <a:r>
              <a:rPr lang="en-GB" sz="4000" dirty="0">
                <a:latin typeface="Times New Roman" panose="02020603050405020304" pitchFamily="18" charset="0"/>
                <a:cs typeface="Times New Roman" panose="02020603050405020304" pitchFamily="18" charset="0"/>
              </a:rPr>
              <a:t> with the help of the last five years financial statements. Is there reason to believe that </a:t>
            </a:r>
            <a:r>
              <a:rPr lang="en-GB" sz="4000" dirty="0" err="1">
                <a:latin typeface="Times New Roman" panose="02020603050405020304" pitchFamily="18" charset="0"/>
                <a:cs typeface="Times New Roman" panose="02020603050405020304" pitchFamily="18" charset="0"/>
              </a:rPr>
              <a:t>Wirecard's</a:t>
            </a:r>
            <a:r>
              <a:rPr lang="en-GB" sz="4000" dirty="0">
                <a:latin typeface="Times New Roman" panose="02020603050405020304" pitchFamily="18" charset="0"/>
                <a:cs typeface="Times New Roman" panose="02020603050405020304" pitchFamily="18" charset="0"/>
              </a:rPr>
              <a:t> financial statements lack credibility? How is earnings management different from material misstatement? Was </a:t>
            </a:r>
            <a:r>
              <a:rPr lang="en-GB" sz="4000" dirty="0" err="1">
                <a:latin typeface="Times New Roman" panose="02020603050405020304" pitchFamily="18" charset="0"/>
                <a:cs typeface="Times New Roman" panose="02020603050405020304" pitchFamily="18" charset="0"/>
              </a:rPr>
              <a:t>Wirecard</a:t>
            </a:r>
            <a:r>
              <a:rPr lang="en-GB" sz="4000" dirty="0">
                <a:latin typeface="Times New Roman" panose="02020603050405020304" pitchFamily="18" charset="0"/>
                <a:cs typeface="Times New Roman" panose="02020603050405020304" pitchFamily="18" charset="0"/>
              </a:rPr>
              <a:t> involved with either?</a:t>
            </a:r>
          </a:p>
          <a:p>
            <a:pPr lvl="0" algn="just"/>
            <a:r>
              <a:rPr lang="en-GB" sz="4000" dirty="0">
                <a:latin typeface="Times New Roman" panose="02020603050405020304" pitchFamily="18" charset="0"/>
                <a:cs typeface="Times New Roman" panose="02020603050405020304" pitchFamily="18" charset="0"/>
              </a:rPr>
              <a:t>Critically evaluate the role of related party transactions in terms of round-tripping and roll-up. What kind of audit procedures can be employed to detect such ill will accounting practices?</a:t>
            </a:r>
          </a:p>
          <a:p>
            <a:pPr lvl="0" algn="just"/>
            <a:r>
              <a:rPr lang="en-GB" sz="4000" dirty="0">
                <a:latin typeface="Times New Roman" panose="02020603050405020304" pitchFamily="18" charset="0"/>
                <a:cs typeface="Times New Roman" panose="02020603050405020304" pitchFamily="18" charset="0"/>
              </a:rPr>
              <a:t>Identify the weakness of audit procedures performed by EY. Why did the red flags ignore? What is the role of EY when KPMG gave disclaimer on the special audit of </a:t>
            </a:r>
            <a:r>
              <a:rPr lang="en-GB" sz="4000" dirty="0" err="1">
                <a:latin typeface="Times New Roman" panose="02020603050405020304" pitchFamily="18" charset="0"/>
                <a:cs typeface="Times New Roman" panose="02020603050405020304" pitchFamily="18" charset="0"/>
              </a:rPr>
              <a:t>Wirecard</a:t>
            </a:r>
            <a:r>
              <a:rPr lang="en-GB" sz="4000" dirty="0">
                <a:latin typeface="Times New Roman" panose="02020603050405020304" pitchFamily="18" charset="0"/>
                <a:cs typeface="Times New Roman" panose="02020603050405020304" pitchFamily="18" charset="0"/>
              </a:rPr>
              <a:t>? What was the auditors' responsibility while they were conducting the audit of </a:t>
            </a:r>
            <a:r>
              <a:rPr lang="en-GB" sz="4000" dirty="0" err="1">
                <a:latin typeface="Times New Roman" panose="02020603050405020304" pitchFamily="18" charset="0"/>
                <a:cs typeface="Times New Roman" panose="02020603050405020304" pitchFamily="18" charset="0"/>
              </a:rPr>
              <a:t>Wirecard</a:t>
            </a:r>
            <a:r>
              <a:rPr lang="en-GB" sz="4000" dirty="0">
                <a:latin typeface="Times New Roman" panose="02020603050405020304" pitchFamily="18" charset="0"/>
                <a:cs typeface="Times New Roman" panose="02020603050405020304" pitchFamily="18" charset="0"/>
              </a:rPr>
              <a:t>?</a:t>
            </a:r>
          </a:p>
          <a:p>
            <a:pPr lvl="0" algn="just"/>
            <a:r>
              <a:rPr lang="en-GB" sz="4000" dirty="0">
                <a:latin typeface="Times New Roman" panose="02020603050405020304" pitchFamily="18" charset="0"/>
                <a:cs typeface="Times New Roman" panose="02020603050405020304" pitchFamily="18" charset="0"/>
              </a:rPr>
              <a:t>How can the auditors prevent and detect such kind of accounting irregularities? What kind of oversight mechanism can be proposed?</a:t>
            </a:r>
            <a:endParaRPr lang="en-US" sz="4000"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4D38B02-32DA-4BF7-898F-4C4A18F5FB4D}"/>
              </a:ext>
            </a:extLst>
          </p:cNvPr>
          <p:cNvSpPr>
            <a:spLocks noGrp="1"/>
          </p:cNvSpPr>
          <p:nvPr>
            <p:ph type="sldNum" sz="quarter" idx="12"/>
          </p:nvPr>
        </p:nvSpPr>
        <p:spPr>
          <a:xfrm>
            <a:off x="12006215" y="13076008"/>
            <a:ext cx="359073" cy="379591"/>
          </a:xfrm>
        </p:spPr>
        <p:txBody>
          <a:bodyPr/>
          <a:lstStyle/>
          <a:p>
            <a:fld id="{87856DE8-5C6B-4C43-9035-E16552D1A946}" type="slidenum">
              <a:rPr lang="en-US" smtClean="0"/>
              <a:t>12</a:t>
            </a:fld>
            <a:endParaRPr lang="en-US"/>
          </a:p>
        </p:txBody>
      </p:sp>
    </p:spTree>
    <p:extLst>
      <p:ext uri="{BB962C8B-B14F-4D97-AF65-F5344CB8AC3E}">
        <p14:creationId xmlns:p14="http://schemas.microsoft.com/office/powerpoint/2010/main" val="124734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167" name="Thank you!"/>
          <p:cNvSpPr txBox="1">
            <a:spLocks noGrp="1"/>
          </p:cNvSpPr>
          <p:nvPr>
            <p:ph type="title"/>
          </p:nvPr>
        </p:nvSpPr>
        <p:spPr>
          <a:xfrm>
            <a:off x="1206499" y="10808957"/>
            <a:ext cx="21971001" cy="1433164"/>
          </a:xfrm>
          <a:prstGeom prst="rect">
            <a:avLst/>
          </a:prstGeom>
        </p:spPr>
        <p:txBody>
          <a:bodyPr/>
          <a:lstStyle>
            <a:lvl1pPr>
              <a:defRPr>
                <a:solidFill>
                  <a:srgbClr val="FFFFFF"/>
                </a:solidFill>
              </a:defRPr>
            </a:lvl1pPr>
          </a:lstStyle>
          <a:p>
            <a:r>
              <a:t>Thank you!</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962400" y="549276"/>
            <a:ext cx="16459200" cy="1736724"/>
          </a:xfrm>
        </p:spPr>
        <p:txBody>
          <a:bodyPr/>
          <a:lstStyle/>
          <a:p>
            <a:r>
              <a:rPr lang="en-US" dirty="0">
                <a:solidFill>
                  <a:srgbClr val="FF0000"/>
                </a:solidFill>
                <a:latin typeface="Times New Roman" panose="02020603050405020304" pitchFamily="18" charset="0"/>
                <a:cs typeface="Times New Roman" panose="02020603050405020304" pitchFamily="18" charset="0"/>
              </a:rPr>
              <a:t>Overview of Wirecard</a:t>
            </a:r>
          </a:p>
        </p:txBody>
      </p:sp>
      <p:sp>
        <p:nvSpPr>
          <p:cNvPr id="5" name="Content Placeholder 4"/>
          <p:cNvSpPr>
            <a:spLocks noGrp="1"/>
          </p:cNvSpPr>
          <p:nvPr>
            <p:ph idx="1"/>
          </p:nvPr>
        </p:nvSpPr>
        <p:spPr>
          <a:xfrm>
            <a:off x="2164701" y="2590800"/>
            <a:ext cx="20247429" cy="8839200"/>
          </a:xfrm>
        </p:spPr>
        <p:txBody>
          <a:bodyPr>
            <a:noAutofit/>
          </a:bodyPr>
          <a:lstStyle/>
          <a:p>
            <a:pPr algn="just">
              <a:lnSpc>
                <a:spcPct val="120000"/>
              </a:lnSpc>
            </a:pPr>
            <a:r>
              <a:rPr lang="en-US" sz="4400" dirty="0">
                <a:latin typeface="Times New Roman" panose="02020603050405020304" pitchFamily="18" charset="0"/>
                <a:cs typeface="Times New Roman" panose="02020603050405020304" pitchFamily="18" charset="0"/>
              </a:rPr>
              <a:t>Wirecard AG, founded in 1999, is a technology based German public company with its operations in 26 countries.</a:t>
            </a:r>
          </a:p>
          <a:p>
            <a:pPr algn="just">
              <a:lnSpc>
                <a:spcPct val="120000"/>
              </a:lnSpc>
            </a:pPr>
            <a:r>
              <a:rPr lang="en-US" sz="4400" dirty="0">
                <a:latin typeface="Times New Roman" panose="02020603050405020304" pitchFamily="18" charset="0"/>
                <a:cs typeface="Times New Roman" panose="02020603050405020304" pitchFamily="18" charset="0"/>
              </a:rPr>
              <a:t>Markus Braun worked as Chief Executive Officer and Jan Marsalek as Chief Operating Officer.</a:t>
            </a:r>
          </a:p>
          <a:p>
            <a:pPr algn="just">
              <a:lnSpc>
                <a:spcPct val="120000"/>
              </a:lnSpc>
            </a:pPr>
            <a:r>
              <a:rPr lang="en-US" sz="4400" dirty="0">
                <a:latin typeface="Times New Roman" panose="02020603050405020304" pitchFamily="18" charset="0"/>
                <a:cs typeface="Times New Roman" panose="02020603050405020304" pitchFamily="18" charset="0"/>
              </a:rPr>
              <a:t>It provided electronic payment processing, banking solutions, card issuance, mobile payment and a plethora of risk management products and services to over 300,000 companies across the globe. </a:t>
            </a:r>
          </a:p>
          <a:p>
            <a:pPr algn="just">
              <a:lnSpc>
                <a:spcPct val="120000"/>
              </a:lnSpc>
            </a:pPr>
            <a:r>
              <a:rPr lang="en-US" sz="4400" dirty="0">
                <a:latin typeface="Times New Roman" panose="02020603050405020304" pitchFamily="18" charset="0"/>
                <a:cs typeface="Times New Roman" panose="02020603050405020304" pitchFamily="18" charset="0"/>
              </a:rPr>
              <a:t>Wirecard was a part of the top 30 valuable companies on the DAX-which is Germany’s stock market index.</a:t>
            </a:r>
          </a:p>
          <a:p>
            <a:pPr algn="just">
              <a:lnSpc>
                <a:spcPct val="160000"/>
              </a:lnSpc>
            </a:pPr>
            <a:endParaRPr lang="en-US" sz="4400" dirty="0">
              <a:latin typeface="Times New Roman" panose="02020603050405020304" pitchFamily="18" charset="0"/>
              <a:cs typeface="Times New Roman" panose="02020603050405020304" pitchFamily="18" charset="0"/>
            </a:endParaRPr>
          </a:p>
          <a:p>
            <a:pPr algn="just"/>
            <a:endParaRPr lang="en-US" sz="4400" dirty="0">
              <a:latin typeface="Times New Roman" panose="02020603050405020304" pitchFamily="18" charset="0"/>
              <a:cs typeface="Times New Roman" panose="02020603050405020304" pitchFamily="18" charset="0"/>
            </a:endParaRPr>
          </a:p>
        </p:txBody>
      </p:sp>
      <p:sp>
        <p:nvSpPr>
          <p:cNvPr id="2" name="Slide Number Placeholder 1">
            <a:extLst>
              <a:ext uri="{FF2B5EF4-FFF2-40B4-BE49-F238E27FC236}">
                <a16:creationId xmlns:a16="http://schemas.microsoft.com/office/drawing/2014/main" id="{3FE05A75-BF0D-4352-BFB4-374461BF0C04}"/>
              </a:ext>
            </a:extLst>
          </p:cNvPr>
          <p:cNvSpPr>
            <a:spLocks noGrp="1"/>
          </p:cNvSpPr>
          <p:nvPr>
            <p:ph type="sldNum" sz="quarter" idx="12"/>
          </p:nvPr>
        </p:nvSpPr>
        <p:spPr>
          <a:xfrm>
            <a:off x="12070335" y="13076008"/>
            <a:ext cx="230832" cy="379591"/>
          </a:xfrm>
        </p:spPr>
        <p:txBody>
          <a:bodyPr/>
          <a:lstStyle/>
          <a:p>
            <a:fld id="{87856DE8-5C6B-4C43-9035-E16552D1A946}" type="slidenum">
              <a:rPr lang="en-US" smtClean="0"/>
              <a:t>2</a:t>
            </a:fld>
            <a:endParaRPr lang="en-US"/>
          </a:p>
        </p:txBody>
      </p:sp>
    </p:spTree>
    <p:extLst>
      <p:ext uri="{BB962C8B-B14F-4D97-AF65-F5344CB8AC3E}">
        <p14:creationId xmlns:p14="http://schemas.microsoft.com/office/powerpoint/2010/main" val="27160310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962400" y="304800"/>
            <a:ext cx="16459200" cy="1066800"/>
          </a:xfrm>
        </p:spPr>
        <p:txBody>
          <a:bodyPr>
            <a:normAutofit fontScale="90000"/>
          </a:bodyPr>
          <a:lstStyle/>
          <a:p>
            <a:r>
              <a:rPr lang="en-US" dirty="0">
                <a:solidFill>
                  <a:srgbClr val="FF0000"/>
                </a:solidFill>
                <a:latin typeface="Times New Roman" panose="02020603050405020304" pitchFamily="18" charset="0"/>
                <a:cs typeface="Times New Roman" panose="02020603050405020304" pitchFamily="18" charset="0"/>
              </a:rPr>
              <a:t>How the Scandal Unfolded!</a:t>
            </a:r>
          </a:p>
        </p:txBody>
      </p:sp>
      <p:sp>
        <p:nvSpPr>
          <p:cNvPr id="6" name="Content Placeholder 5"/>
          <p:cNvSpPr>
            <a:spLocks noGrp="1"/>
          </p:cNvSpPr>
          <p:nvPr>
            <p:ph idx="1"/>
          </p:nvPr>
        </p:nvSpPr>
        <p:spPr>
          <a:xfrm>
            <a:off x="1492898" y="1981201"/>
            <a:ext cx="21031200" cy="11277602"/>
          </a:xfrm>
        </p:spPr>
        <p:txBody>
          <a:bodyPr>
            <a:noAutofit/>
          </a:bodyPr>
          <a:lstStyle/>
          <a:p>
            <a:pPr algn="just"/>
            <a:r>
              <a:rPr lang="en-US" sz="4400" dirty="0">
                <a:latin typeface="Times New Roman" panose="02020603050405020304" pitchFamily="18" charset="0"/>
                <a:cs typeface="Times New Roman" panose="02020603050405020304" pitchFamily="18" charset="0"/>
              </a:rPr>
              <a:t>In 2016, a group of anonymous short sellers published allegations of money laundering against the company. However, German regulator </a:t>
            </a:r>
            <a:r>
              <a:rPr lang="en-US" sz="4400" dirty="0" err="1">
                <a:latin typeface="Times New Roman" panose="02020603050405020304" pitchFamily="18" charset="0"/>
                <a:cs typeface="Times New Roman" panose="02020603050405020304" pitchFamily="18" charset="0"/>
              </a:rPr>
              <a:t>BaFin</a:t>
            </a:r>
            <a:r>
              <a:rPr lang="en-US" sz="4400" dirty="0">
                <a:latin typeface="Times New Roman" panose="02020603050405020304" pitchFamily="18" charset="0"/>
                <a:cs typeface="Times New Roman" panose="02020603050405020304" pitchFamily="18" charset="0"/>
              </a:rPr>
              <a:t> found nothing suspicious in the investigations it carried out against </a:t>
            </a:r>
            <a:r>
              <a:rPr lang="en-US" sz="4400" dirty="0" err="1">
                <a:latin typeface="Times New Roman" panose="02020603050405020304" pitchFamily="18" charset="0"/>
                <a:cs typeface="Times New Roman" panose="02020603050405020304" pitchFamily="18" charset="0"/>
              </a:rPr>
              <a:t>Wirecard</a:t>
            </a:r>
            <a:r>
              <a:rPr lang="en-US" sz="4400" dirty="0">
                <a:latin typeface="Times New Roman" panose="02020603050405020304" pitchFamily="18" charset="0"/>
                <a:cs typeface="Times New Roman" panose="02020603050405020304" pitchFamily="18" charset="0"/>
              </a:rPr>
              <a:t> in the same year.</a:t>
            </a:r>
          </a:p>
          <a:p>
            <a:pPr algn="just"/>
            <a:r>
              <a:rPr lang="en-US" sz="4400" dirty="0">
                <a:latin typeface="Times New Roman" panose="02020603050405020304" pitchFamily="18" charset="0"/>
                <a:cs typeface="Times New Roman" panose="02020603050405020304" pitchFamily="18" charset="0"/>
              </a:rPr>
              <a:t>In 2017 Ernst &amp; Young gave a clean chit to Wirecard when it examined  reports by companies who were receiving spear-phishing emails when they studied Wirecard. </a:t>
            </a:r>
          </a:p>
          <a:p>
            <a:pPr algn="just"/>
            <a:r>
              <a:rPr lang="en-US" sz="4400" dirty="0">
                <a:latin typeface="Times New Roman" panose="02020603050405020304" pitchFamily="18" charset="0"/>
                <a:cs typeface="Times New Roman" panose="02020603050405020304" pitchFamily="18" charset="0"/>
              </a:rPr>
              <a:t>In April 2018, some internal investigations started in the Singapore office when an internal whistleblower alleged that the company was undertaking "round-tripping”.</a:t>
            </a:r>
          </a:p>
          <a:p>
            <a:pPr algn="just"/>
            <a:r>
              <a:rPr lang="en-US" sz="4400" dirty="0">
                <a:latin typeface="Times New Roman" panose="02020603050405020304" pitchFamily="18" charset="0"/>
                <a:cs typeface="Times New Roman" panose="02020603050405020304" pitchFamily="18" charset="0"/>
              </a:rPr>
              <a:t>Financial Times went ahead with a public investigation in January 2019. It unearthed for the first time in April 2019 improper accounting conduct of the company in Asia and the Middle East.</a:t>
            </a:r>
          </a:p>
        </p:txBody>
      </p:sp>
      <p:sp>
        <p:nvSpPr>
          <p:cNvPr id="2" name="Slide Number Placeholder 1">
            <a:extLst>
              <a:ext uri="{FF2B5EF4-FFF2-40B4-BE49-F238E27FC236}">
                <a16:creationId xmlns:a16="http://schemas.microsoft.com/office/drawing/2014/main" id="{C6A08006-C93D-47E0-801D-A368A5CA8A57}"/>
              </a:ext>
            </a:extLst>
          </p:cNvPr>
          <p:cNvSpPr>
            <a:spLocks noGrp="1"/>
          </p:cNvSpPr>
          <p:nvPr>
            <p:ph type="sldNum" sz="quarter" idx="12"/>
          </p:nvPr>
        </p:nvSpPr>
        <p:spPr>
          <a:xfrm>
            <a:off x="12070335" y="13076008"/>
            <a:ext cx="230832" cy="379591"/>
          </a:xfrm>
        </p:spPr>
        <p:txBody>
          <a:bodyPr/>
          <a:lstStyle/>
          <a:p>
            <a:fld id="{87856DE8-5C6B-4C43-9035-E16552D1A946}" type="slidenum">
              <a:rPr lang="en-US" smtClean="0"/>
              <a:t>3</a:t>
            </a:fld>
            <a:endParaRPr lang="en-US"/>
          </a:p>
        </p:txBody>
      </p:sp>
    </p:spTree>
    <p:extLst>
      <p:ext uri="{BB962C8B-B14F-4D97-AF65-F5344CB8AC3E}">
        <p14:creationId xmlns:p14="http://schemas.microsoft.com/office/powerpoint/2010/main" val="2985155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latin typeface="Times New Roman" panose="02020603050405020304" pitchFamily="18" charset="0"/>
                <a:cs typeface="Times New Roman" panose="02020603050405020304" pitchFamily="18" charset="0"/>
              </a:rPr>
              <a:t>How the Scandal Unfolded! (Contd.)</a:t>
            </a:r>
            <a:endParaRPr lang="en-US" dirty="0">
              <a:solidFill>
                <a:srgbClr val="FF0000"/>
              </a:solidFill>
            </a:endParaRPr>
          </a:p>
        </p:txBody>
      </p:sp>
      <p:sp>
        <p:nvSpPr>
          <p:cNvPr id="3" name="Content Placeholder 2"/>
          <p:cNvSpPr>
            <a:spLocks noGrp="1"/>
          </p:cNvSpPr>
          <p:nvPr>
            <p:ph idx="1"/>
          </p:nvPr>
        </p:nvSpPr>
        <p:spPr>
          <a:xfrm>
            <a:off x="1200251" y="2729994"/>
            <a:ext cx="21971000" cy="8256012"/>
          </a:xfrm>
        </p:spPr>
        <p:txBody>
          <a:bodyPr>
            <a:normAutofit/>
          </a:bodyPr>
          <a:lstStyle/>
          <a:p>
            <a:pPr algn="just"/>
            <a:r>
              <a:rPr lang="en-US" dirty="0">
                <a:latin typeface="Times New Roman" panose="02020603050405020304" pitchFamily="18" charset="0"/>
                <a:cs typeface="Times New Roman" panose="02020603050405020304" pitchFamily="18" charset="0"/>
              </a:rPr>
              <a:t>Report published by KPMG in April 2020 also stated that it could not verify a significant share of profits that were reported by the company from 2016 to 2018.</a:t>
            </a:r>
          </a:p>
          <a:p>
            <a:pPr algn="just"/>
            <a:r>
              <a:rPr lang="en-US" dirty="0">
                <a:latin typeface="Times New Roman" panose="02020603050405020304" pitchFamily="18" charset="0"/>
                <a:cs typeface="Times New Roman" panose="02020603050405020304" pitchFamily="18" charset="0"/>
              </a:rPr>
              <a:t>In June 2020, two banks from the Philippines informed EY that the documents containing the details of the €1.9bn balances were not existing.</a:t>
            </a:r>
          </a:p>
          <a:p>
            <a:pPr algn="just"/>
            <a:r>
              <a:rPr lang="en-US" dirty="0">
                <a:latin typeface="Times New Roman" panose="02020603050405020304" pitchFamily="18" charset="0"/>
                <a:cs typeface="Times New Roman" panose="02020603050405020304" pitchFamily="18" charset="0"/>
              </a:rPr>
              <a:t>On June 22, 2020 Wirecard announces that €1.9bn funds were not traceable and probably did not exist.</a:t>
            </a:r>
          </a:p>
          <a:p>
            <a:pPr algn="just"/>
            <a:r>
              <a:rPr lang="en-US" dirty="0">
                <a:latin typeface="Times New Roman" panose="02020603050405020304" pitchFamily="18" charset="0"/>
                <a:cs typeface="Times New Roman" panose="02020603050405020304" pitchFamily="18" charset="0"/>
              </a:rPr>
              <a:t>On June 25, 2020 long term indebtedness forced Wirecard to file for insolvency.</a:t>
            </a:r>
            <a:endParaRPr lang="en-US" dirty="0">
              <a:solidFill>
                <a:srgbClr val="FF0000"/>
              </a:solidFill>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B1735B70-7A82-4A0B-A416-A7A0DEA75241}"/>
              </a:ext>
            </a:extLst>
          </p:cNvPr>
          <p:cNvSpPr>
            <a:spLocks noGrp="1"/>
          </p:cNvSpPr>
          <p:nvPr>
            <p:ph type="sldNum" sz="quarter" idx="12"/>
          </p:nvPr>
        </p:nvSpPr>
        <p:spPr>
          <a:xfrm>
            <a:off x="12070335" y="13076008"/>
            <a:ext cx="230832" cy="379591"/>
          </a:xfrm>
        </p:spPr>
        <p:txBody>
          <a:bodyPr/>
          <a:lstStyle/>
          <a:p>
            <a:fld id="{87856DE8-5C6B-4C43-9035-E16552D1A946}" type="slidenum">
              <a:rPr lang="en-US" smtClean="0"/>
              <a:t>4</a:t>
            </a:fld>
            <a:endParaRPr lang="en-US"/>
          </a:p>
        </p:txBody>
      </p:sp>
    </p:spTree>
    <p:extLst>
      <p:ext uri="{BB962C8B-B14F-4D97-AF65-F5344CB8AC3E}">
        <p14:creationId xmlns:p14="http://schemas.microsoft.com/office/powerpoint/2010/main" val="50217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62400" y="549276"/>
            <a:ext cx="16459200" cy="1736724"/>
          </a:xfrm>
        </p:spPr>
        <p:txBody>
          <a:bodyPr>
            <a:noAutofit/>
          </a:bodyPr>
          <a:lstStyle/>
          <a:p>
            <a:r>
              <a:rPr lang="en-US" dirty="0">
                <a:solidFill>
                  <a:srgbClr val="FF0000"/>
                </a:solidFill>
                <a:latin typeface="Times New Roman" panose="02020603050405020304" pitchFamily="18" charset="0"/>
                <a:cs typeface="Times New Roman" panose="02020603050405020304" pitchFamily="18" charset="0"/>
              </a:rPr>
              <a:t>Current Scenario</a:t>
            </a:r>
          </a:p>
        </p:txBody>
      </p:sp>
      <p:sp>
        <p:nvSpPr>
          <p:cNvPr id="3" name="Content Placeholder 2"/>
          <p:cNvSpPr>
            <a:spLocks noGrp="1"/>
          </p:cNvSpPr>
          <p:nvPr>
            <p:ph idx="1"/>
          </p:nvPr>
        </p:nvSpPr>
        <p:spPr>
          <a:xfrm>
            <a:off x="2258008" y="2743200"/>
            <a:ext cx="20116800" cy="8686800"/>
          </a:xfrm>
        </p:spPr>
        <p:txBody>
          <a:bodyPr>
            <a:noAutofit/>
          </a:bodyPr>
          <a:lstStyle/>
          <a:p>
            <a:pPr algn="just" fontAlgn="base">
              <a:tabLst>
                <a:tab pos="10283826" algn="l"/>
              </a:tabLst>
            </a:pPr>
            <a:r>
              <a:rPr lang="en-US" dirty="0">
                <a:latin typeface="Times New Roman" panose="02020603050405020304" pitchFamily="18" charset="0"/>
                <a:cs typeface="Times New Roman" panose="02020603050405020304" pitchFamily="18" charset="0"/>
              </a:rPr>
              <a:t>Markus Braun, was arrested first in June &amp; again in July 2020 on charges of inflating company value, falsifying company financial records.</a:t>
            </a:r>
            <a:r>
              <a:rPr lang="en-US" dirty="0">
                <a:solidFill>
                  <a:srgbClr val="FF0000"/>
                </a:solidFill>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Jan </a:t>
            </a:r>
            <a:r>
              <a:rPr lang="en-US" dirty="0" err="1">
                <a:latin typeface="Times New Roman" panose="02020603050405020304" pitchFamily="18" charset="0"/>
                <a:cs typeface="Times New Roman" panose="02020603050405020304" pitchFamily="18" charset="0"/>
              </a:rPr>
              <a:t>Marselak</a:t>
            </a:r>
            <a:r>
              <a:rPr lang="en-US" dirty="0">
                <a:latin typeface="Times New Roman" panose="02020603050405020304" pitchFamily="18" charset="0"/>
                <a:cs typeface="Times New Roman" panose="02020603050405020304" pitchFamily="18" charset="0"/>
              </a:rPr>
              <a:t> is still missing and is suspected to be hiding in Russia. He has been added to Interpol’s most wanted list.</a:t>
            </a:r>
          </a:p>
          <a:p>
            <a:pPr algn="just"/>
            <a:r>
              <a:rPr lang="en-US" dirty="0">
                <a:latin typeface="Times New Roman" panose="02020603050405020304" pitchFamily="18" charset="0"/>
                <a:cs typeface="Times New Roman" panose="02020603050405020304" pitchFamily="18" charset="0"/>
              </a:rPr>
              <a:t>Bank of Philippines and the BDO Unibank, who had not accepted the claims of being a party to the missing €1.9bn, are under scrutiny</a:t>
            </a:r>
          </a:p>
          <a:p>
            <a:pPr algn="just"/>
            <a:r>
              <a:rPr lang="en-US" dirty="0">
                <a:latin typeface="Times New Roman" panose="02020603050405020304" pitchFamily="18" charset="0"/>
                <a:cs typeface="Times New Roman" panose="02020603050405020304" pitchFamily="18" charset="0"/>
              </a:rPr>
              <a:t>The role of </a:t>
            </a:r>
            <a:r>
              <a:rPr lang="en-US" dirty="0" err="1">
                <a:latin typeface="Times New Roman" panose="02020603050405020304" pitchFamily="18" charset="0"/>
                <a:cs typeface="Times New Roman" panose="02020603050405020304" pitchFamily="18" charset="0"/>
              </a:rPr>
              <a:t>BaFin</a:t>
            </a:r>
            <a:r>
              <a:rPr lang="en-US" dirty="0">
                <a:latin typeface="Times New Roman" panose="02020603050405020304" pitchFamily="18" charset="0"/>
                <a:cs typeface="Times New Roman" panose="02020603050405020304" pitchFamily="18" charset="0"/>
              </a:rPr>
              <a:t>, the German regulator is also being questioned. EY faces lawsuits for its inability to catch the improprieties earlier. </a:t>
            </a:r>
          </a:p>
          <a:p>
            <a:pPr algn="just"/>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435247B5-7755-45BB-A70B-89760FBE1902}"/>
              </a:ext>
            </a:extLst>
          </p:cNvPr>
          <p:cNvSpPr>
            <a:spLocks noGrp="1"/>
          </p:cNvSpPr>
          <p:nvPr>
            <p:ph type="sldNum" sz="quarter" idx="12"/>
          </p:nvPr>
        </p:nvSpPr>
        <p:spPr>
          <a:xfrm>
            <a:off x="12070335" y="13076008"/>
            <a:ext cx="230832" cy="379591"/>
          </a:xfrm>
        </p:spPr>
        <p:txBody>
          <a:bodyPr/>
          <a:lstStyle/>
          <a:p>
            <a:fld id="{87856DE8-5C6B-4C43-9035-E16552D1A946}" type="slidenum">
              <a:rPr lang="en-US" smtClean="0"/>
              <a:t>5</a:t>
            </a:fld>
            <a:endParaRPr lang="en-US"/>
          </a:p>
        </p:txBody>
      </p:sp>
    </p:spTree>
    <p:extLst>
      <p:ext uri="{BB962C8B-B14F-4D97-AF65-F5344CB8AC3E}">
        <p14:creationId xmlns:p14="http://schemas.microsoft.com/office/powerpoint/2010/main" val="44679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2070335" y="13076008"/>
            <a:ext cx="230832" cy="379591"/>
          </a:xfrm>
        </p:spPr>
        <p:txBody>
          <a:bodyPr/>
          <a:lstStyle/>
          <a:p>
            <a:fld id="{87856DE8-5C6B-4C43-9035-E16552D1A946}" type="slidenum">
              <a:rPr lang="en-US" smtClean="0"/>
              <a:t>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249866894"/>
              </p:ext>
            </p:extLst>
          </p:nvPr>
        </p:nvGraphicFramePr>
        <p:xfrm>
          <a:off x="1716833" y="1805504"/>
          <a:ext cx="20937894" cy="10691296"/>
        </p:xfrm>
        <a:graphic>
          <a:graphicData uri="http://schemas.openxmlformats.org/drawingml/2006/table">
            <a:tbl>
              <a:tblPr firstRow="1" firstCol="1" bandRow="1">
                <a:tableStyleId>{5C22544A-7EE6-4342-B048-85BDC9FD1C3A}</a:tableStyleId>
              </a:tblPr>
              <a:tblGrid>
                <a:gridCol w="3596379">
                  <a:extLst>
                    <a:ext uri="{9D8B030D-6E8A-4147-A177-3AD203B41FA5}">
                      <a16:colId xmlns:a16="http://schemas.microsoft.com/office/drawing/2014/main" val="20000"/>
                    </a:ext>
                  </a:extLst>
                </a:gridCol>
                <a:gridCol w="17341515">
                  <a:extLst>
                    <a:ext uri="{9D8B030D-6E8A-4147-A177-3AD203B41FA5}">
                      <a16:colId xmlns:a16="http://schemas.microsoft.com/office/drawing/2014/main" val="20001"/>
                    </a:ext>
                  </a:extLst>
                </a:gridCol>
              </a:tblGrid>
              <a:tr h="594208">
                <a:tc>
                  <a:txBody>
                    <a:bodyPr/>
                    <a:lstStyle/>
                    <a:p>
                      <a:pPr marL="0" marR="0">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Dates</a:t>
                      </a:r>
                      <a:endParaRPr lang="en-US" sz="2400" dirty="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Major Events</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0"/>
                  </a:ext>
                </a:extLst>
              </a:tr>
              <a:tr h="1290014">
                <a:tc>
                  <a:txBody>
                    <a:bodyPr/>
                    <a:lstStyle/>
                    <a:p>
                      <a:pPr marL="0" marR="0">
                        <a:lnSpc>
                          <a:spcPct val="107000"/>
                        </a:lnSpc>
                        <a:spcBef>
                          <a:spcPts val="0"/>
                        </a:spcBef>
                        <a:spcAft>
                          <a:spcPts val="0"/>
                        </a:spcAft>
                      </a:pPr>
                      <a:br>
                        <a:rPr lang="en-US" sz="2400">
                          <a:effectLst/>
                          <a:latin typeface="Times New Roman" panose="02020603050405020304" pitchFamily="18" charset="0"/>
                          <a:cs typeface="Times New Roman" panose="02020603050405020304" pitchFamily="18" charset="0"/>
                        </a:rPr>
                      </a:br>
                      <a:r>
                        <a:rPr lang="en-US" sz="2400">
                          <a:effectLst/>
                          <a:latin typeface="Times New Roman" panose="02020603050405020304" pitchFamily="18" charset="0"/>
                          <a:cs typeface="Times New Roman" panose="02020603050405020304" pitchFamily="18" charset="0"/>
                        </a:rPr>
                        <a:t>January 1, 1999</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The </a:t>
                      </a:r>
                      <a:r>
                        <a:rPr lang="en-US" sz="2400" dirty="0" err="1">
                          <a:effectLst/>
                          <a:latin typeface="Times New Roman" panose="02020603050405020304" pitchFamily="18" charset="0"/>
                          <a:cs typeface="Times New Roman" panose="02020603050405020304" pitchFamily="18" charset="0"/>
                        </a:rPr>
                        <a:t>Wirecard</a:t>
                      </a:r>
                      <a:r>
                        <a:rPr lang="en-US" sz="2400" dirty="0">
                          <a:effectLst/>
                          <a:latin typeface="Times New Roman" panose="02020603050405020304" pitchFamily="18" charset="0"/>
                          <a:cs typeface="Times New Roman" panose="02020603050405020304" pitchFamily="18" charset="0"/>
                        </a:rPr>
                        <a:t> was incepted in </a:t>
                      </a:r>
                      <a:r>
                        <a:rPr lang="en-US" sz="2400" dirty="0" err="1">
                          <a:effectLst/>
                          <a:latin typeface="Times New Roman" panose="02020603050405020304" pitchFamily="18" charset="0"/>
                          <a:cs typeface="Times New Roman" panose="02020603050405020304" pitchFamily="18" charset="0"/>
                        </a:rPr>
                        <a:t>Aschheim</a:t>
                      </a:r>
                      <a:r>
                        <a:rPr lang="en-US" sz="2400" dirty="0">
                          <a:effectLst/>
                          <a:latin typeface="Times New Roman" panose="02020603050405020304" pitchFamily="18" charset="0"/>
                          <a:cs typeface="Times New Roman" panose="02020603050405020304" pitchFamily="18" charset="0"/>
                        </a:rPr>
                        <a:t>, DE, Germany. The company aimed to help websites in collecting credit card payments from customers.</a:t>
                      </a:r>
                      <a:endParaRPr lang="en-US" sz="2400" dirty="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1"/>
                  </a:ext>
                </a:extLst>
              </a:tr>
              <a:tr h="965404">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January 2002</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Markus Braun, an ex-KPMG, was appointed as CEO. He initiated the merger of  Wirecard with arch-rival Electronic Business Systems.</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2"/>
                  </a:ext>
                </a:extLst>
              </a:tr>
              <a:tr h="1637914">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October 26, 2005</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gn="just">
                        <a:lnSpc>
                          <a:spcPct val="107000"/>
                        </a:lnSpc>
                        <a:spcBef>
                          <a:spcPts val="0"/>
                        </a:spcBef>
                        <a:spcAft>
                          <a:spcPts val="0"/>
                        </a:spcAft>
                      </a:pPr>
                      <a:r>
                        <a:rPr lang="en-US" sz="2400" dirty="0" err="1">
                          <a:effectLst/>
                          <a:latin typeface="Times New Roman" panose="02020603050405020304" pitchFamily="18" charset="0"/>
                          <a:cs typeface="Times New Roman" panose="02020603050405020304" pitchFamily="18" charset="0"/>
                        </a:rPr>
                        <a:t>Wirecard</a:t>
                      </a:r>
                      <a:r>
                        <a:rPr lang="en-US" sz="2400" dirty="0">
                          <a:effectLst/>
                          <a:latin typeface="Times New Roman" panose="02020603050405020304" pitchFamily="18" charset="0"/>
                          <a:cs typeface="Times New Roman" panose="02020603050405020304" pitchFamily="18" charset="0"/>
                        </a:rPr>
                        <a:t> made an entry in the Frankfurt stock market and acquired the listed defunct call center group to refrain from the scrutiny of an initial public offering. It had 323 employees, and its main business included managing payments for online gambling and pornography.</a:t>
                      </a:r>
                      <a:endParaRPr lang="en-US" sz="2400" dirty="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3"/>
                  </a:ext>
                </a:extLst>
              </a:tr>
              <a:tr h="1290014">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September 8, 2005</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gn="just">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Wirecard bought XCOM and marked its presence in the banking sector. The Wirecard Bank was licensed by Visa and Mastercard, which entitled it to issue credit cards as well as manage cash for merchants.</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4"/>
                  </a:ext>
                </a:extLst>
              </a:tr>
              <a:tr h="1637914">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2008</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This year was the first time an allegation made on the company. The head of a German shareholder association pointed out discrepancies in its balance sheet. Ernst &amp; Young carried out an audit. Two people who had not revealed their positions in </a:t>
                      </a:r>
                      <a:r>
                        <a:rPr lang="en-US" sz="2400" dirty="0" err="1">
                          <a:effectLst/>
                          <a:latin typeface="Times New Roman" panose="02020603050405020304" pitchFamily="18" charset="0"/>
                          <a:cs typeface="Times New Roman" panose="02020603050405020304" pitchFamily="18" charset="0"/>
                        </a:rPr>
                        <a:t>Wirecard</a:t>
                      </a:r>
                      <a:r>
                        <a:rPr lang="en-US" sz="2400" dirty="0">
                          <a:effectLst/>
                          <a:latin typeface="Times New Roman" panose="02020603050405020304" pitchFamily="18" charset="0"/>
                          <a:cs typeface="Times New Roman" panose="02020603050405020304" pitchFamily="18" charset="0"/>
                        </a:rPr>
                        <a:t> faced legal proceedings.</a:t>
                      </a:r>
                      <a:endParaRPr lang="en-US" sz="2400" dirty="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5"/>
                  </a:ext>
                </a:extLst>
              </a:tr>
              <a:tr h="1637914">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February 1, 2010</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gn="just">
                        <a:lnSpc>
                          <a:spcPct val="107000"/>
                        </a:lnSpc>
                        <a:spcBef>
                          <a:spcPts val="0"/>
                        </a:spcBef>
                        <a:spcAft>
                          <a:spcPts val="0"/>
                        </a:spcAft>
                      </a:pPr>
                      <a:r>
                        <a:rPr lang="en-US" sz="2400" dirty="0">
                          <a:effectLst/>
                          <a:latin typeface="Times New Roman" panose="02020603050405020304" pitchFamily="18" charset="0"/>
                          <a:cs typeface="Times New Roman" panose="02020603050405020304" pitchFamily="18" charset="0"/>
                        </a:rPr>
                        <a:t>Jan Marsalek, who had been groomed under  Markus Braun was appointed chief operating officer. He was allegedly appointed so that operations of the company would be carried out using English as a medium of communication. It was an attempt at the company's presence in the international markets.</a:t>
                      </a:r>
                      <a:endParaRPr lang="en-US" sz="2400" dirty="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6"/>
                  </a:ext>
                </a:extLst>
              </a:tr>
              <a:tr h="1637914">
                <a:tc>
                  <a:txBody>
                    <a:bodyPr/>
                    <a:lstStyle/>
                    <a:p>
                      <a:pPr marL="0" marR="0">
                        <a:lnSpc>
                          <a:spcPct val="107000"/>
                        </a:lnSpc>
                        <a:spcBef>
                          <a:spcPts val="0"/>
                        </a:spcBef>
                        <a:spcAft>
                          <a:spcPts val="0"/>
                        </a:spcAft>
                      </a:pPr>
                      <a:r>
                        <a:rPr lang="en-US" sz="2400">
                          <a:effectLst/>
                          <a:latin typeface="Times New Roman" panose="02020603050405020304" pitchFamily="18" charset="0"/>
                          <a:cs typeface="Times New Roman" panose="02020603050405020304" pitchFamily="18" charset="0"/>
                        </a:rPr>
                        <a:t>2011-2014</a:t>
                      </a:r>
                      <a:endParaRPr lang="en-US" sz="2400">
                        <a:effectLst/>
                        <a:latin typeface="Times New Roman" panose="02020603050405020304" pitchFamily="18" charset="0"/>
                        <a:ea typeface="Calibri"/>
                        <a:cs typeface="Times New Roman" panose="02020603050405020304" pitchFamily="18" charset="0"/>
                      </a:endParaRPr>
                    </a:p>
                  </a:txBody>
                  <a:tcPr marL="104496" marR="104496" marT="104496" marB="104496"/>
                </a:tc>
                <a:tc>
                  <a:txBody>
                    <a:bodyPr/>
                    <a:lstStyle/>
                    <a:p>
                      <a:pPr marL="0" marR="0" algn="just">
                        <a:lnSpc>
                          <a:spcPct val="107000"/>
                        </a:lnSpc>
                        <a:spcBef>
                          <a:spcPts val="0"/>
                        </a:spcBef>
                        <a:spcAft>
                          <a:spcPts val="0"/>
                        </a:spcAft>
                      </a:pPr>
                      <a:r>
                        <a:rPr lang="en-US" sz="2400" dirty="0" err="1">
                          <a:effectLst/>
                          <a:latin typeface="Times New Roman" panose="02020603050405020304" pitchFamily="18" charset="0"/>
                          <a:cs typeface="Times New Roman" panose="02020603050405020304" pitchFamily="18" charset="0"/>
                        </a:rPr>
                        <a:t>Wirecard</a:t>
                      </a:r>
                      <a:r>
                        <a:rPr lang="en-US" sz="2400" dirty="0">
                          <a:effectLst/>
                          <a:latin typeface="Times New Roman" panose="02020603050405020304" pitchFamily="18" charset="0"/>
                          <a:cs typeface="Times New Roman" panose="02020603050405020304" pitchFamily="18" charset="0"/>
                        </a:rPr>
                        <a:t> raised €500m from its shareholders. Several abnormal deals to purchase companies struck in the Asian subcontinent. Singapore was its hub in this region. Spiral growth and the company's claims of using the latest technology for initiating payments lured investors.</a:t>
                      </a:r>
                      <a:endParaRPr lang="en-US" sz="2400" dirty="0">
                        <a:effectLst/>
                        <a:latin typeface="Times New Roman" panose="02020603050405020304" pitchFamily="18" charset="0"/>
                        <a:ea typeface="Calibri"/>
                        <a:cs typeface="Times New Roman" panose="02020603050405020304" pitchFamily="18" charset="0"/>
                      </a:endParaRPr>
                    </a:p>
                  </a:txBody>
                  <a:tcPr marL="104496" marR="104496" marT="104496" marB="104496"/>
                </a:tc>
                <a:extLst>
                  <a:ext uri="{0D108BD9-81ED-4DB2-BD59-A6C34878D82A}">
                    <a16:rowId xmlns:a16="http://schemas.microsoft.com/office/drawing/2014/main" val="10007"/>
                  </a:ext>
                </a:extLst>
              </a:tr>
            </a:tbl>
          </a:graphicData>
        </a:graphic>
      </p:graphicFrame>
      <p:sp>
        <p:nvSpPr>
          <p:cNvPr id="6" name="Content Placeholder 5"/>
          <p:cNvSpPr>
            <a:spLocks noGrp="1"/>
          </p:cNvSpPr>
          <p:nvPr>
            <p:ph idx="1"/>
          </p:nvPr>
        </p:nvSpPr>
        <p:spPr>
          <a:xfrm>
            <a:off x="3061252" y="914401"/>
            <a:ext cx="16459200" cy="974726"/>
          </a:xfrm>
        </p:spPr>
        <p:txBody>
          <a:bodyPr>
            <a:normAutofit/>
          </a:bodyPr>
          <a:lstStyle/>
          <a:p>
            <a:pPr marL="0" indent="0" algn="ctr">
              <a:buNone/>
            </a:pPr>
            <a:r>
              <a:rPr lang="en-US" b="1" dirty="0">
                <a:solidFill>
                  <a:srgbClr val="FF0000"/>
                </a:solidFill>
                <a:latin typeface="Times New Roman" panose="02020603050405020304" pitchFamily="18" charset="0"/>
                <a:cs typeface="Times New Roman" panose="02020603050405020304" pitchFamily="18" charset="0"/>
              </a:rPr>
              <a:t>Timeline</a:t>
            </a:r>
          </a:p>
        </p:txBody>
      </p:sp>
    </p:spTree>
    <p:extLst>
      <p:ext uri="{BB962C8B-B14F-4D97-AF65-F5344CB8AC3E}">
        <p14:creationId xmlns:p14="http://schemas.microsoft.com/office/powerpoint/2010/main" val="146037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110134963"/>
              </p:ext>
            </p:extLst>
          </p:nvPr>
        </p:nvGraphicFramePr>
        <p:xfrm>
          <a:off x="1810139" y="1676401"/>
          <a:ext cx="20527347" cy="11067698"/>
        </p:xfrm>
        <a:graphic>
          <a:graphicData uri="http://schemas.openxmlformats.org/drawingml/2006/table">
            <a:tbl>
              <a:tblPr firstRow="1" firstCol="1" bandRow="1">
                <a:tableStyleId>{5C22544A-7EE6-4342-B048-85BDC9FD1C3A}</a:tableStyleId>
              </a:tblPr>
              <a:tblGrid>
                <a:gridCol w="3376461">
                  <a:extLst>
                    <a:ext uri="{9D8B030D-6E8A-4147-A177-3AD203B41FA5}">
                      <a16:colId xmlns:a16="http://schemas.microsoft.com/office/drawing/2014/main" val="20000"/>
                    </a:ext>
                  </a:extLst>
                </a:gridCol>
                <a:gridCol w="17150886">
                  <a:extLst>
                    <a:ext uri="{9D8B030D-6E8A-4147-A177-3AD203B41FA5}">
                      <a16:colId xmlns:a16="http://schemas.microsoft.com/office/drawing/2014/main" val="20001"/>
                    </a:ext>
                  </a:extLst>
                </a:gridCol>
              </a:tblGrid>
              <a:tr h="2058480">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October 2015</a:t>
                      </a:r>
                      <a:endParaRPr lang="en-US" sz="2800" dirty="0">
                        <a:effectLst/>
                        <a:latin typeface="Times New Roman" panose="02020603050405020304" pitchFamily="18" charset="0"/>
                        <a:ea typeface="Calibri"/>
                        <a:cs typeface="Times New Roman" panose="02020603050405020304" pitchFamily="18" charset="0"/>
                      </a:endParaRPr>
                    </a:p>
                  </a:txBody>
                  <a:tcPr marL="126910" marR="126910" marT="126910" marB="126910"/>
                </a:tc>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Wirecard announced its most significant deal of taking over Indian payments businesses in a whopping €340m deal. The Financial Times started reporting €250m misreporting in its balance sheet. A report from J Capital research pointed out that the contracts signed by Wirecard in the Asian markets were much smaller than reported.</a:t>
                      </a:r>
                      <a:endParaRPr lang="en-US" sz="2800">
                        <a:effectLst/>
                        <a:latin typeface="Times New Roman" panose="02020603050405020304" pitchFamily="18" charset="0"/>
                        <a:ea typeface="Calibri"/>
                        <a:cs typeface="Times New Roman" panose="02020603050405020304" pitchFamily="18" charset="0"/>
                      </a:endParaRPr>
                    </a:p>
                  </a:txBody>
                  <a:tcPr marL="126910" marR="126910" marT="126910" marB="126910"/>
                </a:tc>
                <a:extLst>
                  <a:ext uri="{0D108BD9-81ED-4DB2-BD59-A6C34878D82A}">
                    <a16:rowId xmlns:a16="http://schemas.microsoft.com/office/drawing/2014/main" val="10000"/>
                  </a:ext>
                </a:extLst>
              </a:tr>
              <a:tr h="1621204">
                <a:tc>
                  <a:txBody>
                    <a:bodyPr/>
                    <a:lstStyle/>
                    <a:p>
                      <a:pPr marL="0" marR="0">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March 15, 2016</a:t>
                      </a:r>
                      <a:endParaRPr lang="en-US" sz="2800">
                        <a:effectLst/>
                        <a:latin typeface="Times New Roman" panose="02020603050405020304" pitchFamily="18" charset="0"/>
                        <a:ea typeface="Calibri"/>
                        <a:cs typeface="Times New Roman" panose="02020603050405020304" pitchFamily="18" charset="0"/>
                      </a:endParaRPr>
                    </a:p>
                  </a:txBody>
                  <a:tcPr marL="126910" marR="126910" marT="126910" marB="126910"/>
                </a:tc>
                <a:tc>
                  <a:txBody>
                    <a:bodyPr/>
                    <a:lstStyle/>
                    <a:p>
                      <a:pPr marL="0" marR="0" algn="just">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Wirecard accused of money laundering under a banner called </a:t>
                      </a:r>
                      <a:r>
                        <a:rPr lang="en-US" sz="2800" dirty="0" err="1">
                          <a:effectLst/>
                          <a:latin typeface="Times New Roman" panose="02020603050405020304" pitchFamily="18" charset="0"/>
                          <a:cs typeface="Times New Roman" panose="02020603050405020304" pitchFamily="18" charset="0"/>
                        </a:rPr>
                        <a:t>Zatarra</a:t>
                      </a:r>
                      <a:r>
                        <a:rPr lang="en-US" sz="2800" dirty="0">
                          <a:effectLst/>
                          <a:latin typeface="Times New Roman" panose="02020603050405020304" pitchFamily="18" charset="0"/>
                          <a:cs typeface="Times New Roman" panose="02020603050405020304" pitchFamily="18" charset="0"/>
                        </a:rPr>
                        <a:t>. The </a:t>
                      </a:r>
                      <a:r>
                        <a:rPr lang="en-US" sz="2800" dirty="0" err="1">
                          <a:effectLst/>
                          <a:latin typeface="Times New Roman" panose="02020603050405020304" pitchFamily="18" charset="0"/>
                          <a:cs typeface="Times New Roman" panose="02020603050405020304" pitchFamily="18" charset="0"/>
                        </a:rPr>
                        <a:t>BaFin</a:t>
                      </a:r>
                      <a:r>
                        <a:rPr lang="en-US" sz="2800" dirty="0">
                          <a:effectLst/>
                          <a:latin typeface="Times New Roman" panose="02020603050405020304" pitchFamily="18" charset="0"/>
                          <a:cs typeface="Times New Roman" panose="02020603050405020304" pitchFamily="18" charset="0"/>
                        </a:rPr>
                        <a:t> started its investigation. Wirecard announces that it was procuring a prepaid payment card business from Citigroup, making its entry in North America.</a:t>
                      </a:r>
                      <a:endParaRPr lang="en-US" sz="2800" dirty="0">
                        <a:effectLst/>
                        <a:latin typeface="Times New Roman" panose="02020603050405020304" pitchFamily="18" charset="0"/>
                        <a:ea typeface="Calibri"/>
                        <a:cs typeface="Times New Roman" panose="02020603050405020304" pitchFamily="18" charset="0"/>
                      </a:endParaRPr>
                    </a:p>
                  </a:txBody>
                  <a:tcPr marL="126910" marR="126910" marT="126910" marB="126910"/>
                </a:tc>
                <a:extLst>
                  <a:ext uri="{0D108BD9-81ED-4DB2-BD59-A6C34878D82A}">
                    <a16:rowId xmlns:a16="http://schemas.microsoft.com/office/drawing/2014/main" val="10001"/>
                  </a:ext>
                </a:extLst>
              </a:tr>
              <a:tr h="1621204">
                <a:tc>
                  <a:txBody>
                    <a:bodyPr/>
                    <a:lstStyle/>
                    <a:p>
                      <a:pPr marL="0" marR="0">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2017</a:t>
                      </a:r>
                      <a:endParaRPr lang="en-US" sz="2800">
                        <a:effectLst/>
                        <a:latin typeface="Times New Roman" panose="02020603050405020304" pitchFamily="18" charset="0"/>
                        <a:ea typeface="Calibri"/>
                        <a:cs typeface="Times New Roman" panose="02020603050405020304" pitchFamily="18" charset="0"/>
                      </a:endParaRPr>
                    </a:p>
                  </a:txBody>
                  <a:tcPr marL="126910" marR="126910" marT="126910" marB="126910"/>
                </a:tc>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EY gave an unmodified audit report, which increased cash investments and the stock prices almost doubled. A deal to take over payment processing operations from Citi Group across 11 major countries in Asia announced.</a:t>
                      </a:r>
                      <a:endParaRPr lang="en-US" sz="2800">
                        <a:effectLst/>
                        <a:latin typeface="Times New Roman" panose="02020603050405020304" pitchFamily="18" charset="0"/>
                        <a:ea typeface="Calibri"/>
                        <a:cs typeface="Times New Roman" panose="02020603050405020304" pitchFamily="18" charset="0"/>
                      </a:endParaRPr>
                    </a:p>
                  </a:txBody>
                  <a:tcPr marL="126910" marR="126910" marT="126910" marB="126910"/>
                </a:tc>
                <a:extLst>
                  <a:ext uri="{0D108BD9-81ED-4DB2-BD59-A6C34878D82A}">
                    <a16:rowId xmlns:a16="http://schemas.microsoft.com/office/drawing/2014/main" val="10002"/>
                  </a:ext>
                </a:extLst>
              </a:tr>
              <a:tr h="1620286">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March 2018</a:t>
                      </a:r>
                      <a:endParaRPr lang="en-US" sz="2800" dirty="0">
                        <a:effectLst/>
                        <a:latin typeface="Times New Roman" panose="02020603050405020304" pitchFamily="18" charset="0"/>
                        <a:ea typeface="Calibri"/>
                        <a:cs typeface="Times New Roman" panose="02020603050405020304" pitchFamily="18" charset="0"/>
                      </a:endParaRPr>
                    </a:p>
                  </a:txBody>
                  <a:tcPr marL="126910" marR="126910" marT="126910" marB="126910"/>
                </a:tc>
                <a:tc>
                  <a:txBody>
                    <a:bodyPr/>
                    <a:lstStyle/>
                    <a:p>
                      <a:pPr marL="0" marR="0" algn="just">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In March 2018, an internal legal team in Singapore launched an inquiry after a whistleblower gave information about the company's plan to send money to India under a scheme called "round tripping.”</a:t>
                      </a:r>
                      <a:endParaRPr lang="en-US" sz="2800" dirty="0">
                        <a:effectLst/>
                        <a:latin typeface="Times New Roman" panose="02020603050405020304" pitchFamily="18" charset="0"/>
                        <a:ea typeface="Calibri"/>
                        <a:cs typeface="Times New Roman" panose="02020603050405020304" pitchFamily="18" charset="0"/>
                      </a:endParaRPr>
                    </a:p>
                  </a:txBody>
                  <a:tcPr marL="126910" marR="126910" marT="126910" marB="126910"/>
                </a:tc>
                <a:extLst>
                  <a:ext uri="{0D108BD9-81ED-4DB2-BD59-A6C34878D82A}">
                    <a16:rowId xmlns:a16="http://schemas.microsoft.com/office/drawing/2014/main" val="10003"/>
                  </a:ext>
                </a:extLst>
              </a:tr>
              <a:tr h="1183920">
                <a:tc>
                  <a:txBody>
                    <a:bodyPr/>
                    <a:lstStyle/>
                    <a:p>
                      <a:pPr marL="0" marR="0">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August 2018</a:t>
                      </a:r>
                    </a:p>
                    <a:p>
                      <a:pPr marL="0" marR="0">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a:cs typeface="Times New Roman" panose="02020603050405020304" pitchFamily="18" charset="0"/>
                      </a:endParaRPr>
                    </a:p>
                  </a:txBody>
                  <a:tcPr marL="126910" marR="126910" marT="126910" marB="126910"/>
                </a:tc>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In August 2018, the share price of Wirecard skyrocketed to  €191, valuing it at more than €24bn. Wirecard replaces Commerzbank in the prestigious Dax 30 index.</a:t>
                      </a:r>
                      <a:endParaRPr lang="en-US" sz="2800">
                        <a:effectLst/>
                        <a:latin typeface="Times New Roman" panose="02020603050405020304" pitchFamily="18" charset="0"/>
                        <a:ea typeface="Calibri"/>
                        <a:cs typeface="Times New Roman" panose="02020603050405020304" pitchFamily="18" charset="0"/>
                      </a:endParaRPr>
                    </a:p>
                  </a:txBody>
                  <a:tcPr marL="126910" marR="126910" marT="126910" marB="126910"/>
                </a:tc>
                <a:extLst>
                  <a:ext uri="{0D108BD9-81ED-4DB2-BD59-A6C34878D82A}">
                    <a16:rowId xmlns:a16="http://schemas.microsoft.com/office/drawing/2014/main" val="10004"/>
                  </a:ext>
                </a:extLst>
              </a:tr>
              <a:tr h="2962604">
                <a:tc>
                  <a:txBody>
                    <a:bodyPr/>
                    <a:lstStyle/>
                    <a:p>
                      <a:pPr marL="0" marR="0">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April 24, 2019</a:t>
                      </a:r>
                      <a:endParaRPr lang="en-US" sz="2800">
                        <a:effectLst/>
                        <a:latin typeface="Times New Roman" panose="02020603050405020304" pitchFamily="18" charset="0"/>
                        <a:ea typeface="Calibri"/>
                        <a:cs typeface="Times New Roman" panose="02020603050405020304" pitchFamily="18" charset="0"/>
                      </a:endParaRPr>
                    </a:p>
                  </a:txBody>
                  <a:tcPr marL="126910" marR="126910" marT="126910" marB="126910"/>
                </a:tc>
                <a:tc>
                  <a:txBody>
                    <a:bodyPr/>
                    <a:lstStyle/>
                    <a:p>
                      <a:pPr marL="0" marR="0" algn="just">
                        <a:lnSpc>
                          <a:spcPct val="107000"/>
                        </a:lnSpc>
                        <a:spcBef>
                          <a:spcPts val="0"/>
                        </a:spcBef>
                        <a:spcAft>
                          <a:spcPts val="0"/>
                        </a:spcAft>
                      </a:pPr>
                      <a:r>
                        <a:rPr lang="en-US" sz="2800" dirty="0" err="1">
                          <a:effectLst/>
                          <a:latin typeface="Times New Roman" panose="02020603050405020304" pitchFamily="18" charset="0"/>
                          <a:cs typeface="Times New Roman" panose="02020603050405020304" pitchFamily="18" charset="0"/>
                        </a:rPr>
                        <a:t>SoftBank</a:t>
                      </a:r>
                      <a:r>
                        <a:rPr lang="en-US" sz="2800" dirty="0">
                          <a:effectLst/>
                          <a:latin typeface="Times New Roman" panose="02020603050405020304" pitchFamily="18" charset="0"/>
                          <a:cs typeface="Times New Roman" panose="02020603050405020304" pitchFamily="18" charset="0"/>
                        </a:rPr>
                        <a:t> pumped in a €900m investment to </a:t>
                      </a:r>
                      <a:r>
                        <a:rPr lang="en-US" sz="2800" dirty="0" err="1">
                          <a:effectLst/>
                          <a:latin typeface="Times New Roman" panose="02020603050405020304" pitchFamily="18" charset="0"/>
                          <a:cs typeface="Times New Roman" panose="02020603050405020304" pitchFamily="18" charset="0"/>
                        </a:rPr>
                        <a:t>Wirecard</a:t>
                      </a:r>
                      <a:r>
                        <a:rPr lang="en-US" sz="2800" dirty="0">
                          <a:effectLst/>
                          <a:latin typeface="Times New Roman" panose="02020603050405020304" pitchFamily="18" charset="0"/>
                          <a:cs typeface="Times New Roman" panose="02020603050405020304" pitchFamily="18" charset="0"/>
                        </a:rPr>
                        <a:t>, which showed the confidence of a large Japanese firm in </a:t>
                      </a:r>
                      <a:r>
                        <a:rPr lang="en-US" sz="2800" dirty="0" err="1">
                          <a:effectLst/>
                          <a:latin typeface="Times New Roman" panose="02020603050405020304" pitchFamily="18" charset="0"/>
                          <a:cs typeface="Times New Roman" panose="02020603050405020304" pitchFamily="18" charset="0"/>
                        </a:rPr>
                        <a:t>Wirecard</a:t>
                      </a:r>
                      <a:r>
                        <a:rPr lang="en-US" sz="2800" dirty="0">
                          <a:effectLst/>
                          <a:latin typeface="Times New Roman" panose="02020603050405020304" pitchFamily="18" charset="0"/>
                          <a:cs typeface="Times New Roman" panose="02020603050405020304" pitchFamily="18" charset="0"/>
                        </a:rPr>
                        <a:t>.</a:t>
                      </a:r>
                    </a:p>
                    <a:p>
                      <a:pPr marL="0" marR="0" algn="just">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Documents published by </a:t>
                      </a:r>
                      <a:r>
                        <a:rPr lang="en-US" sz="2800" dirty="0" err="1">
                          <a:effectLst/>
                          <a:latin typeface="Times New Roman" panose="02020603050405020304" pitchFamily="18" charset="0"/>
                          <a:cs typeface="Times New Roman" panose="02020603050405020304" pitchFamily="18" charset="0"/>
                        </a:rPr>
                        <a:t>Finacial</a:t>
                      </a:r>
                      <a:r>
                        <a:rPr lang="en-US" sz="2800" dirty="0">
                          <a:effectLst/>
                          <a:latin typeface="Times New Roman" panose="02020603050405020304" pitchFamily="18" charset="0"/>
                          <a:cs typeface="Times New Roman" panose="02020603050405020304" pitchFamily="18" charset="0"/>
                        </a:rPr>
                        <a:t> Times showed that profits at </a:t>
                      </a:r>
                      <a:r>
                        <a:rPr lang="en-US" sz="2800" dirty="0" err="1">
                          <a:effectLst/>
                          <a:latin typeface="Times New Roman" panose="02020603050405020304" pitchFamily="18" charset="0"/>
                          <a:cs typeface="Times New Roman" panose="02020603050405020304" pitchFamily="18" charset="0"/>
                        </a:rPr>
                        <a:t>Wirecard</a:t>
                      </a:r>
                      <a:r>
                        <a:rPr lang="en-US" sz="2800" dirty="0">
                          <a:effectLst/>
                          <a:latin typeface="Times New Roman" panose="02020603050405020304" pitchFamily="18" charset="0"/>
                          <a:cs typeface="Times New Roman" panose="02020603050405020304" pitchFamily="18" charset="0"/>
                        </a:rPr>
                        <a:t> units in Dubai and Dublin were misappropriated, and that customers mentioned in documents provided to EY were false. In order to clear the doubts in the minds of its investors it appoints KPMG to audit the company.</a:t>
                      </a:r>
                      <a:endParaRPr lang="en-US" sz="2800" dirty="0">
                        <a:effectLst/>
                        <a:latin typeface="Times New Roman" panose="02020603050405020304" pitchFamily="18" charset="0"/>
                        <a:ea typeface="Calibri"/>
                        <a:cs typeface="Times New Roman" panose="02020603050405020304" pitchFamily="18" charset="0"/>
                      </a:endParaRPr>
                    </a:p>
                  </a:txBody>
                  <a:tcPr marL="126910" marR="126910" marT="126910" marB="126910"/>
                </a:tc>
                <a:extLst>
                  <a:ext uri="{0D108BD9-81ED-4DB2-BD59-A6C34878D82A}">
                    <a16:rowId xmlns:a16="http://schemas.microsoft.com/office/drawing/2014/main" val="10005"/>
                  </a:ext>
                </a:extLst>
              </a:tr>
            </a:tbl>
          </a:graphicData>
        </a:graphic>
      </p:graphicFrame>
      <p:sp>
        <p:nvSpPr>
          <p:cNvPr id="4" name="Slide Number Placeholder 3"/>
          <p:cNvSpPr>
            <a:spLocks noGrp="1"/>
          </p:cNvSpPr>
          <p:nvPr>
            <p:ph type="sldNum" sz="quarter" idx="12"/>
          </p:nvPr>
        </p:nvSpPr>
        <p:spPr>
          <a:xfrm>
            <a:off x="12070335" y="13076008"/>
            <a:ext cx="230832" cy="379591"/>
          </a:xfrm>
        </p:spPr>
        <p:txBody>
          <a:bodyPr/>
          <a:lstStyle/>
          <a:p>
            <a:fld id="{87856DE8-5C6B-4C43-9035-E16552D1A946}" type="slidenum">
              <a:rPr lang="en-US" smtClean="0"/>
              <a:t>7</a:t>
            </a:fld>
            <a:endParaRPr lang="en-US"/>
          </a:p>
        </p:txBody>
      </p:sp>
      <p:sp>
        <p:nvSpPr>
          <p:cNvPr id="6" name="TextBox 5">
            <a:extLst>
              <a:ext uri="{FF2B5EF4-FFF2-40B4-BE49-F238E27FC236}">
                <a16:creationId xmlns:a16="http://schemas.microsoft.com/office/drawing/2014/main" id="{6B8ED69B-0757-470C-9763-2F56AEBA952D}"/>
              </a:ext>
            </a:extLst>
          </p:cNvPr>
          <p:cNvSpPr txBox="1"/>
          <p:nvPr/>
        </p:nvSpPr>
        <p:spPr>
          <a:xfrm>
            <a:off x="7620000" y="754619"/>
            <a:ext cx="9144000" cy="646331"/>
          </a:xfrm>
          <a:prstGeom prst="rect">
            <a:avLst/>
          </a:prstGeom>
          <a:noFill/>
        </p:spPr>
        <p:txBody>
          <a:bodyPr wrap="square">
            <a:spAutoFit/>
          </a:bodyPr>
          <a:lstStyle/>
          <a:p>
            <a:r>
              <a:rPr lang="en-US" sz="3600" b="1" dirty="0">
                <a:solidFill>
                  <a:srgbClr val="FF0000"/>
                </a:solidFill>
                <a:latin typeface="Times New Roman" panose="02020603050405020304" pitchFamily="18" charset="0"/>
                <a:cs typeface="Times New Roman" panose="02020603050405020304" pitchFamily="18" charset="0"/>
              </a:rPr>
              <a:t>Timeline (Contd.)</a:t>
            </a:r>
          </a:p>
        </p:txBody>
      </p:sp>
    </p:spTree>
    <p:extLst>
      <p:ext uri="{BB962C8B-B14F-4D97-AF65-F5344CB8AC3E}">
        <p14:creationId xmlns:p14="http://schemas.microsoft.com/office/powerpoint/2010/main" val="1992727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688943817"/>
              </p:ext>
            </p:extLst>
          </p:nvPr>
        </p:nvGraphicFramePr>
        <p:xfrm>
          <a:off x="1940767" y="2388636"/>
          <a:ext cx="20676637" cy="9703835"/>
        </p:xfrm>
        <a:graphic>
          <a:graphicData uri="http://schemas.openxmlformats.org/drawingml/2006/table">
            <a:tbl>
              <a:tblPr firstRow="1" firstCol="1" bandRow="1">
                <a:tableStyleId>{5C22544A-7EE6-4342-B048-85BDC9FD1C3A}</a:tableStyleId>
              </a:tblPr>
              <a:tblGrid>
                <a:gridCol w="2488855">
                  <a:extLst>
                    <a:ext uri="{9D8B030D-6E8A-4147-A177-3AD203B41FA5}">
                      <a16:colId xmlns:a16="http://schemas.microsoft.com/office/drawing/2014/main" val="20000"/>
                    </a:ext>
                  </a:extLst>
                </a:gridCol>
                <a:gridCol w="18187782">
                  <a:extLst>
                    <a:ext uri="{9D8B030D-6E8A-4147-A177-3AD203B41FA5}">
                      <a16:colId xmlns:a16="http://schemas.microsoft.com/office/drawing/2014/main" val="20001"/>
                    </a:ext>
                  </a:extLst>
                </a:gridCol>
              </a:tblGrid>
              <a:tr h="2034226">
                <a:tc>
                  <a:txBody>
                    <a:bodyPr/>
                    <a:lstStyle/>
                    <a:p>
                      <a:pPr marL="0" marR="0">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April 2020</a:t>
                      </a:r>
                      <a:endParaRPr lang="en-US" sz="2800" dirty="0">
                        <a:effectLst/>
                        <a:latin typeface="Times New Roman" panose="02020603050405020304" pitchFamily="18" charset="0"/>
                        <a:ea typeface="Calibri"/>
                        <a:cs typeface="Times New Roman" panose="02020603050405020304" pitchFamily="18" charset="0"/>
                      </a:endParaRPr>
                    </a:p>
                  </a:txBody>
                  <a:tcPr marL="110648" marR="110648" marT="110648" marB="110648"/>
                </a:tc>
                <a:tc>
                  <a:txBody>
                    <a:bodyPr/>
                    <a:lstStyle/>
                    <a:p>
                      <a:pPr marL="0" marR="0" algn="just">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EY could not receive documents from a trustee residing in the Philippines that state that €1.9bn are supposedly in accounts of two banks there.</a:t>
                      </a:r>
                    </a:p>
                    <a:p>
                      <a:pPr marL="0" marR="0" algn="just">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KPMG's report is published, and it stated that due to severe hindrances during an audit it was unable to prove the reason for the massive profit made by the company from 2016-18.</a:t>
                      </a:r>
                      <a:endParaRPr lang="en-US" sz="2800" dirty="0">
                        <a:effectLst/>
                        <a:latin typeface="Times New Roman" panose="02020603050405020304" pitchFamily="18" charset="0"/>
                        <a:ea typeface="Calibri"/>
                        <a:cs typeface="Times New Roman" panose="02020603050405020304" pitchFamily="18" charset="0"/>
                      </a:endParaRPr>
                    </a:p>
                  </a:txBody>
                  <a:tcPr marL="110648" marR="110648" marT="110648" marB="110648"/>
                </a:tc>
                <a:extLst>
                  <a:ext uri="{0D108BD9-81ED-4DB2-BD59-A6C34878D82A}">
                    <a16:rowId xmlns:a16="http://schemas.microsoft.com/office/drawing/2014/main" val="10000"/>
                  </a:ext>
                </a:extLst>
              </a:tr>
              <a:tr h="1668436">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June 5, 2020</a:t>
                      </a:r>
                      <a:endParaRPr lang="en-US" sz="2800">
                        <a:effectLst/>
                        <a:latin typeface="Times New Roman" panose="02020603050405020304" pitchFamily="18" charset="0"/>
                        <a:ea typeface="Calibri"/>
                        <a:cs typeface="Times New Roman" panose="02020603050405020304" pitchFamily="18" charset="0"/>
                      </a:endParaRPr>
                    </a:p>
                  </a:txBody>
                  <a:tcPr marL="110648" marR="110648" marT="110648" marB="110648"/>
                </a:tc>
                <a:tc>
                  <a:txBody>
                    <a:bodyPr/>
                    <a:lstStyle/>
                    <a:p>
                      <a:pPr marL="0" marR="0" algn="just">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A criminal investigation filed against Markus Braun and three executive board members. On the complaint filed by BaFin, police raid the company's office. False reporting of statements just before the publication of the KPMG report is the reason cited as reasons for the complaints.</a:t>
                      </a:r>
                      <a:endParaRPr lang="en-US" sz="2800" dirty="0">
                        <a:effectLst/>
                        <a:latin typeface="Times New Roman" panose="02020603050405020304" pitchFamily="18" charset="0"/>
                        <a:ea typeface="Times New Roman"/>
                        <a:cs typeface="Times New Roman" panose="02020603050405020304" pitchFamily="18" charset="0"/>
                      </a:endParaRPr>
                    </a:p>
                  </a:txBody>
                  <a:tcPr marL="110648" marR="110648" marT="110648" marB="110648"/>
                </a:tc>
                <a:extLst>
                  <a:ext uri="{0D108BD9-81ED-4DB2-BD59-A6C34878D82A}">
                    <a16:rowId xmlns:a16="http://schemas.microsoft.com/office/drawing/2014/main" val="10001"/>
                  </a:ext>
                </a:extLst>
              </a:tr>
              <a:tr h="1173459">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June 8, 2020</a:t>
                      </a:r>
                      <a:endParaRPr lang="en-US" sz="2800">
                        <a:effectLst/>
                        <a:latin typeface="Times New Roman" panose="02020603050405020304" pitchFamily="18" charset="0"/>
                        <a:ea typeface="Calibri"/>
                        <a:cs typeface="Times New Roman" panose="02020603050405020304" pitchFamily="18" charset="0"/>
                      </a:endParaRPr>
                    </a:p>
                  </a:txBody>
                  <a:tcPr marL="110648" marR="110648" marT="110648" marB="110648"/>
                </a:tc>
                <a:tc>
                  <a:txBody>
                    <a:bodyPr/>
                    <a:lstStyle/>
                    <a:p>
                      <a:pPr marL="0" marR="0" algn="just">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EY was unable to establish the truth about €1.9bn cash reserves lying in trust accounts in two banks in the Philippines. Also, CEO Braun reduces his stake in Wirecard from 8.04% to 4.94%.</a:t>
                      </a:r>
                      <a:endParaRPr lang="en-US" sz="2800" dirty="0">
                        <a:effectLst/>
                        <a:latin typeface="Times New Roman" panose="02020603050405020304" pitchFamily="18" charset="0"/>
                        <a:ea typeface="Times New Roman"/>
                        <a:cs typeface="Times New Roman" panose="02020603050405020304" pitchFamily="18" charset="0"/>
                      </a:endParaRPr>
                    </a:p>
                  </a:txBody>
                  <a:tcPr marL="110648" marR="110648" marT="110648" marB="110648"/>
                </a:tc>
                <a:extLst>
                  <a:ext uri="{0D108BD9-81ED-4DB2-BD59-A6C34878D82A}">
                    <a16:rowId xmlns:a16="http://schemas.microsoft.com/office/drawing/2014/main" val="10002"/>
                  </a:ext>
                </a:extLst>
              </a:tr>
              <a:tr h="3648350">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June 16-23, 2020</a:t>
                      </a:r>
                      <a:endParaRPr lang="en-US" sz="2800">
                        <a:effectLst/>
                        <a:latin typeface="Times New Roman" panose="02020603050405020304" pitchFamily="18" charset="0"/>
                        <a:ea typeface="Calibri"/>
                        <a:cs typeface="Times New Roman" panose="02020603050405020304" pitchFamily="18" charset="0"/>
                      </a:endParaRPr>
                    </a:p>
                  </a:txBody>
                  <a:tcPr marL="110648" marR="110648" marT="110648" marB="110648"/>
                </a:tc>
                <a:tc>
                  <a:txBody>
                    <a:bodyPr/>
                    <a:lstStyle/>
                    <a:p>
                      <a:pPr marL="0" marR="0" algn="just">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Two banks from the Philippines informed EY that the </a:t>
                      </a:r>
                      <a:br>
                        <a:rPr lang="en-US" sz="2800">
                          <a:effectLst/>
                          <a:latin typeface="Times New Roman" panose="02020603050405020304" pitchFamily="18" charset="0"/>
                          <a:cs typeface="Times New Roman" panose="02020603050405020304" pitchFamily="18" charset="0"/>
                        </a:rPr>
                      </a:br>
                      <a:r>
                        <a:rPr lang="en-US" sz="2800">
                          <a:effectLst/>
                          <a:latin typeface="Times New Roman" panose="02020603050405020304" pitchFamily="18" charset="0"/>
                          <a:cs typeface="Times New Roman" panose="02020603050405020304" pitchFamily="18" charset="0"/>
                        </a:rPr>
                        <a:t>Documents containing the details of the €1.9bn balances were suspicious. On June 22, the Wirecard announces that €1.9bn funds were not traceable and probably did not exist. James Freis appointed as COO. CEO Markus Braun resigned. James Fries appointed as CEO on June 19, 2020. The Bank of Philippines and the BDO Unibank stated the missing €1.9bn never existed and accused the Wirecard of providing forged documents. It alleged that Wirecard was not its client.</a:t>
                      </a:r>
                    </a:p>
                    <a:p>
                      <a:pPr marL="0" marR="0" algn="just">
                        <a:lnSpc>
                          <a:spcPct val="115000"/>
                        </a:lnSpc>
                        <a:spcBef>
                          <a:spcPts val="0"/>
                        </a:spcBef>
                        <a:spcAft>
                          <a:spcPts val="0"/>
                        </a:spcAft>
                      </a:pPr>
                      <a:r>
                        <a:rPr lang="en-US" sz="2800">
                          <a:effectLst/>
                          <a:latin typeface="Times New Roman" panose="02020603050405020304" pitchFamily="18" charset="0"/>
                          <a:cs typeface="Times New Roman" panose="02020603050405020304" pitchFamily="18" charset="0"/>
                        </a:rPr>
                        <a:t>Jan Marsalek, COO, was fired. Markus Braun kept behind bars. The charges imposed against him were of manipulating the market and questionable accounting practices. Later, he was released on a bail of €5m.</a:t>
                      </a:r>
                      <a:endParaRPr lang="en-US" sz="2800" dirty="0">
                        <a:effectLst/>
                        <a:latin typeface="Times New Roman" panose="02020603050405020304" pitchFamily="18" charset="0"/>
                        <a:ea typeface="Times New Roman"/>
                        <a:cs typeface="Times New Roman" panose="02020603050405020304" pitchFamily="18" charset="0"/>
                      </a:endParaRPr>
                    </a:p>
                  </a:txBody>
                  <a:tcPr marL="110648" marR="110648" marT="110648" marB="110648"/>
                </a:tc>
                <a:extLst>
                  <a:ext uri="{0D108BD9-81ED-4DB2-BD59-A6C34878D82A}">
                    <a16:rowId xmlns:a16="http://schemas.microsoft.com/office/drawing/2014/main" val="10003"/>
                  </a:ext>
                </a:extLst>
              </a:tr>
              <a:tr h="1179364">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June 25, 2020</a:t>
                      </a:r>
                      <a:endParaRPr lang="en-US" sz="2800">
                        <a:effectLst/>
                        <a:latin typeface="Times New Roman" panose="02020603050405020304" pitchFamily="18" charset="0"/>
                        <a:ea typeface="Calibri"/>
                        <a:cs typeface="Times New Roman" panose="02020603050405020304" pitchFamily="18" charset="0"/>
                      </a:endParaRPr>
                    </a:p>
                  </a:txBody>
                  <a:tcPr marL="110648" marR="110648" marT="110648" marB="110648"/>
                </a:tc>
                <a:tc>
                  <a:txBody>
                    <a:bodyPr/>
                    <a:lstStyle/>
                    <a:p>
                      <a:pPr marL="0" marR="0" algn="just">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Long term indebtedness forced Wirecard to file for insolvency. In the history of DAX listed companies, Wirecard become the first defunct company. </a:t>
                      </a:r>
                      <a:endParaRPr lang="en-US" sz="2800" dirty="0">
                        <a:effectLst/>
                        <a:latin typeface="Times New Roman" panose="02020603050405020304" pitchFamily="18" charset="0"/>
                        <a:ea typeface="Times New Roman"/>
                        <a:cs typeface="Times New Roman" panose="02020603050405020304" pitchFamily="18" charset="0"/>
                      </a:endParaRPr>
                    </a:p>
                  </a:txBody>
                  <a:tcPr marL="110648" marR="110648" marT="110648" marB="110648"/>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a:xfrm>
            <a:off x="12070335" y="13076008"/>
            <a:ext cx="230832" cy="379591"/>
          </a:xfrm>
        </p:spPr>
        <p:txBody>
          <a:bodyPr/>
          <a:lstStyle/>
          <a:p>
            <a:fld id="{87856DE8-5C6B-4C43-9035-E16552D1A946}" type="slidenum">
              <a:rPr lang="en-US" smtClean="0"/>
              <a:t>8</a:t>
            </a:fld>
            <a:endParaRPr lang="en-US"/>
          </a:p>
        </p:txBody>
      </p:sp>
      <p:sp>
        <p:nvSpPr>
          <p:cNvPr id="6" name="TextBox 5">
            <a:extLst>
              <a:ext uri="{FF2B5EF4-FFF2-40B4-BE49-F238E27FC236}">
                <a16:creationId xmlns:a16="http://schemas.microsoft.com/office/drawing/2014/main" id="{427B1955-C4DF-48F4-8BDF-614F018596AA}"/>
              </a:ext>
            </a:extLst>
          </p:cNvPr>
          <p:cNvSpPr txBox="1"/>
          <p:nvPr/>
        </p:nvSpPr>
        <p:spPr>
          <a:xfrm>
            <a:off x="5972780" y="792531"/>
            <a:ext cx="13602844" cy="156966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4800" b="1" dirty="0">
                <a:solidFill>
                  <a:srgbClr val="FF0000"/>
                </a:solidFill>
                <a:latin typeface="Times New Roman" panose="02020603050405020304" pitchFamily="18" charset="0"/>
                <a:cs typeface="Times New Roman" panose="02020603050405020304" pitchFamily="18" charset="0"/>
              </a:rPr>
              <a:t>Timeline (Contd.)</a:t>
            </a:r>
            <a:br>
              <a:rPr lang="en-US" sz="4800" b="1" dirty="0">
                <a:solidFill>
                  <a:srgbClr val="FF0000"/>
                </a:solidFill>
                <a:latin typeface="Times New Roman" panose="02020603050405020304" pitchFamily="18" charset="0"/>
                <a:cs typeface="Times New Roman" panose="02020603050405020304" pitchFamily="18" charset="0"/>
              </a:rPr>
            </a:br>
            <a:endParaRPr lang="en-GB" sz="4800" b="1" dirty="0">
              <a:solidFill>
                <a:srgbClr val="FF0000"/>
              </a:solidFill>
            </a:endParaRPr>
          </a:p>
        </p:txBody>
      </p:sp>
    </p:spTree>
    <p:extLst>
      <p:ext uri="{BB962C8B-B14F-4D97-AF65-F5344CB8AC3E}">
        <p14:creationId xmlns:p14="http://schemas.microsoft.com/office/powerpoint/2010/main" val="851612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17390302"/>
              </p:ext>
            </p:extLst>
          </p:nvPr>
        </p:nvGraphicFramePr>
        <p:xfrm>
          <a:off x="2108718" y="1767141"/>
          <a:ext cx="20359396" cy="5768056"/>
        </p:xfrm>
        <a:graphic>
          <a:graphicData uri="http://schemas.openxmlformats.org/drawingml/2006/table">
            <a:tbl>
              <a:tblPr firstRow="1" firstCol="1" bandRow="1">
                <a:tableStyleId>{5C22544A-7EE6-4342-B048-85BDC9FD1C3A}</a:tableStyleId>
              </a:tblPr>
              <a:tblGrid>
                <a:gridCol w="3348836">
                  <a:extLst>
                    <a:ext uri="{9D8B030D-6E8A-4147-A177-3AD203B41FA5}">
                      <a16:colId xmlns:a16="http://schemas.microsoft.com/office/drawing/2014/main" val="20000"/>
                    </a:ext>
                  </a:extLst>
                </a:gridCol>
                <a:gridCol w="17010560">
                  <a:extLst>
                    <a:ext uri="{9D8B030D-6E8A-4147-A177-3AD203B41FA5}">
                      <a16:colId xmlns:a16="http://schemas.microsoft.com/office/drawing/2014/main" val="20001"/>
                    </a:ext>
                  </a:extLst>
                </a:gridCol>
              </a:tblGrid>
              <a:tr h="1328693">
                <a:tc>
                  <a:txBody>
                    <a:bodyPr/>
                    <a:lstStyle/>
                    <a:p>
                      <a:pPr marL="0" marR="0" algn="just">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July 28, 2020</a:t>
                      </a:r>
                      <a:endParaRPr lang="en-US" sz="2800" dirty="0">
                        <a:effectLst/>
                        <a:latin typeface="Times New Roman" panose="02020603050405020304" pitchFamily="18" charset="0"/>
                        <a:ea typeface="Calibri"/>
                        <a:cs typeface="Times New Roman" panose="02020603050405020304" pitchFamily="18" charset="0"/>
                      </a:endParaRPr>
                    </a:p>
                  </a:txBody>
                  <a:tcPr marL="127000" marR="127000" marT="127000" marB="127000"/>
                </a:tc>
                <a:tc>
                  <a:txBody>
                    <a:bodyPr/>
                    <a:lstStyle/>
                    <a:p>
                      <a:pPr marL="0" marR="0" algn="just" fontAlgn="base">
                        <a:lnSpc>
                          <a:spcPct val="107000"/>
                        </a:lnSpc>
                        <a:spcBef>
                          <a:spcPts val="0"/>
                        </a:spcBef>
                        <a:spcAft>
                          <a:spcPts val="225"/>
                        </a:spcAft>
                      </a:pPr>
                      <a:r>
                        <a:rPr lang="en-US" sz="2800" dirty="0">
                          <a:effectLst/>
                          <a:latin typeface="Times New Roman" panose="02020603050405020304" pitchFamily="18" charset="0"/>
                          <a:cs typeface="Times New Roman" panose="02020603050405020304" pitchFamily="18" charset="0"/>
                        </a:rPr>
                        <a:t>Ex-CEO, Markus Braun, rearrested on charges of inflating company value, falsifying company financial records. Two other executives were also arrested </a:t>
                      </a:r>
                      <a:r>
                        <a:rPr lang="en-US" sz="2800" u="none" strike="noStrike" dirty="0">
                          <a:effectLst/>
                          <a:latin typeface="Times New Roman" panose="02020603050405020304" pitchFamily="18" charset="0"/>
                          <a:cs typeface="Times New Roman" panose="02020603050405020304" pitchFamily="18" charset="0"/>
                        </a:rPr>
                        <a:t>Jan </a:t>
                      </a:r>
                      <a:r>
                        <a:rPr lang="en-US" sz="2800" u="none" strike="noStrike" dirty="0" err="1">
                          <a:effectLst/>
                          <a:latin typeface="Times New Roman" panose="02020603050405020304" pitchFamily="18" charset="0"/>
                          <a:cs typeface="Times New Roman" panose="02020603050405020304" pitchFamily="18" charset="0"/>
                        </a:rPr>
                        <a:t>Marselak</a:t>
                      </a:r>
                      <a:r>
                        <a:rPr lang="en-US" sz="2800" u="none" strike="noStrike" dirty="0">
                          <a:effectLst/>
                          <a:latin typeface="Times New Roman" panose="02020603050405020304" pitchFamily="18" charset="0"/>
                          <a:cs typeface="Times New Roman" panose="02020603050405020304" pitchFamily="18" charset="0"/>
                        </a:rPr>
                        <a:t> is still missing and is </a:t>
                      </a:r>
                      <a:r>
                        <a:rPr lang="en-US" sz="2800" u="none" strike="noStrike" dirty="0" err="1">
                          <a:effectLst/>
                          <a:latin typeface="Times New Roman" panose="02020603050405020304" pitchFamily="18" charset="0"/>
                          <a:cs typeface="Times New Roman" panose="02020603050405020304" pitchFamily="18" charset="0"/>
                        </a:rPr>
                        <a:t>suspectd</a:t>
                      </a:r>
                      <a:r>
                        <a:rPr lang="en-US" sz="2800" u="none" strike="noStrike" dirty="0">
                          <a:effectLst/>
                          <a:latin typeface="Times New Roman" panose="02020603050405020304" pitchFamily="18" charset="0"/>
                          <a:cs typeface="Times New Roman" panose="02020603050405020304" pitchFamily="18" charset="0"/>
                        </a:rPr>
                        <a:t> to be hiding in Russia. He has been added to Interpol’s most wanted list.</a:t>
                      </a:r>
                      <a:endParaRPr lang="en-US" sz="2800" dirty="0">
                        <a:effectLst/>
                        <a:latin typeface="Times New Roman" panose="02020603050405020304" pitchFamily="18" charset="0"/>
                        <a:ea typeface="Calibri"/>
                        <a:cs typeface="Times New Roman" panose="02020603050405020304" pitchFamily="18" charset="0"/>
                      </a:endParaRPr>
                    </a:p>
                  </a:txBody>
                  <a:tcPr marL="127000" marR="127000" marT="127000" marB="127000"/>
                </a:tc>
                <a:extLst>
                  <a:ext uri="{0D108BD9-81ED-4DB2-BD59-A6C34878D82A}">
                    <a16:rowId xmlns:a16="http://schemas.microsoft.com/office/drawing/2014/main" val="10000"/>
                  </a:ext>
                </a:extLst>
              </a:tr>
              <a:tr h="997698">
                <a:tc>
                  <a:txBody>
                    <a:bodyPr/>
                    <a:lstStyle/>
                    <a:p>
                      <a:pPr marL="0" marR="0" algn="just">
                        <a:lnSpc>
                          <a:spcPct val="107000"/>
                        </a:lnSpc>
                        <a:spcBef>
                          <a:spcPts val="0"/>
                        </a:spcBef>
                        <a:spcAft>
                          <a:spcPts val="0"/>
                        </a:spcAft>
                      </a:pPr>
                      <a:r>
                        <a:rPr lang="en-US" sz="2800">
                          <a:effectLst/>
                          <a:latin typeface="Times New Roman" panose="02020603050405020304" pitchFamily="18" charset="0"/>
                          <a:cs typeface="Times New Roman" panose="02020603050405020304" pitchFamily="18" charset="0"/>
                        </a:rPr>
                        <a:t>August 20, 2020</a:t>
                      </a:r>
                      <a:endParaRPr lang="en-US" sz="2800">
                        <a:effectLst/>
                        <a:latin typeface="Times New Roman" panose="02020603050405020304" pitchFamily="18" charset="0"/>
                        <a:ea typeface="Calibri"/>
                        <a:cs typeface="Times New Roman" panose="02020603050405020304" pitchFamily="18" charset="0"/>
                      </a:endParaRPr>
                    </a:p>
                  </a:txBody>
                  <a:tcPr marL="127000" marR="127000" marT="127000" marB="127000"/>
                </a:tc>
                <a:tc>
                  <a:txBody>
                    <a:bodyPr/>
                    <a:lstStyle/>
                    <a:p>
                      <a:pPr marL="0" marR="0" algn="just">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Effective from August 24, 2020  </a:t>
                      </a:r>
                      <a:r>
                        <a:rPr lang="en-US" sz="2800" dirty="0" err="1">
                          <a:effectLst/>
                          <a:latin typeface="Times New Roman" panose="02020603050405020304" pitchFamily="18" charset="0"/>
                          <a:cs typeface="Times New Roman" panose="02020603050405020304" pitchFamily="18" charset="0"/>
                        </a:rPr>
                        <a:t>Wirecard</a:t>
                      </a:r>
                      <a:r>
                        <a:rPr lang="en-US" sz="2800" dirty="0">
                          <a:effectLst/>
                          <a:latin typeface="Times New Roman" panose="02020603050405020304" pitchFamily="18" charset="0"/>
                          <a:cs typeface="Times New Roman" panose="02020603050405020304" pitchFamily="18" charset="0"/>
                        </a:rPr>
                        <a:t> AG will be deleted from the DAX index, Germany’s flagship stock market index. </a:t>
                      </a:r>
                      <a:endParaRPr lang="en-US" sz="2800" dirty="0">
                        <a:effectLst/>
                        <a:latin typeface="Times New Roman" panose="02020603050405020304" pitchFamily="18" charset="0"/>
                        <a:ea typeface="Times New Roman"/>
                        <a:cs typeface="Times New Roman" panose="02020603050405020304" pitchFamily="18" charset="0"/>
                      </a:endParaRPr>
                    </a:p>
                  </a:txBody>
                  <a:tcPr marL="127000" marR="127000" marT="127000" marB="127000"/>
                </a:tc>
                <a:extLst>
                  <a:ext uri="{0D108BD9-81ED-4DB2-BD59-A6C34878D82A}">
                    <a16:rowId xmlns:a16="http://schemas.microsoft.com/office/drawing/2014/main" val="10001"/>
                  </a:ext>
                </a:extLst>
              </a:tr>
              <a:tr h="2979072">
                <a:tc>
                  <a:txBody>
                    <a:bodyPr/>
                    <a:lstStyle/>
                    <a:p>
                      <a:pPr marL="0" marR="0" algn="just">
                        <a:lnSpc>
                          <a:spcPct val="107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August 21, 2020</a:t>
                      </a:r>
                      <a:endParaRPr lang="en-US" sz="2800" dirty="0">
                        <a:effectLst/>
                        <a:latin typeface="Times New Roman" panose="02020603050405020304" pitchFamily="18" charset="0"/>
                        <a:ea typeface="Calibri"/>
                        <a:cs typeface="Times New Roman" panose="02020603050405020304" pitchFamily="18" charset="0"/>
                      </a:endParaRPr>
                    </a:p>
                  </a:txBody>
                  <a:tcPr marL="127000" marR="127000" marT="127000" marB="127000"/>
                </a:tc>
                <a:tc>
                  <a:txBody>
                    <a:bodyPr/>
                    <a:lstStyle/>
                    <a:p>
                      <a:pPr marL="0" marR="0" algn="just">
                        <a:lnSpc>
                          <a:spcPct val="115000"/>
                        </a:lnSpc>
                        <a:spcBef>
                          <a:spcPts val="0"/>
                        </a:spcBef>
                        <a:spcAft>
                          <a:spcPts val="0"/>
                        </a:spcAft>
                      </a:pPr>
                      <a:r>
                        <a:rPr lang="en-US" sz="2800" dirty="0">
                          <a:effectLst/>
                          <a:latin typeface="Times New Roman" panose="02020603050405020304" pitchFamily="18" charset="0"/>
                          <a:cs typeface="Times New Roman" panose="02020603050405020304" pitchFamily="18" charset="0"/>
                        </a:rPr>
                        <a:t>An agreement has been reached to sell </a:t>
                      </a:r>
                      <a:r>
                        <a:rPr lang="en-US" sz="2800" dirty="0" err="1">
                          <a:effectLst/>
                          <a:latin typeface="Times New Roman" panose="02020603050405020304" pitchFamily="18" charset="0"/>
                          <a:cs typeface="Times New Roman" panose="02020603050405020304" pitchFamily="18" charset="0"/>
                        </a:rPr>
                        <a:t>Wirecard’s</a:t>
                      </a:r>
                      <a:r>
                        <a:rPr lang="en-US" sz="2800" dirty="0">
                          <a:effectLst/>
                          <a:latin typeface="Times New Roman" panose="02020603050405020304" pitchFamily="18" charset="0"/>
                          <a:cs typeface="Times New Roman" panose="02020603050405020304" pitchFamily="18" charset="0"/>
                        </a:rPr>
                        <a:t> Brazilian business to Sao Paulo-based </a:t>
                      </a:r>
                      <a:r>
                        <a:rPr lang="en-US" sz="2800" dirty="0" err="1">
                          <a:effectLst/>
                          <a:latin typeface="Times New Roman" panose="02020603050405020304" pitchFamily="18" charset="0"/>
                          <a:cs typeface="Times New Roman" panose="02020603050405020304" pitchFamily="18" charset="0"/>
                        </a:rPr>
                        <a:t>PagSeguro</a:t>
                      </a:r>
                      <a:r>
                        <a:rPr lang="en-US" sz="2800" dirty="0">
                          <a:effectLst/>
                          <a:latin typeface="Times New Roman" panose="02020603050405020304" pitchFamily="18" charset="0"/>
                          <a:cs typeface="Times New Roman" panose="02020603050405020304" pitchFamily="18" charset="0"/>
                        </a:rPr>
                        <a:t> Digital, which is one of Brazil’s largest mobile payment-based E-Commerce companies. Selling of a part of the company’s operations in Britain and North America is also expected to be announced soon. Sale of </a:t>
                      </a:r>
                      <a:r>
                        <a:rPr lang="en-US" sz="2800" dirty="0" err="1">
                          <a:effectLst/>
                          <a:latin typeface="Times New Roman" panose="02020603050405020304" pitchFamily="18" charset="0"/>
                          <a:cs typeface="Times New Roman" panose="02020603050405020304" pitchFamily="18" charset="0"/>
                        </a:rPr>
                        <a:t>Wirecard</a:t>
                      </a:r>
                      <a:r>
                        <a:rPr lang="en-US" sz="2800" dirty="0">
                          <a:effectLst/>
                          <a:latin typeface="Times New Roman" panose="02020603050405020304" pitchFamily="18" charset="0"/>
                          <a:cs typeface="Times New Roman" panose="02020603050405020304" pitchFamily="18" charset="0"/>
                        </a:rPr>
                        <a:t> Card Solutions to </a:t>
                      </a:r>
                      <a:r>
                        <a:rPr lang="en-US" sz="2800" dirty="0" err="1">
                          <a:effectLst/>
                          <a:latin typeface="Times New Roman" panose="02020603050405020304" pitchFamily="18" charset="0"/>
                          <a:cs typeface="Times New Roman" panose="02020603050405020304" pitchFamily="18" charset="0"/>
                        </a:rPr>
                        <a:t>Railsbank</a:t>
                      </a:r>
                      <a:r>
                        <a:rPr lang="en-US" sz="2800" dirty="0">
                          <a:effectLst/>
                          <a:latin typeface="Times New Roman" panose="02020603050405020304" pitchFamily="18" charset="0"/>
                          <a:cs typeface="Times New Roman" panose="02020603050405020304" pitchFamily="18" charset="0"/>
                        </a:rPr>
                        <a:t> Technology Ltd. is also on the cards.</a:t>
                      </a:r>
                      <a:endParaRPr lang="en-US" sz="2800" dirty="0">
                        <a:effectLst/>
                        <a:latin typeface="Times New Roman" panose="02020603050405020304" pitchFamily="18" charset="0"/>
                        <a:ea typeface="Times New Roman"/>
                        <a:cs typeface="Times New Roman" panose="02020603050405020304" pitchFamily="18" charset="0"/>
                      </a:endParaRPr>
                    </a:p>
                    <a:p>
                      <a:pPr marL="0" marR="0" algn="just">
                        <a:lnSpc>
                          <a:spcPct val="115000"/>
                        </a:lnSpc>
                        <a:spcBef>
                          <a:spcPts val="0"/>
                        </a:spcBef>
                        <a:spcAft>
                          <a:spcPts val="0"/>
                        </a:spcAft>
                      </a:pPr>
                      <a:endParaRPr lang="en-US" sz="2800" dirty="0">
                        <a:effectLst/>
                        <a:latin typeface="Times New Roman" panose="02020603050405020304" pitchFamily="18" charset="0"/>
                        <a:ea typeface="Times New Roman"/>
                        <a:cs typeface="Times New Roman" panose="02020603050405020304" pitchFamily="18" charset="0"/>
                      </a:endParaRPr>
                    </a:p>
                  </a:txBody>
                  <a:tcPr marL="127000" marR="127000" marT="127000" marB="127000"/>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a:xfrm>
            <a:off x="12070335" y="13076008"/>
            <a:ext cx="230832" cy="379591"/>
          </a:xfrm>
        </p:spPr>
        <p:txBody>
          <a:bodyPr/>
          <a:lstStyle/>
          <a:p>
            <a:fld id="{87856DE8-5C6B-4C43-9035-E16552D1A946}" type="slidenum">
              <a:rPr lang="en-US" smtClean="0"/>
              <a:t>9</a:t>
            </a:fld>
            <a:endParaRPr lang="en-US"/>
          </a:p>
        </p:txBody>
      </p:sp>
      <p:sp>
        <p:nvSpPr>
          <p:cNvPr id="7" name="Rectangle 6"/>
          <p:cNvSpPr/>
          <p:nvPr/>
        </p:nvSpPr>
        <p:spPr>
          <a:xfrm rot="10800000" flipV="1">
            <a:off x="4267200" y="15697200"/>
            <a:ext cx="166116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latin typeface="Times New Roman" panose="02020603050405020304" pitchFamily="18" charset="0"/>
                <a:cs typeface="Times New Roman" panose="02020603050405020304" pitchFamily="18" charset="0"/>
              </a:rPr>
              <a:t>Source of all information provided in the Timeline has been mentioned in the main case. </a:t>
            </a:r>
          </a:p>
        </p:txBody>
      </p:sp>
      <p:sp>
        <p:nvSpPr>
          <p:cNvPr id="2" name="TextBox 1">
            <a:extLst>
              <a:ext uri="{FF2B5EF4-FFF2-40B4-BE49-F238E27FC236}">
                <a16:creationId xmlns:a16="http://schemas.microsoft.com/office/drawing/2014/main" id="{DEDC88C1-D9B3-4B98-8DC5-B35CF45F223B}"/>
              </a:ext>
            </a:extLst>
          </p:cNvPr>
          <p:cNvSpPr txBox="1"/>
          <p:nvPr/>
        </p:nvSpPr>
        <p:spPr>
          <a:xfrm>
            <a:off x="7620000" y="754618"/>
            <a:ext cx="9144000" cy="830997"/>
          </a:xfrm>
          <a:prstGeom prst="rect">
            <a:avLst/>
          </a:prstGeom>
          <a:noFill/>
        </p:spPr>
        <p:txBody>
          <a:bodyPr wrap="square">
            <a:spAutoFit/>
          </a:bodyPr>
          <a:lstStyle/>
          <a:p>
            <a:r>
              <a:rPr lang="en-US" sz="4800" b="1" dirty="0">
                <a:solidFill>
                  <a:srgbClr val="FF0000"/>
                </a:solidFill>
                <a:latin typeface="Times New Roman" panose="02020603050405020304" pitchFamily="18" charset="0"/>
                <a:cs typeface="Times New Roman" panose="02020603050405020304" pitchFamily="18" charset="0"/>
              </a:rPr>
              <a:t>Timeline (Contd.)</a:t>
            </a:r>
          </a:p>
        </p:txBody>
      </p:sp>
    </p:spTree>
    <p:extLst>
      <p:ext uri="{BB962C8B-B14F-4D97-AF65-F5344CB8AC3E}">
        <p14:creationId xmlns:p14="http://schemas.microsoft.com/office/powerpoint/2010/main" val="1734262855"/>
      </p:ext>
    </p:extLst>
  </p:cSld>
  <p:clrMapOvr>
    <a:masterClrMapping/>
  </p:clrMapOvr>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29</TotalTime>
  <Words>1946</Words>
  <Application>Microsoft Office PowerPoint</Application>
  <PresentationFormat>Custom</PresentationFormat>
  <Paragraphs>116</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Helvetica Neue</vt:lpstr>
      <vt:lpstr>Helvetica Neue Light</vt:lpstr>
      <vt:lpstr>Helvetica Neue Medium</vt:lpstr>
      <vt:lpstr>Times New Roman</vt:lpstr>
      <vt:lpstr>21_BasicWhite</vt:lpstr>
      <vt:lpstr>Celebrating 20 Years of Excellence</vt:lpstr>
      <vt:lpstr>Overview of Wirecard</vt:lpstr>
      <vt:lpstr>How the Scandal Unfolded!</vt:lpstr>
      <vt:lpstr>How the Scandal Unfolded! (Contd.)</vt:lpstr>
      <vt:lpstr>Current Scenario</vt:lpstr>
      <vt:lpstr>PowerPoint Presentation</vt:lpstr>
      <vt:lpstr>PowerPoint Presentation</vt:lpstr>
      <vt:lpstr>PowerPoint Presentation</vt:lpstr>
      <vt:lpstr>PowerPoint Presentation</vt:lpstr>
      <vt:lpstr>Timeline (Contd.) </vt:lpstr>
      <vt:lpstr>   Learning Objectives   </vt:lpstr>
      <vt:lpstr>Case Questions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Celebrating 20 Years of Excellence</dc:title>
  <dc:creator>Hessa Aldhaen</dc:creator>
  <cp:lastModifiedBy>Jassim Mohamed Shehabi</cp:lastModifiedBy>
  <cp:revision>10</cp:revision>
  <dcterms:modified xsi:type="dcterms:W3CDTF">2021-03-29T10:27:13Z</dcterms:modified>
</cp:coreProperties>
</file>