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58" r:id="rId6"/>
    <p:sldId id="274" r:id="rId7"/>
    <p:sldId id="283" r:id="rId8"/>
    <p:sldId id="272" r:id="rId9"/>
    <p:sldId id="284" r:id="rId10"/>
    <p:sldId id="273" r:id="rId11"/>
    <p:sldId id="285" r:id="rId12"/>
    <p:sldId id="275" r:id="rId13"/>
    <p:sldId id="278" r:id="rId14"/>
    <p:sldId id="277" r:id="rId15"/>
    <p:sldId id="281" r:id="rId16"/>
    <p:sldId id="282" r:id="rId17"/>
    <p:sldId id="279" r:id="rId1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01C"/>
    <a:srgbClr val="FE750E"/>
    <a:srgbClr val="AD8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4492" autoAdjust="0"/>
  </p:normalViewPr>
  <p:slideViewPr>
    <p:cSldViewPr>
      <p:cViewPr varScale="1">
        <p:scale>
          <a:sx n="85" d="100"/>
          <a:sy n="85" d="100"/>
        </p:scale>
        <p:origin x="396" y="7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56D13-84A2-4754-96AE-83EEA87DEE1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24D880-E6EC-45BD-A52F-A20B9DE42EF1}">
      <dgm:prSet/>
      <dgm:spPr/>
      <dgm:t>
        <a:bodyPr/>
        <a:lstStyle/>
        <a:p>
          <a:r>
            <a:rPr lang="en-US" b="1" dirty="0"/>
            <a:t>389 participants </a:t>
          </a:r>
          <a:r>
            <a:rPr lang="en-GB" dirty="0"/>
            <a:t>(55.5% female and 44.5% male)</a:t>
          </a:r>
          <a:r>
            <a:rPr lang="en-US" b="1" dirty="0"/>
            <a:t> </a:t>
          </a:r>
          <a:r>
            <a:rPr lang="en-US" dirty="0"/>
            <a:t>acquired through </a:t>
          </a:r>
          <a:r>
            <a:rPr lang="en-US" b="1" dirty="0"/>
            <a:t>convenience sampling </a:t>
          </a:r>
          <a:r>
            <a:rPr lang="en-US" dirty="0"/>
            <a:t>took part in this study. </a:t>
          </a:r>
        </a:p>
      </dgm:t>
    </dgm:pt>
    <dgm:pt modelId="{C42FB2CA-21A6-47E7-AE1F-C73241F76FCD}" type="parTrans" cxnId="{868A7941-BB85-48A5-9108-A7597F90FE50}">
      <dgm:prSet/>
      <dgm:spPr/>
      <dgm:t>
        <a:bodyPr/>
        <a:lstStyle/>
        <a:p>
          <a:endParaRPr lang="en-US"/>
        </a:p>
      </dgm:t>
    </dgm:pt>
    <dgm:pt modelId="{538C1E0C-E742-4759-90EE-FC3EA86478CD}" type="sibTrans" cxnId="{868A7941-BB85-48A5-9108-A7597F90FE50}">
      <dgm:prSet/>
      <dgm:spPr/>
      <dgm:t>
        <a:bodyPr/>
        <a:lstStyle/>
        <a:p>
          <a:endParaRPr lang="en-US"/>
        </a:p>
      </dgm:t>
    </dgm:pt>
    <dgm:pt modelId="{8A5D6B7A-4374-44D1-B790-5E6B85E364B4}">
      <dgm:prSet/>
      <dgm:spPr/>
      <dgm:t>
        <a:bodyPr/>
        <a:lstStyle/>
        <a:p>
          <a:r>
            <a:rPr lang="en-US" dirty="0"/>
            <a:t>Undergraduate</a:t>
          </a:r>
          <a:r>
            <a:rPr lang="en-GB" dirty="0"/>
            <a:t> students between the ages of </a:t>
          </a:r>
          <a:r>
            <a:rPr lang="en-GB" b="1" dirty="0"/>
            <a:t>18-25 years </a:t>
          </a:r>
          <a:r>
            <a:rPr lang="en-GB" b="0" dirty="0"/>
            <a:t>were</a:t>
          </a:r>
          <a:r>
            <a:rPr lang="en-GB" b="1" dirty="0"/>
            <a:t> </a:t>
          </a:r>
          <a:r>
            <a:rPr lang="en-GB" dirty="0"/>
            <a:t>admitted to the study upon positively answering the question: </a:t>
          </a:r>
          <a:r>
            <a:rPr lang="en-GB" b="1" dirty="0"/>
            <a:t>‘Do you use online food ordering and delivery apps?’</a:t>
          </a:r>
          <a:endParaRPr lang="en-US" b="1" dirty="0"/>
        </a:p>
      </dgm:t>
    </dgm:pt>
    <dgm:pt modelId="{01534EE1-B962-47F5-98A8-A59BAA1B2E96}" type="parTrans" cxnId="{99FA1CD2-C87D-41A2-BD5D-6EAD630284B6}">
      <dgm:prSet/>
      <dgm:spPr/>
      <dgm:t>
        <a:bodyPr/>
        <a:lstStyle/>
        <a:p>
          <a:endParaRPr lang="en-US"/>
        </a:p>
      </dgm:t>
    </dgm:pt>
    <dgm:pt modelId="{FD826357-8E28-478D-9CF5-84DD45D87961}" type="sibTrans" cxnId="{99FA1CD2-C87D-41A2-BD5D-6EAD630284B6}">
      <dgm:prSet/>
      <dgm:spPr/>
      <dgm:t>
        <a:bodyPr/>
        <a:lstStyle/>
        <a:p>
          <a:endParaRPr lang="en-US"/>
        </a:p>
      </dgm:t>
    </dgm:pt>
    <dgm:pt modelId="{1F0061C5-1F49-415A-AA03-ACB29B3EDBB5}">
      <dgm:prSet/>
      <dgm:spPr/>
      <dgm:t>
        <a:bodyPr/>
        <a:lstStyle/>
        <a:p>
          <a:r>
            <a:rPr lang="en-US" dirty="0"/>
            <a:t>To test the hypotheses, an </a:t>
          </a:r>
          <a:r>
            <a:rPr lang="en-US" b="1" dirty="0"/>
            <a:t>online questionnaire </a:t>
          </a:r>
          <a:r>
            <a:rPr lang="en-US" dirty="0"/>
            <a:t>was created by adapting several measurements to reflect the model’s variables, using </a:t>
          </a:r>
          <a:r>
            <a:rPr lang="en-US" b="1" dirty="0"/>
            <a:t>5-point Likert scales</a:t>
          </a:r>
          <a:endParaRPr lang="en-US" dirty="0"/>
        </a:p>
      </dgm:t>
    </dgm:pt>
    <dgm:pt modelId="{1E3CADE9-5DFD-4422-B59D-B54B06E3C1FC}" type="parTrans" cxnId="{508C26A2-F331-4875-BBC0-E0518D95D3CD}">
      <dgm:prSet/>
      <dgm:spPr/>
      <dgm:t>
        <a:bodyPr/>
        <a:lstStyle/>
        <a:p>
          <a:endParaRPr lang="en-US"/>
        </a:p>
      </dgm:t>
    </dgm:pt>
    <dgm:pt modelId="{4455C853-A9D5-4AE6-941E-7175CCD83F82}" type="sibTrans" cxnId="{508C26A2-F331-4875-BBC0-E0518D95D3CD}">
      <dgm:prSet/>
      <dgm:spPr/>
      <dgm:t>
        <a:bodyPr/>
        <a:lstStyle/>
        <a:p>
          <a:endParaRPr lang="en-US"/>
        </a:p>
      </dgm:t>
    </dgm:pt>
    <dgm:pt modelId="{1AFA89F4-E86F-4184-AB77-8BEF8FB51A31}" type="pres">
      <dgm:prSet presAssocID="{CA956D13-84A2-4754-96AE-83EEA87DEE10}" presName="root" presStyleCnt="0">
        <dgm:presLayoutVars>
          <dgm:dir/>
          <dgm:resizeHandles val="exact"/>
        </dgm:presLayoutVars>
      </dgm:prSet>
      <dgm:spPr/>
    </dgm:pt>
    <dgm:pt modelId="{5AF8ADFB-96F5-4996-8E16-38ED3FD2D39F}" type="pres">
      <dgm:prSet presAssocID="{2724D880-E6EC-45BD-A52F-A20B9DE42EF1}" presName="compNode" presStyleCnt="0"/>
      <dgm:spPr/>
    </dgm:pt>
    <dgm:pt modelId="{BC4177DE-49E8-4AD2-B516-B677C9E93932}" type="pres">
      <dgm:prSet presAssocID="{2724D880-E6EC-45BD-A52F-A20B9DE42EF1}" presName="bgRect" presStyleLbl="bgShp" presStyleIdx="0" presStyleCnt="3"/>
      <dgm:spPr/>
    </dgm:pt>
    <dgm:pt modelId="{4164F6B2-8B9B-446E-8812-D2F33ADAE0D1}" type="pres">
      <dgm:prSet presAssocID="{2724D880-E6EC-45BD-A52F-A20B9DE42E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BD39E30-7774-4A89-9724-F20ED9940FD3}" type="pres">
      <dgm:prSet presAssocID="{2724D880-E6EC-45BD-A52F-A20B9DE42EF1}" presName="spaceRect" presStyleCnt="0"/>
      <dgm:spPr/>
    </dgm:pt>
    <dgm:pt modelId="{16706124-DA7F-4B19-97D4-C76E25EE91C6}" type="pres">
      <dgm:prSet presAssocID="{2724D880-E6EC-45BD-A52F-A20B9DE42EF1}" presName="parTx" presStyleLbl="revTx" presStyleIdx="0" presStyleCnt="3">
        <dgm:presLayoutVars>
          <dgm:chMax val="0"/>
          <dgm:chPref val="0"/>
        </dgm:presLayoutVars>
      </dgm:prSet>
      <dgm:spPr/>
    </dgm:pt>
    <dgm:pt modelId="{E73ED7FB-F09B-48A2-8022-610FD6FBA3B2}" type="pres">
      <dgm:prSet presAssocID="{538C1E0C-E742-4759-90EE-FC3EA86478CD}" presName="sibTrans" presStyleCnt="0"/>
      <dgm:spPr/>
    </dgm:pt>
    <dgm:pt modelId="{2A203573-2B1E-4F96-8616-35DB8015D542}" type="pres">
      <dgm:prSet presAssocID="{8A5D6B7A-4374-44D1-B790-5E6B85E364B4}" presName="compNode" presStyleCnt="0"/>
      <dgm:spPr/>
    </dgm:pt>
    <dgm:pt modelId="{E314899B-B566-43F7-8A12-046FC823697B}" type="pres">
      <dgm:prSet presAssocID="{8A5D6B7A-4374-44D1-B790-5E6B85E364B4}" presName="bgRect" presStyleLbl="bgShp" presStyleIdx="1" presStyleCnt="3"/>
      <dgm:spPr/>
    </dgm:pt>
    <dgm:pt modelId="{B51F769F-1147-4445-B2CA-D6B3CEEA1DAB}" type="pres">
      <dgm:prSet presAssocID="{8A5D6B7A-4374-44D1-B790-5E6B85E364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272B8F0A-CE30-48AC-B545-ACD26C3A4EF4}" type="pres">
      <dgm:prSet presAssocID="{8A5D6B7A-4374-44D1-B790-5E6B85E364B4}" presName="spaceRect" presStyleCnt="0"/>
      <dgm:spPr/>
    </dgm:pt>
    <dgm:pt modelId="{8E2FC771-55FD-4D7D-B602-E042B832E246}" type="pres">
      <dgm:prSet presAssocID="{8A5D6B7A-4374-44D1-B790-5E6B85E364B4}" presName="parTx" presStyleLbl="revTx" presStyleIdx="1" presStyleCnt="3">
        <dgm:presLayoutVars>
          <dgm:chMax val="0"/>
          <dgm:chPref val="0"/>
        </dgm:presLayoutVars>
      </dgm:prSet>
      <dgm:spPr/>
    </dgm:pt>
    <dgm:pt modelId="{556818B5-BA40-4E2B-BA43-AD61E4B9CA8F}" type="pres">
      <dgm:prSet presAssocID="{FD826357-8E28-478D-9CF5-84DD45D87961}" presName="sibTrans" presStyleCnt="0"/>
      <dgm:spPr/>
    </dgm:pt>
    <dgm:pt modelId="{08CFD946-9CAE-4AC0-BDFE-640EB1B0DC3E}" type="pres">
      <dgm:prSet presAssocID="{1F0061C5-1F49-415A-AA03-ACB29B3EDBB5}" presName="compNode" presStyleCnt="0"/>
      <dgm:spPr/>
    </dgm:pt>
    <dgm:pt modelId="{9257309A-C9AF-4BB3-9798-51DF4B1A70B9}" type="pres">
      <dgm:prSet presAssocID="{1F0061C5-1F49-415A-AA03-ACB29B3EDBB5}" presName="bgRect" presStyleLbl="bgShp" presStyleIdx="2" presStyleCnt="3"/>
      <dgm:spPr/>
    </dgm:pt>
    <dgm:pt modelId="{F6A307FB-7EBD-413D-9B86-C30BAE830C15}" type="pres">
      <dgm:prSet presAssocID="{1F0061C5-1F49-415A-AA03-ACB29B3EDBB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F03CCB54-F200-42FE-8CEE-4882C0ACF2D1}" type="pres">
      <dgm:prSet presAssocID="{1F0061C5-1F49-415A-AA03-ACB29B3EDBB5}" presName="spaceRect" presStyleCnt="0"/>
      <dgm:spPr/>
    </dgm:pt>
    <dgm:pt modelId="{CF840312-368E-4A0D-8225-4FCFDB1E5099}" type="pres">
      <dgm:prSet presAssocID="{1F0061C5-1F49-415A-AA03-ACB29B3EDBB5}" presName="parTx" presStyleLbl="revTx" presStyleIdx="2" presStyleCnt="3">
        <dgm:presLayoutVars>
          <dgm:chMax val="0"/>
          <dgm:chPref val="0"/>
        </dgm:presLayoutVars>
      </dgm:prSet>
      <dgm:spPr/>
    </dgm:pt>
  </dgm:ptLst>
  <dgm:cxnLst>
    <dgm:cxn modelId="{E5398C17-1D33-4807-AB08-ED96BA194978}" type="presOf" srcId="{8A5D6B7A-4374-44D1-B790-5E6B85E364B4}" destId="{8E2FC771-55FD-4D7D-B602-E042B832E246}" srcOrd="0" destOrd="0" presId="urn:microsoft.com/office/officeart/2018/2/layout/IconVerticalSolidList"/>
    <dgm:cxn modelId="{5ECF6126-F274-4694-A7E9-E6222A05AAE7}" type="presOf" srcId="{1F0061C5-1F49-415A-AA03-ACB29B3EDBB5}" destId="{CF840312-368E-4A0D-8225-4FCFDB1E5099}" srcOrd="0" destOrd="0" presId="urn:microsoft.com/office/officeart/2018/2/layout/IconVerticalSolidList"/>
    <dgm:cxn modelId="{868A7941-BB85-48A5-9108-A7597F90FE50}" srcId="{CA956D13-84A2-4754-96AE-83EEA87DEE10}" destId="{2724D880-E6EC-45BD-A52F-A20B9DE42EF1}" srcOrd="0" destOrd="0" parTransId="{C42FB2CA-21A6-47E7-AE1F-C73241F76FCD}" sibTransId="{538C1E0C-E742-4759-90EE-FC3EA86478CD}"/>
    <dgm:cxn modelId="{EBBE8547-3C9F-436F-A537-802AFADB69A6}" type="presOf" srcId="{CA956D13-84A2-4754-96AE-83EEA87DEE10}" destId="{1AFA89F4-E86F-4184-AB77-8BEF8FB51A31}" srcOrd="0" destOrd="0" presId="urn:microsoft.com/office/officeart/2018/2/layout/IconVerticalSolidList"/>
    <dgm:cxn modelId="{508C26A2-F331-4875-BBC0-E0518D95D3CD}" srcId="{CA956D13-84A2-4754-96AE-83EEA87DEE10}" destId="{1F0061C5-1F49-415A-AA03-ACB29B3EDBB5}" srcOrd="2" destOrd="0" parTransId="{1E3CADE9-5DFD-4422-B59D-B54B06E3C1FC}" sibTransId="{4455C853-A9D5-4AE6-941E-7175CCD83F82}"/>
    <dgm:cxn modelId="{E097CEB4-4ED7-4218-A788-D02AD3977A2F}" type="presOf" srcId="{2724D880-E6EC-45BD-A52F-A20B9DE42EF1}" destId="{16706124-DA7F-4B19-97D4-C76E25EE91C6}" srcOrd="0" destOrd="0" presId="urn:microsoft.com/office/officeart/2018/2/layout/IconVerticalSolidList"/>
    <dgm:cxn modelId="{99FA1CD2-C87D-41A2-BD5D-6EAD630284B6}" srcId="{CA956D13-84A2-4754-96AE-83EEA87DEE10}" destId="{8A5D6B7A-4374-44D1-B790-5E6B85E364B4}" srcOrd="1" destOrd="0" parTransId="{01534EE1-B962-47F5-98A8-A59BAA1B2E96}" sibTransId="{FD826357-8E28-478D-9CF5-84DD45D87961}"/>
    <dgm:cxn modelId="{89EC27C3-851D-4183-AA3B-7390121F82E2}" type="presParOf" srcId="{1AFA89F4-E86F-4184-AB77-8BEF8FB51A31}" destId="{5AF8ADFB-96F5-4996-8E16-38ED3FD2D39F}" srcOrd="0" destOrd="0" presId="urn:microsoft.com/office/officeart/2018/2/layout/IconVerticalSolidList"/>
    <dgm:cxn modelId="{3C6624AC-6600-4198-B0DB-C97E10F5D193}" type="presParOf" srcId="{5AF8ADFB-96F5-4996-8E16-38ED3FD2D39F}" destId="{BC4177DE-49E8-4AD2-B516-B677C9E93932}" srcOrd="0" destOrd="0" presId="urn:microsoft.com/office/officeart/2018/2/layout/IconVerticalSolidList"/>
    <dgm:cxn modelId="{053211F2-E5C1-460B-9791-E2C846EEF830}" type="presParOf" srcId="{5AF8ADFB-96F5-4996-8E16-38ED3FD2D39F}" destId="{4164F6B2-8B9B-446E-8812-D2F33ADAE0D1}" srcOrd="1" destOrd="0" presId="urn:microsoft.com/office/officeart/2018/2/layout/IconVerticalSolidList"/>
    <dgm:cxn modelId="{EBC50ECF-CB79-47E3-9C1D-44AB82473149}" type="presParOf" srcId="{5AF8ADFB-96F5-4996-8E16-38ED3FD2D39F}" destId="{CBD39E30-7774-4A89-9724-F20ED9940FD3}" srcOrd="2" destOrd="0" presId="urn:microsoft.com/office/officeart/2018/2/layout/IconVerticalSolidList"/>
    <dgm:cxn modelId="{FFF61A07-4DB3-42F2-B68E-F0906C10E3C3}" type="presParOf" srcId="{5AF8ADFB-96F5-4996-8E16-38ED3FD2D39F}" destId="{16706124-DA7F-4B19-97D4-C76E25EE91C6}" srcOrd="3" destOrd="0" presId="urn:microsoft.com/office/officeart/2018/2/layout/IconVerticalSolidList"/>
    <dgm:cxn modelId="{D049420D-1C24-4C39-9582-90E7B6B3DA94}" type="presParOf" srcId="{1AFA89F4-E86F-4184-AB77-8BEF8FB51A31}" destId="{E73ED7FB-F09B-48A2-8022-610FD6FBA3B2}" srcOrd="1" destOrd="0" presId="urn:microsoft.com/office/officeart/2018/2/layout/IconVerticalSolidList"/>
    <dgm:cxn modelId="{E2DD08A4-6C6B-4504-B24F-0F5230C2D4D4}" type="presParOf" srcId="{1AFA89F4-E86F-4184-AB77-8BEF8FB51A31}" destId="{2A203573-2B1E-4F96-8616-35DB8015D542}" srcOrd="2" destOrd="0" presId="urn:microsoft.com/office/officeart/2018/2/layout/IconVerticalSolidList"/>
    <dgm:cxn modelId="{6473A573-C5B1-4261-B4F0-9E02F0E3EEF8}" type="presParOf" srcId="{2A203573-2B1E-4F96-8616-35DB8015D542}" destId="{E314899B-B566-43F7-8A12-046FC823697B}" srcOrd="0" destOrd="0" presId="urn:microsoft.com/office/officeart/2018/2/layout/IconVerticalSolidList"/>
    <dgm:cxn modelId="{9B593126-2DD7-41E6-9F3F-6BC45A794EF0}" type="presParOf" srcId="{2A203573-2B1E-4F96-8616-35DB8015D542}" destId="{B51F769F-1147-4445-B2CA-D6B3CEEA1DAB}" srcOrd="1" destOrd="0" presId="urn:microsoft.com/office/officeart/2018/2/layout/IconVerticalSolidList"/>
    <dgm:cxn modelId="{8DA16F06-0FE0-4F13-AD5B-70D3B2216328}" type="presParOf" srcId="{2A203573-2B1E-4F96-8616-35DB8015D542}" destId="{272B8F0A-CE30-48AC-B545-ACD26C3A4EF4}" srcOrd="2" destOrd="0" presId="urn:microsoft.com/office/officeart/2018/2/layout/IconVerticalSolidList"/>
    <dgm:cxn modelId="{DFAB2D97-171C-402E-BB13-5895F43E75E1}" type="presParOf" srcId="{2A203573-2B1E-4F96-8616-35DB8015D542}" destId="{8E2FC771-55FD-4D7D-B602-E042B832E246}" srcOrd="3" destOrd="0" presId="urn:microsoft.com/office/officeart/2018/2/layout/IconVerticalSolidList"/>
    <dgm:cxn modelId="{FB2258EA-55CB-4067-890D-2C0DABC3E57A}" type="presParOf" srcId="{1AFA89F4-E86F-4184-AB77-8BEF8FB51A31}" destId="{556818B5-BA40-4E2B-BA43-AD61E4B9CA8F}" srcOrd="3" destOrd="0" presId="urn:microsoft.com/office/officeart/2018/2/layout/IconVerticalSolidList"/>
    <dgm:cxn modelId="{F998F01F-79E4-4C06-B82F-EB3FB2A63227}" type="presParOf" srcId="{1AFA89F4-E86F-4184-AB77-8BEF8FB51A31}" destId="{08CFD946-9CAE-4AC0-BDFE-640EB1B0DC3E}" srcOrd="4" destOrd="0" presId="urn:microsoft.com/office/officeart/2018/2/layout/IconVerticalSolidList"/>
    <dgm:cxn modelId="{2A3776C9-D223-4A19-9414-6E29F68453EF}" type="presParOf" srcId="{08CFD946-9CAE-4AC0-BDFE-640EB1B0DC3E}" destId="{9257309A-C9AF-4BB3-9798-51DF4B1A70B9}" srcOrd="0" destOrd="0" presId="urn:microsoft.com/office/officeart/2018/2/layout/IconVerticalSolidList"/>
    <dgm:cxn modelId="{B9E63EC7-5929-4A2C-9B56-6722C0C38F4F}" type="presParOf" srcId="{08CFD946-9CAE-4AC0-BDFE-640EB1B0DC3E}" destId="{F6A307FB-7EBD-413D-9B86-C30BAE830C15}" srcOrd="1" destOrd="0" presId="urn:microsoft.com/office/officeart/2018/2/layout/IconVerticalSolidList"/>
    <dgm:cxn modelId="{9F7985AB-789F-4243-923E-5A3F7524A3B3}" type="presParOf" srcId="{08CFD946-9CAE-4AC0-BDFE-640EB1B0DC3E}" destId="{F03CCB54-F200-42FE-8CEE-4882C0ACF2D1}" srcOrd="2" destOrd="0" presId="urn:microsoft.com/office/officeart/2018/2/layout/IconVerticalSolidList"/>
    <dgm:cxn modelId="{611F8565-339D-4D6C-AEEE-6A748732FDC9}" type="presParOf" srcId="{08CFD946-9CAE-4AC0-BDFE-640EB1B0DC3E}" destId="{CF840312-368E-4A0D-8225-4FCFDB1E509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AD7E7C-DF94-48BD-AE9B-5AF40F2D7B2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FF7F729-CA95-4060-942F-73DD3CE333B0}">
      <dgm:prSet/>
      <dgm:spPr/>
      <dgm:t>
        <a:bodyPr/>
        <a:lstStyle/>
        <a:p>
          <a:r>
            <a:rPr lang="en-GB" dirty="0"/>
            <a:t>An interesting finding of this research is the important role of social presence in achieving satisfaction and loyalty in the context of OFODPs, since the social side of such platforms is rarely addressed in research</a:t>
          </a:r>
          <a:endParaRPr lang="en-US" dirty="0"/>
        </a:p>
      </dgm:t>
    </dgm:pt>
    <dgm:pt modelId="{03572694-1837-468B-9966-6E83DCF48FE1}" type="parTrans" cxnId="{74E927F5-7BC1-443A-9335-9BEBC0952EAE}">
      <dgm:prSet/>
      <dgm:spPr/>
      <dgm:t>
        <a:bodyPr/>
        <a:lstStyle/>
        <a:p>
          <a:endParaRPr lang="en-US"/>
        </a:p>
      </dgm:t>
    </dgm:pt>
    <dgm:pt modelId="{EEBBE111-B4C0-4DE1-AC90-C78A409604A4}" type="sibTrans" cxnId="{74E927F5-7BC1-443A-9335-9BEBC0952EAE}">
      <dgm:prSet/>
      <dgm:spPr/>
      <dgm:t>
        <a:bodyPr/>
        <a:lstStyle/>
        <a:p>
          <a:endParaRPr lang="en-US"/>
        </a:p>
      </dgm:t>
    </dgm:pt>
    <dgm:pt modelId="{4620A079-165D-4ED7-BB0E-2E20D06AE9FD}">
      <dgm:prSet/>
      <dgm:spPr/>
      <dgm:t>
        <a:bodyPr/>
        <a:lstStyle/>
        <a:p>
          <a:r>
            <a:rPr lang="en-US" b="0" i="0" baseline="0" dirty="0"/>
            <a:t>Indeed, almost no prior research on online food ordering addressed the role of the customers’ social experiences</a:t>
          </a:r>
          <a:endParaRPr lang="en-US" dirty="0"/>
        </a:p>
      </dgm:t>
    </dgm:pt>
    <dgm:pt modelId="{FEF82E12-DB9B-43B6-A104-E11E67BD3AE9}" type="parTrans" cxnId="{E656F7A4-D22C-48C5-A38C-4698E25064B5}">
      <dgm:prSet/>
      <dgm:spPr/>
      <dgm:t>
        <a:bodyPr/>
        <a:lstStyle/>
        <a:p>
          <a:endParaRPr lang="en-US"/>
        </a:p>
      </dgm:t>
    </dgm:pt>
    <dgm:pt modelId="{87E5DC8B-459D-4205-9198-D1F4CF249AF7}" type="sibTrans" cxnId="{E656F7A4-D22C-48C5-A38C-4698E25064B5}">
      <dgm:prSet/>
      <dgm:spPr/>
      <dgm:t>
        <a:bodyPr/>
        <a:lstStyle/>
        <a:p>
          <a:endParaRPr lang="en-US"/>
        </a:p>
      </dgm:t>
    </dgm:pt>
    <dgm:pt modelId="{E6C5FFC5-EA2A-4B81-AC5B-68326ED01E94}" type="pres">
      <dgm:prSet presAssocID="{2FAD7E7C-DF94-48BD-AE9B-5AF40F2D7B25}" presName="vert0" presStyleCnt="0">
        <dgm:presLayoutVars>
          <dgm:dir/>
          <dgm:animOne val="branch"/>
          <dgm:animLvl val="lvl"/>
        </dgm:presLayoutVars>
      </dgm:prSet>
      <dgm:spPr/>
    </dgm:pt>
    <dgm:pt modelId="{33688253-210F-4182-B949-74696284CFBE}" type="pres">
      <dgm:prSet presAssocID="{4FF7F729-CA95-4060-942F-73DD3CE333B0}" presName="thickLine" presStyleLbl="alignNode1" presStyleIdx="0" presStyleCnt="2"/>
      <dgm:spPr/>
    </dgm:pt>
    <dgm:pt modelId="{DC33B1CE-9889-4411-A2A3-78E5B851F690}" type="pres">
      <dgm:prSet presAssocID="{4FF7F729-CA95-4060-942F-73DD3CE333B0}" presName="horz1" presStyleCnt="0"/>
      <dgm:spPr/>
    </dgm:pt>
    <dgm:pt modelId="{52F791DC-61BC-462E-BD3B-F4C29A977C36}" type="pres">
      <dgm:prSet presAssocID="{4FF7F729-CA95-4060-942F-73DD3CE333B0}" presName="tx1" presStyleLbl="revTx" presStyleIdx="0" presStyleCnt="2"/>
      <dgm:spPr/>
    </dgm:pt>
    <dgm:pt modelId="{03162F1A-E313-49A7-B551-0ED2D6C70CE2}" type="pres">
      <dgm:prSet presAssocID="{4FF7F729-CA95-4060-942F-73DD3CE333B0}" presName="vert1" presStyleCnt="0"/>
      <dgm:spPr/>
    </dgm:pt>
    <dgm:pt modelId="{BFDC43E9-0ACD-477A-AECD-CA937B156349}" type="pres">
      <dgm:prSet presAssocID="{4620A079-165D-4ED7-BB0E-2E20D06AE9FD}" presName="thickLine" presStyleLbl="alignNode1" presStyleIdx="1" presStyleCnt="2"/>
      <dgm:spPr/>
    </dgm:pt>
    <dgm:pt modelId="{B590BDDF-C214-403E-8681-9AD2E8AF6769}" type="pres">
      <dgm:prSet presAssocID="{4620A079-165D-4ED7-BB0E-2E20D06AE9FD}" presName="horz1" presStyleCnt="0"/>
      <dgm:spPr/>
    </dgm:pt>
    <dgm:pt modelId="{B7B8050C-A696-49A9-B70C-CCDBFE6350CD}" type="pres">
      <dgm:prSet presAssocID="{4620A079-165D-4ED7-BB0E-2E20D06AE9FD}" presName="tx1" presStyleLbl="revTx" presStyleIdx="1" presStyleCnt="2"/>
      <dgm:spPr/>
    </dgm:pt>
    <dgm:pt modelId="{ADBF77E3-F542-448E-B1AE-26CEE5D684A1}" type="pres">
      <dgm:prSet presAssocID="{4620A079-165D-4ED7-BB0E-2E20D06AE9FD}" presName="vert1" presStyleCnt="0"/>
      <dgm:spPr/>
    </dgm:pt>
  </dgm:ptLst>
  <dgm:cxnLst>
    <dgm:cxn modelId="{A179FF30-A645-4098-885A-F39F97A9EFD7}" type="presOf" srcId="{2FAD7E7C-DF94-48BD-AE9B-5AF40F2D7B25}" destId="{E6C5FFC5-EA2A-4B81-AC5B-68326ED01E94}" srcOrd="0" destOrd="0" presId="urn:microsoft.com/office/officeart/2008/layout/LinedList"/>
    <dgm:cxn modelId="{4BA50F83-BCE4-41F8-AC91-96553B0FC15A}" type="presOf" srcId="{4FF7F729-CA95-4060-942F-73DD3CE333B0}" destId="{52F791DC-61BC-462E-BD3B-F4C29A977C36}" srcOrd="0" destOrd="0" presId="urn:microsoft.com/office/officeart/2008/layout/LinedList"/>
    <dgm:cxn modelId="{E656F7A4-D22C-48C5-A38C-4698E25064B5}" srcId="{2FAD7E7C-DF94-48BD-AE9B-5AF40F2D7B25}" destId="{4620A079-165D-4ED7-BB0E-2E20D06AE9FD}" srcOrd="1" destOrd="0" parTransId="{FEF82E12-DB9B-43B6-A104-E11E67BD3AE9}" sibTransId="{87E5DC8B-459D-4205-9198-D1F4CF249AF7}"/>
    <dgm:cxn modelId="{AC0930E2-46A7-459F-95B2-CB5B494D70DD}" type="presOf" srcId="{4620A079-165D-4ED7-BB0E-2E20D06AE9FD}" destId="{B7B8050C-A696-49A9-B70C-CCDBFE6350CD}" srcOrd="0" destOrd="0" presId="urn:microsoft.com/office/officeart/2008/layout/LinedList"/>
    <dgm:cxn modelId="{74E927F5-7BC1-443A-9335-9BEBC0952EAE}" srcId="{2FAD7E7C-DF94-48BD-AE9B-5AF40F2D7B25}" destId="{4FF7F729-CA95-4060-942F-73DD3CE333B0}" srcOrd="0" destOrd="0" parTransId="{03572694-1837-468B-9966-6E83DCF48FE1}" sibTransId="{EEBBE111-B4C0-4DE1-AC90-C78A409604A4}"/>
    <dgm:cxn modelId="{047A2953-E0B0-4121-9D88-3BCEA4C73949}" type="presParOf" srcId="{E6C5FFC5-EA2A-4B81-AC5B-68326ED01E94}" destId="{33688253-210F-4182-B949-74696284CFBE}" srcOrd="0" destOrd="0" presId="urn:microsoft.com/office/officeart/2008/layout/LinedList"/>
    <dgm:cxn modelId="{B0955F72-56AD-429E-9F45-E63DBF117390}" type="presParOf" srcId="{E6C5FFC5-EA2A-4B81-AC5B-68326ED01E94}" destId="{DC33B1CE-9889-4411-A2A3-78E5B851F690}" srcOrd="1" destOrd="0" presId="urn:microsoft.com/office/officeart/2008/layout/LinedList"/>
    <dgm:cxn modelId="{D2D06D4E-5C4C-4002-9738-CA5CCAE9A2C0}" type="presParOf" srcId="{DC33B1CE-9889-4411-A2A3-78E5B851F690}" destId="{52F791DC-61BC-462E-BD3B-F4C29A977C36}" srcOrd="0" destOrd="0" presId="urn:microsoft.com/office/officeart/2008/layout/LinedList"/>
    <dgm:cxn modelId="{3D4E41C2-B4E7-4AD4-883D-5C6EB6305992}" type="presParOf" srcId="{DC33B1CE-9889-4411-A2A3-78E5B851F690}" destId="{03162F1A-E313-49A7-B551-0ED2D6C70CE2}" srcOrd="1" destOrd="0" presId="urn:microsoft.com/office/officeart/2008/layout/LinedList"/>
    <dgm:cxn modelId="{34A33175-2FFA-45E0-ADD6-D780809B213C}" type="presParOf" srcId="{E6C5FFC5-EA2A-4B81-AC5B-68326ED01E94}" destId="{BFDC43E9-0ACD-477A-AECD-CA937B156349}" srcOrd="2" destOrd="0" presId="urn:microsoft.com/office/officeart/2008/layout/LinedList"/>
    <dgm:cxn modelId="{572EB9FF-EDDB-431F-AB10-6E5AF3438331}" type="presParOf" srcId="{E6C5FFC5-EA2A-4B81-AC5B-68326ED01E94}" destId="{B590BDDF-C214-403E-8681-9AD2E8AF6769}" srcOrd="3" destOrd="0" presId="urn:microsoft.com/office/officeart/2008/layout/LinedList"/>
    <dgm:cxn modelId="{F07FBCDE-D3C5-43F0-97EE-4426E9E74F51}" type="presParOf" srcId="{B590BDDF-C214-403E-8681-9AD2E8AF6769}" destId="{B7B8050C-A696-49A9-B70C-CCDBFE6350CD}" srcOrd="0" destOrd="0" presId="urn:microsoft.com/office/officeart/2008/layout/LinedList"/>
    <dgm:cxn modelId="{6786B5A3-A948-47FA-8075-E83AE810E538}" type="presParOf" srcId="{B590BDDF-C214-403E-8681-9AD2E8AF6769}" destId="{ADBF77E3-F542-448E-B1AE-26CEE5D684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6784A-6AC2-471F-9846-3198D5C82C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BF878F2-B83F-40C7-ABA6-C471E0DB254B}">
      <dgm:prSet/>
      <dgm:spPr/>
      <dgm:t>
        <a:bodyPr/>
        <a:lstStyle/>
        <a:p>
          <a:r>
            <a:rPr lang="en-US"/>
            <a:t>The results show that the different elements of the customer experience on such platforms are equally important,  whether the customer is reacting to the performance of the platform, its visuals, its information, or even the existence of others on the platform. </a:t>
          </a:r>
        </a:p>
      </dgm:t>
    </dgm:pt>
    <dgm:pt modelId="{0F2BDE8A-A804-4732-B1BC-ACBD1AEF151C}" type="parTrans" cxnId="{183D7E62-7144-4099-9527-29C3726DC2AA}">
      <dgm:prSet/>
      <dgm:spPr/>
      <dgm:t>
        <a:bodyPr/>
        <a:lstStyle/>
        <a:p>
          <a:endParaRPr lang="en-US"/>
        </a:p>
      </dgm:t>
    </dgm:pt>
    <dgm:pt modelId="{1B3E4A52-A457-482A-A42D-6468882AF3D9}" type="sibTrans" cxnId="{183D7E62-7144-4099-9527-29C3726DC2AA}">
      <dgm:prSet/>
      <dgm:spPr/>
      <dgm:t>
        <a:bodyPr/>
        <a:lstStyle/>
        <a:p>
          <a:endParaRPr lang="en-US"/>
        </a:p>
      </dgm:t>
    </dgm:pt>
    <dgm:pt modelId="{0D8A56C4-19E7-43EA-AD46-ACED3A2B36EC}">
      <dgm:prSet/>
      <dgm:spPr/>
      <dgm:t>
        <a:bodyPr/>
        <a:lstStyle/>
        <a:p>
          <a:r>
            <a:rPr lang="en-US"/>
            <a:t>The findings are in line with the literature investigating customer experiences in a variety of online platforms. </a:t>
          </a:r>
        </a:p>
      </dgm:t>
    </dgm:pt>
    <dgm:pt modelId="{C8D496D0-6722-43D3-8AF1-D44A34796FEC}" type="parTrans" cxnId="{BD50E5BA-E46F-4C22-BDDE-A0BDBDF79DE4}">
      <dgm:prSet/>
      <dgm:spPr/>
      <dgm:t>
        <a:bodyPr/>
        <a:lstStyle/>
        <a:p>
          <a:endParaRPr lang="en-US"/>
        </a:p>
      </dgm:t>
    </dgm:pt>
    <dgm:pt modelId="{E058F756-94FB-435D-8737-D2870A39CD08}" type="sibTrans" cxnId="{BD50E5BA-E46F-4C22-BDDE-A0BDBDF79DE4}">
      <dgm:prSet/>
      <dgm:spPr/>
      <dgm:t>
        <a:bodyPr/>
        <a:lstStyle/>
        <a:p>
          <a:endParaRPr lang="en-US"/>
        </a:p>
      </dgm:t>
    </dgm:pt>
    <dgm:pt modelId="{85BF86B3-42FF-495E-8A76-97B5C94C2C34}" type="pres">
      <dgm:prSet presAssocID="{E0F6784A-6AC2-471F-9846-3198D5C82C0E}" presName="root" presStyleCnt="0">
        <dgm:presLayoutVars>
          <dgm:dir/>
          <dgm:resizeHandles val="exact"/>
        </dgm:presLayoutVars>
      </dgm:prSet>
      <dgm:spPr/>
    </dgm:pt>
    <dgm:pt modelId="{63193563-ED4B-4301-8EF6-F8B839385B43}" type="pres">
      <dgm:prSet presAssocID="{2BF878F2-B83F-40C7-ABA6-C471E0DB254B}" presName="compNode" presStyleCnt="0"/>
      <dgm:spPr/>
    </dgm:pt>
    <dgm:pt modelId="{13DED043-776B-4C66-86EA-5C76EB56E95B}" type="pres">
      <dgm:prSet presAssocID="{2BF878F2-B83F-40C7-ABA6-C471E0DB254B}" presName="bgRect" presStyleLbl="bgShp" presStyleIdx="0" presStyleCnt="2"/>
      <dgm:spPr/>
    </dgm:pt>
    <dgm:pt modelId="{879F1E0F-7540-4775-91AB-1CBE770F111A}" type="pres">
      <dgm:prSet presAssocID="{2BF878F2-B83F-40C7-ABA6-C471E0DB25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ximize"/>
        </a:ext>
      </dgm:extLst>
    </dgm:pt>
    <dgm:pt modelId="{120855EC-9F07-45FC-8B86-F7D74E3D2DC7}" type="pres">
      <dgm:prSet presAssocID="{2BF878F2-B83F-40C7-ABA6-C471E0DB254B}" presName="spaceRect" presStyleCnt="0"/>
      <dgm:spPr/>
    </dgm:pt>
    <dgm:pt modelId="{0F0713CD-434C-4C92-B60A-5AA60C559AD5}" type="pres">
      <dgm:prSet presAssocID="{2BF878F2-B83F-40C7-ABA6-C471E0DB254B}" presName="parTx" presStyleLbl="revTx" presStyleIdx="0" presStyleCnt="2">
        <dgm:presLayoutVars>
          <dgm:chMax val="0"/>
          <dgm:chPref val="0"/>
        </dgm:presLayoutVars>
      </dgm:prSet>
      <dgm:spPr/>
    </dgm:pt>
    <dgm:pt modelId="{2BE9F69A-0507-43FD-8CAC-B165E84907F0}" type="pres">
      <dgm:prSet presAssocID="{1B3E4A52-A457-482A-A42D-6468882AF3D9}" presName="sibTrans" presStyleCnt="0"/>
      <dgm:spPr/>
    </dgm:pt>
    <dgm:pt modelId="{FAA7F4F9-9C00-411E-B502-2646FD193BEC}" type="pres">
      <dgm:prSet presAssocID="{0D8A56C4-19E7-43EA-AD46-ACED3A2B36EC}" presName="compNode" presStyleCnt="0"/>
      <dgm:spPr/>
    </dgm:pt>
    <dgm:pt modelId="{83CD4B72-6B26-4676-8AE8-D0A5E0002524}" type="pres">
      <dgm:prSet presAssocID="{0D8A56C4-19E7-43EA-AD46-ACED3A2B36EC}" presName="bgRect" presStyleLbl="bgShp" presStyleIdx="1" presStyleCnt="2"/>
      <dgm:spPr/>
    </dgm:pt>
    <dgm:pt modelId="{D610DCCA-F26D-4D38-9753-E56F93819201}" type="pres">
      <dgm:prSet presAssocID="{0D8A56C4-19E7-43EA-AD46-ACED3A2B36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BCC4F263-878A-4878-86BB-5705F42EF33C}" type="pres">
      <dgm:prSet presAssocID="{0D8A56C4-19E7-43EA-AD46-ACED3A2B36EC}" presName="spaceRect" presStyleCnt="0"/>
      <dgm:spPr/>
    </dgm:pt>
    <dgm:pt modelId="{745A6FD6-A65A-4049-9366-ABB4246B43ED}" type="pres">
      <dgm:prSet presAssocID="{0D8A56C4-19E7-43EA-AD46-ACED3A2B36EC}" presName="parTx" presStyleLbl="revTx" presStyleIdx="1" presStyleCnt="2">
        <dgm:presLayoutVars>
          <dgm:chMax val="0"/>
          <dgm:chPref val="0"/>
        </dgm:presLayoutVars>
      </dgm:prSet>
      <dgm:spPr/>
    </dgm:pt>
  </dgm:ptLst>
  <dgm:cxnLst>
    <dgm:cxn modelId="{869AC95B-FA69-4817-9BCC-D8B7F87BE833}" type="presOf" srcId="{E0F6784A-6AC2-471F-9846-3198D5C82C0E}" destId="{85BF86B3-42FF-495E-8A76-97B5C94C2C34}" srcOrd="0" destOrd="0" presId="urn:microsoft.com/office/officeart/2018/2/layout/IconVerticalSolidList"/>
    <dgm:cxn modelId="{183D7E62-7144-4099-9527-29C3726DC2AA}" srcId="{E0F6784A-6AC2-471F-9846-3198D5C82C0E}" destId="{2BF878F2-B83F-40C7-ABA6-C471E0DB254B}" srcOrd="0" destOrd="0" parTransId="{0F2BDE8A-A804-4732-B1BC-ACBD1AEF151C}" sibTransId="{1B3E4A52-A457-482A-A42D-6468882AF3D9}"/>
    <dgm:cxn modelId="{C3AB5FA9-A970-4E45-921B-967981E65C38}" type="presOf" srcId="{0D8A56C4-19E7-43EA-AD46-ACED3A2B36EC}" destId="{745A6FD6-A65A-4049-9366-ABB4246B43ED}" srcOrd="0" destOrd="0" presId="urn:microsoft.com/office/officeart/2018/2/layout/IconVerticalSolidList"/>
    <dgm:cxn modelId="{7E513BB0-A04F-4272-B8CA-BDF012B356CE}" type="presOf" srcId="{2BF878F2-B83F-40C7-ABA6-C471E0DB254B}" destId="{0F0713CD-434C-4C92-B60A-5AA60C559AD5}" srcOrd="0" destOrd="0" presId="urn:microsoft.com/office/officeart/2018/2/layout/IconVerticalSolidList"/>
    <dgm:cxn modelId="{BD50E5BA-E46F-4C22-BDDE-A0BDBDF79DE4}" srcId="{E0F6784A-6AC2-471F-9846-3198D5C82C0E}" destId="{0D8A56C4-19E7-43EA-AD46-ACED3A2B36EC}" srcOrd="1" destOrd="0" parTransId="{C8D496D0-6722-43D3-8AF1-D44A34796FEC}" sibTransId="{E058F756-94FB-435D-8737-D2870A39CD08}"/>
    <dgm:cxn modelId="{B6423C7A-11B5-4EAA-B856-BBD087E182A3}" type="presParOf" srcId="{85BF86B3-42FF-495E-8A76-97B5C94C2C34}" destId="{63193563-ED4B-4301-8EF6-F8B839385B43}" srcOrd="0" destOrd="0" presId="urn:microsoft.com/office/officeart/2018/2/layout/IconVerticalSolidList"/>
    <dgm:cxn modelId="{00F5C572-180C-4278-B562-C43F3AFD2E78}" type="presParOf" srcId="{63193563-ED4B-4301-8EF6-F8B839385B43}" destId="{13DED043-776B-4C66-86EA-5C76EB56E95B}" srcOrd="0" destOrd="0" presId="urn:microsoft.com/office/officeart/2018/2/layout/IconVerticalSolidList"/>
    <dgm:cxn modelId="{36F7B3A5-2290-44C2-B5FE-D5D1FA00526B}" type="presParOf" srcId="{63193563-ED4B-4301-8EF6-F8B839385B43}" destId="{879F1E0F-7540-4775-91AB-1CBE770F111A}" srcOrd="1" destOrd="0" presId="urn:microsoft.com/office/officeart/2018/2/layout/IconVerticalSolidList"/>
    <dgm:cxn modelId="{34C72399-B419-4D7B-8D6D-7BA26DE3E84F}" type="presParOf" srcId="{63193563-ED4B-4301-8EF6-F8B839385B43}" destId="{120855EC-9F07-45FC-8B86-F7D74E3D2DC7}" srcOrd="2" destOrd="0" presId="urn:microsoft.com/office/officeart/2018/2/layout/IconVerticalSolidList"/>
    <dgm:cxn modelId="{5F07B935-2004-4124-986B-1D2FCB7DC121}" type="presParOf" srcId="{63193563-ED4B-4301-8EF6-F8B839385B43}" destId="{0F0713CD-434C-4C92-B60A-5AA60C559AD5}" srcOrd="3" destOrd="0" presId="urn:microsoft.com/office/officeart/2018/2/layout/IconVerticalSolidList"/>
    <dgm:cxn modelId="{A870AD98-2461-48AD-A99D-EE0BB47989D2}" type="presParOf" srcId="{85BF86B3-42FF-495E-8A76-97B5C94C2C34}" destId="{2BE9F69A-0507-43FD-8CAC-B165E84907F0}" srcOrd="1" destOrd="0" presId="urn:microsoft.com/office/officeart/2018/2/layout/IconVerticalSolidList"/>
    <dgm:cxn modelId="{4FEF487A-1E21-46C7-8E5E-F392C4C49572}" type="presParOf" srcId="{85BF86B3-42FF-495E-8A76-97B5C94C2C34}" destId="{FAA7F4F9-9C00-411E-B502-2646FD193BEC}" srcOrd="2" destOrd="0" presId="urn:microsoft.com/office/officeart/2018/2/layout/IconVerticalSolidList"/>
    <dgm:cxn modelId="{1656D71A-A04A-4A86-94C8-DECADD95C23A}" type="presParOf" srcId="{FAA7F4F9-9C00-411E-B502-2646FD193BEC}" destId="{83CD4B72-6B26-4676-8AE8-D0A5E0002524}" srcOrd="0" destOrd="0" presId="urn:microsoft.com/office/officeart/2018/2/layout/IconVerticalSolidList"/>
    <dgm:cxn modelId="{40B73320-C924-4133-AB4B-683680BFE93A}" type="presParOf" srcId="{FAA7F4F9-9C00-411E-B502-2646FD193BEC}" destId="{D610DCCA-F26D-4D38-9753-E56F93819201}" srcOrd="1" destOrd="0" presId="urn:microsoft.com/office/officeart/2018/2/layout/IconVerticalSolidList"/>
    <dgm:cxn modelId="{DBA54E9E-2CE3-4895-BC10-31EA6BCDAA1D}" type="presParOf" srcId="{FAA7F4F9-9C00-411E-B502-2646FD193BEC}" destId="{BCC4F263-878A-4878-86BB-5705F42EF33C}" srcOrd="2" destOrd="0" presId="urn:microsoft.com/office/officeart/2018/2/layout/IconVerticalSolidList"/>
    <dgm:cxn modelId="{AAD463A2-E2A3-4679-B815-AAB4FCE1E55F}" type="presParOf" srcId="{FAA7F4F9-9C00-411E-B502-2646FD193BEC}" destId="{745A6FD6-A65A-4049-9366-ABB4246B43E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E08A9A-6866-4363-AD36-4050E3083BE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137CD24E-15BD-4949-B165-1D135A6053B7}">
      <dgm:prSet/>
      <dgm:spPr/>
      <dgm:t>
        <a:bodyPr/>
        <a:lstStyle/>
        <a:p>
          <a:r>
            <a:rPr lang="en-US" dirty="0"/>
            <a:t>The study reflect the importance of understanding the customers’ multifaceted experiences on OFODPs</a:t>
          </a:r>
        </a:p>
      </dgm:t>
    </dgm:pt>
    <dgm:pt modelId="{F0491DF1-A3AE-494F-A4FD-FC260F2EEBEE}" type="parTrans" cxnId="{21BDD7BE-524B-4EE7-A8C0-246058DBCF1B}">
      <dgm:prSet/>
      <dgm:spPr/>
      <dgm:t>
        <a:bodyPr/>
        <a:lstStyle/>
        <a:p>
          <a:endParaRPr lang="en-US"/>
        </a:p>
      </dgm:t>
    </dgm:pt>
    <dgm:pt modelId="{93505011-D60B-4C08-B29D-83911E289F6B}" type="sibTrans" cxnId="{21BDD7BE-524B-4EE7-A8C0-246058DBCF1B}">
      <dgm:prSet/>
      <dgm:spPr/>
      <dgm:t>
        <a:bodyPr/>
        <a:lstStyle/>
        <a:p>
          <a:endParaRPr lang="en-US"/>
        </a:p>
      </dgm:t>
    </dgm:pt>
    <dgm:pt modelId="{1117EA97-3612-4B8A-BAA4-9362A30BED1A}">
      <dgm:prSet/>
      <dgm:spPr/>
      <dgm:t>
        <a:bodyPr/>
        <a:lstStyle/>
        <a:p>
          <a:r>
            <a:rPr lang="en-US" dirty="0"/>
            <a:t>Our findings are useful to marketers of OFODPs, enriching their understanding of what aspects customers find useful when experiencing these platforms</a:t>
          </a:r>
        </a:p>
      </dgm:t>
    </dgm:pt>
    <dgm:pt modelId="{43223699-94B2-411C-9820-2D76C8B34823}" type="parTrans" cxnId="{B71BA943-C696-42CD-8135-FB6C5E86AD8D}">
      <dgm:prSet/>
      <dgm:spPr/>
      <dgm:t>
        <a:bodyPr/>
        <a:lstStyle/>
        <a:p>
          <a:endParaRPr lang="en-US"/>
        </a:p>
      </dgm:t>
    </dgm:pt>
    <dgm:pt modelId="{930B9919-98BA-404E-97D0-67FF01BFE4E6}" type="sibTrans" cxnId="{B71BA943-C696-42CD-8135-FB6C5E86AD8D}">
      <dgm:prSet/>
      <dgm:spPr/>
      <dgm:t>
        <a:bodyPr/>
        <a:lstStyle/>
        <a:p>
          <a:endParaRPr lang="en-US"/>
        </a:p>
      </dgm:t>
    </dgm:pt>
    <dgm:pt modelId="{42A86598-82E2-435A-BCB8-96974F9C9DC9}">
      <dgm:prSet/>
      <dgm:spPr/>
      <dgm:t>
        <a:bodyPr/>
        <a:lstStyle/>
        <a:p>
          <a:r>
            <a:rPr lang="en-US" dirty="0"/>
            <a:t>Our findings serve the restaurant managers and marketers, as they shed light on the importance of including complete and accurate information and attractive pictures on their presences on OFODPs </a:t>
          </a:r>
        </a:p>
      </dgm:t>
    </dgm:pt>
    <dgm:pt modelId="{2024D1FF-D104-4F3D-99FB-65F40978BAFF}" type="parTrans" cxnId="{E328E0E4-14C7-4FE9-949E-BDC70AEAA8E6}">
      <dgm:prSet/>
      <dgm:spPr/>
      <dgm:t>
        <a:bodyPr/>
        <a:lstStyle/>
        <a:p>
          <a:endParaRPr lang="en-US"/>
        </a:p>
      </dgm:t>
    </dgm:pt>
    <dgm:pt modelId="{CAD2A3A3-FCBC-4B01-B466-BD517BF58283}" type="sibTrans" cxnId="{E328E0E4-14C7-4FE9-949E-BDC70AEAA8E6}">
      <dgm:prSet/>
      <dgm:spPr/>
      <dgm:t>
        <a:bodyPr/>
        <a:lstStyle/>
        <a:p>
          <a:endParaRPr lang="en-US"/>
        </a:p>
      </dgm:t>
    </dgm:pt>
    <dgm:pt modelId="{4E6DFBEF-7EAC-4728-858A-08052CC564AF}" type="pres">
      <dgm:prSet presAssocID="{A5E08A9A-6866-4363-AD36-4050E3083BE0}" presName="root" presStyleCnt="0">
        <dgm:presLayoutVars>
          <dgm:dir/>
          <dgm:resizeHandles val="exact"/>
        </dgm:presLayoutVars>
      </dgm:prSet>
      <dgm:spPr/>
    </dgm:pt>
    <dgm:pt modelId="{AE2DDD57-2FEC-4102-B63D-30485BE0057A}" type="pres">
      <dgm:prSet presAssocID="{137CD24E-15BD-4949-B165-1D135A6053B7}" presName="compNode" presStyleCnt="0"/>
      <dgm:spPr/>
    </dgm:pt>
    <dgm:pt modelId="{8AE97A83-8F30-4AED-AC6B-2F54CA01D95E}" type="pres">
      <dgm:prSet presAssocID="{137CD24E-15BD-4949-B165-1D135A6053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apanese Dolls"/>
        </a:ext>
      </dgm:extLst>
    </dgm:pt>
    <dgm:pt modelId="{2D0C0818-C9E0-422E-A61A-EB5D3789FB6C}" type="pres">
      <dgm:prSet presAssocID="{137CD24E-15BD-4949-B165-1D135A6053B7}" presName="spaceRect" presStyleCnt="0"/>
      <dgm:spPr/>
    </dgm:pt>
    <dgm:pt modelId="{E85D964A-30ED-4090-B583-CF66D21CCC96}" type="pres">
      <dgm:prSet presAssocID="{137CD24E-15BD-4949-B165-1D135A6053B7}" presName="textRect" presStyleLbl="revTx" presStyleIdx="0" presStyleCnt="3">
        <dgm:presLayoutVars>
          <dgm:chMax val="1"/>
          <dgm:chPref val="1"/>
        </dgm:presLayoutVars>
      </dgm:prSet>
      <dgm:spPr/>
    </dgm:pt>
    <dgm:pt modelId="{0A64282E-C49C-4AF1-9EC3-66BCD320B09A}" type="pres">
      <dgm:prSet presAssocID="{93505011-D60B-4C08-B29D-83911E289F6B}" presName="sibTrans" presStyleCnt="0"/>
      <dgm:spPr/>
    </dgm:pt>
    <dgm:pt modelId="{AB6DD598-0F03-4AEB-B5B5-E27DC022C66F}" type="pres">
      <dgm:prSet presAssocID="{1117EA97-3612-4B8A-BAA4-9362A30BED1A}" presName="compNode" presStyleCnt="0"/>
      <dgm:spPr/>
    </dgm:pt>
    <dgm:pt modelId="{5BEF668F-A719-48C7-A51F-1AD53F9240B6}" type="pres">
      <dgm:prSet presAssocID="{1117EA97-3612-4B8A-BAA4-9362A30BED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osk"/>
        </a:ext>
      </dgm:extLst>
    </dgm:pt>
    <dgm:pt modelId="{141BE28E-6F53-46FB-B97F-C9DF8490887F}" type="pres">
      <dgm:prSet presAssocID="{1117EA97-3612-4B8A-BAA4-9362A30BED1A}" presName="spaceRect" presStyleCnt="0"/>
      <dgm:spPr/>
    </dgm:pt>
    <dgm:pt modelId="{2DC7EF5A-C41F-4977-A579-28DF508C416C}" type="pres">
      <dgm:prSet presAssocID="{1117EA97-3612-4B8A-BAA4-9362A30BED1A}" presName="textRect" presStyleLbl="revTx" presStyleIdx="1" presStyleCnt="3">
        <dgm:presLayoutVars>
          <dgm:chMax val="1"/>
          <dgm:chPref val="1"/>
        </dgm:presLayoutVars>
      </dgm:prSet>
      <dgm:spPr/>
    </dgm:pt>
    <dgm:pt modelId="{7894D620-0036-4E12-916C-E029CCC577B9}" type="pres">
      <dgm:prSet presAssocID="{930B9919-98BA-404E-97D0-67FF01BFE4E6}" presName="sibTrans" presStyleCnt="0"/>
      <dgm:spPr/>
    </dgm:pt>
    <dgm:pt modelId="{AE9FBE28-BA40-4A37-AEFF-38870CC4D369}" type="pres">
      <dgm:prSet presAssocID="{42A86598-82E2-435A-BCB8-96974F9C9DC9}" presName="compNode" presStyleCnt="0"/>
      <dgm:spPr/>
    </dgm:pt>
    <dgm:pt modelId="{EBAF51D2-7C23-49BD-9596-45DF5D3B56D5}" type="pres">
      <dgm:prSet presAssocID="{42A86598-82E2-435A-BCB8-96974F9C9D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iter"/>
        </a:ext>
      </dgm:extLst>
    </dgm:pt>
    <dgm:pt modelId="{3E881B17-BCA3-4FB0-A099-F5B88FDA5E78}" type="pres">
      <dgm:prSet presAssocID="{42A86598-82E2-435A-BCB8-96974F9C9DC9}" presName="spaceRect" presStyleCnt="0"/>
      <dgm:spPr/>
    </dgm:pt>
    <dgm:pt modelId="{F0059C80-8196-49FF-9ADB-277B1116498F}" type="pres">
      <dgm:prSet presAssocID="{42A86598-82E2-435A-BCB8-96974F9C9DC9}" presName="textRect" presStyleLbl="revTx" presStyleIdx="2" presStyleCnt="3">
        <dgm:presLayoutVars>
          <dgm:chMax val="1"/>
          <dgm:chPref val="1"/>
        </dgm:presLayoutVars>
      </dgm:prSet>
      <dgm:spPr/>
    </dgm:pt>
  </dgm:ptLst>
  <dgm:cxnLst>
    <dgm:cxn modelId="{B71BA943-C696-42CD-8135-FB6C5E86AD8D}" srcId="{A5E08A9A-6866-4363-AD36-4050E3083BE0}" destId="{1117EA97-3612-4B8A-BAA4-9362A30BED1A}" srcOrd="1" destOrd="0" parTransId="{43223699-94B2-411C-9820-2D76C8B34823}" sibTransId="{930B9919-98BA-404E-97D0-67FF01BFE4E6}"/>
    <dgm:cxn modelId="{03F16272-CD93-4158-B633-25A13308B4D5}" type="presOf" srcId="{A5E08A9A-6866-4363-AD36-4050E3083BE0}" destId="{4E6DFBEF-7EAC-4728-858A-08052CC564AF}" srcOrd="0" destOrd="0" presId="urn:microsoft.com/office/officeart/2018/2/layout/IconLabelList"/>
    <dgm:cxn modelId="{98657752-F352-49D6-9B1B-BDBAE31154C4}" type="presOf" srcId="{1117EA97-3612-4B8A-BAA4-9362A30BED1A}" destId="{2DC7EF5A-C41F-4977-A579-28DF508C416C}" srcOrd="0" destOrd="0" presId="urn:microsoft.com/office/officeart/2018/2/layout/IconLabelList"/>
    <dgm:cxn modelId="{8520EA7C-0B8E-4784-A5E0-AF73B20E8FF0}" type="presOf" srcId="{42A86598-82E2-435A-BCB8-96974F9C9DC9}" destId="{F0059C80-8196-49FF-9ADB-277B1116498F}" srcOrd="0" destOrd="0" presId="urn:microsoft.com/office/officeart/2018/2/layout/IconLabelList"/>
    <dgm:cxn modelId="{057A6686-4B81-453D-97B4-6A20955DE1DE}" type="presOf" srcId="{137CD24E-15BD-4949-B165-1D135A6053B7}" destId="{E85D964A-30ED-4090-B583-CF66D21CCC96}" srcOrd="0" destOrd="0" presId="urn:microsoft.com/office/officeart/2018/2/layout/IconLabelList"/>
    <dgm:cxn modelId="{21BDD7BE-524B-4EE7-A8C0-246058DBCF1B}" srcId="{A5E08A9A-6866-4363-AD36-4050E3083BE0}" destId="{137CD24E-15BD-4949-B165-1D135A6053B7}" srcOrd="0" destOrd="0" parTransId="{F0491DF1-A3AE-494F-A4FD-FC260F2EEBEE}" sibTransId="{93505011-D60B-4C08-B29D-83911E289F6B}"/>
    <dgm:cxn modelId="{E328E0E4-14C7-4FE9-949E-BDC70AEAA8E6}" srcId="{A5E08A9A-6866-4363-AD36-4050E3083BE0}" destId="{42A86598-82E2-435A-BCB8-96974F9C9DC9}" srcOrd="2" destOrd="0" parTransId="{2024D1FF-D104-4F3D-99FB-65F40978BAFF}" sibTransId="{CAD2A3A3-FCBC-4B01-B466-BD517BF58283}"/>
    <dgm:cxn modelId="{2D7FDF25-6C4C-4CB5-B250-F7BC8B4A5520}" type="presParOf" srcId="{4E6DFBEF-7EAC-4728-858A-08052CC564AF}" destId="{AE2DDD57-2FEC-4102-B63D-30485BE0057A}" srcOrd="0" destOrd="0" presId="urn:microsoft.com/office/officeart/2018/2/layout/IconLabelList"/>
    <dgm:cxn modelId="{8DF1CF7D-68C5-42A1-A263-96E5BC038C84}" type="presParOf" srcId="{AE2DDD57-2FEC-4102-B63D-30485BE0057A}" destId="{8AE97A83-8F30-4AED-AC6B-2F54CA01D95E}" srcOrd="0" destOrd="0" presId="urn:microsoft.com/office/officeart/2018/2/layout/IconLabelList"/>
    <dgm:cxn modelId="{AFBE909B-2B3D-4DF2-A494-57577D157B90}" type="presParOf" srcId="{AE2DDD57-2FEC-4102-B63D-30485BE0057A}" destId="{2D0C0818-C9E0-422E-A61A-EB5D3789FB6C}" srcOrd="1" destOrd="0" presId="urn:microsoft.com/office/officeart/2018/2/layout/IconLabelList"/>
    <dgm:cxn modelId="{19E9D3A7-EDC4-4FFB-8D79-226F989354A0}" type="presParOf" srcId="{AE2DDD57-2FEC-4102-B63D-30485BE0057A}" destId="{E85D964A-30ED-4090-B583-CF66D21CCC96}" srcOrd="2" destOrd="0" presId="urn:microsoft.com/office/officeart/2018/2/layout/IconLabelList"/>
    <dgm:cxn modelId="{3A1A8C38-1024-44EF-8FBF-71D6680BAD18}" type="presParOf" srcId="{4E6DFBEF-7EAC-4728-858A-08052CC564AF}" destId="{0A64282E-C49C-4AF1-9EC3-66BCD320B09A}" srcOrd="1" destOrd="0" presId="urn:microsoft.com/office/officeart/2018/2/layout/IconLabelList"/>
    <dgm:cxn modelId="{1F3BF199-CBED-4977-A3A2-3B1D5E2D0104}" type="presParOf" srcId="{4E6DFBEF-7EAC-4728-858A-08052CC564AF}" destId="{AB6DD598-0F03-4AEB-B5B5-E27DC022C66F}" srcOrd="2" destOrd="0" presId="urn:microsoft.com/office/officeart/2018/2/layout/IconLabelList"/>
    <dgm:cxn modelId="{EC397B81-E4AF-458F-9D9F-A9BD5E134654}" type="presParOf" srcId="{AB6DD598-0F03-4AEB-B5B5-E27DC022C66F}" destId="{5BEF668F-A719-48C7-A51F-1AD53F9240B6}" srcOrd="0" destOrd="0" presId="urn:microsoft.com/office/officeart/2018/2/layout/IconLabelList"/>
    <dgm:cxn modelId="{087B611B-E6FE-408E-ACAD-B2E6F6FE6D86}" type="presParOf" srcId="{AB6DD598-0F03-4AEB-B5B5-E27DC022C66F}" destId="{141BE28E-6F53-46FB-B97F-C9DF8490887F}" srcOrd="1" destOrd="0" presId="urn:microsoft.com/office/officeart/2018/2/layout/IconLabelList"/>
    <dgm:cxn modelId="{336FF995-DB99-4E4A-8DF9-014864F786D7}" type="presParOf" srcId="{AB6DD598-0F03-4AEB-B5B5-E27DC022C66F}" destId="{2DC7EF5A-C41F-4977-A579-28DF508C416C}" srcOrd="2" destOrd="0" presId="urn:microsoft.com/office/officeart/2018/2/layout/IconLabelList"/>
    <dgm:cxn modelId="{DC7AE8BB-D36E-43EB-944A-37905741AB1D}" type="presParOf" srcId="{4E6DFBEF-7EAC-4728-858A-08052CC564AF}" destId="{7894D620-0036-4E12-916C-E029CCC577B9}" srcOrd="3" destOrd="0" presId="urn:microsoft.com/office/officeart/2018/2/layout/IconLabelList"/>
    <dgm:cxn modelId="{C31E3FF9-DE6C-4DF5-AFE3-CEBF210B7250}" type="presParOf" srcId="{4E6DFBEF-7EAC-4728-858A-08052CC564AF}" destId="{AE9FBE28-BA40-4A37-AEFF-38870CC4D369}" srcOrd="4" destOrd="0" presId="urn:microsoft.com/office/officeart/2018/2/layout/IconLabelList"/>
    <dgm:cxn modelId="{1EC0C599-2418-432C-97CE-63A562802A29}" type="presParOf" srcId="{AE9FBE28-BA40-4A37-AEFF-38870CC4D369}" destId="{EBAF51D2-7C23-49BD-9596-45DF5D3B56D5}" srcOrd="0" destOrd="0" presId="urn:microsoft.com/office/officeart/2018/2/layout/IconLabelList"/>
    <dgm:cxn modelId="{C07FA2E2-0CC2-409B-9B3A-5E75E88092DB}" type="presParOf" srcId="{AE9FBE28-BA40-4A37-AEFF-38870CC4D369}" destId="{3E881B17-BCA3-4FB0-A099-F5B88FDA5E78}" srcOrd="1" destOrd="0" presId="urn:microsoft.com/office/officeart/2018/2/layout/IconLabelList"/>
    <dgm:cxn modelId="{FB2B324D-6C71-4DD6-AE8D-E3CD828B9215}" type="presParOf" srcId="{AE9FBE28-BA40-4A37-AEFF-38870CC4D369}" destId="{F0059C80-8196-49FF-9ADB-277B1116498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F9E12E-97C6-4BB9-9834-5DFC312DA35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9B636B6-4FBA-4EB7-9B0A-B37EE978B75D}">
      <dgm:prSet/>
      <dgm:spPr/>
      <dgm:t>
        <a:bodyPr/>
        <a:lstStyle/>
        <a:p>
          <a:r>
            <a:rPr lang="en-US" dirty="0"/>
            <a:t>Future research can approach the same subject using experiments, comparing different prototypes of OFODPs to show how different features can lead to different responses from customer</a:t>
          </a:r>
        </a:p>
      </dgm:t>
    </dgm:pt>
    <dgm:pt modelId="{9FCCB267-70B0-44BB-A192-62D70884D564}" type="parTrans" cxnId="{7AE35668-5497-44D5-B9D0-8C08E1C1DA06}">
      <dgm:prSet/>
      <dgm:spPr/>
      <dgm:t>
        <a:bodyPr/>
        <a:lstStyle/>
        <a:p>
          <a:endParaRPr lang="en-US"/>
        </a:p>
      </dgm:t>
    </dgm:pt>
    <dgm:pt modelId="{4659F716-F0F3-4996-9C45-52BA9CF838BD}" type="sibTrans" cxnId="{7AE35668-5497-44D5-B9D0-8C08E1C1DA06}">
      <dgm:prSet/>
      <dgm:spPr/>
      <dgm:t>
        <a:bodyPr/>
        <a:lstStyle/>
        <a:p>
          <a:endParaRPr lang="en-US"/>
        </a:p>
      </dgm:t>
    </dgm:pt>
    <dgm:pt modelId="{0EAACCB4-5D0C-4157-842B-1EC58BC88F56}">
      <dgm:prSet/>
      <dgm:spPr/>
      <dgm:t>
        <a:bodyPr/>
        <a:lstStyle/>
        <a:p>
          <a:r>
            <a:rPr lang="en-US" dirty="0"/>
            <a:t>Another future research suggestion is to address the role and effects of interactivity within OFODPs, especially as customers’ perceptions of interactivity keep changing with time</a:t>
          </a:r>
        </a:p>
      </dgm:t>
    </dgm:pt>
    <dgm:pt modelId="{F9D5C6BD-7490-4266-AD19-FDBF6A88483C}" type="parTrans" cxnId="{E0EF4E29-72DA-4C8C-86F8-2A2385D478D1}">
      <dgm:prSet/>
      <dgm:spPr/>
      <dgm:t>
        <a:bodyPr/>
        <a:lstStyle/>
        <a:p>
          <a:endParaRPr lang="en-US"/>
        </a:p>
      </dgm:t>
    </dgm:pt>
    <dgm:pt modelId="{EAF2F1DD-33C1-49BE-8009-60678E0F4550}" type="sibTrans" cxnId="{E0EF4E29-72DA-4C8C-86F8-2A2385D478D1}">
      <dgm:prSet/>
      <dgm:spPr/>
      <dgm:t>
        <a:bodyPr/>
        <a:lstStyle/>
        <a:p>
          <a:endParaRPr lang="en-US"/>
        </a:p>
      </dgm:t>
    </dgm:pt>
    <dgm:pt modelId="{824F4DD2-B480-4A2B-A065-EC2ABCD92E6E}" type="pres">
      <dgm:prSet presAssocID="{B7F9E12E-97C6-4BB9-9834-5DFC312DA355}" presName="vert0" presStyleCnt="0">
        <dgm:presLayoutVars>
          <dgm:dir/>
          <dgm:animOne val="branch"/>
          <dgm:animLvl val="lvl"/>
        </dgm:presLayoutVars>
      </dgm:prSet>
      <dgm:spPr/>
    </dgm:pt>
    <dgm:pt modelId="{1A62999B-721C-47E3-90D7-F58794A8977D}" type="pres">
      <dgm:prSet presAssocID="{B9B636B6-4FBA-4EB7-9B0A-B37EE978B75D}" presName="thickLine" presStyleLbl="alignNode1" presStyleIdx="0" presStyleCnt="2"/>
      <dgm:spPr/>
    </dgm:pt>
    <dgm:pt modelId="{B8CC3E10-CB6F-4CD4-8FAA-3FEBCA34E5DA}" type="pres">
      <dgm:prSet presAssocID="{B9B636B6-4FBA-4EB7-9B0A-B37EE978B75D}" presName="horz1" presStyleCnt="0"/>
      <dgm:spPr/>
    </dgm:pt>
    <dgm:pt modelId="{7B9F4D9B-767D-4C28-9824-E2EEF55A9075}" type="pres">
      <dgm:prSet presAssocID="{B9B636B6-4FBA-4EB7-9B0A-B37EE978B75D}" presName="tx1" presStyleLbl="revTx" presStyleIdx="0" presStyleCnt="2"/>
      <dgm:spPr/>
    </dgm:pt>
    <dgm:pt modelId="{B706F7FA-01B7-4E03-9304-1FF476A0D3BF}" type="pres">
      <dgm:prSet presAssocID="{B9B636B6-4FBA-4EB7-9B0A-B37EE978B75D}" presName="vert1" presStyleCnt="0"/>
      <dgm:spPr/>
    </dgm:pt>
    <dgm:pt modelId="{77887804-25E8-4899-B2C1-8D57560F3B23}" type="pres">
      <dgm:prSet presAssocID="{0EAACCB4-5D0C-4157-842B-1EC58BC88F56}" presName="thickLine" presStyleLbl="alignNode1" presStyleIdx="1" presStyleCnt="2"/>
      <dgm:spPr/>
    </dgm:pt>
    <dgm:pt modelId="{FE19A53C-D400-4BF1-8F00-C757B68D1B0C}" type="pres">
      <dgm:prSet presAssocID="{0EAACCB4-5D0C-4157-842B-1EC58BC88F56}" presName="horz1" presStyleCnt="0"/>
      <dgm:spPr/>
    </dgm:pt>
    <dgm:pt modelId="{558566BC-4ABE-4086-861A-42165C8147ED}" type="pres">
      <dgm:prSet presAssocID="{0EAACCB4-5D0C-4157-842B-1EC58BC88F56}" presName="tx1" presStyleLbl="revTx" presStyleIdx="1" presStyleCnt="2"/>
      <dgm:spPr/>
    </dgm:pt>
    <dgm:pt modelId="{AB329049-F7A1-43EC-BBD3-FF423706FF43}" type="pres">
      <dgm:prSet presAssocID="{0EAACCB4-5D0C-4157-842B-1EC58BC88F56}" presName="vert1" presStyleCnt="0"/>
      <dgm:spPr/>
    </dgm:pt>
  </dgm:ptLst>
  <dgm:cxnLst>
    <dgm:cxn modelId="{E0EF4E29-72DA-4C8C-86F8-2A2385D478D1}" srcId="{B7F9E12E-97C6-4BB9-9834-5DFC312DA355}" destId="{0EAACCB4-5D0C-4157-842B-1EC58BC88F56}" srcOrd="1" destOrd="0" parTransId="{F9D5C6BD-7490-4266-AD19-FDBF6A88483C}" sibTransId="{EAF2F1DD-33C1-49BE-8009-60678E0F4550}"/>
    <dgm:cxn modelId="{7AE35668-5497-44D5-B9D0-8C08E1C1DA06}" srcId="{B7F9E12E-97C6-4BB9-9834-5DFC312DA355}" destId="{B9B636B6-4FBA-4EB7-9B0A-B37EE978B75D}" srcOrd="0" destOrd="0" parTransId="{9FCCB267-70B0-44BB-A192-62D70884D564}" sibTransId="{4659F716-F0F3-4996-9C45-52BA9CF838BD}"/>
    <dgm:cxn modelId="{914CFB80-4444-4583-A8B1-68DA56E3714D}" type="presOf" srcId="{B9B636B6-4FBA-4EB7-9B0A-B37EE978B75D}" destId="{7B9F4D9B-767D-4C28-9824-E2EEF55A9075}" srcOrd="0" destOrd="0" presId="urn:microsoft.com/office/officeart/2008/layout/LinedList"/>
    <dgm:cxn modelId="{F88CB09B-E468-44AD-BB44-629E4F359E96}" type="presOf" srcId="{B7F9E12E-97C6-4BB9-9834-5DFC312DA355}" destId="{824F4DD2-B480-4A2B-A065-EC2ABCD92E6E}" srcOrd="0" destOrd="0" presId="urn:microsoft.com/office/officeart/2008/layout/LinedList"/>
    <dgm:cxn modelId="{5FC028F8-0B45-489E-8F95-7B41E29B44AE}" type="presOf" srcId="{0EAACCB4-5D0C-4157-842B-1EC58BC88F56}" destId="{558566BC-4ABE-4086-861A-42165C8147ED}" srcOrd="0" destOrd="0" presId="urn:microsoft.com/office/officeart/2008/layout/LinedList"/>
    <dgm:cxn modelId="{F277E3E3-F561-4A53-82D1-13B2754E815D}" type="presParOf" srcId="{824F4DD2-B480-4A2B-A065-EC2ABCD92E6E}" destId="{1A62999B-721C-47E3-90D7-F58794A8977D}" srcOrd="0" destOrd="0" presId="urn:microsoft.com/office/officeart/2008/layout/LinedList"/>
    <dgm:cxn modelId="{277C18D3-D4BC-4EA2-A887-A8696919D6F1}" type="presParOf" srcId="{824F4DD2-B480-4A2B-A065-EC2ABCD92E6E}" destId="{B8CC3E10-CB6F-4CD4-8FAA-3FEBCA34E5DA}" srcOrd="1" destOrd="0" presId="urn:microsoft.com/office/officeart/2008/layout/LinedList"/>
    <dgm:cxn modelId="{1AB45A16-FFED-4982-9411-059C1B87FB9D}" type="presParOf" srcId="{B8CC3E10-CB6F-4CD4-8FAA-3FEBCA34E5DA}" destId="{7B9F4D9B-767D-4C28-9824-E2EEF55A9075}" srcOrd="0" destOrd="0" presId="urn:microsoft.com/office/officeart/2008/layout/LinedList"/>
    <dgm:cxn modelId="{3804F417-EEF9-4919-AAC8-B5B29101E953}" type="presParOf" srcId="{B8CC3E10-CB6F-4CD4-8FAA-3FEBCA34E5DA}" destId="{B706F7FA-01B7-4E03-9304-1FF476A0D3BF}" srcOrd="1" destOrd="0" presId="urn:microsoft.com/office/officeart/2008/layout/LinedList"/>
    <dgm:cxn modelId="{7C3DB108-EB7C-47A0-A0A2-5288B01CC22C}" type="presParOf" srcId="{824F4DD2-B480-4A2B-A065-EC2ABCD92E6E}" destId="{77887804-25E8-4899-B2C1-8D57560F3B23}" srcOrd="2" destOrd="0" presId="urn:microsoft.com/office/officeart/2008/layout/LinedList"/>
    <dgm:cxn modelId="{4C98E205-1B77-44EC-B555-0084D05F2BAD}" type="presParOf" srcId="{824F4DD2-B480-4A2B-A065-EC2ABCD92E6E}" destId="{FE19A53C-D400-4BF1-8F00-C757B68D1B0C}" srcOrd="3" destOrd="0" presId="urn:microsoft.com/office/officeart/2008/layout/LinedList"/>
    <dgm:cxn modelId="{8CCEB9E8-E2D0-4EB0-9DF9-5760D0F3B785}" type="presParOf" srcId="{FE19A53C-D400-4BF1-8F00-C757B68D1B0C}" destId="{558566BC-4ABE-4086-861A-42165C8147ED}" srcOrd="0" destOrd="0" presId="urn:microsoft.com/office/officeart/2008/layout/LinedList"/>
    <dgm:cxn modelId="{692969C4-A824-47FE-8DA2-1E56626BC9E2}" type="presParOf" srcId="{FE19A53C-D400-4BF1-8F00-C757B68D1B0C}" destId="{AB329049-F7A1-43EC-BBD3-FF423706FF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177DE-49E8-4AD2-B516-B677C9E93932}">
      <dsp:nvSpPr>
        <dsp:cNvPr id="0" name=""/>
        <dsp:cNvSpPr/>
      </dsp:nvSpPr>
      <dsp:spPr>
        <a:xfrm>
          <a:off x="0" y="558"/>
          <a:ext cx="9751059" cy="13059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64F6B2-8B9B-446E-8812-D2F33ADAE0D1}">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706124-DA7F-4B19-97D4-C76E25EE91C6}">
      <dsp:nvSpPr>
        <dsp:cNvPr id="0" name=""/>
        <dsp:cNvSpPr/>
      </dsp:nvSpPr>
      <dsp:spPr>
        <a:xfrm>
          <a:off x="1508391" y="558"/>
          <a:ext cx="824266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22350">
            <a:lnSpc>
              <a:spcPct val="90000"/>
            </a:lnSpc>
            <a:spcBef>
              <a:spcPct val="0"/>
            </a:spcBef>
            <a:spcAft>
              <a:spcPct val="35000"/>
            </a:spcAft>
            <a:buNone/>
          </a:pPr>
          <a:r>
            <a:rPr lang="en-US" sz="2300" b="1" kern="1200" dirty="0"/>
            <a:t>389 participants </a:t>
          </a:r>
          <a:r>
            <a:rPr lang="en-GB" sz="2300" kern="1200" dirty="0"/>
            <a:t>(55.5% female and 44.5% male)</a:t>
          </a:r>
          <a:r>
            <a:rPr lang="en-US" sz="2300" b="1" kern="1200" dirty="0"/>
            <a:t> </a:t>
          </a:r>
          <a:r>
            <a:rPr lang="en-US" sz="2300" kern="1200" dirty="0"/>
            <a:t>acquired through </a:t>
          </a:r>
          <a:r>
            <a:rPr lang="en-US" sz="2300" b="1" kern="1200" dirty="0"/>
            <a:t>convenience sampling </a:t>
          </a:r>
          <a:r>
            <a:rPr lang="en-US" sz="2300" kern="1200" dirty="0"/>
            <a:t>took part in this study. </a:t>
          </a:r>
        </a:p>
      </dsp:txBody>
      <dsp:txXfrm>
        <a:off x="1508391" y="558"/>
        <a:ext cx="8242668" cy="1305966"/>
      </dsp:txXfrm>
    </dsp:sp>
    <dsp:sp modelId="{E314899B-B566-43F7-8A12-046FC823697B}">
      <dsp:nvSpPr>
        <dsp:cNvPr id="0" name=""/>
        <dsp:cNvSpPr/>
      </dsp:nvSpPr>
      <dsp:spPr>
        <a:xfrm>
          <a:off x="0" y="1633016"/>
          <a:ext cx="9751059" cy="13059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F769F-1147-4445-B2CA-D6B3CEEA1DAB}">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2FC771-55FD-4D7D-B602-E042B832E246}">
      <dsp:nvSpPr>
        <dsp:cNvPr id="0" name=""/>
        <dsp:cNvSpPr/>
      </dsp:nvSpPr>
      <dsp:spPr>
        <a:xfrm>
          <a:off x="1508391" y="1633016"/>
          <a:ext cx="824266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22350">
            <a:lnSpc>
              <a:spcPct val="90000"/>
            </a:lnSpc>
            <a:spcBef>
              <a:spcPct val="0"/>
            </a:spcBef>
            <a:spcAft>
              <a:spcPct val="35000"/>
            </a:spcAft>
            <a:buNone/>
          </a:pPr>
          <a:r>
            <a:rPr lang="en-US" sz="2300" kern="1200" dirty="0"/>
            <a:t>Undergraduate</a:t>
          </a:r>
          <a:r>
            <a:rPr lang="en-GB" sz="2300" kern="1200" dirty="0"/>
            <a:t> students between the ages of </a:t>
          </a:r>
          <a:r>
            <a:rPr lang="en-GB" sz="2300" b="1" kern="1200" dirty="0"/>
            <a:t>18-25 years </a:t>
          </a:r>
          <a:r>
            <a:rPr lang="en-GB" sz="2300" b="0" kern="1200" dirty="0"/>
            <a:t>were</a:t>
          </a:r>
          <a:r>
            <a:rPr lang="en-GB" sz="2300" b="1" kern="1200" dirty="0"/>
            <a:t> </a:t>
          </a:r>
          <a:r>
            <a:rPr lang="en-GB" sz="2300" kern="1200" dirty="0"/>
            <a:t>admitted to the study upon positively answering the question: </a:t>
          </a:r>
          <a:r>
            <a:rPr lang="en-GB" sz="2300" b="1" kern="1200" dirty="0"/>
            <a:t>‘Do you use online food ordering and delivery apps?’</a:t>
          </a:r>
          <a:endParaRPr lang="en-US" sz="2300" b="1" kern="1200" dirty="0"/>
        </a:p>
      </dsp:txBody>
      <dsp:txXfrm>
        <a:off x="1508391" y="1633016"/>
        <a:ext cx="8242668" cy="1305966"/>
      </dsp:txXfrm>
    </dsp:sp>
    <dsp:sp modelId="{9257309A-C9AF-4BB3-9798-51DF4B1A70B9}">
      <dsp:nvSpPr>
        <dsp:cNvPr id="0" name=""/>
        <dsp:cNvSpPr/>
      </dsp:nvSpPr>
      <dsp:spPr>
        <a:xfrm>
          <a:off x="0" y="3265475"/>
          <a:ext cx="9751059" cy="13059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307FB-7EBD-413D-9B86-C30BAE830C15}">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840312-368E-4A0D-8225-4FCFDB1E5099}">
      <dsp:nvSpPr>
        <dsp:cNvPr id="0" name=""/>
        <dsp:cNvSpPr/>
      </dsp:nvSpPr>
      <dsp:spPr>
        <a:xfrm>
          <a:off x="1508391" y="3265475"/>
          <a:ext cx="824266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022350">
            <a:lnSpc>
              <a:spcPct val="90000"/>
            </a:lnSpc>
            <a:spcBef>
              <a:spcPct val="0"/>
            </a:spcBef>
            <a:spcAft>
              <a:spcPct val="35000"/>
            </a:spcAft>
            <a:buNone/>
          </a:pPr>
          <a:r>
            <a:rPr lang="en-US" sz="2300" kern="1200" dirty="0"/>
            <a:t>To test the hypotheses, an </a:t>
          </a:r>
          <a:r>
            <a:rPr lang="en-US" sz="2300" b="1" kern="1200" dirty="0"/>
            <a:t>online questionnaire </a:t>
          </a:r>
          <a:r>
            <a:rPr lang="en-US" sz="2300" kern="1200" dirty="0"/>
            <a:t>was created by adapting several measurements to reflect the model’s variables, using </a:t>
          </a:r>
          <a:r>
            <a:rPr lang="en-US" sz="2300" b="1" kern="1200" dirty="0"/>
            <a:t>5-point Likert scales</a:t>
          </a:r>
          <a:endParaRPr lang="en-US" sz="2300" kern="1200" dirty="0"/>
        </a:p>
      </dsp:txBody>
      <dsp:txXfrm>
        <a:off x="1508391" y="3265475"/>
        <a:ext cx="8242668" cy="1305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88253-210F-4182-B949-74696284CFBE}">
      <dsp:nvSpPr>
        <dsp:cNvPr id="0" name=""/>
        <dsp:cNvSpPr/>
      </dsp:nvSpPr>
      <dsp:spPr>
        <a:xfrm>
          <a:off x="0" y="0"/>
          <a:ext cx="9751059"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F791DC-61BC-462E-BD3B-F4C29A977C36}">
      <dsp:nvSpPr>
        <dsp:cNvPr id="0" name=""/>
        <dsp:cNvSpPr/>
      </dsp:nvSpPr>
      <dsp:spPr>
        <a:xfrm>
          <a:off x="0" y="0"/>
          <a:ext cx="9751059"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t>An interesting finding of this research is the important role of social presence in achieving satisfaction and loyalty in the context of OFODPs, since the social side of such platforms is rarely addressed in research</a:t>
          </a:r>
          <a:endParaRPr lang="en-US" sz="3100" kern="1200" dirty="0"/>
        </a:p>
      </dsp:txBody>
      <dsp:txXfrm>
        <a:off x="0" y="0"/>
        <a:ext cx="9751059" cy="2286000"/>
      </dsp:txXfrm>
    </dsp:sp>
    <dsp:sp modelId="{BFDC43E9-0ACD-477A-AECD-CA937B156349}">
      <dsp:nvSpPr>
        <dsp:cNvPr id="0" name=""/>
        <dsp:cNvSpPr/>
      </dsp:nvSpPr>
      <dsp:spPr>
        <a:xfrm>
          <a:off x="0" y="2286000"/>
          <a:ext cx="9751059"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8050C-A696-49A9-B70C-CCDBFE6350CD}">
      <dsp:nvSpPr>
        <dsp:cNvPr id="0" name=""/>
        <dsp:cNvSpPr/>
      </dsp:nvSpPr>
      <dsp:spPr>
        <a:xfrm>
          <a:off x="0" y="2286000"/>
          <a:ext cx="9751059"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0" i="0" kern="1200" baseline="0" dirty="0"/>
            <a:t>Indeed, almost no prior research on online food ordering addressed the role of the customers’ social experiences</a:t>
          </a:r>
          <a:endParaRPr lang="en-US" sz="3100" kern="1200" dirty="0"/>
        </a:p>
      </dsp:txBody>
      <dsp:txXfrm>
        <a:off x="0" y="2286000"/>
        <a:ext cx="9751059" cy="228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ED043-776B-4C66-86EA-5C76EB56E95B}">
      <dsp:nvSpPr>
        <dsp:cNvPr id="0" name=""/>
        <dsp:cNvSpPr/>
      </dsp:nvSpPr>
      <dsp:spPr>
        <a:xfrm>
          <a:off x="0" y="742949"/>
          <a:ext cx="9751059" cy="1371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F1E0F-7540-4775-91AB-1CBE770F111A}">
      <dsp:nvSpPr>
        <dsp:cNvPr id="0" name=""/>
        <dsp:cNvSpPr/>
      </dsp:nvSpPr>
      <dsp:spPr>
        <a:xfrm>
          <a:off x="414909" y="1051559"/>
          <a:ext cx="754380" cy="754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713CD-434C-4C92-B60A-5AA60C559AD5}">
      <dsp:nvSpPr>
        <dsp:cNvPr id="0" name=""/>
        <dsp:cNvSpPr/>
      </dsp:nvSpPr>
      <dsp:spPr>
        <a:xfrm>
          <a:off x="1584198" y="742949"/>
          <a:ext cx="8166861"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844550">
            <a:lnSpc>
              <a:spcPct val="90000"/>
            </a:lnSpc>
            <a:spcBef>
              <a:spcPct val="0"/>
            </a:spcBef>
            <a:spcAft>
              <a:spcPct val="35000"/>
            </a:spcAft>
            <a:buNone/>
          </a:pPr>
          <a:r>
            <a:rPr lang="en-US" sz="1900" kern="1200"/>
            <a:t>The results show that the different elements of the customer experience on such platforms are equally important,  whether the customer is reacting to the performance of the platform, its visuals, its information, or even the existence of others on the platform. </a:t>
          </a:r>
        </a:p>
      </dsp:txBody>
      <dsp:txXfrm>
        <a:off x="1584198" y="742949"/>
        <a:ext cx="8166861" cy="1371600"/>
      </dsp:txXfrm>
    </dsp:sp>
    <dsp:sp modelId="{83CD4B72-6B26-4676-8AE8-D0A5E0002524}">
      <dsp:nvSpPr>
        <dsp:cNvPr id="0" name=""/>
        <dsp:cNvSpPr/>
      </dsp:nvSpPr>
      <dsp:spPr>
        <a:xfrm>
          <a:off x="0" y="2457450"/>
          <a:ext cx="9751059" cy="13716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0DCCA-F26D-4D38-9753-E56F93819201}">
      <dsp:nvSpPr>
        <dsp:cNvPr id="0" name=""/>
        <dsp:cNvSpPr/>
      </dsp:nvSpPr>
      <dsp:spPr>
        <a:xfrm>
          <a:off x="414909" y="2766060"/>
          <a:ext cx="754380" cy="754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5A6FD6-A65A-4049-9366-ABB4246B43ED}">
      <dsp:nvSpPr>
        <dsp:cNvPr id="0" name=""/>
        <dsp:cNvSpPr/>
      </dsp:nvSpPr>
      <dsp:spPr>
        <a:xfrm>
          <a:off x="1584198" y="2457450"/>
          <a:ext cx="8166861"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161" tIns="145161" rIns="145161" bIns="145161" numCol="1" spcCol="1270" anchor="ctr" anchorCtr="0">
          <a:noAutofit/>
        </a:bodyPr>
        <a:lstStyle/>
        <a:p>
          <a:pPr marL="0" lvl="0" indent="0" algn="l" defTabSz="844550">
            <a:lnSpc>
              <a:spcPct val="90000"/>
            </a:lnSpc>
            <a:spcBef>
              <a:spcPct val="0"/>
            </a:spcBef>
            <a:spcAft>
              <a:spcPct val="35000"/>
            </a:spcAft>
            <a:buNone/>
          </a:pPr>
          <a:r>
            <a:rPr lang="en-US" sz="1900" kern="1200"/>
            <a:t>The findings are in line with the literature investigating customer experiences in a variety of online platforms. </a:t>
          </a:r>
        </a:p>
      </dsp:txBody>
      <dsp:txXfrm>
        <a:off x="1584198" y="2457450"/>
        <a:ext cx="8166861" cy="1371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97A83-8F30-4AED-AC6B-2F54CA01D95E}">
      <dsp:nvSpPr>
        <dsp:cNvPr id="0" name=""/>
        <dsp:cNvSpPr/>
      </dsp:nvSpPr>
      <dsp:spPr>
        <a:xfrm>
          <a:off x="964094" y="1083158"/>
          <a:ext cx="1257247" cy="1257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5D964A-30ED-4090-B583-CF66D21CCC96}">
      <dsp:nvSpPr>
        <dsp:cNvPr id="0" name=""/>
        <dsp:cNvSpPr/>
      </dsp:nvSpPr>
      <dsp:spPr>
        <a:xfrm>
          <a:off x="195776" y="2701341"/>
          <a:ext cx="2793882"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The study reflect the importance of understanding the customers’ multifaceted experiences on OFODPs</a:t>
          </a:r>
        </a:p>
      </dsp:txBody>
      <dsp:txXfrm>
        <a:off x="195776" y="2701341"/>
        <a:ext cx="2793882" cy="787500"/>
      </dsp:txXfrm>
    </dsp:sp>
    <dsp:sp modelId="{5BEF668F-A719-48C7-A51F-1AD53F9240B6}">
      <dsp:nvSpPr>
        <dsp:cNvPr id="0" name=""/>
        <dsp:cNvSpPr/>
      </dsp:nvSpPr>
      <dsp:spPr>
        <a:xfrm>
          <a:off x="4246906" y="1083158"/>
          <a:ext cx="1257247" cy="1257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C7EF5A-C41F-4977-A579-28DF508C416C}">
      <dsp:nvSpPr>
        <dsp:cNvPr id="0" name=""/>
        <dsp:cNvSpPr/>
      </dsp:nvSpPr>
      <dsp:spPr>
        <a:xfrm>
          <a:off x="3478588" y="2701341"/>
          <a:ext cx="2793882"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Our findings are useful to marketers of OFODPs, enriching their understanding of what aspects customers find useful when experiencing these platforms</a:t>
          </a:r>
        </a:p>
      </dsp:txBody>
      <dsp:txXfrm>
        <a:off x="3478588" y="2701341"/>
        <a:ext cx="2793882" cy="787500"/>
      </dsp:txXfrm>
    </dsp:sp>
    <dsp:sp modelId="{EBAF51D2-7C23-49BD-9596-45DF5D3B56D5}">
      <dsp:nvSpPr>
        <dsp:cNvPr id="0" name=""/>
        <dsp:cNvSpPr/>
      </dsp:nvSpPr>
      <dsp:spPr>
        <a:xfrm>
          <a:off x="7529718" y="1083158"/>
          <a:ext cx="1257247" cy="1257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059C80-8196-49FF-9ADB-277B1116498F}">
      <dsp:nvSpPr>
        <dsp:cNvPr id="0" name=""/>
        <dsp:cNvSpPr/>
      </dsp:nvSpPr>
      <dsp:spPr>
        <a:xfrm>
          <a:off x="6761400" y="2701341"/>
          <a:ext cx="2793882"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Our findings serve the restaurant managers and marketers, as they shed light on the importance of including complete and accurate information and attractive pictures on their presences on OFODPs </a:t>
          </a:r>
        </a:p>
      </dsp:txBody>
      <dsp:txXfrm>
        <a:off x="6761400" y="2701341"/>
        <a:ext cx="2793882" cy="78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2999B-721C-47E3-90D7-F58794A8977D}">
      <dsp:nvSpPr>
        <dsp:cNvPr id="0" name=""/>
        <dsp:cNvSpPr/>
      </dsp:nvSpPr>
      <dsp:spPr>
        <a:xfrm>
          <a:off x="0" y="0"/>
          <a:ext cx="9751059"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9F4D9B-767D-4C28-9824-E2EEF55A9075}">
      <dsp:nvSpPr>
        <dsp:cNvPr id="0" name=""/>
        <dsp:cNvSpPr/>
      </dsp:nvSpPr>
      <dsp:spPr>
        <a:xfrm>
          <a:off x="0" y="0"/>
          <a:ext cx="9751059"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Future research can approach the same subject using experiments, comparing different prototypes of OFODPs to show how different features can lead to different responses from customer</a:t>
          </a:r>
        </a:p>
      </dsp:txBody>
      <dsp:txXfrm>
        <a:off x="0" y="0"/>
        <a:ext cx="9751059" cy="2286000"/>
      </dsp:txXfrm>
    </dsp:sp>
    <dsp:sp modelId="{77887804-25E8-4899-B2C1-8D57560F3B23}">
      <dsp:nvSpPr>
        <dsp:cNvPr id="0" name=""/>
        <dsp:cNvSpPr/>
      </dsp:nvSpPr>
      <dsp:spPr>
        <a:xfrm>
          <a:off x="0" y="2286000"/>
          <a:ext cx="9751059"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566BC-4ABE-4086-861A-42165C8147ED}">
      <dsp:nvSpPr>
        <dsp:cNvPr id="0" name=""/>
        <dsp:cNvSpPr/>
      </dsp:nvSpPr>
      <dsp:spPr>
        <a:xfrm>
          <a:off x="0" y="2286000"/>
          <a:ext cx="9751059" cy="22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Another future research suggestion is to address the role and effects of interactivity within OFODPs, especially as customers’ perceptions of interactivity keep changing with time</a:t>
          </a:r>
        </a:p>
      </dsp:txBody>
      <dsp:txXfrm>
        <a:off x="0" y="2286000"/>
        <a:ext cx="9751059" cy="2286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4/7/2021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4/7/2021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5B7DE-1198-4F2F-B574-CA8CAE341642}" type="slidenum">
              <a:rPr lang="en-GB" smtClean="0"/>
              <a:t>3</a:t>
            </a:fld>
            <a:endParaRPr lang="en-GB"/>
          </a:p>
        </p:txBody>
      </p:sp>
    </p:spTree>
    <p:extLst>
      <p:ext uri="{BB962C8B-B14F-4D97-AF65-F5344CB8AC3E}">
        <p14:creationId xmlns:p14="http://schemas.microsoft.com/office/powerpoint/2010/main" val="35309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5B7DE-1198-4F2F-B574-CA8CAE341642}" type="slidenum">
              <a:rPr lang="en-GB" smtClean="0"/>
              <a:t>4</a:t>
            </a:fld>
            <a:endParaRPr lang="en-GB"/>
          </a:p>
        </p:txBody>
      </p:sp>
    </p:spTree>
    <p:extLst>
      <p:ext uri="{BB962C8B-B14F-4D97-AF65-F5344CB8AC3E}">
        <p14:creationId xmlns:p14="http://schemas.microsoft.com/office/powerpoint/2010/main" val="69965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rgbClr val="000000"/>
                </a:solidFill>
                <a:effectLst/>
                <a:latin typeface="+mj-lt"/>
                <a:ea typeface="Calibri" panose="020F0502020204030204" pitchFamily="34" charset="0"/>
                <a:cs typeface="Source Sans Pro" panose="020B0503030403020204" pitchFamily="34" charset="0"/>
              </a:rPr>
              <a:t>Indeed, it was found that 80 percent of customers rarely leave a platform to a competitor’s, once they have signed up to it (ibid, 2016). This necessitates continued to research to uncover how to create the best OFODP-specific customer experiences that contribute to achieving customer satisfaction (Cho et al., 2019).</a:t>
            </a:r>
            <a:endParaRPr lang="en-GB" dirty="0"/>
          </a:p>
        </p:txBody>
      </p:sp>
      <p:sp>
        <p:nvSpPr>
          <p:cNvPr id="4" name="Slide Number Placeholder 3"/>
          <p:cNvSpPr>
            <a:spLocks noGrp="1"/>
          </p:cNvSpPr>
          <p:nvPr>
            <p:ph type="sldNum" sz="quarter" idx="5"/>
          </p:nvPr>
        </p:nvSpPr>
        <p:spPr/>
        <p:txBody>
          <a:bodyPr/>
          <a:lstStyle/>
          <a:p>
            <a:fld id="{B045B7DE-1198-4F2F-B574-CA8CAE341642}" type="slidenum">
              <a:rPr lang="en-GB" smtClean="0"/>
              <a:t>7</a:t>
            </a:fld>
            <a:endParaRPr lang="en-GB"/>
          </a:p>
        </p:txBody>
      </p:sp>
    </p:spTree>
    <p:extLst>
      <p:ext uri="{BB962C8B-B14F-4D97-AF65-F5344CB8AC3E}">
        <p14:creationId xmlns:p14="http://schemas.microsoft.com/office/powerpoint/2010/main" val="313513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altLang="en-US"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Mediation analysis was conducted to test the mediating effect of satisfaction on the relationship between loyalty toward OFODP and each of the independent variables as shown in </a:t>
            </a:r>
            <a:r>
              <a:rPr lang="en-GB" altLang="en-US" sz="1600" dirty="0">
                <a:latin typeface="+mj-lt"/>
                <a:ea typeface="Calibri" panose="020F0502020204030204" pitchFamily="34" charset="0"/>
                <a:cs typeface="Times New Roman" panose="02020603050405020304" pitchFamily="18" charset="0"/>
              </a:rPr>
              <a:t>Table 1. </a:t>
            </a:r>
            <a:endParaRPr lang="en-GB" dirty="0"/>
          </a:p>
        </p:txBody>
      </p:sp>
      <p:sp>
        <p:nvSpPr>
          <p:cNvPr id="4" name="Slide Number Placeholder 3"/>
          <p:cNvSpPr>
            <a:spLocks noGrp="1"/>
          </p:cNvSpPr>
          <p:nvPr>
            <p:ph type="sldNum" sz="quarter" idx="5"/>
          </p:nvPr>
        </p:nvSpPr>
        <p:spPr/>
        <p:txBody>
          <a:bodyPr/>
          <a:lstStyle/>
          <a:p>
            <a:fld id="{B045B7DE-1198-4F2F-B574-CA8CAE341642}" type="slidenum">
              <a:rPr lang="en-GB" smtClean="0"/>
              <a:t>9</a:t>
            </a:fld>
            <a:endParaRPr lang="en-GB"/>
          </a:p>
        </p:txBody>
      </p:sp>
    </p:spTree>
    <p:extLst>
      <p:ext uri="{BB962C8B-B14F-4D97-AF65-F5344CB8AC3E}">
        <p14:creationId xmlns:p14="http://schemas.microsoft.com/office/powerpoint/2010/main" val="279846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5B7DE-1198-4F2F-B574-CA8CAE341642}" type="slidenum">
              <a:rPr lang="en-GB" smtClean="0"/>
              <a:t>10</a:t>
            </a:fld>
            <a:endParaRPr lang="en-GB"/>
          </a:p>
        </p:txBody>
      </p:sp>
    </p:spTree>
    <p:extLst>
      <p:ext uri="{BB962C8B-B14F-4D97-AF65-F5344CB8AC3E}">
        <p14:creationId xmlns:p14="http://schemas.microsoft.com/office/powerpoint/2010/main" val="1557972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4/7/2021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4/7/2021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4/7/2021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4/7/2021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4/7/2021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4/7/2021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4/7/2021</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4/7/2021</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4/7/2021</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4/7/2021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4/7/2021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4/7/2021</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
            <a:ext cx="9751060" cy="1295400"/>
          </a:xfrm>
        </p:spPr>
        <p:txBody>
          <a:bodyPr anchor="b">
            <a:normAutofit/>
          </a:bodyPr>
          <a:lstStyle/>
          <a:p>
            <a:pPr>
              <a:lnSpc>
                <a:spcPct val="90000"/>
              </a:lnSpc>
            </a:pPr>
            <a:r>
              <a:rPr lang="en-US" sz="2800" dirty="0"/>
              <a:t>Customer Experiences Using Online Food Ordering and Delivery Platforms (OFODPs):  An S-O-R Perspective </a:t>
            </a:r>
          </a:p>
        </p:txBody>
      </p:sp>
      <p:pic>
        <p:nvPicPr>
          <p:cNvPr id="1028" name="Picture 4" descr="Cloud kitchen affiliated with ex-Uber CEO accuses Deliveroo and Grab Food  of anti-competitive behaviour | KrASIA">
            <a:extLst>
              <a:ext uri="{FF2B5EF4-FFF2-40B4-BE49-F238E27FC236}">
                <a16:creationId xmlns:a16="http://schemas.microsoft.com/office/drawing/2014/main" id="{43CF7E07-AEE4-40F4-8CA4-4CE46E54F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13507" y="1739245"/>
            <a:ext cx="6094413" cy="3352324"/>
          </a:xfrm>
          <a:prstGeom prst="rect">
            <a:avLst/>
          </a:prstGeom>
          <a:solidFill>
            <a:srgbClr val="FFFFFF"/>
          </a:solidFill>
        </p:spPr>
      </p:pic>
      <p:sp>
        <p:nvSpPr>
          <p:cNvPr id="3" name="Subtitle 2"/>
          <p:cNvSpPr>
            <a:spLocks noGrp="1"/>
          </p:cNvSpPr>
          <p:nvPr>
            <p:ph type="body" sz="half" idx="2"/>
          </p:nvPr>
        </p:nvSpPr>
        <p:spPr>
          <a:xfrm>
            <a:off x="278712" y="1752600"/>
            <a:ext cx="3453500" cy="4571999"/>
          </a:xfrm>
        </p:spPr>
        <p:txBody>
          <a:bodyPr>
            <a:normAutofit/>
          </a:bodyPr>
          <a:lstStyle/>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1800" b="1" dirty="0"/>
              <a:t>Dr. Maryam Almahdi</a:t>
            </a:r>
          </a:p>
          <a:p>
            <a:r>
              <a:rPr lang="en-US" sz="1800" b="1" dirty="0"/>
              <a:t>Dr. Noor Alsayed</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152400"/>
            <a:ext cx="9751060" cy="1295400"/>
          </a:xfrm>
        </p:spPr>
        <p:txBody>
          <a:bodyPr anchor="b">
            <a:normAutofit/>
          </a:bodyPr>
          <a:lstStyle/>
          <a:p>
            <a:r>
              <a:rPr lang="en-US" dirty="0"/>
              <a:t>Results</a:t>
            </a:r>
          </a:p>
        </p:txBody>
      </p:sp>
      <p:graphicFrame>
        <p:nvGraphicFramePr>
          <p:cNvPr id="8" name="Content Placeholder 5">
            <a:extLst>
              <a:ext uri="{FF2B5EF4-FFF2-40B4-BE49-F238E27FC236}">
                <a16:creationId xmlns:a16="http://schemas.microsoft.com/office/drawing/2014/main" id="{1C9EA2FC-5F55-451F-9D90-3904961FA3E3}"/>
              </a:ext>
            </a:extLst>
          </p:cNvPr>
          <p:cNvGraphicFramePr>
            <a:graphicFrameLocks noGrp="1"/>
          </p:cNvGraphicFramePr>
          <p:nvPr>
            <p:ph idx="1"/>
            <p:extLst>
              <p:ext uri="{D42A27DB-BD31-4B8C-83A1-F6EECF244321}">
                <p14:modId xmlns:p14="http://schemas.microsoft.com/office/powerpoint/2010/main" val="944077537"/>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9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152400"/>
            <a:ext cx="9751060" cy="1295400"/>
          </a:xfrm>
        </p:spPr>
        <p:txBody>
          <a:bodyPr anchor="b">
            <a:normAutofit/>
          </a:bodyPr>
          <a:lstStyle/>
          <a:p>
            <a:r>
              <a:rPr lang="en-US" dirty="0"/>
              <a:t>Discussion</a:t>
            </a:r>
          </a:p>
        </p:txBody>
      </p:sp>
      <p:graphicFrame>
        <p:nvGraphicFramePr>
          <p:cNvPr id="8" name="Content Placeholder 5">
            <a:extLst>
              <a:ext uri="{FF2B5EF4-FFF2-40B4-BE49-F238E27FC236}">
                <a16:creationId xmlns:a16="http://schemas.microsoft.com/office/drawing/2014/main" id="{6D40F087-22D7-4BC1-B257-FB63456D0F2E}"/>
              </a:ext>
            </a:extLst>
          </p:cNvPr>
          <p:cNvGraphicFramePr>
            <a:graphicFrameLocks noGrp="1"/>
          </p:cNvGraphicFramePr>
          <p:nvPr>
            <p:ph idx="1"/>
            <p:extLst>
              <p:ext uri="{D42A27DB-BD31-4B8C-83A1-F6EECF244321}">
                <p14:modId xmlns:p14="http://schemas.microsoft.com/office/powerpoint/2010/main" val="490505625"/>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106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BB95-6CA1-42C7-AEF8-D25A07748B23}"/>
              </a:ext>
            </a:extLst>
          </p:cNvPr>
          <p:cNvSpPr>
            <a:spLocks noGrp="1"/>
          </p:cNvSpPr>
          <p:nvPr>
            <p:ph type="title"/>
          </p:nvPr>
        </p:nvSpPr>
        <p:spPr>
          <a:xfrm>
            <a:off x="1218883" y="152400"/>
            <a:ext cx="9751060" cy="1295400"/>
          </a:xfrm>
        </p:spPr>
        <p:txBody>
          <a:bodyPr anchor="b">
            <a:normAutofit/>
          </a:bodyPr>
          <a:lstStyle/>
          <a:p>
            <a:r>
              <a:rPr lang="en-US" dirty="0"/>
              <a:t>Conclusion</a:t>
            </a:r>
            <a:endParaRPr lang="en-GB" dirty="0"/>
          </a:p>
        </p:txBody>
      </p:sp>
      <p:graphicFrame>
        <p:nvGraphicFramePr>
          <p:cNvPr id="5" name="Content Placeholder 2">
            <a:extLst>
              <a:ext uri="{FF2B5EF4-FFF2-40B4-BE49-F238E27FC236}">
                <a16:creationId xmlns:a16="http://schemas.microsoft.com/office/drawing/2014/main" id="{ED6BD793-DD3F-482D-AA0D-529952DA0AC7}"/>
              </a:ext>
            </a:extLst>
          </p:cNvPr>
          <p:cNvGraphicFramePr>
            <a:graphicFrameLocks noGrp="1"/>
          </p:cNvGraphicFramePr>
          <p:nvPr>
            <p:ph idx="1"/>
            <p:extLst>
              <p:ext uri="{D42A27DB-BD31-4B8C-83A1-F6EECF244321}">
                <p14:modId xmlns:p14="http://schemas.microsoft.com/office/powerpoint/2010/main" val="1015655160"/>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89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B879-F31C-41A9-8D76-5BE0A0D792B0}"/>
              </a:ext>
            </a:extLst>
          </p:cNvPr>
          <p:cNvSpPr>
            <a:spLocks noGrp="1"/>
          </p:cNvSpPr>
          <p:nvPr>
            <p:ph type="title"/>
          </p:nvPr>
        </p:nvSpPr>
        <p:spPr>
          <a:xfrm>
            <a:off x="1218883" y="152400"/>
            <a:ext cx="9751060" cy="1295400"/>
          </a:xfrm>
        </p:spPr>
        <p:txBody>
          <a:bodyPr anchor="b">
            <a:normAutofit/>
          </a:bodyPr>
          <a:lstStyle/>
          <a:p>
            <a:r>
              <a:rPr lang="en-US" dirty="0"/>
              <a:t>Conclusion</a:t>
            </a:r>
            <a:endParaRPr lang="en-GB" dirty="0"/>
          </a:p>
        </p:txBody>
      </p:sp>
      <p:graphicFrame>
        <p:nvGraphicFramePr>
          <p:cNvPr id="5" name="Content Placeholder 2">
            <a:extLst>
              <a:ext uri="{FF2B5EF4-FFF2-40B4-BE49-F238E27FC236}">
                <a16:creationId xmlns:a16="http://schemas.microsoft.com/office/drawing/2014/main" id="{84916636-F348-47AA-B971-A0491B13BAD7}"/>
              </a:ext>
            </a:extLst>
          </p:cNvPr>
          <p:cNvGraphicFramePr>
            <a:graphicFrameLocks noGrp="1"/>
          </p:cNvGraphicFramePr>
          <p:nvPr>
            <p:ph idx="1"/>
            <p:extLst>
              <p:ext uri="{D42A27DB-BD31-4B8C-83A1-F6EECF244321}">
                <p14:modId xmlns:p14="http://schemas.microsoft.com/office/powerpoint/2010/main" val="3585629522"/>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08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0C79-8873-4D74-A63F-8463231CC0CC}"/>
              </a:ext>
            </a:extLst>
          </p:cNvPr>
          <p:cNvSpPr>
            <a:spLocks noGrp="1"/>
          </p:cNvSpPr>
          <p:nvPr>
            <p:ph type="title"/>
          </p:nvPr>
        </p:nvSpPr>
        <p:spPr>
          <a:xfrm>
            <a:off x="1828324" y="1932518"/>
            <a:ext cx="9141619" cy="2105367"/>
          </a:xfrm>
        </p:spPr>
        <p:txBody>
          <a:bodyPr anchor="b">
            <a:normAutofit/>
          </a:bodyPr>
          <a:lstStyle/>
          <a:p>
            <a:r>
              <a:rPr lang="en-US" dirty="0"/>
              <a:t>Questions?</a:t>
            </a:r>
            <a:endParaRPr lang="en-GB" dirty="0"/>
          </a:p>
        </p:txBody>
      </p:sp>
    </p:spTree>
    <p:extLst>
      <p:ext uri="{BB962C8B-B14F-4D97-AF65-F5344CB8AC3E}">
        <p14:creationId xmlns:p14="http://schemas.microsoft.com/office/powerpoint/2010/main" val="130781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a:t>
            </a:r>
          </a:p>
        </p:txBody>
      </p:sp>
      <p:sp>
        <p:nvSpPr>
          <p:cNvPr id="6" name="Content Placeholder 5"/>
          <p:cNvSpPr>
            <a:spLocks noGrp="1"/>
          </p:cNvSpPr>
          <p:nvPr>
            <p:ph idx="1"/>
          </p:nvPr>
        </p:nvSpPr>
        <p:spPr/>
        <p:txBody>
          <a:bodyPr/>
          <a:lstStyle/>
          <a:p>
            <a:r>
              <a:rPr lang="en-US" dirty="0"/>
              <a:t>Introduction and purpose</a:t>
            </a:r>
          </a:p>
          <a:p>
            <a:r>
              <a:rPr lang="en-US" dirty="0"/>
              <a:t>Conceptual Framework</a:t>
            </a:r>
          </a:p>
          <a:p>
            <a:r>
              <a:rPr lang="en-US" dirty="0"/>
              <a:t>Methods</a:t>
            </a:r>
          </a:p>
          <a:p>
            <a:r>
              <a:rPr lang="en-US" dirty="0"/>
              <a:t>Results</a:t>
            </a:r>
          </a:p>
          <a:p>
            <a:r>
              <a:rPr lang="en-US" dirty="0"/>
              <a:t>Discussion</a:t>
            </a:r>
          </a:p>
          <a:p>
            <a:r>
              <a:rPr lang="en-US" dirty="0"/>
              <a:t>Conclusion</a:t>
            </a:r>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152400"/>
            <a:ext cx="9751060" cy="1295400"/>
          </a:xfrm>
        </p:spPr>
        <p:txBody>
          <a:bodyPr anchor="b">
            <a:normAutofit/>
          </a:bodyPr>
          <a:lstStyle/>
          <a:p>
            <a:r>
              <a:rPr lang="en-US" dirty="0"/>
              <a:t>Introduction</a:t>
            </a:r>
          </a:p>
        </p:txBody>
      </p:sp>
      <p:sp>
        <p:nvSpPr>
          <p:cNvPr id="3" name="Rectangle 2">
            <a:extLst>
              <a:ext uri="{FF2B5EF4-FFF2-40B4-BE49-F238E27FC236}">
                <a16:creationId xmlns:a16="http://schemas.microsoft.com/office/drawing/2014/main" id="{9E93701C-F217-444F-868A-4145B90324AE}"/>
              </a:ext>
            </a:extLst>
          </p:cNvPr>
          <p:cNvSpPr/>
          <p:nvPr/>
        </p:nvSpPr>
        <p:spPr>
          <a:xfrm>
            <a:off x="1218883" y="1600200"/>
            <a:ext cx="9751060" cy="4572000"/>
          </a:xfrm>
          <a:prstGeom prst="rect">
            <a:avLst/>
          </a:prstGeom>
          <a:noFill/>
        </p:spPr>
      </p:sp>
      <p:sp>
        <p:nvSpPr>
          <p:cNvPr id="4" name="Freeform: Shape 3">
            <a:extLst>
              <a:ext uri="{FF2B5EF4-FFF2-40B4-BE49-F238E27FC236}">
                <a16:creationId xmlns:a16="http://schemas.microsoft.com/office/drawing/2014/main" id="{4744915A-0F4B-4BA2-8340-599081D3831D}"/>
              </a:ext>
            </a:extLst>
          </p:cNvPr>
          <p:cNvSpPr/>
          <p:nvPr/>
        </p:nvSpPr>
        <p:spPr>
          <a:xfrm>
            <a:off x="1218883" y="1905515"/>
            <a:ext cx="3047206" cy="1828323"/>
          </a:xfrm>
          <a:custGeom>
            <a:avLst/>
            <a:gdLst>
              <a:gd name="connsiteX0" fmla="*/ 0 w 3047206"/>
              <a:gd name="connsiteY0" fmla="*/ 0 h 1828323"/>
              <a:gd name="connsiteX1" fmla="*/ 3047206 w 3047206"/>
              <a:gd name="connsiteY1" fmla="*/ 0 h 1828323"/>
              <a:gd name="connsiteX2" fmla="*/ 3047206 w 3047206"/>
              <a:gd name="connsiteY2" fmla="*/ 1828323 h 1828323"/>
              <a:gd name="connsiteX3" fmla="*/ 0 w 3047206"/>
              <a:gd name="connsiteY3" fmla="*/ 1828323 h 1828323"/>
              <a:gd name="connsiteX4" fmla="*/ 0 w 3047206"/>
              <a:gd name="connsiteY4" fmla="*/ 0 h 182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06" h="1828323">
                <a:moveTo>
                  <a:pt x="0" y="0"/>
                </a:moveTo>
                <a:lnTo>
                  <a:pt x="3047206" y="0"/>
                </a:lnTo>
                <a:lnTo>
                  <a:pt x="3047206" y="1828323"/>
                </a:lnTo>
                <a:lnTo>
                  <a:pt x="0" y="1828323"/>
                </a:lnTo>
                <a:lnTo>
                  <a:pt x="0" y="0"/>
                </a:lnTo>
                <a:close/>
              </a:path>
            </a:pathLst>
          </a:custGeom>
          <a:solidFill>
            <a:schemeClr val="accent1">
              <a:lumMod val="60000"/>
              <a:lumOff val="40000"/>
            </a:schemeClr>
          </a:solidFill>
          <a:ln>
            <a:solidFill>
              <a:srgbClr val="89C01C"/>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OFODPs have witnessed a notable growth in recent years </a:t>
            </a:r>
            <a:endParaRPr lang="en-US" sz="1800" kern="1200" dirty="0">
              <a:solidFill>
                <a:schemeClr val="tx1"/>
              </a:solidFill>
            </a:endParaRPr>
          </a:p>
        </p:txBody>
      </p:sp>
      <p:sp>
        <p:nvSpPr>
          <p:cNvPr id="6" name="Freeform: Shape 5">
            <a:extLst>
              <a:ext uri="{FF2B5EF4-FFF2-40B4-BE49-F238E27FC236}">
                <a16:creationId xmlns:a16="http://schemas.microsoft.com/office/drawing/2014/main" id="{8FCB2524-AFA1-47C7-9A15-88D8096BBFC4}"/>
              </a:ext>
            </a:extLst>
          </p:cNvPr>
          <p:cNvSpPr/>
          <p:nvPr/>
        </p:nvSpPr>
        <p:spPr>
          <a:xfrm>
            <a:off x="4570809" y="1905515"/>
            <a:ext cx="3047206" cy="1828323"/>
          </a:xfrm>
          <a:custGeom>
            <a:avLst/>
            <a:gdLst>
              <a:gd name="connsiteX0" fmla="*/ 0 w 3047206"/>
              <a:gd name="connsiteY0" fmla="*/ 0 h 1828323"/>
              <a:gd name="connsiteX1" fmla="*/ 3047206 w 3047206"/>
              <a:gd name="connsiteY1" fmla="*/ 0 h 1828323"/>
              <a:gd name="connsiteX2" fmla="*/ 3047206 w 3047206"/>
              <a:gd name="connsiteY2" fmla="*/ 1828323 h 1828323"/>
              <a:gd name="connsiteX3" fmla="*/ 0 w 3047206"/>
              <a:gd name="connsiteY3" fmla="*/ 1828323 h 1828323"/>
              <a:gd name="connsiteX4" fmla="*/ 0 w 3047206"/>
              <a:gd name="connsiteY4" fmla="*/ 0 h 182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06" h="1828323">
                <a:moveTo>
                  <a:pt x="0" y="0"/>
                </a:moveTo>
                <a:lnTo>
                  <a:pt x="3047206" y="0"/>
                </a:lnTo>
                <a:lnTo>
                  <a:pt x="3047206" y="1828323"/>
                </a:lnTo>
                <a:lnTo>
                  <a:pt x="0" y="1828323"/>
                </a:lnTo>
                <a:lnTo>
                  <a:pt x="0" y="0"/>
                </a:lnTo>
                <a:close/>
              </a:path>
            </a:pathLst>
          </a:custGeom>
          <a:solidFill>
            <a:schemeClr val="accent1">
              <a:lumMod val="60000"/>
              <a:lumOff val="40000"/>
            </a:schemeClr>
          </a:solidFill>
          <a:ln>
            <a:solidFill>
              <a:srgbClr val="89C01C"/>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solidFill>
                  <a:schemeClr val="tx1"/>
                </a:solidFill>
              </a:rPr>
              <a:t>Statista (2020): Global revenues of the online delivery market reached </a:t>
            </a:r>
            <a:r>
              <a:rPr lang="en-US" sz="1800" b="1" kern="1200" dirty="0">
                <a:solidFill>
                  <a:schemeClr val="tx1"/>
                </a:solidFill>
              </a:rPr>
              <a:t>$107.4 billion in 2019 </a:t>
            </a:r>
            <a:r>
              <a:rPr lang="en-US" sz="1800" kern="1200" dirty="0">
                <a:solidFill>
                  <a:schemeClr val="tx1"/>
                </a:solidFill>
              </a:rPr>
              <a:t>and are expected to climb to </a:t>
            </a:r>
            <a:r>
              <a:rPr lang="en-US" sz="1800" b="1" kern="1200" dirty="0">
                <a:solidFill>
                  <a:schemeClr val="tx1"/>
                </a:solidFill>
              </a:rPr>
              <a:t>$182.3 billion by 2024</a:t>
            </a:r>
            <a:r>
              <a:rPr lang="en-US" sz="1800" kern="1200" dirty="0">
                <a:solidFill>
                  <a:schemeClr val="tx1"/>
                </a:solidFill>
              </a:rPr>
              <a:t>.</a:t>
            </a:r>
          </a:p>
        </p:txBody>
      </p:sp>
      <p:sp>
        <p:nvSpPr>
          <p:cNvPr id="7" name="Freeform: Shape 6">
            <a:extLst>
              <a:ext uri="{FF2B5EF4-FFF2-40B4-BE49-F238E27FC236}">
                <a16:creationId xmlns:a16="http://schemas.microsoft.com/office/drawing/2014/main" id="{73B4CC1E-152F-4585-A7C1-CC70B17E9FF1}"/>
              </a:ext>
            </a:extLst>
          </p:cNvPr>
          <p:cNvSpPr/>
          <p:nvPr/>
        </p:nvSpPr>
        <p:spPr>
          <a:xfrm>
            <a:off x="7922736" y="1905515"/>
            <a:ext cx="3047206" cy="1828323"/>
          </a:xfrm>
          <a:custGeom>
            <a:avLst/>
            <a:gdLst>
              <a:gd name="connsiteX0" fmla="*/ 0 w 3047206"/>
              <a:gd name="connsiteY0" fmla="*/ 0 h 1828323"/>
              <a:gd name="connsiteX1" fmla="*/ 3047206 w 3047206"/>
              <a:gd name="connsiteY1" fmla="*/ 0 h 1828323"/>
              <a:gd name="connsiteX2" fmla="*/ 3047206 w 3047206"/>
              <a:gd name="connsiteY2" fmla="*/ 1828323 h 1828323"/>
              <a:gd name="connsiteX3" fmla="*/ 0 w 3047206"/>
              <a:gd name="connsiteY3" fmla="*/ 1828323 h 1828323"/>
              <a:gd name="connsiteX4" fmla="*/ 0 w 3047206"/>
              <a:gd name="connsiteY4" fmla="*/ 0 h 182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06" h="1828323">
                <a:moveTo>
                  <a:pt x="0" y="0"/>
                </a:moveTo>
                <a:lnTo>
                  <a:pt x="3047206" y="0"/>
                </a:lnTo>
                <a:lnTo>
                  <a:pt x="3047206" y="1828323"/>
                </a:lnTo>
                <a:lnTo>
                  <a:pt x="0" y="1828323"/>
                </a:lnTo>
                <a:lnTo>
                  <a:pt x="0" y="0"/>
                </a:lnTo>
                <a:close/>
              </a:path>
            </a:pathLst>
          </a:custGeom>
          <a:solidFill>
            <a:schemeClr val="accent1">
              <a:lumMod val="60000"/>
              <a:lumOff val="40000"/>
            </a:schemeClr>
          </a:solidFill>
          <a:ln>
            <a:solidFill>
              <a:srgbClr val="89C01C"/>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rPr>
              <a:t>The </a:t>
            </a:r>
            <a:r>
              <a:rPr lang="en-GB" sz="1800" b="1" kern="1200" dirty="0">
                <a:solidFill>
                  <a:schemeClr val="tx1"/>
                </a:solidFill>
              </a:rPr>
              <a:t>spread of the COVID-19 pandemic </a:t>
            </a:r>
            <a:r>
              <a:rPr lang="en-GB" sz="1800" kern="1200" dirty="0">
                <a:solidFill>
                  <a:schemeClr val="tx1"/>
                </a:solidFill>
              </a:rPr>
              <a:t>contributed even more demand for OFODPs </a:t>
            </a:r>
            <a:r>
              <a:rPr lang="en-US" sz="1800" kern="1200" dirty="0">
                <a:solidFill>
                  <a:schemeClr val="tx1"/>
                </a:solidFill>
              </a:rPr>
              <a:t>with users in the US growing by </a:t>
            </a:r>
            <a:r>
              <a:rPr lang="en-US" sz="1800" b="1" kern="1200" dirty="0">
                <a:solidFill>
                  <a:schemeClr val="tx1"/>
                </a:solidFill>
              </a:rPr>
              <a:t>25.2% to 45.6 million</a:t>
            </a:r>
          </a:p>
        </p:txBody>
      </p:sp>
      <p:sp>
        <p:nvSpPr>
          <p:cNvPr id="9" name="Freeform: Shape 8">
            <a:extLst>
              <a:ext uri="{FF2B5EF4-FFF2-40B4-BE49-F238E27FC236}">
                <a16:creationId xmlns:a16="http://schemas.microsoft.com/office/drawing/2014/main" id="{D4F84549-D4CF-4990-83F7-E934F8ED4125}"/>
              </a:ext>
            </a:extLst>
          </p:cNvPr>
          <p:cNvSpPr/>
          <p:nvPr/>
        </p:nvSpPr>
        <p:spPr>
          <a:xfrm>
            <a:off x="1218883" y="4038560"/>
            <a:ext cx="3047206" cy="1828323"/>
          </a:xfrm>
          <a:custGeom>
            <a:avLst/>
            <a:gdLst>
              <a:gd name="connsiteX0" fmla="*/ 0 w 3047206"/>
              <a:gd name="connsiteY0" fmla="*/ 0 h 1828323"/>
              <a:gd name="connsiteX1" fmla="*/ 3047206 w 3047206"/>
              <a:gd name="connsiteY1" fmla="*/ 0 h 1828323"/>
              <a:gd name="connsiteX2" fmla="*/ 3047206 w 3047206"/>
              <a:gd name="connsiteY2" fmla="*/ 1828323 h 1828323"/>
              <a:gd name="connsiteX3" fmla="*/ 0 w 3047206"/>
              <a:gd name="connsiteY3" fmla="*/ 1828323 h 1828323"/>
              <a:gd name="connsiteX4" fmla="*/ 0 w 3047206"/>
              <a:gd name="connsiteY4" fmla="*/ 0 h 182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06" h="1828323">
                <a:moveTo>
                  <a:pt x="0" y="0"/>
                </a:moveTo>
                <a:lnTo>
                  <a:pt x="3047206" y="0"/>
                </a:lnTo>
                <a:lnTo>
                  <a:pt x="3047206" y="1828323"/>
                </a:lnTo>
                <a:lnTo>
                  <a:pt x="0" y="1828323"/>
                </a:lnTo>
                <a:lnTo>
                  <a:pt x="0" y="0"/>
                </a:lnTo>
                <a:close/>
              </a:path>
            </a:pathLst>
          </a:custGeom>
          <a:solidFill>
            <a:schemeClr val="accent2">
              <a:lumMod val="40000"/>
              <a:lumOff val="60000"/>
            </a:schemeClr>
          </a:solidFill>
          <a:ln>
            <a:solidFill>
              <a:srgbClr val="FE750E"/>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OFODPs are used by the customers </a:t>
            </a:r>
            <a:r>
              <a:rPr lang="en-US" sz="1800" b="1" kern="1200" dirty="0">
                <a:solidFill>
                  <a:schemeClr val="tx1"/>
                </a:solidFill>
              </a:rPr>
              <a:t>to order meals </a:t>
            </a:r>
            <a:r>
              <a:rPr lang="en-US" sz="1800" kern="1200" dirty="0">
                <a:solidFill>
                  <a:schemeClr val="tx1"/>
                </a:solidFill>
              </a:rPr>
              <a:t>and beverages which </a:t>
            </a:r>
            <a:r>
              <a:rPr lang="en-US" sz="1800" b="1" kern="1200" dirty="0">
                <a:solidFill>
                  <a:schemeClr val="tx1"/>
                </a:solidFill>
              </a:rPr>
              <a:t>are then delivered to them.</a:t>
            </a:r>
          </a:p>
        </p:txBody>
      </p:sp>
      <p:sp>
        <p:nvSpPr>
          <p:cNvPr id="10" name="Freeform: Shape 9">
            <a:extLst>
              <a:ext uri="{FF2B5EF4-FFF2-40B4-BE49-F238E27FC236}">
                <a16:creationId xmlns:a16="http://schemas.microsoft.com/office/drawing/2014/main" id="{072C3D8E-AB27-41F6-B22A-B88DB2EC7B77}"/>
              </a:ext>
            </a:extLst>
          </p:cNvPr>
          <p:cNvSpPr/>
          <p:nvPr/>
        </p:nvSpPr>
        <p:spPr>
          <a:xfrm>
            <a:off x="4570809" y="4038560"/>
            <a:ext cx="3047206" cy="1828323"/>
          </a:xfrm>
          <a:custGeom>
            <a:avLst/>
            <a:gdLst>
              <a:gd name="connsiteX0" fmla="*/ 0 w 3047206"/>
              <a:gd name="connsiteY0" fmla="*/ 0 h 1828323"/>
              <a:gd name="connsiteX1" fmla="*/ 3047206 w 3047206"/>
              <a:gd name="connsiteY1" fmla="*/ 0 h 1828323"/>
              <a:gd name="connsiteX2" fmla="*/ 3047206 w 3047206"/>
              <a:gd name="connsiteY2" fmla="*/ 1828323 h 1828323"/>
              <a:gd name="connsiteX3" fmla="*/ 0 w 3047206"/>
              <a:gd name="connsiteY3" fmla="*/ 1828323 h 1828323"/>
              <a:gd name="connsiteX4" fmla="*/ 0 w 3047206"/>
              <a:gd name="connsiteY4" fmla="*/ 0 h 182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06" h="1828323">
                <a:moveTo>
                  <a:pt x="0" y="0"/>
                </a:moveTo>
                <a:lnTo>
                  <a:pt x="3047206" y="0"/>
                </a:lnTo>
                <a:lnTo>
                  <a:pt x="3047206" y="1828323"/>
                </a:lnTo>
                <a:lnTo>
                  <a:pt x="0" y="1828323"/>
                </a:lnTo>
                <a:lnTo>
                  <a:pt x="0" y="0"/>
                </a:lnTo>
                <a:close/>
              </a:path>
            </a:pathLst>
          </a:custGeom>
          <a:solidFill>
            <a:schemeClr val="accent2">
              <a:lumMod val="40000"/>
              <a:lumOff val="60000"/>
            </a:schemeClr>
          </a:solidFill>
          <a:ln>
            <a:solidFill>
              <a:srgbClr val="FE750E"/>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This service offers customers </a:t>
            </a:r>
            <a:r>
              <a:rPr lang="en-US" sz="1800" b="1" kern="1200" dirty="0">
                <a:solidFill>
                  <a:schemeClr val="tx1"/>
                </a:solidFill>
              </a:rPr>
              <a:t>convenience</a:t>
            </a:r>
            <a:r>
              <a:rPr lang="en-US" sz="1800" kern="1200" dirty="0">
                <a:solidFill>
                  <a:schemeClr val="tx1"/>
                </a:solidFill>
              </a:rPr>
              <a:t>, </a:t>
            </a:r>
            <a:r>
              <a:rPr lang="en-US" sz="1800" b="1" kern="1200" dirty="0">
                <a:solidFill>
                  <a:schemeClr val="tx1"/>
                </a:solidFill>
              </a:rPr>
              <a:t>transparency</a:t>
            </a:r>
            <a:r>
              <a:rPr lang="en-US" sz="1800" kern="1200" dirty="0">
                <a:solidFill>
                  <a:schemeClr val="tx1"/>
                </a:solidFill>
              </a:rPr>
              <a:t>, and </a:t>
            </a:r>
            <a:r>
              <a:rPr lang="en-US" sz="1800" b="1" kern="1200" dirty="0">
                <a:solidFill>
                  <a:schemeClr val="tx1"/>
                </a:solidFill>
              </a:rPr>
              <a:t>timesaving</a:t>
            </a:r>
            <a:r>
              <a:rPr lang="en-US" sz="1800" kern="1200" dirty="0">
                <a:solidFill>
                  <a:schemeClr val="tx1"/>
                </a:solidFill>
              </a:rPr>
              <a:t> </a:t>
            </a:r>
          </a:p>
        </p:txBody>
      </p:sp>
      <p:sp>
        <p:nvSpPr>
          <p:cNvPr id="11" name="Freeform: Shape 10">
            <a:extLst>
              <a:ext uri="{FF2B5EF4-FFF2-40B4-BE49-F238E27FC236}">
                <a16:creationId xmlns:a16="http://schemas.microsoft.com/office/drawing/2014/main" id="{B74CCDF1-4C36-4785-9A82-2B49B4588BA5}"/>
              </a:ext>
            </a:extLst>
          </p:cNvPr>
          <p:cNvSpPr/>
          <p:nvPr/>
        </p:nvSpPr>
        <p:spPr>
          <a:xfrm>
            <a:off x="7922736" y="4038560"/>
            <a:ext cx="3047206" cy="1828323"/>
          </a:xfrm>
          <a:custGeom>
            <a:avLst/>
            <a:gdLst>
              <a:gd name="connsiteX0" fmla="*/ 0 w 3047206"/>
              <a:gd name="connsiteY0" fmla="*/ 0 h 1828323"/>
              <a:gd name="connsiteX1" fmla="*/ 3047206 w 3047206"/>
              <a:gd name="connsiteY1" fmla="*/ 0 h 1828323"/>
              <a:gd name="connsiteX2" fmla="*/ 3047206 w 3047206"/>
              <a:gd name="connsiteY2" fmla="*/ 1828323 h 1828323"/>
              <a:gd name="connsiteX3" fmla="*/ 0 w 3047206"/>
              <a:gd name="connsiteY3" fmla="*/ 1828323 h 1828323"/>
              <a:gd name="connsiteX4" fmla="*/ 0 w 3047206"/>
              <a:gd name="connsiteY4" fmla="*/ 0 h 182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206" h="1828323">
                <a:moveTo>
                  <a:pt x="0" y="0"/>
                </a:moveTo>
                <a:lnTo>
                  <a:pt x="3047206" y="0"/>
                </a:lnTo>
                <a:lnTo>
                  <a:pt x="3047206" y="1828323"/>
                </a:lnTo>
                <a:lnTo>
                  <a:pt x="0" y="1828323"/>
                </a:lnTo>
                <a:lnTo>
                  <a:pt x="0" y="0"/>
                </a:lnTo>
                <a:close/>
              </a:path>
            </a:pathLst>
          </a:custGeom>
          <a:solidFill>
            <a:schemeClr val="accent2">
              <a:lumMod val="40000"/>
              <a:lumOff val="60000"/>
            </a:schemeClr>
          </a:solidFill>
          <a:ln>
            <a:solidFill>
              <a:srgbClr val="FE750E"/>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More research on user’s </a:t>
            </a:r>
            <a:r>
              <a:rPr lang="en-US" sz="1800" b="1" kern="1200" dirty="0">
                <a:solidFill>
                  <a:schemeClr val="tx1"/>
                </a:solidFill>
              </a:rPr>
              <a:t>behaviors and experiences using OFODPs</a:t>
            </a:r>
            <a:r>
              <a:rPr lang="en-US" sz="1800" kern="1200" dirty="0">
                <a:solidFill>
                  <a:schemeClr val="tx1"/>
                </a:solidFill>
              </a:rPr>
              <a:t>, with the aim of informing the marketing perspective, is needed</a:t>
            </a:r>
          </a:p>
        </p:txBody>
      </p:sp>
    </p:spTree>
    <p:extLst>
      <p:ext uri="{BB962C8B-B14F-4D97-AF65-F5344CB8AC3E}">
        <p14:creationId xmlns:p14="http://schemas.microsoft.com/office/powerpoint/2010/main" val="293620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152400"/>
            <a:ext cx="9751060" cy="1295400"/>
          </a:xfrm>
        </p:spPr>
        <p:txBody>
          <a:bodyPr anchor="b">
            <a:normAutofit/>
          </a:bodyPr>
          <a:lstStyle/>
          <a:p>
            <a:r>
              <a:rPr lang="en-US" dirty="0"/>
              <a:t>Online Food Ordering and Delivery Platforms (OFODPs)</a:t>
            </a:r>
          </a:p>
        </p:txBody>
      </p:sp>
      <p:grpSp>
        <p:nvGrpSpPr>
          <p:cNvPr id="15" name="Group 14">
            <a:extLst>
              <a:ext uri="{FF2B5EF4-FFF2-40B4-BE49-F238E27FC236}">
                <a16:creationId xmlns:a16="http://schemas.microsoft.com/office/drawing/2014/main" id="{2483E48F-D81F-461A-862D-3DFCC8B86A95}"/>
              </a:ext>
            </a:extLst>
          </p:cNvPr>
          <p:cNvGrpSpPr/>
          <p:nvPr/>
        </p:nvGrpSpPr>
        <p:grpSpPr>
          <a:xfrm>
            <a:off x="536909" y="1676400"/>
            <a:ext cx="11115006" cy="4724401"/>
            <a:chOff x="227012" y="1676400"/>
            <a:chExt cx="11115006" cy="4724401"/>
          </a:xfrm>
        </p:grpSpPr>
        <p:pic>
          <p:nvPicPr>
            <p:cNvPr id="7" name="Picture 6">
              <a:extLst>
                <a:ext uri="{FF2B5EF4-FFF2-40B4-BE49-F238E27FC236}">
                  <a16:creationId xmlns:a16="http://schemas.microsoft.com/office/drawing/2014/main" id="{0A9A9370-E0F0-497E-84B2-291A75FD8E43}"/>
                </a:ext>
              </a:extLst>
            </p:cNvPr>
            <p:cNvPicPr>
              <a:picLocks noChangeAspect="1"/>
            </p:cNvPicPr>
            <p:nvPr/>
          </p:nvPicPr>
          <p:blipFill rotWithShape="1">
            <a:blip r:embed="rId3"/>
            <a:srcRect l="38747" t="16658" r="39997" b="14435"/>
            <a:stretch/>
          </p:blipFill>
          <p:spPr>
            <a:xfrm>
              <a:off x="227012" y="1676400"/>
              <a:ext cx="2590800" cy="4724401"/>
            </a:xfrm>
            <a:prstGeom prst="rect">
              <a:avLst/>
            </a:prstGeom>
          </p:spPr>
        </p:pic>
        <p:pic>
          <p:nvPicPr>
            <p:cNvPr id="10" name="Picture 9">
              <a:extLst>
                <a:ext uri="{FF2B5EF4-FFF2-40B4-BE49-F238E27FC236}">
                  <a16:creationId xmlns:a16="http://schemas.microsoft.com/office/drawing/2014/main" id="{7A438575-07D9-4D4F-9CD1-FC13B221791C}"/>
                </a:ext>
              </a:extLst>
            </p:cNvPr>
            <p:cNvPicPr>
              <a:picLocks noChangeAspect="1"/>
            </p:cNvPicPr>
            <p:nvPr/>
          </p:nvPicPr>
          <p:blipFill rotWithShape="1">
            <a:blip r:embed="rId4"/>
            <a:srcRect l="38122" t="16658" r="39372" b="13324"/>
            <a:stretch/>
          </p:blipFill>
          <p:spPr>
            <a:xfrm>
              <a:off x="2970212" y="1676400"/>
              <a:ext cx="2699657" cy="4724401"/>
            </a:xfrm>
            <a:prstGeom prst="rect">
              <a:avLst/>
            </a:prstGeom>
          </p:spPr>
        </p:pic>
        <p:pic>
          <p:nvPicPr>
            <p:cNvPr id="12" name="Picture 11">
              <a:extLst>
                <a:ext uri="{FF2B5EF4-FFF2-40B4-BE49-F238E27FC236}">
                  <a16:creationId xmlns:a16="http://schemas.microsoft.com/office/drawing/2014/main" id="{D314A66C-4D5A-4BC5-91DA-778EDB06F5DE}"/>
                </a:ext>
              </a:extLst>
            </p:cNvPr>
            <p:cNvPicPr>
              <a:picLocks noChangeAspect="1"/>
            </p:cNvPicPr>
            <p:nvPr/>
          </p:nvPicPr>
          <p:blipFill rotWithShape="1">
            <a:blip r:embed="rId5"/>
            <a:srcRect l="38122" t="16658" r="39730" b="13324"/>
            <a:stretch/>
          </p:blipFill>
          <p:spPr>
            <a:xfrm>
              <a:off x="5822269" y="1676400"/>
              <a:ext cx="2656806" cy="4724401"/>
            </a:xfrm>
            <a:prstGeom prst="rect">
              <a:avLst/>
            </a:prstGeom>
          </p:spPr>
        </p:pic>
        <p:pic>
          <p:nvPicPr>
            <p:cNvPr id="14" name="Picture 13">
              <a:extLst>
                <a:ext uri="{FF2B5EF4-FFF2-40B4-BE49-F238E27FC236}">
                  <a16:creationId xmlns:a16="http://schemas.microsoft.com/office/drawing/2014/main" id="{46830AC6-CB86-47FA-B718-3E5C68B7B287}"/>
                </a:ext>
              </a:extLst>
            </p:cNvPr>
            <p:cNvPicPr>
              <a:picLocks noChangeAspect="1"/>
            </p:cNvPicPr>
            <p:nvPr/>
          </p:nvPicPr>
          <p:blipFill rotWithShape="1">
            <a:blip r:embed="rId6"/>
            <a:srcRect l="38747" t="16658" r="39456" b="14435"/>
            <a:stretch/>
          </p:blipFill>
          <p:spPr>
            <a:xfrm>
              <a:off x="8685212" y="1676400"/>
              <a:ext cx="2656806" cy="4724401"/>
            </a:xfrm>
            <a:prstGeom prst="rect">
              <a:avLst/>
            </a:prstGeom>
          </p:spPr>
        </p:pic>
      </p:grpSp>
    </p:spTree>
    <p:extLst>
      <p:ext uri="{BB962C8B-B14F-4D97-AF65-F5344CB8AC3E}">
        <p14:creationId xmlns:p14="http://schemas.microsoft.com/office/powerpoint/2010/main" val="100952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Model</a:t>
            </a:r>
          </a:p>
        </p:txBody>
      </p:sp>
      <p:grpSp>
        <p:nvGrpSpPr>
          <p:cNvPr id="5" name="Group 4">
            <a:extLst>
              <a:ext uri="{FF2B5EF4-FFF2-40B4-BE49-F238E27FC236}">
                <a16:creationId xmlns:a16="http://schemas.microsoft.com/office/drawing/2014/main" id="{5B2DFF3B-3BF6-445E-83C5-6347CD5588D5}"/>
              </a:ext>
            </a:extLst>
          </p:cNvPr>
          <p:cNvGrpSpPr/>
          <p:nvPr/>
        </p:nvGrpSpPr>
        <p:grpSpPr>
          <a:xfrm>
            <a:off x="1898125" y="2479671"/>
            <a:ext cx="8392574" cy="4027213"/>
            <a:chOff x="1128075" y="3657600"/>
            <a:chExt cx="4903573" cy="2353001"/>
          </a:xfrm>
        </p:grpSpPr>
        <p:sp>
          <p:nvSpPr>
            <p:cNvPr id="6" name="Oval 158">
              <a:extLst>
                <a:ext uri="{FF2B5EF4-FFF2-40B4-BE49-F238E27FC236}">
                  <a16:creationId xmlns:a16="http://schemas.microsoft.com/office/drawing/2014/main" id="{9D25FBEF-27F4-42D4-9579-DEBD3D4951A2}"/>
                </a:ext>
              </a:extLst>
            </p:cNvPr>
            <p:cNvSpPr/>
            <p:nvPr/>
          </p:nvSpPr>
          <p:spPr>
            <a:xfrm>
              <a:off x="3061442" y="4617720"/>
              <a:ext cx="1036838" cy="3941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40000"/>
                <a:lumOff val="60000"/>
              </a:schemeClr>
            </a:solidFill>
            <a:ln w="12701" cap="flat">
              <a:solidFill>
                <a:srgbClr val="FE750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nstantia (Headings)"/>
                  <a:cs typeface="Arial" pitchFamily="34"/>
                </a:rPr>
                <a:t>Satisfaction</a:t>
              </a:r>
            </a:p>
          </p:txBody>
        </p:sp>
        <p:grpSp>
          <p:nvGrpSpPr>
            <p:cNvPr id="7" name="Group 6">
              <a:extLst>
                <a:ext uri="{FF2B5EF4-FFF2-40B4-BE49-F238E27FC236}">
                  <a16:creationId xmlns:a16="http://schemas.microsoft.com/office/drawing/2014/main" id="{E2AEEFD7-FA40-4FAD-AE8C-7D3B2C3E8968}"/>
                </a:ext>
              </a:extLst>
            </p:cNvPr>
            <p:cNvGrpSpPr/>
            <p:nvPr/>
          </p:nvGrpSpPr>
          <p:grpSpPr>
            <a:xfrm>
              <a:off x="1128075" y="3657600"/>
              <a:ext cx="4903573" cy="2314401"/>
              <a:chOff x="1128075" y="3657600"/>
              <a:chExt cx="4903573" cy="2314401"/>
            </a:xfrm>
          </p:grpSpPr>
          <p:grpSp>
            <p:nvGrpSpPr>
              <p:cNvPr id="24" name="Group 23">
                <a:extLst>
                  <a:ext uri="{FF2B5EF4-FFF2-40B4-BE49-F238E27FC236}">
                    <a16:creationId xmlns:a16="http://schemas.microsoft.com/office/drawing/2014/main" id="{862BD44D-0CE4-4FE1-AE36-986A32E08DCE}"/>
                  </a:ext>
                </a:extLst>
              </p:cNvPr>
              <p:cNvGrpSpPr/>
              <p:nvPr/>
            </p:nvGrpSpPr>
            <p:grpSpPr>
              <a:xfrm>
                <a:off x="1128075" y="3657600"/>
                <a:ext cx="1036838" cy="2314401"/>
                <a:chOff x="1128075" y="3657600"/>
                <a:chExt cx="1036838" cy="2314401"/>
              </a:xfrm>
            </p:grpSpPr>
            <p:sp>
              <p:nvSpPr>
                <p:cNvPr id="26" name="Oval 156">
                  <a:extLst>
                    <a:ext uri="{FF2B5EF4-FFF2-40B4-BE49-F238E27FC236}">
                      <a16:creationId xmlns:a16="http://schemas.microsoft.com/office/drawing/2014/main" id="{0F1F1576-D691-4578-B7C7-A178D28690CD}"/>
                    </a:ext>
                  </a:extLst>
                </p:cNvPr>
                <p:cNvSpPr/>
                <p:nvPr/>
              </p:nvSpPr>
              <p:spPr>
                <a:xfrm>
                  <a:off x="1128075" y="3657600"/>
                  <a:ext cx="1036838" cy="3941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40000"/>
                    <a:lumOff val="60000"/>
                  </a:schemeClr>
                </a:solidFill>
                <a:ln w="12701" cap="flat">
                  <a:solidFill>
                    <a:srgbClr val="FE750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dirty="0">
                      <a:solidFill>
                        <a:srgbClr val="000000"/>
                      </a:solidFill>
                      <a:uFillTx/>
                      <a:latin typeface="Constantia (Headings)"/>
                      <a:cs typeface="Arial" pitchFamily="34"/>
                    </a:rPr>
                    <a:t>Usefulness</a:t>
                  </a:r>
                  <a:endParaRPr lang="en-GB" sz="1400" b="0" i="0" u="none" strike="noStrike" kern="1200" cap="none" spc="0" baseline="0" dirty="0">
                    <a:solidFill>
                      <a:srgbClr val="000000"/>
                    </a:solidFill>
                    <a:uFillTx/>
                    <a:latin typeface="Constantia (Headings)"/>
                    <a:cs typeface="Arial" pitchFamily="34"/>
                  </a:endParaRPr>
                </a:p>
              </p:txBody>
            </p:sp>
            <p:sp>
              <p:nvSpPr>
                <p:cNvPr id="27" name="Oval 156">
                  <a:extLst>
                    <a:ext uri="{FF2B5EF4-FFF2-40B4-BE49-F238E27FC236}">
                      <a16:creationId xmlns:a16="http://schemas.microsoft.com/office/drawing/2014/main" id="{880BE32C-FAF6-43B4-8503-3B8BBC08DD0F}"/>
                    </a:ext>
                  </a:extLst>
                </p:cNvPr>
                <p:cNvSpPr/>
                <p:nvPr/>
              </p:nvSpPr>
              <p:spPr>
                <a:xfrm>
                  <a:off x="1128075" y="4297680"/>
                  <a:ext cx="1036838" cy="3941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40000"/>
                    <a:lumOff val="60000"/>
                  </a:schemeClr>
                </a:solidFill>
                <a:ln w="12701" cap="flat">
                  <a:solidFill>
                    <a:srgbClr val="FE750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dirty="0">
                      <a:solidFill>
                        <a:srgbClr val="000000"/>
                      </a:solidFill>
                      <a:uFillTx/>
                      <a:latin typeface="Constantia (Headings)"/>
                      <a:cs typeface="Arial" pitchFamily="34"/>
                    </a:rPr>
                    <a:t>Content Quality</a:t>
                  </a:r>
                  <a:endParaRPr lang="en-GB" sz="1400" b="0" i="0" u="none" strike="noStrike" kern="1200" cap="none" spc="0" baseline="0" dirty="0">
                    <a:solidFill>
                      <a:srgbClr val="000000"/>
                    </a:solidFill>
                    <a:uFillTx/>
                    <a:latin typeface="Constantia (Headings)"/>
                    <a:cs typeface="Arial" pitchFamily="34"/>
                  </a:endParaRPr>
                </a:p>
              </p:txBody>
            </p:sp>
            <p:sp>
              <p:nvSpPr>
                <p:cNvPr id="28" name="Oval 156">
                  <a:extLst>
                    <a:ext uri="{FF2B5EF4-FFF2-40B4-BE49-F238E27FC236}">
                      <a16:creationId xmlns:a16="http://schemas.microsoft.com/office/drawing/2014/main" id="{C3C119F1-290D-4B45-BBFE-EA0FAE2BC4C6}"/>
                    </a:ext>
                  </a:extLst>
                </p:cNvPr>
                <p:cNvSpPr/>
                <p:nvPr/>
              </p:nvSpPr>
              <p:spPr>
                <a:xfrm>
                  <a:off x="1128075" y="4937760"/>
                  <a:ext cx="1036838" cy="3941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40000"/>
                    <a:lumOff val="60000"/>
                  </a:schemeClr>
                </a:solidFill>
                <a:ln w="12701" cap="flat">
                  <a:solidFill>
                    <a:srgbClr val="FE750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nstantia (Headings)"/>
                      <a:cs typeface="Arial" pitchFamily="34"/>
                    </a:rPr>
                    <a:t>Visual appeal</a:t>
                  </a:r>
                  <a:endParaRPr lang="en-GB" sz="1400" b="0" i="0" u="none" strike="noStrike" kern="1200" cap="none" spc="0" baseline="0">
                    <a:solidFill>
                      <a:srgbClr val="000000"/>
                    </a:solidFill>
                    <a:uFillTx/>
                    <a:latin typeface="Constantia (Headings)"/>
                    <a:cs typeface="Arial" pitchFamily="34"/>
                  </a:endParaRPr>
                </a:p>
              </p:txBody>
            </p:sp>
            <p:sp>
              <p:nvSpPr>
                <p:cNvPr id="29" name="Oval 161">
                  <a:extLst>
                    <a:ext uri="{FF2B5EF4-FFF2-40B4-BE49-F238E27FC236}">
                      <a16:creationId xmlns:a16="http://schemas.microsoft.com/office/drawing/2014/main" id="{84AB5C32-EDD5-4C73-93BA-44C464DD112A}"/>
                    </a:ext>
                  </a:extLst>
                </p:cNvPr>
                <p:cNvSpPr/>
                <p:nvPr/>
              </p:nvSpPr>
              <p:spPr>
                <a:xfrm>
                  <a:off x="1128075" y="5577840"/>
                  <a:ext cx="1036838" cy="3941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40000"/>
                    <a:lumOff val="60000"/>
                  </a:schemeClr>
                </a:solidFill>
                <a:ln w="12701" cap="flat">
                  <a:solidFill>
                    <a:srgbClr val="FE750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onstantia (Headings)"/>
                      <a:cs typeface="Arial" pitchFamily="34"/>
                    </a:rPr>
                    <a:t>Social Presence</a:t>
                  </a:r>
                </a:p>
              </p:txBody>
            </p:sp>
          </p:grpSp>
          <p:sp>
            <p:nvSpPr>
              <p:cNvPr id="25" name="Oval 158">
                <a:extLst>
                  <a:ext uri="{FF2B5EF4-FFF2-40B4-BE49-F238E27FC236}">
                    <a16:creationId xmlns:a16="http://schemas.microsoft.com/office/drawing/2014/main" id="{74DDA37B-1DAA-4F8C-ACE2-D822AC9D4BFE}"/>
                  </a:ext>
                </a:extLst>
              </p:cNvPr>
              <p:cNvSpPr/>
              <p:nvPr/>
            </p:nvSpPr>
            <p:spPr>
              <a:xfrm>
                <a:off x="4994810" y="4617720"/>
                <a:ext cx="1036838" cy="39416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40000"/>
                  <a:lumOff val="60000"/>
                </a:schemeClr>
              </a:solidFill>
              <a:ln w="12701" cap="flat">
                <a:solidFill>
                  <a:srgbClr val="FE750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dirty="0">
                    <a:solidFill>
                      <a:srgbClr val="000000"/>
                    </a:solidFill>
                    <a:uFillTx/>
                    <a:latin typeface="Constantia (Headings)"/>
                    <a:cs typeface="Arial" pitchFamily="34"/>
                  </a:rPr>
                  <a:t>Loyalty Toward App</a:t>
                </a:r>
                <a:endParaRPr lang="en-GB" sz="1300" b="0" i="0" u="none" strike="noStrike" kern="1200" cap="none" spc="0" baseline="0" dirty="0">
                  <a:solidFill>
                    <a:srgbClr val="000000"/>
                  </a:solidFill>
                  <a:uFillTx/>
                  <a:latin typeface="Constantia (Headings)"/>
                  <a:cs typeface="Arial" pitchFamily="34"/>
                </a:endParaRPr>
              </a:p>
            </p:txBody>
          </p:sp>
        </p:grpSp>
        <p:cxnSp>
          <p:nvCxnSpPr>
            <p:cNvPr id="8" name="Straight Arrow Connector 7">
              <a:extLst>
                <a:ext uri="{FF2B5EF4-FFF2-40B4-BE49-F238E27FC236}">
                  <a16:creationId xmlns:a16="http://schemas.microsoft.com/office/drawing/2014/main" id="{E6A7FA5F-696C-40BE-8844-A8A205BA5C52}"/>
                </a:ext>
              </a:extLst>
            </p:cNvPr>
            <p:cNvCxnSpPr>
              <a:cxnSpLocks/>
              <a:stCxn id="26" idx="6"/>
              <a:endCxn id="6" idx="0"/>
            </p:cNvCxnSpPr>
            <p:nvPr/>
          </p:nvCxnSpPr>
          <p:spPr>
            <a:xfrm>
              <a:off x="2013072" y="3994037"/>
              <a:ext cx="1566789" cy="623683"/>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C3DC0C76-0230-4F9E-B7AC-574FF425D5FA}"/>
                </a:ext>
              </a:extLst>
            </p:cNvPr>
            <p:cNvCxnSpPr>
              <a:cxnSpLocks/>
              <a:stCxn id="26" idx="1"/>
              <a:endCxn id="25" idx="0"/>
            </p:cNvCxnSpPr>
            <p:nvPr/>
          </p:nvCxnSpPr>
          <p:spPr>
            <a:xfrm>
              <a:off x="2164913" y="3854681"/>
              <a:ext cx="3348316" cy="763039"/>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4BE0022-FB7F-4635-B983-DF1F9461AC43}"/>
                </a:ext>
              </a:extLst>
            </p:cNvPr>
            <p:cNvCxnSpPr>
              <a:cxnSpLocks/>
              <a:stCxn id="27" idx="1"/>
              <a:endCxn id="6" idx="4"/>
            </p:cNvCxnSpPr>
            <p:nvPr/>
          </p:nvCxnSpPr>
          <p:spPr>
            <a:xfrm>
              <a:off x="2164913" y="4494761"/>
              <a:ext cx="1048370" cy="180683"/>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D4787192-3E6C-4926-9985-FFCE10061FF7}"/>
                </a:ext>
              </a:extLst>
            </p:cNvPr>
            <p:cNvCxnSpPr>
              <a:cxnSpLocks/>
              <a:stCxn id="27" idx="7"/>
              <a:endCxn id="25" idx="4"/>
            </p:cNvCxnSpPr>
            <p:nvPr/>
          </p:nvCxnSpPr>
          <p:spPr>
            <a:xfrm>
              <a:off x="2013072" y="4355404"/>
              <a:ext cx="3133579" cy="320040"/>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63A1AFB9-2842-4032-9BB5-DFE2BA78F437}"/>
                </a:ext>
              </a:extLst>
            </p:cNvPr>
            <p:cNvCxnSpPr>
              <a:cxnSpLocks/>
              <a:stCxn id="28" idx="1"/>
              <a:endCxn id="6" idx="5"/>
            </p:cNvCxnSpPr>
            <p:nvPr/>
          </p:nvCxnSpPr>
          <p:spPr>
            <a:xfrm flipV="1">
              <a:off x="2164913" y="4954157"/>
              <a:ext cx="1048370" cy="180684"/>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B41A7DC-F18D-4F96-9BD2-009835206952}"/>
                </a:ext>
              </a:extLst>
            </p:cNvPr>
            <p:cNvCxnSpPr>
              <a:cxnSpLocks/>
              <a:stCxn id="28" idx="6"/>
              <a:endCxn id="25" idx="5"/>
            </p:cNvCxnSpPr>
            <p:nvPr/>
          </p:nvCxnSpPr>
          <p:spPr>
            <a:xfrm flipV="1">
              <a:off x="2013072" y="4954157"/>
              <a:ext cx="3133579" cy="320040"/>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589C9BB-CF0E-432C-9B57-F8038BF14F75}"/>
                </a:ext>
              </a:extLst>
            </p:cNvPr>
            <p:cNvCxnSpPr>
              <a:cxnSpLocks/>
              <a:stCxn id="29" idx="6"/>
              <a:endCxn id="25" idx="2"/>
            </p:cNvCxnSpPr>
            <p:nvPr/>
          </p:nvCxnSpPr>
          <p:spPr>
            <a:xfrm flipV="1">
              <a:off x="2013072" y="5011881"/>
              <a:ext cx="3500157" cy="902396"/>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3BA7B55-C154-416E-AAEE-2F078573DFFB}"/>
                </a:ext>
              </a:extLst>
            </p:cNvPr>
            <p:cNvCxnSpPr>
              <a:cxnSpLocks/>
              <a:stCxn id="29" idx="1"/>
              <a:endCxn id="6" idx="2"/>
            </p:cNvCxnSpPr>
            <p:nvPr/>
          </p:nvCxnSpPr>
          <p:spPr>
            <a:xfrm flipV="1">
              <a:off x="2164913" y="5011881"/>
              <a:ext cx="1414948" cy="763040"/>
            </a:xfrm>
            <a:prstGeom prst="straightConnector1">
              <a:avLst/>
            </a:prstGeom>
            <a:ln>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6" name="Rectangle 33">
              <a:extLst>
                <a:ext uri="{FF2B5EF4-FFF2-40B4-BE49-F238E27FC236}">
                  <a16:creationId xmlns:a16="http://schemas.microsoft.com/office/drawing/2014/main" id="{34DEC533-A993-4161-A36A-82C689AB1D62}"/>
                </a:ext>
              </a:extLst>
            </p:cNvPr>
            <p:cNvSpPr/>
            <p:nvPr/>
          </p:nvSpPr>
          <p:spPr>
            <a:xfrm>
              <a:off x="2243416" y="3969304"/>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H1a</a:t>
              </a:r>
            </a:p>
          </p:txBody>
        </p:sp>
        <p:sp>
          <p:nvSpPr>
            <p:cNvPr id="17" name="Rectangle 33">
              <a:extLst>
                <a:ext uri="{FF2B5EF4-FFF2-40B4-BE49-F238E27FC236}">
                  <a16:creationId xmlns:a16="http://schemas.microsoft.com/office/drawing/2014/main" id="{05B5023A-B974-4649-A714-6B8BE4D60619}"/>
                </a:ext>
              </a:extLst>
            </p:cNvPr>
            <p:cNvSpPr/>
            <p:nvPr/>
          </p:nvSpPr>
          <p:spPr>
            <a:xfrm>
              <a:off x="2243416" y="3748676"/>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H1b</a:t>
              </a:r>
            </a:p>
          </p:txBody>
        </p:sp>
        <p:sp>
          <p:nvSpPr>
            <p:cNvPr id="18" name="Rectangle 33">
              <a:extLst>
                <a:ext uri="{FF2B5EF4-FFF2-40B4-BE49-F238E27FC236}">
                  <a16:creationId xmlns:a16="http://schemas.microsoft.com/office/drawing/2014/main" id="{67EA154E-C2E5-41C1-AF79-D0A6788F5C92}"/>
                </a:ext>
              </a:extLst>
            </p:cNvPr>
            <p:cNvSpPr/>
            <p:nvPr/>
          </p:nvSpPr>
          <p:spPr>
            <a:xfrm>
              <a:off x="2243416" y="4529968"/>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H2a</a:t>
              </a:r>
            </a:p>
          </p:txBody>
        </p:sp>
        <p:sp>
          <p:nvSpPr>
            <p:cNvPr id="19" name="Rectangle 33">
              <a:extLst>
                <a:ext uri="{FF2B5EF4-FFF2-40B4-BE49-F238E27FC236}">
                  <a16:creationId xmlns:a16="http://schemas.microsoft.com/office/drawing/2014/main" id="{1DFA6069-CC52-4CE7-A2E1-1591DAA771D2}"/>
                </a:ext>
              </a:extLst>
            </p:cNvPr>
            <p:cNvSpPr/>
            <p:nvPr/>
          </p:nvSpPr>
          <p:spPr>
            <a:xfrm>
              <a:off x="2243416" y="4212815"/>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H1b</a:t>
              </a:r>
            </a:p>
          </p:txBody>
        </p:sp>
        <p:sp>
          <p:nvSpPr>
            <p:cNvPr id="20" name="Rectangle 33">
              <a:extLst>
                <a:ext uri="{FF2B5EF4-FFF2-40B4-BE49-F238E27FC236}">
                  <a16:creationId xmlns:a16="http://schemas.microsoft.com/office/drawing/2014/main" id="{E760867F-0E05-46B0-9E14-2686372E2D48}"/>
                </a:ext>
              </a:extLst>
            </p:cNvPr>
            <p:cNvSpPr/>
            <p:nvPr/>
          </p:nvSpPr>
          <p:spPr>
            <a:xfrm>
              <a:off x="2243416" y="5277520"/>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H3b</a:t>
              </a:r>
            </a:p>
          </p:txBody>
        </p:sp>
        <p:sp>
          <p:nvSpPr>
            <p:cNvPr id="21" name="Rectangle 33">
              <a:extLst>
                <a:ext uri="{FF2B5EF4-FFF2-40B4-BE49-F238E27FC236}">
                  <a16:creationId xmlns:a16="http://schemas.microsoft.com/office/drawing/2014/main" id="{1771747B-1EF2-4CFD-B81B-616C6CAE7C13}"/>
                </a:ext>
              </a:extLst>
            </p:cNvPr>
            <p:cNvSpPr/>
            <p:nvPr/>
          </p:nvSpPr>
          <p:spPr>
            <a:xfrm>
              <a:off x="2243416" y="4908338"/>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H3a</a:t>
              </a:r>
            </a:p>
          </p:txBody>
        </p:sp>
        <p:sp>
          <p:nvSpPr>
            <p:cNvPr id="22" name="Rectangle 33">
              <a:extLst>
                <a:ext uri="{FF2B5EF4-FFF2-40B4-BE49-F238E27FC236}">
                  <a16:creationId xmlns:a16="http://schemas.microsoft.com/office/drawing/2014/main" id="{27B65535-DB5C-40B1-8432-B34DB3BDE1B4}"/>
                </a:ext>
              </a:extLst>
            </p:cNvPr>
            <p:cNvSpPr/>
            <p:nvPr/>
          </p:nvSpPr>
          <p:spPr>
            <a:xfrm>
              <a:off x="2243416" y="5866740"/>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H4b</a:t>
              </a:r>
            </a:p>
          </p:txBody>
        </p:sp>
        <p:sp>
          <p:nvSpPr>
            <p:cNvPr id="23" name="Rectangle 33">
              <a:extLst>
                <a:ext uri="{FF2B5EF4-FFF2-40B4-BE49-F238E27FC236}">
                  <a16:creationId xmlns:a16="http://schemas.microsoft.com/office/drawing/2014/main" id="{D3C56DBD-9B51-437D-A0DE-CCA70ED9D9DE}"/>
                </a:ext>
              </a:extLst>
            </p:cNvPr>
            <p:cNvSpPr/>
            <p:nvPr/>
          </p:nvSpPr>
          <p:spPr>
            <a:xfrm>
              <a:off x="2243416" y="5492964"/>
              <a:ext cx="244638" cy="143861"/>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strike="noStrike" kern="1200" cap="none" spc="0" baseline="0" dirty="0">
                  <a:solidFill>
                    <a:srgbClr val="000000"/>
                  </a:solidFill>
                  <a:uFillTx/>
                  <a:latin typeface="Arial" pitchFamily="34"/>
                  <a:cs typeface="Arial" pitchFamily="34"/>
                </a:rPr>
                <a:t>H4a</a:t>
              </a:r>
            </a:p>
          </p:txBody>
        </p:sp>
      </p:grpSp>
      <p:sp>
        <p:nvSpPr>
          <p:cNvPr id="30" name="Title 4">
            <a:extLst>
              <a:ext uri="{FF2B5EF4-FFF2-40B4-BE49-F238E27FC236}">
                <a16:creationId xmlns:a16="http://schemas.microsoft.com/office/drawing/2014/main" id="{52E5DE72-4940-4256-BFFB-11FDAC13F375}"/>
              </a:ext>
            </a:extLst>
          </p:cNvPr>
          <p:cNvSpPr txBox="1">
            <a:spLocks/>
          </p:cNvSpPr>
          <p:nvPr/>
        </p:nvSpPr>
        <p:spPr>
          <a:xfrm>
            <a:off x="1818760" y="1744236"/>
            <a:ext cx="1933300" cy="500660"/>
          </a:xfrm>
          <a:prstGeom prst="rect">
            <a:avLst/>
          </a:prstGeom>
          <a:solidFill>
            <a:schemeClr val="accent1">
              <a:lumMod val="40000"/>
              <a:lumOff val="60000"/>
            </a:schemeClr>
          </a:solidFill>
          <a:ln>
            <a:solidFill>
              <a:srgbClr val="89C01C"/>
            </a:solidFill>
          </a:ln>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2400" dirty="0"/>
              <a:t>Stimulus</a:t>
            </a:r>
          </a:p>
        </p:txBody>
      </p:sp>
      <p:sp>
        <p:nvSpPr>
          <p:cNvPr id="31" name="Title 4">
            <a:extLst>
              <a:ext uri="{FF2B5EF4-FFF2-40B4-BE49-F238E27FC236}">
                <a16:creationId xmlns:a16="http://schemas.microsoft.com/office/drawing/2014/main" id="{A4BD5A66-9778-43C6-9554-EBF9CF27092B}"/>
              </a:ext>
            </a:extLst>
          </p:cNvPr>
          <p:cNvSpPr txBox="1">
            <a:spLocks/>
          </p:cNvSpPr>
          <p:nvPr/>
        </p:nvSpPr>
        <p:spPr>
          <a:xfrm>
            <a:off x="5151712" y="1744236"/>
            <a:ext cx="1933300" cy="500660"/>
          </a:xfrm>
          <a:prstGeom prst="rect">
            <a:avLst/>
          </a:prstGeom>
          <a:solidFill>
            <a:schemeClr val="accent1">
              <a:lumMod val="40000"/>
              <a:lumOff val="60000"/>
            </a:schemeClr>
          </a:solidFill>
          <a:ln>
            <a:solidFill>
              <a:srgbClr val="89C01C"/>
            </a:solidFill>
          </a:ln>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2400" dirty="0"/>
              <a:t>Organism</a:t>
            </a:r>
          </a:p>
        </p:txBody>
      </p:sp>
      <p:sp>
        <p:nvSpPr>
          <p:cNvPr id="32" name="Title 4">
            <a:extLst>
              <a:ext uri="{FF2B5EF4-FFF2-40B4-BE49-F238E27FC236}">
                <a16:creationId xmlns:a16="http://schemas.microsoft.com/office/drawing/2014/main" id="{EAA15D0D-36A1-487A-8744-8CCFAD7E7EF0}"/>
              </a:ext>
            </a:extLst>
          </p:cNvPr>
          <p:cNvSpPr txBox="1">
            <a:spLocks/>
          </p:cNvSpPr>
          <p:nvPr/>
        </p:nvSpPr>
        <p:spPr>
          <a:xfrm>
            <a:off x="8436765" y="1744236"/>
            <a:ext cx="1933300" cy="500660"/>
          </a:xfrm>
          <a:prstGeom prst="rect">
            <a:avLst/>
          </a:prstGeom>
          <a:solidFill>
            <a:schemeClr val="accent1">
              <a:lumMod val="40000"/>
              <a:lumOff val="60000"/>
            </a:schemeClr>
          </a:solidFill>
          <a:ln>
            <a:solidFill>
              <a:srgbClr val="89C01C"/>
            </a:solidFill>
          </a:ln>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2400" dirty="0"/>
              <a:t>Response</a:t>
            </a:r>
          </a:p>
        </p:txBody>
      </p:sp>
    </p:spTree>
    <p:extLst>
      <p:ext uri="{BB962C8B-B14F-4D97-AF65-F5344CB8AC3E}">
        <p14:creationId xmlns:p14="http://schemas.microsoft.com/office/powerpoint/2010/main" val="12282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49733-4632-4DCA-AAFE-0A9C9E956725}"/>
              </a:ext>
            </a:extLst>
          </p:cNvPr>
          <p:cNvPicPr>
            <a:picLocks noChangeAspect="1"/>
          </p:cNvPicPr>
          <p:nvPr/>
        </p:nvPicPr>
        <p:blipFill rotWithShape="1">
          <a:blip r:embed="rId2"/>
          <a:srcRect l="30633" t="11740" r="37484" b="8240"/>
          <a:stretch/>
        </p:blipFill>
        <p:spPr>
          <a:xfrm>
            <a:off x="912812" y="1600200"/>
            <a:ext cx="3724275" cy="5257800"/>
          </a:xfrm>
          <a:prstGeom prst="rect">
            <a:avLst/>
          </a:prstGeom>
        </p:spPr>
      </p:pic>
      <p:pic>
        <p:nvPicPr>
          <p:cNvPr id="6" name="Picture 5">
            <a:extLst>
              <a:ext uri="{FF2B5EF4-FFF2-40B4-BE49-F238E27FC236}">
                <a16:creationId xmlns:a16="http://schemas.microsoft.com/office/drawing/2014/main" id="{5789395A-FAC1-4ED6-813E-B2D790047A4D}"/>
              </a:ext>
            </a:extLst>
          </p:cNvPr>
          <p:cNvPicPr>
            <a:picLocks noChangeAspect="1"/>
          </p:cNvPicPr>
          <p:nvPr/>
        </p:nvPicPr>
        <p:blipFill rotWithShape="1">
          <a:blip r:embed="rId3"/>
          <a:srcRect l="17492" t="8878" r="17492" b="60003"/>
          <a:stretch/>
        </p:blipFill>
        <p:spPr>
          <a:xfrm>
            <a:off x="4494210" y="1219200"/>
            <a:ext cx="7924800" cy="2133600"/>
          </a:xfrm>
          <a:prstGeom prst="rect">
            <a:avLst/>
          </a:prstGeom>
        </p:spPr>
      </p:pic>
      <p:sp>
        <p:nvSpPr>
          <p:cNvPr id="7" name="Title 1">
            <a:extLst>
              <a:ext uri="{FF2B5EF4-FFF2-40B4-BE49-F238E27FC236}">
                <a16:creationId xmlns:a16="http://schemas.microsoft.com/office/drawing/2014/main" id="{4CA5D38F-F618-4CAA-8E99-C1BDF60AEA34}"/>
              </a:ext>
            </a:extLst>
          </p:cNvPr>
          <p:cNvSpPr txBox="1">
            <a:spLocks/>
          </p:cNvSpPr>
          <p:nvPr/>
        </p:nvSpPr>
        <p:spPr>
          <a:xfrm>
            <a:off x="6551610" y="304800"/>
            <a:ext cx="3571875" cy="762000"/>
          </a:xfrm>
          <a:prstGeom prst="rect">
            <a:avLst/>
          </a:prstGeom>
          <a:solidFill>
            <a:schemeClr val="accent1">
              <a:lumMod val="40000"/>
              <a:lumOff val="60000"/>
            </a:schemeClr>
          </a:solidFill>
          <a:ln>
            <a:solidFill>
              <a:srgbClr val="89C01C"/>
            </a:solidFill>
          </a:ln>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dirty="0"/>
              <a:t>Visual Appeal</a:t>
            </a:r>
          </a:p>
        </p:txBody>
      </p:sp>
      <p:pic>
        <p:nvPicPr>
          <p:cNvPr id="9" name="Picture 8">
            <a:extLst>
              <a:ext uri="{FF2B5EF4-FFF2-40B4-BE49-F238E27FC236}">
                <a16:creationId xmlns:a16="http://schemas.microsoft.com/office/drawing/2014/main" id="{21F1BEAD-B0F2-46F0-A080-82D16DA6041C}"/>
              </a:ext>
            </a:extLst>
          </p:cNvPr>
          <p:cNvPicPr>
            <a:picLocks noChangeAspect="1"/>
          </p:cNvPicPr>
          <p:nvPr/>
        </p:nvPicPr>
        <p:blipFill rotWithShape="1">
          <a:blip r:embed="rId4"/>
          <a:srcRect l="18117" t="13324" r="15968" b="43973"/>
          <a:stretch/>
        </p:blipFill>
        <p:spPr>
          <a:xfrm>
            <a:off x="4637087" y="4206766"/>
            <a:ext cx="7318561" cy="2667000"/>
          </a:xfrm>
          <a:prstGeom prst="rect">
            <a:avLst/>
          </a:prstGeom>
        </p:spPr>
      </p:pic>
      <p:sp>
        <p:nvSpPr>
          <p:cNvPr id="10" name="Title 1">
            <a:extLst>
              <a:ext uri="{FF2B5EF4-FFF2-40B4-BE49-F238E27FC236}">
                <a16:creationId xmlns:a16="http://schemas.microsoft.com/office/drawing/2014/main" id="{49703CA4-D889-4F10-88BB-CDF1D381D6CB}"/>
              </a:ext>
            </a:extLst>
          </p:cNvPr>
          <p:cNvSpPr txBox="1">
            <a:spLocks/>
          </p:cNvSpPr>
          <p:nvPr/>
        </p:nvSpPr>
        <p:spPr>
          <a:xfrm>
            <a:off x="6551610" y="3352800"/>
            <a:ext cx="3571875" cy="762000"/>
          </a:xfrm>
          <a:prstGeom prst="rect">
            <a:avLst/>
          </a:prstGeom>
          <a:solidFill>
            <a:schemeClr val="accent1">
              <a:lumMod val="40000"/>
              <a:lumOff val="60000"/>
            </a:schemeClr>
          </a:solidFill>
          <a:ln>
            <a:solidFill>
              <a:srgbClr val="89C01C"/>
            </a:solidFill>
          </a:ln>
        </p:spPr>
        <p:txBody>
          <a:bodyPr vert="horz" lIns="121899" tIns="60949" rIns="121899" bIns="60949" rtlCol="0" anchor="b">
            <a:norm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dirty="0"/>
              <a:t>Social Presence</a:t>
            </a:r>
          </a:p>
        </p:txBody>
      </p:sp>
      <p:sp>
        <p:nvSpPr>
          <p:cNvPr id="2" name="Title 1">
            <a:extLst>
              <a:ext uri="{FF2B5EF4-FFF2-40B4-BE49-F238E27FC236}">
                <a16:creationId xmlns:a16="http://schemas.microsoft.com/office/drawing/2014/main" id="{6A30CD66-A4BB-48ED-8988-67CC55A8C4F3}"/>
              </a:ext>
            </a:extLst>
          </p:cNvPr>
          <p:cNvSpPr>
            <a:spLocks noGrp="1"/>
          </p:cNvSpPr>
          <p:nvPr>
            <p:ph type="title"/>
          </p:nvPr>
        </p:nvSpPr>
        <p:spPr>
          <a:xfrm>
            <a:off x="1065212" y="685800"/>
            <a:ext cx="3571875" cy="762000"/>
          </a:xfrm>
          <a:solidFill>
            <a:schemeClr val="accent1">
              <a:lumMod val="40000"/>
              <a:lumOff val="60000"/>
            </a:schemeClr>
          </a:solidFill>
          <a:ln>
            <a:solidFill>
              <a:srgbClr val="89C01C"/>
            </a:solidFill>
          </a:ln>
        </p:spPr>
        <p:txBody>
          <a:bodyPr/>
          <a:lstStyle/>
          <a:p>
            <a:r>
              <a:rPr lang="en-US" dirty="0"/>
              <a:t>Content Quality</a:t>
            </a:r>
          </a:p>
        </p:txBody>
      </p:sp>
    </p:spTree>
    <p:extLst>
      <p:ext uri="{BB962C8B-B14F-4D97-AF65-F5344CB8AC3E}">
        <p14:creationId xmlns:p14="http://schemas.microsoft.com/office/powerpoint/2010/main" val="269326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8883" y="152400"/>
            <a:ext cx="9751060" cy="1295400"/>
          </a:xfrm>
        </p:spPr>
        <p:txBody>
          <a:bodyPr anchor="b">
            <a:normAutofit/>
          </a:bodyPr>
          <a:lstStyle/>
          <a:p>
            <a:r>
              <a:rPr lang="en-US" dirty="0"/>
              <a:t>Methods</a:t>
            </a:r>
          </a:p>
        </p:txBody>
      </p:sp>
      <p:graphicFrame>
        <p:nvGraphicFramePr>
          <p:cNvPr id="8" name="Content Placeholder 5">
            <a:extLst>
              <a:ext uri="{FF2B5EF4-FFF2-40B4-BE49-F238E27FC236}">
                <a16:creationId xmlns:a16="http://schemas.microsoft.com/office/drawing/2014/main" id="{D9F1C31F-BD4E-413B-B9D7-F374A4220C26}"/>
              </a:ext>
            </a:extLst>
          </p:cNvPr>
          <p:cNvGraphicFramePr>
            <a:graphicFrameLocks noGrp="1"/>
          </p:cNvGraphicFramePr>
          <p:nvPr>
            <p:ph idx="1"/>
            <p:extLst>
              <p:ext uri="{D42A27DB-BD31-4B8C-83A1-F6EECF244321}">
                <p14:modId xmlns:p14="http://schemas.microsoft.com/office/powerpoint/2010/main" val="2020145926"/>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50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EC17-33C9-4B3D-8199-F358DC632617}"/>
              </a:ext>
            </a:extLst>
          </p:cNvPr>
          <p:cNvSpPr>
            <a:spLocks noGrp="1"/>
          </p:cNvSpPr>
          <p:nvPr>
            <p:ph type="title"/>
          </p:nvPr>
        </p:nvSpPr>
        <p:spPr>
          <a:xfrm>
            <a:off x="1218882" y="52387"/>
            <a:ext cx="9751060" cy="1295400"/>
          </a:xfrm>
        </p:spPr>
        <p:txBody>
          <a:bodyPr/>
          <a:lstStyle/>
          <a:p>
            <a:r>
              <a:rPr lang="en-US" dirty="0"/>
              <a:t>Survey Questions</a:t>
            </a:r>
          </a:p>
        </p:txBody>
      </p:sp>
      <p:sp>
        <p:nvSpPr>
          <p:cNvPr id="3" name="Content Placeholder 5">
            <a:extLst>
              <a:ext uri="{FF2B5EF4-FFF2-40B4-BE49-F238E27FC236}">
                <a16:creationId xmlns:a16="http://schemas.microsoft.com/office/drawing/2014/main" id="{2F29F806-A38A-4578-A897-339E799A5106}"/>
              </a:ext>
            </a:extLst>
          </p:cNvPr>
          <p:cNvSpPr txBox="1">
            <a:spLocks/>
          </p:cNvSpPr>
          <p:nvPr/>
        </p:nvSpPr>
        <p:spPr>
          <a:xfrm>
            <a:off x="303212" y="1600200"/>
            <a:ext cx="6019800" cy="5257800"/>
          </a:xfrm>
          <a:prstGeom prst="rect">
            <a:avLst/>
          </a:prstGeom>
        </p:spPr>
        <p:txBody>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n-US" sz="2000" dirty="0"/>
              <a:t>Content Quality </a:t>
            </a:r>
          </a:p>
          <a:p>
            <a:pPr lvl="1"/>
            <a:r>
              <a:rPr lang="en-US" sz="1400" b="0" i="0" u="none" strike="noStrike" baseline="0" dirty="0">
                <a:solidFill>
                  <a:srgbClr val="000000"/>
                </a:solidFill>
                <a:latin typeface="LiberationSans"/>
              </a:rPr>
              <a:t>The </a:t>
            </a:r>
            <a:r>
              <a:rPr lang="en-US" sz="1400" b="0" i="0" u="none" strike="noStrike" baseline="0" dirty="0">
                <a:solidFill>
                  <a:srgbClr val="5E5E5E"/>
                </a:solidFill>
                <a:latin typeface="LiberationSans"/>
              </a:rPr>
              <a:t>information </a:t>
            </a:r>
            <a:r>
              <a:rPr lang="en-US" sz="1400" b="0" i="0" u="none" strike="noStrike" baseline="0" dirty="0">
                <a:solidFill>
                  <a:srgbClr val="000000"/>
                </a:solidFill>
                <a:latin typeface="LiberationSans"/>
              </a:rPr>
              <a:t>regarding the meals that </a:t>
            </a:r>
            <a:r>
              <a:rPr lang="en-US" sz="1400" b="0" i="0" u="none" strike="noStrike" baseline="0" dirty="0" err="1">
                <a:solidFill>
                  <a:srgbClr val="000000"/>
                </a:solidFill>
                <a:latin typeface="LiberationSans"/>
              </a:rPr>
              <a:t>Talabat</a:t>
            </a:r>
            <a:r>
              <a:rPr lang="en-US" sz="1400" b="0" i="0" u="none" strike="noStrike" baseline="0" dirty="0">
                <a:solidFill>
                  <a:srgbClr val="000000"/>
                </a:solidFill>
                <a:latin typeface="LiberationSans"/>
              </a:rPr>
              <a:t> provides is </a:t>
            </a:r>
            <a:r>
              <a:rPr lang="en-US" sz="1400" b="0" i="0" u="none" strike="noStrike" baseline="0" dirty="0">
                <a:solidFill>
                  <a:srgbClr val="5E5E5E"/>
                </a:solidFill>
                <a:latin typeface="LiberationSans"/>
              </a:rPr>
              <a:t>accurate</a:t>
            </a:r>
            <a:r>
              <a:rPr lang="en-US" sz="1400" b="0" i="0" u="none" strike="noStrike" baseline="0" dirty="0">
                <a:solidFill>
                  <a:srgbClr val="000000"/>
                </a:solidFill>
                <a:latin typeface="LiberationSans"/>
              </a:rPr>
              <a:t>.</a:t>
            </a:r>
          </a:p>
          <a:p>
            <a:pPr lvl="1"/>
            <a:r>
              <a:rPr lang="en-US" sz="1400" b="0" i="0" u="none" strike="noStrike" baseline="0" dirty="0" err="1">
                <a:solidFill>
                  <a:srgbClr val="000000"/>
                </a:solidFill>
                <a:latin typeface="LiberationSans"/>
              </a:rPr>
              <a:t>Talabat</a:t>
            </a:r>
            <a:r>
              <a:rPr lang="en-US" sz="1400" b="0" i="0" u="none" strike="noStrike" baseline="0" dirty="0">
                <a:solidFill>
                  <a:srgbClr val="000000"/>
                </a:solidFill>
                <a:latin typeface="LiberationSans"/>
              </a:rPr>
              <a:t> provides the </a:t>
            </a:r>
            <a:r>
              <a:rPr lang="en-US" sz="1400" b="0" i="0" u="none" strike="noStrike" baseline="0" dirty="0">
                <a:solidFill>
                  <a:srgbClr val="5E5E5E"/>
                </a:solidFill>
                <a:latin typeface="LiberationSans"/>
              </a:rPr>
              <a:t>information that I need</a:t>
            </a:r>
            <a:r>
              <a:rPr lang="en-US" sz="1400" b="0" i="0" u="none" strike="noStrike" baseline="0" dirty="0">
                <a:solidFill>
                  <a:srgbClr val="000000"/>
                </a:solidFill>
                <a:latin typeface="LiberationSans"/>
              </a:rPr>
              <a:t>.</a:t>
            </a:r>
          </a:p>
          <a:p>
            <a:pPr lvl="1"/>
            <a:r>
              <a:rPr lang="en-US" sz="1400" b="0" i="0" u="none" strike="noStrike" baseline="0" dirty="0" err="1">
                <a:solidFill>
                  <a:srgbClr val="000000"/>
                </a:solidFill>
                <a:latin typeface="LiberationSans"/>
              </a:rPr>
              <a:t>Talabat</a:t>
            </a:r>
            <a:r>
              <a:rPr lang="en-US" sz="1400" b="0" i="0" u="none" strike="noStrike" baseline="0" dirty="0">
                <a:solidFill>
                  <a:srgbClr val="000000"/>
                </a:solidFill>
                <a:latin typeface="LiberationSans"/>
              </a:rPr>
              <a:t> provides quite </a:t>
            </a:r>
            <a:r>
              <a:rPr lang="en-US" sz="1400" b="0" i="0" u="none" strike="noStrike" baseline="0" dirty="0">
                <a:solidFill>
                  <a:srgbClr val="5E5E5E"/>
                </a:solidFill>
                <a:latin typeface="LiberationSans"/>
              </a:rPr>
              <a:t>professional information</a:t>
            </a:r>
            <a:r>
              <a:rPr lang="en-US" sz="1400" b="0" i="0" u="none" strike="noStrike" baseline="0" dirty="0">
                <a:solidFill>
                  <a:srgbClr val="000000"/>
                </a:solidFill>
                <a:latin typeface="LiberationSans"/>
              </a:rPr>
              <a:t>.</a:t>
            </a:r>
          </a:p>
          <a:p>
            <a:r>
              <a:rPr lang="en-US" sz="2000" dirty="0"/>
              <a:t>Social Presence</a:t>
            </a:r>
          </a:p>
          <a:p>
            <a:pPr lvl="1"/>
            <a:r>
              <a:rPr lang="en-US" sz="1400" b="0" i="0" u="none" strike="noStrike" baseline="0" dirty="0">
                <a:solidFill>
                  <a:srgbClr val="000000"/>
                </a:solidFill>
                <a:latin typeface="LiberationSans"/>
              </a:rPr>
              <a:t>A. There is a sense of human contact on the app.</a:t>
            </a:r>
          </a:p>
          <a:p>
            <a:pPr lvl="1"/>
            <a:r>
              <a:rPr lang="en-US" sz="1400" b="0" i="0" u="none" strike="noStrike" baseline="0" dirty="0">
                <a:solidFill>
                  <a:srgbClr val="000000"/>
                </a:solidFill>
                <a:latin typeface="LiberationSans"/>
              </a:rPr>
              <a:t>There is a sense of sociability on the app.</a:t>
            </a:r>
          </a:p>
          <a:p>
            <a:pPr lvl="1"/>
            <a:r>
              <a:rPr lang="en-US" sz="1400" b="0" i="0" u="none" strike="noStrike" baseline="0" dirty="0">
                <a:solidFill>
                  <a:srgbClr val="000000"/>
                </a:solidFill>
                <a:latin typeface="LiberationSans"/>
              </a:rPr>
              <a:t>There is a sense of human warmth on the app.</a:t>
            </a:r>
          </a:p>
          <a:p>
            <a:pPr lvl="1"/>
            <a:r>
              <a:rPr lang="en-US" sz="1400" b="0" i="0" u="none" strike="noStrike" baseline="0" dirty="0">
                <a:solidFill>
                  <a:srgbClr val="000000"/>
                </a:solidFill>
                <a:latin typeface="LiberationSans"/>
              </a:rPr>
              <a:t>There is a sense of human sensitivity on the app.</a:t>
            </a:r>
          </a:p>
          <a:p>
            <a:r>
              <a:rPr lang="en-US" sz="2000" dirty="0"/>
              <a:t>Satisfaction</a:t>
            </a:r>
          </a:p>
          <a:p>
            <a:pPr lvl="1"/>
            <a:r>
              <a:rPr lang="en-US" sz="1400" dirty="0">
                <a:latin typeface="LiberationSans"/>
              </a:rPr>
              <a:t>I am satisfied with my experience on </a:t>
            </a:r>
            <a:r>
              <a:rPr lang="en-US" sz="1400" dirty="0" err="1">
                <a:latin typeface="LiberationSans"/>
              </a:rPr>
              <a:t>Talabat</a:t>
            </a:r>
            <a:r>
              <a:rPr lang="en-US" sz="1400" dirty="0">
                <a:latin typeface="LiberationSans"/>
              </a:rPr>
              <a:t>.</a:t>
            </a:r>
          </a:p>
          <a:p>
            <a:pPr lvl="1"/>
            <a:r>
              <a:rPr lang="en-US" sz="1400" dirty="0" err="1">
                <a:latin typeface="LiberationSans"/>
              </a:rPr>
              <a:t>Talabat</a:t>
            </a:r>
            <a:r>
              <a:rPr lang="en-US" sz="1400" dirty="0">
                <a:latin typeface="LiberationSans"/>
              </a:rPr>
              <a:t> is exactly what I need.</a:t>
            </a:r>
          </a:p>
          <a:p>
            <a:pPr lvl="1"/>
            <a:r>
              <a:rPr lang="en-US" sz="1400" dirty="0">
                <a:latin typeface="LiberationSans"/>
              </a:rPr>
              <a:t>My experience on </a:t>
            </a:r>
            <a:r>
              <a:rPr lang="en-US" sz="1400" dirty="0" err="1">
                <a:latin typeface="LiberationSans"/>
              </a:rPr>
              <a:t>Talabat</a:t>
            </a:r>
            <a:r>
              <a:rPr lang="en-US" sz="1400" dirty="0">
                <a:latin typeface="LiberationSans"/>
              </a:rPr>
              <a:t> is not working out as well as I thought it would.</a:t>
            </a:r>
          </a:p>
          <a:p>
            <a:pPr lvl="1"/>
            <a:endParaRPr lang="en-US" dirty="0"/>
          </a:p>
        </p:txBody>
      </p:sp>
      <p:sp>
        <p:nvSpPr>
          <p:cNvPr id="4" name="Content Placeholder 5">
            <a:extLst>
              <a:ext uri="{FF2B5EF4-FFF2-40B4-BE49-F238E27FC236}">
                <a16:creationId xmlns:a16="http://schemas.microsoft.com/office/drawing/2014/main" id="{60C14E23-22F6-4583-A9BC-177BD888FC7B}"/>
              </a:ext>
            </a:extLst>
          </p:cNvPr>
          <p:cNvSpPr txBox="1">
            <a:spLocks/>
          </p:cNvSpPr>
          <p:nvPr/>
        </p:nvSpPr>
        <p:spPr>
          <a:xfrm>
            <a:off x="6323012" y="1371600"/>
            <a:ext cx="5809046" cy="4572000"/>
          </a:xfrm>
          <a:prstGeom prst="rect">
            <a:avLst/>
          </a:prstGeom>
        </p:spPr>
        <p:txBody>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r>
              <a:rPr lang="en-US" sz="2000" dirty="0"/>
              <a:t>Visual Appeal</a:t>
            </a:r>
          </a:p>
          <a:p>
            <a:pPr lvl="1"/>
            <a:r>
              <a:rPr lang="en-US" sz="1400" b="0" i="0" u="none" strike="noStrike" baseline="0" dirty="0">
                <a:solidFill>
                  <a:srgbClr val="000000"/>
                </a:solidFill>
                <a:latin typeface="LiberationSans"/>
              </a:rPr>
              <a:t>The app is visually pleasing</a:t>
            </a:r>
          </a:p>
          <a:p>
            <a:pPr lvl="1"/>
            <a:r>
              <a:rPr lang="en-US" sz="1400" b="0" i="0" u="none" strike="noStrike" baseline="0" dirty="0">
                <a:solidFill>
                  <a:srgbClr val="000000"/>
                </a:solidFill>
                <a:latin typeface="LiberationSans"/>
              </a:rPr>
              <a:t>The app is visually cheerful</a:t>
            </a:r>
          </a:p>
          <a:p>
            <a:pPr lvl="1"/>
            <a:r>
              <a:rPr lang="en-US" sz="1400" b="0" i="0" u="none" strike="noStrike" baseline="0" dirty="0">
                <a:solidFill>
                  <a:srgbClr val="000000"/>
                </a:solidFill>
                <a:latin typeface="LiberationSans"/>
              </a:rPr>
              <a:t>The app is visually interesting</a:t>
            </a:r>
          </a:p>
          <a:p>
            <a:pPr lvl="1"/>
            <a:r>
              <a:rPr lang="en-US" sz="1400" b="0" i="0" u="none" strike="noStrike" baseline="0" dirty="0">
                <a:solidFill>
                  <a:srgbClr val="000000"/>
                </a:solidFill>
                <a:latin typeface="LiberationSans"/>
              </a:rPr>
              <a:t>The app is visually appealing</a:t>
            </a:r>
          </a:p>
          <a:p>
            <a:r>
              <a:rPr lang="en-US" sz="2000" dirty="0"/>
              <a:t>Usefulness </a:t>
            </a:r>
          </a:p>
          <a:p>
            <a:pPr lvl="1"/>
            <a:r>
              <a:rPr lang="en-US" sz="1400" b="0" i="0" u="none" strike="noStrike" baseline="0" dirty="0">
                <a:solidFill>
                  <a:srgbClr val="000000"/>
                </a:solidFill>
                <a:latin typeface="LiberationSans"/>
              </a:rPr>
              <a:t> I find </a:t>
            </a:r>
            <a:r>
              <a:rPr lang="en-US" sz="1400" b="0" i="0" u="none" strike="noStrike" baseline="0" dirty="0" err="1">
                <a:solidFill>
                  <a:srgbClr val="000000"/>
                </a:solidFill>
                <a:latin typeface="LiberationSans"/>
              </a:rPr>
              <a:t>Talabat</a:t>
            </a:r>
            <a:r>
              <a:rPr lang="en-US" sz="1400" b="0" i="0" u="none" strike="noStrike" baseline="0" dirty="0">
                <a:solidFill>
                  <a:srgbClr val="000000"/>
                </a:solidFill>
                <a:latin typeface="LiberationSans"/>
              </a:rPr>
              <a:t> useful.</a:t>
            </a:r>
          </a:p>
          <a:p>
            <a:pPr lvl="1"/>
            <a:r>
              <a:rPr lang="en-US" sz="1400" b="0" i="0" u="none" strike="noStrike" baseline="0" dirty="0" err="1">
                <a:solidFill>
                  <a:srgbClr val="000000"/>
                </a:solidFill>
                <a:latin typeface="LiberationSans"/>
              </a:rPr>
              <a:t>Talabat</a:t>
            </a:r>
            <a:r>
              <a:rPr lang="en-US" sz="1400" b="0" i="0" u="none" strike="noStrike" baseline="0" dirty="0">
                <a:solidFill>
                  <a:srgbClr val="000000"/>
                </a:solidFill>
                <a:latin typeface="LiberationSans"/>
              </a:rPr>
              <a:t> saves me time.</a:t>
            </a:r>
          </a:p>
          <a:p>
            <a:pPr lvl="1"/>
            <a:r>
              <a:rPr lang="en-US" sz="1400" b="0" i="0" u="none" strike="noStrike" baseline="0" dirty="0" err="1">
                <a:solidFill>
                  <a:srgbClr val="000000"/>
                </a:solidFill>
                <a:latin typeface="LiberationSans"/>
              </a:rPr>
              <a:t>Talabat</a:t>
            </a:r>
            <a:r>
              <a:rPr lang="en-US" sz="1400" b="0" i="0" u="none" strike="noStrike" baseline="0" dirty="0">
                <a:solidFill>
                  <a:srgbClr val="000000"/>
                </a:solidFill>
                <a:latin typeface="LiberationSans"/>
              </a:rPr>
              <a:t> makes my life easier</a:t>
            </a:r>
          </a:p>
          <a:p>
            <a:r>
              <a:rPr lang="en-US" sz="2000" dirty="0"/>
              <a:t>Loyalty </a:t>
            </a:r>
          </a:p>
          <a:p>
            <a:pPr lvl="1"/>
            <a:r>
              <a:rPr lang="en-US" sz="1400" dirty="0">
                <a:latin typeface="LiberationSans"/>
              </a:rPr>
              <a:t>I prefer </a:t>
            </a:r>
            <a:r>
              <a:rPr lang="en-US" sz="1400" dirty="0" err="1">
                <a:latin typeface="LiberationSans"/>
              </a:rPr>
              <a:t>Talabat</a:t>
            </a:r>
            <a:r>
              <a:rPr lang="en-US" sz="1400" dirty="0">
                <a:latin typeface="LiberationSans"/>
              </a:rPr>
              <a:t> to other food ordering apps available.</a:t>
            </a:r>
          </a:p>
          <a:p>
            <a:pPr lvl="1"/>
            <a:r>
              <a:rPr lang="en-US" sz="1400" dirty="0">
                <a:latin typeface="LiberationSans"/>
              </a:rPr>
              <a:t>I’m going to order food using </a:t>
            </a:r>
            <a:r>
              <a:rPr lang="en-US" sz="1400" dirty="0" err="1">
                <a:latin typeface="LiberationSans"/>
              </a:rPr>
              <a:t>Talabat</a:t>
            </a:r>
            <a:r>
              <a:rPr lang="en-US" sz="1400" dirty="0">
                <a:latin typeface="LiberationSans"/>
              </a:rPr>
              <a:t> in my next purchase.</a:t>
            </a:r>
          </a:p>
          <a:p>
            <a:pPr lvl="1"/>
            <a:r>
              <a:rPr lang="en-US" sz="1400" dirty="0">
                <a:latin typeface="LiberationSans"/>
              </a:rPr>
              <a:t>I recommend </a:t>
            </a:r>
            <a:r>
              <a:rPr lang="en-US" sz="1400" dirty="0" err="1">
                <a:latin typeface="LiberationSans"/>
              </a:rPr>
              <a:t>Talabat</a:t>
            </a:r>
            <a:r>
              <a:rPr lang="en-US" sz="1400" dirty="0">
                <a:latin typeface="LiberationSans"/>
              </a:rPr>
              <a:t> to others (e.g., friends, family).</a:t>
            </a:r>
          </a:p>
          <a:p>
            <a:pPr lvl="1"/>
            <a:r>
              <a:rPr lang="en-US" sz="1400" dirty="0">
                <a:latin typeface="LiberationSans"/>
              </a:rPr>
              <a:t> I’m going to purchase more on </a:t>
            </a:r>
            <a:r>
              <a:rPr lang="en-US" sz="1400" dirty="0" err="1">
                <a:latin typeface="LiberationSans"/>
              </a:rPr>
              <a:t>Talabat</a:t>
            </a:r>
            <a:r>
              <a:rPr lang="en-US" sz="1400" dirty="0">
                <a:latin typeface="LiberationSans"/>
              </a:rPr>
              <a:t> than on other food ordering apps available</a:t>
            </a:r>
          </a:p>
        </p:txBody>
      </p:sp>
    </p:spTree>
    <p:extLst>
      <p:ext uri="{BB962C8B-B14F-4D97-AF65-F5344CB8AC3E}">
        <p14:creationId xmlns:p14="http://schemas.microsoft.com/office/powerpoint/2010/main" val="81337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Results</a:t>
            </a:r>
          </a:p>
        </p:txBody>
      </p:sp>
      <p:sp>
        <p:nvSpPr>
          <p:cNvPr id="6" name="Content Placeholder 5"/>
          <p:cNvSpPr>
            <a:spLocks noGrp="1"/>
          </p:cNvSpPr>
          <p:nvPr>
            <p:ph idx="1"/>
          </p:nvPr>
        </p:nvSpPr>
        <p:spPr>
          <a:xfrm>
            <a:off x="1218883" y="1600200"/>
            <a:ext cx="4646929" cy="4572000"/>
          </a:xfrm>
        </p:spPr>
        <p:txBody>
          <a:bodyPr>
            <a:noAutofit/>
          </a:bodyPr>
          <a:lstStyle/>
          <a:p>
            <a:pPr algn="justLow" defTabSz="914400" eaLnBrk="0" fontAlgn="base" hangingPunct="0">
              <a:lnSpc>
                <a:spcPct val="150000"/>
              </a:lnSpc>
              <a:spcBef>
                <a:spcPct val="0"/>
              </a:spcBef>
              <a:spcAft>
                <a:spcPct val="0"/>
              </a:spcAft>
              <a:buClrTx/>
            </a:pPr>
            <a:r>
              <a:rPr kumimoji="0" lang="en-GB" altLang="en-US"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The </a:t>
            </a:r>
            <a:r>
              <a:rPr kumimoji="0" lang="en-GB" altLang="en-US" sz="1800" b="0" i="0" u="none" strike="noStrike" cap="none" normalizeH="0" baseline="0" dirty="0">
                <a:ln>
                  <a:noFill/>
                </a:ln>
                <a:solidFill>
                  <a:schemeClr val="tx1"/>
                </a:solidFill>
                <a:latin typeface="Times New Roman" panose="02020603050405020304" pitchFamily="18" charset="0"/>
                <a:ea typeface="Calibri" panose="020F0502020204030204" pitchFamily="34" charset="0"/>
                <a:cs typeface="Times New Roman" panose="02020603050405020304" pitchFamily="18" charset="0"/>
              </a:rPr>
              <a:t>r</a:t>
            </a:r>
            <a:r>
              <a:rPr lang="en-GB" sz="1800" dirty="0">
                <a:effectLst/>
                <a:latin typeface="Times New Roman" panose="02020603050405020304" pitchFamily="18" charset="0"/>
                <a:ea typeface="Calibri" panose="020F0502020204030204" pitchFamily="34" charset="0"/>
              </a:rPr>
              <a:t>esults from reveal that all of the independent variables positively influence satisfaction and loyalty. </a:t>
            </a:r>
          </a:p>
          <a:p>
            <a:pPr algn="justLow" defTabSz="914400" eaLnBrk="0" fontAlgn="base" hangingPunct="0">
              <a:lnSpc>
                <a:spcPct val="150000"/>
              </a:lnSpc>
              <a:spcBef>
                <a:spcPct val="0"/>
              </a:spcBef>
              <a:spcAft>
                <a:spcPct val="0"/>
              </a:spcAft>
              <a:buClrTx/>
            </a:pPr>
            <a:r>
              <a:rPr kumimoji="0" lang="en-GB" altLang="en-US" sz="18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Results also show that satisfaction mediated </a:t>
            </a:r>
            <a:r>
              <a:rPr lang="en-GB" sz="1800" dirty="0">
                <a:effectLst/>
                <a:latin typeface="Times New Roman" panose="02020603050405020304" pitchFamily="18" charset="0"/>
                <a:ea typeface="Calibri" panose="020F0502020204030204" pitchFamily="34" charset="0"/>
              </a:rPr>
              <a:t>the relationship between usefulness, content quality, visual appeal, and social presence and loyalty. </a:t>
            </a:r>
            <a:endParaRPr kumimoji="0" lang="en-GB" altLang="en-US" sz="18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endParaRPr lang="en-US" sz="1800" dirty="0">
              <a:solidFill>
                <a:srgbClr val="000000"/>
              </a:solidFill>
              <a:effectLst/>
              <a:latin typeface="+mj-lt"/>
              <a:ea typeface="Calibri" panose="020F0502020204030204" pitchFamily="34" charset="0"/>
              <a:cs typeface="Source Sans Pro" panose="020B0503030403020204" pitchFamily="34" charset="0"/>
            </a:endParaRPr>
          </a:p>
          <a:p>
            <a:pPr marL="0" marR="0">
              <a:lnSpc>
                <a:spcPct val="150000"/>
              </a:lnSpc>
              <a:spcBef>
                <a:spcPts val="0"/>
              </a:spcBef>
              <a:spcAft>
                <a:spcPts val="1200"/>
              </a:spcAft>
            </a:pPr>
            <a:endParaRPr lang="en-US" sz="1800" dirty="0">
              <a:solidFill>
                <a:srgbClr val="000000"/>
              </a:solidFill>
              <a:effectLst/>
              <a:latin typeface="+mj-lt"/>
              <a:ea typeface="Calibri" panose="020F0502020204030204" pitchFamily="34" charset="0"/>
              <a:cs typeface="Source Sans Pro" panose="020B0503030403020204" pitchFamily="34" charset="0"/>
            </a:endParaRPr>
          </a:p>
          <a:p>
            <a:pPr marL="0" marR="0">
              <a:lnSpc>
                <a:spcPct val="150000"/>
              </a:lnSpc>
              <a:spcBef>
                <a:spcPts val="0"/>
              </a:spcBef>
              <a:spcAft>
                <a:spcPts val="1200"/>
              </a:spcAft>
            </a:pPr>
            <a:endParaRPr lang="en-GB" sz="1800" dirty="0">
              <a:solidFill>
                <a:srgbClr val="000000"/>
              </a:solidFill>
              <a:effectLst/>
              <a:latin typeface="+mj-lt"/>
              <a:ea typeface="Calibri" panose="020F0502020204030204" pitchFamily="34" charset="0"/>
              <a:cs typeface="Source Sans Pro" panose="020B0503030403020204" pitchFamily="34" charset="0"/>
            </a:endParaRPr>
          </a:p>
        </p:txBody>
      </p:sp>
      <p:graphicFrame>
        <p:nvGraphicFramePr>
          <p:cNvPr id="8" name="Table 7">
            <a:extLst>
              <a:ext uri="{FF2B5EF4-FFF2-40B4-BE49-F238E27FC236}">
                <a16:creationId xmlns:a16="http://schemas.microsoft.com/office/drawing/2014/main" id="{246B4F20-C9EB-4478-88D7-FBCEB3BC20C9}"/>
              </a:ext>
            </a:extLst>
          </p:cNvPr>
          <p:cNvGraphicFramePr>
            <a:graphicFrameLocks noGrp="1"/>
          </p:cNvGraphicFramePr>
          <p:nvPr>
            <p:extLst>
              <p:ext uri="{D42A27DB-BD31-4B8C-83A1-F6EECF244321}">
                <p14:modId xmlns:p14="http://schemas.microsoft.com/office/powerpoint/2010/main" val="4153275056"/>
              </p:ext>
            </p:extLst>
          </p:nvPr>
        </p:nvGraphicFramePr>
        <p:xfrm>
          <a:off x="6932612" y="1558031"/>
          <a:ext cx="4357689" cy="3857243"/>
        </p:xfrm>
        <a:graphic>
          <a:graphicData uri="http://schemas.openxmlformats.org/drawingml/2006/table">
            <a:tbl>
              <a:tblPr>
                <a:tableStyleId>{5C22544A-7EE6-4342-B048-85BDC9FD1C3A}</a:tableStyleId>
              </a:tblPr>
              <a:tblGrid>
                <a:gridCol w="1547882">
                  <a:extLst>
                    <a:ext uri="{9D8B030D-6E8A-4147-A177-3AD203B41FA5}">
                      <a16:colId xmlns:a16="http://schemas.microsoft.com/office/drawing/2014/main" val="352702928"/>
                    </a:ext>
                  </a:extLst>
                </a:gridCol>
                <a:gridCol w="1547882">
                  <a:extLst>
                    <a:ext uri="{9D8B030D-6E8A-4147-A177-3AD203B41FA5}">
                      <a16:colId xmlns:a16="http://schemas.microsoft.com/office/drawing/2014/main" val="560790348"/>
                    </a:ext>
                  </a:extLst>
                </a:gridCol>
                <a:gridCol w="458661">
                  <a:extLst>
                    <a:ext uri="{9D8B030D-6E8A-4147-A177-3AD203B41FA5}">
                      <a16:colId xmlns:a16="http://schemas.microsoft.com/office/drawing/2014/main" val="2604596040"/>
                    </a:ext>
                  </a:extLst>
                </a:gridCol>
                <a:gridCol w="401632">
                  <a:extLst>
                    <a:ext uri="{9D8B030D-6E8A-4147-A177-3AD203B41FA5}">
                      <a16:colId xmlns:a16="http://schemas.microsoft.com/office/drawing/2014/main" val="35250554"/>
                    </a:ext>
                  </a:extLst>
                </a:gridCol>
                <a:gridCol w="401632">
                  <a:extLst>
                    <a:ext uri="{9D8B030D-6E8A-4147-A177-3AD203B41FA5}">
                      <a16:colId xmlns:a16="http://schemas.microsoft.com/office/drawing/2014/main" val="2128548940"/>
                    </a:ext>
                  </a:extLst>
                </a:gridCol>
              </a:tblGrid>
              <a:tr h="691611">
                <a:tc rowSpan="2">
                  <a:txBody>
                    <a:bodyPr/>
                    <a:lstStyle/>
                    <a:p>
                      <a:pPr marL="0" marR="0" fontAlgn="auto">
                        <a:lnSpc>
                          <a:spcPct val="150000"/>
                        </a:lnSpc>
                        <a:spcBef>
                          <a:spcPts val="0"/>
                        </a:spcBef>
                        <a:spcAft>
                          <a:spcPts val="0"/>
                        </a:spcAft>
                      </a:pPr>
                      <a:r>
                        <a:rPr lang="en-GB" sz="1200" b="1" dirty="0">
                          <a:effectLst/>
                        </a:rPr>
                        <a:t> Model no.</a:t>
                      </a:r>
                    </a:p>
                    <a:p>
                      <a:pPr marL="0" marR="0" algn="ctr" fontAlgn="auto">
                        <a:lnSpc>
                          <a:spcPct val="150000"/>
                        </a:lnSpc>
                        <a:spcBef>
                          <a:spcPts val="0"/>
                        </a:spcBef>
                        <a:spcAft>
                          <a:spcPts val="0"/>
                        </a:spcAft>
                      </a:pPr>
                      <a:r>
                        <a:rPr lang="en-GB" sz="1200" b="1" dirty="0">
                          <a:effectLst/>
                        </a:rPr>
                        <a:t> </a:t>
                      </a:r>
                      <a:endParaRPr lang="en-GB" sz="1100" b="1" dirty="0">
                        <a:effectLst/>
                        <a:latin typeface="Calibri" panose="020F0502020204030204" pitchFamily="34" charset="0"/>
                        <a:cs typeface="Arial" panose="020B0604020202020204" pitchFamily="34" charset="0"/>
                      </a:endParaRPr>
                    </a:p>
                  </a:txBody>
                  <a:tcPr marL="68580" marR="68580" marT="0" marB="0" anchor="b"/>
                </a:tc>
                <a:tc gridSpan="4">
                  <a:txBody>
                    <a:bodyPr/>
                    <a:lstStyle/>
                    <a:p>
                      <a:pPr marL="0" marR="0" fontAlgn="auto">
                        <a:lnSpc>
                          <a:spcPct val="150000"/>
                        </a:lnSpc>
                        <a:spcBef>
                          <a:spcPts val="0"/>
                        </a:spcBef>
                        <a:spcAft>
                          <a:spcPts val="0"/>
                        </a:spcAft>
                      </a:pPr>
                      <a:r>
                        <a:rPr lang="en-GB" sz="1200" dirty="0">
                          <a:effectLst/>
                        </a:rPr>
                        <a:t> </a:t>
                      </a:r>
                    </a:p>
                    <a:p>
                      <a:pPr marL="0" marR="0" algn="ctr" fontAlgn="auto">
                        <a:lnSpc>
                          <a:spcPct val="150000"/>
                        </a:lnSpc>
                        <a:spcBef>
                          <a:spcPts val="0"/>
                        </a:spcBef>
                        <a:spcAft>
                          <a:spcPts val="0"/>
                        </a:spcAft>
                      </a:pPr>
                      <a:r>
                        <a:rPr lang="en-GB" sz="1000" dirty="0">
                          <a:effectLst/>
                        </a:rPr>
                        <a:t>Loyalty toward app (Dependent)</a:t>
                      </a:r>
                      <a:endParaRPr lang="en-GB" sz="1100" dirty="0">
                        <a:effectLst/>
                        <a:latin typeface="Calibri" panose="020F0502020204030204" pitchFamily="34" charset="0"/>
                        <a:cs typeface="Arial" panose="020B0604020202020204" pitchFamily="34" charset="0"/>
                      </a:endParaRPr>
                    </a:p>
                  </a:txBody>
                  <a:tcPr marL="68580" marR="68580" marT="0" marB="0" anchor="b"/>
                </a:tc>
                <a:tc hMerge="1">
                  <a:txBody>
                    <a:bodyPr/>
                    <a:lstStyle/>
                    <a:p>
                      <a:pPr marL="0" marR="0" algn="ctr" fontAlgn="auto">
                        <a:lnSpc>
                          <a:spcPct val="150000"/>
                        </a:lnSpc>
                        <a:spcBef>
                          <a:spcPts val="0"/>
                        </a:spcBef>
                        <a:spcAft>
                          <a:spcPts val="0"/>
                        </a:spcAft>
                      </a:pPr>
                      <a:r>
                        <a:rPr lang="en-GB" sz="1000" dirty="0">
                          <a:effectLst/>
                        </a:rPr>
                        <a:t>Loyalty toward app (Dependent)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33038507"/>
                  </a:ext>
                </a:extLst>
              </a:tr>
              <a:tr h="439816">
                <a:tc vMerge="1">
                  <a:txBody>
                    <a:bodyPr/>
                    <a:lstStyle/>
                    <a:p>
                      <a:pPr marL="0" marR="0" algn="ctr" fontAlgn="auto">
                        <a:lnSpc>
                          <a:spcPct val="150000"/>
                        </a:lnSpc>
                        <a:spcBef>
                          <a:spcPts val="0"/>
                        </a:spcBef>
                        <a:spcAft>
                          <a:spcPts val="0"/>
                        </a:spcAft>
                      </a:pPr>
                      <a:r>
                        <a:rPr lang="en-GB" sz="1200" dirty="0">
                          <a:effectLst/>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fontAlgn="auto">
                        <a:lnSpc>
                          <a:spcPct val="150000"/>
                        </a:lnSpc>
                        <a:spcBef>
                          <a:spcPts val="0"/>
                        </a:spcBef>
                        <a:spcAft>
                          <a:spcPts val="0"/>
                        </a:spcAft>
                      </a:pPr>
                      <a:r>
                        <a:rPr lang="en-GB" sz="1200" b="1" dirty="0">
                          <a:effectLst/>
                        </a:rPr>
                        <a:t> </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ctr" fontAlgn="auto">
                        <a:lnSpc>
                          <a:spcPct val="100000"/>
                        </a:lnSpc>
                        <a:spcBef>
                          <a:spcPts val="0"/>
                        </a:spcBef>
                        <a:spcAft>
                          <a:spcPts val="0"/>
                        </a:spcAft>
                      </a:pPr>
                      <a:r>
                        <a:rPr lang="en-GB" sz="1000" b="1">
                          <a:effectLst/>
                        </a:rPr>
                        <a:t>co-ef</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b="1">
                          <a:effectLst/>
                        </a:rPr>
                        <a:t>T</a:t>
                      </a:r>
                      <a:endParaRPr lang="en-GB" sz="11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b="1" dirty="0">
                          <a:effectLst/>
                        </a:rPr>
                        <a:t>p-value</a:t>
                      </a:r>
                      <a:endParaRPr lang="en-GB"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94416412"/>
                  </a:ext>
                </a:extLst>
              </a:tr>
              <a:tr h="439816">
                <a:tc rowSpan="2">
                  <a:txBody>
                    <a:bodyPr/>
                    <a:lstStyle/>
                    <a:p>
                      <a:pPr marL="0" marR="0" algn="ctr" fontAlgn="auto">
                        <a:lnSpc>
                          <a:spcPct val="100000"/>
                        </a:lnSpc>
                        <a:spcBef>
                          <a:spcPts val="0"/>
                        </a:spcBef>
                        <a:spcAft>
                          <a:spcPts val="0"/>
                        </a:spcAft>
                      </a:pPr>
                      <a:r>
                        <a:rPr lang="en-GB" sz="1000" dirty="0">
                          <a:effectLst/>
                        </a:rPr>
                        <a:t>Mediation Model 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fontAlgn="auto">
                        <a:lnSpc>
                          <a:spcPct val="100000"/>
                        </a:lnSpc>
                        <a:spcBef>
                          <a:spcPts val="0"/>
                        </a:spcBef>
                        <a:spcAft>
                          <a:spcPts val="0"/>
                        </a:spcAft>
                      </a:pPr>
                      <a:r>
                        <a:rPr lang="en-GB" sz="1000" dirty="0">
                          <a:effectLst/>
                        </a:rPr>
                        <a:t>Perceived Usefulness (Independent)</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0.42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8.07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16759738"/>
                  </a:ext>
                </a:extLst>
              </a:tr>
              <a:tr h="219908">
                <a:tc vMerge="1">
                  <a:txBody>
                    <a:bodyPr/>
                    <a:lstStyle/>
                    <a:p>
                      <a:endParaRPr lang="en-GB"/>
                    </a:p>
                  </a:txBody>
                  <a:tcPr/>
                </a:tc>
                <a:tc>
                  <a:txBody>
                    <a:bodyPr/>
                    <a:lstStyle/>
                    <a:p>
                      <a:pPr marL="0" marR="0" fontAlgn="auto">
                        <a:lnSpc>
                          <a:spcPct val="100000"/>
                        </a:lnSpc>
                        <a:spcBef>
                          <a:spcPts val="0"/>
                        </a:spcBef>
                        <a:spcAft>
                          <a:spcPts val="0"/>
                        </a:spcAft>
                      </a:pPr>
                      <a:r>
                        <a:rPr lang="en-GB" sz="1000">
                          <a:effectLst/>
                        </a:rPr>
                        <a:t>Satisfaction (Mediator)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0.31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5.75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766179"/>
                  </a:ext>
                </a:extLst>
              </a:tr>
              <a:tr h="219908">
                <a:tc rowSpan="2">
                  <a:txBody>
                    <a:bodyPr/>
                    <a:lstStyle/>
                    <a:p>
                      <a:pPr marL="0" marR="0" algn="ctr" fontAlgn="auto">
                        <a:lnSpc>
                          <a:spcPct val="100000"/>
                        </a:lnSpc>
                        <a:spcBef>
                          <a:spcPts val="0"/>
                        </a:spcBef>
                        <a:spcAft>
                          <a:spcPts val="0"/>
                        </a:spcAft>
                      </a:pPr>
                      <a:r>
                        <a:rPr lang="en-GB" sz="1000">
                          <a:effectLst/>
                        </a:rPr>
                        <a:t>Mediation Model 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fontAlgn="auto">
                        <a:lnSpc>
                          <a:spcPct val="100000"/>
                        </a:lnSpc>
                        <a:spcBef>
                          <a:spcPts val="0"/>
                        </a:spcBef>
                        <a:spcAft>
                          <a:spcPts val="0"/>
                        </a:spcAft>
                      </a:pPr>
                      <a:r>
                        <a:rPr lang="en-GB" sz="1000">
                          <a:effectLst/>
                        </a:rPr>
                        <a:t>Content Quality (Independent)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0.24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4.60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46600877"/>
                  </a:ext>
                </a:extLst>
              </a:tr>
              <a:tr h="219908">
                <a:tc vMerge="1">
                  <a:txBody>
                    <a:bodyPr/>
                    <a:lstStyle/>
                    <a:p>
                      <a:endParaRPr lang="en-GB"/>
                    </a:p>
                  </a:txBody>
                  <a:tcPr/>
                </a:tc>
                <a:tc>
                  <a:txBody>
                    <a:bodyPr/>
                    <a:lstStyle/>
                    <a:p>
                      <a:pPr marL="0" marR="0" fontAlgn="auto">
                        <a:lnSpc>
                          <a:spcPct val="100000"/>
                        </a:lnSpc>
                        <a:spcBef>
                          <a:spcPts val="0"/>
                        </a:spcBef>
                        <a:spcAft>
                          <a:spcPts val="0"/>
                        </a:spcAft>
                      </a:pPr>
                      <a:r>
                        <a:rPr lang="en-GB" sz="1000" dirty="0">
                          <a:effectLst/>
                        </a:rPr>
                        <a:t>Satisfaction (Mediator)</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0.47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9.11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64413607"/>
                  </a:ext>
                </a:extLst>
              </a:tr>
              <a:tr h="219908">
                <a:tc rowSpan="2">
                  <a:txBody>
                    <a:bodyPr/>
                    <a:lstStyle/>
                    <a:p>
                      <a:pPr marL="0" marR="0" algn="ctr" fontAlgn="auto">
                        <a:lnSpc>
                          <a:spcPct val="100000"/>
                        </a:lnSpc>
                        <a:spcBef>
                          <a:spcPts val="0"/>
                        </a:spcBef>
                        <a:spcAft>
                          <a:spcPts val="0"/>
                        </a:spcAft>
                      </a:pPr>
                      <a:r>
                        <a:rPr lang="en-GB" sz="1000">
                          <a:effectLst/>
                        </a:rPr>
                        <a:t>Mediation Model 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fontAlgn="auto">
                        <a:lnSpc>
                          <a:spcPct val="100000"/>
                        </a:lnSpc>
                        <a:spcBef>
                          <a:spcPts val="0"/>
                        </a:spcBef>
                        <a:spcAft>
                          <a:spcPts val="0"/>
                        </a:spcAft>
                      </a:pPr>
                      <a:r>
                        <a:rPr lang="en-GB" sz="1000">
                          <a:effectLst/>
                        </a:rPr>
                        <a:t>Visual Appeal (Independent)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0.29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5.67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54711160"/>
                  </a:ext>
                </a:extLst>
              </a:tr>
              <a:tr h="219908">
                <a:tc vMerge="1">
                  <a:txBody>
                    <a:bodyPr/>
                    <a:lstStyle/>
                    <a:p>
                      <a:endParaRPr lang="en-GB"/>
                    </a:p>
                  </a:txBody>
                  <a:tcPr/>
                </a:tc>
                <a:tc>
                  <a:txBody>
                    <a:bodyPr/>
                    <a:lstStyle/>
                    <a:p>
                      <a:pPr marL="0" marR="0" fontAlgn="auto">
                        <a:lnSpc>
                          <a:spcPct val="100000"/>
                        </a:lnSpc>
                        <a:spcBef>
                          <a:spcPts val="0"/>
                        </a:spcBef>
                        <a:spcAft>
                          <a:spcPts val="0"/>
                        </a:spcAft>
                      </a:pPr>
                      <a:r>
                        <a:rPr lang="en-GB" sz="1000">
                          <a:effectLst/>
                        </a:rPr>
                        <a:t>Satisfaction (Mediator)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0.45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8.98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11157858"/>
                  </a:ext>
                </a:extLst>
              </a:tr>
              <a:tr h="439816">
                <a:tc rowSpan="2">
                  <a:txBody>
                    <a:bodyPr/>
                    <a:lstStyle/>
                    <a:p>
                      <a:pPr marL="0" marR="0" algn="ctr" fontAlgn="auto">
                        <a:lnSpc>
                          <a:spcPct val="100000"/>
                        </a:lnSpc>
                        <a:spcBef>
                          <a:spcPts val="0"/>
                        </a:spcBef>
                        <a:spcAft>
                          <a:spcPts val="0"/>
                        </a:spcAft>
                      </a:pPr>
                      <a:r>
                        <a:rPr lang="en-GB" sz="1000" dirty="0">
                          <a:effectLst/>
                        </a:rPr>
                        <a:t>Mediation Model 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fontAlgn="auto">
                        <a:lnSpc>
                          <a:spcPct val="100000"/>
                        </a:lnSpc>
                        <a:spcBef>
                          <a:spcPts val="0"/>
                        </a:spcBef>
                        <a:spcAft>
                          <a:spcPts val="0"/>
                        </a:spcAft>
                      </a:pPr>
                      <a:r>
                        <a:rPr lang="en-GB" sz="1000">
                          <a:effectLst/>
                        </a:rPr>
                        <a:t>Perceived Social Presence (Independent)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4.46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31734403"/>
                  </a:ext>
                </a:extLst>
              </a:tr>
              <a:tr h="219908">
                <a:tc vMerge="1">
                  <a:txBody>
                    <a:bodyPr/>
                    <a:lstStyle/>
                    <a:p>
                      <a:endParaRPr lang="en-GB"/>
                    </a:p>
                  </a:txBody>
                  <a:tcPr/>
                </a:tc>
                <a:tc>
                  <a:txBody>
                    <a:bodyPr/>
                    <a:lstStyle/>
                    <a:p>
                      <a:pPr marL="0" marR="0" fontAlgn="auto">
                        <a:lnSpc>
                          <a:spcPct val="100000"/>
                        </a:lnSpc>
                        <a:spcBef>
                          <a:spcPts val="0"/>
                        </a:spcBef>
                        <a:spcAft>
                          <a:spcPts val="0"/>
                        </a:spcAft>
                      </a:pPr>
                      <a:r>
                        <a:rPr lang="en-GB" sz="1000">
                          <a:effectLst/>
                        </a:rPr>
                        <a:t>Satisfaction (Mediator)</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0.53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a:effectLst/>
                        </a:rPr>
                        <a:t>11.20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fontAlgn="auto">
                        <a:lnSpc>
                          <a:spcPct val="100000"/>
                        </a:lnSpc>
                        <a:spcBef>
                          <a:spcPts val="0"/>
                        </a:spcBef>
                        <a:spcAft>
                          <a:spcPts val="0"/>
                        </a:spcAft>
                      </a:pPr>
                      <a:r>
                        <a:rPr lang="en-GB" sz="1000" dirty="0">
                          <a:effectLst/>
                        </a:rPr>
                        <a:t>0.00*</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09043322"/>
                  </a:ext>
                </a:extLst>
              </a:tr>
            </a:tbl>
          </a:graphicData>
        </a:graphic>
      </p:graphicFrame>
      <p:sp>
        <p:nvSpPr>
          <p:cNvPr id="11" name="TextBox 10">
            <a:extLst>
              <a:ext uri="{FF2B5EF4-FFF2-40B4-BE49-F238E27FC236}">
                <a16:creationId xmlns:a16="http://schemas.microsoft.com/office/drawing/2014/main" id="{96610702-0E10-411D-91C3-148C992C885D}"/>
              </a:ext>
            </a:extLst>
          </p:cNvPr>
          <p:cNvSpPr txBox="1"/>
          <p:nvPr/>
        </p:nvSpPr>
        <p:spPr>
          <a:xfrm>
            <a:off x="7008812" y="1044798"/>
            <a:ext cx="6094520" cy="4680384"/>
          </a:xfrm>
          <a:prstGeom prst="rect">
            <a:avLst/>
          </a:prstGeom>
          <a:noFill/>
        </p:spPr>
        <p:txBody>
          <a:bodyPr wrap="square">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Table 1: Mediation models</a:t>
            </a:r>
          </a:p>
          <a:p>
            <a:pPr marL="0" marR="0" lvl="0" indent="0" algn="justLow" defTabSz="914400" rtl="0" eaLnBrk="0" fontAlgn="base" latinLnBrk="0" hangingPunct="0">
              <a:lnSpc>
                <a:spcPct val="100000"/>
              </a:lnSpc>
              <a:spcBef>
                <a:spcPct val="0"/>
              </a:spcBef>
              <a:spcAft>
                <a:spcPct val="0"/>
              </a:spcAft>
              <a:buClrTx/>
              <a:buSzTx/>
              <a:buFontTx/>
              <a:buNone/>
              <a:tabLst/>
            </a:pPr>
            <a:endParaRPr lang="en-GB" altLang="en-US" b="1" dirty="0">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2400" b="1" i="1" u="none" strike="noStrike" cap="none" normalizeH="0" baseline="0" dirty="0">
              <a:ln>
                <a:noFill/>
              </a:ln>
              <a:solidFill>
                <a:schemeClr val="tx1"/>
              </a:solidFill>
              <a:effectLst/>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GB" altLang="en-US" b="1" i="1" dirty="0">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2400" b="1" i="1" u="none" strike="noStrike" cap="none" normalizeH="0" baseline="0" dirty="0">
              <a:ln>
                <a:noFill/>
              </a:ln>
              <a:solidFill>
                <a:schemeClr val="tx1"/>
              </a:solidFill>
              <a:effectLst/>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GB" altLang="en-US" b="1" i="1" dirty="0">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2400" b="1" i="1" u="none" strike="noStrike" cap="none" normalizeH="0" baseline="0" dirty="0">
              <a:ln>
                <a:noFill/>
              </a:ln>
              <a:solidFill>
                <a:schemeClr val="tx1"/>
              </a:solidFill>
              <a:effectLst/>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GB" altLang="en-US" b="1" i="1" dirty="0">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2400" b="1" i="1" u="none" strike="noStrike" cap="none" normalizeH="0" baseline="0" dirty="0">
              <a:ln>
                <a:noFill/>
              </a:ln>
              <a:solidFill>
                <a:schemeClr val="tx1"/>
              </a:solidFill>
              <a:effectLst/>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en-GB" altLang="en-US" b="1" i="1" dirty="0">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2400" b="1" i="1" u="none" strike="noStrike" cap="none" normalizeH="0" baseline="0" dirty="0">
              <a:ln>
                <a:noFill/>
              </a:ln>
              <a:solidFill>
                <a:schemeClr val="tx1"/>
              </a:solidFill>
              <a:effectLst/>
              <a:latin typeface="+mj-lt"/>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a:ln>
                <a:noFill/>
              </a:ln>
              <a:solidFill>
                <a:schemeClr val="tx1"/>
              </a:solidFill>
              <a:effectLst/>
              <a:latin typeface="+mj-lt"/>
            </a:endParaRPr>
          </a:p>
          <a:p>
            <a:pPr marL="0">
              <a:lnSpc>
                <a:spcPct val="150000"/>
              </a:lnSpc>
              <a:spcBef>
                <a:spcPts val="0"/>
              </a:spcBef>
              <a:spcAft>
                <a:spcPts val="1200"/>
              </a:spcAft>
            </a:pPr>
            <a:r>
              <a:rPr kumimoji="0" lang="en-GB"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significant at the 0.05 level </a:t>
            </a:r>
            <a:endParaRPr kumimoji="0" lang="en-GB" alt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2146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7468</TotalTime>
  <Words>946</Words>
  <Application>Microsoft Office PowerPoint</Application>
  <PresentationFormat>Custom</PresentationFormat>
  <Paragraphs>159</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Constantia</vt:lpstr>
      <vt:lpstr>Constantia (Headings)</vt:lpstr>
      <vt:lpstr>LiberationSans</vt:lpstr>
      <vt:lpstr>Times New Roman</vt:lpstr>
      <vt:lpstr>Cooking 16x9</vt:lpstr>
      <vt:lpstr>Customer Experiences Using Online Food Ordering and Delivery Platforms (OFODPs):  An S-O-R Perspective </vt:lpstr>
      <vt:lpstr>Content</vt:lpstr>
      <vt:lpstr>Introduction</vt:lpstr>
      <vt:lpstr>Online Food Ordering and Delivery Platforms (OFODPs)</vt:lpstr>
      <vt:lpstr>Conceptual Model</vt:lpstr>
      <vt:lpstr>Content Quality</vt:lpstr>
      <vt:lpstr>Methods</vt:lpstr>
      <vt:lpstr>Survey Questions</vt:lpstr>
      <vt:lpstr>Results</vt:lpstr>
      <vt:lpstr>Results</vt:lpstr>
      <vt:lpstr>Discussion</vt:lpstr>
      <vt:lpstr>Conclusion</vt:lpstr>
      <vt:lpstr>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Experiences Using Online Food Ordering and Delivery Platforms:  An S-O-R Perspective</dc:title>
  <dc:creator>Noor</dc:creator>
  <cp:lastModifiedBy>Zainab Abdulwahab Isa Abdulla Darwish</cp:lastModifiedBy>
  <cp:revision>50</cp:revision>
  <dcterms:created xsi:type="dcterms:W3CDTF">2021-03-09T08:33:21Z</dcterms:created>
  <dcterms:modified xsi:type="dcterms:W3CDTF">2021-04-07T08:03:58Z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