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86" r:id="rId5"/>
    <p:sldId id="285" r:id="rId6"/>
    <p:sldId id="262" r:id="rId7"/>
    <p:sldId id="263" r:id="rId8"/>
    <p:sldId id="264" r:id="rId9"/>
    <p:sldId id="265" r:id="rId10"/>
    <p:sldId id="266" r:id="rId11"/>
    <p:sldId id="261" r:id="rId12"/>
    <p:sldId id="259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9" r:id="rId22"/>
    <p:sldId id="278" r:id="rId23"/>
    <p:sldId id="277" r:id="rId24"/>
    <p:sldId id="281" r:id="rId25"/>
    <p:sldId id="280" r:id="rId26"/>
    <p:sldId id="283" r:id="rId27"/>
    <p:sldId id="284" r:id="rId28"/>
    <p:sldId id="267" r:id="rId29"/>
    <p:sldId id="287" r:id="rId30"/>
    <p:sldId id="288" r:id="rId31"/>
    <p:sldId id="289" r:id="rId32"/>
    <p:sldId id="290" r:id="rId33"/>
    <p:sldId id="291" r:id="rId34"/>
    <p:sldId id="260" r:id="rId3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3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9T14:02:17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1 3679 0 0,'-45'0'550'0'0,"42"0"427"0"0,-5 0 5389 0 0,15 2-4617 0 0,0-1-1802 0 0,1 1-1 0 0,0 0 0 0 0,0 0 1 0 0,-1 1-1 0 0,9 4 0 0 0,-14-6 59 0 0,13 7 27 0 0,0 1 1 0 0,-1 1-1 0 0,0 0 0 0 0,0 1 1 0 0,-1 1-1 0 0,-1 0 1 0 0,14 16-1 0 0,-4 5 22 0 0,-1 1 0 0 0,-1 2-1 0 0,-2 0 1 0 0,25 74 0 0 0,-15-21 26 0 0,14 93 1 0 0,11 281-88 0 0,-45-365-29 0 0,25 487 178 0 0,-15-232 332 0 0,-7-21 342 0 0,-6-154-73 0 0,-21 586 2574 0 0,6-603-2761 0 0,-14 172 329 0 0,7-12-645 0 0,15-251-232 0 0,1 6-126 0 0,9 85 0 0 0,-2-112-207 0 0,2-1 0 0 0,25 85 1 0 0,-27-115 93 0 0,1-1 0 0 0,0-1 1 0 0,16 26-1 0 0,-18-34 18 0 0,0 0 0 0 0,1 0-1 0 0,0 0 1 0 0,1-1-1 0 0,0 0 1 0 0,0-1 0 0 0,0 1-1 0 0,11 6 1 0 0,-11-9-220 0 0,0-1 0 0 0,13 5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9T14:02:17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594 1 24 0 0,'-88'21'-1'0'0,"21"-4"2"0"0,19-7 245 0 0,0 2 0 0 0,-74 29 0 0 0,93-29-198 0 0,15-7-5 0 0,0 1 1 0 0,-17 10 0 0 0,14-6 312 0 0,-1-1 1 0 0,0-1 0 0 0,-34 11-1 0 0,48-18 72 0 0,0 2 186 0 0,1-1-196 0 0,-5 3-328 0 0,1-2 5914 0 0,6 1-5319 0 0,1 1-576 0 0,0 0-1 0 0,0-1 1 0 0,1 1 0 0 0,-1 0 0 0 0,1-1-1 0 0,0 1 1 0 0,0-1 0 0 0,1 1 0 0 0,-1-1-1 0 0,1 1 1 0 0,0-1 0 0 0,5 7 0 0 0,5 8-43 0 0,22 25 1 0 0,-10-13-34 0 0,158 231 26 0 0,-25 17 97 0 0,-12 68 26 0 0,-27 9-372 0 0,-24 9-222 0 0,-77-270 80 0 0,10 181 1 0 0,-25-191 767 0 0,-4-1 0 0 0,-20 135 0 0 0,-89 233 4543 0 0,-39-50-2099 0 0,87-247-2278 0 0,52-125-523 0 0,1 0 0 0 0,-11 54-1 0 0,18-63-242 0 0,1 0 0 0 0,0 1 0 0 0,2-1 0 0 0,4 43 0 0 0,-3-60 4 0 0,0 1 0 0 0,0-1 0 0 0,0 0 0 0 0,0 1 0 0 0,1-1 0 0 0,0 0 0 0 0,0 0 0 0 0,0 0 0 0 0,0 0 0 0 0,1-1 0 0 0,-1 1 0 0 0,1-1 0 0 0,0 1 0 0 0,0-1 0 0 0,0 0 0 0 0,1 0 0 0 0,-1 0 0 0 0,1-1 0 0 0,0 1 0 0 0,-1-1 0 0 0,6 3 0 0 0,-4-3-86 0 0,1 0-1 0 0,0 0 1 0 0,-1 0 0 0 0,1 0-1 0 0,0-1 1 0 0,0 0-1 0 0,0 0 1 0 0,0-1 0 0 0,0 0-1 0 0,0 0 1 0 0,0 0-1 0 0,0-1 1 0 0,0 0 0 0 0,11-3-1 0 0,22-12-1097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19T14:02:20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529 109 4607 0 0,'-57'48'347'0'0,"4"-4"531"0"0,19-12 6421 0 0,33-25-4136 0 0,-4 0-2888 0 0,3-5 91 0 0,1 1 262 0 0,4 3-116 0 0,4 6-429 0 0,0 1 0 0 0,1-1 0 0 0,1 0 0 0 0,11 11-1 0 0,47 45-538 0 0,-51-53 409 0 0,9 10-140 0 0,-2 1 0 0 0,0 1 0 0 0,-2 1 0 0 0,-2 2 0 0 0,0-1 0 0 0,-2 2 0 0 0,-1 0 0 0 0,-2 1-1 0 0,0 1 1 0 0,-3 0 0 0 0,-1 1 0 0 0,-1 0 0 0 0,4 39 0 0 0,-3 6-54 0 0,0 110 0 0 0,-21 81 11 0 0,-38 92 224 0 0,-28-3 332 0 0,-244 741 2489 0 0,111-601-492 0 0,113-337-1870 0 0,95-159-629 0 0,3-18-2078 0 0,0 1 1708 0 0,1-1 0 0 0,8-26 0 0 0,-1 3-5 0 0,51-349-1663 0 0,-47 295 2024 0 0,179-1493-2299 0 0,-155 1260 1962 0 0,-6 47 146 0 0,30-247-174 0 0,15 3 850 0 0,-73 505 18 0 0,1-26-1 0 0,-4 39 551 0 0,-4 8-291 0 0,-4 7-302 0 0,0 1 0 0 0,0 0 1 0 0,1 0-1 0 0,0 1 0 0 0,-8 24 1 0 0,-20 77 1179 0 0,-13 133 691 0 0,16 5-1638 0 0,-4 305-323 0 0,33 3-1134 0 0,4-330 343 0 0,-16 709-1776 0 0,-50-5 304 0 0,57-859 1948 0 0,-79 578 525 0 0,69-570 757 0 0,17-77 725 0 0,1-13-1226 0 0,9-268 55 0 0,-2 111-751 0 0,27-438 413 0 0,119-635-1 0 0,-151 1225-356 0 0,137-747 396 0 0,-51 384-499 0 0,-65 286 34 0 0,31-90-257 0 0,-46 157 216 0 0,-6 17 2 0 0,-3 13 4 0 0,-76 467 1229 0 0,74-460-1107 0 0,-38 221 557 0 0,-101 670 1354 0 0,120-631-1376 0 0,24-182-509 0 0,0-76-50 0 0,9 32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55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654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Image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18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customXml" Target="../ink/ink1.xml"/><Relationship Id="rId12" Type="http://schemas.openxmlformats.org/officeDocument/2006/relationships/image" Target="../media/image3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11" Type="http://schemas.openxmlformats.org/officeDocument/2006/relationships/customXml" Target="../ink/ink3.xml"/><Relationship Id="rId5" Type="http://schemas.openxmlformats.org/officeDocument/2006/relationships/image" Target="../media/image31.png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customXml" Target="../ink/ink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jpeg"/><Relationship Id="rId5" Type="http://schemas.openxmlformats.org/officeDocument/2006/relationships/image" Target="../media/image13.jpeg"/><Relationship Id="rId4" Type="http://schemas.openxmlformats.org/officeDocument/2006/relationships/image" Target="../media/image6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24th December 2020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lnSpcReduction="10000"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23-24 </a:t>
            </a:r>
            <a:r>
              <a:rPr dirty="0"/>
              <a:t> </a:t>
            </a:r>
            <a:r>
              <a:rPr lang="en-US" dirty="0"/>
              <a:t>March</a:t>
            </a:r>
            <a:r>
              <a:rPr dirty="0"/>
              <a:t> 202</a:t>
            </a:r>
            <a:r>
              <a:rPr lang="en-US" dirty="0"/>
              <a:t>1</a:t>
            </a:r>
            <a:endParaRPr dirty="0"/>
          </a:p>
        </p:txBody>
      </p:sp>
      <p:sp>
        <p:nvSpPr>
          <p:cNvPr id="152" name="Celebrating 20 Years…"/>
          <p:cNvSpPr txBox="1">
            <a:spLocks noGrp="1"/>
          </p:cNvSpPr>
          <p:nvPr>
            <p:ph type="ctrTitle"/>
          </p:nvPr>
        </p:nvSpPr>
        <p:spPr>
          <a:xfrm>
            <a:off x="771068" y="3825810"/>
            <a:ext cx="15165618" cy="532907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defTabSz="1658070">
              <a:defRPr sz="8704" spc="-174">
                <a:solidFill>
                  <a:srgbClr val="FFFFFF"/>
                </a:solidFill>
              </a:defRPr>
            </a:pPr>
            <a:r>
              <a:rPr lang="en-US" sz="7200" dirty="0"/>
              <a:t>Machine Learning Algorithms for Odor Classifications</a:t>
            </a:r>
            <a:br>
              <a:rPr lang="en-US" sz="7200" dirty="0"/>
            </a:br>
            <a:br>
              <a:rPr lang="en-US" sz="7200" dirty="0"/>
            </a:br>
            <a:r>
              <a:rPr lang="en-US" sz="7200" dirty="0"/>
              <a:t>Presented in </a:t>
            </a:r>
            <a:br>
              <a:rPr lang="en-US" sz="7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6000" dirty="0"/>
              <a:t>The Eighth Annual RESEARCH FORUM</a:t>
            </a:r>
            <a:br>
              <a:rPr lang="en-US" sz="6000" dirty="0"/>
            </a:br>
            <a:r>
              <a:rPr lang="en-US" sz="6000" dirty="0"/>
              <a:t>Ahlia University</a:t>
            </a:r>
          </a:p>
        </p:txBody>
      </p:sp>
      <p:sp>
        <p:nvSpPr>
          <p:cNvPr id="153" name="Subtitle goes here"/>
          <p:cNvSpPr txBox="1">
            <a:spLocks noGrp="1"/>
          </p:cNvSpPr>
          <p:nvPr>
            <p:ph type="subTitle" sz="quarter" idx="1"/>
          </p:nvPr>
        </p:nvSpPr>
        <p:spPr>
          <a:xfrm>
            <a:off x="1201342" y="9890190"/>
            <a:ext cx="11031026" cy="1011413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n-US" dirty="0"/>
              <a:t>Yousif Albastaki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About us"/>
          <p:cNvSpPr txBox="1">
            <a:spLocks noGrp="1"/>
          </p:cNvSpPr>
          <p:nvPr>
            <p:ph type="title"/>
          </p:nvPr>
        </p:nvSpPr>
        <p:spPr>
          <a:xfrm>
            <a:off x="2483758" y="2250754"/>
            <a:ext cx="20913628" cy="1433163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>
                <a:solidFill>
                  <a:srgbClr val="BD3436"/>
                </a:solidFill>
              </a:defRPr>
            </a:lvl1pPr>
          </a:lstStyle>
          <a:p>
            <a:r>
              <a:rPr lang="en-US" sz="8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Human Olfaction System</a:t>
            </a:r>
            <a:br>
              <a:rPr lang="en-US" sz="88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endParaRPr dirty="0"/>
          </a:p>
        </p:txBody>
      </p:sp>
      <p:sp>
        <p:nvSpPr>
          <p:cNvPr id="161" name="Lorem Ipsum is simply dummy text of the printing and typesetting industry. Lorem Ipsum has been the industry's standard dummy text ever since the 1500s, when an unknown printer took a galley of type and scrambled it to make a type specimen book. It has s"/>
          <p:cNvSpPr txBox="1">
            <a:spLocks noGrp="1"/>
          </p:cNvSpPr>
          <p:nvPr>
            <p:ph type="body" sz="half" idx="1"/>
          </p:nvPr>
        </p:nvSpPr>
        <p:spPr>
          <a:xfrm>
            <a:off x="1121229" y="3683917"/>
            <a:ext cx="13607143" cy="60737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562100" lvl="2" indent="-34290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Pct val="98000"/>
              <a:buFont typeface="+mj-lt"/>
              <a:buAutoNum type="arabicPeriod"/>
            </a:pPr>
            <a:r>
              <a:rPr lang="en-US" sz="3600" b="1" i="1" dirty="0">
                <a:solidFill>
                  <a:srgbClr val="002060"/>
                </a:solidFill>
              </a:rPr>
              <a:t>Detect odors </a:t>
            </a:r>
          </a:p>
          <a:p>
            <a:pPr marL="1562100" lvl="2" indent="-34290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Pct val="98000"/>
              <a:buFont typeface="+mj-lt"/>
              <a:buAutoNum type="arabicPeriod"/>
            </a:pPr>
            <a:r>
              <a:rPr lang="en-US" sz="3600" b="1" i="1" dirty="0">
                <a:solidFill>
                  <a:srgbClr val="002060"/>
                </a:solidFill>
              </a:rPr>
              <a:t>Identifies the specific components of an odor </a:t>
            </a:r>
          </a:p>
          <a:p>
            <a:pPr marL="1562100" lvl="2" indent="-34290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Pct val="98000"/>
              <a:buFont typeface="+mj-lt"/>
              <a:buAutoNum type="arabicPeriod"/>
            </a:pPr>
            <a:r>
              <a:rPr lang="en-US" sz="3600" b="1" i="1" dirty="0">
                <a:solidFill>
                  <a:srgbClr val="002060"/>
                </a:solidFill>
              </a:rPr>
              <a:t>Analyzes its chemical makeup to identify it</a:t>
            </a:r>
            <a:endParaRPr lang="en-US" sz="3600" dirty="0">
              <a:solidFill>
                <a:srgbClr val="002060"/>
              </a:solidFill>
            </a:endParaRPr>
          </a:p>
          <a:p>
            <a:pPr marL="0" indent="0" algn="just" defTabSz="457200">
              <a:lnSpc>
                <a:spcPct val="120000"/>
              </a:lnSpc>
              <a:spcBef>
                <a:spcPts val="0"/>
              </a:spcBef>
              <a:buSzTx/>
              <a:buNone/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96CF3E0-1173-4FFA-ACDF-CCB01276015D}"/>
              </a:ext>
            </a:extLst>
          </p:cNvPr>
          <p:cNvGrpSpPr/>
          <p:nvPr/>
        </p:nvGrpSpPr>
        <p:grpSpPr>
          <a:xfrm>
            <a:off x="15152915" y="2967335"/>
            <a:ext cx="7587342" cy="7042316"/>
            <a:chOff x="5105400" y="1752600"/>
            <a:chExt cx="3886200" cy="3371851"/>
          </a:xfrm>
        </p:grpSpPr>
        <p:pic>
          <p:nvPicPr>
            <p:cNvPr id="21" name="Picture 2" descr="https://qph.ec.quoracdn.net/main-qimg-46b910b6324f075de48c5819d23889fa?convert_to_webp=true">
              <a:extLst>
                <a:ext uri="{FF2B5EF4-FFF2-40B4-BE49-F238E27FC236}">
                  <a16:creationId xmlns:a16="http://schemas.microsoft.com/office/drawing/2014/main" id="{64CD3645-BAC8-444D-80B9-97E1DE8CD9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2514600"/>
              <a:ext cx="3057525" cy="2609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Can 3">
              <a:extLst>
                <a:ext uri="{FF2B5EF4-FFF2-40B4-BE49-F238E27FC236}">
                  <a16:creationId xmlns:a16="http://schemas.microsoft.com/office/drawing/2014/main" id="{4DD9FD7F-A8EB-4D69-B01C-207DE2160600}"/>
                </a:ext>
              </a:extLst>
            </p:cNvPr>
            <p:cNvSpPr/>
            <p:nvPr/>
          </p:nvSpPr>
          <p:spPr>
            <a:xfrm>
              <a:off x="7816516" y="2514600"/>
              <a:ext cx="990600" cy="685800"/>
            </a:xfrm>
            <a:prstGeom prst="can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17D97CA-D2BC-473F-A682-AA1EF4F156C6}"/>
                </a:ext>
              </a:extLst>
            </p:cNvPr>
            <p:cNvSpPr txBox="1"/>
            <p:nvPr/>
          </p:nvSpPr>
          <p:spPr>
            <a:xfrm>
              <a:off x="7696200" y="1752600"/>
              <a:ext cx="1295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Odor Database</a:t>
              </a:r>
            </a:p>
          </p:txBody>
        </p:sp>
      </p:grpSp>
      <p:pic>
        <p:nvPicPr>
          <p:cNvPr id="8" name="Picture 2" descr="Image result for Apple">
            <a:extLst>
              <a:ext uri="{FF2B5EF4-FFF2-40B4-BE49-F238E27FC236}">
                <a16:creationId xmlns:a16="http://schemas.microsoft.com/office/drawing/2014/main" id="{281DF4AD-7F32-4B3E-9AB2-EBA90C880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608" y="7714222"/>
            <a:ext cx="2344516" cy="234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Blueberry">
            <a:extLst>
              <a:ext uri="{FF2B5EF4-FFF2-40B4-BE49-F238E27FC236}">
                <a16:creationId xmlns:a16="http://schemas.microsoft.com/office/drawing/2014/main" id="{80F86F1E-6852-4567-97E3-A605C8BCF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612" y="8142514"/>
            <a:ext cx="2143996" cy="161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Perfume">
            <a:extLst>
              <a:ext uri="{FF2B5EF4-FFF2-40B4-BE49-F238E27FC236}">
                <a16:creationId xmlns:a16="http://schemas.microsoft.com/office/drawing/2014/main" id="{2B0FDCEF-CED7-4DC0-A230-AB9E6120B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097" y="7529300"/>
            <a:ext cx="2228359" cy="222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perfume bottle">
            <a:extLst>
              <a:ext uri="{FF2B5EF4-FFF2-40B4-BE49-F238E27FC236}">
                <a16:creationId xmlns:a16="http://schemas.microsoft.com/office/drawing/2014/main" id="{13487EC9-440E-49CE-B38F-DB0C6EE8D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368" y="7529299"/>
            <a:ext cx="2143996" cy="222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56186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About us"/>
          <p:cNvSpPr txBox="1">
            <a:spLocks noGrp="1"/>
          </p:cNvSpPr>
          <p:nvPr>
            <p:ph type="title"/>
          </p:nvPr>
        </p:nvSpPr>
        <p:spPr>
          <a:xfrm>
            <a:off x="4178753" y="2026557"/>
            <a:ext cx="15248730" cy="19827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BD3436"/>
                </a:solidFill>
              </a:defRPr>
            </a:lvl1pPr>
          </a:lstStyle>
          <a:p>
            <a:pPr algn="ctr"/>
            <a:r>
              <a:rPr lang="en-US" sz="5400" b="1" dirty="0">
                <a:solidFill>
                  <a:srgbClr val="C00000"/>
                </a:solidFill>
              </a:rPr>
              <a:t>Aim  to </a:t>
            </a:r>
            <a:r>
              <a:rPr lang="en-US" sz="5400" dirty="0">
                <a:solidFill>
                  <a:srgbClr val="C00000"/>
                </a:solidFill>
              </a:rPr>
              <a:t>use Machine Learning Algorithms in odor Classification </a:t>
            </a:r>
            <a:endParaRPr sz="5400" dirty="0"/>
          </a:p>
        </p:txBody>
      </p:sp>
      <p:pic>
        <p:nvPicPr>
          <p:cNvPr id="1026" name="Picture 2" descr="An Introduction to Machine Learning | by Anmol Behl | Becoming Human:  Artificial Intelligence Magazine">
            <a:extLst>
              <a:ext uri="{FF2B5EF4-FFF2-40B4-BE49-F238E27FC236}">
                <a16:creationId xmlns:a16="http://schemas.microsoft.com/office/drawing/2014/main" id="{EF028D72-5E45-4A33-8AA7-D51564173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36" y="6858000"/>
            <a:ext cx="4916262" cy="331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omanceSmells interview: The creator of the Male Scent Catalogue on why  romance novelists write the best descriptions of men's smells.">
            <a:extLst>
              <a:ext uri="{FF2B5EF4-FFF2-40B4-BE49-F238E27FC236}">
                <a16:creationId xmlns:a16="http://schemas.microsoft.com/office/drawing/2014/main" id="{737911A0-2AFE-4F48-8225-0BCB252DE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399" y="6615973"/>
            <a:ext cx="6023202" cy="345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ResearchPapers\PICS\images68E5ONQH.jpg">
            <a:extLst>
              <a:ext uri="{FF2B5EF4-FFF2-40B4-BE49-F238E27FC236}">
                <a16:creationId xmlns:a16="http://schemas.microsoft.com/office/drawing/2014/main" id="{0ACCDAB7-6F33-4A6B-AF27-DB60FC94B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3763" y="6787605"/>
            <a:ext cx="4219972" cy="310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42B4FB-F5C1-4473-A834-59CC5855736A}"/>
              </a:ext>
            </a:extLst>
          </p:cNvPr>
          <p:cNvSpPr txBox="1"/>
          <p:nvPr/>
        </p:nvSpPr>
        <p:spPr>
          <a:xfrm>
            <a:off x="15650308" y="7911298"/>
            <a:ext cx="1800664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200" dirty="0"/>
              <a:t>=</a:t>
            </a:r>
            <a:endParaRPr kumimoji="0" lang="en-US" sz="72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05B51C-8CD0-400E-8785-80F8E212EEB7}"/>
              </a:ext>
            </a:extLst>
          </p:cNvPr>
          <p:cNvSpPr txBox="1"/>
          <p:nvPr/>
        </p:nvSpPr>
        <p:spPr>
          <a:xfrm>
            <a:off x="6933028" y="7950958"/>
            <a:ext cx="1800664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7200" b="0" i="0" u="none" strike="noStrike" cap="none" spc="0" normalizeH="0" baseline="0" dirty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65613329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20 Years of Excellence"/>
          <p:cNvSpPr txBox="1">
            <a:spLocks noGrp="1"/>
          </p:cNvSpPr>
          <p:nvPr>
            <p:ph type="title"/>
          </p:nvPr>
        </p:nvSpPr>
        <p:spPr>
          <a:xfrm>
            <a:off x="2222500" y="2222500"/>
            <a:ext cx="20913628" cy="1173843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>
                <a:solidFill>
                  <a:srgbClr val="BD3436"/>
                </a:solidFill>
              </a:defRPr>
            </a:lvl1pPr>
          </a:lstStyle>
          <a:p>
            <a:r>
              <a:rPr lang="en-US" b="1" dirty="0">
                <a:solidFill>
                  <a:srgbClr val="C00000"/>
                </a:solidFill>
              </a:rPr>
              <a:t>ANN-Based E-nose Concept</a:t>
            </a:r>
            <a:br>
              <a:rPr lang="en-US" b="1" dirty="0">
                <a:solidFill>
                  <a:srgbClr val="C00000"/>
                </a:solidFill>
              </a:rPr>
            </a:br>
            <a:endParaRPr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CBF83CA-16D5-4A5A-A7BD-FB7D0D73FE86}"/>
              </a:ext>
            </a:extLst>
          </p:cNvPr>
          <p:cNvGrpSpPr/>
          <p:nvPr/>
        </p:nvGrpSpPr>
        <p:grpSpPr>
          <a:xfrm>
            <a:off x="3411811" y="4528456"/>
            <a:ext cx="14190389" cy="6965043"/>
            <a:chOff x="581527" y="1676400"/>
            <a:chExt cx="7981950" cy="4825652"/>
          </a:xfrm>
        </p:grpSpPr>
        <p:pic>
          <p:nvPicPr>
            <p:cNvPr id="23" name="Picture 2" descr="https://qph.ec.quoracdn.net/main-qimg-46b910b6324f075de48c5819d23889fa?convert_to_webp=true">
              <a:extLst>
                <a:ext uri="{FF2B5EF4-FFF2-40B4-BE49-F238E27FC236}">
                  <a16:creationId xmlns:a16="http://schemas.microsoft.com/office/drawing/2014/main" id="{F981FDAA-4FC7-4DA6-B111-8B492E3520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0" y="1676400"/>
              <a:ext cx="3057525" cy="2609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3">
              <a:extLst>
                <a:ext uri="{FF2B5EF4-FFF2-40B4-BE49-F238E27FC236}">
                  <a16:creationId xmlns:a16="http://schemas.microsoft.com/office/drawing/2014/main" id="{F5B37C06-A303-46A9-B92C-0D9A3853FB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816372">
              <a:off x="2593605" y="4176735"/>
              <a:ext cx="914402" cy="17999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4" descr="Image result for laptop">
              <a:extLst>
                <a:ext uri="{FF2B5EF4-FFF2-40B4-BE49-F238E27FC236}">
                  <a16:creationId xmlns:a16="http://schemas.microsoft.com/office/drawing/2014/main" id="{E250696F-17B3-43B4-950F-7272649B07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4727" y="4800600"/>
              <a:ext cx="1428750" cy="1009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7" descr="Image result for rose">
              <a:extLst>
                <a:ext uri="{FF2B5EF4-FFF2-40B4-BE49-F238E27FC236}">
                  <a16:creationId xmlns:a16="http://schemas.microsoft.com/office/drawing/2014/main" id="{BD6F1205-27A1-40D2-8B19-6E49E3A0DD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527" y="4977691"/>
              <a:ext cx="962524" cy="1155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9" descr="Neural Network Schematic">
              <a:extLst>
                <a:ext uri="{FF2B5EF4-FFF2-40B4-BE49-F238E27FC236}">
                  <a16:creationId xmlns:a16="http://schemas.microsoft.com/office/drawing/2014/main" id="{70D89612-6F2E-4B16-9155-791FA14BD0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3527" y="4454092"/>
              <a:ext cx="1707216" cy="1468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85573EF-2606-48CD-A7D5-7AAA4490A66E}"/>
                </a:ext>
              </a:extLst>
            </p:cNvPr>
            <p:cNvCxnSpPr/>
            <p:nvPr/>
          </p:nvCxnSpPr>
          <p:spPr>
            <a:xfrm flipH="1" flipV="1">
              <a:off x="6860743" y="4454092"/>
              <a:ext cx="988359" cy="73407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73B0E4D-141F-4A7A-9D1C-AD8746633380}"/>
                </a:ext>
              </a:extLst>
            </p:cNvPr>
            <p:cNvCxnSpPr/>
            <p:nvPr/>
          </p:nvCxnSpPr>
          <p:spPr>
            <a:xfrm flipH="1">
              <a:off x="6860743" y="5188168"/>
              <a:ext cx="988360" cy="73407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40972F0-933F-4139-9502-206CD2B366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285286">
              <a:off x="1592288" y="4852164"/>
              <a:ext cx="497541" cy="1085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36AA9A52-7271-4B96-964E-4BD6A9693A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593923">
              <a:off x="3969342" y="4543737"/>
              <a:ext cx="1181416" cy="10360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6C4A189-D973-4E80-95D3-A7EB84A0A5FE}"/>
                </a:ext>
              </a:extLst>
            </p:cNvPr>
            <p:cNvSpPr txBox="1"/>
            <p:nvPr/>
          </p:nvSpPr>
          <p:spPr>
            <a:xfrm>
              <a:off x="810127" y="4522119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Odor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D76DB55-8538-4E20-8FB2-2F6C9E0A4167}"/>
                </a:ext>
              </a:extLst>
            </p:cNvPr>
            <p:cNvSpPr txBox="1"/>
            <p:nvPr/>
          </p:nvSpPr>
          <p:spPr>
            <a:xfrm>
              <a:off x="2410327" y="5631277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Sensor Array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45EBBD4-238A-4293-9621-40DC3AD8DE9B}"/>
                </a:ext>
              </a:extLst>
            </p:cNvPr>
            <p:cNvSpPr txBox="1"/>
            <p:nvPr/>
          </p:nvSpPr>
          <p:spPr>
            <a:xfrm>
              <a:off x="5342332" y="6132720"/>
              <a:ext cx="2506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Neural Network</a:t>
              </a:r>
            </a:p>
          </p:txBody>
        </p:sp>
      </p:grp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20 Years of Excellence"/>
          <p:cNvSpPr txBox="1">
            <a:spLocks noGrp="1"/>
          </p:cNvSpPr>
          <p:nvPr>
            <p:ph type="title"/>
          </p:nvPr>
        </p:nvSpPr>
        <p:spPr>
          <a:xfrm>
            <a:off x="2222500" y="2222500"/>
            <a:ext cx="20913628" cy="1173843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>
                <a:solidFill>
                  <a:srgbClr val="BD3436"/>
                </a:solidFill>
              </a:defRPr>
            </a:lvl1pPr>
          </a:lstStyle>
          <a:p>
            <a:r>
              <a:rPr lang="en-US" b="1" dirty="0">
                <a:solidFill>
                  <a:srgbClr val="C00000"/>
                </a:solidFill>
              </a:rPr>
              <a:t>ANN-Based E-nose Concept</a:t>
            </a:r>
            <a:br>
              <a:rPr lang="en-US" b="1" dirty="0">
                <a:solidFill>
                  <a:srgbClr val="C00000"/>
                </a:solidFill>
              </a:rPr>
            </a:br>
            <a:endParaRPr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5CFFDAC-9E74-4018-B89A-99EA5FF422E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005942"/>
            <a:ext cx="15087600" cy="78159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02109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20 Years of Excellence"/>
          <p:cNvSpPr txBox="1">
            <a:spLocks noGrp="1"/>
          </p:cNvSpPr>
          <p:nvPr>
            <p:ph type="title"/>
          </p:nvPr>
        </p:nvSpPr>
        <p:spPr>
          <a:xfrm>
            <a:off x="2222500" y="2222500"/>
            <a:ext cx="20913628" cy="1173843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>
                <a:solidFill>
                  <a:srgbClr val="BD3436"/>
                </a:solidFill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ML</a:t>
            </a:r>
            <a:r>
              <a:rPr lang="en-US" b="1" dirty="0">
                <a:solidFill>
                  <a:srgbClr val="C00000"/>
                </a:solidFill>
              </a:rPr>
              <a:t>-Based E-nose Concept</a:t>
            </a:r>
            <a:br>
              <a:rPr lang="en-US" b="1" dirty="0">
                <a:solidFill>
                  <a:srgbClr val="C00000"/>
                </a:solidFill>
              </a:rPr>
            </a:br>
            <a:endParaRPr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B07759D-3C5B-4211-A037-61D5E028E432}"/>
              </a:ext>
            </a:extLst>
          </p:cNvPr>
          <p:cNvGrpSpPr/>
          <p:nvPr/>
        </p:nvGrpSpPr>
        <p:grpSpPr>
          <a:xfrm>
            <a:off x="3554363" y="4118602"/>
            <a:ext cx="12719779" cy="7278740"/>
            <a:chOff x="581527" y="1676400"/>
            <a:chExt cx="7981950" cy="4825652"/>
          </a:xfrm>
        </p:grpSpPr>
        <p:pic>
          <p:nvPicPr>
            <p:cNvPr id="5" name="Picture 2" descr="https://qph.ec.quoracdn.net/main-qimg-46b910b6324f075de48c5819d23889fa?convert_to_webp=true">
              <a:extLst>
                <a:ext uri="{FF2B5EF4-FFF2-40B4-BE49-F238E27FC236}">
                  <a16:creationId xmlns:a16="http://schemas.microsoft.com/office/drawing/2014/main" id="{8E09F6D4-FA75-4CD8-97E3-A4DE44468F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0" y="1676400"/>
              <a:ext cx="3057525" cy="2609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80422FB2-7A50-4B31-9A53-76E3E41A86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816372">
              <a:off x="2593605" y="4176735"/>
              <a:ext cx="914402" cy="17999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 descr="Image result for laptop">
              <a:extLst>
                <a:ext uri="{FF2B5EF4-FFF2-40B4-BE49-F238E27FC236}">
                  <a16:creationId xmlns:a16="http://schemas.microsoft.com/office/drawing/2014/main" id="{4D4E1E53-B9EA-4968-BFFA-F80B78F1EC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4727" y="4800600"/>
              <a:ext cx="1428750" cy="1009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Image result for rose">
              <a:extLst>
                <a:ext uri="{FF2B5EF4-FFF2-40B4-BE49-F238E27FC236}">
                  <a16:creationId xmlns:a16="http://schemas.microsoft.com/office/drawing/2014/main" id="{D38EA57A-D26B-4F86-B5E3-9B1A7A3935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527" y="4977691"/>
              <a:ext cx="962524" cy="1155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6ED7B3A-1E8A-43DA-9BE6-57D737BC00DF}"/>
                </a:ext>
              </a:extLst>
            </p:cNvPr>
            <p:cNvCxnSpPr/>
            <p:nvPr/>
          </p:nvCxnSpPr>
          <p:spPr>
            <a:xfrm flipH="1" flipV="1">
              <a:off x="6860743" y="4454092"/>
              <a:ext cx="988359" cy="73407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335F8F0-6D40-49F4-AF26-F3F06E2E7B68}"/>
                </a:ext>
              </a:extLst>
            </p:cNvPr>
            <p:cNvCxnSpPr/>
            <p:nvPr/>
          </p:nvCxnSpPr>
          <p:spPr>
            <a:xfrm flipH="1">
              <a:off x="6860743" y="5188168"/>
              <a:ext cx="988360" cy="73407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6BF9EB3-B5C7-4C20-B7D0-61B8248DD6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285286">
              <a:off x="1592288" y="4852164"/>
              <a:ext cx="497541" cy="1085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F9B6549-BDD7-4610-9588-2654B7062F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593923">
              <a:off x="3969342" y="4543737"/>
              <a:ext cx="1181416" cy="10360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CE475B0-56B0-40E9-ACF2-D597D8C8B34C}"/>
                </a:ext>
              </a:extLst>
            </p:cNvPr>
            <p:cNvSpPr txBox="1"/>
            <p:nvPr/>
          </p:nvSpPr>
          <p:spPr>
            <a:xfrm>
              <a:off x="810127" y="4522119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Odor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1D35727-1A70-478F-BC4E-3A0F37EFD080}"/>
                </a:ext>
              </a:extLst>
            </p:cNvPr>
            <p:cNvSpPr txBox="1"/>
            <p:nvPr/>
          </p:nvSpPr>
          <p:spPr>
            <a:xfrm>
              <a:off x="2410327" y="5631277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Sensor Array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1F99B31-E071-496F-8DEE-E83E9A8B19DD}"/>
                </a:ext>
              </a:extLst>
            </p:cNvPr>
            <p:cNvSpPr txBox="1"/>
            <p:nvPr/>
          </p:nvSpPr>
          <p:spPr>
            <a:xfrm>
              <a:off x="5342332" y="6132720"/>
              <a:ext cx="2506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Machine Learning</a:t>
              </a:r>
            </a:p>
          </p:txBody>
        </p:sp>
        <p:pic>
          <p:nvPicPr>
            <p:cNvPr id="17" name="Picture 2" descr="How Machine Learning Optimizes the Supply Chain | Blume Global">
              <a:extLst>
                <a:ext uri="{FF2B5EF4-FFF2-40B4-BE49-F238E27FC236}">
                  <a16:creationId xmlns:a16="http://schemas.microsoft.com/office/drawing/2014/main" id="{8D118FF0-D914-4388-AFD0-0139B7D893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4958" y="4454092"/>
              <a:ext cx="1828800" cy="1468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8291395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20 Years of Excellence"/>
          <p:cNvSpPr txBox="1">
            <a:spLocks noGrp="1"/>
          </p:cNvSpPr>
          <p:nvPr>
            <p:ph type="title"/>
          </p:nvPr>
        </p:nvSpPr>
        <p:spPr>
          <a:xfrm>
            <a:off x="2168071" y="905328"/>
            <a:ext cx="20913628" cy="1173843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>
                <a:solidFill>
                  <a:srgbClr val="BD3436"/>
                </a:solidFill>
              </a:defRPr>
            </a:lvl1pPr>
          </a:lstStyle>
          <a:p>
            <a:r>
              <a:rPr lang="en-US" sz="8800" dirty="0">
                <a:solidFill>
                  <a:srgbClr val="C00000"/>
                </a:solidFill>
              </a:rPr>
              <a:t>Experiment Process and Data Collection</a:t>
            </a:r>
            <a:br>
              <a:rPr lang="en-US" sz="8800" dirty="0">
                <a:solidFill>
                  <a:srgbClr val="C00000"/>
                </a:solidFill>
              </a:rPr>
            </a:br>
            <a:br>
              <a:rPr lang="en-US" b="1" dirty="0">
                <a:solidFill>
                  <a:srgbClr val="C00000"/>
                </a:solidFill>
              </a:rPr>
            </a:br>
            <a:endParaRPr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AE7DF77-3798-42EE-B3F8-E4CD19028C57}"/>
              </a:ext>
            </a:extLst>
          </p:cNvPr>
          <p:cNvGrpSpPr/>
          <p:nvPr/>
        </p:nvGrpSpPr>
        <p:grpSpPr>
          <a:xfrm>
            <a:off x="3501800" y="3160655"/>
            <a:ext cx="15929199" cy="7394690"/>
            <a:chOff x="138115" y="1934369"/>
            <a:chExt cx="9005885" cy="3905250"/>
          </a:xfrm>
        </p:grpSpPr>
        <p:pic>
          <p:nvPicPr>
            <p:cNvPr id="18" name="Picture 4">
              <a:extLst>
                <a:ext uri="{FF2B5EF4-FFF2-40B4-BE49-F238E27FC236}">
                  <a16:creationId xmlns:a16="http://schemas.microsoft.com/office/drawing/2014/main" id="{B6CED81E-A256-4D83-8565-C7EEE1D053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115" y="2286000"/>
              <a:ext cx="2514600" cy="30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2232B5F-0856-4CAF-A0DD-5E0B8FC9F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2675" y="1934369"/>
              <a:ext cx="2981325" cy="390525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AC13F48-8D7B-49AF-90E6-758A5C826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521450" y="3331665"/>
              <a:ext cx="1676401" cy="1261474"/>
            </a:xfrm>
            <a:prstGeom prst="rect">
              <a:avLst/>
            </a:prstGeom>
          </p:spPr>
        </p:pic>
        <p:pic>
          <p:nvPicPr>
            <p:cNvPr id="21" name="Picture 2" descr="CBD Muscle Cream | Cannabis Cream with Organic Coconut Shea Butter">
              <a:extLst>
                <a:ext uri="{FF2B5EF4-FFF2-40B4-BE49-F238E27FC236}">
                  <a16:creationId xmlns:a16="http://schemas.microsoft.com/office/drawing/2014/main" id="{13C8F32B-CA07-45DC-8403-1E6410864D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3048000"/>
              <a:ext cx="1295401" cy="1985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coffeelove #NESCAFÉ | Nescafe | Global">
              <a:extLst>
                <a:ext uri="{FF2B5EF4-FFF2-40B4-BE49-F238E27FC236}">
                  <a16:creationId xmlns:a16="http://schemas.microsoft.com/office/drawing/2014/main" id="{C49B590D-112A-43C3-A66B-4D528242C3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3613" y="3124201"/>
              <a:ext cx="1170987" cy="1752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6381868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20 Years of Excellence"/>
          <p:cNvSpPr txBox="1">
            <a:spLocks noGrp="1"/>
          </p:cNvSpPr>
          <p:nvPr>
            <p:ph type="title"/>
          </p:nvPr>
        </p:nvSpPr>
        <p:spPr>
          <a:xfrm>
            <a:off x="2168071" y="905328"/>
            <a:ext cx="20913628" cy="1173843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>
                <a:solidFill>
                  <a:srgbClr val="BD3436"/>
                </a:solidFill>
              </a:defRPr>
            </a:lvl1pPr>
          </a:lstStyle>
          <a:p>
            <a:r>
              <a:rPr lang="en-US" sz="8800" dirty="0">
                <a:solidFill>
                  <a:srgbClr val="C00000"/>
                </a:solidFill>
              </a:rPr>
              <a:t>Experiment Process and Data Collection</a:t>
            </a:r>
            <a:br>
              <a:rPr lang="en-US" sz="8800" dirty="0">
                <a:solidFill>
                  <a:srgbClr val="C00000"/>
                </a:solidFill>
              </a:rPr>
            </a:br>
            <a:br>
              <a:rPr lang="en-US" b="1" dirty="0">
                <a:solidFill>
                  <a:srgbClr val="C00000"/>
                </a:solidFill>
              </a:rPr>
            </a:br>
            <a:endParaRPr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DF4AA62-E1A6-431A-B151-261634953E32}"/>
              </a:ext>
            </a:extLst>
          </p:cNvPr>
          <p:cNvGrpSpPr/>
          <p:nvPr/>
        </p:nvGrpSpPr>
        <p:grpSpPr>
          <a:xfrm>
            <a:off x="3504138" y="2242458"/>
            <a:ext cx="14587919" cy="9993086"/>
            <a:chOff x="42481" y="76200"/>
            <a:chExt cx="8339519" cy="64008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B19180D-272F-4FBE-B5C0-EB62FF6D06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481" y="76200"/>
              <a:ext cx="5287139" cy="64008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6D89108-1EAB-479B-A1B3-6C3B81832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578850" y="3331665"/>
              <a:ext cx="1676401" cy="1261474"/>
            </a:xfrm>
            <a:prstGeom prst="rect">
              <a:avLst/>
            </a:prstGeom>
          </p:spPr>
        </p:pic>
        <p:pic>
          <p:nvPicPr>
            <p:cNvPr id="24" name="Picture 2" descr="CBD Muscle Cream | Cannabis Cream with Organic Coconut Shea Butter">
              <a:extLst>
                <a:ext uri="{FF2B5EF4-FFF2-40B4-BE49-F238E27FC236}">
                  <a16:creationId xmlns:a16="http://schemas.microsoft.com/office/drawing/2014/main" id="{A48CA2CA-521A-4E90-AD0C-EF5F1BAF2F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3048000"/>
              <a:ext cx="1295401" cy="19859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coffeelove #NESCAFÉ | Nescafe | Global">
              <a:extLst>
                <a:ext uri="{FF2B5EF4-FFF2-40B4-BE49-F238E27FC236}">
                  <a16:creationId xmlns:a16="http://schemas.microsoft.com/office/drawing/2014/main" id="{36D6D726-BD66-46DF-BE1A-5E2533FC95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1013" y="3124201"/>
              <a:ext cx="1170987" cy="1752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1972544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20 Years of Excellence"/>
          <p:cNvSpPr txBox="1">
            <a:spLocks noGrp="1"/>
          </p:cNvSpPr>
          <p:nvPr>
            <p:ph type="title"/>
          </p:nvPr>
        </p:nvSpPr>
        <p:spPr>
          <a:xfrm>
            <a:off x="2168071" y="905328"/>
            <a:ext cx="20913628" cy="1173843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>
                <a:solidFill>
                  <a:srgbClr val="BD3436"/>
                </a:solidFill>
              </a:defRPr>
            </a:lvl1pPr>
          </a:lstStyle>
          <a:p>
            <a:r>
              <a:rPr lang="en-US" sz="8900" b="1" dirty="0">
                <a:solidFill>
                  <a:srgbClr val="C00000"/>
                </a:solidFill>
              </a:rPr>
              <a:t>R as an Analytical Tool</a:t>
            </a:r>
            <a:br>
              <a:rPr lang="en-US" sz="8800" dirty="0">
                <a:solidFill>
                  <a:srgbClr val="C00000"/>
                </a:solidFill>
              </a:rPr>
            </a:br>
            <a:br>
              <a:rPr lang="en-US" b="1" dirty="0">
                <a:solidFill>
                  <a:srgbClr val="C00000"/>
                </a:solidFill>
              </a:rPr>
            </a:br>
            <a:endParaRPr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11E30A-0BAD-486A-B449-C3F11EDA02C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312" y="2596243"/>
            <a:ext cx="14989629" cy="852351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7946215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20 Years of Excellence"/>
          <p:cNvSpPr txBox="1">
            <a:spLocks noGrp="1"/>
          </p:cNvSpPr>
          <p:nvPr>
            <p:ph type="title"/>
          </p:nvPr>
        </p:nvSpPr>
        <p:spPr>
          <a:xfrm>
            <a:off x="2168071" y="905328"/>
            <a:ext cx="20913628" cy="1173843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>
                <a:solidFill>
                  <a:srgbClr val="BD3436"/>
                </a:solidFill>
              </a:defRPr>
            </a:lvl1pPr>
          </a:lstStyle>
          <a:p>
            <a:r>
              <a:rPr lang="en-US" sz="8900" b="1" dirty="0">
                <a:solidFill>
                  <a:srgbClr val="C00000"/>
                </a:solidFill>
              </a:rPr>
              <a:t>R as an Analytical Tool</a:t>
            </a:r>
            <a:br>
              <a:rPr lang="en-US" sz="8800" dirty="0">
                <a:solidFill>
                  <a:srgbClr val="C00000"/>
                </a:solidFill>
              </a:rPr>
            </a:br>
            <a:br>
              <a:rPr lang="en-US" b="1" dirty="0">
                <a:solidFill>
                  <a:srgbClr val="C00000"/>
                </a:solidFill>
              </a:rPr>
            </a:b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CD744E-5234-458E-88D9-DAB34F356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242456"/>
            <a:ext cx="6357257" cy="46155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61DA0A-31CA-43F0-BDD5-AAA91DCE83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2228" y="2079171"/>
            <a:ext cx="7620002" cy="43760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0A92FD-8164-4718-9F92-29274524F2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0" y="7105648"/>
            <a:ext cx="6248400" cy="50210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AD8B9A-0231-47E5-AA56-6B3F6F3C8F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5004" y="7105648"/>
            <a:ext cx="7478483" cy="415690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7E16B5E-978D-4B0F-8ACF-B0AC0D83D4BC}"/>
                  </a:ext>
                </a:extLst>
              </p14:cNvPr>
              <p14:cNvContentPartPr/>
              <p14:nvPr/>
            </p14:nvContentPartPr>
            <p14:xfrm>
              <a:off x="4726954" y="4730846"/>
              <a:ext cx="230040" cy="1780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7E16B5E-978D-4B0F-8ACF-B0AC0D83D4B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18314" y="4722206"/>
                <a:ext cx="247680" cy="179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9A1D340-92D4-4B2E-BEC2-64CDB884481A}"/>
                  </a:ext>
                </a:extLst>
              </p14:cNvPr>
              <p14:cNvContentPartPr/>
              <p14:nvPr/>
            </p14:nvContentPartPr>
            <p14:xfrm>
              <a:off x="6640714" y="4680446"/>
              <a:ext cx="299160" cy="1486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9A1D340-92D4-4B2E-BEC2-64CDB884481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32074" y="4671806"/>
                <a:ext cx="316800" cy="150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5DB1A23-C574-4C45-A97E-9C014F750BFD}"/>
                  </a:ext>
                </a:extLst>
              </p14:cNvPr>
              <p14:cNvContentPartPr/>
              <p14:nvPr/>
            </p14:nvContentPartPr>
            <p14:xfrm>
              <a:off x="5687434" y="9929966"/>
              <a:ext cx="276480" cy="1710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5DB1A23-C574-4C45-A97E-9C014F750BF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78434" y="9921326"/>
                <a:ext cx="294120" cy="172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009700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20 Years of Excellence"/>
          <p:cNvSpPr txBox="1">
            <a:spLocks noGrp="1"/>
          </p:cNvSpPr>
          <p:nvPr>
            <p:ph type="title"/>
          </p:nvPr>
        </p:nvSpPr>
        <p:spPr>
          <a:xfrm>
            <a:off x="2168071" y="905328"/>
            <a:ext cx="20913628" cy="1173843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>
                <a:solidFill>
                  <a:srgbClr val="BD3436"/>
                </a:solidFill>
              </a:defRPr>
            </a:lvl1pPr>
          </a:lstStyle>
          <a:p>
            <a:r>
              <a:rPr lang="en-US" sz="8900" b="1" dirty="0">
                <a:solidFill>
                  <a:srgbClr val="C00000"/>
                </a:solidFill>
              </a:rPr>
              <a:t>Data Purifications and Normalization</a:t>
            </a:r>
            <a:br>
              <a:rPr lang="en-US" sz="8800" dirty="0">
                <a:solidFill>
                  <a:srgbClr val="C00000"/>
                </a:solidFill>
              </a:rPr>
            </a:br>
            <a:br>
              <a:rPr lang="en-US" b="1" dirty="0">
                <a:solidFill>
                  <a:srgbClr val="C00000"/>
                </a:solidFill>
              </a:rPr>
            </a:br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4F1E78-38CE-4279-A21E-FC2AB761E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542" y="2797016"/>
            <a:ext cx="15329300" cy="865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85080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ontents"/>
          <p:cNvSpPr txBox="1">
            <a:spLocks noGrp="1"/>
          </p:cNvSpPr>
          <p:nvPr>
            <p:ph type="title"/>
          </p:nvPr>
        </p:nvSpPr>
        <p:spPr>
          <a:xfrm>
            <a:off x="10404820" y="2664001"/>
            <a:ext cx="11878586" cy="1433164"/>
          </a:xfrm>
          <a:prstGeom prst="rect">
            <a:avLst/>
          </a:prstGeom>
        </p:spPr>
        <p:txBody>
          <a:bodyPr/>
          <a:lstStyle>
            <a:lvl1pPr>
              <a:defRPr sz="6900" spc="-138">
                <a:solidFill>
                  <a:srgbClr val="BD3436"/>
                </a:solidFill>
              </a:defRPr>
            </a:lvl1pPr>
          </a:lstStyle>
          <a:p>
            <a:r>
              <a:t>Contents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E59A0-13B1-4294-9071-982233402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51786" y="3758647"/>
            <a:ext cx="8111671" cy="8256012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Human Olfaction System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C00000"/>
                </a:solidFill>
              </a:rPr>
              <a:t>ANN-Based E-nose Concept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C00000"/>
                </a:solidFill>
              </a:rPr>
              <a:t>ML-Based E-nose Concept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800" b="1" dirty="0">
                <a:solidFill>
                  <a:srgbClr val="C00000"/>
                </a:solidFill>
              </a:rPr>
              <a:t>Experiment Process and Data Collection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800" b="1" dirty="0">
                <a:solidFill>
                  <a:srgbClr val="C00000"/>
                </a:solidFill>
              </a:rPr>
              <a:t>R as an Analytical Tool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K-Means Clustering Algorithm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800" b="1" dirty="0">
                <a:solidFill>
                  <a:srgbClr val="C00000"/>
                </a:solidFill>
              </a:rPr>
              <a:t>Results of the Experiment</a:t>
            </a:r>
            <a:br>
              <a:rPr lang="en-US" sz="4800" dirty="0">
                <a:solidFill>
                  <a:srgbClr val="C00000"/>
                </a:solidFill>
              </a:rPr>
            </a:br>
            <a:br>
              <a:rPr lang="en-US" b="1" dirty="0">
                <a:solidFill>
                  <a:srgbClr val="C00000"/>
                </a:solidFill>
              </a:rPr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F50AA1-DC0D-4E11-BDEC-3F1F4881F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373665"/>
            <a:ext cx="8934613" cy="772574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20 Years of Excellence"/>
          <p:cNvSpPr txBox="1">
            <a:spLocks noGrp="1"/>
          </p:cNvSpPr>
          <p:nvPr>
            <p:ph type="title"/>
          </p:nvPr>
        </p:nvSpPr>
        <p:spPr>
          <a:xfrm>
            <a:off x="2168071" y="905328"/>
            <a:ext cx="20913628" cy="1173843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>
                <a:solidFill>
                  <a:srgbClr val="BD3436"/>
                </a:solidFill>
              </a:defRPr>
            </a:lvl1pPr>
          </a:lstStyle>
          <a:p>
            <a:r>
              <a:rPr lang="en-US" sz="8900" b="1" dirty="0">
                <a:solidFill>
                  <a:srgbClr val="C00000"/>
                </a:solidFill>
              </a:rPr>
              <a:t>Results of the Experiment</a:t>
            </a:r>
            <a:br>
              <a:rPr lang="en-US" sz="8800" dirty="0">
                <a:solidFill>
                  <a:srgbClr val="C00000"/>
                </a:solidFill>
              </a:rPr>
            </a:br>
            <a:br>
              <a:rPr lang="en-US" b="1" dirty="0">
                <a:solidFill>
                  <a:srgbClr val="C00000"/>
                </a:solidFill>
              </a:rPr>
            </a:b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0986FE-3CE4-4355-B793-83E78A402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314" y="2656114"/>
            <a:ext cx="18298886" cy="711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415862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20 Years of Excellence"/>
          <p:cNvSpPr txBox="1">
            <a:spLocks noGrp="1"/>
          </p:cNvSpPr>
          <p:nvPr>
            <p:ph type="title"/>
          </p:nvPr>
        </p:nvSpPr>
        <p:spPr>
          <a:xfrm>
            <a:off x="2168071" y="905328"/>
            <a:ext cx="20913628" cy="1173843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>
                <a:solidFill>
                  <a:srgbClr val="BD3436"/>
                </a:solidFill>
              </a:defRPr>
            </a:lvl1pPr>
          </a:lstStyle>
          <a:p>
            <a:r>
              <a:rPr lang="en-US" sz="8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K-Means Clustering Algorithm</a:t>
            </a:r>
            <a:br>
              <a:rPr lang="en-US" sz="8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8800" dirty="0">
                <a:solidFill>
                  <a:srgbClr val="C00000"/>
                </a:solidFill>
              </a:rPr>
            </a:br>
            <a:br>
              <a:rPr lang="en-US" b="1" dirty="0">
                <a:solidFill>
                  <a:srgbClr val="C00000"/>
                </a:solidFill>
              </a:rPr>
            </a:b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F966FB-4927-44EA-ADD6-D5C9F47BC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8233" y="2553379"/>
            <a:ext cx="8208509" cy="25846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719F3C-03C4-4733-9145-95B65A51B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9859" y="5612264"/>
            <a:ext cx="9511261" cy="404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84214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20 Years of Excellence"/>
          <p:cNvSpPr txBox="1">
            <a:spLocks noGrp="1"/>
          </p:cNvSpPr>
          <p:nvPr>
            <p:ph type="title"/>
          </p:nvPr>
        </p:nvSpPr>
        <p:spPr>
          <a:xfrm>
            <a:off x="2168071" y="905328"/>
            <a:ext cx="20913628" cy="1173843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>
                <a:solidFill>
                  <a:srgbClr val="BD3436"/>
                </a:solidFill>
              </a:defRPr>
            </a:lvl1pPr>
          </a:lstStyle>
          <a:p>
            <a:r>
              <a:rPr lang="en-US" sz="8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Selecting the Value of k using Elbow Method Algorithm</a:t>
            </a:r>
            <a:br>
              <a:rPr lang="en-US" sz="8800" dirty="0">
                <a:solidFill>
                  <a:srgbClr val="C00000"/>
                </a:solidFill>
              </a:rPr>
            </a:br>
            <a:br>
              <a:rPr lang="en-US" b="1" dirty="0">
                <a:solidFill>
                  <a:srgbClr val="C00000"/>
                </a:solidFill>
              </a:rPr>
            </a:b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178863-C712-4C8E-B75A-89A4B0F1991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828" y="2790121"/>
            <a:ext cx="15827829" cy="813575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15377362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20 Years of Excellence"/>
          <p:cNvSpPr txBox="1">
            <a:spLocks noGrp="1"/>
          </p:cNvSpPr>
          <p:nvPr>
            <p:ph type="title"/>
          </p:nvPr>
        </p:nvSpPr>
        <p:spPr>
          <a:xfrm>
            <a:off x="2168071" y="905328"/>
            <a:ext cx="20913628" cy="1173843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>
                <a:solidFill>
                  <a:srgbClr val="BD3436"/>
                </a:solidFill>
              </a:defRPr>
            </a:lvl1pPr>
          </a:lstStyle>
          <a:p>
            <a:r>
              <a:rPr lang="en-US" sz="8900" b="1" dirty="0">
                <a:solidFill>
                  <a:srgbClr val="C00000"/>
                </a:solidFill>
              </a:rPr>
              <a:t>Results of the Experiment</a:t>
            </a:r>
            <a:br>
              <a:rPr lang="en-US" sz="8800" dirty="0">
                <a:solidFill>
                  <a:srgbClr val="C00000"/>
                </a:solidFill>
              </a:rPr>
            </a:br>
            <a:br>
              <a:rPr lang="en-US" b="1" dirty="0">
                <a:solidFill>
                  <a:srgbClr val="C00000"/>
                </a:solidFill>
              </a:rPr>
            </a:b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BCC10E-557B-4732-93FF-A81EA6887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0656" y="3516086"/>
            <a:ext cx="16996897" cy="7795418"/>
          </a:xfrm>
          <a:prstGeom prst="rect">
            <a:avLst/>
          </a:prstGeom>
        </p:spPr>
      </p:pic>
      <p:sp>
        <p:nvSpPr>
          <p:cNvPr id="5" name="20 Years of Excellence">
            <a:extLst>
              <a:ext uri="{FF2B5EF4-FFF2-40B4-BE49-F238E27FC236}">
                <a16:creationId xmlns:a16="http://schemas.microsoft.com/office/drawing/2014/main" id="{A6EF87A6-14C7-42BA-9015-224A1DB3E8A2}"/>
              </a:ext>
            </a:extLst>
          </p:cNvPr>
          <p:cNvSpPr txBox="1">
            <a:spLocks/>
          </p:cNvSpPr>
          <p:nvPr/>
        </p:nvSpPr>
        <p:spPr>
          <a:xfrm>
            <a:off x="2320471" y="2210707"/>
            <a:ext cx="20913628" cy="1173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 fontScale="45000" lnSpcReduction="20000"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BD3436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 sz="8000">
                <a:latin typeface="Times New Roman" panose="02020603050405020304" pitchFamily="18" charset="0"/>
                <a:ea typeface="Times New Roman" panose="02020603050405020304" pitchFamily="18" charset="0"/>
              </a:rPr>
              <a:t>Selecting the Value of k using Elbow Method Algorithm</a:t>
            </a:r>
            <a:br>
              <a:rPr lang="en-US" sz="8800">
                <a:solidFill>
                  <a:srgbClr val="C00000"/>
                </a:solidFill>
              </a:rPr>
            </a:br>
            <a:br>
              <a:rPr lang="en-US">
                <a:solidFill>
                  <a:srgbClr val="C00000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035930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20 Years of Excellence"/>
          <p:cNvSpPr txBox="1">
            <a:spLocks noGrp="1"/>
          </p:cNvSpPr>
          <p:nvPr>
            <p:ph type="title"/>
          </p:nvPr>
        </p:nvSpPr>
        <p:spPr>
          <a:xfrm>
            <a:off x="1210127" y="927100"/>
            <a:ext cx="21530129" cy="1173843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>
                <a:solidFill>
                  <a:srgbClr val="BD3436"/>
                </a:solidFill>
              </a:defRPr>
            </a:lvl1pPr>
          </a:lstStyle>
          <a:p>
            <a:r>
              <a:rPr lang="en-US" sz="8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Selecting the Value of k using the Gap Statistic Algorithm</a:t>
            </a:r>
            <a:br>
              <a:rPr lang="en-US" sz="8800" dirty="0">
                <a:solidFill>
                  <a:srgbClr val="C00000"/>
                </a:solidFill>
              </a:rPr>
            </a:br>
            <a:br>
              <a:rPr lang="en-US" b="1" dirty="0">
                <a:solidFill>
                  <a:srgbClr val="C00000"/>
                </a:solidFill>
              </a:rPr>
            </a:b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027395-885C-4E32-84EA-B4078F67EEA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115" y="2721429"/>
            <a:ext cx="18102942" cy="85452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28504518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20 Years of Excellence"/>
          <p:cNvSpPr txBox="1">
            <a:spLocks noGrp="1"/>
          </p:cNvSpPr>
          <p:nvPr>
            <p:ph type="title"/>
          </p:nvPr>
        </p:nvSpPr>
        <p:spPr>
          <a:xfrm>
            <a:off x="2168071" y="905328"/>
            <a:ext cx="20913628" cy="1173843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>
                <a:solidFill>
                  <a:srgbClr val="BD3436"/>
                </a:solidFill>
              </a:defRPr>
            </a:lvl1pPr>
          </a:lstStyle>
          <a:p>
            <a:r>
              <a:rPr lang="en-US" sz="8900" b="1" dirty="0">
                <a:solidFill>
                  <a:srgbClr val="C00000"/>
                </a:solidFill>
              </a:rPr>
              <a:t>Results of the Experiment</a:t>
            </a:r>
            <a:br>
              <a:rPr lang="en-US" b="1" dirty="0">
                <a:solidFill>
                  <a:srgbClr val="C00000"/>
                </a:solidFill>
              </a:rPr>
            </a:br>
            <a:endParaRPr dirty="0"/>
          </a:p>
        </p:txBody>
      </p:sp>
      <p:sp>
        <p:nvSpPr>
          <p:cNvPr id="5" name="20 Years of Excellence">
            <a:extLst>
              <a:ext uri="{FF2B5EF4-FFF2-40B4-BE49-F238E27FC236}">
                <a16:creationId xmlns:a16="http://schemas.microsoft.com/office/drawing/2014/main" id="{A6EF87A6-14C7-42BA-9015-224A1DB3E8A2}"/>
              </a:ext>
            </a:extLst>
          </p:cNvPr>
          <p:cNvSpPr txBox="1">
            <a:spLocks/>
          </p:cNvSpPr>
          <p:nvPr/>
        </p:nvSpPr>
        <p:spPr>
          <a:xfrm>
            <a:off x="2320471" y="2210707"/>
            <a:ext cx="20913628" cy="1173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 fontScale="45000" lnSpcReduction="20000"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BD3436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 sz="8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Selecting the Value of k using the Gap Statistic Algorithm </a:t>
            </a:r>
            <a:br>
              <a:rPr lang="en-US" sz="8800" dirty="0">
                <a:solidFill>
                  <a:srgbClr val="C00000"/>
                </a:solidFill>
              </a:rPr>
            </a:br>
            <a:br>
              <a:rPr lang="en-US" dirty="0">
                <a:solidFill>
                  <a:srgbClr val="C00000"/>
                </a:solidFill>
              </a:rPr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BB670C-B022-477D-8A44-6B749FA18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757" y="3102429"/>
            <a:ext cx="15517586" cy="86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02900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0 Years of Excellence">
            <a:extLst>
              <a:ext uri="{FF2B5EF4-FFF2-40B4-BE49-F238E27FC236}">
                <a16:creationId xmlns:a16="http://schemas.microsoft.com/office/drawing/2014/main" id="{21D16739-1C24-4A72-9BA8-5B969461B5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86360" y="927100"/>
            <a:ext cx="21997639" cy="1173843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>
                <a:solidFill>
                  <a:srgbClr val="BD3436"/>
                </a:solidFill>
              </a:defRPr>
            </a:lvl1pPr>
          </a:lstStyle>
          <a:p>
            <a:r>
              <a:rPr lang="en-US" sz="8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Selecting the Value of k using Silhouette Method</a:t>
            </a:r>
            <a:br>
              <a:rPr lang="en-US" sz="8800" dirty="0">
                <a:solidFill>
                  <a:srgbClr val="C00000"/>
                </a:solidFill>
              </a:rPr>
            </a:br>
            <a:br>
              <a:rPr lang="en-US" b="1" dirty="0">
                <a:solidFill>
                  <a:srgbClr val="C00000"/>
                </a:solidFill>
              </a:rPr>
            </a:br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F858FE-4C90-4F39-A0F8-F4FF509F365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835" y="3128095"/>
            <a:ext cx="16225024" cy="714217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63453348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20 Years of Excellence"/>
          <p:cNvSpPr txBox="1">
            <a:spLocks noGrp="1"/>
          </p:cNvSpPr>
          <p:nvPr>
            <p:ph type="title"/>
          </p:nvPr>
        </p:nvSpPr>
        <p:spPr>
          <a:xfrm>
            <a:off x="2168071" y="905328"/>
            <a:ext cx="20913628" cy="1173843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>
                <a:solidFill>
                  <a:srgbClr val="BD3436"/>
                </a:solidFill>
              </a:defRPr>
            </a:lvl1pPr>
          </a:lstStyle>
          <a:p>
            <a:r>
              <a:rPr lang="en-US" sz="8900" b="1" dirty="0">
                <a:solidFill>
                  <a:srgbClr val="C00000"/>
                </a:solidFill>
              </a:rPr>
              <a:t>Results of the Experiment</a:t>
            </a:r>
            <a:br>
              <a:rPr lang="en-US" b="1" dirty="0">
                <a:solidFill>
                  <a:srgbClr val="C00000"/>
                </a:solidFill>
              </a:rPr>
            </a:br>
            <a:endParaRPr dirty="0"/>
          </a:p>
        </p:txBody>
      </p:sp>
      <p:sp>
        <p:nvSpPr>
          <p:cNvPr id="5" name="20 Years of Excellence">
            <a:extLst>
              <a:ext uri="{FF2B5EF4-FFF2-40B4-BE49-F238E27FC236}">
                <a16:creationId xmlns:a16="http://schemas.microsoft.com/office/drawing/2014/main" id="{A6EF87A6-14C7-42BA-9015-224A1DB3E8A2}"/>
              </a:ext>
            </a:extLst>
          </p:cNvPr>
          <p:cNvSpPr txBox="1">
            <a:spLocks/>
          </p:cNvSpPr>
          <p:nvPr/>
        </p:nvSpPr>
        <p:spPr>
          <a:xfrm>
            <a:off x="2320471" y="2210707"/>
            <a:ext cx="20913628" cy="1173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 fontScale="37500" lnSpcReduction="20000"/>
          </a:bodyPr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BD3436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en-US" sz="10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Selecting the Value of k using the </a:t>
            </a:r>
            <a:r>
              <a:rPr lang="en-US" sz="10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Silhouette Method</a:t>
            </a:r>
            <a:br>
              <a:rPr lang="en-US" sz="8800" dirty="0">
                <a:solidFill>
                  <a:srgbClr val="C00000"/>
                </a:solidFill>
              </a:rPr>
            </a:br>
            <a:br>
              <a:rPr lang="en-US" dirty="0">
                <a:solidFill>
                  <a:srgbClr val="C00000"/>
                </a:solidFill>
              </a:rPr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6A6B24-172E-4285-866E-5F1F0B0EB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334" y="3516086"/>
            <a:ext cx="16633902" cy="867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070637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20 Years of Excellence"/>
          <p:cNvSpPr txBox="1">
            <a:spLocks noGrp="1"/>
          </p:cNvSpPr>
          <p:nvPr>
            <p:ph type="title"/>
          </p:nvPr>
        </p:nvSpPr>
        <p:spPr>
          <a:xfrm>
            <a:off x="2222500" y="2222500"/>
            <a:ext cx="20913628" cy="14331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D3436"/>
                </a:solidFill>
              </a:defRPr>
            </a:lvl1pPr>
          </a:lstStyle>
          <a:p>
            <a:r>
              <a:rPr lang="en-US" dirty="0"/>
              <a:t>Applications …..1</a:t>
            </a:r>
            <a:endParaRPr dirty="0"/>
          </a:p>
        </p:txBody>
      </p:sp>
      <p:sp>
        <p:nvSpPr>
          <p:cNvPr id="164" name="Lorem Ipsum is simply dummy text of the printing and typesetting industry. Lorem Ipsum has been the industry's standard dummy text ever since the 1500s, when an unknown printer took a galley of type and scrambled it to make a type specimen book. It has s"/>
          <p:cNvSpPr txBox="1">
            <a:spLocks noGrp="1"/>
          </p:cNvSpPr>
          <p:nvPr>
            <p:ph type="body" sz="half" idx="1"/>
          </p:nvPr>
        </p:nvSpPr>
        <p:spPr>
          <a:xfrm>
            <a:off x="14287803" y="6367705"/>
            <a:ext cx="7817054" cy="168728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 defTabSz="457200">
              <a:lnSpc>
                <a:spcPct val="120000"/>
              </a:lnSpc>
              <a:spcBef>
                <a:spcPts val="0"/>
              </a:spcBef>
              <a:buSzTx/>
              <a:buNone/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b="1" i="1" dirty="0"/>
              <a:t>Police Dog Drug Training - K-9 cops can sniff out drugs</a:t>
            </a:r>
          </a:p>
          <a:p>
            <a:pPr marL="0" indent="0" algn="just" defTabSz="457200">
              <a:lnSpc>
                <a:spcPct val="120000"/>
              </a:lnSpc>
              <a:spcBef>
                <a:spcPts val="0"/>
              </a:spcBef>
              <a:buSzTx/>
              <a:buNone/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23733BC-EE8A-4D8A-A34C-1C00D430A46F}"/>
              </a:ext>
            </a:extLst>
          </p:cNvPr>
          <p:cNvGrpSpPr/>
          <p:nvPr/>
        </p:nvGrpSpPr>
        <p:grpSpPr>
          <a:xfrm>
            <a:off x="2846311" y="3907972"/>
            <a:ext cx="11054746" cy="7585528"/>
            <a:chOff x="762000" y="1524000"/>
            <a:chExt cx="6255936" cy="4724399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839274BA-EB2F-4877-8919-8652DC0696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1524000"/>
              <a:ext cx="3124200" cy="266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>
              <a:extLst>
                <a:ext uri="{FF2B5EF4-FFF2-40B4-BE49-F238E27FC236}">
                  <a16:creationId xmlns:a16="http://schemas.microsoft.com/office/drawing/2014/main" id="{80FA9DF3-A6EF-45E2-91BF-B2FDAEE2B4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2667000"/>
              <a:ext cx="3124200" cy="266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59998E47-A527-43F1-B08C-ADB2F34D62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3688" y="3581400"/>
              <a:ext cx="3134248" cy="266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00946569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20 Years of Excellence"/>
          <p:cNvSpPr txBox="1">
            <a:spLocks noGrp="1"/>
          </p:cNvSpPr>
          <p:nvPr>
            <p:ph type="title"/>
          </p:nvPr>
        </p:nvSpPr>
        <p:spPr>
          <a:xfrm>
            <a:off x="2222500" y="2222500"/>
            <a:ext cx="20913628" cy="14331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D3436"/>
                </a:solidFill>
              </a:defRPr>
            </a:lvl1pPr>
          </a:lstStyle>
          <a:p>
            <a:r>
              <a:rPr lang="en-US" dirty="0"/>
              <a:t>Applications …..2</a:t>
            </a:r>
            <a:endParaRPr dirty="0"/>
          </a:p>
        </p:txBody>
      </p:sp>
      <p:sp>
        <p:nvSpPr>
          <p:cNvPr id="164" name="Lorem Ipsum is simply dummy text of the printing and typesetting industry. Lorem Ipsum has been the industry's standard dummy text ever since the 1500s, when an unknown printer took a galley of type and scrambled it to make a type specimen book. It has s"/>
          <p:cNvSpPr txBox="1">
            <a:spLocks noGrp="1"/>
          </p:cNvSpPr>
          <p:nvPr>
            <p:ph type="body" sz="half" idx="1"/>
          </p:nvPr>
        </p:nvSpPr>
        <p:spPr>
          <a:xfrm>
            <a:off x="13279311" y="3912609"/>
            <a:ext cx="10331803" cy="303247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 defTabSz="457200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SzTx/>
              <a:buFont typeface="Wingdings" panose="05000000000000000000" pitchFamily="2" charset="2"/>
              <a:buChar char="Ø"/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b="1" dirty="0"/>
              <a:t>Police </a:t>
            </a:r>
            <a:r>
              <a:rPr lang="en-US" b="1" i="1" dirty="0"/>
              <a:t>Dog explosive and bombs</a:t>
            </a:r>
            <a:r>
              <a:rPr lang="en-US" b="1" dirty="0"/>
              <a:t> Training - K-9 cops can sniff out </a:t>
            </a:r>
            <a:r>
              <a:rPr lang="en-US" b="1" i="1" dirty="0"/>
              <a:t>explosive and bombs</a:t>
            </a:r>
          </a:p>
          <a:p>
            <a:pPr algn="just" defTabSz="457200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SzTx/>
              <a:buFont typeface="Wingdings" panose="05000000000000000000" pitchFamily="2" charset="2"/>
              <a:buChar char="Ø"/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b="1" dirty="0"/>
              <a:t>The Dogs can Sniff Out Land Mines</a:t>
            </a:r>
            <a:endParaRPr lang="en-US" dirty="0"/>
          </a:p>
          <a:p>
            <a:pPr marL="0" indent="0" algn="just" defTabSz="457200">
              <a:lnSpc>
                <a:spcPct val="120000"/>
              </a:lnSpc>
              <a:spcBef>
                <a:spcPts val="0"/>
              </a:spcBef>
              <a:buSzTx/>
              <a:buNone/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endParaRPr lang="en-US" b="1" i="1" dirty="0"/>
          </a:p>
          <a:p>
            <a:pPr marL="0" indent="0" algn="just" defTabSz="457200">
              <a:lnSpc>
                <a:spcPct val="120000"/>
              </a:lnSpc>
              <a:spcBef>
                <a:spcPts val="0"/>
              </a:spcBef>
              <a:buSzTx/>
              <a:buNone/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endParaRPr lang="en-US" b="1" dirty="0"/>
          </a:p>
          <a:p>
            <a:pPr marL="0" indent="0" algn="just" defTabSz="457200">
              <a:lnSpc>
                <a:spcPct val="120000"/>
              </a:lnSpc>
              <a:spcBef>
                <a:spcPts val="0"/>
              </a:spcBef>
              <a:buSzTx/>
              <a:buNone/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AF5803-305E-474C-B57F-7025F534807C}"/>
              </a:ext>
            </a:extLst>
          </p:cNvPr>
          <p:cNvGrpSpPr/>
          <p:nvPr/>
        </p:nvGrpSpPr>
        <p:grpSpPr>
          <a:xfrm>
            <a:off x="1616955" y="4454213"/>
            <a:ext cx="11587416" cy="7618044"/>
            <a:chOff x="659012" y="1743670"/>
            <a:chExt cx="6897488" cy="5014852"/>
          </a:xfrm>
        </p:grpSpPr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B3AACD29-0A7F-45BF-A370-529AF6784A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012" y="1743670"/>
              <a:ext cx="3104103" cy="266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">
              <a:extLst>
                <a:ext uri="{FF2B5EF4-FFF2-40B4-BE49-F238E27FC236}">
                  <a16:creationId xmlns:a16="http://schemas.microsoft.com/office/drawing/2014/main" id="{A3657748-A4AE-4F18-8CAE-A577C5AEFB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2188" y="2667000"/>
              <a:ext cx="3104103" cy="266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5AB85CB9-1E43-4395-A504-EC33AC493D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612" y="3445191"/>
              <a:ext cx="3178629" cy="266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6" descr="http://cdn.modernfarmer.com/wp-content/uploads/2014/06/LandmineHero.jpg">
              <a:extLst>
                <a:ext uri="{FF2B5EF4-FFF2-40B4-BE49-F238E27FC236}">
                  <a16:creationId xmlns:a16="http://schemas.microsoft.com/office/drawing/2014/main" id="{0C50C7FF-79B9-4A0A-9CC5-2015C57A83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4091522"/>
              <a:ext cx="3136900" cy="2667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45361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2D58380-EADE-434D-92D5-05239A9B0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6486" y="1915885"/>
            <a:ext cx="17967000" cy="901337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20 Years of Excellence"/>
          <p:cNvSpPr txBox="1">
            <a:spLocks noGrp="1"/>
          </p:cNvSpPr>
          <p:nvPr>
            <p:ph type="title"/>
          </p:nvPr>
        </p:nvSpPr>
        <p:spPr>
          <a:xfrm>
            <a:off x="2222500" y="2222500"/>
            <a:ext cx="20913628" cy="14331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D3436"/>
                </a:solidFill>
              </a:defRPr>
            </a:lvl1pPr>
          </a:lstStyle>
          <a:p>
            <a:r>
              <a:rPr lang="en-US" dirty="0"/>
              <a:t>Applications …..3</a:t>
            </a:r>
            <a:endParaRPr dirty="0"/>
          </a:p>
        </p:txBody>
      </p:sp>
      <p:sp>
        <p:nvSpPr>
          <p:cNvPr id="164" name="Lorem Ipsum is simply dummy text of the printing and typesetting industry. Lorem Ipsum has been the industry's standard dummy text ever since the 1500s, when an unknown printer took a galley of type and scrambled it to make a type specimen book. It has s"/>
          <p:cNvSpPr txBox="1">
            <a:spLocks noGrp="1"/>
          </p:cNvSpPr>
          <p:nvPr>
            <p:ph type="body" sz="half" idx="1"/>
          </p:nvPr>
        </p:nvSpPr>
        <p:spPr>
          <a:xfrm>
            <a:off x="2222500" y="4614581"/>
            <a:ext cx="6793289" cy="170813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 defTabSz="457200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SzTx/>
              <a:buFont typeface="Wingdings" panose="05000000000000000000" pitchFamily="2" charset="2"/>
              <a:buChar char="Ø"/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b="1" dirty="0"/>
              <a:t>In the middle ages if you were sick doctors usually:</a:t>
            </a:r>
          </a:p>
          <a:p>
            <a:pPr algn="just" defTabSz="457200">
              <a:lnSpc>
                <a:spcPct val="120000"/>
              </a:lnSpc>
              <a:spcBef>
                <a:spcPts val="0"/>
              </a:spcBef>
              <a:buClr>
                <a:srgbClr val="C00000"/>
              </a:buClr>
              <a:buSzTx/>
              <a:buFont typeface="Wingdings" panose="05000000000000000000" pitchFamily="2" charset="2"/>
              <a:buChar char="Ø"/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endParaRPr lang="en-US" b="1" i="1" dirty="0"/>
          </a:p>
          <a:p>
            <a:pPr marL="0" indent="0" algn="just" defTabSz="457200">
              <a:lnSpc>
                <a:spcPct val="120000"/>
              </a:lnSpc>
              <a:spcBef>
                <a:spcPts val="0"/>
              </a:spcBef>
              <a:buSzTx/>
              <a:buNone/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endParaRPr lang="en-US" b="1" dirty="0"/>
          </a:p>
          <a:p>
            <a:pPr marL="0" indent="0" algn="just" defTabSz="457200">
              <a:lnSpc>
                <a:spcPct val="120000"/>
              </a:lnSpc>
              <a:spcBef>
                <a:spcPts val="0"/>
              </a:spcBef>
              <a:buSzTx/>
              <a:buNone/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03B7B8F-EEB4-48DE-AB5F-706F6085480B}"/>
              </a:ext>
            </a:extLst>
          </p:cNvPr>
          <p:cNvGrpSpPr/>
          <p:nvPr/>
        </p:nvGrpSpPr>
        <p:grpSpPr>
          <a:xfrm>
            <a:off x="9604906" y="2634343"/>
            <a:ext cx="12199180" cy="8447314"/>
            <a:chOff x="609600" y="1645252"/>
            <a:chExt cx="6483907" cy="4938078"/>
          </a:xfrm>
        </p:grpSpPr>
        <p:pic>
          <p:nvPicPr>
            <p:cNvPr id="12" name="Picture 4" descr="Image result for blood sample">
              <a:extLst>
                <a:ext uri="{FF2B5EF4-FFF2-40B4-BE49-F238E27FC236}">
                  <a16:creationId xmlns:a16="http://schemas.microsoft.com/office/drawing/2014/main" id="{A981F5D6-CD0B-4E5D-AED8-92665F0A18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6715" y="3436490"/>
              <a:ext cx="1828800" cy="174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Image result for blood sample">
              <a:extLst>
                <a:ext uri="{FF2B5EF4-FFF2-40B4-BE49-F238E27FC236}">
                  <a16:creationId xmlns:a16="http://schemas.microsoft.com/office/drawing/2014/main" id="{BD2147BC-5FAB-4CBA-82A6-BBA4FA7F70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7106" y="3408934"/>
              <a:ext cx="1676400" cy="1497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0" descr="Image result for smell">
              <a:extLst>
                <a:ext uri="{FF2B5EF4-FFF2-40B4-BE49-F238E27FC236}">
                  <a16:creationId xmlns:a16="http://schemas.microsoft.com/office/drawing/2014/main" id="{5177F37C-A40E-46EF-8557-5851E7D7DF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0906" y="1645252"/>
              <a:ext cx="1447800" cy="1119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 descr="Image result for blood sample">
              <a:extLst>
                <a:ext uri="{FF2B5EF4-FFF2-40B4-BE49-F238E27FC236}">
                  <a16:creationId xmlns:a16="http://schemas.microsoft.com/office/drawing/2014/main" id="{1B991FB3-DE10-4982-A6AB-3BDAE9020A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1814" y="2528803"/>
              <a:ext cx="653492" cy="849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2" descr="http://media1.picsearch.com/is?62TL3UNVgdCxguekpCYOQ84oRZcM6ftuV_W2-4f03MQ&amp;height=207">
              <a:extLst>
                <a:ext uri="{FF2B5EF4-FFF2-40B4-BE49-F238E27FC236}">
                  <a16:creationId xmlns:a16="http://schemas.microsoft.com/office/drawing/2014/main" id="{F139011F-1AF3-4A11-8CFE-E525F8C5E7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7107" y="5041483"/>
              <a:ext cx="1676400" cy="1541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9D05FC8-18B0-40FF-9D40-EB537D395621}"/>
                </a:ext>
              </a:extLst>
            </p:cNvPr>
            <p:cNvCxnSpPr/>
            <p:nvPr/>
          </p:nvCxnSpPr>
          <p:spPr>
            <a:xfrm flipH="1">
              <a:off x="3512106" y="2429061"/>
              <a:ext cx="2416454" cy="17288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F1ED296-FE5E-4F9D-8C6F-674911AA719C}"/>
                </a:ext>
              </a:extLst>
            </p:cNvPr>
            <p:cNvCxnSpPr>
              <a:stCxn id="13" idx="1"/>
            </p:cNvCxnSpPr>
            <p:nvPr/>
          </p:nvCxnSpPr>
          <p:spPr>
            <a:xfrm flipH="1">
              <a:off x="3512106" y="4157932"/>
              <a:ext cx="1905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CBA907E-5631-4579-8DF9-D504D54FA7F6}"/>
                </a:ext>
              </a:extLst>
            </p:cNvPr>
            <p:cNvCxnSpPr>
              <a:endCxn id="21" idx="1"/>
            </p:cNvCxnSpPr>
            <p:nvPr/>
          </p:nvCxnSpPr>
          <p:spPr>
            <a:xfrm>
              <a:off x="3512106" y="4157932"/>
              <a:ext cx="1905001" cy="16544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53CAD9F-E6B7-43FB-8BA2-AD530F2A0678}"/>
                </a:ext>
              </a:extLst>
            </p:cNvPr>
            <p:cNvSpPr txBox="1"/>
            <p:nvPr/>
          </p:nvSpPr>
          <p:spPr>
            <a:xfrm rot="19440705">
              <a:off x="4038862" y="2863301"/>
              <a:ext cx="11209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Smell it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BF47E82-E033-49CB-9AD8-5119D9D10DFE}"/>
                </a:ext>
              </a:extLst>
            </p:cNvPr>
            <p:cNvSpPr txBox="1"/>
            <p:nvPr/>
          </p:nvSpPr>
          <p:spPr>
            <a:xfrm>
              <a:off x="1578254" y="3102663"/>
              <a:ext cx="1905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Take blood sample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8923FFB-70E2-4EFC-8B17-6D285EA22E56}"/>
                </a:ext>
              </a:extLst>
            </p:cNvPr>
            <p:cNvSpPr txBox="1"/>
            <p:nvPr/>
          </p:nvSpPr>
          <p:spPr>
            <a:xfrm>
              <a:off x="4202350" y="3842310"/>
              <a:ext cx="10359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Look at it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6B7165A-9156-4C92-9420-5B0F293619CF}"/>
                </a:ext>
              </a:extLst>
            </p:cNvPr>
            <p:cNvSpPr txBox="1"/>
            <p:nvPr/>
          </p:nvSpPr>
          <p:spPr>
            <a:xfrm rot="2463012">
              <a:off x="4040175" y="4670223"/>
              <a:ext cx="12508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Even taste it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8A9B6DD-5D13-4D1A-BD85-5BA21CE5E174}"/>
                </a:ext>
              </a:extLst>
            </p:cNvPr>
            <p:cNvSpPr txBox="1"/>
            <p:nvPr/>
          </p:nvSpPr>
          <p:spPr>
            <a:xfrm>
              <a:off x="609600" y="5511480"/>
              <a:ext cx="3962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rgbClr val="C00000"/>
                </a:buClr>
                <a:buSzPct val="85000"/>
                <a:buFont typeface="Wingdings" panose="05000000000000000000" pitchFamily="2" charset="2"/>
                <a:buChar char="q"/>
              </a:pPr>
              <a:r>
                <a:rPr lang="en-US" b="1" dirty="0"/>
                <a:t>Doctors used their own senses to diagnose the diseases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8338444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20 Years of Excellence"/>
          <p:cNvSpPr txBox="1">
            <a:spLocks noGrp="1"/>
          </p:cNvSpPr>
          <p:nvPr>
            <p:ph type="title"/>
          </p:nvPr>
        </p:nvSpPr>
        <p:spPr>
          <a:xfrm>
            <a:off x="2222500" y="2222500"/>
            <a:ext cx="20913628" cy="14331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D3436"/>
                </a:solidFill>
              </a:defRPr>
            </a:lvl1pPr>
          </a:lstStyle>
          <a:p>
            <a:r>
              <a:rPr lang="en-US" dirty="0"/>
              <a:t>Applications …..3</a:t>
            </a:r>
            <a:endParaRPr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EED83AF-B111-4C57-B291-FAB281D51E31}"/>
              </a:ext>
            </a:extLst>
          </p:cNvPr>
          <p:cNvGrpSpPr/>
          <p:nvPr/>
        </p:nvGrpSpPr>
        <p:grpSpPr>
          <a:xfrm>
            <a:off x="4023069" y="3781562"/>
            <a:ext cx="8713218" cy="7711938"/>
            <a:chOff x="202182" y="1696080"/>
            <a:chExt cx="4524375" cy="4429304"/>
          </a:xfrm>
        </p:grpSpPr>
        <p:pic>
          <p:nvPicPr>
            <p:cNvPr id="32" name="Picture 3">
              <a:extLst>
                <a:ext uri="{FF2B5EF4-FFF2-40B4-BE49-F238E27FC236}">
                  <a16:creationId xmlns:a16="http://schemas.microsoft.com/office/drawing/2014/main" id="{1E5AA07D-EE7F-4EE0-9FCF-03570DE6FC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682" y="2401109"/>
              <a:ext cx="1790700" cy="3724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4">
              <a:extLst>
                <a:ext uri="{FF2B5EF4-FFF2-40B4-BE49-F238E27FC236}">
                  <a16:creationId xmlns:a16="http://schemas.microsoft.com/office/drawing/2014/main" id="{B5A98277-4025-46CF-B199-16A0695088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1082" y="2248709"/>
              <a:ext cx="1895475" cy="181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EE2ACDC-1422-41A4-915E-59323FBF1D33}"/>
                </a:ext>
              </a:extLst>
            </p:cNvPr>
            <p:cNvCxnSpPr/>
            <p:nvPr/>
          </p:nvCxnSpPr>
          <p:spPr>
            <a:xfrm flipH="1">
              <a:off x="1611882" y="2553509"/>
              <a:ext cx="1676400" cy="6858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D6A4FA2-EC16-46B6-A834-42A3CA2335B1}"/>
                </a:ext>
              </a:extLst>
            </p:cNvPr>
            <p:cNvCxnSpPr/>
            <p:nvPr/>
          </p:nvCxnSpPr>
          <p:spPr>
            <a:xfrm flipH="1" flipV="1">
              <a:off x="1611882" y="3239309"/>
              <a:ext cx="1295400" cy="533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73D6B42-EA4B-46AE-A8E6-879C9CE1B54D}"/>
                </a:ext>
              </a:extLst>
            </p:cNvPr>
            <p:cNvSpPr txBox="1"/>
            <p:nvPr/>
          </p:nvSpPr>
          <p:spPr>
            <a:xfrm>
              <a:off x="202182" y="1696080"/>
              <a:ext cx="42291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In fact, if your blood smells then your breath will smell 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7EC692A7-F90D-47E0-B567-14E217D1D70F}"/>
              </a:ext>
            </a:extLst>
          </p:cNvPr>
          <p:cNvSpPr txBox="1"/>
          <p:nvPr/>
        </p:nvSpPr>
        <p:spPr>
          <a:xfrm>
            <a:off x="13812682" y="2403388"/>
            <a:ext cx="849540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3600" dirty="0"/>
              <a:t>The blood usually  takes oxygen and food to all your living cells in your body</a:t>
            </a:r>
          </a:p>
          <a:p>
            <a:pPr marL="342900" indent="-342900" algn="l"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3600" dirty="0"/>
              <a:t>It also takes back all the litters and garbage that comes off the cells back</a:t>
            </a:r>
          </a:p>
          <a:p>
            <a:pPr marL="342900" indent="-342900" algn="l"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3600" dirty="0"/>
              <a:t>The blood has a good interaction with the lung</a:t>
            </a:r>
          </a:p>
          <a:p>
            <a:pPr marL="342900" indent="-342900" algn="l"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3600" dirty="0"/>
              <a:t>The lung takes oxygen from the air and the blood takes this oxygen to the cells in our body and takes back CO</a:t>
            </a:r>
            <a:r>
              <a:rPr lang="en-US" sz="3600" baseline="-25000" dirty="0"/>
              <a:t>2</a:t>
            </a:r>
            <a:r>
              <a:rPr lang="en-US" sz="3600" dirty="0"/>
              <a:t>  and other waste gases back to the lung.</a:t>
            </a:r>
          </a:p>
          <a:p>
            <a:pPr marL="342900" indent="-342900" algn="l">
              <a:buClr>
                <a:srgbClr val="C00000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3600" dirty="0"/>
              <a:t>Any disease or illness you have will affect your organs and cells in your body  and those cells will produce toxins in form of gases  </a:t>
            </a:r>
          </a:p>
        </p:txBody>
      </p:sp>
    </p:spTree>
    <p:extLst>
      <p:ext uri="{BB962C8B-B14F-4D97-AF65-F5344CB8AC3E}">
        <p14:creationId xmlns:p14="http://schemas.microsoft.com/office/powerpoint/2010/main" val="52824544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20 Years of Excellence"/>
          <p:cNvSpPr txBox="1">
            <a:spLocks noGrp="1"/>
          </p:cNvSpPr>
          <p:nvPr>
            <p:ph type="title"/>
          </p:nvPr>
        </p:nvSpPr>
        <p:spPr>
          <a:xfrm>
            <a:off x="2157186" y="687615"/>
            <a:ext cx="20913628" cy="14331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D3436"/>
                </a:solidFill>
              </a:defRPr>
            </a:lvl1pPr>
          </a:lstStyle>
          <a:p>
            <a:r>
              <a:rPr lang="en-US" dirty="0"/>
              <a:t>Applications …..3</a:t>
            </a:r>
            <a:endParaRPr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1C2FA3B-1E0F-4BAA-8D4D-2C552451638E}"/>
              </a:ext>
            </a:extLst>
          </p:cNvPr>
          <p:cNvGrpSpPr/>
          <p:nvPr/>
        </p:nvGrpSpPr>
        <p:grpSpPr>
          <a:xfrm>
            <a:off x="3995058" y="2307093"/>
            <a:ext cx="14129656" cy="9068478"/>
            <a:chOff x="0" y="1490663"/>
            <a:chExt cx="8633339" cy="4144183"/>
          </a:xfrm>
        </p:grpSpPr>
        <p:pic>
          <p:nvPicPr>
            <p:cNvPr id="13" name="Picture 3">
              <a:extLst>
                <a:ext uri="{FF2B5EF4-FFF2-40B4-BE49-F238E27FC236}">
                  <a16:creationId xmlns:a16="http://schemas.microsoft.com/office/drawing/2014/main" id="{A5733AFD-2426-4B37-A1DD-3EC438181B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10571"/>
              <a:ext cx="1790700" cy="3724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">
              <a:extLst>
                <a:ext uri="{FF2B5EF4-FFF2-40B4-BE49-F238E27FC236}">
                  <a16:creationId xmlns:a16="http://schemas.microsoft.com/office/drawing/2014/main" id="{718814A7-733C-419F-B604-7EE06EDB70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2862263"/>
              <a:ext cx="3756539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Cloud Callout 5">
              <a:extLst>
                <a:ext uri="{FF2B5EF4-FFF2-40B4-BE49-F238E27FC236}">
                  <a16:creationId xmlns:a16="http://schemas.microsoft.com/office/drawing/2014/main" id="{9EF87E04-B4B4-4138-AEEA-958143F9179A}"/>
                </a:ext>
              </a:extLst>
            </p:cNvPr>
            <p:cNvSpPr/>
            <p:nvPr/>
          </p:nvSpPr>
          <p:spPr>
            <a:xfrm>
              <a:off x="1726182" y="1490663"/>
              <a:ext cx="3124200" cy="2743200"/>
            </a:xfrm>
            <a:prstGeom prst="cloudCallout">
              <a:avLst>
                <a:gd name="adj1" fmla="val 81957"/>
                <a:gd name="adj2" fmla="val 75232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Resent Research demonstrated 2500 different chemicals in our breath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8519915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20 Years of Excellence"/>
          <p:cNvSpPr txBox="1">
            <a:spLocks noGrp="1"/>
          </p:cNvSpPr>
          <p:nvPr>
            <p:ph type="title"/>
          </p:nvPr>
        </p:nvSpPr>
        <p:spPr>
          <a:xfrm>
            <a:off x="2157186" y="687615"/>
            <a:ext cx="20913628" cy="14331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D3436"/>
                </a:solidFill>
              </a:defRPr>
            </a:lvl1pPr>
          </a:lstStyle>
          <a:p>
            <a:r>
              <a:rPr lang="en-US" dirty="0"/>
              <a:t>Applications …..3</a:t>
            </a:r>
            <a:endParaRPr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9FEFD4C-1F20-413B-9667-0659CE3FD2E1}"/>
              </a:ext>
            </a:extLst>
          </p:cNvPr>
          <p:cNvGrpSpPr/>
          <p:nvPr/>
        </p:nvGrpSpPr>
        <p:grpSpPr>
          <a:xfrm>
            <a:off x="3907971" y="2528207"/>
            <a:ext cx="14086115" cy="9358994"/>
            <a:chOff x="308811" y="1409700"/>
            <a:chExt cx="8011971" cy="5311776"/>
          </a:xfrm>
        </p:grpSpPr>
        <p:pic>
          <p:nvPicPr>
            <p:cNvPr id="8" name="Picture 15" descr="https://thumbs.dreamstime.com/b/database-sql-storage-hdd-health-checkup-flat-isometric-vector-d-concept-icon-isometry-web-illustration-doctor-stethoscope-check-71816034.jpg">
              <a:extLst>
                <a:ext uri="{FF2B5EF4-FFF2-40B4-BE49-F238E27FC236}">
                  <a16:creationId xmlns:a16="http://schemas.microsoft.com/office/drawing/2014/main" id="{12493BD2-40E0-45AC-B145-D16C0DFF59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5145" y="5042977"/>
              <a:ext cx="2031331" cy="1678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7" descr="http://hiro.co.id/assets/upload/image/nationaldatabase.jpg">
              <a:extLst>
                <a:ext uri="{FF2B5EF4-FFF2-40B4-BE49-F238E27FC236}">
                  <a16:creationId xmlns:a16="http://schemas.microsoft.com/office/drawing/2014/main" id="{ADF914FC-B767-44E6-A177-786BAA0BDD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2209800"/>
              <a:ext cx="5967663" cy="2895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C:\Users\Admin\Desktop\ResearchPapers\PICS\images68E5ONQH.jpg">
              <a:extLst>
                <a:ext uri="{FF2B5EF4-FFF2-40B4-BE49-F238E27FC236}">
                  <a16:creationId xmlns:a16="http://schemas.microsoft.com/office/drawing/2014/main" id="{83E10E22-DCE5-4E99-BEF2-ED8537EA19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3842" y="4343400"/>
              <a:ext cx="472558" cy="315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:\Users\Admin\Desktop\ResearchPapers\PICS\images68E5ONQH.jpg">
              <a:extLst>
                <a:ext uri="{FF2B5EF4-FFF2-40B4-BE49-F238E27FC236}">
                  <a16:creationId xmlns:a16="http://schemas.microsoft.com/office/drawing/2014/main" id="{BFCF7023-43F8-41A5-B653-F9D81523CE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3864" y="2590800"/>
              <a:ext cx="472558" cy="315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C:\Users\Admin\Desktop\ResearchPapers\PICS\images68E5ONQH.jpg">
              <a:extLst>
                <a:ext uri="{FF2B5EF4-FFF2-40B4-BE49-F238E27FC236}">
                  <a16:creationId xmlns:a16="http://schemas.microsoft.com/office/drawing/2014/main" id="{AE2A6A3A-8131-4674-9E93-0FD0D64F8A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6437" y="4642254"/>
              <a:ext cx="472558" cy="315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C:\Users\Admin\Desktop\ResearchPapers\PICS\images68E5ONQH.jpg">
              <a:extLst>
                <a:ext uri="{FF2B5EF4-FFF2-40B4-BE49-F238E27FC236}">
                  <a16:creationId xmlns:a16="http://schemas.microsoft.com/office/drawing/2014/main" id="{190A5203-EA8F-4656-9234-150D5853D0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0057" y="5100194"/>
              <a:ext cx="472558" cy="315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C:\Users\Admin\Desktop\ResearchPapers\PICS\images68E5ONQH.jpg">
              <a:extLst>
                <a:ext uri="{FF2B5EF4-FFF2-40B4-BE49-F238E27FC236}">
                  <a16:creationId xmlns:a16="http://schemas.microsoft.com/office/drawing/2014/main" id="{2E557509-18E6-45FA-B5CE-8590D8DEE4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1217" y="2161838"/>
              <a:ext cx="472558" cy="315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C:\Users\Admin\Desktop\ResearchPapers\PICS\images68E5ONQH.jpg">
              <a:extLst>
                <a:ext uri="{FF2B5EF4-FFF2-40B4-BE49-F238E27FC236}">
                  <a16:creationId xmlns:a16="http://schemas.microsoft.com/office/drawing/2014/main" id="{0655F941-CACD-4478-9BF6-4298FF6DC1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4395" y="2057400"/>
              <a:ext cx="472558" cy="315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C:\Users\Admin\Desktop\ResearchPapers\PICS\images68E5ONQH.jpg">
              <a:extLst>
                <a:ext uri="{FF2B5EF4-FFF2-40B4-BE49-F238E27FC236}">
                  <a16:creationId xmlns:a16="http://schemas.microsoft.com/office/drawing/2014/main" id="{E3511D52-F401-44AA-ABE5-028619FAB4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0610" y="3152180"/>
              <a:ext cx="472558" cy="315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C:\Users\Admin\Desktop\ResearchPapers\PICS\images68E5ONQH.jpg">
              <a:extLst>
                <a:ext uri="{FF2B5EF4-FFF2-40B4-BE49-F238E27FC236}">
                  <a16:creationId xmlns:a16="http://schemas.microsoft.com/office/drawing/2014/main" id="{1B4AE278-335C-4629-BC87-8C1A2FCD0F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064" y="2019300"/>
              <a:ext cx="472558" cy="315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4C6F477-D44D-4BD2-B71A-392AE95F2D37}"/>
                </a:ext>
              </a:extLst>
            </p:cNvPr>
            <p:cNvSpPr txBox="1"/>
            <p:nvPr/>
          </p:nvSpPr>
          <p:spPr>
            <a:xfrm>
              <a:off x="308811" y="1409700"/>
              <a:ext cx="73352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National Breath Samples Database</a:t>
              </a:r>
            </a:p>
          </p:txBody>
        </p:sp>
        <p:pic>
          <p:nvPicPr>
            <p:cNvPr id="23" name="Picture 19" descr="Image result for Breath Sample">
              <a:extLst>
                <a:ext uri="{FF2B5EF4-FFF2-40B4-BE49-F238E27FC236}">
                  <a16:creationId xmlns:a16="http://schemas.microsoft.com/office/drawing/2014/main" id="{329643EE-A73B-47DC-AA12-F6ACCB9C70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9873" y="2498558"/>
              <a:ext cx="676719" cy="370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9" descr="Image result for Breath Sample">
              <a:extLst>
                <a:ext uri="{FF2B5EF4-FFF2-40B4-BE49-F238E27FC236}">
                  <a16:creationId xmlns:a16="http://schemas.microsoft.com/office/drawing/2014/main" id="{FEC60B3F-02E9-4A03-B8C8-6AD7FEA50F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23" y="4343400"/>
              <a:ext cx="676719" cy="370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9" descr="Image result for Breath Sample">
              <a:extLst>
                <a:ext uri="{FF2B5EF4-FFF2-40B4-BE49-F238E27FC236}">
                  <a16:creationId xmlns:a16="http://schemas.microsoft.com/office/drawing/2014/main" id="{1249E9AD-7502-469C-A562-C401283615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6159" y="4651110"/>
              <a:ext cx="676719" cy="370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9" descr="Image result for Breath Sample">
              <a:extLst>
                <a:ext uri="{FF2B5EF4-FFF2-40B4-BE49-F238E27FC236}">
                  <a16:creationId xmlns:a16="http://schemas.microsoft.com/office/drawing/2014/main" id="{3255BA4D-FDBD-40BD-AA34-DC741AED27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5911" y="2046038"/>
              <a:ext cx="676719" cy="370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9" descr="Image result for Breath Sample">
              <a:extLst>
                <a:ext uri="{FF2B5EF4-FFF2-40B4-BE49-F238E27FC236}">
                  <a16:creationId xmlns:a16="http://schemas.microsoft.com/office/drawing/2014/main" id="{467BBA39-EC69-48E3-A0B2-F97D1F8937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0811" y="1847147"/>
              <a:ext cx="676719" cy="370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9" descr="Image result for Breath Sample">
              <a:extLst>
                <a:ext uri="{FF2B5EF4-FFF2-40B4-BE49-F238E27FC236}">
                  <a16:creationId xmlns:a16="http://schemas.microsoft.com/office/drawing/2014/main" id="{10F21038-0A87-4422-9653-1BF557FC2B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8992" y="1833562"/>
              <a:ext cx="676719" cy="370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8" descr="Image result for Breath Sample">
              <a:extLst>
                <a:ext uri="{FF2B5EF4-FFF2-40B4-BE49-F238E27FC236}">
                  <a16:creationId xmlns:a16="http://schemas.microsoft.com/office/drawing/2014/main" id="{850D2BA2-358B-4036-8BDE-E4822B06B1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3338" y="5036471"/>
              <a:ext cx="676719" cy="370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19" descr="Image result for Breath Sample">
              <a:extLst>
                <a:ext uri="{FF2B5EF4-FFF2-40B4-BE49-F238E27FC236}">
                  <a16:creationId xmlns:a16="http://schemas.microsoft.com/office/drawing/2014/main" id="{B344F77A-4CA6-4891-9417-0299B74708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4063" y="3467391"/>
              <a:ext cx="676719" cy="370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B72CB55-5233-491B-A045-0A9B46A02FE5}"/>
                </a:ext>
              </a:extLst>
            </p:cNvPr>
            <p:cNvSpPr txBox="1"/>
            <p:nvPr/>
          </p:nvSpPr>
          <p:spPr>
            <a:xfrm>
              <a:off x="509758" y="5828899"/>
              <a:ext cx="36520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Collection of Breath Samples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6299450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hank you!"/>
          <p:cNvSpPr txBox="1">
            <a:spLocks noGrp="1"/>
          </p:cNvSpPr>
          <p:nvPr>
            <p:ph type="title"/>
          </p:nvPr>
        </p:nvSpPr>
        <p:spPr>
          <a:xfrm>
            <a:off x="1206499" y="10808957"/>
            <a:ext cx="21971001" cy="14331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Thank you!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FA96F-1219-4DEC-BE10-B8661A4C2D25}"/>
              </a:ext>
            </a:extLst>
          </p:cNvPr>
          <p:cNvSpPr txBox="1">
            <a:spLocks/>
          </p:cNvSpPr>
          <p:nvPr/>
        </p:nvSpPr>
        <p:spPr>
          <a:xfrm>
            <a:off x="5780314" y="4005943"/>
            <a:ext cx="12801600" cy="4865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marL="609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 algn="ctr" hangingPunct="1">
              <a:buFontTx/>
              <a:buNone/>
            </a:pPr>
            <a:r>
              <a:rPr lang="en-US" sz="8000" b="1" dirty="0">
                <a:solidFill>
                  <a:srgbClr val="C00000"/>
                </a:solidFill>
              </a:rPr>
              <a:t>?</a:t>
            </a:r>
          </a:p>
          <a:p>
            <a:pPr marL="0" indent="0" algn="ctr" hangingPunct="1">
              <a:buFontTx/>
              <a:buNone/>
            </a:pPr>
            <a:r>
              <a:rPr lang="en-US" sz="8000" b="1" dirty="0">
                <a:solidFill>
                  <a:srgbClr val="C00000"/>
                </a:solidFill>
              </a:rPr>
              <a:t>Can we transmit Smell?</a:t>
            </a:r>
          </a:p>
        </p:txBody>
      </p:sp>
    </p:spTree>
    <p:extLst>
      <p:ext uri="{BB962C8B-B14F-4D97-AF65-F5344CB8AC3E}">
        <p14:creationId xmlns:p14="http://schemas.microsoft.com/office/powerpoint/2010/main" val="285501213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About us"/>
          <p:cNvSpPr txBox="1">
            <a:spLocks noGrp="1"/>
          </p:cNvSpPr>
          <p:nvPr>
            <p:ph type="title"/>
          </p:nvPr>
        </p:nvSpPr>
        <p:spPr>
          <a:xfrm>
            <a:off x="2483758" y="2250754"/>
            <a:ext cx="20913628" cy="1433163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>
                <a:solidFill>
                  <a:srgbClr val="BD3436"/>
                </a:solidFill>
              </a:defRPr>
            </a:lvl1pPr>
          </a:lstStyle>
          <a:p>
            <a:r>
              <a:rPr lang="en-US" sz="8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Human Olfaction System</a:t>
            </a:r>
            <a:br>
              <a:rPr lang="en-US" sz="88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endParaRPr dirty="0"/>
          </a:p>
        </p:txBody>
      </p:sp>
      <p:sp>
        <p:nvSpPr>
          <p:cNvPr id="161" name="Lorem Ipsum is simply dummy text of the printing and typesetting industry. Lorem Ipsum has been the industry's standard dummy text ever since the 1500s, when an unknown printer took a galley of type and scrambled it to make a type specimen book. It has s"/>
          <p:cNvSpPr txBox="1">
            <a:spLocks noGrp="1"/>
          </p:cNvSpPr>
          <p:nvPr>
            <p:ph type="body" sz="half" idx="1"/>
          </p:nvPr>
        </p:nvSpPr>
        <p:spPr>
          <a:xfrm>
            <a:off x="2309586" y="3683917"/>
            <a:ext cx="12418786" cy="607374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Clr>
                <a:srgbClr val="C00000"/>
              </a:buClr>
              <a:buSzPct val="103000"/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002060"/>
                </a:solidFill>
              </a:rPr>
              <a:t>The olfactory bulb is one of the structures of the limbic system and a very ancient part of the brain. </a:t>
            </a:r>
          </a:p>
          <a:p>
            <a:pPr>
              <a:buClr>
                <a:srgbClr val="C00000"/>
              </a:buClr>
              <a:buSzPct val="103000"/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002060"/>
                </a:solidFill>
              </a:rPr>
              <a:t>The information captured by the sense of smell goes from the olfactory bulb to other structures of the limbic system</a:t>
            </a:r>
          </a:p>
          <a:p>
            <a:pPr marL="1562100" lvl="2" indent="-342900">
              <a:buClr>
                <a:srgbClr val="C00000"/>
              </a:buClr>
              <a:buSzPct val="98000"/>
              <a:buFont typeface="+mj-lt"/>
              <a:buAutoNum type="arabicPeriod"/>
            </a:pPr>
            <a:r>
              <a:rPr lang="en-US" sz="3600" b="1" i="1" dirty="0">
                <a:solidFill>
                  <a:srgbClr val="002060"/>
                </a:solidFill>
              </a:rPr>
              <a:t>Detect odors </a:t>
            </a:r>
          </a:p>
          <a:p>
            <a:pPr marL="1562100" lvl="2" indent="-342900">
              <a:buClr>
                <a:srgbClr val="C00000"/>
              </a:buClr>
              <a:buSzPct val="98000"/>
              <a:buFont typeface="+mj-lt"/>
              <a:buAutoNum type="arabicPeriod"/>
            </a:pPr>
            <a:r>
              <a:rPr lang="en-US" sz="3600" b="1" i="1" dirty="0">
                <a:solidFill>
                  <a:srgbClr val="002060"/>
                </a:solidFill>
              </a:rPr>
              <a:t>Identifies the specific components of an odor </a:t>
            </a:r>
          </a:p>
          <a:p>
            <a:pPr marL="1562100" lvl="2" indent="-342900">
              <a:buClr>
                <a:srgbClr val="C00000"/>
              </a:buClr>
              <a:buSzPct val="98000"/>
              <a:buFont typeface="+mj-lt"/>
              <a:buAutoNum type="arabicPeriod"/>
            </a:pPr>
            <a:r>
              <a:rPr lang="en-US" sz="3600" b="1" i="1" dirty="0">
                <a:solidFill>
                  <a:srgbClr val="002060"/>
                </a:solidFill>
              </a:rPr>
              <a:t>Analyzes its chemical makeup to identify it</a:t>
            </a:r>
            <a:endParaRPr lang="en-US" sz="3600" dirty="0">
              <a:solidFill>
                <a:srgbClr val="002060"/>
              </a:solidFill>
            </a:endParaRPr>
          </a:p>
          <a:p>
            <a:pPr marL="0" indent="0" algn="just" defTabSz="457200">
              <a:lnSpc>
                <a:spcPct val="120000"/>
              </a:lnSpc>
              <a:spcBef>
                <a:spcPts val="0"/>
              </a:spcBef>
              <a:buSzTx/>
              <a:buNone/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96CF3E0-1173-4FFA-ACDF-CCB01276015D}"/>
              </a:ext>
            </a:extLst>
          </p:cNvPr>
          <p:cNvGrpSpPr/>
          <p:nvPr/>
        </p:nvGrpSpPr>
        <p:grpSpPr>
          <a:xfrm>
            <a:off x="15152915" y="2967335"/>
            <a:ext cx="7587342" cy="7042316"/>
            <a:chOff x="5105400" y="1752600"/>
            <a:chExt cx="3886200" cy="3371851"/>
          </a:xfrm>
        </p:grpSpPr>
        <p:pic>
          <p:nvPicPr>
            <p:cNvPr id="21" name="Picture 2" descr="https://qph.ec.quoracdn.net/main-qimg-46b910b6324f075de48c5819d23889fa?convert_to_webp=true">
              <a:extLst>
                <a:ext uri="{FF2B5EF4-FFF2-40B4-BE49-F238E27FC236}">
                  <a16:creationId xmlns:a16="http://schemas.microsoft.com/office/drawing/2014/main" id="{64CD3645-BAC8-444D-80B9-97E1DE8CD9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2514600"/>
              <a:ext cx="3057525" cy="2609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Can 3">
              <a:extLst>
                <a:ext uri="{FF2B5EF4-FFF2-40B4-BE49-F238E27FC236}">
                  <a16:creationId xmlns:a16="http://schemas.microsoft.com/office/drawing/2014/main" id="{4DD9FD7F-A8EB-4D69-B01C-207DE2160600}"/>
                </a:ext>
              </a:extLst>
            </p:cNvPr>
            <p:cNvSpPr/>
            <p:nvPr/>
          </p:nvSpPr>
          <p:spPr>
            <a:xfrm>
              <a:off x="7816516" y="2514600"/>
              <a:ext cx="990600" cy="685800"/>
            </a:xfrm>
            <a:prstGeom prst="can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17D97CA-D2BC-473F-A682-AA1EF4F156C6}"/>
                </a:ext>
              </a:extLst>
            </p:cNvPr>
            <p:cNvSpPr txBox="1"/>
            <p:nvPr/>
          </p:nvSpPr>
          <p:spPr>
            <a:xfrm>
              <a:off x="7696200" y="1752600"/>
              <a:ext cx="1295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Odor Database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970463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About us"/>
          <p:cNvSpPr txBox="1">
            <a:spLocks noGrp="1"/>
          </p:cNvSpPr>
          <p:nvPr>
            <p:ph type="title"/>
          </p:nvPr>
        </p:nvSpPr>
        <p:spPr>
          <a:xfrm>
            <a:off x="2483758" y="2250754"/>
            <a:ext cx="20913628" cy="1433163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>
                <a:solidFill>
                  <a:srgbClr val="BD3436"/>
                </a:solidFill>
              </a:defRPr>
            </a:lvl1pPr>
          </a:lstStyle>
          <a:p>
            <a:r>
              <a:rPr lang="en-US" sz="8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Human Olfaction System</a:t>
            </a:r>
            <a:br>
              <a:rPr lang="en-US" sz="88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endParaRPr dirty="0"/>
          </a:p>
        </p:txBody>
      </p:sp>
      <p:sp>
        <p:nvSpPr>
          <p:cNvPr id="161" name="Lorem Ipsum is simply dummy text of the printing and typesetting industry. Lorem Ipsum has been the industry's standard dummy text ever since the 1500s, when an unknown printer took a galley of type and scrambled it to make a type specimen book. It has s"/>
          <p:cNvSpPr txBox="1">
            <a:spLocks noGrp="1"/>
          </p:cNvSpPr>
          <p:nvPr>
            <p:ph type="body" sz="half" idx="1"/>
          </p:nvPr>
        </p:nvSpPr>
        <p:spPr>
          <a:xfrm>
            <a:off x="1121229" y="3683917"/>
            <a:ext cx="13607143" cy="60737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562100" lvl="2" indent="-34290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Pct val="98000"/>
              <a:buFont typeface="+mj-lt"/>
              <a:buAutoNum type="arabicPeriod"/>
            </a:pPr>
            <a:r>
              <a:rPr lang="en-US" sz="3600" b="1" i="1" dirty="0">
                <a:solidFill>
                  <a:srgbClr val="002060"/>
                </a:solidFill>
              </a:rPr>
              <a:t>Detect odors </a:t>
            </a:r>
          </a:p>
          <a:p>
            <a:pPr marL="1562100" lvl="2" indent="-34290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Pct val="98000"/>
              <a:buFont typeface="+mj-lt"/>
              <a:buAutoNum type="arabicPeriod"/>
            </a:pPr>
            <a:r>
              <a:rPr lang="en-US" sz="3600" b="1" i="1" dirty="0">
                <a:solidFill>
                  <a:srgbClr val="002060"/>
                </a:solidFill>
              </a:rPr>
              <a:t>Identifies the specific components of an odor </a:t>
            </a:r>
          </a:p>
          <a:p>
            <a:pPr marL="1562100" lvl="2" indent="-34290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Pct val="98000"/>
              <a:buFont typeface="+mj-lt"/>
              <a:buAutoNum type="arabicPeriod"/>
            </a:pPr>
            <a:r>
              <a:rPr lang="en-US" sz="3600" b="1" i="1" dirty="0">
                <a:solidFill>
                  <a:srgbClr val="002060"/>
                </a:solidFill>
              </a:rPr>
              <a:t>Analyzes its chemical makeup to identify it</a:t>
            </a:r>
            <a:endParaRPr lang="en-US" sz="3600" dirty="0">
              <a:solidFill>
                <a:srgbClr val="002060"/>
              </a:solidFill>
            </a:endParaRPr>
          </a:p>
          <a:p>
            <a:pPr marL="0" indent="0" algn="just" defTabSz="457200">
              <a:lnSpc>
                <a:spcPct val="120000"/>
              </a:lnSpc>
              <a:spcBef>
                <a:spcPts val="0"/>
              </a:spcBef>
              <a:buSzTx/>
              <a:buNone/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96CF3E0-1173-4FFA-ACDF-CCB01276015D}"/>
              </a:ext>
            </a:extLst>
          </p:cNvPr>
          <p:cNvGrpSpPr/>
          <p:nvPr/>
        </p:nvGrpSpPr>
        <p:grpSpPr>
          <a:xfrm>
            <a:off x="15152915" y="2967335"/>
            <a:ext cx="7587342" cy="7042316"/>
            <a:chOff x="5105400" y="1752600"/>
            <a:chExt cx="3886200" cy="3371851"/>
          </a:xfrm>
        </p:grpSpPr>
        <p:pic>
          <p:nvPicPr>
            <p:cNvPr id="21" name="Picture 2" descr="https://qph.ec.quoracdn.net/main-qimg-46b910b6324f075de48c5819d23889fa?convert_to_webp=true">
              <a:extLst>
                <a:ext uri="{FF2B5EF4-FFF2-40B4-BE49-F238E27FC236}">
                  <a16:creationId xmlns:a16="http://schemas.microsoft.com/office/drawing/2014/main" id="{64CD3645-BAC8-444D-80B9-97E1DE8CD9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2514600"/>
              <a:ext cx="3057525" cy="2609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Can 3">
              <a:extLst>
                <a:ext uri="{FF2B5EF4-FFF2-40B4-BE49-F238E27FC236}">
                  <a16:creationId xmlns:a16="http://schemas.microsoft.com/office/drawing/2014/main" id="{4DD9FD7F-A8EB-4D69-B01C-207DE2160600}"/>
                </a:ext>
              </a:extLst>
            </p:cNvPr>
            <p:cNvSpPr/>
            <p:nvPr/>
          </p:nvSpPr>
          <p:spPr>
            <a:xfrm>
              <a:off x="7816516" y="2514600"/>
              <a:ext cx="990600" cy="685800"/>
            </a:xfrm>
            <a:prstGeom prst="can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17D97CA-D2BC-473F-A682-AA1EF4F156C6}"/>
                </a:ext>
              </a:extLst>
            </p:cNvPr>
            <p:cNvSpPr txBox="1"/>
            <p:nvPr/>
          </p:nvSpPr>
          <p:spPr>
            <a:xfrm>
              <a:off x="7696200" y="1752600"/>
              <a:ext cx="1295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Odor Database</a:t>
              </a:r>
            </a:p>
          </p:txBody>
        </p:sp>
      </p:grpSp>
      <p:pic>
        <p:nvPicPr>
          <p:cNvPr id="8" name="Picture 2" descr="Image result for Apple">
            <a:extLst>
              <a:ext uri="{FF2B5EF4-FFF2-40B4-BE49-F238E27FC236}">
                <a16:creationId xmlns:a16="http://schemas.microsoft.com/office/drawing/2014/main" id="{281DF4AD-7F32-4B3E-9AB2-EBA90C880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608" y="7714222"/>
            <a:ext cx="2344516" cy="234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52548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About us"/>
          <p:cNvSpPr txBox="1">
            <a:spLocks noGrp="1"/>
          </p:cNvSpPr>
          <p:nvPr>
            <p:ph type="title"/>
          </p:nvPr>
        </p:nvSpPr>
        <p:spPr>
          <a:xfrm>
            <a:off x="2483758" y="2250754"/>
            <a:ext cx="20913628" cy="1433163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>
                <a:solidFill>
                  <a:srgbClr val="BD3436"/>
                </a:solidFill>
              </a:defRPr>
            </a:lvl1pPr>
          </a:lstStyle>
          <a:p>
            <a:r>
              <a:rPr lang="en-US" sz="8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Human Olfaction System</a:t>
            </a:r>
            <a:br>
              <a:rPr lang="en-US" sz="88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endParaRPr dirty="0"/>
          </a:p>
        </p:txBody>
      </p:sp>
      <p:sp>
        <p:nvSpPr>
          <p:cNvPr id="161" name="Lorem Ipsum is simply dummy text of the printing and typesetting industry. Lorem Ipsum has been the industry's standard dummy text ever since the 1500s, when an unknown printer took a galley of type and scrambled it to make a type specimen book. It has s"/>
          <p:cNvSpPr txBox="1">
            <a:spLocks noGrp="1"/>
          </p:cNvSpPr>
          <p:nvPr>
            <p:ph type="body" sz="half" idx="1"/>
          </p:nvPr>
        </p:nvSpPr>
        <p:spPr>
          <a:xfrm>
            <a:off x="1121229" y="3683917"/>
            <a:ext cx="13607143" cy="60737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562100" lvl="2" indent="-34290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Pct val="98000"/>
              <a:buFont typeface="+mj-lt"/>
              <a:buAutoNum type="arabicPeriod"/>
            </a:pPr>
            <a:r>
              <a:rPr lang="en-US" sz="3600" b="1" i="1" dirty="0">
                <a:solidFill>
                  <a:srgbClr val="002060"/>
                </a:solidFill>
              </a:rPr>
              <a:t>Detect odors </a:t>
            </a:r>
          </a:p>
          <a:p>
            <a:pPr marL="1562100" lvl="2" indent="-34290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Pct val="98000"/>
              <a:buFont typeface="+mj-lt"/>
              <a:buAutoNum type="arabicPeriod"/>
            </a:pPr>
            <a:r>
              <a:rPr lang="en-US" sz="3600" b="1" i="1" dirty="0">
                <a:solidFill>
                  <a:srgbClr val="002060"/>
                </a:solidFill>
              </a:rPr>
              <a:t>Identifies the specific components of an odor </a:t>
            </a:r>
          </a:p>
          <a:p>
            <a:pPr marL="1562100" lvl="2" indent="-34290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Pct val="98000"/>
              <a:buFont typeface="+mj-lt"/>
              <a:buAutoNum type="arabicPeriod"/>
            </a:pPr>
            <a:r>
              <a:rPr lang="en-US" sz="3600" b="1" i="1" dirty="0">
                <a:solidFill>
                  <a:srgbClr val="002060"/>
                </a:solidFill>
              </a:rPr>
              <a:t>Analyzes its chemical makeup to identify it</a:t>
            </a:r>
            <a:endParaRPr lang="en-US" sz="3600" dirty="0">
              <a:solidFill>
                <a:srgbClr val="002060"/>
              </a:solidFill>
            </a:endParaRPr>
          </a:p>
          <a:p>
            <a:pPr marL="0" indent="0" algn="just" defTabSz="457200">
              <a:lnSpc>
                <a:spcPct val="120000"/>
              </a:lnSpc>
              <a:spcBef>
                <a:spcPts val="0"/>
              </a:spcBef>
              <a:buSzTx/>
              <a:buNone/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96CF3E0-1173-4FFA-ACDF-CCB01276015D}"/>
              </a:ext>
            </a:extLst>
          </p:cNvPr>
          <p:cNvGrpSpPr/>
          <p:nvPr/>
        </p:nvGrpSpPr>
        <p:grpSpPr>
          <a:xfrm>
            <a:off x="15152915" y="2967335"/>
            <a:ext cx="7587342" cy="7042316"/>
            <a:chOff x="5105400" y="1752600"/>
            <a:chExt cx="3886200" cy="3371851"/>
          </a:xfrm>
        </p:grpSpPr>
        <p:pic>
          <p:nvPicPr>
            <p:cNvPr id="21" name="Picture 2" descr="https://qph.ec.quoracdn.net/main-qimg-46b910b6324f075de48c5819d23889fa?convert_to_webp=true">
              <a:extLst>
                <a:ext uri="{FF2B5EF4-FFF2-40B4-BE49-F238E27FC236}">
                  <a16:creationId xmlns:a16="http://schemas.microsoft.com/office/drawing/2014/main" id="{64CD3645-BAC8-444D-80B9-97E1DE8CD9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2514600"/>
              <a:ext cx="3057525" cy="2609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Can 3">
              <a:extLst>
                <a:ext uri="{FF2B5EF4-FFF2-40B4-BE49-F238E27FC236}">
                  <a16:creationId xmlns:a16="http://schemas.microsoft.com/office/drawing/2014/main" id="{4DD9FD7F-A8EB-4D69-B01C-207DE2160600}"/>
                </a:ext>
              </a:extLst>
            </p:cNvPr>
            <p:cNvSpPr/>
            <p:nvPr/>
          </p:nvSpPr>
          <p:spPr>
            <a:xfrm>
              <a:off x="7816516" y="2514600"/>
              <a:ext cx="990600" cy="685800"/>
            </a:xfrm>
            <a:prstGeom prst="can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17D97CA-D2BC-473F-A682-AA1EF4F156C6}"/>
                </a:ext>
              </a:extLst>
            </p:cNvPr>
            <p:cNvSpPr txBox="1"/>
            <p:nvPr/>
          </p:nvSpPr>
          <p:spPr>
            <a:xfrm>
              <a:off x="7696200" y="1752600"/>
              <a:ext cx="1295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Odor Database</a:t>
              </a:r>
            </a:p>
          </p:txBody>
        </p:sp>
      </p:grpSp>
      <p:pic>
        <p:nvPicPr>
          <p:cNvPr id="8" name="Picture 2" descr="Image result for Apple">
            <a:extLst>
              <a:ext uri="{FF2B5EF4-FFF2-40B4-BE49-F238E27FC236}">
                <a16:creationId xmlns:a16="http://schemas.microsoft.com/office/drawing/2014/main" id="{281DF4AD-7F32-4B3E-9AB2-EBA90C880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608" y="7714222"/>
            <a:ext cx="2344516" cy="234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Blueberry">
            <a:extLst>
              <a:ext uri="{FF2B5EF4-FFF2-40B4-BE49-F238E27FC236}">
                <a16:creationId xmlns:a16="http://schemas.microsoft.com/office/drawing/2014/main" id="{80F86F1E-6852-4567-97E3-A605C8BCF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612" y="8142514"/>
            <a:ext cx="2143996" cy="161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53243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About us"/>
          <p:cNvSpPr txBox="1">
            <a:spLocks noGrp="1"/>
          </p:cNvSpPr>
          <p:nvPr>
            <p:ph type="title"/>
          </p:nvPr>
        </p:nvSpPr>
        <p:spPr>
          <a:xfrm>
            <a:off x="2483758" y="2250754"/>
            <a:ext cx="20913628" cy="1433163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>
                <a:solidFill>
                  <a:srgbClr val="BD3436"/>
                </a:solidFill>
              </a:defRPr>
            </a:lvl1pPr>
          </a:lstStyle>
          <a:p>
            <a:r>
              <a:rPr lang="en-US" sz="8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Human Olfaction System</a:t>
            </a:r>
            <a:br>
              <a:rPr lang="en-US" sz="88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endParaRPr dirty="0"/>
          </a:p>
        </p:txBody>
      </p:sp>
      <p:sp>
        <p:nvSpPr>
          <p:cNvPr id="161" name="Lorem Ipsum is simply dummy text of the printing and typesetting industry. Lorem Ipsum has been the industry's standard dummy text ever since the 1500s, when an unknown printer took a galley of type and scrambled it to make a type specimen book. It has s"/>
          <p:cNvSpPr txBox="1">
            <a:spLocks noGrp="1"/>
          </p:cNvSpPr>
          <p:nvPr>
            <p:ph type="body" sz="half" idx="1"/>
          </p:nvPr>
        </p:nvSpPr>
        <p:spPr>
          <a:xfrm>
            <a:off x="1121229" y="3683917"/>
            <a:ext cx="13607143" cy="60737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562100" lvl="2" indent="-34290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Pct val="98000"/>
              <a:buFont typeface="+mj-lt"/>
              <a:buAutoNum type="arabicPeriod"/>
            </a:pPr>
            <a:r>
              <a:rPr lang="en-US" sz="3600" b="1" i="1" dirty="0">
                <a:solidFill>
                  <a:srgbClr val="002060"/>
                </a:solidFill>
              </a:rPr>
              <a:t>Detect odors </a:t>
            </a:r>
          </a:p>
          <a:p>
            <a:pPr marL="1562100" lvl="2" indent="-34290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Pct val="98000"/>
              <a:buFont typeface="+mj-lt"/>
              <a:buAutoNum type="arabicPeriod"/>
            </a:pPr>
            <a:r>
              <a:rPr lang="en-US" sz="3600" b="1" i="1" dirty="0">
                <a:solidFill>
                  <a:srgbClr val="002060"/>
                </a:solidFill>
              </a:rPr>
              <a:t>Identifies the specific components of an odor </a:t>
            </a:r>
          </a:p>
          <a:p>
            <a:pPr marL="1562100" lvl="2" indent="-34290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Pct val="98000"/>
              <a:buFont typeface="+mj-lt"/>
              <a:buAutoNum type="arabicPeriod"/>
            </a:pPr>
            <a:r>
              <a:rPr lang="en-US" sz="3600" b="1" i="1" dirty="0">
                <a:solidFill>
                  <a:srgbClr val="002060"/>
                </a:solidFill>
              </a:rPr>
              <a:t>Analyzes its chemical makeup to identify it</a:t>
            </a:r>
            <a:endParaRPr lang="en-US" sz="3600" dirty="0">
              <a:solidFill>
                <a:srgbClr val="002060"/>
              </a:solidFill>
            </a:endParaRPr>
          </a:p>
          <a:p>
            <a:pPr marL="0" indent="0" algn="just" defTabSz="457200">
              <a:lnSpc>
                <a:spcPct val="120000"/>
              </a:lnSpc>
              <a:spcBef>
                <a:spcPts val="0"/>
              </a:spcBef>
              <a:buSzTx/>
              <a:buNone/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96CF3E0-1173-4FFA-ACDF-CCB01276015D}"/>
              </a:ext>
            </a:extLst>
          </p:cNvPr>
          <p:cNvGrpSpPr/>
          <p:nvPr/>
        </p:nvGrpSpPr>
        <p:grpSpPr>
          <a:xfrm>
            <a:off x="15152915" y="2967335"/>
            <a:ext cx="7587342" cy="7042316"/>
            <a:chOff x="5105400" y="1752600"/>
            <a:chExt cx="3886200" cy="3371851"/>
          </a:xfrm>
        </p:grpSpPr>
        <p:pic>
          <p:nvPicPr>
            <p:cNvPr id="21" name="Picture 2" descr="https://qph.ec.quoracdn.net/main-qimg-46b910b6324f075de48c5819d23889fa?convert_to_webp=true">
              <a:extLst>
                <a:ext uri="{FF2B5EF4-FFF2-40B4-BE49-F238E27FC236}">
                  <a16:creationId xmlns:a16="http://schemas.microsoft.com/office/drawing/2014/main" id="{64CD3645-BAC8-444D-80B9-97E1DE8CD9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2514600"/>
              <a:ext cx="3057525" cy="2609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Can 3">
              <a:extLst>
                <a:ext uri="{FF2B5EF4-FFF2-40B4-BE49-F238E27FC236}">
                  <a16:creationId xmlns:a16="http://schemas.microsoft.com/office/drawing/2014/main" id="{4DD9FD7F-A8EB-4D69-B01C-207DE2160600}"/>
                </a:ext>
              </a:extLst>
            </p:cNvPr>
            <p:cNvSpPr/>
            <p:nvPr/>
          </p:nvSpPr>
          <p:spPr>
            <a:xfrm>
              <a:off x="7816516" y="2514600"/>
              <a:ext cx="990600" cy="685800"/>
            </a:xfrm>
            <a:prstGeom prst="can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17D97CA-D2BC-473F-A682-AA1EF4F156C6}"/>
                </a:ext>
              </a:extLst>
            </p:cNvPr>
            <p:cNvSpPr txBox="1"/>
            <p:nvPr/>
          </p:nvSpPr>
          <p:spPr>
            <a:xfrm>
              <a:off x="7696200" y="1752600"/>
              <a:ext cx="1295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Odor Database</a:t>
              </a:r>
            </a:p>
          </p:txBody>
        </p:sp>
      </p:grpSp>
      <p:pic>
        <p:nvPicPr>
          <p:cNvPr id="8" name="Picture 2" descr="Image result for Apple">
            <a:extLst>
              <a:ext uri="{FF2B5EF4-FFF2-40B4-BE49-F238E27FC236}">
                <a16:creationId xmlns:a16="http://schemas.microsoft.com/office/drawing/2014/main" id="{281DF4AD-7F32-4B3E-9AB2-EBA90C880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608" y="7714222"/>
            <a:ext cx="2344516" cy="234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Blueberry">
            <a:extLst>
              <a:ext uri="{FF2B5EF4-FFF2-40B4-BE49-F238E27FC236}">
                <a16:creationId xmlns:a16="http://schemas.microsoft.com/office/drawing/2014/main" id="{80F86F1E-6852-4567-97E3-A605C8BCF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612" y="8142514"/>
            <a:ext cx="2143996" cy="161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75722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About us"/>
          <p:cNvSpPr txBox="1">
            <a:spLocks noGrp="1"/>
          </p:cNvSpPr>
          <p:nvPr>
            <p:ph type="title"/>
          </p:nvPr>
        </p:nvSpPr>
        <p:spPr>
          <a:xfrm>
            <a:off x="2483758" y="2250754"/>
            <a:ext cx="20913628" cy="1433163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>
                <a:solidFill>
                  <a:srgbClr val="BD3436"/>
                </a:solidFill>
              </a:defRPr>
            </a:lvl1pPr>
          </a:lstStyle>
          <a:p>
            <a:r>
              <a:rPr lang="en-US" sz="8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Human Olfaction System</a:t>
            </a:r>
            <a:br>
              <a:rPr lang="en-US" sz="8800" b="1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endParaRPr dirty="0"/>
          </a:p>
        </p:txBody>
      </p:sp>
      <p:sp>
        <p:nvSpPr>
          <p:cNvPr id="161" name="Lorem Ipsum is simply dummy text of the printing and typesetting industry. Lorem Ipsum has been the industry's standard dummy text ever since the 1500s, when an unknown printer took a galley of type and scrambled it to make a type specimen book. It has s"/>
          <p:cNvSpPr txBox="1">
            <a:spLocks noGrp="1"/>
          </p:cNvSpPr>
          <p:nvPr>
            <p:ph type="body" sz="half" idx="1"/>
          </p:nvPr>
        </p:nvSpPr>
        <p:spPr>
          <a:xfrm>
            <a:off x="1121229" y="3683917"/>
            <a:ext cx="13607143" cy="60737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562100" lvl="2" indent="-34290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Pct val="98000"/>
              <a:buFont typeface="+mj-lt"/>
              <a:buAutoNum type="arabicPeriod"/>
            </a:pPr>
            <a:r>
              <a:rPr lang="en-US" sz="3600" b="1" i="1" dirty="0">
                <a:solidFill>
                  <a:srgbClr val="002060"/>
                </a:solidFill>
              </a:rPr>
              <a:t>Detect odors </a:t>
            </a:r>
          </a:p>
          <a:p>
            <a:pPr marL="1562100" lvl="2" indent="-34290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Pct val="98000"/>
              <a:buFont typeface="+mj-lt"/>
              <a:buAutoNum type="arabicPeriod"/>
            </a:pPr>
            <a:r>
              <a:rPr lang="en-US" sz="3600" b="1" i="1" dirty="0">
                <a:solidFill>
                  <a:srgbClr val="002060"/>
                </a:solidFill>
              </a:rPr>
              <a:t>Identifies the specific components of an odor </a:t>
            </a:r>
          </a:p>
          <a:p>
            <a:pPr marL="1562100" lvl="2" indent="-342900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Pct val="98000"/>
              <a:buFont typeface="+mj-lt"/>
              <a:buAutoNum type="arabicPeriod"/>
            </a:pPr>
            <a:r>
              <a:rPr lang="en-US" sz="3600" b="1" i="1" dirty="0">
                <a:solidFill>
                  <a:srgbClr val="002060"/>
                </a:solidFill>
              </a:rPr>
              <a:t>Analyzes its chemical makeup to identify it</a:t>
            </a:r>
            <a:endParaRPr lang="en-US" sz="3600" dirty="0">
              <a:solidFill>
                <a:srgbClr val="002060"/>
              </a:solidFill>
            </a:endParaRPr>
          </a:p>
          <a:p>
            <a:pPr marL="0" indent="0" algn="just" defTabSz="457200">
              <a:lnSpc>
                <a:spcPct val="120000"/>
              </a:lnSpc>
              <a:spcBef>
                <a:spcPts val="0"/>
              </a:spcBef>
              <a:buSzTx/>
              <a:buNone/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96CF3E0-1173-4FFA-ACDF-CCB01276015D}"/>
              </a:ext>
            </a:extLst>
          </p:cNvPr>
          <p:cNvGrpSpPr/>
          <p:nvPr/>
        </p:nvGrpSpPr>
        <p:grpSpPr>
          <a:xfrm>
            <a:off x="15152915" y="2967335"/>
            <a:ext cx="7587342" cy="7042316"/>
            <a:chOff x="5105400" y="1752600"/>
            <a:chExt cx="3886200" cy="3371851"/>
          </a:xfrm>
        </p:grpSpPr>
        <p:pic>
          <p:nvPicPr>
            <p:cNvPr id="21" name="Picture 2" descr="https://qph.ec.quoracdn.net/main-qimg-46b910b6324f075de48c5819d23889fa?convert_to_webp=true">
              <a:extLst>
                <a:ext uri="{FF2B5EF4-FFF2-40B4-BE49-F238E27FC236}">
                  <a16:creationId xmlns:a16="http://schemas.microsoft.com/office/drawing/2014/main" id="{64CD3645-BAC8-444D-80B9-97E1DE8CD9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2514600"/>
              <a:ext cx="3057525" cy="2609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Can 3">
              <a:extLst>
                <a:ext uri="{FF2B5EF4-FFF2-40B4-BE49-F238E27FC236}">
                  <a16:creationId xmlns:a16="http://schemas.microsoft.com/office/drawing/2014/main" id="{4DD9FD7F-A8EB-4D69-B01C-207DE2160600}"/>
                </a:ext>
              </a:extLst>
            </p:cNvPr>
            <p:cNvSpPr/>
            <p:nvPr/>
          </p:nvSpPr>
          <p:spPr>
            <a:xfrm>
              <a:off x="7816516" y="2514600"/>
              <a:ext cx="990600" cy="685800"/>
            </a:xfrm>
            <a:prstGeom prst="can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17D97CA-D2BC-473F-A682-AA1EF4F156C6}"/>
                </a:ext>
              </a:extLst>
            </p:cNvPr>
            <p:cNvSpPr txBox="1"/>
            <p:nvPr/>
          </p:nvSpPr>
          <p:spPr>
            <a:xfrm>
              <a:off x="7696200" y="1752600"/>
              <a:ext cx="1295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Odor Database</a:t>
              </a:r>
            </a:p>
          </p:txBody>
        </p:sp>
      </p:grpSp>
      <p:pic>
        <p:nvPicPr>
          <p:cNvPr id="8" name="Picture 2" descr="Image result for Apple">
            <a:extLst>
              <a:ext uri="{FF2B5EF4-FFF2-40B4-BE49-F238E27FC236}">
                <a16:creationId xmlns:a16="http://schemas.microsoft.com/office/drawing/2014/main" id="{281DF4AD-7F32-4B3E-9AB2-EBA90C880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608" y="7714222"/>
            <a:ext cx="2344516" cy="234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Blueberry">
            <a:extLst>
              <a:ext uri="{FF2B5EF4-FFF2-40B4-BE49-F238E27FC236}">
                <a16:creationId xmlns:a16="http://schemas.microsoft.com/office/drawing/2014/main" id="{80F86F1E-6852-4567-97E3-A605C8BCF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612" y="8142514"/>
            <a:ext cx="2143996" cy="161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Perfume">
            <a:extLst>
              <a:ext uri="{FF2B5EF4-FFF2-40B4-BE49-F238E27FC236}">
                <a16:creationId xmlns:a16="http://schemas.microsoft.com/office/drawing/2014/main" id="{2B0FDCEF-CED7-4DC0-A230-AB9E6120B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097" y="7529300"/>
            <a:ext cx="2228359" cy="222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62749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605</Words>
  <Application>Microsoft Office PowerPoint</Application>
  <PresentationFormat>Custom</PresentationFormat>
  <Paragraphs>100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Comic Sans MS</vt:lpstr>
      <vt:lpstr>Helvetica</vt:lpstr>
      <vt:lpstr>Helvetica Neue</vt:lpstr>
      <vt:lpstr>Helvetica Neue Light</vt:lpstr>
      <vt:lpstr>Helvetica Neue Medium</vt:lpstr>
      <vt:lpstr>Times New Roman</vt:lpstr>
      <vt:lpstr>Wingdings</vt:lpstr>
      <vt:lpstr>21_BasicWhite</vt:lpstr>
      <vt:lpstr>Machine Learning Algorithms for Odor Classifications  Presented in  The Eighth Annual RESEARCH FORUM Ahlia University</vt:lpstr>
      <vt:lpstr>Contents</vt:lpstr>
      <vt:lpstr>PowerPoint Presentation</vt:lpstr>
      <vt:lpstr>PowerPoint Presentation</vt:lpstr>
      <vt:lpstr>Human Olfaction System </vt:lpstr>
      <vt:lpstr>Human Olfaction System </vt:lpstr>
      <vt:lpstr>Human Olfaction System </vt:lpstr>
      <vt:lpstr>Human Olfaction System </vt:lpstr>
      <vt:lpstr>Human Olfaction System </vt:lpstr>
      <vt:lpstr>Human Olfaction System </vt:lpstr>
      <vt:lpstr>Aim  to use Machine Learning Algorithms in odor Classification </vt:lpstr>
      <vt:lpstr>ANN-Based E-nose Concept </vt:lpstr>
      <vt:lpstr>ANN-Based E-nose Concept </vt:lpstr>
      <vt:lpstr>ML-Based E-nose Concept </vt:lpstr>
      <vt:lpstr>Experiment Process and Data Collection  </vt:lpstr>
      <vt:lpstr>Experiment Process and Data Collection  </vt:lpstr>
      <vt:lpstr>R as an Analytical Tool  </vt:lpstr>
      <vt:lpstr>R as an Analytical Tool  </vt:lpstr>
      <vt:lpstr>Data Purifications and Normalization  </vt:lpstr>
      <vt:lpstr>Results of the Experiment  </vt:lpstr>
      <vt:lpstr>K-Means Clustering Algorithm   </vt:lpstr>
      <vt:lpstr>Selecting the Value of k using Elbow Method Algorithm  </vt:lpstr>
      <vt:lpstr>Results of the Experiment  </vt:lpstr>
      <vt:lpstr>Selecting the Value of k using the Gap Statistic Algorithm  </vt:lpstr>
      <vt:lpstr>Results of the Experiment </vt:lpstr>
      <vt:lpstr>Selecting the Value of k using Silhouette Method  </vt:lpstr>
      <vt:lpstr>Results of the Experiment </vt:lpstr>
      <vt:lpstr>Applications …..1</vt:lpstr>
      <vt:lpstr>Applications …..2</vt:lpstr>
      <vt:lpstr>Applications …..3</vt:lpstr>
      <vt:lpstr>Applications …..3</vt:lpstr>
      <vt:lpstr>Applications …..3</vt:lpstr>
      <vt:lpstr>Applications …..3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Celebrating 20 Years of Excellence</dc:title>
  <dc:creator>97339</dc:creator>
  <cp:lastModifiedBy>Zinab Darwish</cp:lastModifiedBy>
  <cp:revision>23</cp:revision>
  <dcterms:modified xsi:type="dcterms:W3CDTF">2021-04-13T11:28:21Z</dcterms:modified>
</cp:coreProperties>
</file>