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68" r:id="rId5"/>
    <p:sldId id="261" r:id="rId6"/>
    <p:sldId id="267" r:id="rId7"/>
    <p:sldId id="259" r:id="rId8"/>
    <p:sldId id="274" r:id="rId9"/>
    <p:sldId id="278" r:id="rId10"/>
    <p:sldId id="281" r:id="rId11"/>
    <p:sldId id="265" r:id="rId12"/>
    <p:sldId id="266"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C442-8B83-454C-BDF3-C0653943F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0A9EE-6826-484F-8409-2C94A80DD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9CB28-F937-40BB-97CA-E70EB646F726}"/>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5" name="Footer Placeholder 4">
            <a:extLst>
              <a:ext uri="{FF2B5EF4-FFF2-40B4-BE49-F238E27FC236}">
                <a16:creationId xmlns:a16="http://schemas.microsoft.com/office/drawing/2014/main" id="{3D1DD7F7-007F-49C1-9E67-DB05D4E6F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081B0-4D75-4F0A-A273-D36E52DA3E40}"/>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220281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8EFC-F4E1-4B25-BAF7-F33BE98D86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D0959-CB32-46EA-AAC7-9D2BDC403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20081-D123-404A-A105-708D2E063C5C}"/>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5" name="Footer Placeholder 4">
            <a:extLst>
              <a:ext uri="{FF2B5EF4-FFF2-40B4-BE49-F238E27FC236}">
                <a16:creationId xmlns:a16="http://schemas.microsoft.com/office/drawing/2014/main" id="{53A636FD-FF39-4704-98F0-37127954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7EF29-C033-4FB0-BABC-1BE43DA0D2ED}"/>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17063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35026-FFA0-4945-8053-2640CEDB7D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96AF26-3229-42AF-B4C2-9ED804ECF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4ABEC-A97A-409B-A16D-353ADFC95AB7}"/>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5" name="Footer Placeholder 4">
            <a:extLst>
              <a:ext uri="{FF2B5EF4-FFF2-40B4-BE49-F238E27FC236}">
                <a16:creationId xmlns:a16="http://schemas.microsoft.com/office/drawing/2014/main" id="{1BBC3C81-B0F9-4FC8-8410-A4C58466B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3C9E8-6CC4-459E-A951-1E82CD29A860}"/>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307151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5D51-05FA-4897-B2F3-9EF527E2E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4DD1A-8C4F-4A9B-91D9-208B36B5B1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EE0D5-C2F0-4F26-9D6C-2C744612FDF3}"/>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5" name="Footer Placeholder 4">
            <a:extLst>
              <a:ext uri="{FF2B5EF4-FFF2-40B4-BE49-F238E27FC236}">
                <a16:creationId xmlns:a16="http://schemas.microsoft.com/office/drawing/2014/main" id="{4930CAC4-A603-4BDB-9547-CFC13055B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BAE5D-B8CC-44F4-8324-82BE98BA4CB2}"/>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352779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10B8-2A48-41C3-BAD1-B3105F9CD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C3D87-84D3-4687-9E7C-13E123C89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E5B68-875E-402D-BC49-3C20B92E22D9}"/>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5" name="Footer Placeholder 4">
            <a:extLst>
              <a:ext uri="{FF2B5EF4-FFF2-40B4-BE49-F238E27FC236}">
                <a16:creationId xmlns:a16="http://schemas.microsoft.com/office/drawing/2014/main" id="{038BF5BC-8F3F-495D-850F-7439AA89B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DD6A0-467F-4789-A23F-B3F9FD46C936}"/>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342372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A7C1-9FBC-4A03-A769-2A018EE26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77FAB-903F-4A6B-8C83-D6E5AE57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7F68B-65BD-4EE0-944D-C9A2A5533C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18329C-ED16-4561-8B35-68A84F89EFCB}"/>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6" name="Footer Placeholder 5">
            <a:extLst>
              <a:ext uri="{FF2B5EF4-FFF2-40B4-BE49-F238E27FC236}">
                <a16:creationId xmlns:a16="http://schemas.microsoft.com/office/drawing/2014/main" id="{11218329-8955-4351-88B6-1C3142237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B6CE5-0C57-426C-8806-F0D497396A53}"/>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11826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F98D-6F48-4F72-A57C-57C09E0545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6CC23-EED2-4BF7-B3BC-EAB07C6CA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A8B9A-5B2D-4DF3-86E6-D039A99B4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275CD-C15B-4C53-981A-45BC20666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FE06D-0261-4CB2-B663-ED0D1AF0BF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00ED7-06F3-4624-AB70-5C5DF9715CE9}"/>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8" name="Footer Placeholder 7">
            <a:extLst>
              <a:ext uri="{FF2B5EF4-FFF2-40B4-BE49-F238E27FC236}">
                <a16:creationId xmlns:a16="http://schemas.microsoft.com/office/drawing/2014/main" id="{0A0EAABD-65EE-4735-B97E-11193B2C38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6BB74E-0D22-4285-9A24-5BD9C8A9639B}"/>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363794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D89C-66A8-4196-B836-A3A7270A16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0A1D7-D9A2-4109-9C3A-57ECA0AD7445}"/>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4" name="Footer Placeholder 3">
            <a:extLst>
              <a:ext uri="{FF2B5EF4-FFF2-40B4-BE49-F238E27FC236}">
                <a16:creationId xmlns:a16="http://schemas.microsoft.com/office/drawing/2014/main" id="{90903998-7A81-4049-84B3-7DD8967141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690B94-86D0-49D6-8E8E-43EA23DAD1C7}"/>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295110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F469B-60BE-4035-9C20-479DDDB6BAC6}"/>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3" name="Footer Placeholder 2">
            <a:extLst>
              <a:ext uri="{FF2B5EF4-FFF2-40B4-BE49-F238E27FC236}">
                <a16:creationId xmlns:a16="http://schemas.microsoft.com/office/drawing/2014/main" id="{D5A74577-CE1B-4EA8-8AFE-80B799BF8D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B7AA37-3C3E-4043-9664-5E9B025520D5}"/>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382536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83C0-4EB7-4B5A-B6DE-845760FE0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80AB0-BF2A-4570-9CCA-12AD41177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C545E-5498-413A-82E7-5AADB1B90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0F712-B20E-41E6-A7D1-0387F4CB61D9}"/>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6" name="Footer Placeholder 5">
            <a:extLst>
              <a:ext uri="{FF2B5EF4-FFF2-40B4-BE49-F238E27FC236}">
                <a16:creationId xmlns:a16="http://schemas.microsoft.com/office/drawing/2014/main" id="{8F5DA7AD-B0B5-4A93-8548-6C2D2A049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94C37-CF15-4DAE-AD28-8E7758C2E8E7}"/>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30490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03C2-E4EF-42FD-BC18-11EA130E7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8E8622-31C3-4625-AAA2-69E8F7C6B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35A758-5E05-4E51-B1FA-7476982A4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DD066-67AE-4CEE-B3F1-FE59C4399BEC}"/>
              </a:ext>
            </a:extLst>
          </p:cNvPr>
          <p:cNvSpPr>
            <a:spLocks noGrp="1"/>
          </p:cNvSpPr>
          <p:nvPr>
            <p:ph type="dt" sz="half" idx="10"/>
          </p:nvPr>
        </p:nvSpPr>
        <p:spPr/>
        <p:txBody>
          <a:bodyPr/>
          <a:lstStyle/>
          <a:p>
            <a:fld id="{3A7F925D-94D8-4729-9105-4B0652B3658F}" type="datetimeFigureOut">
              <a:rPr lang="en-US" smtClean="0"/>
              <a:t>4/18/2021</a:t>
            </a:fld>
            <a:endParaRPr lang="en-US"/>
          </a:p>
        </p:txBody>
      </p:sp>
      <p:sp>
        <p:nvSpPr>
          <p:cNvPr id="6" name="Footer Placeholder 5">
            <a:extLst>
              <a:ext uri="{FF2B5EF4-FFF2-40B4-BE49-F238E27FC236}">
                <a16:creationId xmlns:a16="http://schemas.microsoft.com/office/drawing/2014/main" id="{4931F48C-BC66-492B-B6FF-7801122F1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5D018-179E-40E7-AC84-769D7E5C2D24}"/>
              </a:ext>
            </a:extLst>
          </p:cNvPr>
          <p:cNvSpPr>
            <a:spLocks noGrp="1"/>
          </p:cNvSpPr>
          <p:nvPr>
            <p:ph type="sldNum" sz="quarter" idx="12"/>
          </p:nvPr>
        </p:nvSpPr>
        <p:spPr/>
        <p:txBody>
          <a:bodyPr/>
          <a:lstStyle/>
          <a:p>
            <a:fld id="{6CF76FBD-6A52-4133-9992-0DA0EE765185}" type="slidenum">
              <a:rPr lang="en-US" smtClean="0"/>
              <a:t>‹#›</a:t>
            </a:fld>
            <a:endParaRPr lang="en-US"/>
          </a:p>
        </p:txBody>
      </p:sp>
    </p:spTree>
    <p:extLst>
      <p:ext uri="{BB962C8B-B14F-4D97-AF65-F5344CB8AC3E}">
        <p14:creationId xmlns:p14="http://schemas.microsoft.com/office/powerpoint/2010/main" val="223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CB133-D2E0-4979-95C2-A21901411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F14D52-4DB6-47E2-A2F8-ECDD66BCB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5BFF1-5DE6-4930-B413-917D1308E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F925D-94D8-4729-9105-4B0652B3658F}" type="datetimeFigureOut">
              <a:rPr lang="en-US" smtClean="0"/>
              <a:t>4/18/2021</a:t>
            </a:fld>
            <a:endParaRPr lang="en-US"/>
          </a:p>
        </p:txBody>
      </p:sp>
      <p:sp>
        <p:nvSpPr>
          <p:cNvPr id="5" name="Footer Placeholder 4">
            <a:extLst>
              <a:ext uri="{FF2B5EF4-FFF2-40B4-BE49-F238E27FC236}">
                <a16:creationId xmlns:a16="http://schemas.microsoft.com/office/drawing/2014/main" id="{372EDCD4-E134-4FA8-A3AF-7CFC40FB4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09FB01-9930-4024-9F37-84DE63422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76FBD-6A52-4133-9992-0DA0EE765185}" type="slidenum">
              <a:rPr lang="en-US" smtClean="0"/>
              <a:t>‹#›</a:t>
            </a:fld>
            <a:endParaRPr lang="en-US"/>
          </a:p>
        </p:txBody>
      </p:sp>
    </p:spTree>
    <p:extLst>
      <p:ext uri="{BB962C8B-B14F-4D97-AF65-F5344CB8AC3E}">
        <p14:creationId xmlns:p14="http://schemas.microsoft.com/office/powerpoint/2010/main" val="363697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wto.org/english/res_e/booksp_e/aid4trade19_chap5_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5E8E-E254-46BE-A7AF-5856E29FE4BF}"/>
              </a:ext>
            </a:extLst>
          </p:cNvPr>
          <p:cNvSpPr>
            <a:spLocks noGrp="1"/>
          </p:cNvSpPr>
          <p:nvPr>
            <p:ph type="ctrTitle"/>
          </p:nvPr>
        </p:nvSpPr>
        <p:spPr/>
        <p:txBody>
          <a:bodyPr>
            <a:normAutofit/>
          </a:bodyPr>
          <a:lstStyle/>
          <a:p>
            <a:r>
              <a:rPr lang="en-US" sz="3600" dirty="0"/>
              <a:t>Building Capabilities for Economic Diversification in the Gulf Region </a:t>
            </a:r>
          </a:p>
        </p:txBody>
      </p:sp>
      <p:sp>
        <p:nvSpPr>
          <p:cNvPr id="3" name="Subtitle 2">
            <a:extLst>
              <a:ext uri="{FF2B5EF4-FFF2-40B4-BE49-F238E27FC236}">
                <a16:creationId xmlns:a16="http://schemas.microsoft.com/office/drawing/2014/main" id="{7D4ABE8A-F988-4650-8471-1C312E87D02D}"/>
              </a:ext>
            </a:extLst>
          </p:cNvPr>
          <p:cNvSpPr>
            <a:spLocks noGrp="1"/>
          </p:cNvSpPr>
          <p:nvPr>
            <p:ph type="subTitle" idx="1"/>
          </p:nvPr>
        </p:nvSpPr>
        <p:spPr/>
        <p:txBody>
          <a:bodyPr/>
          <a:lstStyle/>
          <a:p>
            <a:r>
              <a:rPr lang="en-US" dirty="0"/>
              <a:t>Amer Al-Roubaie </a:t>
            </a:r>
          </a:p>
          <a:p>
            <a:r>
              <a:rPr lang="en-US" dirty="0" err="1"/>
              <a:t>Ahlia</a:t>
            </a:r>
            <a:r>
              <a:rPr lang="en-US" dirty="0"/>
              <a:t> University </a:t>
            </a:r>
          </a:p>
        </p:txBody>
      </p:sp>
    </p:spTree>
    <p:extLst>
      <p:ext uri="{BB962C8B-B14F-4D97-AF65-F5344CB8AC3E}">
        <p14:creationId xmlns:p14="http://schemas.microsoft.com/office/powerpoint/2010/main" val="306937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4903" t="29914" r="46475" b="35257"/>
          <a:stretch/>
        </p:blipFill>
        <p:spPr bwMode="auto">
          <a:xfrm>
            <a:off x="1356852" y="0"/>
            <a:ext cx="8007452" cy="70939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04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Product Complexity of Exports –GCC Countries (IMF –Trade and FDI) </a:t>
            </a:r>
          </a:p>
        </p:txBody>
      </p:sp>
      <p:pic>
        <p:nvPicPr>
          <p:cNvPr id="4" name="Content Placeholder 3"/>
          <p:cNvPicPr>
            <a:picLocks noGrp="1"/>
          </p:cNvPicPr>
          <p:nvPr>
            <p:ph idx="1"/>
          </p:nvPr>
        </p:nvPicPr>
        <p:blipFill rotWithShape="1">
          <a:blip r:embed="rId2"/>
          <a:srcRect l="25160" t="38034" r="43270" b="33975"/>
          <a:stretch/>
        </p:blipFill>
        <p:spPr bwMode="auto">
          <a:xfrm>
            <a:off x="1651819" y="1445342"/>
            <a:ext cx="8141110" cy="5250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840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1090" t="53419" r="46635" b="25855"/>
          <a:stretch/>
        </p:blipFill>
        <p:spPr bwMode="auto">
          <a:xfrm>
            <a:off x="2153265" y="195262"/>
            <a:ext cx="8598310" cy="65005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06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585B-3876-44F9-AEB3-7B4FC0660C3D}"/>
              </a:ext>
            </a:extLst>
          </p:cNvPr>
          <p:cNvSpPr>
            <a:spLocks noGrp="1"/>
          </p:cNvSpPr>
          <p:nvPr>
            <p:ph type="title"/>
          </p:nvPr>
        </p:nvSpPr>
        <p:spPr/>
        <p:txBody>
          <a:bodyPr>
            <a:normAutofit/>
          </a:bodyPr>
          <a:lstStyle/>
          <a:p>
            <a:pPr algn="ctr"/>
            <a:r>
              <a:rPr lang="en-US" sz="3600" dirty="0"/>
              <a:t>Share of GDP and Employment</a:t>
            </a:r>
            <a:br>
              <a:rPr lang="en-US" dirty="0"/>
            </a:br>
            <a:r>
              <a:rPr lang="en-US" sz="2200" dirty="0"/>
              <a:t>(IMF-Economic Diversification in Oil-exporting Arab Countries)  </a:t>
            </a:r>
          </a:p>
        </p:txBody>
      </p:sp>
      <p:pic>
        <p:nvPicPr>
          <p:cNvPr id="4" name="Content Placeholder 3">
            <a:extLst>
              <a:ext uri="{FF2B5EF4-FFF2-40B4-BE49-F238E27FC236}">
                <a16:creationId xmlns:a16="http://schemas.microsoft.com/office/drawing/2014/main" id="{B2F282D4-08C6-4443-8ABF-56EB07B9B28E}"/>
              </a:ext>
            </a:extLst>
          </p:cNvPr>
          <p:cNvPicPr>
            <a:picLocks noGrp="1"/>
          </p:cNvPicPr>
          <p:nvPr>
            <p:ph idx="1"/>
          </p:nvPr>
        </p:nvPicPr>
        <p:blipFill rotWithShape="1">
          <a:blip r:embed="rId2"/>
          <a:srcRect l="25321" t="25214" r="20673" b="34402"/>
          <a:stretch/>
        </p:blipFill>
        <p:spPr bwMode="auto">
          <a:xfrm>
            <a:off x="1364567" y="1814732"/>
            <a:ext cx="9608234" cy="46781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41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08C1-4EAD-4BBE-977E-BA6A69986D8D}"/>
              </a:ext>
            </a:extLst>
          </p:cNvPr>
          <p:cNvSpPr>
            <a:spLocks noGrp="1"/>
          </p:cNvSpPr>
          <p:nvPr>
            <p:ph type="title"/>
          </p:nvPr>
        </p:nvSpPr>
        <p:spPr/>
        <p:txBody>
          <a:bodyPr>
            <a:normAutofit/>
          </a:bodyPr>
          <a:lstStyle/>
          <a:p>
            <a:r>
              <a:rPr lang="en-US" sz="3200" dirty="0"/>
              <a:t>Productive Capacity: Defined </a:t>
            </a:r>
          </a:p>
        </p:txBody>
      </p:sp>
      <p:sp>
        <p:nvSpPr>
          <p:cNvPr id="3" name="Content Placeholder 2">
            <a:extLst>
              <a:ext uri="{FF2B5EF4-FFF2-40B4-BE49-F238E27FC236}">
                <a16:creationId xmlns:a16="http://schemas.microsoft.com/office/drawing/2014/main" id="{EF74E1F6-9E4D-468D-A2B9-C0322578E6E5}"/>
              </a:ext>
            </a:extLst>
          </p:cNvPr>
          <p:cNvSpPr>
            <a:spLocks noGrp="1"/>
          </p:cNvSpPr>
          <p:nvPr>
            <p:ph idx="1"/>
          </p:nvPr>
        </p:nvSpPr>
        <p:spPr/>
        <p:txBody>
          <a:bodyPr>
            <a:normAutofit/>
          </a:bodyPr>
          <a:lstStyle/>
          <a:p>
            <a:pPr algn="just"/>
            <a:r>
              <a:rPr lang="en-US" sz="2800" dirty="0"/>
              <a:t>“Productive capacities are the productive resources, entrepreneurial capabilities and production linkages which together determine the capacity of a country to produce goods and services and enable it to grow and develop” </a:t>
            </a:r>
          </a:p>
          <a:p>
            <a:pPr algn="just"/>
            <a:r>
              <a:rPr lang="en-US" sz="1200" dirty="0"/>
              <a:t>UNCTAD Least Developed Countries 2006</a:t>
            </a:r>
          </a:p>
          <a:p>
            <a:pPr algn="just"/>
            <a:r>
              <a:rPr lang="en-US" dirty="0"/>
              <a:t>“as a set of different types of productive, organizational, technological and innovation capabilities embedded in organizations, institutions and infrastructures whose integration determine the capacity of a country to produce goods and services in a competitive global market” </a:t>
            </a:r>
          </a:p>
          <a:p>
            <a:r>
              <a:rPr lang="en-US" sz="1600" dirty="0"/>
              <a:t>UNCTAD: Building and Utilizing Productive Capacities in African and Least Developed Countries, 2020 </a:t>
            </a:r>
          </a:p>
          <a:p>
            <a:endParaRPr lang="en-US" dirty="0"/>
          </a:p>
        </p:txBody>
      </p:sp>
    </p:spTree>
    <p:extLst>
      <p:ext uri="{BB962C8B-B14F-4D97-AF65-F5344CB8AC3E}">
        <p14:creationId xmlns:p14="http://schemas.microsoft.com/office/powerpoint/2010/main" val="374257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39E7-3732-4AA1-B55C-A0209CB5173F}"/>
              </a:ext>
            </a:extLst>
          </p:cNvPr>
          <p:cNvSpPr>
            <a:spLocks noGrp="1"/>
          </p:cNvSpPr>
          <p:nvPr>
            <p:ph type="title"/>
          </p:nvPr>
        </p:nvSpPr>
        <p:spPr/>
        <p:txBody>
          <a:bodyPr>
            <a:normAutofit/>
          </a:bodyPr>
          <a:lstStyle/>
          <a:p>
            <a:pPr algn="ctr"/>
            <a:r>
              <a:rPr lang="en-US" sz="3600" dirty="0"/>
              <a:t>Productive capacities </a:t>
            </a:r>
            <a:br>
              <a:rPr lang="en-US" sz="2800" dirty="0"/>
            </a:br>
            <a:r>
              <a:rPr lang="en-US" sz="2800" dirty="0"/>
              <a:t>(UNCTAD, 2006) </a:t>
            </a:r>
          </a:p>
        </p:txBody>
      </p:sp>
      <p:pic>
        <p:nvPicPr>
          <p:cNvPr id="4" name="Content Placeholder 3">
            <a:extLst>
              <a:ext uri="{FF2B5EF4-FFF2-40B4-BE49-F238E27FC236}">
                <a16:creationId xmlns:a16="http://schemas.microsoft.com/office/drawing/2014/main" id="{5BDCAC67-EB6E-45C6-A752-0BE1932C2CC7}"/>
              </a:ext>
            </a:extLst>
          </p:cNvPr>
          <p:cNvPicPr>
            <a:picLocks noGrp="1"/>
          </p:cNvPicPr>
          <p:nvPr>
            <p:ph idx="1"/>
          </p:nvPr>
        </p:nvPicPr>
        <p:blipFill rotWithShape="1">
          <a:blip r:embed="rId2"/>
          <a:srcRect l="27884" t="18244" r="24840" b="31870"/>
          <a:stretch/>
        </p:blipFill>
        <p:spPr bwMode="auto">
          <a:xfrm>
            <a:off x="1280160" y="1690688"/>
            <a:ext cx="10073640" cy="51673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47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6282" t="26923" r="25321" b="23504"/>
          <a:stretch/>
        </p:blipFill>
        <p:spPr bwMode="auto">
          <a:xfrm>
            <a:off x="752168" y="333375"/>
            <a:ext cx="11031793" cy="6191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846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A633-5BA5-45F7-97E5-4944D9543989}"/>
              </a:ext>
            </a:extLst>
          </p:cNvPr>
          <p:cNvSpPr>
            <a:spLocks noGrp="1"/>
          </p:cNvSpPr>
          <p:nvPr>
            <p:ph type="title"/>
          </p:nvPr>
        </p:nvSpPr>
        <p:spPr/>
        <p:txBody>
          <a:bodyPr/>
          <a:lstStyle/>
          <a:p>
            <a:r>
              <a:rPr lang="en-US" dirty="0"/>
              <a:t>Economic Diversification defined </a:t>
            </a:r>
          </a:p>
        </p:txBody>
      </p:sp>
      <p:sp>
        <p:nvSpPr>
          <p:cNvPr id="3" name="Content Placeholder 2">
            <a:extLst>
              <a:ext uri="{FF2B5EF4-FFF2-40B4-BE49-F238E27FC236}">
                <a16:creationId xmlns:a16="http://schemas.microsoft.com/office/drawing/2014/main" id="{9E1C1561-7FBC-421F-AC90-AC3EF6D89DC2}"/>
              </a:ext>
            </a:extLst>
          </p:cNvPr>
          <p:cNvSpPr>
            <a:spLocks noGrp="1"/>
          </p:cNvSpPr>
          <p:nvPr>
            <p:ph idx="1"/>
          </p:nvPr>
        </p:nvSpPr>
        <p:spPr/>
        <p:txBody>
          <a:bodyPr>
            <a:normAutofit lnSpcReduction="10000"/>
          </a:bodyPr>
          <a:lstStyle/>
          <a:p>
            <a:pPr marL="0" marR="0" indent="0" algn="just">
              <a:lnSpc>
                <a:spcPct val="107000"/>
              </a:lnSpc>
              <a:spcBef>
                <a:spcPts val="0"/>
              </a:spcBef>
              <a:spcAft>
                <a:spcPts val="800"/>
              </a:spcAft>
              <a:buNone/>
            </a:pPr>
            <a:r>
              <a:rPr lang="en-US" dirty="0">
                <a:effectLst/>
                <a:latin typeface="HelveticaNeueLTStd-Lt"/>
                <a:ea typeface="Calibri" panose="020F0502020204030204" pitchFamily="34" charset="0"/>
                <a:cs typeface="HelveticaNeueLTStd-Lt"/>
              </a:rPr>
              <a:t>“as the shift toward a more varied structure of domestic production and trade with a view to increasing productivity, creating jobs and providing the base for sustained poverty-reduced growth. Domestic production diversification results from the shift of domestic output across sectors, industries, and firms. It captures the dynamic of structural transformation, because successful diversification of domestic production entails resource allocation across and/or within industries from low productivity activities to those with higher productivity.”</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HelveticaNeueLTStd-Lt"/>
                <a:ea typeface="Calibri" panose="020F0502020204030204" pitchFamily="34" charset="0"/>
                <a:cs typeface="HelveticaNeueLTStd-Lt"/>
              </a:rPr>
              <a:t>(p. 142 </a:t>
            </a:r>
            <a:r>
              <a:rPr lang="en-US" sz="1800" u="sng" dirty="0">
                <a:solidFill>
                  <a:srgbClr val="0563C1"/>
                </a:solidFill>
                <a:effectLst/>
                <a:latin typeface="HelveticaNeueLTStd-Lt"/>
                <a:ea typeface="Calibri" panose="020F0502020204030204" pitchFamily="34" charset="0"/>
                <a:cs typeface="HelveticaNeueLTStd-Lt"/>
                <a:hlinkClick r:id="rId2"/>
              </a:rPr>
              <a:t>https://www.wto.org/english/res_e/booksp_e/aid4trade19_chap5_e.pdf</a:t>
            </a:r>
            <a:r>
              <a:rPr lang="en-US" sz="1800" dirty="0">
                <a:effectLst/>
                <a:latin typeface="HelveticaNeueLTStd-Lt"/>
                <a:ea typeface="Calibri" panose="020F0502020204030204" pitchFamily="34" charset="0"/>
                <a:cs typeface="HelveticaNeueLTStd-L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0530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Objectives of Economic Diversification </a:t>
            </a:r>
          </a:p>
        </p:txBody>
      </p:sp>
      <p:sp>
        <p:nvSpPr>
          <p:cNvPr id="3" name="Content Placeholder 2"/>
          <p:cNvSpPr>
            <a:spLocks noGrp="1"/>
          </p:cNvSpPr>
          <p:nvPr>
            <p:ph idx="1"/>
          </p:nvPr>
        </p:nvSpPr>
        <p:spPr/>
        <p:txBody>
          <a:bodyPr>
            <a:normAutofit fontScale="92500" lnSpcReduction="20000"/>
          </a:bodyPr>
          <a:lstStyle/>
          <a:p>
            <a:pPr lvl="0"/>
            <a:r>
              <a:rPr lang="en-US" dirty="0"/>
              <a:t>Economic empowerment</a:t>
            </a:r>
          </a:p>
          <a:p>
            <a:pPr lvl="0"/>
            <a:r>
              <a:rPr lang="en-US" dirty="0"/>
              <a:t>Inclusive development</a:t>
            </a:r>
          </a:p>
          <a:p>
            <a:pPr lvl="0"/>
            <a:r>
              <a:rPr lang="en-US" dirty="0"/>
              <a:t>Poverty alleviation</a:t>
            </a:r>
          </a:p>
          <a:p>
            <a:pPr lvl="0"/>
            <a:r>
              <a:rPr lang="en-US" dirty="0"/>
              <a:t>Income distribution</a:t>
            </a:r>
          </a:p>
          <a:p>
            <a:pPr lvl="0"/>
            <a:r>
              <a:rPr lang="en-US" dirty="0"/>
              <a:t>Gender equity</a:t>
            </a:r>
          </a:p>
          <a:p>
            <a:pPr lvl="0"/>
            <a:r>
              <a:rPr lang="en-US" dirty="0"/>
              <a:t>FDI flows</a:t>
            </a:r>
          </a:p>
          <a:p>
            <a:pPr lvl="0"/>
            <a:r>
              <a:rPr lang="en-US" dirty="0"/>
              <a:t>Employment generation</a:t>
            </a:r>
          </a:p>
          <a:p>
            <a:pPr lvl="0"/>
            <a:r>
              <a:rPr lang="en-US" dirty="0"/>
              <a:t>Improve the economy performance to achieve Sustainable development </a:t>
            </a:r>
          </a:p>
          <a:p>
            <a:r>
              <a:rPr lang="en-US" dirty="0"/>
              <a:t>Economic stabilization</a:t>
            </a:r>
          </a:p>
          <a:p>
            <a:r>
              <a:rPr lang="en-US" dirty="0"/>
              <a:t>Reduce the economy dependence on using a single source of income </a:t>
            </a:r>
          </a:p>
        </p:txBody>
      </p:sp>
    </p:spTree>
    <p:extLst>
      <p:ext uri="{BB962C8B-B14F-4D97-AF65-F5344CB8AC3E}">
        <p14:creationId xmlns:p14="http://schemas.microsoft.com/office/powerpoint/2010/main" val="138327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14B57A-21E2-4FCE-9428-257344A013E0}"/>
              </a:ext>
            </a:extLst>
          </p:cNvPr>
          <p:cNvGraphicFramePr>
            <a:graphicFrameLocks noGrp="1"/>
          </p:cNvGraphicFramePr>
          <p:nvPr>
            <p:extLst>
              <p:ext uri="{D42A27DB-BD31-4B8C-83A1-F6EECF244321}">
                <p14:modId xmlns:p14="http://schemas.microsoft.com/office/powerpoint/2010/main" val="2119484764"/>
              </p:ext>
            </p:extLst>
          </p:nvPr>
        </p:nvGraphicFramePr>
        <p:xfrm>
          <a:off x="689318" y="309490"/>
          <a:ext cx="11043139" cy="6119453"/>
        </p:xfrm>
        <a:graphic>
          <a:graphicData uri="http://schemas.openxmlformats.org/drawingml/2006/table">
            <a:tbl>
              <a:tblPr firstRow="1" firstCol="1" bandRow="1">
                <a:tableStyleId>{5C22544A-7EE6-4342-B048-85BDC9FD1C3A}</a:tableStyleId>
              </a:tblPr>
              <a:tblGrid>
                <a:gridCol w="2038849">
                  <a:extLst>
                    <a:ext uri="{9D8B030D-6E8A-4147-A177-3AD203B41FA5}">
                      <a16:colId xmlns:a16="http://schemas.microsoft.com/office/drawing/2014/main" val="2246235339"/>
                    </a:ext>
                  </a:extLst>
                </a:gridCol>
                <a:gridCol w="1910001">
                  <a:extLst>
                    <a:ext uri="{9D8B030D-6E8A-4147-A177-3AD203B41FA5}">
                      <a16:colId xmlns:a16="http://schemas.microsoft.com/office/drawing/2014/main" val="4163572917"/>
                    </a:ext>
                  </a:extLst>
                </a:gridCol>
                <a:gridCol w="2182858">
                  <a:extLst>
                    <a:ext uri="{9D8B030D-6E8A-4147-A177-3AD203B41FA5}">
                      <a16:colId xmlns:a16="http://schemas.microsoft.com/office/drawing/2014/main" val="3564392605"/>
                    </a:ext>
                  </a:extLst>
                </a:gridCol>
                <a:gridCol w="2319287">
                  <a:extLst>
                    <a:ext uri="{9D8B030D-6E8A-4147-A177-3AD203B41FA5}">
                      <a16:colId xmlns:a16="http://schemas.microsoft.com/office/drawing/2014/main" val="1758527649"/>
                    </a:ext>
                  </a:extLst>
                </a:gridCol>
                <a:gridCol w="2592144">
                  <a:extLst>
                    <a:ext uri="{9D8B030D-6E8A-4147-A177-3AD203B41FA5}">
                      <a16:colId xmlns:a16="http://schemas.microsoft.com/office/drawing/2014/main" val="540038880"/>
                    </a:ext>
                  </a:extLst>
                </a:gridCol>
              </a:tblGrid>
              <a:tr h="246649">
                <a:tc>
                  <a:txBody>
                    <a:bodyPr/>
                    <a:lstStyle/>
                    <a:p>
                      <a:pPr marL="0" marR="0">
                        <a:lnSpc>
                          <a:spcPct val="107000"/>
                        </a:lnSpc>
                        <a:spcBef>
                          <a:spcPts val="0"/>
                        </a:spcBef>
                        <a:spcAft>
                          <a:spcPts val="0"/>
                        </a:spcAft>
                      </a:pPr>
                      <a:r>
                        <a:rPr lang="en-US" sz="950">
                          <a:effectLst/>
                        </a:rPr>
                        <a:t>Country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ECI (2017)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Concentration index</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Diversification index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Productive capacities Index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7355740"/>
                  </a:ext>
                </a:extLst>
              </a:tr>
              <a:tr h="246649">
                <a:tc>
                  <a:txBody>
                    <a:bodyPr/>
                    <a:lstStyle/>
                    <a:p>
                      <a:pPr marL="0" marR="0">
                        <a:lnSpc>
                          <a:spcPct val="107000"/>
                        </a:lnSpc>
                        <a:spcBef>
                          <a:spcPts val="0"/>
                        </a:spcBef>
                        <a:spcAft>
                          <a:spcPts val="0"/>
                        </a:spcAft>
                      </a:pPr>
                      <a:r>
                        <a:rPr lang="en-US" sz="950">
                          <a:effectLst/>
                        </a:rPr>
                        <a:t>Japan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45.29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8789460"/>
                  </a:ext>
                </a:extLst>
              </a:tr>
              <a:tr h="246649">
                <a:tc>
                  <a:txBody>
                    <a:bodyPr/>
                    <a:lstStyle/>
                    <a:p>
                      <a:pPr marL="0" marR="0">
                        <a:lnSpc>
                          <a:spcPct val="107000"/>
                        </a:lnSpc>
                        <a:spcBef>
                          <a:spcPts val="0"/>
                        </a:spcBef>
                        <a:spcAft>
                          <a:spcPts val="0"/>
                        </a:spcAft>
                      </a:pPr>
                      <a:r>
                        <a:rPr lang="en-US" sz="950">
                          <a:effectLst/>
                        </a:rPr>
                        <a:t>Germany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0.092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47.38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7714182"/>
                  </a:ext>
                </a:extLst>
              </a:tr>
              <a:tr h="246649">
                <a:tc>
                  <a:txBody>
                    <a:bodyPr/>
                    <a:lstStyle/>
                    <a:p>
                      <a:pPr marL="0" marR="0">
                        <a:lnSpc>
                          <a:spcPct val="107000"/>
                        </a:lnSpc>
                        <a:spcBef>
                          <a:spcPts val="0"/>
                        </a:spcBef>
                        <a:spcAft>
                          <a:spcPts val="0"/>
                        </a:spcAft>
                      </a:pPr>
                      <a:r>
                        <a:rPr lang="en-US" sz="950">
                          <a:effectLst/>
                        </a:rPr>
                        <a:t>U.S.A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0.227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50.51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3752752"/>
                  </a:ext>
                </a:extLst>
              </a:tr>
              <a:tr h="246649">
                <a:tc>
                  <a:txBody>
                    <a:bodyPr/>
                    <a:lstStyle/>
                    <a:p>
                      <a:pPr marL="0" marR="0">
                        <a:lnSpc>
                          <a:spcPct val="107000"/>
                        </a:lnSpc>
                        <a:spcBef>
                          <a:spcPts val="0"/>
                        </a:spcBef>
                        <a:spcAft>
                          <a:spcPts val="0"/>
                        </a:spcAft>
                      </a:pPr>
                      <a:r>
                        <a:rPr lang="en-US" sz="950">
                          <a:effectLst/>
                        </a:rPr>
                        <a:t>UK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1.53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46.18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2120515"/>
                  </a:ext>
                </a:extLst>
              </a:tr>
              <a:tr h="246649">
                <a:tc>
                  <a:txBody>
                    <a:bodyPr/>
                    <a:lstStyle/>
                    <a:p>
                      <a:pPr marL="0" marR="0">
                        <a:lnSpc>
                          <a:spcPct val="107000"/>
                        </a:lnSpc>
                        <a:spcBef>
                          <a:spcPts val="0"/>
                        </a:spcBef>
                        <a:spcAft>
                          <a:spcPts val="0"/>
                        </a:spcAft>
                      </a:pPr>
                      <a:r>
                        <a:rPr lang="en-US" sz="950">
                          <a:effectLst/>
                        </a:rPr>
                        <a:t>Canada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1.08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42.30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1574037"/>
                  </a:ext>
                </a:extLst>
              </a:tr>
              <a:tr h="246649">
                <a:tc>
                  <a:txBody>
                    <a:bodyPr/>
                    <a:lstStyle/>
                    <a:p>
                      <a:pPr marL="0" marR="0">
                        <a:lnSpc>
                          <a:spcPct val="107000"/>
                        </a:lnSpc>
                        <a:spcBef>
                          <a:spcPts val="0"/>
                        </a:spcBef>
                        <a:spcAft>
                          <a:spcPts val="0"/>
                        </a:spcAft>
                      </a:pPr>
                      <a:r>
                        <a:rPr lang="en-US" sz="950">
                          <a:effectLst/>
                        </a:rPr>
                        <a:t>Malaysia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0.218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34.94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8377845"/>
                  </a:ext>
                </a:extLst>
              </a:tr>
              <a:tr h="246649">
                <a:tc>
                  <a:txBody>
                    <a:bodyPr/>
                    <a:lstStyle/>
                    <a:p>
                      <a:pPr marL="0" marR="0">
                        <a:lnSpc>
                          <a:spcPct val="107000"/>
                        </a:lnSpc>
                        <a:spcBef>
                          <a:spcPts val="0"/>
                        </a:spcBef>
                        <a:spcAft>
                          <a:spcPts val="0"/>
                        </a:spcAft>
                      </a:pPr>
                      <a:r>
                        <a:rPr lang="en-US" sz="950">
                          <a:effectLst/>
                        </a:rPr>
                        <a:t>Saudi Arabia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0.590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34.73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3172932"/>
                  </a:ext>
                </a:extLst>
              </a:tr>
              <a:tr h="246649">
                <a:tc>
                  <a:txBody>
                    <a:bodyPr/>
                    <a:lstStyle/>
                    <a:p>
                      <a:pPr marL="0" marR="0">
                        <a:lnSpc>
                          <a:spcPct val="107000"/>
                        </a:lnSpc>
                        <a:spcBef>
                          <a:spcPts val="0"/>
                        </a:spcBef>
                        <a:spcAft>
                          <a:spcPts val="0"/>
                        </a:spcAft>
                      </a:pPr>
                      <a:r>
                        <a:rPr lang="en-US" sz="950">
                          <a:effectLst/>
                        </a:rPr>
                        <a:t>Qatar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40.81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758132"/>
                  </a:ext>
                </a:extLst>
              </a:tr>
              <a:tr h="246649">
                <a:tc>
                  <a:txBody>
                    <a:bodyPr/>
                    <a:lstStyle/>
                    <a:p>
                      <a:pPr marL="0" marR="0">
                        <a:lnSpc>
                          <a:spcPct val="107000"/>
                        </a:lnSpc>
                        <a:spcBef>
                          <a:spcPts val="0"/>
                        </a:spcBef>
                        <a:spcAft>
                          <a:spcPts val="0"/>
                        </a:spcAft>
                      </a:pPr>
                      <a:r>
                        <a:rPr lang="en-US" sz="950">
                          <a:effectLst/>
                        </a:rPr>
                        <a:t>Turkey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0.072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34.29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6906457"/>
                  </a:ext>
                </a:extLst>
              </a:tr>
              <a:tr h="246649">
                <a:tc>
                  <a:txBody>
                    <a:bodyPr/>
                    <a:lstStyle/>
                    <a:p>
                      <a:pPr marL="0" marR="0">
                        <a:lnSpc>
                          <a:spcPct val="107000"/>
                        </a:lnSpc>
                        <a:spcBef>
                          <a:spcPts val="0"/>
                        </a:spcBef>
                        <a:spcAft>
                          <a:spcPts val="0"/>
                        </a:spcAft>
                      </a:pPr>
                      <a:r>
                        <a:rPr lang="en-US" sz="950">
                          <a:effectLst/>
                        </a:rPr>
                        <a:t>UAE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0.204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0.556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42.30-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4985825"/>
                  </a:ext>
                </a:extLst>
              </a:tr>
              <a:tr h="246649">
                <a:tc>
                  <a:txBody>
                    <a:bodyPr/>
                    <a:lstStyle/>
                    <a:p>
                      <a:pPr marL="0" marR="0">
                        <a:lnSpc>
                          <a:spcPct val="107000"/>
                        </a:lnSpc>
                        <a:spcBef>
                          <a:spcPts val="0"/>
                        </a:spcBef>
                        <a:spcAft>
                          <a:spcPts val="0"/>
                        </a:spcAft>
                      </a:pPr>
                      <a:r>
                        <a:rPr lang="en-US" sz="950">
                          <a:effectLst/>
                        </a:rPr>
                        <a:t>Kuwait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0.669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33.90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3958858"/>
                  </a:ext>
                </a:extLst>
              </a:tr>
              <a:tr h="246649">
                <a:tc>
                  <a:txBody>
                    <a:bodyPr/>
                    <a:lstStyle/>
                    <a:p>
                      <a:pPr marL="0" marR="0">
                        <a:lnSpc>
                          <a:spcPct val="107000"/>
                        </a:lnSpc>
                        <a:spcBef>
                          <a:spcPts val="0"/>
                        </a:spcBef>
                        <a:spcAft>
                          <a:spcPts val="0"/>
                        </a:spcAft>
                      </a:pPr>
                      <a:r>
                        <a:rPr lang="en-US" sz="950">
                          <a:effectLst/>
                        </a:rPr>
                        <a:t>Jordan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0.620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31.01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46827539"/>
                  </a:ext>
                </a:extLst>
              </a:tr>
              <a:tr h="246649">
                <a:tc>
                  <a:txBody>
                    <a:bodyPr/>
                    <a:lstStyle/>
                    <a:p>
                      <a:pPr marL="0" marR="0">
                        <a:lnSpc>
                          <a:spcPct val="107000"/>
                        </a:lnSpc>
                        <a:spcBef>
                          <a:spcPts val="0"/>
                        </a:spcBef>
                        <a:spcAft>
                          <a:spcPts val="0"/>
                        </a:spcAft>
                      </a:pPr>
                      <a:r>
                        <a:rPr lang="en-US" sz="950">
                          <a:effectLst/>
                        </a:rPr>
                        <a:t>Tunisia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0.526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33.28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8181064"/>
                  </a:ext>
                </a:extLst>
              </a:tr>
              <a:tr h="246649">
                <a:tc>
                  <a:txBody>
                    <a:bodyPr/>
                    <a:lstStyle/>
                    <a:p>
                      <a:pPr marL="0" marR="0">
                        <a:lnSpc>
                          <a:spcPct val="107000"/>
                        </a:lnSpc>
                        <a:spcBef>
                          <a:spcPts val="0"/>
                        </a:spcBef>
                        <a:spcAft>
                          <a:spcPts val="0"/>
                        </a:spcAft>
                      </a:pPr>
                      <a:r>
                        <a:rPr lang="en-US" sz="950">
                          <a:effectLst/>
                        </a:rPr>
                        <a:t>Egypt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0.585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29.39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61394602"/>
                  </a:ext>
                </a:extLst>
              </a:tr>
              <a:tr h="246649">
                <a:tc>
                  <a:txBody>
                    <a:bodyPr/>
                    <a:lstStyle/>
                    <a:p>
                      <a:pPr marL="0" marR="0">
                        <a:lnSpc>
                          <a:spcPct val="107000"/>
                        </a:lnSpc>
                        <a:spcBef>
                          <a:spcPts val="0"/>
                        </a:spcBef>
                        <a:spcAft>
                          <a:spcPts val="0"/>
                        </a:spcAft>
                      </a:pPr>
                      <a:r>
                        <a:rPr lang="en-US" sz="950">
                          <a:effectLst/>
                        </a:rPr>
                        <a:t>Indonesia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0.565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29.94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9378149"/>
                  </a:ext>
                </a:extLst>
              </a:tr>
              <a:tr h="246649">
                <a:tc>
                  <a:txBody>
                    <a:bodyPr/>
                    <a:lstStyle/>
                    <a:p>
                      <a:pPr marL="0" marR="0">
                        <a:lnSpc>
                          <a:spcPct val="107000"/>
                        </a:lnSpc>
                        <a:spcBef>
                          <a:spcPts val="0"/>
                        </a:spcBef>
                        <a:spcAft>
                          <a:spcPts val="0"/>
                        </a:spcAft>
                      </a:pPr>
                      <a:r>
                        <a:rPr lang="en-US" sz="950">
                          <a:effectLst/>
                        </a:rPr>
                        <a:t>Syria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0.223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24.67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0620215"/>
                  </a:ext>
                </a:extLst>
              </a:tr>
              <a:tr h="246649">
                <a:tc>
                  <a:txBody>
                    <a:bodyPr/>
                    <a:lstStyle/>
                    <a:p>
                      <a:pPr marL="0" marR="0">
                        <a:lnSpc>
                          <a:spcPct val="107000"/>
                        </a:lnSpc>
                        <a:spcBef>
                          <a:spcPts val="0"/>
                        </a:spcBef>
                        <a:spcAft>
                          <a:spcPts val="0"/>
                        </a:spcAft>
                      </a:pPr>
                      <a:r>
                        <a:rPr lang="en-US" sz="950">
                          <a:effectLst/>
                        </a:rPr>
                        <a:t>Algeria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27.76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7220019"/>
                  </a:ext>
                </a:extLst>
              </a:tr>
              <a:tr h="246649">
                <a:tc>
                  <a:txBody>
                    <a:bodyPr/>
                    <a:lstStyle/>
                    <a:p>
                      <a:pPr marL="0" marR="0">
                        <a:lnSpc>
                          <a:spcPct val="107000"/>
                        </a:lnSpc>
                        <a:spcBef>
                          <a:spcPts val="0"/>
                        </a:spcBef>
                        <a:spcAft>
                          <a:spcPts val="0"/>
                        </a:spcAft>
                      </a:pPr>
                      <a:r>
                        <a:rPr lang="en-US" sz="950">
                          <a:effectLst/>
                        </a:rPr>
                        <a:t>Pakistan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0.207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0.766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25.17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9697827"/>
                  </a:ext>
                </a:extLst>
              </a:tr>
              <a:tr h="246649">
                <a:tc>
                  <a:txBody>
                    <a:bodyPr/>
                    <a:lstStyle/>
                    <a:p>
                      <a:pPr marL="0" marR="0">
                        <a:lnSpc>
                          <a:spcPct val="107000"/>
                        </a:lnSpc>
                        <a:spcBef>
                          <a:spcPts val="0"/>
                        </a:spcBef>
                        <a:spcAft>
                          <a:spcPts val="0"/>
                        </a:spcAft>
                      </a:pPr>
                      <a:r>
                        <a:rPr lang="en-US" sz="950">
                          <a:effectLst/>
                        </a:rPr>
                        <a:t>Morocco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0.181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0.655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30.51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6598043"/>
                  </a:ext>
                </a:extLst>
              </a:tr>
              <a:tr h="246649">
                <a:tc>
                  <a:txBody>
                    <a:bodyPr/>
                    <a:lstStyle/>
                    <a:p>
                      <a:pPr marL="0" marR="0">
                        <a:lnSpc>
                          <a:spcPct val="107000"/>
                        </a:lnSpc>
                        <a:spcBef>
                          <a:spcPts val="0"/>
                        </a:spcBef>
                        <a:spcAft>
                          <a:spcPts val="0"/>
                        </a:spcAft>
                      </a:pPr>
                      <a:r>
                        <a:rPr lang="en-US" sz="950">
                          <a:effectLst/>
                        </a:rPr>
                        <a:t>Libya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24.16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509485"/>
                  </a:ext>
                </a:extLst>
              </a:tr>
              <a:tr h="246649">
                <a:tc>
                  <a:txBody>
                    <a:bodyPr/>
                    <a:lstStyle/>
                    <a:p>
                      <a:pPr marL="0" marR="0">
                        <a:lnSpc>
                          <a:spcPct val="107000"/>
                        </a:lnSpc>
                        <a:spcBef>
                          <a:spcPts val="0"/>
                        </a:spcBef>
                        <a:spcAft>
                          <a:spcPts val="0"/>
                        </a:spcAft>
                      </a:pPr>
                      <a:r>
                        <a:rPr lang="en-US" sz="950">
                          <a:effectLst/>
                        </a:rPr>
                        <a:t>Yemen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0.422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23.28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7355779"/>
                  </a:ext>
                </a:extLst>
              </a:tr>
              <a:tr h="246649">
                <a:tc>
                  <a:txBody>
                    <a:bodyPr/>
                    <a:lstStyle/>
                    <a:p>
                      <a:pPr marL="0" marR="0">
                        <a:lnSpc>
                          <a:spcPct val="107000"/>
                        </a:lnSpc>
                        <a:spcBef>
                          <a:spcPts val="0"/>
                        </a:spcBef>
                        <a:spcAft>
                          <a:spcPts val="0"/>
                        </a:spcAft>
                      </a:pPr>
                      <a:r>
                        <a:rPr lang="en-US" sz="950">
                          <a:effectLst/>
                        </a:rPr>
                        <a:t>Sudan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-1.48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0.397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22.01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0768662"/>
                  </a:ext>
                </a:extLst>
              </a:tr>
              <a:tr h="446526">
                <a:tc>
                  <a:txBody>
                    <a:bodyPr/>
                    <a:lstStyle/>
                    <a:p>
                      <a:pPr marL="0" marR="0">
                        <a:lnSpc>
                          <a:spcPct val="107000"/>
                        </a:lnSpc>
                        <a:spcBef>
                          <a:spcPts val="0"/>
                        </a:spcBef>
                        <a:spcAft>
                          <a:spcPts val="0"/>
                        </a:spcAft>
                      </a:pPr>
                      <a:r>
                        <a:rPr lang="en-US" sz="950">
                          <a:effectLst/>
                        </a:rPr>
                        <a:t>Nigeria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0.792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a:effectLst/>
                        </a:rPr>
                        <a:t>0.875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950" dirty="0">
                          <a:effectLst/>
                        </a:rPr>
                        <a:t>21.65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2751909"/>
                  </a:ext>
                </a:extLst>
              </a:tr>
            </a:tbl>
          </a:graphicData>
        </a:graphic>
      </p:graphicFrame>
    </p:spTree>
    <p:extLst>
      <p:ext uri="{BB962C8B-B14F-4D97-AF65-F5344CB8AC3E}">
        <p14:creationId xmlns:p14="http://schemas.microsoft.com/office/powerpoint/2010/main" val="226893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6FEB-3481-4275-ADAD-359651A3FC95}"/>
              </a:ext>
            </a:extLst>
          </p:cNvPr>
          <p:cNvSpPr>
            <a:spLocks noGrp="1"/>
          </p:cNvSpPr>
          <p:nvPr>
            <p:ph type="title"/>
          </p:nvPr>
        </p:nvSpPr>
        <p:spPr/>
        <p:txBody>
          <a:bodyPr>
            <a:normAutofit/>
          </a:bodyPr>
          <a:lstStyle/>
          <a:p>
            <a:pPr algn="ctr"/>
            <a:r>
              <a:rPr lang="en-US" sz="3600" dirty="0"/>
              <a:t>Export Diversification –Middle East </a:t>
            </a:r>
            <a:br>
              <a:rPr lang="en-US" sz="3600" dirty="0"/>
            </a:br>
            <a:r>
              <a:rPr lang="en-US" sz="2000" dirty="0"/>
              <a:t>(WTO-https://www.oecd.org/dac/aft/aid-for-trade-at-a-glance-22234411.htm)</a:t>
            </a:r>
          </a:p>
        </p:txBody>
      </p:sp>
      <p:pic>
        <p:nvPicPr>
          <p:cNvPr id="4" name="Content Placeholder 3">
            <a:extLst>
              <a:ext uri="{FF2B5EF4-FFF2-40B4-BE49-F238E27FC236}">
                <a16:creationId xmlns:a16="http://schemas.microsoft.com/office/drawing/2014/main" id="{5ED0D08B-7BC3-4E15-9FAA-9626F3D4A1A7}"/>
              </a:ext>
            </a:extLst>
          </p:cNvPr>
          <p:cNvPicPr>
            <a:picLocks noGrp="1"/>
          </p:cNvPicPr>
          <p:nvPr>
            <p:ph idx="1"/>
          </p:nvPr>
        </p:nvPicPr>
        <p:blipFill rotWithShape="1">
          <a:blip r:embed="rId2"/>
          <a:srcRect l="30609" t="45040" r="31571" b="9350"/>
          <a:stretch/>
        </p:blipFill>
        <p:spPr bwMode="auto">
          <a:xfrm>
            <a:off x="604911" y="1690688"/>
            <a:ext cx="10515600" cy="490706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826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C1FF-E74C-4CAF-A74B-C169F95287FF}"/>
              </a:ext>
            </a:extLst>
          </p:cNvPr>
          <p:cNvSpPr>
            <a:spLocks noGrp="1"/>
          </p:cNvSpPr>
          <p:nvPr>
            <p:ph type="title"/>
          </p:nvPr>
        </p:nvSpPr>
        <p:spPr/>
        <p:txBody>
          <a:bodyPr>
            <a:normAutofit/>
          </a:bodyPr>
          <a:lstStyle/>
          <a:p>
            <a:pPr algn="ctr"/>
            <a:r>
              <a:rPr lang="en-US" sz="3200" dirty="0"/>
              <a:t>Share of Fuels in Total Export –Saudi Arabia </a:t>
            </a:r>
            <a:br>
              <a:rPr lang="en-US" dirty="0"/>
            </a:br>
            <a:r>
              <a:rPr lang="en-US" sz="1800" dirty="0"/>
              <a:t>(IMF- https://www.imf.org/en/Publications/Policy-Papers/Issues/2018/12/04/pp120618gcc-trade-and-foreign-investment)</a:t>
            </a:r>
          </a:p>
        </p:txBody>
      </p:sp>
      <p:pic>
        <p:nvPicPr>
          <p:cNvPr id="4" name="Content Placeholder 3">
            <a:extLst>
              <a:ext uri="{FF2B5EF4-FFF2-40B4-BE49-F238E27FC236}">
                <a16:creationId xmlns:a16="http://schemas.microsoft.com/office/drawing/2014/main" id="{159CAA0B-D0B1-4B05-8FC3-28340B77F88E}"/>
              </a:ext>
            </a:extLst>
          </p:cNvPr>
          <p:cNvPicPr>
            <a:picLocks noGrp="1"/>
          </p:cNvPicPr>
          <p:nvPr>
            <p:ph idx="1"/>
          </p:nvPr>
        </p:nvPicPr>
        <p:blipFill rotWithShape="1">
          <a:blip r:embed="rId2"/>
          <a:srcRect l="14423" t="55556" r="46955" b="11111"/>
          <a:stretch/>
        </p:blipFill>
        <p:spPr bwMode="auto">
          <a:xfrm>
            <a:off x="1202788" y="1690687"/>
            <a:ext cx="10515600" cy="5483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398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3493</TotalTime>
  <Words>503</Words>
  <Application>Microsoft Office PowerPoint</Application>
  <PresentationFormat>Widescreen</PresentationFormat>
  <Paragraphs>147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HelveticaNeueLTStd-Lt</vt:lpstr>
      <vt:lpstr>Office Theme</vt:lpstr>
      <vt:lpstr>Building Capabilities for Economic Diversification in the Gulf Region </vt:lpstr>
      <vt:lpstr>Productive Capacity: Defined </vt:lpstr>
      <vt:lpstr>Productive capacities  (UNCTAD, 2006) </vt:lpstr>
      <vt:lpstr>PowerPoint Presentation</vt:lpstr>
      <vt:lpstr>Economic Diversification defined </vt:lpstr>
      <vt:lpstr>Objectives of Economic Diversification </vt:lpstr>
      <vt:lpstr>PowerPoint Presentation</vt:lpstr>
      <vt:lpstr>Export Diversification –Middle East  (WTO-https://www.oecd.org/dac/aft/aid-for-trade-at-a-glance-22234411.htm)</vt:lpstr>
      <vt:lpstr>Share of Fuels in Total Export –Saudi Arabia  (IMF- https://www.imf.org/en/Publications/Policy-Papers/Issues/2018/12/04/pp120618gcc-trade-and-foreign-investment)</vt:lpstr>
      <vt:lpstr>PowerPoint Presentation</vt:lpstr>
      <vt:lpstr>Product Complexity of Exports –GCC Countries (IMF –Trade and FDI) </vt:lpstr>
      <vt:lpstr>PowerPoint Presentation</vt:lpstr>
      <vt:lpstr>Share of GDP and Employment (IMF-Economic Diversification in Oil-exporting Arab Countries)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Capabilities for Economic Diversification in the Gulf Region</dc:title>
  <dc:creator>Amer</dc:creator>
  <cp:lastModifiedBy>Zainab Abdulwahab Isa Abdulla Darwish</cp:lastModifiedBy>
  <cp:revision>20</cp:revision>
  <dcterms:created xsi:type="dcterms:W3CDTF">2021-03-20T08:45:10Z</dcterms:created>
  <dcterms:modified xsi:type="dcterms:W3CDTF">2021-04-18T06:48:04Z</dcterms:modified>
</cp:coreProperties>
</file>