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2" r:id="rId6"/>
    <p:sldId id="263" r:id="rId7"/>
    <p:sldId id="264" r:id="rId8"/>
    <p:sldId id="269"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0F977B8-F933-42E3-9BE0-B32A59CB0AE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87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4DF2CE-BB74-4E86-B429-8F9782CB54F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977B8-F933-42E3-9BE0-B32A59CB0AE8}" type="slidenum">
              <a:rPr lang="en-US" smtClean="0"/>
              <a:t>‹#›</a:t>
            </a:fld>
            <a:endParaRPr lang="en-US"/>
          </a:p>
        </p:txBody>
      </p:sp>
    </p:spTree>
    <p:extLst>
      <p:ext uri="{BB962C8B-B14F-4D97-AF65-F5344CB8AC3E}">
        <p14:creationId xmlns:p14="http://schemas.microsoft.com/office/powerpoint/2010/main" val="147384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6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5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spTree>
    <p:extLst>
      <p:ext uri="{BB962C8B-B14F-4D97-AF65-F5344CB8AC3E}">
        <p14:creationId xmlns:p14="http://schemas.microsoft.com/office/powerpoint/2010/main" val="99748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20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16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58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10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spTree>
    <p:extLst>
      <p:ext uri="{BB962C8B-B14F-4D97-AF65-F5344CB8AC3E}">
        <p14:creationId xmlns:p14="http://schemas.microsoft.com/office/powerpoint/2010/main" val="3752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DF2CE-BB74-4E86-B429-8F9782CB54FB}"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977B8-F933-42E3-9BE0-B32A59CB0AE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39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DF2CE-BB74-4E86-B429-8F9782CB54F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977B8-F933-42E3-9BE0-B32A59CB0AE8}"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22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DF2CE-BB74-4E86-B429-8F9782CB54FB}"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977B8-F933-42E3-9BE0-B32A59CB0AE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7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DF2CE-BB74-4E86-B429-8F9782CB54FB}"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977B8-F933-42E3-9BE0-B32A59CB0AE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37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DF2CE-BB74-4E86-B429-8F9782CB54FB}"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977B8-F933-42E3-9BE0-B32A59CB0AE8}" type="slidenum">
              <a:rPr lang="en-US" smtClean="0"/>
              <a:t>‹#›</a:t>
            </a:fld>
            <a:endParaRPr lang="en-US"/>
          </a:p>
        </p:txBody>
      </p:sp>
    </p:spTree>
    <p:extLst>
      <p:ext uri="{BB962C8B-B14F-4D97-AF65-F5344CB8AC3E}">
        <p14:creationId xmlns:p14="http://schemas.microsoft.com/office/powerpoint/2010/main" val="174325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4DF2CE-BB74-4E86-B429-8F9782CB54F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977B8-F933-42E3-9BE0-B32A59CB0AE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86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4DF2CE-BB74-4E86-B429-8F9782CB54FB}"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977B8-F933-42E3-9BE0-B32A59CB0AE8}" type="slidenum">
              <a:rPr lang="en-US" smtClean="0"/>
              <a:t>‹#›</a:t>
            </a:fld>
            <a:endParaRPr lang="en-US"/>
          </a:p>
        </p:txBody>
      </p:sp>
    </p:spTree>
    <p:extLst>
      <p:ext uri="{BB962C8B-B14F-4D97-AF65-F5344CB8AC3E}">
        <p14:creationId xmlns:p14="http://schemas.microsoft.com/office/powerpoint/2010/main" val="84739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4DF2CE-BB74-4E86-B429-8F9782CB54FB}" type="datetimeFigureOut">
              <a:rPr lang="en-US" smtClean="0"/>
              <a:t>3/30/2021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F977B8-F933-42E3-9BE0-B32A59CB0AE8}" type="slidenum">
              <a:rPr lang="en-US" smtClean="0"/>
              <a:t>‹#›</a:t>
            </a:fld>
            <a:endParaRPr lang="en-US"/>
          </a:p>
        </p:txBody>
      </p:sp>
    </p:spTree>
    <p:extLst>
      <p:ext uri="{BB962C8B-B14F-4D97-AF65-F5344CB8AC3E}">
        <p14:creationId xmlns:p14="http://schemas.microsoft.com/office/powerpoint/2010/main" val="18060558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3B039B-19DF-4B85-B2AC-5306EFEB6582}"/>
              </a:ext>
            </a:extLst>
          </p:cNvPr>
          <p:cNvSpPr>
            <a:spLocks noGrp="1"/>
          </p:cNvSpPr>
          <p:nvPr>
            <p:ph type="ctrTitle"/>
          </p:nvPr>
        </p:nvSpPr>
        <p:spPr>
          <a:xfrm>
            <a:off x="2692397" y="2031612"/>
            <a:ext cx="6815669" cy="1998504"/>
          </a:xfrm>
        </p:spPr>
        <p:txBody>
          <a:bodyPr/>
          <a:lstStyle/>
          <a:p>
            <a:pPr marL="0" marR="0" rtl="1">
              <a:spcBef>
                <a:spcPts val="0"/>
              </a:spcBef>
              <a:spcAft>
                <a:spcPts val="0"/>
              </a:spcAft>
            </a:pPr>
            <a:r>
              <a:rPr lang="ar-BH" sz="2800" b="1" dirty="0">
                <a:latin typeface="Arial" panose="020B0604020202020204" pitchFamily="34" charset="0"/>
                <a:ea typeface="Arial" panose="020B0604020202020204" pitchFamily="34" charset="0"/>
              </a:rPr>
              <a:t>المعالجة </a:t>
            </a:r>
            <a:r>
              <a:rPr lang="ar-LY" sz="2800" b="1" dirty="0">
                <a:effectLst/>
                <a:latin typeface="Arial" panose="020B0604020202020204" pitchFamily="34" charset="0"/>
                <a:ea typeface="Arial" panose="020B0604020202020204" pitchFamily="34" charset="0"/>
              </a:rPr>
              <a:t>ال</a:t>
            </a:r>
            <a:r>
              <a:rPr lang="ar-SA" sz="2800" b="1" dirty="0">
                <a:effectLst/>
                <a:latin typeface="Arial" panose="020B0604020202020204" pitchFamily="34" charset="0"/>
                <a:ea typeface="Arial" panose="020B0604020202020204" pitchFamily="34" charset="0"/>
              </a:rPr>
              <a:t>إعلامي</a:t>
            </a:r>
            <a:r>
              <a:rPr lang="ar-TN" sz="2800" b="1" dirty="0">
                <a:effectLst/>
                <a:latin typeface="Arial" panose="020B0604020202020204" pitchFamily="34" charset="0"/>
                <a:ea typeface="Arial" panose="020B0604020202020204" pitchFamily="34" charset="0"/>
              </a:rPr>
              <a:t>ّ</a:t>
            </a:r>
            <a:r>
              <a:rPr lang="ar-SA" sz="2800" b="1" dirty="0">
                <a:effectLst/>
                <a:latin typeface="Arial" panose="020B0604020202020204" pitchFamily="34" charset="0"/>
                <a:ea typeface="Arial" panose="020B0604020202020204" pitchFamily="34" charset="0"/>
              </a:rPr>
              <a:t>ة </a:t>
            </a:r>
            <a:r>
              <a:rPr lang="ar-BH" sz="2800" b="1" dirty="0">
                <a:latin typeface="Arial" panose="020B0604020202020204" pitchFamily="34" charset="0"/>
                <a:ea typeface="Arial" panose="020B0604020202020204" pitchFamily="34" charset="0"/>
              </a:rPr>
              <a:t> لأخبار جائحة كورونا </a:t>
            </a:r>
            <a:r>
              <a:rPr lang="ar-SA" sz="2800" b="1" dirty="0">
                <a:effectLst/>
                <a:latin typeface="Arial" panose="020B0604020202020204" pitchFamily="34" charset="0"/>
                <a:ea typeface="Arial" panose="020B0604020202020204" pitchFamily="34" charset="0"/>
              </a:rPr>
              <a:t>في مواجهة الأخبار الزّائفة</a:t>
            </a:r>
            <a:br>
              <a:rPr lang="en-US" sz="1800" dirty="0">
                <a:effectLst/>
                <a:latin typeface="Arial" panose="020B0604020202020204" pitchFamily="34" charset="0"/>
                <a:ea typeface="Arial" panose="020B0604020202020204" pitchFamily="34" charset="0"/>
              </a:rPr>
            </a:br>
            <a:r>
              <a:rPr lang="ar-BH" sz="1800" b="1" dirty="0">
                <a:latin typeface="Arial" panose="020B0604020202020204" pitchFamily="34" charset="0"/>
                <a:ea typeface="Arial" panose="020B0604020202020204" pitchFamily="34" charset="0"/>
              </a:rPr>
              <a:t>البحرين انموذجا </a:t>
            </a:r>
            <a:br>
              <a:rPr lang="ar-LY" sz="1800" dirty="0">
                <a:effectLst/>
                <a:latin typeface="Arial" panose="020B0604020202020204" pitchFamily="34" charset="0"/>
                <a:ea typeface="Arial" panose="020B0604020202020204" pitchFamily="34" charset="0"/>
              </a:rPr>
            </a:br>
            <a:br>
              <a:rPr lang="ar-LY" sz="2400" b="1" dirty="0">
                <a:effectLst/>
                <a:ea typeface="Arial" panose="020B0604020202020204" pitchFamily="34" charset="0"/>
                <a:cs typeface="Arial" panose="020B0604020202020204" pitchFamily="34" charset="0"/>
              </a:rPr>
            </a:br>
            <a:r>
              <a:rPr lang="ar-LY" sz="1800" b="1" dirty="0">
                <a:effectLst/>
                <a:ea typeface="Arial" panose="020B0604020202020204" pitchFamily="34" charset="0"/>
                <a:cs typeface="Arial" panose="020B0604020202020204" pitchFamily="34" charset="0"/>
              </a:rPr>
              <a:t>ورقة بحثية مقدمة للملتقي السنوي الثامن للبحث بالجامعة الأهلية 23 -24 مارس 2021</a:t>
            </a:r>
            <a:endParaRPr lang="en-US" sz="2400" dirty="0"/>
          </a:p>
        </p:txBody>
      </p:sp>
      <p:sp>
        <p:nvSpPr>
          <p:cNvPr id="3" name="عنوان فرعي 2">
            <a:extLst>
              <a:ext uri="{FF2B5EF4-FFF2-40B4-BE49-F238E27FC236}">
                <a16:creationId xmlns:a16="http://schemas.microsoft.com/office/drawing/2014/main" id="{2D24D3FD-4A90-4F8F-868F-752E1D64BD93}"/>
              </a:ext>
            </a:extLst>
          </p:cNvPr>
          <p:cNvSpPr>
            <a:spLocks noGrp="1"/>
          </p:cNvSpPr>
          <p:nvPr>
            <p:ph type="subTitle" idx="1"/>
          </p:nvPr>
        </p:nvSpPr>
        <p:spPr>
          <a:xfrm>
            <a:off x="2692398" y="4108175"/>
            <a:ext cx="6815669" cy="870224"/>
          </a:xfrm>
        </p:spPr>
        <p:txBody>
          <a:bodyPr>
            <a:normAutofit fontScale="92500" lnSpcReduction="20000"/>
          </a:bodyPr>
          <a:lstStyle/>
          <a:p>
            <a:r>
              <a:rPr lang="ar-LY" sz="2900" b="1" dirty="0" err="1"/>
              <a:t>د.عبدالكريم</a:t>
            </a:r>
            <a:r>
              <a:rPr lang="ar-LY" sz="2900" b="1" dirty="0"/>
              <a:t> الزياني </a:t>
            </a:r>
          </a:p>
          <a:p>
            <a:r>
              <a:rPr lang="ar-LY" sz="2500" b="1" dirty="0"/>
              <a:t>أستاذ الإعلام المشارك – قسم الإعلام والعلاقات العامة </a:t>
            </a:r>
            <a:endParaRPr lang="en-US" sz="2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039" y="96983"/>
            <a:ext cx="3381375" cy="1535608"/>
          </a:xfrm>
          <a:prstGeom prst="rect">
            <a:avLst/>
          </a:prstGeom>
        </p:spPr>
      </p:pic>
    </p:spTree>
    <p:extLst>
      <p:ext uri="{BB962C8B-B14F-4D97-AF65-F5344CB8AC3E}">
        <p14:creationId xmlns:p14="http://schemas.microsoft.com/office/powerpoint/2010/main" val="6200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EF6A7-08EB-4AB0-AA74-86F7DCCFA9F0}"/>
              </a:ext>
            </a:extLst>
          </p:cNvPr>
          <p:cNvSpPr>
            <a:spLocks noGrp="1"/>
          </p:cNvSpPr>
          <p:nvPr>
            <p:ph type="title"/>
          </p:nvPr>
        </p:nvSpPr>
        <p:spPr/>
        <p:txBody>
          <a:bodyPr/>
          <a:lstStyle/>
          <a:p>
            <a:r>
              <a:rPr lang="ar-LY" b="1" dirty="0"/>
              <a:t>عينة الدراسة</a:t>
            </a:r>
            <a:endParaRPr lang="en-US" b="1" dirty="0"/>
          </a:p>
        </p:txBody>
      </p:sp>
      <p:sp>
        <p:nvSpPr>
          <p:cNvPr id="3" name="عنصر نائب للمحتوى 2">
            <a:extLst>
              <a:ext uri="{FF2B5EF4-FFF2-40B4-BE49-F238E27FC236}">
                <a16:creationId xmlns:a16="http://schemas.microsoft.com/office/drawing/2014/main" id="{CD9AC98A-D974-49AC-9F6F-97903493A7F7}"/>
              </a:ext>
            </a:extLst>
          </p:cNvPr>
          <p:cNvSpPr>
            <a:spLocks noGrp="1"/>
          </p:cNvSpPr>
          <p:nvPr>
            <p:ph idx="1"/>
          </p:nvPr>
        </p:nvSpPr>
        <p:spPr/>
        <p:txBody>
          <a:bodyPr>
            <a:normAutofit lnSpcReduction="10000"/>
          </a:bodyPr>
          <a:lstStyle/>
          <a:p>
            <a:pPr algn="just" rtl="1"/>
            <a:r>
              <a:rPr lang="ar-BH" sz="2400" dirty="0">
                <a:effectLst/>
                <a:ea typeface="Simplified Arabic" panose="02020603050405020304" pitchFamily="18" charset="-78"/>
                <a:cs typeface="Simplified Arabic" panose="02020603050405020304" pitchFamily="18" charset="-78"/>
              </a:rPr>
              <a:t>اقتصرت علينة الدراسة علي </a:t>
            </a:r>
            <a:r>
              <a:rPr lang="ar-SA" sz="2400" b="1" dirty="0">
                <a:effectLst/>
                <a:ea typeface="Simplified Arabic" panose="02020603050405020304" pitchFamily="18" charset="-78"/>
                <a:cs typeface="Simplified Arabic" panose="02020603050405020304" pitchFamily="18" charset="-78"/>
              </a:rPr>
              <a:t>قناة </a:t>
            </a:r>
            <a:r>
              <a:rPr lang="ar-LY" sz="2400" b="1" dirty="0">
                <a:effectLst/>
                <a:ea typeface="Simplified Arabic" panose="02020603050405020304" pitchFamily="18" charset="-78"/>
                <a:cs typeface="Simplified Arabic" panose="02020603050405020304" pitchFamily="18" charset="-78"/>
              </a:rPr>
              <a:t>البحرين ، </a:t>
            </a:r>
            <a:r>
              <a:rPr lang="ar-SA" sz="2400" b="1" dirty="0">
                <a:effectLst/>
                <a:ea typeface="Simplified Arabic" panose="02020603050405020304" pitchFamily="18" charset="-78"/>
                <a:cs typeface="Simplified Arabic" panose="02020603050405020304" pitchFamily="18" charset="-78"/>
              </a:rPr>
              <a:t>وإذاعة </a:t>
            </a:r>
            <a:r>
              <a:rPr lang="ar-LY" sz="2400" b="1" dirty="0">
                <a:effectLst/>
                <a:ea typeface="Simplified Arabic" panose="02020603050405020304" pitchFamily="18" charset="-78"/>
                <a:cs typeface="Simplified Arabic" panose="02020603050405020304" pitchFamily="18" charset="-78"/>
              </a:rPr>
              <a:t>البحرين</a:t>
            </a:r>
            <a:r>
              <a:rPr lang="ar-SA" sz="2400" dirty="0">
                <a:effectLst/>
                <a:ea typeface="Simplified Arabic" panose="02020603050405020304" pitchFamily="18" charset="-78"/>
                <a:cs typeface="Simplified Arabic" panose="02020603050405020304" pitchFamily="18" charset="-78"/>
              </a:rPr>
              <a:t>، </a:t>
            </a:r>
            <a:r>
              <a:rPr lang="ar-LY" sz="2400" b="1" dirty="0">
                <a:effectLst/>
                <a:ea typeface="Simplified Arabic" panose="02020603050405020304" pitchFamily="18" charset="-78"/>
                <a:cs typeface="Simplified Arabic" panose="02020603050405020304" pitchFamily="18" charset="-78"/>
              </a:rPr>
              <a:t>موقع صحيفة الأيام</a:t>
            </a:r>
            <a:r>
              <a:rPr lang="ar-BH" sz="2400" b="1" dirty="0">
                <a:effectLst/>
                <a:ea typeface="Simplified Arabic" panose="02020603050405020304" pitchFamily="18" charset="-78"/>
                <a:cs typeface="Simplified Arabic" panose="02020603050405020304" pitchFamily="18" charset="-78"/>
              </a:rPr>
              <a:t> ، </a:t>
            </a:r>
            <a:r>
              <a:rPr lang="ar-LY" sz="2400" b="1" dirty="0">
                <a:effectLst/>
                <a:ea typeface="Simplified Arabic" panose="02020603050405020304" pitchFamily="18" charset="-78"/>
                <a:cs typeface="Simplified Arabic" panose="02020603050405020304" pitchFamily="18" charset="-78"/>
              </a:rPr>
              <a:t> حساب الفاروق انستغرام </a:t>
            </a:r>
            <a:r>
              <a:rPr lang="ar-SA" sz="2400" b="1" dirty="0">
                <a:effectLst/>
                <a:ea typeface="Simplified Arabic" panose="02020603050405020304" pitchFamily="18" charset="-78"/>
                <a:cs typeface="Simplified Arabic" panose="02020603050405020304" pitchFamily="18" charset="-78"/>
              </a:rPr>
              <a:t>"</a:t>
            </a:r>
            <a:r>
              <a:rPr lang="ar-SA" sz="2400" dirty="0">
                <a:effectLst/>
                <a:ea typeface="Simplified Arabic" panose="02020603050405020304" pitchFamily="18" charset="-78"/>
                <a:cs typeface="Simplified Arabic" panose="02020603050405020304" pitchFamily="18" charset="-78"/>
              </a:rPr>
              <a:t>. </a:t>
            </a:r>
            <a:r>
              <a:rPr lang="ar-BH" sz="2400" dirty="0">
                <a:effectLst/>
                <a:ea typeface="Simplified Arabic" panose="02020603050405020304" pitchFamily="18" charset="-78"/>
                <a:cs typeface="Simplified Arabic" panose="02020603050405020304" pitchFamily="18" charset="-78"/>
              </a:rPr>
              <a:t>من خلال العمل علي تحليل عينة عمدية </a:t>
            </a:r>
            <a:r>
              <a:rPr lang="ar-BH" dirty="0">
                <a:ea typeface="Simplified Arabic" panose="02020603050405020304" pitchFamily="18" charset="-78"/>
                <a:cs typeface="Simplified Arabic" panose="02020603050405020304" pitchFamily="18" charset="-78"/>
              </a:rPr>
              <a:t>من المحتوي الإعلامي المتعلق بأخبار كورونا </a:t>
            </a:r>
            <a:r>
              <a:rPr lang="ar-SA" sz="2400" dirty="0">
                <a:effectLst/>
                <a:ea typeface="Simplified Arabic" panose="02020603050405020304" pitchFamily="18" charset="-78"/>
                <a:cs typeface="Simplified Arabic" panose="02020603050405020304" pitchFamily="18" charset="-78"/>
              </a:rPr>
              <a:t>.</a:t>
            </a:r>
            <a:endParaRPr lang="ar-LY" sz="2400" dirty="0">
              <a:effectLst/>
              <a:ea typeface="Simplified Arabic" panose="02020603050405020304" pitchFamily="18" charset="-78"/>
              <a:cs typeface="Simplified Arabic" panose="02020603050405020304" pitchFamily="18" charset="-78"/>
            </a:endParaRPr>
          </a:p>
          <a:p>
            <a:pPr marL="0" marR="0" algn="just" rtl="1">
              <a:lnSpc>
                <a:spcPct val="115000"/>
              </a:lnSpc>
              <a:spcBef>
                <a:spcPts val="0"/>
              </a:spcBef>
              <a:spcAft>
                <a:spcPts val="0"/>
              </a:spcAft>
            </a:pPr>
            <a:r>
              <a:rPr lang="ar-BH" dirty="0">
                <a:latin typeface="Arial" panose="020B0604020202020204" pitchFamily="34" charset="0"/>
                <a:ea typeface="Arial" panose="020B0604020202020204" pitchFamily="34" charset="0"/>
                <a:cs typeface="Simplified Arabic" panose="02020603050405020304" pitchFamily="18" charset="-78"/>
              </a:rPr>
              <a:t>و النظر إلى </a:t>
            </a:r>
            <a:r>
              <a:rPr lang="ar-SA" sz="2400" dirty="0">
                <a:effectLst/>
                <a:latin typeface="Arial" panose="020B0604020202020204" pitchFamily="34" charset="0"/>
                <a:ea typeface="Arial" panose="020B0604020202020204" pitchFamily="34" charset="0"/>
                <a:cs typeface="Simplified Arabic" panose="02020603050405020304" pitchFamily="18" charset="-78"/>
              </a:rPr>
              <a:t>كثافة </a:t>
            </a:r>
            <a:r>
              <a:rPr lang="ar-BH" sz="2400" dirty="0">
                <a:effectLst/>
                <a:latin typeface="Arial" panose="020B0604020202020204" pitchFamily="34" charset="0"/>
                <a:ea typeface="Arial" panose="020B0604020202020204" pitchFamily="34" charset="0"/>
                <a:cs typeface="Simplified Arabic" panose="02020603050405020304" pitchFamily="18" charset="-78"/>
              </a:rPr>
              <a:t>المحتوي</a:t>
            </a:r>
            <a:r>
              <a:rPr lang="ar-SA" sz="2400" dirty="0">
                <a:effectLst/>
                <a:latin typeface="Arial" panose="020B0604020202020204" pitchFamily="34" charset="0"/>
                <a:ea typeface="Arial" panose="020B0604020202020204" pitchFamily="34" charset="0"/>
                <a:cs typeface="Simplified Arabic" panose="02020603050405020304" pitchFamily="18" charset="-78"/>
              </a:rPr>
              <a:t> الإعلامي </a:t>
            </a:r>
            <a:r>
              <a:rPr lang="ar-BH" sz="2400" dirty="0">
                <a:effectLst/>
                <a:latin typeface="Arial" panose="020B0604020202020204" pitchFamily="34" charset="0"/>
                <a:ea typeface="Arial" panose="020B0604020202020204" pitchFamily="34" charset="0"/>
                <a:cs typeface="Simplified Arabic" panose="02020603050405020304" pitchFamily="18" charset="-78"/>
              </a:rPr>
              <a:t>خل</a:t>
            </a:r>
            <a:r>
              <a:rPr lang="ar-BH" dirty="0">
                <a:latin typeface="Arial" panose="020B0604020202020204" pitchFamily="34" charset="0"/>
                <a:ea typeface="Arial" panose="020B0604020202020204" pitchFamily="34" charset="0"/>
                <a:cs typeface="Simplified Arabic" panose="02020603050405020304" pitchFamily="18" charset="-78"/>
              </a:rPr>
              <a:t>ال السنة الماضية حول جائحة كورونا ، فقد قام الباحث باختيار فترة ثلاثة أسابيع من شهر مارس 2020  بداية انتشار الجائحة و نفس الفترة من نفس الشهر في 2021 ، من حيث تم تحديد </a:t>
            </a:r>
            <a:r>
              <a:rPr lang="ar-SA" sz="2400" dirty="0">
                <a:effectLst/>
                <a:latin typeface="Arial" panose="020B0604020202020204" pitchFamily="34" charset="0"/>
                <a:ea typeface="Arial" panose="020B0604020202020204" pitchFamily="34" charset="0"/>
                <a:cs typeface="Simplified Arabic" panose="02020603050405020304" pitchFamily="18" charset="-78"/>
              </a:rPr>
              <a:t>التواريخ التالية (</a:t>
            </a:r>
            <a:r>
              <a:rPr lang="ar-BH" sz="2400" dirty="0">
                <a:effectLst/>
                <a:latin typeface="Arial" panose="020B0604020202020204" pitchFamily="34" charset="0"/>
                <a:ea typeface="Arial" panose="020B0604020202020204" pitchFamily="34" charset="0"/>
                <a:cs typeface="Simplified Arabic" panose="02020603050405020304" pitchFamily="18" charset="-78"/>
              </a:rPr>
              <a:t>الأسبوع الأول  و الثاني من شهر </a:t>
            </a:r>
            <a:r>
              <a:rPr lang="ar-SA" sz="2400" dirty="0">
                <a:effectLst/>
                <a:latin typeface="Arial" panose="020B0604020202020204" pitchFamily="34" charset="0"/>
                <a:ea typeface="Arial" panose="020B0604020202020204" pitchFamily="34" charset="0"/>
                <a:cs typeface="Simplified Arabic" panose="02020603050405020304" pitchFamily="18" charset="-78"/>
              </a:rPr>
              <a:t>مارس 2020) و (</a:t>
            </a:r>
            <a:r>
              <a:rPr lang="ar-BH" sz="2400" dirty="0">
                <a:effectLst/>
                <a:latin typeface="Arial" panose="020B0604020202020204" pitchFamily="34" charset="0"/>
                <a:ea typeface="Arial" panose="020B0604020202020204" pitchFamily="34" charset="0"/>
                <a:cs typeface="Simplified Arabic" panose="02020603050405020304" pitchFamily="18" charset="-78"/>
              </a:rPr>
              <a:t>الأسبوع الأول و الثاني من شهر مارس </a:t>
            </a:r>
            <a:r>
              <a:rPr lang="ar-SA" sz="2400" dirty="0">
                <a:effectLst/>
                <a:latin typeface="Arial" panose="020B0604020202020204" pitchFamily="34" charset="0"/>
                <a:ea typeface="Arial" panose="020B0604020202020204" pitchFamily="34" charset="0"/>
                <a:cs typeface="Simplified Arabic" panose="02020603050405020304" pitchFamily="18" charset="-78"/>
              </a:rPr>
              <a:t> </a:t>
            </a:r>
            <a:r>
              <a:rPr lang="ar-BH" sz="2400" dirty="0">
                <a:effectLst/>
                <a:latin typeface="Arial" panose="020B0604020202020204" pitchFamily="34" charset="0"/>
                <a:ea typeface="Arial" panose="020B0604020202020204" pitchFamily="34" charset="0"/>
                <a:cs typeface="Simplified Arabic" panose="02020603050405020304" pitchFamily="18" charset="-78"/>
              </a:rPr>
              <a:t>2021</a:t>
            </a:r>
            <a:r>
              <a:rPr lang="ar-SA" sz="2400" dirty="0">
                <a:effectLst/>
                <a:latin typeface="Arial" panose="020B0604020202020204" pitchFamily="34" charset="0"/>
                <a:ea typeface="Arial" panose="020B0604020202020204" pitchFamily="34" charset="0"/>
                <a:cs typeface="Simplified Arabic" panose="02020603050405020304" pitchFamily="18" charset="-78"/>
              </a:rPr>
              <a:t>) </a:t>
            </a:r>
            <a:r>
              <a:rPr lang="ar-BH" dirty="0">
                <a:latin typeface="Arial" panose="020B0604020202020204" pitchFamily="34" charset="0"/>
                <a:ea typeface="Arial" panose="020B0604020202020204" pitchFamily="34" charset="0"/>
                <a:cs typeface="Simplified Arabic" panose="02020603050405020304" pitchFamily="18" charset="-78"/>
              </a:rPr>
              <a:t> فيما يخص تحليل الموقع الإلكتروني و حساب انستغرام  فقد تم الالتزام بنفس التواريخ . </a:t>
            </a:r>
            <a:endParaRPr lang="en-US" dirty="0"/>
          </a:p>
        </p:txBody>
      </p:sp>
      <p:pic>
        <p:nvPicPr>
          <p:cNvPr id="4" name="Picture 3"/>
          <p:cNvPicPr>
            <a:picLocks noChangeAspect="1"/>
          </p:cNvPicPr>
          <p:nvPr/>
        </p:nvPicPr>
        <p:blipFill>
          <a:blip r:embed="rId2"/>
          <a:stretch>
            <a:fillRect/>
          </a:stretch>
        </p:blipFill>
        <p:spPr>
          <a:xfrm>
            <a:off x="1295401" y="213969"/>
            <a:ext cx="3383573" cy="1536325"/>
          </a:xfrm>
          <a:prstGeom prst="rect">
            <a:avLst/>
          </a:prstGeom>
        </p:spPr>
      </p:pic>
    </p:spTree>
    <p:extLst>
      <p:ext uri="{BB962C8B-B14F-4D97-AF65-F5344CB8AC3E}">
        <p14:creationId xmlns:p14="http://schemas.microsoft.com/office/powerpoint/2010/main" val="79129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804127-AB51-46DF-80AE-0B3CF254C8A2}"/>
              </a:ext>
            </a:extLst>
          </p:cNvPr>
          <p:cNvSpPr>
            <a:spLocks noGrp="1"/>
          </p:cNvSpPr>
          <p:nvPr>
            <p:ph type="title"/>
          </p:nvPr>
        </p:nvSpPr>
        <p:spPr>
          <a:xfrm>
            <a:off x="1295402" y="982133"/>
            <a:ext cx="9601196" cy="859920"/>
          </a:xfrm>
        </p:spPr>
        <p:txBody>
          <a:bodyPr/>
          <a:lstStyle/>
          <a:p>
            <a:r>
              <a:rPr lang="ar-LY" b="1" dirty="0"/>
              <a:t>مناقشة النتائج </a:t>
            </a:r>
            <a:endParaRPr lang="en-US" b="1" dirty="0"/>
          </a:p>
        </p:txBody>
      </p:sp>
      <p:sp>
        <p:nvSpPr>
          <p:cNvPr id="3" name="عنصر نائب للمحتوى 2">
            <a:extLst>
              <a:ext uri="{FF2B5EF4-FFF2-40B4-BE49-F238E27FC236}">
                <a16:creationId xmlns:a16="http://schemas.microsoft.com/office/drawing/2014/main" id="{6AA00419-64AD-4B6F-8B32-B7E11C94C750}"/>
              </a:ext>
            </a:extLst>
          </p:cNvPr>
          <p:cNvSpPr>
            <a:spLocks noGrp="1"/>
          </p:cNvSpPr>
          <p:nvPr>
            <p:ph idx="1"/>
          </p:nvPr>
        </p:nvSpPr>
        <p:spPr>
          <a:xfrm>
            <a:off x="1295401" y="2040835"/>
            <a:ext cx="9601196" cy="3835033"/>
          </a:xfrm>
        </p:spPr>
        <p:txBody>
          <a:bodyPr>
            <a:normAutofit/>
          </a:bodyPr>
          <a:lstStyle/>
          <a:p>
            <a:pPr algn="just" rtl="1"/>
            <a:r>
              <a:rPr lang="ar-SA" sz="2400" dirty="0">
                <a:effectLst/>
                <a:ea typeface="Arial" panose="020B0604020202020204" pitchFamily="34" charset="0"/>
                <a:cs typeface="Simplified Arabic" panose="02020603050405020304" pitchFamily="18" charset="-78"/>
              </a:rPr>
              <a:t>خصّصت وسائل الإعلام المدروسة للجائحة وأخبارها مساحات مكثّفة في الموجة الأولى سواء بطريقة خاصّة ومنفردة أو ضمن فقرات وبرامج وأركان موجودة تمّ تطويعها للموضوع من الجائحة رغم أنّ عدد المصابين يعتبر محدودا جدّا مقارنة من الموجة </a:t>
            </a:r>
            <a:r>
              <a:rPr lang="ar-LY" sz="2400" dirty="0">
                <a:effectLst/>
                <a:ea typeface="Arial" panose="020B0604020202020204" pitchFamily="34" charset="0"/>
                <a:cs typeface="Simplified Arabic" panose="02020603050405020304" pitchFamily="18" charset="-78"/>
              </a:rPr>
              <a:t>الفترة الثانية </a:t>
            </a:r>
            <a:r>
              <a:rPr lang="ar-SA" sz="2400" dirty="0">
                <a:effectLst/>
                <a:ea typeface="Arial" panose="020B0604020202020204" pitchFamily="34" charset="0"/>
                <a:cs typeface="Simplified Arabic" panose="02020603050405020304" pitchFamily="18" charset="-78"/>
              </a:rPr>
              <a:t>. وقد خفّضت الوسائل المذكورة من هذا الاهتمام والمتابعة المكثّفة في </a:t>
            </a:r>
            <a:r>
              <a:rPr lang="ar-LY" sz="2400" dirty="0">
                <a:effectLst/>
                <a:ea typeface="Arial" panose="020B0604020202020204" pitchFamily="34" charset="0"/>
                <a:cs typeface="Simplified Arabic" panose="02020603050405020304" pitchFamily="18" charset="-78"/>
              </a:rPr>
              <a:t>الفترة</a:t>
            </a:r>
            <a:r>
              <a:rPr lang="ar-SA" sz="2400" dirty="0">
                <a:effectLst/>
                <a:ea typeface="Arial" panose="020B0604020202020204" pitchFamily="34" charset="0"/>
                <a:cs typeface="Simplified Arabic" panose="02020603050405020304" pitchFamily="18" charset="-78"/>
              </a:rPr>
              <a:t>  الثّانية لأسباب خاصّة بالمتلقي وعزوفه عن متابعة هذه الأخبار والأرقام التي تعنى بالجائحة </a:t>
            </a:r>
            <a:r>
              <a:rPr lang="ar-LY" sz="2400" dirty="0">
                <a:effectLst/>
                <a:ea typeface="Arial" panose="020B0604020202020204" pitchFamily="34" charset="0"/>
                <a:cs typeface="Simplified Arabic" panose="02020603050405020304" pitchFamily="18" charset="-78"/>
              </a:rPr>
              <a:t>.</a:t>
            </a:r>
          </a:p>
          <a:p>
            <a:pPr algn="just" rtl="1"/>
            <a:r>
              <a:rPr lang="ar-SA" sz="2400" dirty="0">
                <a:effectLst/>
                <a:latin typeface="Arial" panose="020B0604020202020204" pitchFamily="34" charset="0"/>
                <a:ea typeface="Arial" panose="020B0604020202020204" pitchFamily="34" charset="0"/>
                <a:cs typeface="Simplified Arabic" panose="02020603050405020304" pitchFamily="18" charset="-78"/>
              </a:rPr>
              <a:t>التعامل مع الأخبار الزّائفة ضمن هذه المساحات الإعلامية كان عملا ضمنيّا لدى المرفق </a:t>
            </a:r>
            <a:r>
              <a:rPr lang="ar-LY" sz="2400" dirty="0">
                <a:effectLst/>
                <a:latin typeface="Arial" panose="020B0604020202020204" pitchFamily="34" charset="0"/>
                <a:ea typeface="Arial" panose="020B0604020202020204" pitchFamily="34" charset="0"/>
                <a:cs typeface="Simplified Arabic" panose="02020603050405020304" pitchFamily="18" charset="-78"/>
              </a:rPr>
              <a:t>الحكومي</a:t>
            </a:r>
            <a:r>
              <a:rPr lang="ar-SA" sz="2400" dirty="0">
                <a:effectLst/>
                <a:latin typeface="Arial" panose="020B0604020202020204" pitchFamily="34" charset="0"/>
                <a:ea typeface="Arial" panose="020B0604020202020204" pitchFamily="34" charset="0"/>
                <a:cs typeface="Simplified Arabic" panose="02020603050405020304" pitchFamily="18" charset="-78"/>
              </a:rPr>
              <a:t> والمرفق الخاصّ حيث اعتمدا على المصادر الحكومية الرسميّة والمصادر المتخصّصة في المجال الصّحي بالأساس لتغطية أخبار الجائحة وتفسير جوانبها المتعدّدة مع  بعض المصادر الأخرى التي تمكّنت من خلق نظرا لتغليبه المصادر الحكوميّة</a:t>
            </a:r>
            <a:r>
              <a:rPr lang="ar-LY" sz="2400" dirty="0">
                <a:effectLst/>
                <a:latin typeface="Arial" panose="020B0604020202020204" pitchFamily="34" charset="0"/>
                <a:ea typeface="Arial" panose="020B0604020202020204" pitchFamily="34" charset="0"/>
                <a:cs typeface="Simplified Arabic" panose="02020603050405020304" pitchFamily="18" charset="-78"/>
              </a:rPr>
              <a:t> الرسمية .</a:t>
            </a:r>
            <a:endParaRPr lang="en-US" dirty="0"/>
          </a:p>
        </p:txBody>
      </p:sp>
      <p:pic>
        <p:nvPicPr>
          <p:cNvPr id="4" name="Picture 3"/>
          <p:cNvPicPr>
            <a:picLocks noChangeAspect="1"/>
          </p:cNvPicPr>
          <p:nvPr/>
        </p:nvPicPr>
        <p:blipFill>
          <a:blip r:embed="rId2"/>
          <a:stretch>
            <a:fillRect/>
          </a:stretch>
        </p:blipFill>
        <p:spPr>
          <a:xfrm>
            <a:off x="1079122" y="114580"/>
            <a:ext cx="3383573" cy="1536325"/>
          </a:xfrm>
          <a:prstGeom prst="rect">
            <a:avLst/>
          </a:prstGeom>
        </p:spPr>
      </p:pic>
    </p:spTree>
    <p:extLst>
      <p:ext uri="{BB962C8B-B14F-4D97-AF65-F5344CB8AC3E}">
        <p14:creationId xmlns:p14="http://schemas.microsoft.com/office/powerpoint/2010/main" val="90131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BCD791-D62E-40E2-AB96-2768CF3C3DF2}"/>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3F271FF1-0F26-4BE2-B581-F7B1E3E7C91B}"/>
              </a:ext>
            </a:extLst>
          </p:cNvPr>
          <p:cNvSpPr>
            <a:spLocks noGrp="1"/>
          </p:cNvSpPr>
          <p:nvPr>
            <p:ph idx="1"/>
          </p:nvPr>
        </p:nvSpPr>
        <p:spPr>
          <a:xfrm>
            <a:off x="1105831" y="1998542"/>
            <a:ext cx="9601196" cy="4893736"/>
          </a:xfrm>
        </p:spPr>
        <p:txBody>
          <a:bodyPr/>
          <a:lstStyle/>
          <a:p>
            <a:pPr algn="just" rtl="1"/>
            <a:r>
              <a:rPr lang="ar-BH" sz="2400" dirty="0">
                <a:effectLst/>
                <a:ea typeface="Arial" panose="020B0604020202020204" pitchFamily="34" charset="0"/>
                <a:cs typeface="Simplified Arabic" panose="02020603050405020304" pitchFamily="18" charset="-78"/>
              </a:rPr>
              <a:t>ركزت</a:t>
            </a:r>
            <a:r>
              <a:rPr lang="ar-SA" sz="2400" dirty="0">
                <a:effectLst/>
                <a:ea typeface="Arial" panose="020B0604020202020204" pitchFamily="34" charset="0"/>
                <a:cs typeface="Simplified Arabic" panose="02020603050405020304" pitchFamily="18" charset="-78"/>
              </a:rPr>
              <a:t> </a:t>
            </a:r>
            <a:r>
              <a:rPr lang="ar-BH" sz="2400" dirty="0">
                <a:effectLst/>
                <a:ea typeface="Arial" panose="020B0604020202020204" pitchFamily="34" charset="0"/>
                <a:cs typeface="Simplified Arabic" panose="02020603050405020304" pitchFamily="18" charset="-78"/>
              </a:rPr>
              <a:t>التغطية</a:t>
            </a:r>
            <a:r>
              <a:rPr lang="ar-SA" sz="2400" dirty="0">
                <a:effectLst/>
                <a:ea typeface="Arial" panose="020B0604020202020204" pitchFamily="34" charset="0"/>
                <a:cs typeface="Simplified Arabic" panose="02020603050405020304" pitchFamily="18" charset="-78"/>
              </a:rPr>
              <a:t> الإعلامية في </a:t>
            </a:r>
            <a:r>
              <a:rPr lang="ar-BH" sz="2400" dirty="0">
                <a:effectLst/>
                <a:ea typeface="Arial" panose="020B0604020202020204" pitchFamily="34" charset="0"/>
                <a:cs typeface="Simplified Arabic" panose="02020603050405020304" pitchFamily="18" charset="-78"/>
              </a:rPr>
              <a:t>وسائل الإعلام الحكومية علي الخبر ، ثم التفسير و التحليل . </a:t>
            </a:r>
          </a:p>
          <a:p>
            <a:pPr algn="just" rtl="1"/>
            <a:r>
              <a:rPr lang="ar-BH" dirty="0">
                <a:ea typeface="Arial" panose="020B0604020202020204" pitchFamily="34" charset="0"/>
                <a:cs typeface="Simplified Arabic" panose="02020603050405020304" pitchFamily="18" charset="-78"/>
              </a:rPr>
              <a:t>التنسيق الكامل بين وسائل الإعلام و </a:t>
            </a:r>
            <a:r>
              <a:rPr lang="ar-LY" sz="2400" dirty="0">
                <a:effectLst/>
                <a:ea typeface="Arial" panose="020B0604020202020204" pitchFamily="34" charset="0"/>
                <a:cs typeface="Simplified Arabic" panose="02020603050405020304" pitchFamily="18" charset="-78"/>
              </a:rPr>
              <a:t>الحملة</a:t>
            </a:r>
            <a:r>
              <a:rPr lang="ar-SA" sz="2400" dirty="0">
                <a:effectLst/>
                <a:ea typeface="Arial" panose="020B0604020202020204" pitchFamily="34" charset="0"/>
                <a:cs typeface="Simplified Arabic" panose="02020603050405020304" pitchFamily="18" charset="-78"/>
              </a:rPr>
              <a:t> </a:t>
            </a:r>
            <a:r>
              <a:rPr lang="ar-LY" sz="2400" dirty="0">
                <a:effectLst/>
                <a:ea typeface="Arial" panose="020B0604020202020204" pitchFamily="34" charset="0"/>
                <a:cs typeface="Simplified Arabic" panose="02020603050405020304" pitchFamily="18" charset="-78"/>
              </a:rPr>
              <a:t>الوطنية</a:t>
            </a:r>
            <a:r>
              <a:rPr lang="ar-SA" sz="2400" dirty="0">
                <a:effectLst/>
                <a:ea typeface="Arial" panose="020B0604020202020204" pitchFamily="34" charset="0"/>
                <a:cs typeface="Simplified Arabic" panose="02020603050405020304" pitchFamily="18" charset="-78"/>
              </a:rPr>
              <a:t> لمواجهة كورونا، وتتواصل هذه السّياسة و</a:t>
            </a:r>
            <a:r>
              <a:rPr lang="ar-BH" sz="2400" dirty="0">
                <a:effectLst/>
                <a:ea typeface="Arial" panose="020B0604020202020204" pitchFamily="34" charset="0"/>
                <a:cs typeface="Simplified Arabic" panose="02020603050405020304" pitchFamily="18" charset="-78"/>
              </a:rPr>
              <a:t>حيث اعتمد عليها كمصدر أساسي ومهم للاخبار و كاداة أساسية في موجهة الخبار الزائفة  </a:t>
            </a:r>
            <a:r>
              <a:rPr lang="ar-SA" sz="2400" dirty="0">
                <a:effectLst/>
                <a:ea typeface="Arial" panose="020B0604020202020204" pitchFamily="34" charset="0"/>
                <a:cs typeface="Simplified Arabic" panose="02020603050405020304" pitchFamily="18" charset="-78"/>
              </a:rPr>
              <a:t>.</a:t>
            </a:r>
            <a:endParaRPr lang="ar-BH" sz="2400" dirty="0">
              <a:effectLst/>
              <a:ea typeface="Arial" panose="020B0604020202020204" pitchFamily="34" charset="0"/>
              <a:cs typeface="Simplified Arabic" panose="02020603050405020304" pitchFamily="18" charset="-78"/>
            </a:endParaRPr>
          </a:p>
          <a:p>
            <a:pPr algn="just" rtl="1"/>
            <a:r>
              <a:rPr lang="ar-BH" sz="2400" dirty="0">
                <a:effectLst/>
                <a:ea typeface="Arial" panose="020B0604020202020204" pitchFamily="34" charset="0"/>
                <a:cs typeface="Simplified Arabic" panose="02020603050405020304" pitchFamily="18" charset="-78"/>
              </a:rPr>
              <a:t>تميزة كل</a:t>
            </a:r>
            <a:r>
              <a:rPr lang="ar-LY" sz="2400" dirty="0">
                <a:effectLst/>
                <a:ea typeface="Arial" panose="020B0604020202020204" pitchFamily="34" charset="0"/>
                <a:cs typeface="Simplified Arabic" panose="02020603050405020304" pitchFamily="18" charset="-78"/>
              </a:rPr>
              <a:t> </a:t>
            </a:r>
            <a:r>
              <a:rPr lang="ar-BH" sz="2400" dirty="0">
                <a:effectLst/>
                <a:ea typeface="Arial" panose="020B0604020202020204" pitchFamily="34" charset="0"/>
                <a:cs typeface="Simplified Arabic" panose="02020603050405020304" pitchFamily="18" charset="-78"/>
              </a:rPr>
              <a:t>وسيلة إعلامية من وسائل الإعلام عينة الدراسة بأسلوب واضح ومحدد  في معالجة أخبار </a:t>
            </a:r>
            <a:r>
              <a:rPr lang="ar-SA" sz="2400" dirty="0">
                <a:effectLst/>
                <a:ea typeface="Arial" panose="020B0604020202020204" pitchFamily="34" charset="0"/>
                <a:cs typeface="Simplified Arabic" panose="02020603050405020304" pitchFamily="18" charset="-78"/>
              </a:rPr>
              <a:t>جائحة كورونا ومع جائحة </a:t>
            </a:r>
            <a:r>
              <a:rPr lang="ar-BH" sz="2400" dirty="0">
                <a:effectLst/>
                <a:ea typeface="Arial" panose="020B0604020202020204" pitchFamily="34" charset="0"/>
                <a:cs typeface="Simplified Arabic" panose="02020603050405020304" pitchFamily="18" charset="-78"/>
              </a:rPr>
              <a:t> و مواجهة </a:t>
            </a:r>
            <a:r>
              <a:rPr lang="ar-SA" sz="2400" dirty="0">
                <a:effectLst/>
                <a:ea typeface="Arial" panose="020B0604020202020204" pitchFamily="34" charset="0"/>
                <a:cs typeface="Simplified Arabic" panose="02020603050405020304" pitchFamily="18" charset="-78"/>
              </a:rPr>
              <a:t>الأخبار الزّائفة</a:t>
            </a:r>
            <a:r>
              <a:rPr lang="ar-BH" sz="2400" dirty="0">
                <a:effectLst/>
                <a:ea typeface="Arial" panose="020B0604020202020204" pitchFamily="34" charset="0"/>
                <a:cs typeface="Simplified Arabic" panose="02020603050405020304" pitchFamily="18" charset="-78"/>
              </a:rPr>
              <a:t>، </a:t>
            </a:r>
            <a:r>
              <a:rPr lang="ar-LY" sz="2400" dirty="0">
                <a:effectLst/>
                <a:ea typeface="Arial" panose="020B0604020202020204" pitchFamily="34" charset="0"/>
                <a:cs typeface="Simplified Arabic" panose="02020603050405020304" pitchFamily="18" charset="-78"/>
              </a:rPr>
              <a:t>على الرغم من وجود بعض الاستثناءات في تغطية حساب الفاروق</a:t>
            </a:r>
            <a:r>
              <a:rPr lang="ar-BH" sz="2400" dirty="0">
                <a:effectLst/>
                <a:ea typeface="Arial" panose="020B0604020202020204" pitchFamily="34" charset="0"/>
                <a:cs typeface="Simplified Arabic" panose="02020603050405020304" pitchFamily="18" charset="-78"/>
              </a:rPr>
              <a:t> علي أنستغرام  الذي نشر بعض </a:t>
            </a:r>
            <a:r>
              <a:rPr lang="ar-LY" sz="2400" dirty="0">
                <a:effectLst/>
                <a:ea typeface="Arial" panose="020B0604020202020204" pitchFamily="34" charset="0"/>
                <a:cs typeface="Simplified Arabic" panose="02020603050405020304" pitchFamily="18" charset="-78"/>
              </a:rPr>
              <a:t>الاخبار غير دقيقة في </a:t>
            </a:r>
            <a:r>
              <a:rPr lang="ar-BH" sz="2400" dirty="0">
                <a:effectLst/>
                <a:ea typeface="Arial" panose="020B0604020202020204" pitchFamily="34" charset="0"/>
                <a:cs typeface="Simplified Arabic" panose="02020603050405020304" pitchFamily="18" charset="-78"/>
              </a:rPr>
              <a:t>المرحلة</a:t>
            </a:r>
            <a:r>
              <a:rPr lang="ar-LY" sz="2400" dirty="0">
                <a:effectLst/>
                <a:ea typeface="Arial" panose="020B0604020202020204" pitchFamily="34" charset="0"/>
                <a:cs typeface="Simplified Arabic" panose="02020603050405020304" pitchFamily="18" charset="-78"/>
              </a:rPr>
              <a:t> الأولي</a:t>
            </a:r>
            <a:r>
              <a:rPr lang="ar-BH" sz="2400" dirty="0">
                <a:effectLst/>
                <a:ea typeface="Arial" panose="020B0604020202020204" pitchFamily="34" charset="0"/>
                <a:cs typeface="Simplified Arabic" panose="02020603050405020304" pitchFamily="18" charset="-78"/>
              </a:rPr>
              <a:t> خاصة الأسبوع الأول من شهر مارس 2020 </a:t>
            </a:r>
            <a:r>
              <a:rPr lang="ar-LY" sz="2400" dirty="0">
                <a:effectLst/>
                <a:ea typeface="Arial" panose="020B0604020202020204" pitchFamily="34" charset="0"/>
                <a:cs typeface="Simplified Arabic" panose="02020603050405020304" pitchFamily="18" charset="-78"/>
              </a:rPr>
              <a:t> </a:t>
            </a:r>
            <a:r>
              <a:rPr lang="ar-BH" sz="2400" dirty="0">
                <a:effectLst/>
                <a:ea typeface="Arial" panose="020B0604020202020204" pitchFamily="34" charset="0"/>
                <a:cs typeface="Simplified Arabic" panose="02020603050405020304" pitchFamily="18" charset="-78"/>
              </a:rPr>
              <a:t>غير أن  توفر المعلومات والإحصائية من المصادر الرسمية  ساهم بشكل كبير في إعطاء قوة للمعالجة الإعلامية .</a:t>
            </a:r>
          </a:p>
          <a:p>
            <a:pPr algn="just" rtl="1"/>
            <a:r>
              <a:rPr lang="ar-BH" sz="2400" dirty="0">
                <a:effectLst/>
                <a:ea typeface="Arial" panose="020B0604020202020204" pitchFamily="34" charset="0"/>
                <a:cs typeface="Simplified Arabic" panose="02020603050405020304" pitchFamily="18" charset="-78"/>
              </a:rPr>
              <a:t> </a:t>
            </a:r>
            <a:r>
              <a:rPr lang="ar-LY" b="1" dirty="0">
                <a:ea typeface="Arial" panose="020B0604020202020204" pitchFamily="34" charset="0"/>
                <a:cs typeface="Simplified Arabic" panose="02020603050405020304" pitchFamily="18" charset="-78"/>
              </a:rPr>
              <a:t>يمكن القول أن </a:t>
            </a:r>
            <a:r>
              <a:rPr lang="ar-BH" b="1" dirty="0">
                <a:ea typeface="Arial" panose="020B0604020202020204" pitchFamily="34" charset="0"/>
                <a:cs typeface="Simplified Arabic" panose="02020603050405020304" pitchFamily="18" charset="-78"/>
              </a:rPr>
              <a:t>المعالجة </a:t>
            </a:r>
            <a:r>
              <a:rPr lang="ar-LY" b="1" dirty="0">
                <a:ea typeface="Arial" panose="020B0604020202020204" pitchFamily="34" charset="0"/>
                <a:cs typeface="Simplified Arabic" panose="02020603050405020304" pitchFamily="18" charset="-78"/>
              </a:rPr>
              <a:t>الإعلامية في </a:t>
            </a:r>
            <a:r>
              <a:rPr lang="ar-BH" b="1" dirty="0">
                <a:ea typeface="Arial" panose="020B0604020202020204" pitchFamily="34" charset="0"/>
                <a:cs typeface="Simplified Arabic" panose="02020603050405020304" pitchFamily="18" charset="-78"/>
              </a:rPr>
              <a:t> لجائحة كورونا في  </a:t>
            </a:r>
            <a:r>
              <a:rPr lang="ar-LY" b="1" dirty="0">
                <a:ea typeface="Arial" panose="020B0604020202020204" pitchFamily="34" charset="0"/>
                <a:cs typeface="Simplified Arabic" panose="02020603050405020304" pitchFamily="18" charset="-78"/>
              </a:rPr>
              <a:t>مملكة البحرين</a:t>
            </a:r>
            <a:r>
              <a:rPr lang="ar-BH" b="1" dirty="0">
                <a:ea typeface="Arial" panose="020B0604020202020204" pitchFamily="34" charset="0"/>
                <a:cs typeface="Simplified Arabic" panose="02020603050405020304" pitchFamily="18" charset="-78"/>
              </a:rPr>
              <a:t> تميزة بالمهنية و قدرتها علي </a:t>
            </a:r>
            <a:r>
              <a:rPr lang="ar-LY" b="1" dirty="0">
                <a:ea typeface="Arial" panose="020B0604020202020204" pitchFamily="34" charset="0"/>
                <a:cs typeface="Simplified Arabic" panose="02020603050405020304" pitchFamily="18" charset="-78"/>
              </a:rPr>
              <a:t> </a:t>
            </a:r>
            <a:r>
              <a:rPr kumimoji="0" lang="ar-SA" sz="2400" b="1" i="0" u="none" strike="noStrike" kern="1200" cap="none" spc="0" normalizeH="0" baseline="0" noProof="0" dirty="0">
                <a:ln w="3175" cmpd="sng">
                  <a:noFill/>
                </a:ln>
                <a:solidFill>
                  <a:prstClr val="black">
                    <a:lumMod val="85000"/>
                    <a:lumOff val="15000"/>
                  </a:prstClr>
                </a:solidFill>
                <a:effectLst/>
                <a:uLnTx/>
                <a:uFillTx/>
                <a:latin typeface="Arial" panose="020B0604020202020204" pitchFamily="34" charset="0"/>
                <a:ea typeface="Arial" panose="020B0604020202020204" pitchFamily="34" charset="0"/>
                <a:cs typeface="Arial" panose="020B0604020202020204" pitchFamily="34" charset="0"/>
              </a:rPr>
              <a:t>في مواجهة الأخبار الزّائف</a:t>
            </a:r>
            <a:r>
              <a:rPr kumimoji="0" lang="ar-BH" sz="2400" b="1" i="0" u="none" strike="noStrike" kern="1200" cap="none" spc="0" normalizeH="0" baseline="0" noProof="0" dirty="0">
                <a:ln w="3175" cmpd="sng">
                  <a:noFill/>
                </a:ln>
                <a:solidFill>
                  <a:prstClr val="black">
                    <a:lumMod val="85000"/>
                    <a:lumOff val="15000"/>
                  </a:prstClr>
                </a:solidFill>
                <a:effectLst/>
                <a:uLnTx/>
                <a:uFillTx/>
                <a:latin typeface="Arial" panose="020B0604020202020204" pitchFamily="34" charset="0"/>
                <a:ea typeface="Arial" panose="020B0604020202020204" pitchFamily="34" charset="0"/>
                <a:cs typeface="Arial" panose="020B0604020202020204" pitchFamily="34" charset="0"/>
              </a:rPr>
              <a:t>ة</a:t>
            </a:r>
            <a:r>
              <a:rPr kumimoji="0" lang="ar-BH" sz="2400" b="1" i="0" u="none" strike="noStrike" kern="1200" cap="none" spc="0" normalizeH="0" noProof="0" dirty="0">
                <a:ln w="3175" cmpd="sng">
                  <a:noFill/>
                </a:ln>
                <a:solidFill>
                  <a:prstClr val="black">
                    <a:lumMod val="85000"/>
                    <a:lumOff val="15000"/>
                  </a:prstClr>
                </a:solidFill>
                <a:effectLst/>
                <a:uLnTx/>
                <a:uFillTx/>
                <a:latin typeface="Arial" panose="020B0604020202020204" pitchFamily="34" charset="0"/>
                <a:ea typeface="Arial" panose="020B0604020202020204" pitchFamily="34" charset="0"/>
                <a:cs typeface="Arial" panose="020B0604020202020204" pitchFamily="34" charset="0"/>
              </a:rPr>
              <a:t> في وسائل افعلام الحكومية و الخاصة  </a:t>
            </a:r>
            <a:endParaRPr lang="en-US" dirty="0"/>
          </a:p>
        </p:txBody>
      </p:sp>
    </p:spTree>
    <p:extLst>
      <p:ext uri="{BB962C8B-B14F-4D97-AF65-F5344CB8AC3E}">
        <p14:creationId xmlns:p14="http://schemas.microsoft.com/office/powerpoint/2010/main" val="60127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D4FCB0-4DAF-4481-A9D3-93AEBF1F23BF}"/>
              </a:ext>
            </a:extLst>
          </p:cNvPr>
          <p:cNvSpPr>
            <a:spLocks noGrp="1"/>
          </p:cNvSpPr>
          <p:nvPr>
            <p:ph type="title"/>
          </p:nvPr>
        </p:nvSpPr>
        <p:spPr/>
        <p:txBody>
          <a:bodyPr/>
          <a:lstStyle/>
          <a:p>
            <a:r>
              <a:rPr lang="ar-LY" b="1" dirty="0"/>
              <a:t>المقدمة</a:t>
            </a:r>
            <a:r>
              <a:rPr lang="ar-LY" dirty="0"/>
              <a:t> </a:t>
            </a:r>
            <a:endParaRPr lang="en-US" dirty="0"/>
          </a:p>
        </p:txBody>
      </p:sp>
      <p:sp>
        <p:nvSpPr>
          <p:cNvPr id="3" name="عنصر نائب للمحتوى 2">
            <a:extLst>
              <a:ext uri="{FF2B5EF4-FFF2-40B4-BE49-F238E27FC236}">
                <a16:creationId xmlns:a16="http://schemas.microsoft.com/office/drawing/2014/main" id="{26537FCC-3084-45DC-AD9B-23D8EF272BD5}"/>
              </a:ext>
            </a:extLst>
          </p:cNvPr>
          <p:cNvSpPr>
            <a:spLocks noGrp="1"/>
          </p:cNvSpPr>
          <p:nvPr>
            <p:ph idx="1"/>
          </p:nvPr>
        </p:nvSpPr>
        <p:spPr>
          <a:xfrm>
            <a:off x="954430" y="2754513"/>
            <a:ext cx="9601196" cy="3835033"/>
          </a:xfrm>
        </p:spPr>
        <p:txBody>
          <a:bodyPr>
            <a:normAutofit lnSpcReduction="10000"/>
          </a:bodyPr>
          <a:lstStyle/>
          <a:p>
            <a:pPr algn="just" rtl="1"/>
            <a:r>
              <a:rPr lang="ar-BH" dirty="0">
                <a:ea typeface="Simplified Arabic" panose="02020603050405020304" pitchFamily="18" charset="-78"/>
                <a:cs typeface="Simplified Arabic" panose="02020603050405020304" pitchFamily="18" charset="-78"/>
              </a:rPr>
              <a:t>لكن لظهور و انتشار جائحة كورونا أثر كبير عن العمل الصحفي و الممارسة الإعلامية ، حيث ظهرت الكثير من النداءات من قبل الممارسيين والاكاديميين لطرح أشكاليات حول الدور الذي تلعبه وسائل الإعلام </a:t>
            </a:r>
            <a:r>
              <a:rPr lang="ar-SA" sz="2400" dirty="0">
                <a:effectLst/>
                <a:ea typeface="Simplified Arabic" panose="02020603050405020304" pitchFamily="18" charset="-78"/>
                <a:cs typeface="Simplified Arabic" panose="02020603050405020304" pitchFamily="18" charset="-78"/>
              </a:rPr>
              <a:t> </a:t>
            </a:r>
            <a:r>
              <a:rPr lang="ar-BH" sz="2400" dirty="0">
                <a:effectLst/>
                <a:ea typeface="Simplified Arabic" panose="02020603050405020304" pitchFamily="18" charset="-78"/>
                <a:cs typeface="Simplified Arabic" panose="02020603050405020304" pitchFamily="18" charset="-78"/>
              </a:rPr>
              <a:t>في التعامل مع تداعيات الأزمة الصحي و أخبار الصحة و الآثار السياسية والاقتصادية والإجتماعية التي رافقت هذه الجائحة . </a:t>
            </a:r>
          </a:p>
          <a:p>
            <a:pPr algn="just" rtl="1"/>
            <a:r>
              <a:rPr lang="ar-BH" dirty="0">
                <a:ea typeface="Simplified Arabic" panose="02020603050405020304" pitchFamily="18" charset="-78"/>
                <a:cs typeface="Simplified Arabic" panose="02020603050405020304" pitchFamily="18" charset="-78"/>
              </a:rPr>
              <a:t>ساهمت المعالجة الإعلامية للجائحة و متابعة أخبارها و حجم التغطية الكبير الذي بدأت يزداد كل يوم ، و في وقت غابت فيه بعض المعطيات الطبية والمهمة للقارئ ، انتشرت الأخبار الزائفة و وجدت بئية خصبة نتيجة لقلة المعلومات في الأيام الأولي للجائحة و حالة الأرتباك التي شهدتها عملية التعامل مع الجائحة من قبل دول توصف بالقوية و المتقدمة ، غير أن فشل بعض هذه الدول في أحتواء الأيام الوي من الجائحة شساهم بشكل كبير في إنتشار الاخبار الزائفة  بشكل كبير جدا</a:t>
            </a:r>
            <a:r>
              <a:rPr lang="ar-LY" sz="2400" dirty="0">
                <a:effectLst/>
                <a:ea typeface="Simplified Arabic" panose="02020603050405020304" pitchFamily="18" charset="-78"/>
                <a:cs typeface="Simplified Arabic" panose="02020603050405020304" pitchFamily="18" charset="-78"/>
              </a:rPr>
              <a:t>.</a:t>
            </a:r>
            <a:endParaRPr lang="ar-BH" sz="2400" dirty="0">
              <a:effectLst/>
              <a:ea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stretch>
            <a:fillRect/>
          </a:stretch>
        </p:blipFill>
        <p:spPr>
          <a:xfrm>
            <a:off x="954430" y="213969"/>
            <a:ext cx="3383573" cy="1536325"/>
          </a:xfrm>
          <a:prstGeom prst="rect">
            <a:avLst/>
          </a:prstGeom>
        </p:spPr>
      </p:pic>
    </p:spTree>
    <p:extLst>
      <p:ext uri="{BB962C8B-B14F-4D97-AF65-F5344CB8AC3E}">
        <p14:creationId xmlns:p14="http://schemas.microsoft.com/office/powerpoint/2010/main" val="256069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F565CD-6594-492A-A04D-51ED99400D3A}"/>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F08C661F-379A-4DDD-8108-97F347D407F9}"/>
              </a:ext>
            </a:extLst>
          </p:cNvPr>
          <p:cNvSpPr>
            <a:spLocks noGrp="1"/>
          </p:cNvSpPr>
          <p:nvPr>
            <p:ph idx="1"/>
          </p:nvPr>
        </p:nvSpPr>
        <p:spPr>
          <a:xfrm>
            <a:off x="1295401" y="982132"/>
            <a:ext cx="9601196" cy="4893736"/>
          </a:xfrm>
        </p:spPr>
        <p:txBody>
          <a:bodyPr/>
          <a:lstStyle/>
          <a:p>
            <a:pPr algn="just" rtl="1"/>
            <a:r>
              <a:rPr lang="ar-SA" sz="2400" dirty="0">
                <a:effectLst/>
                <a:ea typeface="Simplified Arabic" panose="02020603050405020304" pitchFamily="18" charset="-78"/>
                <a:cs typeface="Simplified Arabic" panose="02020603050405020304" pitchFamily="18" charset="-78"/>
              </a:rPr>
              <a:t>إقبال الجمهور على وسائل الإعلام التقليدية</a:t>
            </a:r>
            <a:r>
              <a:rPr lang="ar-BH" sz="2400" dirty="0">
                <a:effectLst/>
                <a:ea typeface="Simplified Arabic" panose="02020603050405020304" pitchFamily="18" charset="-78"/>
                <a:cs typeface="Simplified Arabic" panose="02020603050405020304" pitchFamily="18" charset="-78"/>
              </a:rPr>
              <a:t> ( التلفزيون و الردايو  الصحف خاصة الحكومية ) </a:t>
            </a:r>
            <a:r>
              <a:rPr lang="ar-SA" sz="2400" dirty="0">
                <a:effectLst/>
                <a:ea typeface="Simplified Arabic" panose="02020603050405020304" pitchFamily="18" charset="-78"/>
                <a:cs typeface="Simplified Arabic" panose="02020603050405020304" pitchFamily="18" charset="-78"/>
              </a:rPr>
              <a:t>، </a:t>
            </a:r>
            <a:r>
              <a:rPr lang="ar-BH" dirty="0">
                <a:ea typeface="Simplified Arabic" panose="02020603050405020304" pitchFamily="18" charset="-78"/>
                <a:cs typeface="Simplified Arabic" panose="02020603050405020304" pitchFamily="18" charset="-78"/>
              </a:rPr>
              <a:t>ذلك استنادا ل</a:t>
            </a:r>
            <a:r>
              <a:rPr lang="ar-SA" sz="2400" dirty="0">
                <a:effectLst/>
                <a:ea typeface="Simplified Arabic" panose="02020603050405020304" pitchFamily="18" charset="-78"/>
                <a:cs typeface="Simplified Arabic" panose="02020603050405020304" pitchFamily="18" charset="-78"/>
              </a:rPr>
              <a:t>طبيعة المعلومات المرتبطة بالجائحة، وتأثيرها </a:t>
            </a:r>
            <a:r>
              <a:rPr lang="ar-BH" dirty="0">
                <a:ea typeface="Simplified Arabic" panose="02020603050405020304" pitchFamily="18" charset="-78"/>
                <a:cs typeface="Simplified Arabic" panose="02020603050405020304" pitchFamily="18" charset="-78"/>
              </a:rPr>
              <a:t> علي</a:t>
            </a:r>
            <a:r>
              <a:rPr lang="ar-SA" sz="2400" dirty="0">
                <a:effectLst/>
                <a:ea typeface="Simplified Arabic" panose="02020603050405020304" pitchFamily="18" charset="-78"/>
                <a:cs typeface="Simplified Arabic" panose="02020603050405020304" pitchFamily="18" charset="-78"/>
              </a:rPr>
              <a:t> ص</a:t>
            </a:r>
            <a:r>
              <a:rPr lang="ar-BH" sz="2400" dirty="0">
                <a:effectLst/>
                <a:ea typeface="Simplified Arabic" panose="02020603050405020304" pitchFamily="18" charset="-78"/>
                <a:cs typeface="Simplified Arabic" panose="02020603050405020304" pitchFamily="18" charset="-78"/>
              </a:rPr>
              <a:t>ح</a:t>
            </a:r>
            <a:r>
              <a:rPr lang="ar-TN" sz="2400" dirty="0">
                <a:effectLst/>
                <a:ea typeface="Simplified Arabic" panose="02020603050405020304" pitchFamily="18" charset="-78"/>
                <a:cs typeface="Simplified Arabic" panose="02020603050405020304" pitchFamily="18" charset="-78"/>
              </a:rPr>
              <a:t>ّ</a:t>
            </a:r>
            <a:r>
              <a:rPr lang="ar-SA" sz="2400" dirty="0">
                <a:effectLst/>
                <a:ea typeface="Simplified Arabic" panose="02020603050405020304" pitchFamily="18" charset="-78"/>
                <a:cs typeface="Simplified Arabic" panose="02020603050405020304" pitchFamily="18" charset="-78"/>
              </a:rPr>
              <a:t>ة </a:t>
            </a:r>
            <a:r>
              <a:rPr lang="ar-BH" sz="2400" dirty="0">
                <a:effectLst/>
                <a:ea typeface="Simplified Arabic" panose="02020603050405020304" pitchFamily="18" charset="-78"/>
                <a:cs typeface="Simplified Arabic" panose="02020603050405020304" pitchFamily="18" charset="-78"/>
              </a:rPr>
              <a:t>المتلقي</a:t>
            </a:r>
            <a:r>
              <a:rPr lang="ar-LY" sz="2400" dirty="0">
                <a:effectLst/>
                <a:ea typeface="Simplified Arabic" panose="02020603050405020304" pitchFamily="18" charset="-78"/>
                <a:cs typeface="Simplified Arabic" panose="02020603050405020304" pitchFamily="18" charset="-78"/>
              </a:rPr>
              <a:t>.</a:t>
            </a:r>
          </a:p>
        </p:txBody>
      </p:sp>
    </p:spTree>
    <p:extLst>
      <p:ext uri="{BB962C8B-B14F-4D97-AF65-F5344CB8AC3E}">
        <p14:creationId xmlns:p14="http://schemas.microsoft.com/office/powerpoint/2010/main" val="50669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F551CC-B39B-4604-843E-AE30AA950D01}"/>
              </a:ext>
            </a:extLst>
          </p:cNvPr>
          <p:cNvSpPr>
            <a:spLocks noGrp="1"/>
          </p:cNvSpPr>
          <p:nvPr>
            <p:ph type="title"/>
          </p:nvPr>
        </p:nvSpPr>
        <p:spPr/>
        <p:txBody>
          <a:bodyPr/>
          <a:lstStyle/>
          <a:p>
            <a:r>
              <a:rPr lang="ar-LY" b="1" dirty="0"/>
              <a:t>تساؤلات الدراسة </a:t>
            </a:r>
            <a:endParaRPr lang="en-US" b="1" dirty="0"/>
          </a:p>
        </p:txBody>
      </p:sp>
      <p:sp>
        <p:nvSpPr>
          <p:cNvPr id="3" name="عنصر نائب للمحتوى 2">
            <a:extLst>
              <a:ext uri="{FF2B5EF4-FFF2-40B4-BE49-F238E27FC236}">
                <a16:creationId xmlns:a16="http://schemas.microsoft.com/office/drawing/2014/main" id="{6A000958-DFC7-430E-9216-F7C090F8B9C2}"/>
              </a:ext>
            </a:extLst>
          </p:cNvPr>
          <p:cNvSpPr>
            <a:spLocks noGrp="1"/>
          </p:cNvSpPr>
          <p:nvPr>
            <p:ph idx="1"/>
          </p:nvPr>
        </p:nvSpPr>
        <p:spPr>
          <a:xfrm>
            <a:off x="1295401" y="1961322"/>
            <a:ext cx="9601196" cy="3914546"/>
          </a:xfrm>
        </p:spPr>
        <p:txBody>
          <a:bodyPr>
            <a:normAutofit/>
          </a:bodyPr>
          <a:lstStyle/>
          <a:p>
            <a:pPr marL="0" marR="0" algn="just" rtl="1">
              <a:lnSpc>
                <a:spcPct val="115000"/>
              </a:lnSpc>
              <a:spcBef>
                <a:spcPts val="0"/>
              </a:spcBef>
              <a:spcAft>
                <a:spcPts val="0"/>
              </a:spcAft>
            </a:pPr>
            <a:r>
              <a:rPr lang="ar-BH" b="1" dirty="0">
                <a:solidFill>
                  <a:srgbClr val="FF0000"/>
                </a:solidFill>
                <a:effectLst/>
                <a:ea typeface="Simplified Arabic" panose="02020603050405020304" pitchFamily="18" charset="-78"/>
                <a:cs typeface="Simplified Arabic" panose="02020603050405020304" pitchFamily="18" charset="-78"/>
              </a:rPr>
              <a:t>تهدف الدراسة </a:t>
            </a:r>
            <a:r>
              <a:rPr lang="ar-BH" b="1" dirty="0">
                <a:solidFill>
                  <a:srgbClr val="FF0000"/>
                </a:solidFill>
                <a:ea typeface="Simplified Arabic" panose="02020603050405020304" pitchFamily="18" charset="-78"/>
                <a:cs typeface="Simplified Arabic" panose="02020603050405020304" pitchFamily="18" charset="-78"/>
              </a:rPr>
              <a:t>ل</a:t>
            </a:r>
            <a:r>
              <a:rPr lang="ar-LY" b="1" dirty="0">
                <a:solidFill>
                  <a:srgbClr val="FF0000"/>
                </a:solidFill>
                <a:effectLst/>
                <a:ea typeface="Simplified Arabic" panose="02020603050405020304" pitchFamily="18" charset="-78"/>
                <a:cs typeface="Simplified Arabic" panose="02020603050405020304" pitchFamily="18" charset="-78"/>
              </a:rPr>
              <a:t>تعرف على ال</a:t>
            </a:r>
            <a:r>
              <a:rPr lang="ar-BH" b="1" dirty="0">
                <a:solidFill>
                  <a:srgbClr val="FF0000"/>
                </a:solidFill>
                <a:ea typeface="Simplified Arabic" panose="02020603050405020304" pitchFamily="18" charset="-78"/>
                <a:cs typeface="Simplified Arabic" panose="02020603050405020304" pitchFamily="18" charset="-78"/>
              </a:rPr>
              <a:t>معالجة</a:t>
            </a:r>
            <a:r>
              <a:rPr lang="ar-SA" b="1" dirty="0">
                <a:solidFill>
                  <a:srgbClr val="FF0000"/>
                </a:solidFill>
                <a:effectLst/>
                <a:ea typeface="Simplified Arabic" panose="02020603050405020304" pitchFamily="18" charset="-78"/>
                <a:cs typeface="Simplified Arabic" panose="02020603050405020304" pitchFamily="18" charset="-78"/>
              </a:rPr>
              <a:t> </a:t>
            </a:r>
            <a:r>
              <a:rPr lang="ar-LY" b="1" dirty="0">
                <a:solidFill>
                  <a:srgbClr val="FF0000"/>
                </a:solidFill>
                <a:effectLst/>
                <a:ea typeface="Simplified Arabic" panose="02020603050405020304" pitchFamily="18" charset="-78"/>
                <a:cs typeface="Simplified Arabic" panose="02020603050405020304" pitchFamily="18" charset="-78"/>
              </a:rPr>
              <a:t>ال</a:t>
            </a:r>
            <a:r>
              <a:rPr lang="ar-SA" b="1" dirty="0">
                <a:solidFill>
                  <a:srgbClr val="FF0000"/>
                </a:solidFill>
                <a:effectLst/>
                <a:ea typeface="Simplified Arabic" panose="02020603050405020304" pitchFamily="18" charset="-78"/>
                <a:cs typeface="Simplified Arabic" panose="02020603050405020304" pitchFamily="18" charset="-78"/>
              </a:rPr>
              <a:t>إعلامية</a:t>
            </a:r>
            <a:r>
              <a:rPr lang="ar-LY" b="1" dirty="0">
                <a:solidFill>
                  <a:srgbClr val="FF0000"/>
                </a:solidFill>
                <a:effectLst/>
                <a:ea typeface="Simplified Arabic" panose="02020603050405020304" pitchFamily="18" charset="-78"/>
                <a:cs typeface="Simplified Arabic" panose="02020603050405020304" pitchFamily="18" charset="-78"/>
              </a:rPr>
              <a:t> </a:t>
            </a:r>
            <a:r>
              <a:rPr lang="ar-BH" b="1" dirty="0">
                <a:solidFill>
                  <a:srgbClr val="FF0000"/>
                </a:solidFill>
                <a:effectLst/>
                <a:ea typeface="Simplified Arabic" panose="02020603050405020304" pitchFamily="18" charset="-78"/>
                <a:cs typeface="Simplified Arabic" panose="02020603050405020304" pitchFamily="18" charset="-78"/>
              </a:rPr>
              <a:t>لأخبار كورونا في </a:t>
            </a:r>
            <a:r>
              <a:rPr lang="ar-SA" b="1" dirty="0">
                <a:solidFill>
                  <a:srgbClr val="FF0000"/>
                </a:solidFill>
                <a:effectLst/>
                <a:ea typeface="Simplified Arabic" panose="02020603050405020304" pitchFamily="18" charset="-78"/>
                <a:cs typeface="Simplified Arabic" panose="02020603050405020304" pitchFamily="18" charset="-78"/>
              </a:rPr>
              <a:t>وسائل الإعلام </a:t>
            </a:r>
            <a:r>
              <a:rPr lang="ar-LY" b="1" dirty="0">
                <a:solidFill>
                  <a:srgbClr val="FF0000"/>
                </a:solidFill>
                <a:effectLst/>
                <a:ea typeface="Simplified Arabic" panose="02020603050405020304" pitchFamily="18" charset="-78"/>
                <a:cs typeface="Simplified Arabic" panose="02020603050405020304" pitchFamily="18" charset="-78"/>
              </a:rPr>
              <a:t>البحرينية</a:t>
            </a:r>
            <a:r>
              <a:rPr lang="ar-SA" b="1" dirty="0">
                <a:solidFill>
                  <a:srgbClr val="FF0000"/>
                </a:solidFill>
                <a:effectLst/>
                <a:ea typeface="Simplified Arabic" panose="02020603050405020304" pitchFamily="18" charset="-78"/>
                <a:cs typeface="Simplified Arabic" panose="02020603050405020304" pitchFamily="18" charset="-78"/>
              </a:rPr>
              <a:t> </a:t>
            </a:r>
            <a:r>
              <a:rPr lang="ar-BH" b="1" dirty="0">
                <a:solidFill>
                  <a:srgbClr val="FF0000"/>
                </a:solidFill>
                <a:effectLst/>
                <a:ea typeface="Simplified Arabic" panose="02020603050405020304" pitchFamily="18" charset="-78"/>
                <a:cs typeface="Simplified Arabic" panose="02020603050405020304" pitchFamily="18" charset="-78"/>
              </a:rPr>
              <a:t>و الأساليب  المتبعة في </a:t>
            </a:r>
            <a:r>
              <a:rPr lang="ar-SA" b="1" dirty="0">
                <a:solidFill>
                  <a:srgbClr val="FF0000"/>
                </a:solidFill>
                <a:effectLst/>
                <a:ea typeface="Simplified Arabic" panose="02020603050405020304" pitchFamily="18" charset="-78"/>
                <a:cs typeface="Simplified Arabic" panose="02020603050405020304" pitchFamily="18" charset="-78"/>
              </a:rPr>
              <a:t>مواجهة الأخبار الزائفة</a:t>
            </a:r>
            <a:r>
              <a:rPr lang="ar-BH" b="1" dirty="0">
                <a:solidFill>
                  <a:srgbClr val="FF0000"/>
                </a:solidFill>
                <a:effectLst/>
                <a:ea typeface="Simplified Arabic" panose="02020603050405020304" pitchFamily="18" charset="-78"/>
                <a:cs typeface="Simplified Arabic" panose="02020603050405020304" pitchFamily="18" charset="-78"/>
              </a:rPr>
              <a:t> التي ترافقت مع الجائحة العالمية</a:t>
            </a:r>
            <a:r>
              <a:rPr lang="ar-SA" b="1" dirty="0">
                <a:solidFill>
                  <a:srgbClr val="FF0000"/>
                </a:solidFill>
                <a:effectLst/>
                <a:ea typeface="Simplified Arabic" panose="02020603050405020304" pitchFamily="18" charset="-78"/>
                <a:cs typeface="Simplified Arabic" panose="02020603050405020304" pitchFamily="18" charset="-78"/>
              </a:rPr>
              <a:t>؟</a:t>
            </a:r>
            <a:endParaRPr lang="ar-BH" b="1" dirty="0">
              <a:solidFill>
                <a:srgbClr val="FF0000"/>
              </a:solidFill>
              <a:effectLst/>
              <a:ea typeface="Simplified Arabic" panose="02020603050405020304" pitchFamily="18" charset="-78"/>
              <a:cs typeface="Simplified Arabic" panose="02020603050405020304" pitchFamily="18" charset="-78"/>
            </a:endParaRPr>
          </a:p>
          <a:p>
            <a:pPr marL="171450" marR="0" indent="-457200" algn="just" rtl="1">
              <a:lnSpc>
                <a:spcPct val="115000"/>
              </a:lnSpc>
              <a:spcBef>
                <a:spcPts val="0"/>
              </a:spcBef>
              <a:spcAft>
                <a:spcPts val="0"/>
              </a:spcAft>
              <a:buFont typeface="+mj-lt"/>
              <a:buAutoNum type="arabicPeriod"/>
            </a:pPr>
            <a:r>
              <a:rPr lang="ar-BH" dirty="0">
                <a:solidFill>
                  <a:schemeClr val="tx1"/>
                </a:solidFill>
                <a:latin typeface="Arial" panose="020B0604020202020204" pitchFamily="34" charset="0"/>
                <a:ea typeface="Arial" panose="020B0604020202020204" pitchFamily="34" charset="0"/>
              </a:rPr>
              <a:t>ما مصادر التغطية  التي اعتمدت عليها وسائل الإعلام في البحرين لتغطية  كورونا ؟</a:t>
            </a:r>
          </a:p>
          <a:p>
            <a:pPr marL="457200" indent="-457200" algn="r" rtl="1">
              <a:buFont typeface="+mj-lt"/>
              <a:buAutoNum type="arabicPeriod"/>
            </a:pPr>
            <a:r>
              <a:rPr lang="ar-BH" sz="2400" dirty="0">
                <a:effectLst/>
                <a:ea typeface="Simplified Arabic" panose="02020603050405020304" pitchFamily="18" charset="-78"/>
                <a:cs typeface="Simplified Arabic" panose="02020603050405020304" pitchFamily="18" charset="-78"/>
              </a:rPr>
              <a:t>ما مدي توفر الحيز اللازم الذي</a:t>
            </a:r>
            <a:r>
              <a:rPr lang="ar-SA" sz="2400" dirty="0">
                <a:effectLst/>
                <a:ea typeface="Simplified Arabic" panose="02020603050405020304" pitchFamily="18" charset="-78"/>
                <a:cs typeface="Simplified Arabic" panose="02020603050405020304" pitchFamily="18" charset="-78"/>
              </a:rPr>
              <a:t> خصّص</a:t>
            </a:r>
            <a:r>
              <a:rPr lang="ar-BH" sz="2400" dirty="0">
                <a:effectLst/>
                <a:ea typeface="Simplified Arabic" panose="02020603050405020304" pitchFamily="18" charset="-78"/>
                <a:cs typeface="Simplified Arabic" panose="02020603050405020304" pitchFamily="18" charset="-78"/>
              </a:rPr>
              <a:t> في </a:t>
            </a:r>
            <a:r>
              <a:rPr lang="ar-SA" sz="2400" dirty="0">
                <a:effectLst/>
                <a:ea typeface="Simplified Arabic" panose="02020603050405020304" pitchFamily="18" charset="-78"/>
                <a:cs typeface="Simplified Arabic" panose="02020603050405020304" pitchFamily="18" charset="-78"/>
              </a:rPr>
              <a:t>وسائل الإعلام </a:t>
            </a:r>
            <a:r>
              <a:rPr lang="ar-LY" sz="2400" dirty="0">
                <a:effectLst/>
                <a:ea typeface="Simplified Arabic" panose="02020603050405020304" pitchFamily="18" charset="-78"/>
                <a:cs typeface="Simplified Arabic" panose="02020603050405020304" pitchFamily="18" charset="-78"/>
              </a:rPr>
              <a:t>البحرينية </a:t>
            </a:r>
            <a:r>
              <a:rPr lang="ar-BH" sz="2400" dirty="0">
                <a:effectLst/>
                <a:ea typeface="Simplified Arabic" panose="02020603050405020304" pitchFamily="18" charset="-78"/>
                <a:cs typeface="Simplified Arabic" panose="02020603050405020304" pitchFamily="18" charset="-78"/>
              </a:rPr>
              <a:t>لتغطية</a:t>
            </a:r>
            <a:r>
              <a:rPr lang="ar-SA" sz="2400" dirty="0">
                <a:effectLst/>
                <a:ea typeface="Simplified Arabic" panose="02020603050405020304" pitchFamily="18" charset="-78"/>
                <a:cs typeface="Simplified Arabic" panose="02020603050405020304" pitchFamily="18" charset="-78"/>
              </a:rPr>
              <a:t> </a:t>
            </a:r>
            <a:r>
              <a:rPr lang="ar-BH" sz="2400" dirty="0">
                <a:effectLst/>
                <a:ea typeface="Simplified Arabic" panose="02020603050405020304" pitchFamily="18" charset="-78"/>
                <a:cs typeface="Simplified Arabic" panose="02020603050405020304" pitchFamily="18" charset="-78"/>
              </a:rPr>
              <a:t>أخبار كورونا و تصحيح الاخبار الزائفة  حول كورونا</a:t>
            </a:r>
            <a:r>
              <a:rPr lang="ar-SA" sz="2400" dirty="0">
                <a:effectLst/>
                <a:ea typeface="Simplified Arabic" panose="02020603050405020304" pitchFamily="18" charset="-78"/>
                <a:cs typeface="Simplified Arabic" panose="02020603050405020304" pitchFamily="18" charset="-78"/>
              </a:rPr>
              <a:t>؟</a:t>
            </a:r>
            <a:endParaRPr lang="ar-LY" sz="2400" dirty="0">
              <a:effectLst/>
              <a:ea typeface="Simplified Arabic" panose="02020603050405020304" pitchFamily="18" charset="-78"/>
              <a:cs typeface="Simplified Arabic" panose="02020603050405020304" pitchFamily="18" charset="-78"/>
            </a:endParaRPr>
          </a:p>
          <a:p>
            <a:pPr marL="457200" indent="-457200" algn="r" rtl="1">
              <a:buFont typeface="+mj-lt"/>
              <a:buAutoNum type="arabicPeriod"/>
            </a:pPr>
            <a:r>
              <a:rPr lang="ar-SA" sz="2400" dirty="0">
                <a:effectLst/>
                <a:ea typeface="Simplified Arabic" panose="02020603050405020304" pitchFamily="18" charset="-78"/>
                <a:cs typeface="Simplified Arabic" panose="02020603050405020304" pitchFamily="18" charset="-78"/>
              </a:rPr>
              <a:t> </a:t>
            </a:r>
            <a:r>
              <a:rPr lang="ar-BH" sz="2400" dirty="0">
                <a:effectLst/>
                <a:ea typeface="Simplified Arabic" panose="02020603050405020304" pitchFamily="18" charset="-78"/>
                <a:cs typeface="Simplified Arabic" panose="02020603050405020304" pitchFamily="18" charset="-78"/>
              </a:rPr>
              <a:t>ما </a:t>
            </a:r>
            <a:r>
              <a:rPr lang="ar-SA" sz="2400" dirty="0">
                <a:effectLst/>
                <a:ea typeface="Simplified Arabic" panose="02020603050405020304" pitchFamily="18" charset="-78"/>
                <a:cs typeface="Simplified Arabic" panose="02020603050405020304" pitchFamily="18" charset="-78"/>
              </a:rPr>
              <a:t>مدى </a:t>
            </a:r>
            <a:r>
              <a:rPr lang="ar-BH" sz="2400" dirty="0">
                <a:effectLst/>
                <a:ea typeface="Simplified Arabic" panose="02020603050405020304" pitchFamily="18" charset="-78"/>
                <a:cs typeface="Simplified Arabic" panose="02020603050405020304" pitchFamily="18" charset="-78"/>
              </a:rPr>
              <a:t>مهنية</a:t>
            </a:r>
            <a:r>
              <a:rPr lang="ar-SA" sz="2400" dirty="0">
                <a:effectLst/>
                <a:ea typeface="Simplified Arabic" panose="02020603050405020304" pitchFamily="18" charset="-78"/>
                <a:cs typeface="Simplified Arabic" panose="02020603050405020304" pitchFamily="18" charset="-78"/>
              </a:rPr>
              <a:t> التغطية الإعلامية </a:t>
            </a:r>
            <a:r>
              <a:rPr lang="ar-BH" sz="2400" dirty="0">
                <a:effectLst/>
                <a:ea typeface="Simplified Arabic" panose="02020603050405020304" pitchFamily="18" charset="-78"/>
                <a:cs typeface="Simplified Arabic" panose="02020603050405020304" pitchFamily="18" charset="-78"/>
              </a:rPr>
              <a:t>في وسائل الإعلام البحرينية لاخبار كورونا </a:t>
            </a:r>
            <a:r>
              <a:rPr lang="ar-LY" sz="2400" dirty="0">
                <a:effectLst/>
                <a:ea typeface="Simplified Arabic" panose="02020603050405020304" pitchFamily="18" charset="-78"/>
                <a:cs typeface="Simplified Arabic" panose="02020603050405020304" pitchFamily="18" charset="-78"/>
              </a:rPr>
              <a:t>؟ </a:t>
            </a:r>
            <a:endParaRPr lang="ar-BH" sz="2400" dirty="0">
              <a:effectLst/>
              <a:ea typeface="Simplified Arabic" panose="02020603050405020304" pitchFamily="18" charset="-78"/>
              <a:cs typeface="Simplified Arabic" panose="02020603050405020304" pitchFamily="18" charset="-78"/>
            </a:endParaRPr>
          </a:p>
          <a:p>
            <a:pPr marL="457200" indent="-457200" algn="r" rtl="1">
              <a:buFont typeface="+mj-lt"/>
              <a:buAutoNum type="arabicPeriod"/>
            </a:pPr>
            <a:r>
              <a:rPr lang="ar-BH" sz="2400" dirty="0">
                <a:effectLst/>
                <a:ea typeface="Simplified Arabic" panose="02020603050405020304" pitchFamily="18" charset="-78"/>
                <a:cs typeface="Simplified Arabic" panose="02020603050405020304" pitchFamily="18" charset="-78"/>
              </a:rPr>
              <a:t>ما مدي الاختلاف في أشكال المعالجة الإعلامية بين وسائل الإعلام الحكومية و الخاصة  ؟ </a:t>
            </a:r>
            <a:endParaRPr lang="en-US" dirty="0"/>
          </a:p>
        </p:txBody>
      </p:sp>
      <p:pic>
        <p:nvPicPr>
          <p:cNvPr id="4" name="Picture 3"/>
          <p:cNvPicPr>
            <a:picLocks noChangeAspect="1"/>
          </p:cNvPicPr>
          <p:nvPr/>
        </p:nvPicPr>
        <p:blipFill>
          <a:blip r:embed="rId2"/>
          <a:stretch>
            <a:fillRect/>
          </a:stretch>
        </p:blipFill>
        <p:spPr>
          <a:xfrm>
            <a:off x="732759" y="213969"/>
            <a:ext cx="3383573" cy="1536325"/>
          </a:xfrm>
          <a:prstGeom prst="rect">
            <a:avLst/>
          </a:prstGeom>
        </p:spPr>
      </p:pic>
    </p:spTree>
    <p:extLst>
      <p:ext uri="{BB962C8B-B14F-4D97-AF65-F5344CB8AC3E}">
        <p14:creationId xmlns:p14="http://schemas.microsoft.com/office/powerpoint/2010/main" val="270678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12386B-19E2-417E-A025-3B0AE7D6844F}"/>
              </a:ext>
            </a:extLst>
          </p:cNvPr>
          <p:cNvSpPr>
            <a:spLocks noGrp="1"/>
          </p:cNvSpPr>
          <p:nvPr>
            <p:ph type="title"/>
          </p:nvPr>
        </p:nvSpPr>
        <p:spPr>
          <a:xfrm>
            <a:off x="1295402" y="982133"/>
            <a:ext cx="9601196" cy="714146"/>
          </a:xfrm>
        </p:spPr>
        <p:txBody>
          <a:bodyPr>
            <a:normAutofit fontScale="90000"/>
          </a:bodyPr>
          <a:lstStyle/>
          <a:p>
            <a:pPr algn="r"/>
            <a:r>
              <a:rPr lang="ar-BH" sz="4400" b="1" dirty="0">
                <a:effectLst/>
                <a:ea typeface="Arial" panose="020B0604020202020204" pitchFamily="34" charset="0"/>
                <a:cs typeface="Simplified Arabic" panose="02020603050405020304" pitchFamily="18" charset="-78"/>
              </a:rPr>
              <a:t>المعالجة</a:t>
            </a:r>
            <a:r>
              <a:rPr lang="ar-SA" sz="4400" b="1" dirty="0">
                <a:effectLst/>
                <a:ea typeface="Arial" panose="020B0604020202020204" pitchFamily="34" charset="0"/>
                <a:cs typeface="Simplified Arabic" panose="02020603050405020304" pitchFamily="18" charset="-78"/>
              </a:rPr>
              <a:t> الإعلامية للأزم</a:t>
            </a:r>
            <a:r>
              <a:rPr lang="ar-BH" sz="4400" b="1" dirty="0">
                <a:effectLst/>
                <a:ea typeface="Arial" panose="020B0604020202020204" pitchFamily="34" charset="0"/>
                <a:cs typeface="Simplified Arabic" panose="02020603050405020304" pitchFamily="18" charset="-78"/>
              </a:rPr>
              <a:t>ة </a:t>
            </a:r>
            <a:endParaRPr lang="en-US" b="1" dirty="0"/>
          </a:p>
        </p:txBody>
      </p:sp>
      <p:sp>
        <p:nvSpPr>
          <p:cNvPr id="3" name="عنصر نائب للمحتوى 2">
            <a:extLst>
              <a:ext uri="{FF2B5EF4-FFF2-40B4-BE49-F238E27FC236}">
                <a16:creationId xmlns:a16="http://schemas.microsoft.com/office/drawing/2014/main" id="{9F26C4BE-235C-4571-958B-A444FCBAB5F3}"/>
              </a:ext>
            </a:extLst>
          </p:cNvPr>
          <p:cNvSpPr>
            <a:spLocks noGrp="1"/>
          </p:cNvSpPr>
          <p:nvPr>
            <p:ph idx="1"/>
          </p:nvPr>
        </p:nvSpPr>
        <p:spPr>
          <a:xfrm>
            <a:off x="1295401" y="2518458"/>
            <a:ext cx="9601196" cy="3357410"/>
          </a:xfrm>
        </p:spPr>
        <p:txBody>
          <a:bodyPr>
            <a:normAutofit/>
          </a:bodyPr>
          <a:lstStyle/>
          <a:p>
            <a:pPr marL="0" indent="0" algn="just" rtl="1">
              <a:buNone/>
            </a:pPr>
            <a:r>
              <a:rPr lang="ar-BH" sz="2400" b="1" dirty="0">
                <a:effectLst/>
                <a:ea typeface="Arial" panose="020B0604020202020204" pitchFamily="34" charset="0"/>
                <a:cs typeface="Simplified Arabic" panose="02020603050405020304" pitchFamily="18" charset="-78"/>
              </a:rPr>
              <a:t>تمر عملية التغطية الإعلامية  للأزمات </a:t>
            </a:r>
            <a:r>
              <a:rPr lang="ar-SA" sz="2400" b="1" dirty="0">
                <a:effectLst/>
                <a:ea typeface="Arial" panose="020B0604020202020204" pitchFamily="34" charset="0"/>
                <a:cs typeface="Simplified Arabic" panose="02020603050405020304" pitchFamily="18" charset="-78"/>
              </a:rPr>
              <a:t>بثلاث مراحل: </a:t>
            </a:r>
            <a:endParaRPr lang="ar-BH" sz="2400" b="1" dirty="0">
              <a:effectLst/>
              <a:ea typeface="Arial" panose="020B0604020202020204" pitchFamily="34" charset="0"/>
              <a:cs typeface="Simplified Arabic" panose="02020603050405020304" pitchFamily="18" charset="-78"/>
            </a:endParaRPr>
          </a:p>
          <a:p>
            <a:pPr algn="just" rtl="1"/>
            <a:r>
              <a:rPr lang="ar-SA" sz="2400" b="1" dirty="0">
                <a:effectLst/>
                <a:ea typeface="Arial" panose="020B0604020202020204" pitchFamily="34" charset="0"/>
                <a:cs typeface="Simplified Arabic" panose="02020603050405020304" pitchFamily="18" charset="-78"/>
              </a:rPr>
              <a:t>المرحلة الأولى </a:t>
            </a:r>
            <a:r>
              <a:rPr lang="ar-BH" sz="2400" b="1" dirty="0">
                <a:effectLst/>
                <a:ea typeface="Arial" panose="020B0604020202020204" pitchFamily="34" charset="0"/>
                <a:cs typeface="Simplified Arabic" panose="02020603050405020304" pitchFamily="18" charset="-78"/>
              </a:rPr>
              <a:t>: </a:t>
            </a:r>
            <a:r>
              <a:rPr lang="ar-SA" sz="2400" b="1" dirty="0">
                <a:effectLst/>
                <a:ea typeface="Arial" panose="020B0604020202020204" pitchFamily="34" charset="0"/>
                <a:cs typeface="Simplified Arabic" panose="02020603050405020304" pitchFamily="18" charset="-78"/>
              </a:rPr>
              <a:t>نشر المعلومات </a:t>
            </a:r>
            <a:r>
              <a:rPr lang="ar-BH" sz="2400" b="1" dirty="0">
                <a:effectLst/>
                <a:ea typeface="Arial" panose="020B0604020202020204" pitchFamily="34" charset="0"/>
                <a:cs typeface="Simplified Arabic" panose="02020603050405020304" pitchFamily="18" charset="-78"/>
              </a:rPr>
              <a:t>.</a:t>
            </a:r>
          </a:p>
          <a:p>
            <a:pPr algn="just" rtl="1"/>
            <a:r>
              <a:rPr lang="ar-SA" sz="2400" b="1" dirty="0">
                <a:effectLst/>
                <a:ea typeface="Arial" panose="020B0604020202020204" pitchFamily="34" charset="0"/>
                <a:cs typeface="Simplified Arabic" panose="02020603050405020304" pitchFamily="18" charset="-78"/>
              </a:rPr>
              <a:t>المرحلة الثانية </a:t>
            </a:r>
            <a:r>
              <a:rPr lang="ar-BH" sz="2400" b="1" dirty="0">
                <a:effectLst/>
                <a:ea typeface="Arial" panose="020B0604020202020204" pitchFamily="34" charset="0"/>
                <a:cs typeface="Simplified Arabic" panose="02020603050405020304" pitchFamily="18" charset="-78"/>
              </a:rPr>
              <a:t>: </a:t>
            </a:r>
            <a:r>
              <a:rPr lang="ar-SA" sz="2400" b="1" dirty="0">
                <a:effectLst/>
                <a:ea typeface="Arial" panose="020B0604020202020204" pitchFamily="34" charset="0"/>
                <a:cs typeface="Simplified Arabic" panose="02020603050405020304" pitchFamily="18" charset="-78"/>
              </a:rPr>
              <a:t>تفسير المعلومات وتحليلها ونقدها وذلك بتحليل عناصر الأزمة والبحث في أسبابها وجذورها</a:t>
            </a:r>
            <a:r>
              <a:rPr lang="ar-BH" sz="2400" b="1" dirty="0">
                <a:effectLst/>
                <a:ea typeface="Arial" panose="020B0604020202020204" pitchFamily="34" charset="0"/>
                <a:cs typeface="Simplified Arabic" panose="02020603050405020304" pitchFamily="18" charset="-78"/>
              </a:rPr>
              <a:t>.</a:t>
            </a:r>
            <a:endParaRPr lang="ar-LY" b="1" dirty="0">
              <a:ea typeface="Arial" panose="020B0604020202020204" pitchFamily="34" charset="0"/>
              <a:cs typeface="Simplified Arabic" panose="02020603050405020304" pitchFamily="18" charset="-78"/>
            </a:endParaRPr>
          </a:p>
          <a:p>
            <a:pPr algn="just" rtl="1"/>
            <a:r>
              <a:rPr lang="ar-SA" sz="2400" b="1" dirty="0">
                <a:effectLst/>
                <a:ea typeface="Arial" panose="020B0604020202020204" pitchFamily="34" charset="0"/>
                <a:cs typeface="Simplified Arabic" panose="02020603050405020304" pitchFamily="18" charset="-78"/>
              </a:rPr>
              <a:t>المرحلة الثالثة </a:t>
            </a:r>
            <a:r>
              <a:rPr lang="ar-BH" sz="2400" b="1" dirty="0">
                <a:effectLst/>
                <a:ea typeface="Arial" panose="020B0604020202020204" pitchFamily="34" charset="0"/>
                <a:cs typeface="Simplified Arabic" panose="02020603050405020304" pitchFamily="18" charset="-78"/>
              </a:rPr>
              <a:t>: </a:t>
            </a:r>
            <a:r>
              <a:rPr lang="ar-SA" sz="2400" b="1" dirty="0">
                <a:effectLst/>
                <a:ea typeface="Arial" panose="020B0604020202020204" pitchFamily="34" charset="0"/>
                <a:cs typeface="Simplified Arabic" panose="02020603050405020304" pitchFamily="18" charset="-78"/>
              </a:rPr>
              <a:t>الوقائيّة حيث يتخطى الدّور الإعلامي فيها مجرّد التفسير إلى الاهتمام بآثار الأزمة بمختلف أنواعها</a:t>
            </a:r>
            <a:r>
              <a:rPr lang="ar-BH" sz="2400" b="1" dirty="0">
                <a:effectLst/>
                <a:ea typeface="Arial" panose="020B0604020202020204" pitchFamily="34" charset="0"/>
                <a:cs typeface="Simplified Arabic" panose="02020603050405020304" pitchFamily="18" charset="-78"/>
              </a:rPr>
              <a:t>.</a:t>
            </a:r>
            <a:endParaRPr lang="en-US" dirty="0"/>
          </a:p>
        </p:txBody>
      </p:sp>
      <p:pic>
        <p:nvPicPr>
          <p:cNvPr id="4" name="Picture 3"/>
          <p:cNvPicPr>
            <a:picLocks noChangeAspect="1"/>
          </p:cNvPicPr>
          <p:nvPr/>
        </p:nvPicPr>
        <p:blipFill>
          <a:blip r:embed="rId2"/>
          <a:stretch>
            <a:fillRect/>
          </a:stretch>
        </p:blipFill>
        <p:spPr>
          <a:xfrm>
            <a:off x="899013" y="159954"/>
            <a:ext cx="3383573" cy="1536325"/>
          </a:xfrm>
          <a:prstGeom prst="rect">
            <a:avLst/>
          </a:prstGeom>
        </p:spPr>
      </p:pic>
    </p:spTree>
    <p:extLst>
      <p:ext uri="{BB962C8B-B14F-4D97-AF65-F5344CB8AC3E}">
        <p14:creationId xmlns:p14="http://schemas.microsoft.com/office/powerpoint/2010/main" val="341266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A8A82D-8AEC-4627-B8DF-94A6EADBF5A7}"/>
              </a:ext>
            </a:extLst>
          </p:cNvPr>
          <p:cNvSpPr>
            <a:spLocks noGrp="1"/>
          </p:cNvSpPr>
          <p:nvPr>
            <p:ph type="title"/>
          </p:nvPr>
        </p:nvSpPr>
        <p:spPr/>
        <p:txBody>
          <a:bodyPr/>
          <a:lstStyle/>
          <a:p>
            <a:r>
              <a:rPr lang="ar-TN" sz="4400" b="1" dirty="0">
                <a:effectLst/>
                <a:ea typeface="Simplified Arabic" panose="02020603050405020304" pitchFamily="18" charset="-78"/>
                <a:cs typeface="Simplified Arabic" panose="02020603050405020304" pitchFamily="18" charset="-78"/>
              </a:rPr>
              <a:t>الأخبار الزائفة</a:t>
            </a:r>
            <a:endParaRPr lang="en-US" dirty="0"/>
          </a:p>
        </p:txBody>
      </p:sp>
      <p:sp>
        <p:nvSpPr>
          <p:cNvPr id="3" name="عنصر نائب للمحتوى 2">
            <a:extLst>
              <a:ext uri="{FF2B5EF4-FFF2-40B4-BE49-F238E27FC236}">
                <a16:creationId xmlns:a16="http://schemas.microsoft.com/office/drawing/2014/main" id="{4EE6FEFD-4196-4916-9B52-9659FA6003E4}"/>
              </a:ext>
            </a:extLst>
          </p:cNvPr>
          <p:cNvSpPr>
            <a:spLocks noGrp="1"/>
          </p:cNvSpPr>
          <p:nvPr>
            <p:ph idx="1"/>
          </p:nvPr>
        </p:nvSpPr>
        <p:spPr>
          <a:xfrm>
            <a:off x="1295401" y="2120348"/>
            <a:ext cx="9601196" cy="3755520"/>
          </a:xfrm>
        </p:spPr>
        <p:txBody>
          <a:bodyPr>
            <a:normAutofit lnSpcReduction="10000"/>
          </a:bodyPr>
          <a:lstStyle/>
          <a:p>
            <a:pPr algn="just" rtl="1"/>
            <a:r>
              <a:rPr lang="ar-BH" dirty="0">
                <a:ea typeface="Arial" panose="020B0604020202020204" pitchFamily="34" charset="0"/>
                <a:cs typeface="Simplified Arabic" panose="02020603050405020304" pitchFamily="18" charset="-78"/>
              </a:rPr>
              <a:t>الأخبار الزائفة عبارة عن معلومات مفبركة مختلقة تحاكي الأخبار الحقيقية لذامن السهل جدا انتشارها على الأنترنت اذا ما قورنت بالأخبار الصحيحة.</a:t>
            </a:r>
            <a:endParaRPr lang="ar-BH" sz="2400" dirty="0">
              <a:effectLst/>
              <a:ea typeface="Arial" panose="020B0604020202020204" pitchFamily="34" charset="0"/>
              <a:cs typeface="Simplified Arabic" panose="02020603050405020304" pitchFamily="18" charset="-78"/>
            </a:endParaRPr>
          </a:p>
          <a:p>
            <a:pPr algn="just" rtl="1"/>
            <a:r>
              <a:rPr lang="ar-BH" sz="2400" dirty="0">
                <a:effectLst/>
                <a:ea typeface="Arial" panose="020B0604020202020204" pitchFamily="34" charset="0"/>
                <a:cs typeface="Simplified Arabic" panose="02020603050405020304" pitchFamily="18" charset="-78"/>
              </a:rPr>
              <a:t>الإعلام الرقمي </a:t>
            </a:r>
            <a:r>
              <a:rPr lang="ar-SA" sz="2400" dirty="0">
                <a:effectLst/>
                <a:ea typeface="Arial" panose="020B0604020202020204" pitchFamily="34" charset="0"/>
                <a:cs typeface="Simplified Arabic" panose="02020603050405020304" pitchFamily="18" charset="-78"/>
              </a:rPr>
              <a:t>ساهم في زيادة انتشارها</a:t>
            </a:r>
            <a:r>
              <a:rPr lang="ar-BH" sz="2400" dirty="0">
                <a:effectLst/>
                <a:ea typeface="Arial" panose="020B0604020202020204" pitchFamily="34" charset="0"/>
                <a:cs typeface="Simplified Arabic" panose="02020603050405020304" pitchFamily="18" charset="-78"/>
              </a:rPr>
              <a:t> الأخبار الزائفة </a:t>
            </a:r>
            <a:r>
              <a:rPr lang="ar-SA" sz="2400" dirty="0">
                <a:effectLst/>
                <a:ea typeface="Arial" panose="020B0604020202020204" pitchFamily="34" charset="0"/>
                <a:cs typeface="Simplified Arabic" panose="02020603050405020304" pitchFamily="18" charset="-78"/>
              </a:rPr>
              <a:t>. </a:t>
            </a:r>
            <a:r>
              <a:rPr lang="ar-BH" sz="2400" dirty="0">
                <a:effectLst/>
                <a:ea typeface="Arial" panose="020B0604020202020204" pitchFamily="34" charset="0"/>
                <a:cs typeface="Simplified Arabic" panose="02020603050405020304" pitchFamily="18" charset="-78"/>
              </a:rPr>
              <a:t>حيث تجد</a:t>
            </a:r>
            <a:r>
              <a:rPr lang="ar-SA" sz="2400" dirty="0">
                <a:effectLst/>
                <a:ea typeface="Arial" panose="020B0604020202020204" pitchFamily="34" charset="0"/>
                <a:cs typeface="Simplified Arabic" panose="02020603050405020304" pitchFamily="18" charset="-78"/>
              </a:rPr>
              <a:t> الأخبار الزائفة </a:t>
            </a:r>
            <a:r>
              <a:rPr lang="ar-BH" sz="2400" dirty="0">
                <a:effectLst/>
                <a:ea typeface="Arial" panose="020B0604020202020204" pitchFamily="34" charset="0"/>
                <a:cs typeface="Simplified Arabic" panose="02020603050405020304" pitchFamily="18" charset="-78"/>
              </a:rPr>
              <a:t>رواجا كبير في الشبكات الإجتماعية </a:t>
            </a:r>
            <a:r>
              <a:rPr lang="ar-LY" sz="2400" dirty="0">
                <a:effectLst/>
                <a:ea typeface="Arial" panose="020B0604020202020204" pitchFamily="34" charset="0"/>
                <a:cs typeface="Simplified Arabic" panose="02020603050405020304" pitchFamily="18" charset="-78"/>
              </a:rPr>
              <a:t>.</a:t>
            </a:r>
          </a:p>
          <a:p>
            <a:pPr algn="just" rtl="1"/>
            <a:r>
              <a:rPr lang="ar-SA" sz="2400" dirty="0">
                <a:effectLst/>
                <a:ea typeface="Arial" panose="020B0604020202020204" pitchFamily="34" charset="0"/>
                <a:cs typeface="Simplified Arabic" panose="02020603050405020304" pitchFamily="18" charset="-78"/>
              </a:rPr>
              <a:t>الأخبار الزائفة تشمل</a:t>
            </a:r>
            <a:r>
              <a:rPr lang="ar-BH" sz="2400" dirty="0">
                <a:effectLst/>
                <a:ea typeface="Arial" panose="020B0604020202020204" pitchFamily="34" charset="0"/>
                <a:cs typeface="Simplified Arabic" panose="02020603050405020304" pitchFamily="18" charset="-78"/>
              </a:rPr>
              <a:t> أنواع متعددة منها : </a:t>
            </a:r>
            <a:r>
              <a:rPr lang="ar-SA" sz="2400" dirty="0">
                <a:effectLst/>
                <a:ea typeface="Arial" panose="020B0604020202020204" pitchFamily="34" charset="0"/>
                <a:cs typeface="Simplified Arabic" panose="02020603050405020304" pitchFamily="18" charset="-78"/>
              </a:rPr>
              <a:t> الأخبار </a:t>
            </a:r>
            <a:r>
              <a:rPr lang="ar-BH" sz="2400" dirty="0">
                <a:effectLst/>
                <a:ea typeface="Arial" panose="020B0604020202020204" pitchFamily="34" charset="0"/>
                <a:cs typeface="Simplified Arabic" panose="02020603050405020304" pitchFamily="18" charset="-78"/>
              </a:rPr>
              <a:t>التهكمية، </a:t>
            </a:r>
            <a:r>
              <a:rPr lang="ar-SA" sz="2400" dirty="0">
                <a:effectLst/>
                <a:ea typeface="Arial" panose="020B0604020202020204" pitchFamily="34" charset="0"/>
                <a:cs typeface="Simplified Arabic" panose="02020603050405020304" pitchFamily="18" charset="-78"/>
              </a:rPr>
              <a:t> ومحاكاة الأخبار وفبركة الأخبار والت</a:t>
            </a:r>
            <a:r>
              <a:rPr lang="ar-BH" sz="2400" dirty="0">
                <a:effectLst/>
                <a:ea typeface="Arial" panose="020B0604020202020204" pitchFamily="34" charset="0"/>
                <a:cs typeface="Simplified Arabic" panose="02020603050405020304" pitchFamily="18" charset="-78"/>
              </a:rPr>
              <a:t>لا</a:t>
            </a:r>
            <a:r>
              <a:rPr lang="ar-SA" sz="2400" dirty="0">
                <a:effectLst/>
                <a:ea typeface="Arial" panose="020B0604020202020204" pitchFamily="34" charset="0"/>
                <a:cs typeface="Simplified Arabic" panose="02020603050405020304" pitchFamily="18" charset="-78"/>
              </a:rPr>
              <a:t>عب بالصور. </a:t>
            </a:r>
            <a:endParaRPr lang="ar-LY" sz="2400" dirty="0">
              <a:effectLst/>
              <a:ea typeface="Arial" panose="020B0604020202020204" pitchFamily="34" charset="0"/>
              <a:cs typeface="Simplified Arabic" panose="02020603050405020304" pitchFamily="18" charset="-78"/>
            </a:endParaRPr>
          </a:p>
          <a:p>
            <a:pPr algn="just" rtl="1"/>
            <a:r>
              <a:rPr lang="ar-SA" sz="2400" dirty="0">
                <a:effectLst/>
                <a:ea typeface="Arial" panose="020B0604020202020204" pitchFamily="34" charset="0"/>
                <a:cs typeface="Simplified Arabic" panose="02020603050405020304" pitchFamily="18" charset="-78"/>
              </a:rPr>
              <a:t> </a:t>
            </a:r>
            <a:r>
              <a:rPr lang="ar-BH" sz="2400" dirty="0">
                <a:effectLst/>
                <a:ea typeface="Arial" panose="020B0604020202020204" pitchFamily="34" charset="0"/>
                <a:cs typeface="Simplified Arabic" panose="02020603050405020304" pitchFamily="18" charset="-78"/>
              </a:rPr>
              <a:t>تعرف </a:t>
            </a:r>
            <a:r>
              <a:rPr lang="ar-SA" sz="2400" dirty="0">
                <a:effectLst/>
                <a:ea typeface="Arial" panose="020B0604020202020204" pitchFamily="34" charset="0"/>
                <a:cs typeface="Simplified Arabic" panose="02020603050405020304" pitchFamily="18" charset="-78"/>
              </a:rPr>
              <a:t>بالأخبار الزائفة هو " المعلومات الخاطئة لوصف أي شكل من أشكال الباطل ، بما في ذلك الشائعات والخداع والأساطير ونظريات المؤامرة وغيرها من المحتويات المضللة أو غير الدقيقة (عن قصد أو بغير قصد) التي تمت مشاركتها أو نشرها</a:t>
            </a:r>
            <a:r>
              <a:rPr lang="ar-BH" sz="2400" dirty="0">
                <a:effectLst/>
                <a:ea typeface="Arial" panose="020B0604020202020204" pitchFamily="34" charset="0"/>
                <a:cs typeface="Simplified Arabic" panose="02020603050405020304" pitchFamily="18" charset="-78"/>
              </a:rPr>
              <a:t>.</a:t>
            </a:r>
            <a:endParaRPr lang="ar-LY" sz="2400" dirty="0">
              <a:effectLst/>
              <a:ea typeface="Roboto"/>
              <a:cs typeface="Simplified Arabic" panose="02020603050405020304" pitchFamily="18" charset="-78"/>
            </a:endParaRPr>
          </a:p>
          <a:p>
            <a:pPr algn="just" rtl="1"/>
            <a:endParaRPr lang="en-US" dirty="0"/>
          </a:p>
        </p:txBody>
      </p:sp>
      <p:pic>
        <p:nvPicPr>
          <p:cNvPr id="4" name="Picture 3"/>
          <p:cNvPicPr>
            <a:picLocks noChangeAspect="1"/>
          </p:cNvPicPr>
          <p:nvPr/>
        </p:nvPicPr>
        <p:blipFill>
          <a:blip r:embed="rId2"/>
          <a:stretch>
            <a:fillRect/>
          </a:stretch>
        </p:blipFill>
        <p:spPr>
          <a:xfrm>
            <a:off x="1295401" y="213969"/>
            <a:ext cx="3383573" cy="1536325"/>
          </a:xfrm>
          <a:prstGeom prst="rect">
            <a:avLst/>
          </a:prstGeom>
        </p:spPr>
      </p:pic>
    </p:spTree>
    <p:extLst>
      <p:ext uri="{BB962C8B-B14F-4D97-AF65-F5344CB8AC3E}">
        <p14:creationId xmlns:p14="http://schemas.microsoft.com/office/powerpoint/2010/main" val="223412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454632-C2BF-4F51-BC22-21179BE05CA3}"/>
              </a:ext>
            </a:extLst>
          </p:cNvPr>
          <p:cNvSpPr>
            <a:spLocks noGrp="1"/>
          </p:cNvSpPr>
          <p:nvPr>
            <p:ph type="title"/>
          </p:nvPr>
        </p:nvSpPr>
        <p:spPr/>
        <p:txBody>
          <a:bodyPr>
            <a:normAutofit fontScale="90000"/>
          </a:bodyPr>
          <a:lstStyle/>
          <a:p>
            <a:pPr marL="342900" marR="0" lvl="0" indent="-342900" rtl="1">
              <a:lnSpc>
                <a:spcPct val="115000"/>
              </a:lnSpc>
              <a:spcBef>
                <a:spcPts val="1200"/>
              </a:spcBef>
              <a:spcAft>
                <a:spcPts val="1200"/>
              </a:spcAft>
            </a:pPr>
            <a:r>
              <a:rPr lang="ar-LY" sz="4400" b="1" dirty="0">
                <a:effectLst/>
                <a:latin typeface="Arial" panose="020B0604020202020204" pitchFamily="34" charset="0"/>
                <a:ea typeface="Simplified Arabic" panose="02020603050405020304" pitchFamily="18" charset="-78"/>
                <a:cs typeface="Simplified Arabic" panose="02020603050405020304" pitchFamily="18" charset="-78"/>
              </a:rPr>
              <a:t>البحرين</a:t>
            </a:r>
            <a:r>
              <a:rPr lang="ar-BH" sz="4400" b="1" dirty="0">
                <a:effectLst/>
                <a:latin typeface="Arial" panose="020B0604020202020204" pitchFamily="34" charset="0"/>
                <a:ea typeface="Simplified Arabic" panose="02020603050405020304" pitchFamily="18" charset="-78"/>
                <a:cs typeface="Simplified Arabic" panose="02020603050405020304" pitchFamily="18" charset="-78"/>
              </a:rPr>
              <a:t> و جائجة كورونا </a:t>
            </a:r>
            <a:r>
              <a:rPr lang="ar-SA" sz="4400" b="1" dirty="0">
                <a:effectLst/>
                <a:latin typeface="Arial" panose="020B0604020202020204" pitchFamily="34" charset="0"/>
                <a:ea typeface="Simplified Arabic" panose="02020603050405020304" pitchFamily="18" charset="-78"/>
                <a:cs typeface="Simplified Arabic" panose="02020603050405020304" pitchFamily="18" charset="-78"/>
              </a:rPr>
              <a:t>:</a:t>
            </a:r>
            <a:br>
              <a:rPr lang="en-US" sz="3600" dirty="0">
                <a:effectLst/>
                <a:latin typeface="Arial" panose="020B0604020202020204" pitchFamily="34" charset="0"/>
                <a:ea typeface="Simplified Arabic" panose="02020603050405020304" pitchFamily="18" charset="-78"/>
              </a:rPr>
            </a:br>
            <a:endParaRPr lang="en-US" dirty="0"/>
          </a:p>
        </p:txBody>
      </p:sp>
      <p:sp>
        <p:nvSpPr>
          <p:cNvPr id="3" name="عنصر نائب للمحتوى 2">
            <a:extLst>
              <a:ext uri="{FF2B5EF4-FFF2-40B4-BE49-F238E27FC236}">
                <a16:creationId xmlns:a16="http://schemas.microsoft.com/office/drawing/2014/main" id="{AC9C9AC9-72A0-4C1A-B5D5-DAB36771CE0F}"/>
              </a:ext>
            </a:extLst>
          </p:cNvPr>
          <p:cNvSpPr>
            <a:spLocks noGrp="1"/>
          </p:cNvSpPr>
          <p:nvPr>
            <p:ph idx="1"/>
          </p:nvPr>
        </p:nvSpPr>
        <p:spPr>
          <a:xfrm>
            <a:off x="1295401" y="1842052"/>
            <a:ext cx="9601196" cy="4033816"/>
          </a:xfrm>
        </p:spPr>
        <p:txBody>
          <a:bodyPr>
            <a:normAutofit fontScale="85000" lnSpcReduction="20000"/>
          </a:bodyPr>
          <a:lstStyle/>
          <a:p>
            <a:pPr algn="just" rtl="1"/>
            <a:r>
              <a:rPr lang="ar-LY" b="0" i="0" dirty="0">
                <a:solidFill>
                  <a:srgbClr val="202122"/>
                </a:solidFill>
                <a:effectLst/>
                <a:latin typeface="Arial" panose="020B0604020202020204" pitchFamily="34" charset="0"/>
              </a:rPr>
              <a:t>في 21 فبراير 2020، أكَّدت البحرين أول حالات </a:t>
            </a:r>
            <a:r>
              <a:rPr lang="en-US" b="0" i="0" dirty="0">
                <a:solidFill>
                  <a:srgbClr val="202122"/>
                </a:solidFill>
                <a:effectLst/>
                <a:latin typeface="Arial" panose="020B0604020202020204" pitchFamily="34" charset="0"/>
              </a:rPr>
              <a:t>COVID-19، </a:t>
            </a:r>
            <a:r>
              <a:rPr lang="ar-LY" b="0" i="0" dirty="0">
                <a:solidFill>
                  <a:srgbClr val="202122"/>
                </a:solidFill>
                <a:effectLst/>
                <a:latin typeface="Arial" panose="020B0604020202020204" pitchFamily="34" charset="0"/>
              </a:rPr>
              <a:t>وهو سائق حافلة مدرسية كان خارج البحرين .</a:t>
            </a:r>
          </a:p>
          <a:p>
            <a:pPr algn="just" rtl="1"/>
            <a:r>
              <a:rPr lang="ar-LY" b="0" i="0" dirty="0">
                <a:solidFill>
                  <a:srgbClr val="202122"/>
                </a:solidFill>
                <a:effectLst/>
                <a:latin typeface="Arial" panose="020B0604020202020204" pitchFamily="34" charset="0"/>
              </a:rPr>
              <a:t>25 فبراير 2020 أوقفت البحرين جميع المدارس ودور الحضانة والجامعات لمدة أسبُوعين للحدِّ من انتشار عَدوى.</a:t>
            </a:r>
          </a:p>
          <a:p>
            <a:pPr algn="just" rtl="1"/>
            <a:r>
              <a:rPr lang="ar-LY" b="0" i="0" dirty="0">
                <a:solidFill>
                  <a:srgbClr val="202122"/>
                </a:solidFill>
                <a:effectLst/>
                <a:latin typeface="Arial" panose="020B0604020202020204" pitchFamily="34" charset="0"/>
              </a:rPr>
              <a:t>26 فبراير 2020 ،أعلنت شؤون الطيران المدني في البحرين عن تعليق الرحلات الجوية.</a:t>
            </a:r>
          </a:p>
          <a:p>
            <a:pPr algn="just" rtl="1"/>
            <a:r>
              <a:rPr lang="ar-LY" b="0" i="0" dirty="0">
                <a:solidFill>
                  <a:srgbClr val="202122"/>
                </a:solidFill>
                <a:effectLst/>
                <a:latin typeface="Arial" panose="020B0604020202020204" pitchFamily="34" charset="0"/>
              </a:rPr>
              <a:t>في 17 مارس، كشفت الحكومة البحرينية عن حزمة تحفيز بقيمة 11.39 مليار دولار لدعم اقتصاد البلاد خلال الوباء، مغطية أيضًا فواتير المياه والكهرباء خلال الأشهر الثلاثة المقبلة.</a:t>
            </a:r>
          </a:p>
          <a:p>
            <a:pPr algn="r" rtl="1"/>
            <a:r>
              <a:rPr lang="ar-LY" b="0" i="0" dirty="0">
                <a:solidFill>
                  <a:srgbClr val="202122"/>
                </a:solidFill>
                <a:effectLst/>
                <a:latin typeface="Arial" panose="020B0604020202020204" pitchFamily="34" charset="0"/>
              </a:rPr>
              <a:t>ما أعلنت الدولة عن مشاركتها في تجربة </a:t>
            </a:r>
            <a:r>
              <a:rPr lang="en-US" b="0" i="0" dirty="0">
                <a:solidFill>
                  <a:srgbClr val="202122"/>
                </a:solidFill>
                <a:effectLst/>
                <a:latin typeface="Arial" panose="020B0604020202020204" pitchFamily="34" charset="0"/>
              </a:rPr>
              <a:t>SOLIDARITY </a:t>
            </a:r>
            <a:r>
              <a:rPr lang="ar-LY" b="0" i="0" dirty="0">
                <a:solidFill>
                  <a:srgbClr val="202122"/>
                </a:solidFill>
                <a:effectLst/>
                <a:latin typeface="Arial" panose="020B0604020202020204" pitchFamily="34" charset="0"/>
              </a:rPr>
              <a:t>التابعة لمنظمة الصحة العالمية التي تبحث في طرق العلاج الجديدة لفيروس كورونا مستندة إلى الأدلة - لتعتبر أول دولة عربية مشاركة.</a:t>
            </a:r>
          </a:p>
          <a:p>
            <a:pPr algn="r" rtl="1"/>
            <a:r>
              <a:rPr lang="ar-LY" b="0" i="0" dirty="0">
                <a:solidFill>
                  <a:srgbClr val="202122"/>
                </a:solidFill>
                <a:effectLst/>
                <a:latin typeface="Arial" panose="020B0604020202020204" pitchFamily="34" charset="0"/>
              </a:rPr>
              <a:t>في 23 مارس، تم تعليق  صلاة الجمعة والجماعة في مساجد البحرين، على أن يدخل القرار حيّز التنفيذ </a:t>
            </a:r>
            <a:r>
              <a:rPr lang="ar-LY" b="0" i="0" dirty="0" err="1">
                <a:solidFill>
                  <a:srgbClr val="202122"/>
                </a:solidFill>
                <a:effectLst/>
                <a:latin typeface="Arial" panose="020B0604020202020204" pitchFamily="34" charset="0"/>
              </a:rPr>
              <a:t>بعدصلاة</a:t>
            </a:r>
            <a:r>
              <a:rPr lang="ar-LY" b="0" i="0" dirty="0">
                <a:solidFill>
                  <a:srgbClr val="202122"/>
                </a:solidFill>
                <a:effectLst/>
                <a:latin typeface="Arial" panose="020B0604020202020204" pitchFamily="34" charset="0"/>
              </a:rPr>
              <a:t> المغرب .</a:t>
            </a:r>
          </a:p>
          <a:p>
            <a:pPr algn="r" rtl="1"/>
            <a:r>
              <a:rPr lang="ar-LY" b="0" i="0" dirty="0">
                <a:solidFill>
                  <a:srgbClr val="202122"/>
                </a:solidFill>
                <a:effectLst/>
                <a:latin typeface="Arial" panose="020B0604020202020204" pitchFamily="34" charset="0"/>
              </a:rPr>
              <a:t>عينت  البحرين فرقة العمل الوطنية لمكافحة فيروس كورونا معرض البحرين الدولي للمعارض و المؤتمرات كمركز اختبار رئيسي </a:t>
            </a:r>
            <a:r>
              <a:rPr lang="ar-LY" b="0" i="0" dirty="0" err="1">
                <a:solidFill>
                  <a:srgbClr val="202122"/>
                </a:solidFill>
                <a:effectLst/>
                <a:latin typeface="Arial" panose="020B0604020202020204" pitchFamily="34" charset="0"/>
              </a:rPr>
              <a:t>لكوفيد</a:t>
            </a:r>
            <a:r>
              <a:rPr lang="ar-LY" b="0" i="0" dirty="0">
                <a:solidFill>
                  <a:srgbClr val="202122"/>
                </a:solidFill>
                <a:effectLst/>
                <a:latin typeface="Arial" panose="020B0604020202020204" pitchFamily="34" charset="0"/>
              </a:rPr>
              <a:t> 19. ينقسم المركز إلى ثلاث قاعات منفصلة حسب التعرض للفيروس، ومنطقة علاج سريعة، وصيدلية. فيه ما لا يقل عن 500 سرير على الأقل و 1200 مقعدًا للمرضى.</a:t>
            </a:r>
          </a:p>
          <a:p>
            <a:pPr algn="r" rtl="1"/>
            <a:endParaRPr lang="ar-LY" b="0" i="0" dirty="0">
              <a:solidFill>
                <a:srgbClr val="202122"/>
              </a:solidFill>
              <a:effectLst/>
              <a:latin typeface="Arial" panose="020B0604020202020204" pitchFamily="34" charset="0"/>
            </a:endParaRPr>
          </a:p>
          <a:p>
            <a:pPr algn="just" rtl="1"/>
            <a:endParaRPr lang="ar-LY" b="0" i="0" dirty="0">
              <a:solidFill>
                <a:srgbClr val="202122"/>
              </a:solidFill>
              <a:effectLst/>
              <a:latin typeface="Arial" panose="020B0604020202020204" pitchFamily="34" charset="0"/>
            </a:endParaRPr>
          </a:p>
          <a:p>
            <a:pPr algn="just" rtl="1"/>
            <a:endParaRPr lang="ar-LY" b="0" i="0" dirty="0">
              <a:solidFill>
                <a:srgbClr val="202122"/>
              </a:solidFill>
              <a:effectLst/>
              <a:latin typeface="Arial" panose="020B0604020202020204" pitchFamily="34" charset="0"/>
            </a:endParaRPr>
          </a:p>
          <a:p>
            <a:pPr algn="just" rtl="1"/>
            <a:endParaRPr lang="ar-LY" dirty="0">
              <a:solidFill>
                <a:srgbClr val="202122"/>
              </a:solidFill>
              <a:latin typeface="Arial" panose="020B0604020202020204" pitchFamily="34" charset="0"/>
            </a:endParaRPr>
          </a:p>
          <a:p>
            <a:pPr algn="just" rtl="1"/>
            <a:endParaRPr lang="ar-LY" b="0" i="0" dirty="0">
              <a:solidFill>
                <a:srgbClr val="202122"/>
              </a:solidFill>
              <a:effectLst/>
              <a:latin typeface="Arial" panose="020B0604020202020204" pitchFamily="34" charset="0"/>
            </a:endParaRPr>
          </a:p>
          <a:p>
            <a:pPr algn="just" rtl="1"/>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49631" y="97740"/>
            <a:ext cx="2814005" cy="1536325"/>
          </a:xfrm>
          <a:prstGeom prst="rect">
            <a:avLst/>
          </a:prstGeom>
        </p:spPr>
      </p:pic>
    </p:spTree>
    <p:extLst>
      <p:ext uri="{BB962C8B-B14F-4D97-AF65-F5344CB8AC3E}">
        <p14:creationId xmlns:p14="http://schemas.microsoft.com/office/powerpoint/2010/main" val="299486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A4DAE1-8D09-44B1-B891-757ACB3751B0}"/>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E9ED383A-FB48-4D5A-9BBF-F2EB74225386}"/>
              </a:ext>
            </a:extLst>
          </p:cNvPr>
          <p:cNvSpPr>
            <a:spLocks noGrp="1"/>
          </p:cNvSpPr>
          <p:nvPr>
            <p:ph idx="1"/>
          </p:nvPr>
        </p:nvSpPr>
        <p:spPr>
          <a:xfrm>
            <a:off x="1295401" y="1232452"/>
            <a:ext cx="9601196" cy="4643416"/>
          </a:xfrm>
        </p:spPr>
        <p:txBody>
          <a:bodyPr>
            <a:normAutofit/>
          </a:bodyPr>
          <a:lstStyle/>
          <a:p>
            <a:pPr algn="just" rtl="1"/>
            <a:r>
              <a:rPr lang="ar-LY" b="0" i="0" dirty="0">
                <a:solidFill>
                  <a:srgbClr val="202122"/>
                </a:solidFill>
                <a:effectLst/>
                <a:latin typeface="Arial" panose="020B0604020202020204" pitchFamily="34" charset="0"/>
              </a:rPr>
              <a:t>في 31 مارس: أصدرت هيئة المعلومات والحكومة الإلكترونية في البحرين تطبيق "</a:t>
            </a:r>
            <a:r>
              <a:rPr lang="en-US" b="0" i="0" dirty="0" err="1">
                <a:solidFill>
                  <a:srgbClr val="202122"/>
                </a:solidFill>
                <a:effectLst/>
                <a:latin typeface="Arial" panose="020B0604020202020204" pitchFamily="34" charset="0"/>
              </a:rPr>
              <a:t>BeAware</a:t>
            </a:r>
            <a:r>
              <a:rPr lang="en-US" b="0" i="0" dirty="0">
                <a:solidFill>
                  <a:srgbClr val="202122"/>
                </a:solidFill>
                <a:effectLst/>
                <a:latin typeface="Arial" panose="020B0604020202020204" pitchFamily="34" charset="0"/>
              </a:rPr>
              <a:t> Bahrain" </a:t>
            </a:r>
            <a:r>
              <a:rPr lang="ar-LY" b="0" i="0" dirty="0">
                <a:solidFill>
                  <a:srgbClr val="202122"/>
                </a:solidFill>
                <a:effectLst/>
                <a:latin typeface="Arial" panose="020B0604020202020204" pitchFamily="34" charset="0"/>
              </a:rPr>
              <a:t>في متجر </a:t>
            </a:r>
            <a:r>
              <a:rPr lang="en-US" b="0" i="0" dirty="0">
                <a:solidFill>
                  <a:srgbClr val="202122"/>
                </a:solidFill>
                <a:effectLst/>
                <a:latin typeface="Arial" panose="020B0604020202020204" pitchFamily="34" charset="0"/>
              </a:rPr>
              <a:t>Apple </a:t>
            </a:r>
            <a:r>
              <a:rPr lang="ar-LY" b="0" i="0" dirty="0">
                <a:solidFill>
                  <a:srgbClr val="202122"/>
                </a:solidFill>
                <a:effectLst/>
                <a:latin typeface="Arial" panose="020B0604020202020204" pitchFamily="34" charset="0"/>
              </a:rPr>
              <a:t>و </a:t>
            </a:r>
            <a:r>
              <a:rPr lang="en-US" b="0" i="0" dirty="0">
                <a:solidFill>
                  <a:srgbClr val="202122"/>
                </a:solidFill>
                <a:effectLst/>
                <a:latin typeface="Arial" panose="020B0604020202020204" pitchFamily="34" charset="0"/>
              </a:rPr>
              <a:t>Google Play. </a:t>
            </a:r>
            <a:r>
              <a:rPr lang="ar-LY" b="0" i="0" dirty="0">
                <a:solidFill>
                  <a:srgbClr val="202122"/>
                </a:solidFill>
                <a:effectLst/>
                <a:latin typeface="Arial" panose="020B0604020202020204" pitchFamily="34" charset="0"/>
              </a:rPr>
              <a:t>يستخدم التطبيق بيانات موقع </a:t>
            </a:r>
            <a:r>
              <a:rPr lang="en-US" b="0" i="0" dirty="0">
                <a:solidFill>
                  <a:srgbClr val="202122"/>
                </a:solidFill>
                <a:effectLst/>
                <a:latin typeface="Arial" panose="020B0604020202020204" pitchFamily="34" charset="0"/>
              </a:rPr>
              <a:t>GPS </a:t>
            </a:r>
            <a:r>
              <a:rPr lang="ar-LY" b="0" i="0" dirty="0">
                <a:solidFill>
                  <a:srgbClr val="202122"/>
                </a:solidFill>
                <a:effectLst/>
                <a:latin typeface="Arial" panose="020B0604020202020204" pitchFamily="34" charset="0"/>
              </a:rPr>
              <a:t>لتنبيه المستخدمين بالحالات النشطة القريبة من كوفيد-19 أو المواقع التي تمت زيارتها من قبل المرضى.</a:t>
            </a:r>
          </a:p>
          <a:p>
            <a:pPr algn="just" rtl="1"/>
            <a:r>
              <a:rPr lang="ar-LY" b="0" i="0" dirty="0">
                <a:solidFill>
                  <a:srgbClr val="202122"/>
                </a:solidFill>
                <a:effectLst/>
                <a:latin typeface="Arial" panose="020B0604020202020204" pitchFamily="34" charset="0"/>
              </a:rPr>
              <a:t>في 16 أبريل، أطلقت المؤسسة الملكية الإنسانية حملة فينا خير التي تهدف إلى جمع التبرعات المالية والمادية للمساعدة في معالجة الوباء في البحرين. تشمل التبرعات التي تم تلقيها الطعام والمعدات الطبية وما لا يقل عن 5 ملايين دينار بحريني.</a:t>
            </a:r>
          </a:p>
          <a:p>
            <a:pPr algn="just" rtl="1"/>
            <a:endParaRPr lang="en-US" dirty="0"/>
          </a:p>
        </p:txBody>
      </p:sp>
    </p:spTree>
    <p:extLst>
      <p:ext uri="{BB962C8B-B14F-4D97-AF65-F5344CB8AC3E}">
        <p14:creationId xmlns:p14="http://schemas.microsoft.com/office/powerpoint/2010/main" val="307881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703285-581E-4DC5-A336-951F8345091D}"/>
              </a:ext>
            </a:extLst>
          </p:cNvPr>
          <p:cNvSpPr>
            <a:spLocks noGrp="1"/>
          </p:cNvSpPr>
          <p:nvPr>
            <p:ph type="title"/>
          </p:nvPr>
        </p:nvSpPr>
        <p:spPr>
          <a:xfrm>
            <a:off x="1295402" y="982133"/>
            <a:ext cx="9601196" cy="780406"/>
          </a:xfrm>
        </p:spPr>
        <p:txBody>
          <a:bodyPr/>
          <a:lstStyle/>
          <a:p>
            <a:r>
              <a:rPr lang="ar-LY" b="1" dirty="0"/>
              <a:t>المنهجية</a:t>
            </a:r>
            <a:r>
              <a:rPr lang="ar-LY" dirty="0"/>
              <a:t> </a:t>
            </a:r>
            <a:endParaRPr lang="en-US" dirty="0"/>
          </a:p>
        </p:txBody>
      </p:sp>
      <p:sp>
        <p:nvSpPr>
          <p:cNvPr id="3" name="عنصر نائب للمحتوى 2">
            <a:extLst>
              <a:ext uri="{FF2B5EF4-FFF2-40B4-BE49-F238E27FC236}">
                <a16:creationId xmlns:a16="http://schemas.microsoft.com/office/drawing/2014/main" id="{5E016559-ED50-48A4-8D18-9E9CE5777ADF}"/>
              </a:ext>
            </a:extLst>
          </p:cNvPr>
          <p:cNvSpPr>
            <a:spLocks noGrp="1"/>
          </p:cNvSpPr>
          <p:nvPr>
            <p:ph idx="1"/>
          </p:nvPr>
        </p:nvSpPr>
        <p:spPr>
          <a:xfrm>
            <a:off x="1150435" y="2633072"/>
            <a:ext cx="9601196" cy="4113329"/>
          </a:xfrm>
        </p:spPr>
        <p:txBody>
          <a:bodyPr>
            <a:normAutofit/>
          </a:bodyPr>
          <a:lstStyle/>
          <a:p>
            <a:pPr marL="0" marR="0" algn="just" rtl="1">
              <a:lnSpc>
                <a:spcPct val="115000"/>
              </a:lnSpc>
              <a:spcBef>
                <a:spcPts val="0"/>
              </a:spcBef>
              <a:spcAft>
                <a:spcPts val="0"/>
              </a:spcAft>
            </a:pP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تعتمد هذه الدراسة المنهج الوصفي </a:t>
            </a:r>
            <a:r>
              <a:rPr lang="ar-BH" dirty="0">
                <a:latin typeface="Arial" panose="020B0604020202020204" pitchFamily="34" charset="0"/>
                <a:ea typeface="Simplified Arabic" panose="02020603050405020304" pitchFamily="18" charset="-78"/>
                <a:cs typeface="Simplified Arabic" panose="02020603050405020304" pitchFamily="18" charset="-78"/>
              </a:rPr>
              <a:t> المتسوي تحليل المحتوي  ، </a:t>
            </a: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من خلال </a:t>
            </a:r>
            <a:r>
              <a:rPr lang="ar-BH" sz="2400" dirty="0">
                <a:effectLst/>
                <a:latin typeface="Arial" panose="020B0604020202020204" pitchFamily="34" charset="0"/>
                <a:ea typeface="Simplified Arabic" panose="02020603050405020304" pitchFamily="18" charset="-78"/>
                <a:cs typeface="Simplified Arabic" panose="02020603050405020304" pitchFamily="18" charset="-78"/>
              </a:rPr>
              <a:t>الإعتماد علي</a:t>
            </a: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 دراسة الحالة، ولكننا لن نعتمد دراسة حالة واحدة، بل دراسة حالة متعددة ، أي أنّنا لن نعتمد على وسيلة إعلامية واحدة بل على دراسة حالات وسائل إعلام متعدّدة منها </a:t>
            </a:r>
            <a:r>
              <a:rPr lang="ar-BH" sz="2400" dirty="0">
                <a:effectLst/>
                <a:latin typeface="Arial" panose="020B0604020202020204" pitchFamily="34" charset="0"/>
                <a:ea typeface="Simplified Arabic" panose="02020603050405020304" pitchFamily="18" charset="-78"/>
                <a:cs typeface="Simplified Arabic" panose="02020603050405020304" pitchFamily="18" charset="-78"/>
              </a:rPr>
              <a:t>المرئي و المسموع و التواصل الإجتماعي </a:t>
            </a: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والإلكتروني</a:t>
            </a:r>
            <a:r>
              <a:rPr lang="ar-LY" sz="2400" dirty="0">
                <a:effectLst/>
                <a:latin typeface="Arial" panose="020B0604020202020204" pitchFamily="34" charset="0"/>
                <a:ea typeface="Simplified Arabic" panose="02020603050405020304" pitchFamily="18" charset="-78"/>
                <a:cs typeface="Simplified Arabic" panose="02020603050405020304" pitchFamily="18" charset="-78"/>
              </a:rPr>
              <a:t> </a:t>
            </a: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a:t>
            </a:r>
            <a:endParaRPr lang="ar-LY" sz="2400" dirty="0">
              <a:effectLst/>
              <a:latin typeface="Arial" panose="020B0604020202020204" pitchFamily="34" charset="0"/>
              <a:ea typeface="Simplified Arabic" panose="02020603050405020304" pitchFamily="18" charset="-78"/>
              <a:cs typeface="Simplified Arabic" panose="02020603050405020304" pitchFamily="18" charset="-78"/>
            </a:endParaRPr>
          </a:p>
          <a:p>
            <a:pPr marL="0" marR="0" algn="just" rtl="1">
              <a:lnSpc>
                <a:spcPct val="115000"/>
              </a:lnSpc>
              <a:spcBef>
                <a:spcPts val="0"/>
              </a:spcBef>
              <a:spcAft>
                <a:spcPts val="0"/>
              </a:spcAft>
            </a:pP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 دراسة الحالة هي المنهج الأنسب </a:t>
            </a:r>
            <a:r>
              <a:rPr lang="ar-BH" sz="2400" dirty="0">
                <a:effectLst/>
                <a:latin typeface="Arial" panose="020B0604020202020204" pitchFamily="34" charset="0"/>
                <a:ea typeface="Simplified Arabic" panose="02020603050405020304" pitchFamily="18" charset="-78"/>
                <a:cs typeface="Simplified Arabic" panose="02020603050405020304" pitchFamily="18" charset="-78"/>
              </a:rPr>
              <a:t>لمعرفة المعالجة </a:t>
            </a:r>
            <a:r>
              <a:rPr lang="ar-SA" sz="2400" dirty="0">
                <a:effectLst/>
                <a:latin typeface="Arial" panose="020B0604020202020204" pitchFamily="34" charset="0"/>
                <a:ea typeface="Simplified Arabic" panose="02020603050405020304" pitchFamily="18" charset="-78"/>
                <a:cs typeface="Simplified Arabic" panose="02020603050405020304" pitchFamily="18" charset="-78"/>
              </a:rPr>
              <a:t>الإعلاميّة التي اعتمدتها مختلف وسائل الإعلام التي اخترناها في مواجهة الأخبار الزائفة في </a:t>
            </a:r>
            <a:r>
              <a:rPr lang="ar-BH" sz="2400" dirty="0">
                <a:effectLst/>
                <a:latin typeface="Arial" panose="020B0604020202020204" pitchFamily="34" charset="0"/>
                <a:ea typeface="Simplified Arabic" panose="02020603050405020304" pitchFamily="18" charset="-78"/>
                <a:cs typeface="Simplified Arabic" panose="02020603050405020304" pitchFamily="18" charset="-78"/>
              </a:rPr>
              <a:t> زمن </a:t>
            </a:r>
            <a:r>
              <a:rPr lang="ar-BH" dirty="0">
                <a:latin typeface="Arial" panose="020B0604020202020204" pitchFamily="34" charset="0"/>
                <a:ea typeface="Simplified Arabic" panose="02020603050405020304" pitchFamily="18" charset="-78"/>
                <a:cs typeface="Simplified Arabic" panose="02020603050405020304" pitchFamily="18" charset="-78"/>
              </a:rPr>
              <a:t>كورونا . </a:t>
            </a:r>
            <a:endParaRPr lang="en-US" sz="1800" dirty="0">
              <a:effectLst/>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2"/>
          <a:stretch>
            <a:fillRect/>
          </a:stretch>
        </p:blipFill>
        <p:spPr>
          <a:xfrm>
            <a:off x="1425486" y="111600"/>
            <a:ext cx="3383573" cy="1536325"/>
          </a:xfrm>
          <a:prstGeom prst="rect">
            <a:avLst/>
          </a:prstGeom>
        </p:spPr>
      </p:pic>
    </p:spTree>
    <p:extLst>
      <p:ext uri="{BB962C8B-B14F-4D97-AF65-F5344CB8AC3E}">
        <p14:creationId xmlns:p14="http://schemas.microsoft.com/office/powerpoint/2010/main" val="698889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55</TotalTime>
  <Words>1175</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المعالجة الإعلاميّة  لأخبار جائحة كورونا في مواجهة الأخبار الزّائفة البحرين انموذجا   ورقة بحثية مقدمة للملتقي السنوي الثامن للبحث بالجامعة الأهلية 23 -24 مارس 2021</vt:lpstr>
      <vt:lpstr>المقدمة </vt:lpstr>
      <vt:lpstr>PowerPoint Presentation</vt:lpstr>
      <vt:lpstr>تساؤلات الدراسة </vt:lpstr>
      <vt:lpstr>المعالجة الإعلامية للأزمة </vt:lpstr>
      <vt:lpstr>الأخبار الزائفة</vt:lpstr>
      <vt:lpstr>البحرين و جائجة كورونا : </vt:lpstr>
      <vt:lpstr>PowerPoint Presentation</vt:lpstr>
      <vt:lpstr>المنهجية </vt:lpstr>
      <vt:lpstr>عينة الدراسة</vt:lpstr>
      <vt:lpstr>مناقشة النتائج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السياسة الإعلاميّة البحرينية في مواجهة الأخبار الزّائفة  زمن الكوفيد-19  ورقة بحثية مقدمة للملتقي السنوي الثامن للبحث بالجامعة الأهلية 23 -24 مارس 2021</dc:title>
  <dc:creator>Abdulkrim Ajmi Hussin Ziani</dc:creator>
  <cp:lastModifiedBy>Jassim Mohamed Shehabi</cp:lastModifiedBy>
  <cp:revision>9</cp:revision>
  <dcterms:modified xsi:type="dcterms:W3CDTF">2021-03-30T07:31:22Z</dcterms:modified>
</cp:coreProperties>
</file>