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77" r:id="rId10"/>
    <p:sldId id="278" r:id="rId11"/>
    <p:sldId id="280" r:id="rId12"/>
    <p:sldId id="265" r:id="rId13"/>
    <p:sldId id="267" r:id="rId14"/>
    <p:sldId id="268" r:id="rId15"/>
    <p:sldId id="281" r:id="rId16"/>
    <p:sldId id="279" r:id="rId17"/>
    <p:sldId id="276"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875" autoAdjust="0"/>
    <p:restoredTop sz="94660"/>
  </p:normalViewPr>
  <p:slideViewPr>
    <p:cSldViewPr snapToGrid="0">
      <p:cViewPr varScale="1">
        <p:scale>
          <a:sx n="90" d="100"/>
          <a:sy n="90" d="100"/>
        </p:scale>
        <p:origin x="474"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B91079-504F-3E4A-8731-81746F97E571}" type="doc">
      <dgm:prSet loTypeId="urn:microsoft.com/office/officeart/2009/layout/CircleArrowProcess" loCatId="relationship" qsTypeId="urn:microsoft.com/office/officeart/2005/8/quickstyle/simple1" qsCatId="simple" csTypeId="urn:microsoft.com/office/officeart/2005/8/colors/accent1_2" csCatId="accent1" phldr="1"/>
      <dgm:spPr/>
      <dgm:t>
        <a:bodyPr/>
        <a:lstStyle/>
        <a:p>
          <a:endParaRPr lang="en-US"/>
        </a:p>
      </dgm:t>
    </dgm:pt>
    <dgm:pt modelId="{14E5D0F6-728A-174F-84E8-89F9996EE855}">
      <dgm:prSet custT="1"/>
      <dgm:spPr/>
      <dgm:t>
        <a:bodyPr/>
        <a:lstStyle/>
        <a:p>
          <a:pPr rtl="1"/>
          <a:r>
            <a:rPr lang="ar-SA" sz="1400" dirty="0"/>
            <a:t>الاول: كيف تعمل وسائل الإعلام ومؤسسات المجتمع المدني على الحد من الظواهر السلبية كظاهرة تعاطي المخدرات ووضع الحلول المناسبة لها من خلال مفهوم المسئولية المجتمعية</a:t>
          </a:r>
          <a:endParaRPr lang="en-US" sz="1400" dirty="0"/>
        </a:p>
      </dgm:t>
    </dgm:pt>
    <dgm:pt modelId="{714CDDAC-4D8A-D243-86DE-E77AD4184D84}" type="parTrans" cxnId="{4F0679CB-1B06-864B-957B-6420B45BFE4F}">
      <dgm:prSet/>
      <dgm:spPr/>
      <dgm:t>
        <a:bodyPr/>
        <a:lstStyle/>
        <a:p>
          <a:endParaRPr lang="en-US"/>
        </a:p>
      </dgm:t>
    </dgm:pt>
    <dgm:pt modelId="{8EC05D86-F4DC-E94A-BBCF-2B31CA65DA39}" type="sibTrans" cxnId="{4F0679CB-1B06-864B-957B-6420B45BFE4F}">
      <dgm:prSet/>
      <dgm:spPr/>
      <dgm:t>
        <a:bodyPr/>
        <a:lstStyle/>
        <a:p>
          <a:endParaRPr lang="en-US"/>
        </a:p>
      </dgm:t>
    </dgm:pt>
    <dgm:pt modelId="{30272214-4CBE-A44A-BD64-7612E90BA12B}">
      <dgm:prSet custT="1"/>
      <dgm:spPr/>
      <dgm:t>
        <a:bodyPr/>
        <a:lstStyle/>
        <a:p>
          <a:pPr rtl="1"/>
          <a:r>
            <a:rPr lang="ar-SA" sz="1400" dirty="0"/>
            <a:t>الثاني : ما حدود إمكانيات وسائل الإعلام وتأثيرها في </a:t>
          </a:r>
          <a:r>
            <a:rPr lang="ar-SA" sz="1400" dirty="0" err="1"/>
            <a:t>تعزيزالمشاركة</a:t>
          </a:r>
          <a:r>
            <a:rPr lang="ar-SA" sz="1400" dirty="0"/>
            <a:t> المجتمعية لمؤسسات المجتمع المدني للحد من أنتشار ظاهرة التعاطي والادمان على المخدرات  ؟</a:t>
          </a:r>
          <a:endParaRPr lang="en-US" sz="1400" dirty="0"/>
        </a:p>
      </dgm:t>
    </dgm:pt>
    <dgm:pt modelId="{AA99FAC1-FEE8-3544-A743-5BCB5D8F08A8}" type="parTrans" cxnId="{6FD5E1B5-F74C-B144-A619-F4CE4029C55D}">
      <dgm:prSet/>
      <dgm:spPr/>
      <dgm:t>
        <a:bodyPr/>
        <a:lstStyle/>
        <a:p>
          <a:endParaRPr lang="en-US"/>
        </a:p>
      </dgm:t>
    </dgm:pt>
    <dgm:pt modelId="{65736354-DB32-4C47-974F-19593C455750}" type="sibTrans" cxnId="{6FD5E1B5-F74C-B144-A619-F4CE4029C55D}">
      <dgm:prSet/>
      <dgm:spPr/>
      <dgm:t>
        <a:bodyPr/>
        <a:lstStyle/>
        <a:p>
          <a:endParaRPr lang="en-US"/>
        </a:p>
      </dgm:t>
    </dgm:pt>
    <dgm:pt modelId="{21163A25-85AF-CE41-87F6-11985CA8F838}">
      <dgm:prSet/>
      <dgm:spPr/>
      <dgm:t>
        <a:bodyPr/>
        <a:lstStyle/>
        <a:p>
          <a:r>
            <a:rPr lang="ar-SA" dirty="0"/>
            <a:t>تنحصر اشكالية البحث في تساؤلين مهمين</a:t>
          </a:r>
          <a:r>
            <a:rPr lang="en-US" dirty="0"/>
            <a:t>: </a:t>
          </a:r>
        </a:p>
      </dgm:t>
    </dgm:pt>
    <dgm:pt modelId="{BE229B47-0BC5-7D44-8706-DCE3268692E8}" type="sibTrans" cxnId="{E2F5DF1E-8E1E-EF4D-8176-29F50AB39319}">
      <dgm:prSet/>
      <dgm:spPr/>
      <dgm:t>
        <a:bodyPr/>
        <a:lstStyle/>
        <a:p>
          <a:endParaRPr lang="en-US"/>
        </a:p>
      </dgm:t>
    </dgm:pt>
    <dgm:pt modelId="{123E4B0C-E683-114F-BF83-72996B62CD7D}" type="parTrans" cxnId="{E2F5DF1E-8E1E-EF4D-8176-29F50AB39319}">
      <dgm:prSet/>
      <dgm:spPr/>
      <dgm:t>
        <a:bodyPr/>
        <a:lstStyle/>
        <a:p>
          <a:endParaRPr lang="en-US"/>
        </a:p>
      </dgm:t>
    </dgm:pt>
    <dgm:pt modelId="{635E60FD-0AC3-E644-AF31-DAD00CD84113}">
      <dgm:prSet custT="1"/>
      <dgm:spPr/>
      <dgm:t>
        <a:bodyPr/>
        <a:lstStyle/>
        <a:p>
          <a:pPr rtl="0"/>
          <a:endParaRPr lang="en-US" sz="1400" dirty="0"/>
        </a:p>
      </dgm:t>
    </dgm:pt>
    <dgm:pt modelId="{4898326D-E3F6-D440-AEDD-01A276D61466}" type="parTrans" cxnId="{9D2F6190-D099-1A4E-9294-946E97307933}">
      <dgm:prSet/>
      <dgm:spPr/>
      <dgm:t>
        <a:bodyPr/>
        <a:lstStyle/>
        <a:p>
          <a:endParaRPr lang="en-US"/>
        </a:p>
      </dgm:t>
    </dgm:pt>
    <dgm:pt modelId="{1C13BF4C-BD6A-5249-B423-571B4AC7303B}" type="sibTrans" cxnId="{9D2F6190-D099-1A4E-9294-946E97307933}">
      <dgm:prSet/>
      <dgm:spPr/>
      <dgm:t>
        <a:bodyPr/>
        <a:lstStyle/>
        <a:p>
          <a:endParaRPr lang="en-US"/>
        </a:p>
      </dgm:t>
    </dgm:pt>
    <dgm:pt modelId="{E6F38573-28BF-F24C-89B6-27F4FA39B9A3}">
      <dgm:prSet custT="1"/>
      <dgm:spPr/>
      <dgm:t>
        <a:bodyPr/>
        <a:lstStyle/>
        <a:p>
          <a:pPr rtl="0"/>
          <a:endParaRPr lang="en-US" sz="1400" dirty="0"/>
        </a:p>
      </dgm:t>
    </dgm:pt>
    <dgm:pt modelId="{B3497DC9-97A3-F845-B7B1-BC023C83C427}" type="parTrans" cxnId="{F628F926-5902-5144-A71D-32AD1CE0BF52}">
      <dgm:prSet/>
      <dgm:spPr/>
      <dgm:t>
        <a:bodyPr/>
        <a:lstStyle/>
        <a:p>
          <a:endParaRPr lang="en-US"/>
        </a:p>
      </dgm:t>
    </dgm:pt>
    <dgm:pt modelId="{E3FCD5B2-543B-9A4E-956F-148BF64572EB}" type="sibTrans" cxnId="{F628F926-5902-5144-A71D-32AD1CE0BF52}">
      <dgm:prSet/>
      <dgm:spPr/>
      <dgm:t>
        <a:bodyPr/>
        <a:lstStyle/>
        <a:p>
          <a:endParaRPr lang="en-US"/>
        </a:p>
      </dgm:t>
    </dgm:pt>
    <dgm:pt modelId="{F041B006-E6B5-CE46-AD9D-C781C7D014A8}">
      <dgm:prSet custT="1"/>
      <dgm:spPr/>
      <dgm:t>
        <a:bodyPr/>
        <a:lstStyle/>
        <a:p>
          <a:pPr rtl="0"/>
          <a:endParaRPr lang="en-US" sz="1400" dirty="0"/>
        </a:p>
      </dgm:t>
    </dgm:pt>
    <dgm:pt modelId="{AD56D0FF-9479-094B-A71A-667B6DF15A46}" type="parTrans" cxnId="{5E9B2F4A-A811-DE40-863D-4C55DC0449DB}">
      <dgm:prSet/>
      <dgm:spPr/>
      <dgm:t>
        <a:bodyPr/>
        <a:lstStyle/>
        <a:p>
          <a:endParaRPr lang="en-US"/>
        </a:p>
      </dgm:t>
    </dgm:pt>
    <dgm:pt modelId="{51FDBF1E-5D47-D24C-865C-EBEA9FCF4037}" type="sibTrans" cxnId="{5E9B2F4A-A811-DE40-863D-4C55DC0449DB}">
      <dgm:prSet/>
      <dgm:spPr/>
      <dgm:t>
        <a:bodyPr/>
        <a:lstStyle/>
        <a:p>
          <a:endParaRPr lang="en-US"/>
        </a:p>
      </dgm:t>
    </dgm:pt>
    <dgm:pt modelId="{36E37344-6259-304A-9004-0BC67E1E9776}" type="pres">
      <dgm:prSet presAssocID="{80B91079-504F-3E4A-8731-81746F97E571}" presName="Name0" presStyleCnt="0">
        <dgm:presLayoutVars>
          <dgm:chMax val="7"/>
          <dgm:chPref val="7"/>
          <dgm:dir/>
          <dgm:animLvl val="lvl"/>
        </dgm:presLayoutVars>
      </dgm:prSet>
      <dgm:spPr/>
    </dgm:pt>
    <dgm:pt modelId="{EB3A3F51-2D9D-D345-A3B7-734C392F95D8}" type="pres">
      <dgm:prSet presAssocID="{21163A25-85AF-CE41-87F6-11985CA8F838}" presName="Accent1" presStyleCnt="0"/>
      <dgm:spPr/>
    </dgm:pt>
    <dgm:pt modelId="{74061807-F29C-0B4B-9241-18D1CE445A36}" type="pres">
      <dgm:prSet presAssocID="{21163A25-85AF-CE41-87F6-11985CA8F838}" presName="Accent" presStyleLbl="node1" presStyleIdx="0" presStyleCnt="1" custLinFactX="30505" custLinFactNeighborX="100000" custLinFactNeighborY="1641"/>
      <dgm:spPr/>
    </dgm:pt>
    <dgm:pt modelId="{71462B3C-A34F-9340-B5D9-333F90D2701A}" type="pres">
      <dgm:prSet presAssocID="{21163A25-85AF-CE41-87F6-11985CA8F838}" presName="Child1" presStyleLbl="revTx" presStyleIdx="0" presStyleCnt="2" custScaleX="298134" custScaleY="205538" custLinFactX="-130542" custLinFactNeighborX="-200000" custLinFactNeighborY="9571">
        <dgm:presLayoutVars>
          <dgm:chMax val="0"/>
          <dgm:chPref val="0"/>
          <dgm:bulletEnabled val="1"/>
        </dgm:presLayoutVars>
      </dgm:prSet>
      <dgm:spPr/>
    </dgm:pt>
    <dgm:pt modelId="{1292B024-A91C-1042-AD71-60D4C7E68AA7}" type="pres">
      <dgm:prSet presAssocID="{21163A25-85AF-CE41-87F6-11985CA8F838}" presName="Parent1" presStyleLbl="revTx" presStyleIdx="1" presStyleCnt="2" custScaleY="84123" custLinFactX="100000" custLinFactNeighborX="133876" custLinFactNeighborY="1962">
        <dgm:presLayoutVars>
          <dgm:chMax val="1"/>
          <dgm:chPref val="1"/>
          <dgm:bulletEnabled val="1"/>
        </dgm:presLayoutVars>
      </dgm:prSet>
      <dgm:spPr/>
    </dgm:pt>
  </dgm:ptLst>
  <dgm:cxnLst>
    <dgm:cxn modelId="{E2F5DF1E-8E1E-EF4D-8176-29F50AB39319}" srcId="{80B91079-504F-3E4A-8731-81746F97E571}" destId="{21163A25-85AF-CE41-87F6-11985CA8F838}" srcOrd="0" destOrd="0" parTransId="{123E4B0C-E683-114F-BF83-72996B62CD7D}" sibTransId="{BE229B47-0BC5-7D44-8706-DCE3268692E8}"/>
    <dgm:cxn modelId="{F628F926-5902-5144-A71D-32AD1CE0BF52}" srcId="{21163A25-85AF-CE41-87F6-11985CA8F838}" destId="{E6F38573-28BF-F24C-89B6-27F4FA39B9A3}" srcOrd="1" destOrd="0" parTransId="{B3497DC9-97A3-F845-B7B1-BC023C83C427}" sibTransId="{E3FCD5B2-543B-9A4E-956F-148BF64572EB}"/>
    <dgm:cxn modelId="{52F3F061-A8F5-1D46-B191-A43C378CBCF9}" type="presOf" srcId="{635E60FD-0AC3-E644-AF31-DAD00CD84113}" destId="{71462B3C-A34F-9340-B5D9-333F90D2701A}" srcOrd="0" destOrd="3" presId="urn:microsoft.com/office/officeart/2009/layout/CircleArrowProcess"/>
    <dgm:cxn modelId="{5E9B2F4A-A811-DE40-863D-4C55DC0449DB}" srcId="{21163A25-85AF-CE41-87F6-11985CA8F838}" destId="{F041B006-E6B5-CE46-AD9D-C781C7D014A8}" srcOrd="2" destOrd="0" parTransId="{AD56D0FF-9479-094B-A71A-667B6DF15A46}" sibTransId="{51FDBF1E-5D47-D24C-865C-EBEA9FCF4037}"/>
    <dgm:cxn modelId="{F402F47A-AA67-0442-A722-3C92D168B8FF}" type="presOf" srcId="{30272214-4CBE-A44A-BD64-7612E90BA12B}" destId="{71462B3C-A34F-9340-B5D9-333F90D2701A}" srcOrd="0" destOrd="4" presId="urn:microsoft.com/office/officeart/2009/layout/CircleArrowProcess"/>
    <dgm:cxn modelId="{7650FB7C-FE46-8144-8DAF-E9D2FC9F3EB2}" type="presOf" srcId="{14E5D0F6-728A-174F-84E8-89F9996EE855}" destId="{71462B3C-A34F-9340-B5D9-333F90D2701A}" srcOrd="0" destOrd="0" presId="urn:microsoft.com/office/officeart/2009/layout/CircleArrowProcess"/>
    <dgm:cxn modelId="{9D2F6190-D099-1A4E-9294-946E97307933}" srcId="{21163A25-85AF-CE41-87F6-11985CA8F838}" destId="{635E60FD-0AC3-E644-AF31-DAD00CD84113}" srcOrd="3" destOrd="0" parTransId="{4898326D-E3F6-D440-AEDD-01A276D61466}" sibTransId="{1C13BF4C-BD6A-5249-B423-571B4AC7303B}"/>
    <dgm:cxn modelId="{A4F00097-2EBC-E741-9310-1FE468DEBA15}" type="presOf" srcId="{80B91079-504F-3E4A-8731-81746F97E571}" destId="{36E37344-6259-304A-9004-0BC67E1E9776}" srcOrd="0" destOrd="0" presId="urn:microsoft.com/office/officeart/2009/layout/CircleArrowProcess"/>
    <dgm:cxn modelId="{2883F2B4-75EA-7543-A710-06D15AE00E4D}" type="presOf" srcId="{F041B006-E6B5-CE46-AD9D-C781C7D014A8}" destId="{71462B3C-A34F-9340-B5D9-333F90D2701A}" srcOrd="0" destOrd="2" presId="urn:microsoft.com/office/officeart/2009/layout/CircleArrowProcess"/>
    <dgm:cxn modelId="{6FD5E1B5-F74C-B144-A619-F4CE4029C55D}" srcId="{21163A25-85AF-CE41-87F6-11985CA8F838}" destId="{30272214-4CBE-A44A-BD64-7612E90BA12B}" srcOrd="4" destOrd="0" parTransId="{AA99FAC1-FEE8-3544-A743-5BCB5D8F08A8}" sibTransId="{65736354-DB32-4C47-974F-19593C455750}"/>
    <dgm:cxn modelId="{0E114CCB-3033-304E-85DB-4B0592BC1C0F}" type="presOf" srcId="{21163A25-85AF-CE41-87F6-11985CA8F838}" destId="{1292B024-A91C-1042-AD71-60D4C7E68AA7}" srcOrd="0" destOrd="0" presId="urn:microsoft.com/office/officeart/2009/layout/CircleArrowProcess"/>
    <dgm:cxn modelId="{4F0679CB-1B06-864B-957B-6420B45BFE4F}" srcId="{21163A25-85AF-CE41-87F6-11985CA8F838}" destId="{14E5D0F6-728A-174F-84E8-89F9996EE855}" srcOrd="0" destOrd="0" parTransId="{714CDDAC-4D8A-D243-86DE-E77AD4184D84}" sibTransId="{8EC05D86-F4DC-E94A-BBCF-2B31CA65DA39}"/>
    <dgm:cxn modelId="{3FB1B2FF-76CA-5D48-BB23-777733DBE5BB}" type="presOf" srcId="{E6F38573-28BF-F24C-89B6-27F4FA39B9A3}" destId="{71462B3C-A34F-9340-B5D9-333F90D2701A}" srcOrd="0" destOrd="1" presId="urn:microsoft.com/office/officeart/2009/layout/CircleArrowProcess"/>
    <dgm:cxn modelId="{B3AC6376-9955-BB44-AC27-679F129BF5C1}" type="presParOf" srcId="{36E37344-6259-304A-9004-0BC67E1E9776}" destId="{EB3A3F51-2D9D-D345-A3B7-734C392F95D8}" srcOrd="0" destOrd="0" presId="urn:microsoft.com/office/officeart/2009/layout/CircleArrowProcess"/>
    <dgm:cxn modelId="{AFEC65FF-173E-B44A-A0DA-B1F104C48973}" type="presParOf" srcId="{EB3A3F51-2D9D-D345-A3B7-734C392F95D8}" destId="{74061807-F29C-0B4B-9241-18D1CE445A36}" srcOrd="0" destOrd="0" presId="urn:microsoft.com/office/officeart/2009/layout/CircleArrowProcess"/>
    <dgm:cxn modelId="{D9EBE8CB-84C3-5A47-B838-15CB00AECEE1}" type="presParOf" srcId="{36E37344-6259-304A-9004-0BC67E1E9776}" destId="{71462B3C-A34F-9340-B5D9-333F90D2701A}" srcOrd="1" destOrd="0" presId="urn:microsoft.com/office/officeart/2009/layout/CircleArrowProcess"/>
    <dgm:cxn modelId="{38EFD0A2-D7D8-6549-A448-282070DE03DC}" type="presParOf" srcId="{36E37344-6259-304A-9004-0BC67E1E9776}" destId="{1292B024-A91C-1042-AD71-60D4C7E68AA7}" srcOrd="2"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8AE7686-2F24-964B-8FEC-8F9308E4783C}" type="doc">
      <dgm:prSet loTypeId="urn:microsoft.com/office/officeart/2005/8/layout/hierarchy4" loCatId="relationship" qsTypeId="urn:microsoft.com/office/officeart/2005/8/quickstyle/simple3" qsCatId="simple" csTypeId="urn:microsoft.com/office/officeart/2005/8/colors/colorful3" csCatId="colorful" phldr="1"/>
      <dgm:spPr/>
      <dgm:t>
        <a:bodyPr/>
        <a:lstStyle/>
        <a:p>
          <a:endParaRPr lang="en-US"/>
        </a:p>
      </dgm:t>
    </dgm:pt>
    <dgm:pt modelId="{0D5B96D2-84E8-DC47-A5D5-351B839B19ED}">
      <dgm:prSet/>
      <dgm:spPr/>
      <dgm:t>
        <a:bodyPr/>
        <a:lstStyle/>
        <a:p>
          <a:r>
            <a:rPr lang="ar-SA" dirty="0"/>
            <a:t>تتبلور معايير المشاركة الإعلامية من خلال أهدف  نظرية الاعتماد على وسائل في  : </a:t>
          </a:r>
          <a:endParaRPr lang="en-US" dirty="0"/>
        </a:p>
      </dgm:t>
    </dgm:pt>
    <dgm:pt modelId="{FB1BBD12-B93E-A94C-BE42-6778FD7B834A}" type="parTrans" cxnId="{7B85DDB7-B637-F641-B8B0-44787C0E5FD4}">
      <dgm:prSet/>
      <dgm:spPr/>
      <dgm:t>
        <a:bodyPr/>
        <a:lstStyle/>
        <a:p>
          <a:endParaRPr lang="en-US"/>
        </a:p>
      </dgm:t>
    </dgm:pt>
    <dgm:pt modelId="{DA75FBD1-D75A-F54F-93BE-26A038E36A39}" type="sibTrans" cxnId="{7B85DDB7-B637-F641-B8B0-44787C0E5FD4}">
      <dgm:prSet/>
      <dgm:spPr/>
      <dgm:t>
        <a:bodyPr/>
        <a:lstStyle/>
        <a:p>
          <a:endParaRPr lang="en-US"/>
        </a:p>
      </dgm:t>
    </dgm:pt>
    <dgm:pt modelId="{8D7D42FD-63FC-DF4C-8E4C-66C03BCB7A41}">
      <dgm:prSet/>
      <dgm:spPr/>
      <dgm:t>
        <a:bodyPr/>
        <a:lstStyle/>
        <a:p>
          <a:r>
            <a:rPr lang="ar-SA"/>
            <a:t>صياغة تصور للعلاقات الاعتماد على وسائل الإعلام ومنظمات المجتمع المدني </a:t>
          </a:r>
          <a:endParaRPr lang="en-US"/>
        </a:p>
      </dgm:t>
    </dgm:pt>
    <dgm:pt modelId="{8538E295-A22D-6747-9A2A-B9EC366C4FB3}" type="parTrans" cxnId="{4BB1B02E-AC12-6B41-A52E-03D0A5988A92}">
      <dgm:prSet/>
      <dgm:spPr/>
      <dgm:t>
        <a:bodyPr/>
        <a:lstStyle/>
        <a:p>
          <a:endParaRPr lang="en-US"/>
        </a:p>
      </dgm:t>
    </dgm:pt>
    <dgm:pt modelId="{9A398864-059D-8D44-8173-6D0E3F50663E}" type="sibTrans" cxnId="{4BB1B02E-AC12-6B41-A52E-03D0A5988A92}">
      <dgm:prSet/>
      <dgm:spPr/>
      <dgm:t>
        <a:bodyPr/>
        <a:lstStyle/>
        <a:p>
          <a:endParaRPr lang="en-US"/>
        </a:p>
      </dgm:t>
    </dgm:pt>
    <dgm:pt modelId="{4599011B-ECBE-2244-B3C3-7F213900941F}">
      <dgm:prSet/>
      <dgm:spPr/>
      <dgm:t>
        <a:bodyPr/>
        <a:lstStyle/>
        <a:p>
          <a:r>
            <a:rPr lang="ar-SA"/>
            <a:t>الطبيعة ذات الاتجاهين  لعلاقات الاعتماد على وسائل الإعلام ومنظمات المجتمع المدني  </a:t>
          </a:r>
          <a:endParaRPr lang="en-US"/>
        </a:p>
      </dgm:t>
    </dgm:pt>
    <dgm:pt modelId="{3C939959-6AEC-314E-8FC6-E812BBF459B8}" type="parTrans" cxnId="{614C4761-4A94-C249-8AA4-98284C05E622}">
      <dgm:prSet/>
      <dgm:spPr/>
      <dgm:t>
        <a:bodyPr/>
        <a:lstStyle/>
        <a:p>
          <a:endParaRPr lang="en-US"/>
        </a:p>
      </dgm:t>
    </dgm:pt>
    <dgm:pt modelId="{31F89DEF-5A7C-DB4C-A2D7-38A6D2DD51CC}" type="sibTrans" cxnId="{614C4761-4A94-C249-8AA4-98284C05E622}">
      <dgm:prSet/>
      <dgm:spPr/>
      <dgm:t>
        <a:bodyPr/>
        <a:lstStyle/>
        <a:p>
          <a:endParaRPr lang="en-US"/>
        </a:p>
      </dgm:t>
    </dgm:pt>
    <dgm:pt modelId="{83C3FE91-8393-5041-9AE4-56F8A2D845F9}">
      <dgm:prSet/>
      <dgm:spPr/>
      <dgm:t>
        <a:bodyPr/>
        <a:lstStyle/>
        <a:p>
          <a:r>
            <a:rPr lang="ar-SA"/>
            <a:t>الاعتماد المتبادل بين الأفراد ونظم وسائل الإعلام ومنظمات المجتمع المدني </a:t>
          </a:r>
          <a:endParaRPr lang="en-US"/>
        </a:p>
      </dgm:t>
    </dgm:pt>
    <dgm:pt modelId="{7F829411-E350-094E-A153-DE57D71CA7EB}" type="parTrans" cxnId="{8688E6D5-286F-2047-B6EE-A0F277E936F1}">
      <dgm:prSet/>
      <dgm:spPr/>
      <dgm:t>
        <a:bodyPr/>
        <a:lstStyle/>
        <a:p>
          <a:endParaRPr lang="en-US"/>
        </a:p>
      </dgm:t>
    </dgm:pt>
    <dgm:pt modelId="{A9C2DBA1-B2EA-424F-9DDA-85AC67EA6851}" type="sibTrans" cxnId="{8688E6D5-286F-2047-B6EE-A0F277E936F1}">
      <dgm:prSet/>
      <dgm:spPr/>
      <dgm:t>
        <a:bodyPr/>
        <a:lstStyle/>
        <a:p>
          <a:endParaRPr lang="en-US"/>
        </a:p>
      </dgm:t>
    </dgm:pt>
    <dgm:pt modelId="{FA9028EB-3290-B947-9695-FEB961EF3959}" type="pres">
      <dgm:prSet presAssocID="{98AE7686-2F24-964B-8FEC-8F9308E4783C}" presName="Name0" presStyleCnt="0">
        <dgm:presLayoutVars>
          <dgm:chPref val="1"/>
          <dgm:dir/>
          <dgm:animOne val="branch"/>
          <dgm:animLvl val="lvl"/>
          <dgm:resizeHandles/>
        </dgm:presLayoutVars>
      </dgm:prSet>
      <dgm:spPr/>
    </dgm:pt>
    <dgm:pt modelId="{45154F3B-A13C-DF40-946C-5DED4FEE94A7}" type="pres">
      <dgm:prSet presAssocID="{0D5B96D2-84E8-DC47-A5D5-351B839B19ED}" presName="vertOne" presStyleCnt="0"/>
      <dgm:spPr/>
    </dgm:pt>
    <dgm:pt modelId="{04D08E11-5552-9B46-803F-D3D1E01B05D3}" type="pres">
      <dgm:prSet presAssocID="{0D5B96D2-84E8-DC47-A5D5-351B839B19ED}" presName="txOne" presStyleLbl="node0" presStyleIdx="0" presStyleCnt="1">
        <dgm:presLayoutVars>
          <dgm:chPref val="3"/>
        </dgm:presLayoutVars>
      </dgm:prSet>
      <dgm:spPr/>
    </dgm:pt>
    <dgm:pt modelId="{56434EB0-849D-AB4B-9242-A8F89EA0CBC2}" type="pres">
      <dgm:prSet presAssocID="{0D5B96D2-84E8-DC47-A5D5-351B839B19ED}" presName="parTransOne" presStyleCnt="0"/>
      <dgm:spPr/>
    </dgm:pt>
    <dgm:pt modelId="{749EE430-C3A9-B348-B463-E3EFEBADF05D}" type="pres">
      <dgm:prSet presAssocID="{0D5B96D2-84E8-DC47-A5D5-351B839B19ED}" presName="horzOne" presStyleCnt="0"/>
      <dgm:spPr/>
    </dgm:pt>
    <dgm:pt modelId="{F47A9842-2D90-CE44-AC28-2473A4966B35}" type="pres">
      <dgm:prSet presAssocID="{8D7D42FD-63FC-DF4C-8E4C-66C03BCB7A41}" presName="vertTwo" presStyleCnt="0"/>
      <dgm:spPr/>
    </dgm:pt>
    <dgm:pt modelId="{A89CC38B-EAE4-5343-8BD5-2991788E24B7}" type="pres">
      <dgm:prSet presAssocID="{8D7D42FD-63FC-DF4C-8E4C-66C03BCB7A41}" presName="txTwo" presStyleLbl="node2" presStyleIdx="0" presStyleCnt="3">
        <dgm:presLayoutVars>
          <dgm:chPref val="3"/>
        </dgm:presLayoutVars>
      </dgm:prSet>
      <dgm:spPr/>
    </dgm:pt>
    <dgm:pt modelId="{C66FFEA2-9514-ED47-AE37-90112CCC3E8E}" type="pres">
      <dgm:prSet presAssocID="{8D7D42FD-63FC-DF4C-8E4C-66C03BCB7A41}" presName="horzTwo" presStyleCnt="0"/>
      <dgm:spPr/>
    </dgm:pt>
    <dgm:pt modelId="{A4C415E8-4D43-9F43-B91C-DCC3CCDDBEE7}" type="pres">
      <dgm:prSet presAssocID="{9A398864-059D-8D44-8173-6D0E3F50663E}" presName="sibSpaceTwo" presStyleCnt="0"/>
      <dgm:spPr/>
    </dgm:pt>
    <dgm:pt modelId="{380F6466-2F47-0646-8E60-657D67AE12E7}" type="pres">
      <dgm:prSet presAssocID="{4599011B-ECBE-2244-B3C3-7F213900941F}" presName="vertTwo" presStyleCnt="0"/>
      <dgm:spPr/>
    </dgm:pt>
    <dgm:pt modelId="{06A93AE2-3B1A-C846-9B17-D721BB7FEB69}" type="pres">
      <dgm:prSet presAssocID="{4599011B-ECBE-2244-B3C3-7F213900941F}" presName="txTwo" presStyleLbl="node2" presStyleIdx="1" presStyleCnt="3">
        <dgm:presLayoutVars>
          <dgm:chPref val="3"/>
        </dgm:presLayoutVars>
      </dgm:prSet>
      <dgm:spPr/>
    </dgm:pt>
    <dgm:pt modelId="{59111D6E-D57F-5B4E-944A-FE8C1342319E}" type="pres">
      <dgm:prSet presAssocID="{4599011B-ECBE-2244-B3C3-7F213900941F}" presName="horzTwo" presStyleCnt="0"/>
      <dgm:spPr/>
    </dgm:pt>
    <dgm:pt modelId="{3D4B64B1-F268-5448-9257-D84B3EEDEA93}" type="pres">
      <dgm:prSet presAssocID="{31F89DEF-5A7C-DB4C-A2D7-38A6D2DD51CC}" presName="sibSpaceTwo" presStyleCnt="0"/>
      <dgm:spPr/>
    </dgm:pt>
    <dgm:pt modelId="{86E637A6-47C6-3445-BECB-5D12CA4EF122}" type="pres">
      <dgm:prSet presAssocID="{83C3FE91-8393-5041-9AE4-56F8A2D845F9}" presName="vertTwo" presStyleCnt="0"/>
      <dgm:spPr/>
    </dgm:pt>
    <dgm:pt modelId="{08784243-6486-AA48-ADD6-036CBC6D56F6}" type="pres">
      <dgm:prSet presAssocID="{83C3FE91-8393-5041-9AE4-56F8A2D845F9}" presName="txTwo" presStyleLbl="node2" presStyleIdx="2" presStyleCnt="3">
        <dgm:presLayoutVars>
          <dgm:chPref val="3"/>
        </dgm:presLayoutVars>
      </dgm:prSet>
      <dgm:spPr/>
    </dgm:pt>
    <dgm:pt modelId="{1AF89342-91CC-0641-AE3A-30C717624AD9}" type="pres">
      <dgm:prSet presAssocID="{83C3FE91-8393-5041-9AE4-56F8A2D845F9}" presName="horzTwo" presStyleCnt="0"/>
      <dgm:spPr/>
    </dgm:pt>
  </dgm:ptLst>
  <dgm:cxnLst>
    <dgm:cxn modelId="{4BB1B02E-AC12-6B41-A52E-03D0A5988A92}" srcId="{0D5B96D2-84E8-DC47-A5D5-351B839B19ED}" destId="{8D7D42FD-63FC-DF4C-8E4C-66C03BCB7A41}" srcOrd="0" destOrd="0" parTransId="{8538E295-A22D-6747-9A2A-B9EC366C4FB3}" sibTransId="{9A398864-059D-8D44-8173-6D0E3F50663E}"/>
    <dgm:cxn modelId="{4FE56339-5517-AB41-9ED2-6169FEEF60C0}" type="presOf" srcId="{4599011B-ECBE-2244-B3C3-7F213900941F}" destId="{06A93AE2-3B1A-C846-9B17-D721BB7FEB69}" srcOrd="0" destOrd="0" presId="urn:microsoft.com/office/officeart/2005/8/layout/hierarchy4"/>
    <dgm:cxn modelId="{7309CA3D-B621-6142-B537-95DF22E4CEB9}" type="presOf" srcId="{98AE7686-2F24-964B-8FEC-8F9308E4783C}" destId="{FA9028EB-3290-B947-9695-FEB961EF3959}" srcOrd="0" destOrd="0" presId="urn:microsoft.com/office/officeart/2005/8/layout/hierarchy4"/>
    <dgm:cxn modelId="{614C4761-4A94-C249-8AA4-98284C05E622}" srcId="{0D5B96D2-84E8-DC47-A5D5-351B839B19ED}" destId="{4599011B-ECBE-2244-B3C3-7F213900941F}" srcOrd="1" destOrd="0" parTransId="{3C939959-6AEC-314E-8FC6-E812BBF459B8}" sibTransId="{31F89DEF-5A7C-DB4C-A2D7-38A6D2DD51CC}"/>
    <dgm:cxn modelId="{4B4B6E42-BA2A-AC48-92EB-8109CB938529}" type="presOf" srcId="{8D7D42FD-63FC-DF4C-8E4C-66C03BCB7A41}" destId="{A89CC38B-EAE4-5343-8BD5-2991788E24B7}" srcOrd="0" destOrd="0" presId="urn:microsoft.com/office/officeart/2005/8/layout/hierarchy4"/>
    <dgm:cxn modelId="{7B85DDB7-B637-F641-B8B0-44787C0E5FD4}" srcId="{98AE7686-2F24-964B-8FEC-8F9308E4783C}" destId="{0D5B96D2-84E8-DC47-A5D5-351B839B19ED}" srcOrd="0" destOrd="0" parTransId="{FB1BBD12-B93E-A94C-BE42-6778FD7B834A}" sibTransId="{DA75FBD1-D75A-F54F-93BE-26A038E36A39}"/>
    <dgm:cxn modelId="{E7C345CA-0D08-6641-AB6C-EEBE31DDD5C7}" type="presOf" srcId="{83C3FE91-8393-5041-9AE4-56F8A2D845F9}" destId="{08784243-6486-AA48-ADD6-036CBC6D56F6}" srcOrd="0" destOrd="0" presId="urn:microsoft.com/office/officeart/2005/8/layout/hierarchy4"/>
    <dgm:cxn modelId="{8688E6D5-286F-2047-B6EE-A0F277E936F1}" srcId="{0D5B96D2-84E8-DC47-A5D5-351B839B19ED}" destId="{83C3FE91-8393-5041-9AE4-56F8A2D845F9}" srcOrd="2" destOrd="0" parTransId="{7F829411-E350-094E-A153-DE57D71CA7EB}" sibTransId="{A9C2DBA1-B2EA-424F-9DDA-85AC67EA6851}"/>
    <dgm:cxn modelId="{8C7F16D9-03BD-3848-BEA1-9F71E5589651}" type="presOf" srcId="{0D5B96D2-84E8-DC47-A5D5-351B839B19ED}" destId="{04D08E11-5552-9B46-803F-D3D1E01B05D3}" srcOrd="0" destOrd="0" presId="urn:microsoft.com/office/officeart/2005/8/layout/hierarchy4"/>
    <dgm:cxn modelId="{60AE62CF-E703-AE4A-BD98-96D26DE5E374}" type="presParOf" srcId="{FA9028EB-3290-B947-9695-FEB961EF3959}" destId="{45154F3B-A13C-DF40-946C-5DED4FEE94A7}" srcOrd="0" destOrd="0" presId="urn:microsoft.com/office/officeart/2005/8/layout/hierarchy4"/>
    <dgm:cxn modelId="{75350BE7-A380-104D-99D6-1CEEDE8FA0E5}" type="presParOf" srcId="{45154F3B-A13C-DF40-946C-5DED4FEE94A7}" destId="{04D08E11-5552-9B46-803F-D3D1E01B05D3}" srcOrd="0" destOrd="0" presId="urn:microsoft.com/office/officeart/2005/8/layout/hierarchy4"/>
    <dgm:cxn modelId="{D1823381-838C-9B4A-A1BA-FDA4B493BFE0}" type="presParOf" srcId="{45154F3B-A13C-DF40-946C-5DED4FEE94A7}" destId="{56434EB0-849D-AB4B-9242-A8F89EA0CBC2}" srcOrd="1" destOrd="0" presId="urn:microsoft.com/office/officeart/2005/8/layout/hierarchy4"/>
    <dgm:cxn modelId="{19A4AD8C-03FF-6440-A80D-4CAC81F90E86}" type="presParOf" srcId="{45154F3B-A13C-DF40-946C-5DED4FEE94A7}" destId="{749EE430-C3A9-B348-B463-E3EFEBADF05D}" srcOrd="2" destOrd="0" presId="urn:microsoft.com/office/officeart/2005/8/layout/hierarchy4"/>
    <dgm:cxn modelId="{51845545-8917-5E4E-9616-3F0E43D1505E}" type="presParOf" srcId="{749EE430-C3A9-B348-B463-E3EFEBADF05D}" destId="{F47A9842-2D90-CE44-AC28-2473A4966B35}" srcOrd="0" destOrd="0" presId="urn:microsoft.com/office/officeart/2005/8/layout/hierarchy4"/>
    <dgm:cxn modelId="{AE33AD68-83B0-BB47-B4C3-86E45E318B49}" type="presParOf" srcId="{F47A9842-2D90-CE44-AC28-2473A4966B35}" destId="{A89CC38B-EAE4-5343-8BD5-2991788E24B7}" srcOrd="0" destOrd="0" presId="urn:microsoft.com/office/officeart/2005/8/layout/hierarchy4"/>
    <dgm:cxn modelId="{61A0C9E7-E58E-4F4C-BF9B-1304A767F0F7}" type="presParOf" srcId="{F47A9842-2D90-CE44-AC28-2473A4966B35}" destId="{C66FFEA2-9514-ED47-AE37-90112CCC3E8E}" srcOrd="1" destOrd="0" presId="urn:microsoft.com/office/officeart/2005/8/layout/hierarchy4"/>
    <dgm:cxn modelId="{826F7264-3F0B-5F4A-B5C2-1F0A3D9AC1E6}" type="presParOf" srcId="{749EE430-C3A9-B348-B463-E3EFEBADF05D}" destId="{A4C415E8-4D43-9F43-B91C-DCC3CCDDBEE7}" srcOrd="1" destOrd="0" presId="urn:microsoft.com/office/officeart/2005/8/layout/hierarchy4"/>
    <dgm:cxn modelId="{4774DB57-525A-D64E-A8EE-CCC3641535A9}" type="presParOf" srcId="{749EE430-C3A9-B348-B463-E3EFEBADF05D}" destId="{380F6466-2F47-0646-8E60-657D67AE12E7}" srcOrd="2" destOrd="0" presId="urn:microsoft.com/office/officeart/2005/8/layout/hierarchy4"/>
    <dgm:cxn modelId="{F45EE35E-4816-A84E-A552-A74430D988CF}" type="presParOf" srcId="{380F6466-2F47-0646-8E60-657D67AE12E7}" destId="{06A93AE2-3B1A-C846-9B17-D721BB7FEB69}" srcOrd="0" destOrd="0" presId="urn:microsoft.com/office/officeart/2005/8/layout/hierarchy4"/>
    <dgm:cxn modelId="{9DF2522D-F40D-7441-9DC1-AD13E5EEAC9B}" type="presParOf" srcId="{380F6466-2F47-0646-8E60-657D67AE12E7}" destId="{59111D6E-D57F-5B4E-944A-FE8C1342319E}" srcOrd="1" destOrd="0" presId="urn:microsoft.com/office/officeart/2005/8/layout/hierarchy4"/>
    <dgm:cxn modelId="{40C0C573-CEA7-294F-BC86-C23F28533D59}" type="presParOf" srcId="{749EE430-C3A9-B348-B463-E3EFEBADF05D}" destId="{3D4B64B1-F268-5448-9257-D84B3EEDEA93}" srcOrd="3" destOrd="0" presId="urn:microsoft.com/office/officeart/2005/8/layout/hierarchy4"/>
    <dgm:cxn modelId="{CB3A7139-C17B-C740-A238-C00C549CD7F6}" type="presParOf" srcId="{749EE430-C3A9-B348-B463-E3EFEBADF05D}" destId="{86E637A6-47C6-3445-BECB-5D12CA4EF122}" srcOrd="4" destOrd="0" presId="urn:microsoft.com/office/officeart/2005/8/layout/hierarchy4"/>
    <dgm:cxn modelId="{F204FAC1-8ADE-C942-9E94-B67C0D9CDFBB}" type="presParOf" srcId="{86E637A6-47C6-3445-BECB-5D12CA4EF122}" destId="{08784243-6486-AA48-ADD6-036CBC6D56F6}" srcOrd="0" destOrd="0" presId="urn:microsoft.com/office/officeart/2005/8/layout/hierarchy4"/>
    <dgm:cxn modelId="{E4A5B3A0-C960-F549-805A-279B84AACF3F}" type="presParOf" srcId="{86E637A6-47C6-3445-BECB-5D12CA4EF122}" destId="{1AF89342-91CC-0641-AE3A-30C717624AD9}"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5814609-FB5A-5145-A77C-ADA45F6CA6E1}" type="doc">
      <dgm:prSet loTypeId="urn:microsoft.com/office/officeart/2005/8/layout/target1" loCatId="relationship" qsTypeId="urn:microsoft.com/office/officeart/2005/8/quickstyle/simple1" qsCatId="simple" csTypeId="urn:microsoft.com/office/officeart/2005/8/colors/accent1_3" csCatId="accent1" phldr="1"/>
      <dgm:spPr/>
      <dgm:t>
        <a:bodyPr/>
        <a:lstStyle/>
        <a:p>
          <a:endParaRPr lang="en-US"/>
        </a:p>
      </dgm:t>
    </dgm:pt>
    <dgm:pt modelId="{D9894B12-671D-EF4D-A3D8-25B412AE7ACE}">
      <dgm:prSet custT="1"/>
      <dgm:spPr/>
      <dgm:t>
        <a:bodyPr/>
        <a:lstStyle/>
        <a:p>
          <a:pPr algn="just" rtl="1"/>
          <a:r>
            <a:rPr lang="ar-SA" sz="1400" dirty="0"/>
            <a:t>1</a:t>
          </a:r>
          <a:r>
            <a:rPr lang="en-US" sz="1400" dirty="0"/>
            <a:t> . </a:t>
          </a:r>
          <a:r>
            <a:rPr lang="ar-SA" sz="1400" dirty="0"/>
            <a:t>أن المشاركة</a:t>
          </a:r>
          <a:r>
            <a:rPr lang="ar-BH" sz="1400" dirty="0"/>
            <a:t> </a:t>
          </a:r>
          <a:r>
            <a:rPr lang="ar-SA" sz="1400" dirty="0"/>
            <a:t>المجتمعية للوقاية  من المخدرات  هي مبدأ أساسي من مبادئ تنمية المجتمع، فالتنمية الحقيقية الناجحة لا تتم بدون مشاركة  المواطنين وتحملهم المسئولية المعنوية والاخلاقية  </a:t>
          </a:r>
          <a:r>
            <a:rPr lang="en-US" sz="1400" dirty="0"/>
            <a:t>.</a:t>
          </a:r>
        </a:p>
      </dgm:t>
    </dgm:pt>
    <dgm:pt modelId="{51693243-8191-E84F-87E2-49A68A6E3B71}" type="parTrans" cxnId="{2FB98DB6-EE7C-CC44-A99A-D18C53D1D804}">
      <dgm:prSet/>
      <dgm:spPr/>
      <dgm:t>
        <a:bodyPr/>
        <a:lstStyle/>
        <a:p>
          <a:pPr algn="just" rtl="1"/>
          <a:endParaRPr lang="en-US"/>
        </a:p>
      </dgm:t>
    </dgm:pt>
    <dgm:pt modelId="{0F73FB4C-0ECA-2449-8636-3FA21A13B907}" type="sibTrans" cxnId="{2FB98DB6-EE7C-CC44-A99A-D18C53D1D804}">
      <dgm:prSet/>
      <dgm:spPr/>
      <dgm:t>
        <a:bodyPr/>
        <a:lstStyle/>
        <a:p>
          <a:pPr algn="just" rtl="1"/>
          <a:endParaRPr lang="en-US"/>
        </a:p>
      </dgm:t>
    </dgm:pt>
    <dgm:pt modelId="{2D12D22E-6BC3-EF47-AB12-E04F57D090C3}">
      <dgm:prSet custT="1"/>
      <dgm:spPr/>
      <dgm:t>
        <a:bodyPr/>
        <a:lstStyle/>
        <a:p>
          <a:pPr algn="just" rtl="1"/>
          <a:r>
            <a:rPr lang="ar-SA" sz="1200" dirty="0"/>
            <a:t>٢</a:t>
          </a:r>
          <a:r>
            <a:rPr lang="en-US" sz="1200" dirty="0"/>
            <a:t> . </a:t>
          </a:r>
          <a:r>
            <a:rPr lang="ar-SA" sz="1400" dirty="0"/>
            <a:t>أن يدرك المواطنون، أن الحد من</a:t>
          </a:r>
          <a:r>
            <a:rPr lang="en-US" sz="1400" dirty="0"/>
            <a:t> </a:t>
          </a:r>
          <a:r>
            <a:rPr lang="ar-SA" sz="1400" dirty="0"/>
            <a:t>ظاهرة</a:t>
          </a:r>
          <a:r>
            <a:rPr lang="en-US" sz="1400" dirty="0"/>
            <a:t> </a:t>
          </a:r>
          <a:r>
            <a:rPr lang="ar-SA" sz="1400" dirty="0"/>
            <a:t>التعاطي للمخدرات والادمان مسئولية مجتمعية  </a:t>
          </a:r>
          <a:r>
            <a:rPr lang="en-US" sz="1400" dirty="0"/>
            <a:t> .</a:t>
          </a:r>
        </a:p>
      </dgm:t>
    </dgm:pt>
    <dgm:pt modelId="{A9C77403-02A5-DA4C-B629-4A000628FAC6}" type="parTrans" cxnId="{1BD851F6-8BA1-614E-8EB8-66BA2C651466}">
      <dgm:prSet/>
      <dgm:spPr/>
      <dgm:t>
        <a:bodyPr/>
        <a:lstStyle/>
        <a:p>
          <a:pPr algn="just" rtl="1"/>
          <a:endParaRPr lang="en-US"/>
        </a:p>
      </dgm:t>
    </dgm:pt>
    <dgm:pt modelId="{37182202-E4B4-6947-AD43-245B344EAB50}" type="sibTrans" cxnId="{1BD851F6-8BA1-614E-8EB8-66BA2C651466}">
      <dgm:prSet/>
      <dgm:spPr/>
      <dgm:t>
        <a:bodyPr/>
        <a:lstStyle/>
        <a:p>
          <a:pPr algn="just" rtl="1"/>
          <a:endParaRPr lang="en-US"/>
        </a:p>
      </dgm:t>
    </dgm:pt>
    <dgm:pt modelId="{3A7942BE-EEBA-C441-910F-D4DC191A7EF8}">
      <dgm:prSet custT="1"/>
      <dgm:spPr/>
      <dgm:t>
        <a:bodyPr/>
        <a:lstStyle/>
        <a:p>
          <a:pPr algn="just" rtl="1"/>
          <a:r>
            <a:rPr lang="ar-SA" sz="1400" dirty="0"/>
            <a:t>٣</a:t>
          </a:r>
          <a:r>
            <a:rPr lang="en-US" sz="1400" dirty="0"/>
            <a:t> </a:t>
          </a:r>
          <a:r>
            <a:rPr lang="ar-SA" sz="1400" dirty="0"/>
            <a:t>. أن يؤدى اشتراك المواطنون في عمليات الوقاية من المخدرات ،إلى مساندتهم لوسائل الاعلام ، والاهتمام بها</a:t>
          </a:r>
          <a:r>
            <a:rPr lang="en-US" sz="1400" dirty="0"/>
            <a:t> </a:t>
          </a:r>
          <a:r>
            <a:rPr lang="ar-SA" sz="1400" dirty="0"/>
            <a:t>ومؤازرتها، مما يجعل الرسالة الإعلامية  أكثر ثباتاً وأعم فائدة </a:t>
          </a:r>
          <a:r>
            <a:rPr lang="en-US" sz="1400" dirty="0"/>
            <a:t>.</a:t>
          </a:r>
        </a:p>
      </dgm:t>
    </dgm:pt>
    <dgm:pt modelId="{062C443B-9885-E248-988D-67ABB18A2998}" type="parTrans" cxnId="{BA190F38-AC54-B74E-A370-F08D89D7B11F}">
      <dgm:prSet/>
      <dgm:spPr/>
      <dgm:t>
        <a:bodyPr/>
        <a:lstStyle/>
        <a:p>
          <a:pPr algn="just" rtl="1"/>
          <a:endParaRPr lang="en-US"/>
        </a:p>
      </dgm:t>
    </dgm:pt>
    <dgm:pt modelId="{23187FDB-2881-6949-97C9-1A725088CF8C}" type="sibTrans" cxnId="{BA190F38-AC54-B74E-A370-F08D89D7B11F}">
      <dgm:prSet/>
      <dgm:spPr/>
      <dgm:t>
        <a:bodyPr/>
        <a:lstStyle/>
        <a:p>
          <a:pPr algn="just" rtl="1"/>
          <a:endParaRPr lang="en-US"/>
        </a:p>
      </dgm:t>
    </dgm:pt>
    <dgm:pt modelId="{CD95B52E-E4FC-1B4D-81B0-E2BF5318306D}">
      <dgm:prSet custT="1"/>
      <dgm:spPr/>
      <dgm:t>
        <a:bodyPr/>
        <a:lstStyle/>
        <a:p>
          <a:pPr algn="just" rtl="1"/>
          <a:r>
            <a:rPr lang="ar-SA" sz="1400" dirty="0"/>
            <a:t>٤</a:t>
          </a:r>
          <a:r>
            <a:rPr lang="en-US" sz="1400" dirty="0"/>
            <a:t> . </a:t>
          </a:r>
          <a:r>
            <a:rPr lang="ar-SA" sz="1400" dirty="0"/>
            <a:t>يعتبر المواطنون في المجتمع المحلي، في العادة، أكثر حساسية من غيرهم لما يصلح لمجتمعهم وهذا ما يمكن أن  يعزز بناء المحتوى الإعلامي </a:t>
          </a:r>
          <a:r>
            <a:rPr lang="en-US" sz="1400" dirty="0"/>
            <a:t>.</a:t>
          </a:r>
        </a:p>
      </dgm:t>
    </dgm:pt>
    <dgm:pt modelId="{90C3B5D3-5102-BC4E-ACAC-6BE21AAA7B47}" type="parTrans" cxnId="{C1F0B725-2EAC-334F-AAA9-51522D5A97A9}">
      <dgm:prSet/>
      <dgm:spPr/>
      <dgm:t>
        <a:bodyPr/>
        <a:lstStyle/>
        <a:p>
          <a:pPr algn="just" rtl="1"/>
          <a:endParaRPr lang="en-US"/>
        </a:p>
      </dgm:t>
    </dgm:pt>
    <dgm:pt modelId="{20B247D7-9F3F-024B-86F8-D57467F7997E}" type="sibTrans" cxnId="{C1F0B725-2EAC-334F-AAA9-51522D5A97A9}">
      <dgm:prSet/>
      <dgm:spPr/>
      <dgm:t>
        <a:bodyPr/>
        <a:lstStyle/>
        <a:p>
          <a:pPr algn="just" rtl="1"/>
          <a:endParaRPr lang="en-US"/>
        </a:p>
      </dgm:t>
    </dgm:pt>
    <dgm:pt modelId="{3A13776D-81DC-364E-8CE6-F94751734C3D}">
      <dgm:prSet custT="1"/>
      <dgm:spPr/>
      <dgm:t>
        <a:bodyPr/>
        <a:lstStyle/>
        <a:p>
          <a:pPr algn="just" rtl="1"/>
          <a:r>
            <a:rPr lang="ar-SA" sz="1400" dirty="0"/>
            <a:t>٥</a:t>
          </a:r>
          <a:r>
            <a:rPr lang="en-US" sz="1400" dirty="0"/>
            <a:t> . </a:t>
          </a:r>
          <a:r>
            <a:rPr lang="ar-SA" sz="1400" dirty="0"/>
            <a:t>أصبحت مشاكل تعاطي المخدرات والادمان كثيرة، مما يصعب اكتشافها والعمل على حلها عن طريق العاملين في وسائل الأعلام والاجهزة الامنية  فقط مما يتطلب مساهمة منظمات المجتمع المدني بجدية أكبر  وبما يعزز من تظافر الجهود  الوطنية للحد  من هذه الظاهرة الخطيرة.</a:t>
          </a:r>
          <a:r>
            <a:rPr lang="en-US" sz="1400" dirty="0"/>
            <a:t>.</a:t>
          </a:r>
        </a:p>
      </dgm:t>
    </dgm:pt>
    <dgm:pt modelId="{60B297BC-2F87-CA48-9361-0956D1AD2F1B}" type="parTrans" cxnId="{D851D9DE-5E23-A54D-91F0-05E4BEEB5B0A}">
      <dgm:prSet/>
      <dgm:spPr/>
      <dgm:t>
        <a:bodyPr/>
        <a:lstStyle/>
        <a:p>
          <a:pPr algn="just" rtl="1"/>
          <a:endParaRPr lang="en-US"/>
        </a:p>
      </dgm:t>
    </dgm:pt>
    <dgm:pt modelId="{C210A38C-FD61-FA4B-88E0-3D48B0B4114D}" type="sibTrans" cxnId="{D851D9DE-5E23-A54D-91F0-05E4BEEB5B0A}">
      <dgm:prSet/>
      <dgm:spPr/>
      <dgm:t>
        <a:bodyPr/>
        <a:lstStyle/>
        <a:p>
          <a:pPr algn="just" rtl="1"/>
          <a:endParaRPr lang="en-US"/>
        </a:p>
      </dgm:t>
    </dgm:pt>
    <dgm:pt modelId="{8479CD3B-37CB-FF4C-9CB1-7E7A837C7F5A}" type="pres">
      <dgm:prSet presAssocID="{25814609-FB5A-5145-A77C-ADA45F6CA6E1}" presName="composite" presStyleCnt="0">
        <dgm:presLayoutVars>
          <dgm:chMax val="5"/>
          <dgm:dir val="rev"/>
          <dgm:resizeHandles val="exact"/>
        </dgm:presLayoutVars>
      </dgm:prSet>
      <dgm:spPr/>
    </dgm:pt>
    <dgm:pt modelId="{5F567CFC-902B-944F-98F4-2982C44426EF}" type="pres">
      <dgm:prSet presAssocID="{D9894B12-671D-EF4D-A3D8-25B412AE7ACE}" presName="circle1" presStyleLbl="lnNode1" presStyleIdx="0" presStyleCnt="5"/>
      <dgm:spPr/>
    </dgm:pt>
    <dgm:pt modelId="{E09BF9FB-AE73-5744-A693-657BF408959A}" type="pres">
      <dgm:prSet presAssocID="{D9894B12-671D-EF4D-A3D8-25B412AE7ACE}" presName="text1" presStyleLbl="revTx" presStyleIdx="0" presStyleCnt="5" custScaleX="137524" custScaleY="154627" custLinFactNeighborX="-23777" custLinFactNeighborY="5431">
        <dgm:presLayoutVars>
          <dgm:bulletEnabled val="1"/>
        </dgm:presLayoutVars>
      </dgm:prSet>
      <dgm:spPr/>
    </dgm:pt>
    <dgm:pt modelId="{E5E81559-C179-AC4A-835D-1F52A384B011}" type="pres">
      <dgm:prSet presAssocID="{D9894B12-671D-EF4D-A3D8-25B412AE7ACE}" presName="line1" presStyleLbl="callout" presStyleIdx="0" presStyleCnt="10"/>
      <dgm:spPr/>
    </dgm:pt>
    <dgm:pt modelId="{8C47981C-BB0F-6040-BF2B-9CE17A077BA8}" type="pres">
      <dgm:prSet presAssocID="{D9894B12-671D-EF4D-A3D8-25B412AE7ACE}" presName="d1" presStyleLbl="callout" presStyleIdx="1" presStyleCnt="10"/>
      <dgm:spPr/>
    </dgm:pt>
    <dgm:pt modelId="{05C33F61-3B3D-6540-845D-2CD0F619755B}" type="pres">
      <dgm:prSet presAssocID="{2D12D22E-6BC3-EF47-AB12-E04F57D090C3}" presName="circle2" presStyleLbl="lnNode1" presStyleIdx="1" presStyleCnt="5"/>
      <dgm:spPr/>
    </dgm:pt>
    <dgm:pt modelId="{0549A97D-8F84-1849-A16D-8C414EA5A4A2}" type="pres">
      <dgm:prSet presAssocID="{2D12D22E-6BC3-EF47-AB12-E04F57D090C3}" presName="text2" presStyleLbl="revTx" presStyleIdx="1" presStyleCnt="5" custScaleX="140179" custScaleY="139592" custLinFactNeighborX="-24544" custLinFactNeighborY="5431">
        <dgm:presLayoutVars>
          <dgm:bulletEnabled val="1"/>
        </dgm:presLayoutVars>
      </dgm:prSet>
      <dgm:spPr/>
    </dgm:pt>
    <dgm:pt modelId="{114990A6-4293-6A46-8D9C-A8CFD3F14FB1}" type="pres">
      <dgm:prSet presAssocID="{2D12D22E-6BC3-EF47-AB12-E04F57D090C3}" presName="line2" presStyleLbl="callout" presStyleIdx="2" presStyleCnt="10"/>
      <dgm:spPr/>
    </dgm:pt>
    <dgm:pt modelId="{054A2C4F-5C6F-8B45-9A35-45978F53EF0E}" type="pres">
      <dgm:prSet presAssocID="{2D12D22E-6BC3-EF47-AB12-E04F57D090C3}" presName="d2" presStyleLbl="callout" presStyleIdx="3" presStyleCnt="10"/>
      <dgm:spPr/>
    </dgm:pt>
    <dgm:pt modelId="{A4F9193E-4016-AD41-B6E4-145CB0DD5B52}" type="pres">
      <dgm:prSet presAssocID="{3A7942BE-EEBA-C441-910F-D4DC191A7EF8}" presName="circle3" presStyleLbl="lnNode1" presStyleIdx="2" presStyleCnt="5"/>
      <dgm:spPr/>
    </dgm:pt>
    <dgm:pt modelId="{EBE8B3EA-8526-2141-B63C-F86EF9615BDA}" type="pres">
      <dgm:prSet presAssocID="{3A7942BE-EEBA-C441-910F-D4DC191A7EF8}" presName="text3" presStyleLbl="revTx" presStyleIdx="2" presStyleCnt="5" custScaleX="147643" custScaleY="127974" custLinFactNeighborX="-23010">
        <dgm:presLayoutVars>
          <dgm:bulletEnabled val="1"/>
        </dgm:presLayoutVars>
      </dgm:prSet>
      <dgm:spPr/>
    </dgm:pt>
    <dgm:pt modelId="{E2222A03-0417-D34B-9686-BB1B4FF6A259}" type="pres">
      <dgm:prSet presAssocID="{3A7942BE-EEBA-C441-910F-D4DC191A7EF8}" presName="line3" presStyleLbl="callout" presStyleIdx="4" presStyleCnt="10"/>
      <dgm:spPr/>
    </dgm:pt>
    <dgm:pt modelId="{A4D270F3-7E6F-B14A-ACC7-161D13EC0F62}" type="pres">
      <dgm:prSet presAssocID="{3A7942BE-EEBA-C441-910F-D4DC191A7EF8}" presName="d3" presStyleLbl="callout" presStyleIdx="5" presStyleCnt="10"/>
      <dgm:spPr/>
    </dgm:pt>
    <dgm:pt modelId="{745F9C2B-FB0B-C44D-87EE-7695EB291755}" type="pres">
      <dgm:prSet presAssocID="{CD95B52E-E4FC-1B4D-81B0-E2BF5318306D}" presName="circle4" presStyleLbl="lnNode1" presStyleIdx="3" presStyleCnt="5"/>
      <dgm:spPr/>
    </dgm:pt>
    <dgm:pt modelId="{CDBA30E2-D6AC-CB47-A134-66CA88CF8BFA}" type="pres">
      <dgm:prSet presAssocID="{CD95B52E-E4FC-1B4D-81B0-E2BF5318306D}" presName="text4" presStyleLbl="revTx" presStyleIdx="3" presStyleCnt="5" custScaleX="156444" custScaleY="144147" custLinFactNeighborX="-29146" custLinFactNeighborY="5430">
        <dgm:presLayoutVars>
          <dgm:bulletEnabled val="1"/>
        </dgm:presLayoutVars>
      </dgm:prSet>
      <dgm:spPr/>
    </dgm:pt>
    <dgm:pt modelId="{15E7497F-87A0-074F-816B-1EE706F84F52}" type="pres">
      <dgm:prSet presAssocID="{CD95B52E-E4FC-1B4D-81B0-E2BF5318306D}" presName="line4" presStyleLbl="callout" presStyleIdx="6" presStyleCnt="10"/>
      <dgm:spPr/>
    </dgm:pt>
    <dgm:pt modelId="{D6B695E7-F885-C048-B43B-F4499E292430}" type="pres">
      <dgm:prSet presAssocID="{CD95B52E-E4FC-1B4D-81B0-E2BF5318306D}" presName="d4" presStyleLbl="callout" presStyleIdx="7" presStyleCnt="10"/>
      <dgm:spPr/>
    </dgm:pt>
    <dgm:pt modelId="{56DA8877-4FA4-7542-9B3C-70010C248658}" type="pres">
      <dgm:prSet presAssocID="{3A13776D-81DC-364E-8CE6-F94751734C3D}" presName="circle5" presStyleLbl="lnNode1" presStyleIdx="4" presStyleCnt="5"/>
      <dgm:spPr/>
    </dgm:pt>
    <dgm:pt modelId="{6114211A-ECFF-B342-9A91-325001CED9D5}" type="pres">
      <dgm:prSet presAssocID="{3A13776D-81DC-364E-8CE6-F94751734C3D}" presName="text5" presStyleLbl="revTx" presStyleIdx="4" presStyleCnt="5" custScaleX="160377" custScaleY="111154" custLinFactNeighborX="-31024" custLinFactNeighborY="35506">
        <dgm:presLayoutVars>
          <dgm:bulletEnabled val="1"/>
        </dgm:presLayoutVars>
      </dgm:prSet>
      <dgm:spPr/>
    </dgm:pt>
    <dgm:pt modelId="{004301A5-F2F2-CC45-9389-D8ABB15840E1}" type="pres">
      <dgm:prSet presAssocID="{3A13776D-81DC-364E-8CE6-F94751734C3D}" presName="line5" presStyleLbl="callout" presStyleIdx="8" presStyleCnt="10"/>
      <dgm:spPr/>
    </dgm:pt>
    <dgm:pt modelId="{E2713AFB-07D8-E246-9B83-94745A40076D}" type="pres">
      <dgm:prSet presAssocID="{3A13776D-81DC-364E-8CE6-F94751734C3D}" presName="d5" presStyleLbl="callout" presStyleIdx="9" presStyleCnt="10"/>
      <dgm:spPr/>
    </dgm:pt>
  </dgm:ptLst>
  <dgm:cxnLst>
    <dgm:cxn modelId="{C1F0B725-2EAC-334F-AAA9-51522D5A97A9}" srcId="{25814609-FB5A-5145-A77C-ADA45F6CA6E1}" destId="{CD95B52E-E4FC-1B4D-81B0-E2BF5318306D}" srcOrd="3" destOrd="0" parTransId="{90C3B5D3-5102-BC4E-ACAC-6BE21AAA7B47}" sibTransId="{20B247D7-9F3F-024B-86F8-D57467F7997E}"/>
    <dgm:cxn modelId="{BA190F38-AC54-B74E-A370-F08D89D7B11F}" srcId="{25814609-FB5A-5145-A77C-ADA45F6CA6E1}" destId="{3A7942BE-EEBA-C441-910F-D4DC191A7EF8}" srcOrd="2" destOrd="0" parTransId="{062C443B-9885-E248-988D-67ABB18A2998}" sibTransId="{23187FDB-2881-6949-97C9-1A725088CF8C}"/>
    <dgm:cxn modelId="{B225EB3F-421D-2240-8E9C-427C76721F3A}" type="presOf" srcId="{3A7942BE-EEBA-C441-910F-D4DC191A7EF8}" destId="{EBE8B3EA-8526-2141-B63C-F86EF9615BDA}" srcOrd="0" destOrd="0" presId="urn:microsoft.com/office/officeart/2005/8/layout/target1"/>
    <dgm:cxn modelId="{91B72A85-46DE-234C-BFEF-AB7A0C335D8F}" type="presOf" srcId="{D9894B12-671D-EF4D-A3D8-25B412AE7ACE}" destId="{E09BF9FB-AE73-5744-A693-657BF408959A}" srcOrd="0" destOrd="0" presId="urn:microsoft.com/office/officeart/2005/8/layout/target1"/>
    <dgm:cxn modelId="{29D82696-A384-8C45-B722-5F83D25AA170}" type="presOf" srcId="{2D12D22E-6BC3-EF47-AB12-E04F57D090C3}" destId="{0549A97D-8F84-1849-A16D-8C414EA5A4A2}" srcOrd="0" destOrd="0" presId="urn:microsoft.com/office/officeart/2005/8/layout/target1"/>
    <dgm:cxn modelId="{3295E3A3-91FE-9E4F-964A-2EB4C9F0D988}" type="presOf" srcId="{3A13776D-81DC-364E-8CE6-F94751734C3D}" destId="{6114211A-ECFF-B342-9A91-325001CED9D5}" srcOrd="0" destOrd="0" presId="urn:microsoft.com/office/officeart/2005/8/layout/target1"/>
    <dgm:cxn modelId="{836C60AF-9B1F-C942-9C05-E1C5B1B0638A}" type="presOf" srcId="{25814609-FB5A-5145-A77C-ADA45F6CA6E1}" destId="{8479CD3B-37CB-FF4C-9CB1-7E7A837C7F5A}" srcOrd="0" destOrd="0" presId="urn:microsoft.com/office/officeart/2005/8/layout/target1"/>
    <dgm:cxn modelId="{2FB98DB6-EE7C-CC44-A99A-D18C53D1D804}" srcId="{25814609-FB5A-5145-A77C-ADA45F6CA6E1}" destId="{D9894B12-671D-EF4D-A3D8-25B412AE7ACE}" srcOrd="0" destOrd="0" parTransId="{51693243-8191-E84F-87E2-49A68A6E3B71}" sibTransId="{0F73FB4C-0ECA-2449-8636-3FA21A13B907}"/>
    <dgm:cxn modelId="{D851D9DE-5E23-A54D-91F0-05E4BEEB5B0A}" srcId="{25814609-FB5A-5145-A77C-ADA45F6CA6E1}" destId="{3A13776D-81DC-364E-8CE6-F94751734C3D}" srcOrd="4" destOrd="0" parTransId="{60B297BC-2F87-CA48-9361-0956D1AD2F1B}" sibTransId="{C210A38C-FD61-FA4B-88E0-3D48B0B4114D}"/>
    <dgm:cxn modelId="{DFE1B9F0-CE6C-9344-953E-6CB6EE29C487}" type="presOf" srcId="{CD95B52E-E4FC-1B4D-81B0-E2BF5318306D}" destId="{CDBA30E2-D6AC-CB47-A134-66CA88CF8BFA}" srcOrd="0" destOrd="0" presId="urn:microsoft.com/office/officeart/2005/8/layout/target1"/>
    <dgm:cxn modelId="{1BD851F6-8BA1-614E-8EB8-66BA2C651466}" srcId="{25814609-FB5A-5145-A77C-ADA45F6CA6E1}" destId="{2D12D22E-6BC3-EF47-AB12-E04F57D090C3}" srcOrd="1" destOrd="0" parTransId="{A9C77403-02A5-DA4C-B629-4A000628FAC6}" sibTransId="{37182202-E4B4-6947-AD43-245B344EAB50}"/>
    <dgm:cxn modelId="{90D39688-60E0-284D-A64E-B3FA81378324}" type="presParOf" srcId="{8479CD3B-37CB-FF4C-9CB1-7E7A837C7F5A}" destId="{5F567CFC-902B-944F-98F4-2982C44426EF}" srcOrd="0" destOrd="0" presId="urn:microsoft.com/office/officeart/2005/8/layout/target1"/>
    <dgm:cxn modelId="{509F2C88-3878-644F-985B-7C9773A26962}" type="presParOf" srcId="{8479CD3B-37CB-FF4C-9CB1-7E7A837C7F5A}" destId="{E09BF9FB-AE73-5744-A693-657BF408959A}" srcOrd="1" destOrd="0" presId="urn:microsoft.com/office/officeart/2005/8/layout/target1"/>
    <dgm:cxn modelId="{E449D945-80E0-D040-814C-147470972153}" type="presParOf" srcId="{8479CD3B-37CB-FF4C-9CB1-7E7A837C7F5A}" destId="{E5E81559-C179-AC4A-835D-1F52A384B011}" srcOrd="2" destOrd="0" presId="urn:microsoft.com/office/officeart/2005/8/layout/target1"/>
    <dgm:cxn modelId="{FD93B34F-DCE9-E54C-B65E-21B84D1F551F}" type="presParOf" srcId="{8479CD3B-37CB-FF4C-9CB1-7E7A837C7F5A}" destId="{8C47981C-BB0F-6040-BF2B-9CE17A077BA8}" srcOrd="3" destOrd="0" presId="urn:microsoft.com/office/officeart/2005/8/layout/target1"/>
    <dgm:cxn modelId="{418D3D3C-6D01-AF45-93D1-A8B9FD9B3DC7}" type="presParOf" srcId="{8479CD3B-37CB-FF4C-9CB1-7E7A837C7F5A}" destId="{05C33F61-3B3D-6540-845D-2CD0F619755B}" srcOrd="4" destOrd="0" presId="urn:microsoft.com/office/officeart/2005/8/layout/target1"/>
    <dgm:cxn modelId="{844E752D-A8AE-9F46-9340-E68DED162766}" type="presParOf" srcId="{8479CD3B-37CB-FF4C-9CB1-7E7A837C7F5A}" destId="{0549A97D-8F84-1849-A16D-8C414EA5A4A2}" srcOrd="5" destOrd="0" presId="urn:microsoft.com/office/officeart/2005/8/layout/target1"/>
    <dgm:cxn modelId="{0959D202-3D59-D841-BE74-C2D74392E5EC}" type="presParOf" srcId="{8479CD3B-37CB-FF4C-9CB1-7E7A837C7F5A}" destId="{114990A6-4293-6A46-8D9C-A8CFD3F14FB1}" srcOrd="6" destOrd="0" presId="urn:microsoft.com/office/officeart/2005/8/layout/target1"/>
    <dgm:cxn modelId="{BC8D0128-92E6-8744-978C-3EC911DF261C}" type="presParOf" srcId="{8479CD3B-37CB-FF4C-9CB1-7E7A837C7F5A}" destId="{054A2C4F-5C6F-8B45-9A35-45978F53EF0E}" srcOrd="7" destOrd="0" presId="urn:microsoft.com/office/officeart/2005/8/layout/target1"/>
    <dgm:cxn modelId="{9CF0EFFA-252E-AB44-8E52-1AF4E217802F}" type="presParOf" srcId="{8479CD3B-37CB-FF4C-9CB1-7E7A837C7F5A}" destId="{A4F9193E-4016-AD41-B6E4-145CB0DD5B52}" srcOrd="8" destOrd="0" presId="urn:microsoft.com/office/officeart/2005/8/layout/target1"/>
    <dgm:cxn modelId="{7ADF0997-51B9-0B42-B4A9-AD4D56FF2615}" type="presParOf" srcId="{8479CD3B-37CB-FF4C-9CB1-7E7A837C7F5A}" destId="{EBE8B3EA-8526-2141-B63C-F86EF9615BDA}" srcOrd="9" destOrd="0" presId="urn:microsoft.com/office/officeart/2005/8/layout/target1"/>
    <dgm:cxn modelId="{BF2A115E-4239-A74D-876D-32CFCD162EA6}" type="presParOf" srcId="{8479CD3B-37CB-FF4C-9CB1-7E7A837C7F5A}" destId="{E2222A03-0417-D34B-9686-BB1B4FF6A259}" srcOrd="10" destOrd="0" presId="urn:microsoft.com/office/officeart/2005/8/layout/target1"/>
    <dgm:cxn modelId="{F5FF0C70-BBE9-AC48-B2AF-5E99A6522B1C}" type="presParOf" srcId="{8479CD3B-37CB-FF4C-9CB1-7E7A837C7F5A}" destId="{A4D270F3-7E6F-B14A-ACC7-161D13EC0F62}" srcOrd="11" destOrd="0" presId="urn:microsoft.com/office/officeart/2005/8/layout/target1"/>
    <dgm:cxn modelId="{B76028D9-8B28-6D47-891F-ABF8733C3FC1}" type="presParOf" srcId="{8479CD3B-37CB-FF4C-9CB1-7E7A837C7F5A}" destId="{745F9C2B-FB0B-C44D-87EE-7695EB291755}" srcOrd="12" destOrd="0" presId="urn:microsoft.com/office/officeart/2005/8/layout/target1"/>
    <dgm:cxn modelId="{5ECDA3EB-E03D-6343-A88E-2E331C7BBCA2}" type="presParOf" srcId="{8479CD3B-37CB-FF4C-9CB1-7E7A837C7F5A}" destId="{CDBA30E2-D6AC-CB47-A134-66CA88CF8BFA}" srcOrd="13" destOrd="0" presId="urn:microsoft.com/office/officeart/2005/8/layout/target1"/>
    <dgm:cxn modelId="{20C28C63-D88E-5644-99A6-CD6DBF910D77}" type="presParOf" srcId="{8479CD3B-37CB-FF4C-9CB1-7E7A837C7F5A}" destId="{15E7497F-87A0-074F-816B-1EE706F84F52}" srcOrd="14" destOrd="0" presId="urn:microsoft.com/office/officeart/2005/8/layout/target1"/>
    <dgm:cxn modelId="{287A820F-050A-B843-9135-3E3BA4ED6E8C}" type="presParOf" srcId="{8479CD3B-37CB-FF4C-9CB1-7E7A837C7F5A}" destId="{D6B695E7-F885-C048-B43B-F4499E292430}" srcOrd="15" destOrd="0" presId="urn:microsoft.com/office/officeart/2005/8/layout/target1"/>
    <dgm:cxn modelId="{73EBA55B-1DF2-BC4D-A30C-4A31F29F3D79}" type="presParOf" srcId="{8479CD3B-37CB-FF4C-9CB1-7E7A837C7F5A}" destId="{56DA8877-4FA4-7542-9B3C-70010C248658}" srcOrd="16" destOrd="0" presId="urn:microsoft.com/office/officeart/2005/8/layout/target1"/>
    <dgm:cxn modelId="{017A5A07-E2E1-A947-BD8B-A1382C715D6D}" type="presParOf" srcId="{8479CD3B-37CB-FF4C-9CB1-7E7A837C7F5A}" destId="{6114211A-ECFF-B342-9A91-325001CED9D5}" srcOrd="17" destOrd="0" presId="urn:microsoft.com/office/officeart/2005/8/layout/target1"/>
    <dgm:cxn modelId="{60E66508-E728-A54E-844C-16B930645A42}" type="presParOf" srcId="{8479CD3B-37CB-FF4C-9CB1-7E7A837C7F5A}" destId="{004301A5-F2F2-CC45-9389-D8ABB15840E1}" srcOrd="18" destOrd="0" presId="urn:microsoft.com/office/officeart/2005/8/layout/target1"/>
    <dgm:cxn modelId="{79E52961-091A-5940-B9AE-EAF79751BFE8}" type="presParOf" srcId="{8479CD3B-37CB-FF4C-9CB1-7E7A837C7F5A}" destId="{E2713AFB-07D8-E246-9B83-94745A40076D}" srcOrd="19"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A6B1251-E904-9D43-A99B-5A30835E52DF}" type="doc">
      <dgm:prSet loTypeId="urn:microsoft.com/office/officeart/2005/8/layout/target1" loCatId="relationship" qsTypeId="urn:microsoft.com/office/officeart/2005/8/quickstyle/simple1" qsCatId="simple" csTypeId="urn:microsoft.com/office/officeart/2005/8/colors/accent1_3" csCatId="accent1" phldr="1"/>
      <dgm:spPr/>
      <dgm:t>
        <a:bodyPr/>
        <a:lstStyle/>
        <a:p>
          <a:endParaRPr lang="en-US"/>
        </a:p>
      </dgm:t>
    </dgm:pt>
    <dgm:pt modelId="{4E999FD7-0CA3-0745-82F5-CEB360794DF2}">
      <dgm:prSet/>
      <dgm:spPr/>
      <dgm:t>
        <a:bodyPr/>
        <a:lstStyle/>
        <a:p>
          <a:pPr rtl="1"/>
          <a:r>
            <a:rPr lang="ar-SA" dirty="0"/>
            <a:t>٦</a:t>
          </a:r>
          <a:r>
            <a:rPr lang="en-US" dirty="0"/>
            <a:t> . </a:t>
          </a:r>
          <a:r>
            <a:rPr lang="ar-SA" dirty="0"/>
            <a:t>في المشاركة المجتمعية  مساندة حقيقية لبناء المحتوى الإعلامي  لضمان الأمن المجتمعي  </a:t>
          </a:r>
          <a:endParaRPr lang="en-US" dirty="0"/>
        </a:p>
      </dgm:t>
    </dgm:pt>
    <dgm:pt modelId="{7E0DE85F-D282-CC40-B76F-F08D262C0D0D}" type="parTrans" cxnId="{DB8DF791-7C96-F843-84AC-3EDFDB0A2FDD}">
      <dgm:prSet/>
      <dgm:spPr/>
      <dgm:t>
        <a:bodyPr/>
        <a:lstStyle/>
        <a:p>
          <a:pPr rtl="1"/>
          <a:endParaRPr lang="en-US"/>
        </a:p>
      </dgm:t>
    </dgm:pt>
    <dgm:pt modelId="{911E58B2-28BA-5F40-8CF7-4AF186E9DC35}" type="sibTrans" cxnId="{DB8DF791-7C96-F843-84AC-3EDFDB0A2FDD}">
      <dgm:prSet/>
      <dgm:spPr/>
      <dgm:t>
        <a:bodyPr/>
        <a:lstStyle/>
        <a:p>
          <a:pPr rtl="1"/>
          <a:endParaRPr lang="en-US"/>
        </a:p>
      </dgm:t>
    </dgm:pt>
    <dgm:pt modelId="{31452EEA-A682-6647-8043-1E96502597DE}">
      <dgm:prSet/>
      <dgm:spPr/>
      <dgm:t>
        <a:bodyPr/>
        <a:lstStyle/>
        <a:p>
          <a:pPr rtl="1"/>
          <a:r>
            <a:rPr lang="ar-SA" dirty="0"/>
            <a:t>٧</a:t>
          </a:r>
          <a:r>
            <a:rPr lang="en-US" dirty="0"/>
            <a:t> . </a:t>
          </a:r>
          <a:r>
            <a:rPr lang="ar-SA" dirty="0"/>
            <a:t>لا تستطيع المؤسسات الحكومية</a:t>
          </a:r>
          <a:r>
            <a:rPr lang="en-US" dirty="0"/>
            <a:t> </a:t>
          </a:r>
          <a:r>
            <a:rPr lang="ar-SA" dirty="0"/>
            <a:t>على صعيد أجهزتها المعنية ، أن  تحقق أهدافها في هذا المجال، دون المشاركة الشعبية ودورها التدعيمي والتكميلي لدور هذه المؤسسات ، وهو ضروري وأساسي لتحقيق خطة خفض التعاطي والادمان على المخدرات </a:t>
          </a:r>
          <a:r>
            <a:rPr lang="en-US" dirty="0"/>
            <a:t>.</a:t>
          </a:r>
        </a:p>
      </dgm:t>
    </dgm:pt>
    <dgm:pt modelId="{15FA31F4-5598-774B-B302-E00E339D9D6F}" type="parTrans" cxnId="{214ED980-6D52-E846-B7E2-3CF6F2C07DA3}">
      <dgm:prSet/>
      <dgm:spPr/>
      <dgm:t>
        <a:bodyPr/>
        <a:lstStyle/>
        <a:p>
          <a:pPr rtl="1"/>
          <a:endParaRPr lang="en-US"/>
        </a:p>
      </dgm:t>
    </dgm:pt>
    <dgm:pt modelId="{CDA98640-1964-0745-B8D4-080BBDA72ABF}" type="sibTrans" cxnId="{214ED980-6D52-E846-B7E2-3CF6F2C07DA3}">
      <dgm:prSet/>
      <dgm:spPr/>
      <dgm:t>
        <a:bodyPr/>
        <a:lstStyle/>
        <a:p>
          <a:pPr rtl="1"/>
          <a:endParaRPr lang="en-US"/>
        </a:p>
      </dgm:t>
    </dgm:pt>
    <dgm:pt modelId="{850B9E61-1814-6148-9E72-3E3AEDDBE2C0}">
      <dgm:prSet/>
      <dgm:spPr/>
      <dgm:t>
        <a:bodyPr/>
        <a:lstStyle/>
        <a:p>
          <a:pPr rtl="1"/>
          <a:r>
            <a:rPr lang="ar-SA" dirty="0"/>
            <a:t>٨</a:t>
          </a:r>
          <a:r>
            <a:rPr lang="en-US" dirty="0"/>
            <a:t> . </a:t>
          </a:r>
          <a:r>
            <a:rPr lang="ar-SA" dirty="0"/>
            <a:t>تزيد عمليات المشاركة المجتمعية من الوعي الاجتماعي للشعب، الى جانب ما تقوم به وسائل الأعلام  من شرح للأهداف والخطط المرسومة للحد من ظاهرة التعاطي وحث جميع المواطنين على الاشتراك والمساهمة في إنجاحها </a:t>
          </a:r>
          <a:r>
            <a:rPr lang="en-US" dirty="0"/>
            <a:t>.</a:t>
          </a:r>
        </a:p>
      </dgm:t>
    </dgm:pt>
    <dgm:pt modelId="{B14A9FF5-4157-C843-8A8F-87C42A2B6847}" type="parTrans" cxnId="{255337F9-60F4-9B4C-9057-851529800F47}">
      <dgm:prSet/>
      <dgm:spPr/>
      <dgm:t>
        <a:bodyPr/>
        <a:lstStyle/>
        <a:p>
          <a:pPr rtl="1"/>
          <a:endParaRPr lang="en-US"/>
        </a:p>
      </dgm:t>
    </dgm:pt>
    <dgm:pt modelId="{DBA8982B-60EF-5448-A9A7-33F6D3834A4F}" type="sibTrans" cxnId="{255337F9-60F4-9B4C-9057-851529800F47}">
      <dgm:prSet/>
      <dgm:spPr/>
      <dgm:t>
        <a:bodyPr/>
        <a:lstStyle/>
        <a:p>
          <a:pPr rtl="1"/>
          <a:endParaRPr lang="en-US"/>
        </a:p>
      </dgm:t>
    </dgm:pt>
    <dgm:pt modelId="{24C3297B-BB77-C24F-8E8C-6AD7452E50A6}" type="pres">
      <dgm:prSet presAssocID="{8A6B1251-E904-9D43-A99B-5A30835E52DF}" presName="composite" presStyleCnt="0">
        <dgm:presLayoutVars>
          <dgm:chMax val="5"/>
          <dgm:dir val="rev"/>
          <dgm:resizeHandles val="exact"/>
        </dgm:presLayoutVars>
      </dgm:prSet>
      <dgm:spPr/>
    </dgm:pt>
    <dgm:pt modelId="{8084DDBB-6D97-4548-97B9-2D301738E208}" type="pres">
      <dgm:prSet presAssocID="{4E999FD7-0CA3-0745-82F5-CEB360794DF2}" presName="circle1" presStyleLbl="lnNode1" presStyleIdx="0" presStyleCnt="3"/>
      <dgm:spPr/>
    </dgm:pt>
    <dgm:pt modelId="{3CE39DC2-FE08-BC47-A9F5-DCFFBE6FCBCA}" type="pres">
      <dgm:prSet presAssocID="{4E999FD7-0CA3-0745-82F5-CEB360794DF2}" presName="text1" presStyleLbl="revTx" presStyleIdx="0" presStyleCnt="3" custScaleX="158481" custLinFactNeighborX="-28238">
        <dgm:presLayoutVars>
          <dgm:bulletEnabled val="1"/>
        </dgm:presLayoutVars>
      </dgm:prSet>
      <dgm:spPr/>
    </dgm:pt>
    <dgm:pt modelId="{B531D482-AA91-3D46-84B4-76FE3B3722C5}" type="pres">
      <dgm:prSet presAssocID="{4E999FD7-0CA3-0745-82F5-CEB360794DF2}" presName="line1" presStyleLbl="callout" presStyleIdx="0" presStyleCnt="6"/>
      <dgm:spPr/>
    </dgm:pt>
    <dgm:pt modelId="{00635341-C35D-8F4A-B9D6-03360349FCD4}" type="pres">
      <dgm:prSet presAssocID="{4E999FD7-0CA3-0745-82F5-CEB360794DF2}" presName="d1" presStyleLbl="callout" presStyleIdx="1" presStyleCnt="6"/>
      <dgm:spPr/>
    </dgm:pt>
    <dgm:pt modelId="{7CA5229E-FDB3-E343-ABBD-4006191C2C5E}" type="pres">
      <dgm:prSet presAssocID="{31452EEA-A682-6647-8043-1E96502597DE}" presName="circle2" presStyleLbl="lnNode1" presStyleIdx="1" presStyleCnt="3"/>
      <dgm:spPr/>
    </dgm:pt>
    <dgm:pt modelId="{5ECDC42D-2FDD-7C4B-B5D9-1D0CC719E3E4}" type="pres">
      <dgm:prSet presAssocID="{31452EEA-A682-6647-8043-1E96502597DE}" presName="text2" presStyleLbl="revTx" presStyleIdx="1" presStyleCnt="3" custScaleX="157851" custLinFactNeighborX="-29744">
        <dgm:presLayoutVars>
          <dgm:bulletEnabled val="1"/>
        </dgm:presLayoutVars>
      </dgm:prSet>
      <dgm:spPr/>
    </dgm:pt>
    <dgm:pt modelId="{D5941FC7-556F-BA41-8730-5F206107DE60}" type="pres">
      <dgm:prSet presAssocID="{31452EEA-A682-6647-8043-1E96502597DE}" presName="line2" presStyleLbl="callout" presStyleIdx="2" presStyleCnt="6"/>
      <dgm:spPr/>
    </dgm:pt>
    <dgm:pt modelId="{873CA7BF-ACEE-5C4F-BDDD-223AA073C3F3}" type="pres">
      <dgm:prSet presAssocID="{31452EEA-A682-6647-8043-1E96502597DE}" presName="d2" presStyleLbl="callout" presStyleIdx="3" presStyleCnt="6"/>
      <dgm:spPr/>
    </dgm:pt>
    <dgm:pt modelId="{42AB8808-2E66-8241-A589-1463EF6F2FEF}" type="pres">
      <dgm:prSet presAssocID="{850B9E61-1814-6148-9E72-3E3AEDDBE2C0}" presName="circle3" presStyleLbl="lnNode1" presStyleIdx="2" presStyleCnt="3"/>
      <dgm:spPr/>
    </dgm:pt>
    <dgm:pt modelId="{3999DCF4-B9F3-A94A-9DFC-B4944FB66172}" type="pres">
      <dgm:prSet presAssocID="{850B9E61-1814-6148-9E72-3E3AEDDBE2C0}" presName="text3" presStyleLbl="revTx" presStyleIdx="2" presStyleCnt="3" custScaleX="162358" custLinFactNeighborX="-34140" custLinFactNeighborY="1291">
        <dgm:presLayoutVars>
          <dgm:bulletEnabled val="1"/>
        </dgm:presLayoutVars>
      </dgm:prSet>
      <dgm:spPr/>
    </dgm:pt>
    <dgm:pt modelId="{AC043352-4A7C-6044-A92B-A58B382A5E8B}" type="pres">
      <dgm:prSet presAssocID="{850B9E61-1814-6148-9E72-3E3AEDDBE2C0}" presName="line3" presStyleLbl="callout" presStyleIdx="4" presStyleCnt="6"/>
      <dgm:spPr/>
    </dgm:pt>
    <dgm:pt modelId="{9ABABA5B-5859-D44F-805C-6925F719CE15}" type="pres">
      <dgm:prSet presAssocID="{850B9E61-1814-6148-9E72-3E3AEDDBE2C0}" presName="d3" presStyleLbl="callout" presStyleIdx="5" presStyleCnt="6"/>
      <dgm:spPr/>
    </dgm:pt>
  </dgm:ptLst>
  <dgm:cxnLst>
    <dgm:cxn modelId="{91E35704-5ADE-364F-AD8A-29EDB7BD3923}" type="presOf" srcId="{850B9E61-1814-6148-9E72-3E3AEDDBE2C0}" destId="{3999DCF4-B9F3-A94A-9DFC-B4944FB66172}" srcOrd="0" destOrd="0" presId="urn:microsoft.com/office/officeart/2005/8/layout/target1"/>
    <dgm:cxn modelId="{4D6B7675-9DF4-FC41-9BBD-5A03B312A8B9}" type="presOf" srcId="{8A6B1251-E904-9D43-A99B-5A30835E52DF}" destId="{24C3297B-BB77-C24F-8E8C-6AD7452E50A6}" srcOrd="0" destOrd="0" presId="urn:microsoft.com/office/officeart/2005/8/layout/target1"/>
    <dgm:cxn modelId="{214ED980-6D52-E846-B7E2-3CF6F2C07DA3}" srcId="{8A6B1251-E904-9D43-A99B-5A30835E52DF}" destId="{31452EEA-A682-6647-8043-1E96502597DE}" srcOrd="1" destOrd="0" parTransId="{15FA31F4-5598-774B-B302-E00E339D9D6F}" sibTransId="{CDA98640-1964-0745-B8D4-080BBDA72ABF}"/>
    <dgm:cxn modelId="{DB8DF791-7C96-F843-84AC-3EDFDB0A2FDD}" srcId="{8A6B1251-E904-9D43-A99B-5A30835E52DF}" destId="{4E999FD7-0CA3-0745-82F5-CEB360794DF2}" srcOrd="0" destOrd="0" parTransId="{7E0DE85F-D282-CC40-B76F-F08D262C0D0D}" sibTransId="{911E58B2-28BA-5F40-8CF7-4AF186E9DC35}"/>
    <dgm:cxn modelId="{0269DCC2-4503-F84C-BAA8-2E64A304A94C}" type="presOf" srcId="{4E999FD7-0CA3-0745-82F5-CEB360794DF2}" destId="{3CE39DC2-FE08-BC47-A9F5-DCFFBE6FCBCA}" srcOrd="0" destOrd="0" presId="urn:microsoft.com/office/officeart/2005/8/layout/target1"/>
    <dgm:cxn modelId="{ACAD54C3-F994-D04F-946A-A1F3C780894E}" type="presOf" srcId="{31452EEA-A682-6647-8043-1E96502597DE}" destId="{5ECDC42D-2FDD-7C4B-B5D9-1D0CC719E3E4}" srcOrd="0" destOrd="0" presId="urn:microsoft.com/office/officeart/2005/8/layout/target1"/>
    <dgm:cxn modelId="{255337F9-60F4-9B4C-9057-851529800F47}" srcId="{8A6B1251-E904-9D43-A99B-5A30835E52DF}" destId="{850B9E61-1814-6148-9E72-3E3AEDDBE2C0}" srcOrd="2" destOrd="0" parTransId="{B14A9FF5-4157-C843-8A8F-87C42A2B6847}" sibTransId="{DBA8982B-60EF-5448-A9A7-33F6D3834A4F}"/>
    <dgm:cxn modelId="{81993CFA-CD6D-8848-A97C-1EFE956939F4}" type="presParOf" srcId="{24C3297B-BB77-C24F-8E8C-6AD7452E50A6}" destId="{8084DDBB-6D97-4548-97B9-2D301738E208}" srcOrd="0" destOrd="0" presId="urn:microsoft.com/office/officeart/2005/8/layout/target1"/>
    <dgm:cxn modelId="{6913C7B6-D528-EE45-9093-6CE78748AC03}" type="presParOf" srcId="{24C3297B-BB77-C24F-8E8C-6AD7452E50A6}" destId="{3CE39DC2-FE08-BC47-A9F5-DCFFBE6FCBCA}" srcOrd="1" destOrd="0" presId="urn:microsoft.com/office/officeart/2005/8/layout/target1"/>
    <dgm:cxn modelId="{36B2C433-0803-8B49-99E5-1F15C36E9ED4}" type="presParOf" srcId="{24C3297B-BB77-C24F-8E8C-6AD7452E50A6}" destId="{B531D482-AA91-3D46-84B4-76FE3B3722C5}" srcOrd="2" destOrd="0" presId="urn:microsoft.com/office/officeart/2005/8/layout/target1"/>
    <dgm:cxn modelId="{57A795F2-2A26-FE44-A94D-8A02218AA96B}" type="presParOf" srcId="{24C3297B-BB77-C24F-8E8C-6AD7452E50A6}" destId="{00635341-C35D-8F4A-B9D6-03360349FCD4}" srcOrd="3" destOrd="0" presId="urn:microsoft.com/office/officeart/2005/8/layout/target1"/>
    <dgm:cxn modelId="{F28539ED-C91C-D54A-AD80-14CAC52E33D7}" type="presParOf" srcId="{24C3297B-BB77-C24F-8E8C-6AD7452E50A6}" destId="{7CA5229E-FDB3-E343-ABBD-4006191C2C5E}" srcOrd="4" destOrd="0" presId="urn:microsoft.com/office/officeart/2005/8/layout/target1"/>
    <dgm:cxn modelId="{D4B3F76B-59EB-5E46-BD68-930B2F710057}" type="presParOf" srcId="{24C3297B-BB77-C24F-8E8C-6AD7452E50A6}" destId="{5ECDC42D-2FDD-7C4B-B5D9-1D0CC719E3E4}" srcOrd="5" destOrd="0" presId="urn:microsoft.com/office/officeart/2005/8/layout/target1"/>
    <dgm:cxn modelId="{4B04BEBA-0B0F-054D-8D4D-8A158479ED73}" type="presParOf" srcId="{24C3297B-BB77-C24F-8E8C-6AD7452E50A6}" destId="{D5941FC7-556F-BA41-8730-5F206107DE60}" srcOrd="6" destOrd="0" presId="urn:microsoft.com/office/officeart/2005/8/layout/target1"/>
    <dgm:cxn modelId="{5710A12F-993F-5F4B-8310-EB7F2FCEBE44}" type="presParOf" srcId="{24C3297B-BB77-C24F-8E8C-6AD7452E50A6}" destId="{873CA7BF-ACEE-5C4F-BDDD-223AA073C3F3}" srcOrd="7" destOrd="0" presId="urn:microsoft.com/office/officeart/2005/8/layout/target1"/>
    <dgm:cxn modelId="{4C2AAF79-72F4-5649-A048-D445E3D52DEA}" type="presParOf" srcId="{24C3297B-BB77-C24F-8E8C-6AD7452E50A6}" destId="{42AB8808-2E66-8241-A589-1463EF6F2FEF}" srcOrd="8" destOrd="0" presId="urn:microsoft.com/office/officeart/2005/8/layout/target1"/>
    <dgm:cxn modelId="{82B97427-7179-9D41-834F-FF11470762DD}" type="presParOf" srcId="{24C3297B-BB77-C24F-8E8C-6AD7452E50A6}" destId="{3999DCF4-B9F3-A94A-9DFC-B4944FB66172}" srcOrd="9" destOrd="0" presId="urn:microsoft.com/office/officeart/2005/8/layout/target1"/>
    <dgm:cxn modelId="{22B9563C-FAD8-C34D-B615-80FEB819AA5C}" type="presParOf" srcId="{24C3297B-BB77-C24F-8E8C-6AD7452E50A6}" destId="{AC043352-4A7C-6044-A92B-A58B382A5E8B}" srcOrd="10" destOrd="0" presId="urn:microsoft.com/office/officeart/2005/8/layout/target1"/>
    <dgm:cxn modelId="{2FDD1DCE-8779-454B-8A57-354586C7664E}" type="presParOf" srcId="{24C3297B-BB77-C24F-8E8C-6AD7452E50A6}" destId="{9ABABA5B-5859-D44F-805C-6925F719CE15}" srcOrd="11"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5BCC1A0-DAC4-8440-83E3-C65F0E7E953F}" type="doc">
      <dgm:prSet loTypeId="urn:microsoft.com/office/officeart/2005/8/layout/target1" loCatId="relationship" qsTypeId="urn:microsoft.com/office/officeart/2005/8/quickstyle/simple1" qsCatId="simple" csTypeId="urn:microsoft.com/office/officeart/2005/8/colors/accent1_3" csCatId="accent1" phldr="1"/>
      <dgm:spPr/>
      <dgm:t>
        <a:bodyPr/>
        <a:lstStyle/>
        <a:p>
          <a:endParaRPr lang="en-US"/>
        </a:p>
      </dgm:t>
    </dgm:pt>
    <dgm:pt modelId="{F9AFB98E-F861-0047-ACFB-5AF3BD44CD77}">
      <dgm:prSet/>
      <dgm:spPr/>
      <dgm:t>
        <a:bodyPr/>
        <a:lstStyle/>
        <a:p>
          <a:pPr rtl="1"/>
          <a:r>
            <a:rPr lang="ar-SA" dirty="0"/>
            <a:t>٩</a:t>
          </a:r>
          <a:r>
            <a:rPr lang="en-US" dirty="0"/>
            <a:t> . </a:t>
          </a:r>
          <a:r>
            <a:rPr lang="ar-SA" dirty="0"/>
            <a:t>يمكن لمنظمات المجتمع المدني  أن تقوم بدور الرقابة والضبط وهو أمر ضروري يساعد الأجهزة المعنية  على اكتشاف نقاط الضعف ويقلل بل يمنع أحياناً التباطؤ في تنفيذ الواجبات والمهام الموكلة للأطراف المعنية بتنفيذ  الخطط المرسومة </a:t>
          </a:r>
          <a:r>
            <a:rPr lang="en-US" dirty="0"/>
            <a:t>.</a:t>
          </a:r>
        </a:p>
      </dgm:t>
    </dgm:pt>
    <dgm:pt modelId="{70614B41-9AE0-EE4E-AF22-2674F73F7742}" type="parTrans" cxnId="{AB24F8DF-4C9C-4A43-9C98-20754837BD49}">
      <dgm:prSet/>
      <dgm:spPr/>
      <dgm:t>
        <a:bodyPr/>
        <a:lstStyle/>
        <a:p>
          <a:endParaRPr lang="en-US"/>
        </a:p>
      </dgm:t>
    </dgm:pt>
    <dgm:pt modelId="{390C1D6C-0D2C-D84E-9870-827D5C697FA1}" type="sibTrans" cxnId="{AB24F8DF-4C9C-4A43-9C98-20754837BD49}">
      <dgm:prSet/>
      <dgm:spPr/>
      <dgm:t>
        <a:bodyPr/>
        <a:lstStyle/>
        <a:p>
          <a:endParaRPr lang="en-US"/>
        </a:p>
      </dgm:t>
    </dgm:pt>
    <dgm:pt modelId="{5AFBB4F9-9DB8-9540-9599-5690C95DD2F0}">
      <dgm:prSet/>
      <dgm:spPr/>
      <dgm:t>
        <a:bodyPr/>
        <a:lstStyle/>
        <a:p>
          <a:r>
            <a:rPr lang="ar-SA" dirty="0"/>
            <a:t>١٠.أن تجعل وسائل الأعلام مشاركة المواطنين أكثر إدراكاً  لطبيعة الظاهرة والمشاكل الناتجة عنها  والإمكانيات المتاحة لحلها</a:t>
          </a:r>
          <a:r>
            <a:rPr lang="en-US" dirty="0"/>
            <a:t>.</a:t>
          </a:r>
        </a:p>
      </dgm:t>
    </dgm:pt>
    <dgm:pt modelId="{B3D344D3-49AB-5542-AD9E-F199A11E786D}" type="parTrans" cxnId="{538C721A-8857-0C45-89F6-F480CAB3B9D2}">
      <dgm:prSet/>
      <dgm:spPr/>
      <dgm:t>
        <a:bodyPr/>
        <a:lstStyle/>
        <a:p>
          <a:endParaRPr lang="en-US"/>
        </a:p>
      </dgm:t>
    </dgm:pt>
    <dgm:pt modelId="{9F144038-60CA-3E4F-8BE5-2EB77A2242AC}" type="sibTrans" cxnId="{538C721A-8857-0C45-89F6-F480CAB3B9D2}">
      <dgm:prSet/>
      <dgm:spPr/>
      <dgm:t>
        <a:bodyPr/>
        <a:lstStyle/>
        <a:p>
          <a:endParaRPr lang="en-US"/>
        </a:p>
      </dgm:t>
    </dgm:pt>
    <dgm:pt modelId="{654B4668-E9F0-984D-AE3B-1A83CF24E9C9}">
      <dgm:prSet/>
      <dgm:spPr/>
      <dgm:t>
        <a:bodyPr/>
        <a:lstStyle/>
        <a:p>
          <a:pPr rtl="1"/>
          <a:r>
            <a:rPr lang="ar-SA" dirty="0"/>
            <a:t>١١</a:t>
          </a:r>
          <a:r>
            <a:rPr lang="en-US" dirty="0"/>
            <a:t> . </a:t>
          </a:r>
          <a:r>
            <a:rPr lang="ar-SA" dirty="0"/>
            <a:t>تفتح المشاركة المجتمعية الكاملة لمنظمات المجتمع المدني باباً للتعاون البنَّاء بين المواطنين والمؤسسات الإعلامية كما تفتح قنوات الاتصال السليمة بينهما .</a:t>
          </a:r>
          <a:endParaRPr lang="en-US" dirty="0"/>
        </a:p>
      </dgm:t>
    </dgm:pt>
    <dgm:pt modelId="{B35D8B8C-396A-124B-A184-24B919F7810E}" type="parTrans" cxnId="{1BF55A64-6A2D-8B44-B6B5-4796EEDF8F63}">
      <dgm:prSet/>
      <dgm:spPr/>
      <dgm:t>
        <a:bodyPr/>
        <a:lstStyle/>
        <a:p>
          <a:endParaRPr lang="en-US"/>
        </a:p>
      </dgm:t>
    </dgm:pt>
    <dgm:pt modelId="{7DB528C5-54B5-524F-88D7-2B204BC93898}" type="sibTrans" cxnId="{1BF55A64-6A2D-8B44-B6B5-4796EEDF8F63}">
      <dgm:prSet/>
      <dgm:spPr/>
      <dgm:t>
        <a:bodyPr/>
        <a:lstStyle/>
        <a:p>
          <a:endParaRPr lang="en-US"/>
        </a:p>
      </dgm:t>
    </dgm:pt>
    <dgm:pt modelId="{AAEC235E-6A18-324E-836E-BB45E57AE578}" type="pres">
      <dgm:prSet presAssocID="{A5BCC1A0-DAC4-8440-83E3-C65F0E7E953F}" presName="composite" presStyleCnt="0">
        <dgm:presLayoutVars>
          <dgm:chMax val="5"/>
          <dgm:dir val="rev"/>
          <dgm:resizeHandles val="exact"/>
        </dgm:presLayoutVars>
      </dgm:prSet>
      <dgm:spPr/>
    </dgm:pt>
    <dgm:pt modelId="{5CF29ECF-FB63-EC4C-AE05-FC69906EAE4E}" type="pres">
      <dgm:prSet presAssocID="{F9AFB98E-F861-0047-ACFB-5AF3BD44CD77}" presName="circle1" presStyleLbl="lnNode1" presStyleIdx="0" presStyleCnt="3"/>
      <dgm:spPr/>
    </dgm:pt>
    <dgm:pt modelId="{18ACB0B6-9E8D-C942-886A-377DA5746624}" type="pres">
      <dgm:prSet presAssocID="{F9AFB98E-F861-0047-ACFB-5AF3BD44CD77}" presName="text1" presStyleLbl="revTx" presStyleIdx="0" presStyleCnt="3" custScaleX="242060" custLinFactNeighborX="-67300" custLinFactNeighborY="12226">
        <dgm:presLayoutVars>
          <dgm:bulletEnabled val="1"/>
        </dgm:presLayoutVars>
      </dgm:prSet>
      <dgm:spPr/>
    </dgm:pt>
    <dgm:pt modelId="{006DE632-825D-8242-AECE-162EDA6E38FE}" type="pres">
      <dgm:prSet presAssocID="{F9AFB98E-F861-0047-ACFB-5AF3BD44CD77}" presName="line1" presStyleLbl="callout" presStyleIdx="0" presStyleCnt="6"/>
      <dgm:spPr/>
    </dgm:pt>
    <dgm:pt modelId="{8B14F68E-77E7-024F-B82D-8995E389BD74}" type="pres">
      <dgm:prSet presAssocID="{F9AFB98E-F861-0047-ACFB-5AF3BD44CD77}" presName="d1" presStyleLbl="callout" presStyleIdx="1" presStyleCnt="6"/>
      <dgm:spPr/>
    </dgm:pt>
    <dgm:pt modelId="{362FD55C-FFA5-864A-8687-9668FE15E8A3}" type="pres">
      <dgm:prSet presAssocID="{5AFBB4F9-9DB8-9540-9599-5690C95DD2F0}" presName="circle2" presStyleLbl="lnNode1" presStyleIdx="1" presStyleCnt="3"/>
      <dgm:spPr/>
    </dgm:pt>
    <dgm:pt modelId="{8BFB16ED-13D2-FF40-BEFC-042A7E3DAAE9}" type="pres">
      <dgm:prSet presAssocID="{5AFBB4F9-9DB8-9540-9599-5690C95DD2F0}" presName="text2" presStyleLbl="revTx" presStyleIdx="1" presStyleCnt="3" custScaleX="243334" custLinFactNeighborX="-62926" custLinFactNeighborY="2876">
        <dgm:presLayoutVars>
          <dgm:bulletEnabled val="1"/>
        </dgm:presLayoutVars>
      </dgm:prSet>
      <dgm:spPr/>
    </dgm:pt>
    <dgm:pt modelId="{32F3FA31-03FB-274F-A929-8328EE8879A3}" type="pres">
      <dgm:prSet presAssocID="{5AFBB4F9-9DB8-9540-9599-5690C95DD2F0}" presName="line2" presStyleLbl="callout" presStyleIdx="2" presStyleCnt="6"/>
      <dgm:spPr/>
    </dgm:pt>
    <dgm:pt modelId="{95B4422D-DD7A-6446-8964-73B7E1B02D74}" type="pres">
      <dgm:prSet presAssocID="{5AFBB4F9-9DB8-9540-9599-5690C95DD2F0}" presName="d2" presStyleLbl="callout" presStyleIdx="3" presStyleCnt="6"/>
      <dgm:spPr/>
    </dgm:pt>
    <dgm:pt modelId="{B5FF5F96-CFEF-5642-BBD6-F4EB7F09AEF9}" type="pres">
      <dgm:prSet presAssocID="{654B4668-E9F0-984D-AE3B-1A83CF24E9C9}" presName="circle3" presStyleLbl="lnNode1" presStyleIdx="2" presStyleCnt="3"/>
      <dgm:spPr/>
    </dgm:pt>
    <dgm:pt modelId="{AC7B3B13-F92C-8E44-85F3-3B0BA4B44B38}" type="pres">
      <dgm:prSet presAssocID="{654B4668-E9F0-984D-AE3B-1A83CF24E9C9}" presName="text3" presStyleLbl="revTx" presStyleIdx="2" presStyleCnt="3" custScaleX="246204" custLinFactNeighborX="-89774" custLinFactNeighborY="6227">
        <dgm:presLayoutVars>
          <dgm:bulletEnabled val="1"/>
        </dgm:presLayoutVars>
      </dgm:prSet>
      <dgm:spPr/>
    </dgm:pt>
    <dgm:pt modelId="{A5B9223A-2476-6748-80FE-0F4576DF9068}" type="pres">
      <dgm:prSet presAssocID="{654B4668-E9F0-984D-AE3B-1A83CF24E9C9}" presName="line3" presStyleLbl="callout" presStyleIdx="4" presStyleCnt="6"/>
      <dgm:spPr/>
    </dgm:pt>
    <dgm:pt modelId="{8DD8B3E4-0F47-584F-85B6-0F3D913E0ECA}" type="pres">
      <dgm:prSet presAssocID="{654B4668-E9F0-984D-AE3B-1A83CF24E9C9}" presName="d3" presStyleLbl="callout" presStyleIdx="5" presStyleCnt="6"/>
      <dgm:spPr/>
    </dgm:pt>
  </dgm:ptLst>
  <dgm:cxnLst>
    <dgm:cxn modelId="{1E80320B-68A1-8E43-864E-2C01BBB19DAA}" type="presOf" srcId="{F9AFB98E-F861-0047-ACFB-5AF3BD44CD77}" destId="{18ACB0B6-9E8D-C942-886A-377DA5746624}" srcOrd="0" destOrd="0" presId="urn:microsoft.com/office/officeart/2005/8/layout/target1"/>
    <dgm:cxn modelId="{538C721A-8857-0C45-89F6-F480CAB3B9D2}" srcId="{A5BCC1A0-DAC4-8440-83E3-C65F0E7E953F}" destId="{5AFBB4F9-9DB8-9540-9599-5690C95DD2F0}" srcOrd="1" destOrd="0" parTransId="{B3D344D3-49AB-5542-AD9E-F199A11E786D}" sibTransId="{9F144038-60CA-3E4F-8BE5-2EB77A2242AC}"/>
    <dgm:cxn modelId="{FFFFDE2F-2B03-3447-A6A9-50F2E625D78D}" type="presOf" srcId="{5AFBB4F9-9DB8-9540-9599-5690C95DD2F0}" destId="{8BFB16ED-13D2-FF40-BEFC-042A7E3DAAE9}" srcOrd="0" destOrd="0" presId="urn:microsoft.com/office/officeart/2005/8/layout/target1"/>
    <dgm:cxn modelId="{1BF55A64-6A2D-8B44-B6B5-4796EEDF8F63}" srcId="{A5BCC1A0-DAC4-8440-83E3-C65F0E7E953F}" destId="{654B4668-E9F0-984D-AE3B-1A83CF24E9C9}" srcOrd="2" destOrd="0" parTransId="{B35D8B8C-396A-124B-A184-24B919F7810E}" sibTransId="{7DB528C5-54B5-524F-88D7-2B204BC93898}"/>
    <dgm:cxn modelId="{6F2FCDD1-40FD-E14C-B4AF-10C2408BD48F}" type="presOf" srcId="{654B4668-E9F0-984D-AE3B-1A83CF24E9C9}" destId="{AC7B3B13-F92C-8E44-85F3-3B0BA4B44B38}" srcOrd="0" destOrd="0" presId="urn:microsoft.com/office/officeart/2005/8/layout/target1"/>
    <dgm:cxn modelId="{AB24F8DF-4C9C-4A43-9C98-20754837BD49}" srcId="{A5BCC1A0-DAC4-8440-83E3-C65F0E7E953F}" destId="{F9AFB98E-F861-0047-ACFB-5AF3BD44CD77}" srcOrd="0" destOrd="0" parTransId="{70614B41-9AE0-EE4E-AF22-2674F73F7742}" sibTransId="{390C1D6C-0D2C-D84E-9870-827D5C697FA1}"/>
    <dgm:cxn modelId="{B234C0E1-2B47-B346-9DDB-AE7087D07C64}" type="presOf" srcId="{A5BCC1A0-DAC4-8440-83E3-C65F0E7E953F}" destId="{AAEC235E-6A18-324E-836E-BB45E57AE578}" srcOrd="0" destOrd="0" presId="urn:microsoft.com/office/officeart/2005/8/layout/target1"/>
    <dgm:cxn modelId="{BC4720D6-9B0D-1440-93A7-800544749054}" type="presParOf" srcId="{AAEC235E-6A18-324E-836E-BB45E57AE578}" destId="{5CF29ECF-FB63-EC4C-AE05-FC69906EAE4E}" srcOrd="0" destOrd="0" presId="urn:microsoft.com/office/officeart/2005/8/layout/target1"/>
    <dgm:cxn modelId="{579F0B76-4EB8-F74F-A10B-BE3405D3CF12}" type="presParOf" srcId="{AAEC235E-6A18-324E-836E-BB45E57AE578}" destId="{18ACB0B6-9E8D-C942-886A-377DA5746624}" srcOrd="1" destOrd="0" presId="urn:microsoft.com/office/officeart/2005/8/layout/target1"/>
    <dgm:cxn modelId="{C017AB42-CDE2-144F-A2DB-55F27F50CC10}" type="presParOf" srcId="{AAEC235E-6A18-324E-836E-BB45E57AE578}" destId="{006DE632-825D-8242-AECE-162EDA6E38FE}" srcOrd="2" destOrd="0" presId="urn:microsoft.com/office/officeart/2005/8/layout/target1"/>
    <dgm:cxn modelId="{0F93CD07-375E-0841-BEC4-19939D001225}" type="presParOf" srcId="{AAEC235E-6A18-324E-836E-BB45E57AE578}" destId="{8B14F68E-77E7-024F-B82D-8995E389BD74}" srcOrd="3" destOrd="0" presId="urn:microsoft.com/office/officeart/2005/8/layout/target1"/>
    <dgm:cxn modelId="{6E08F186-CE11-9F44-AFD7-BD0FE8D99A63}" type="presParOf" srcId="{AAEC235E-6A18-324E-836E-BB45E57AE578}" destId="{362FD55C-FFA5-864A-8687-9668FE15E8A3}" srcOrd="4" destOrd="0" presId="urn:microsoft.com/office/officeart/2005/8/layout/target1"/>
    <dgm:cxn modelId="{F532128F-E339-3B40-A32D-EEA78C28E587}" type="presParOf" srcId="{AAEC235E-6A18-324E-836E-BB45E57AE578}" destId="{8BFB16ED-13D2-FF40-BEFC-042A7E3DAAE9}" srcOrd="5" destOrd="0" presId="urn:microsoft.com/office/officeart/2005/8/layout/target1"/>
    <dgm:cxn modelId="{E7702AA4-3E46-9D43-B597-0D9E06912950}" type="presParOf" srcId="{AAEC235E-6A18-324E-836E-BB45E57AE578}" destId="{32F3FA31-03FB-274F-A929-8328EE8879A3}" srcOrd="6" destOrd="0" presId="urn:microsoft.com/office/officeart/2005/8/layout/target1"/>
    <dgm:cxn modelId="{B8A79403-AEA7-684E-B627-D8311E470171}" type="presParOf" srcId="{AAEC235E-6A18-324E-836E-BB45E57AE578}" destId="{95B4422D-DD7A-6446-8964-73B7E1B02D74}" srcOrd="7" destOrd="0" presId="urn:microsoft.com/office/officeart/2005/8/layout/target1"/>
    <dgm:cxn modelId="{D8E81EBF-D0C9-2A45-98EB-B3324985DA26}" type="presParOf" srcId="{AAEC235E-6A18-324E-836E-BB45E57AE578}" destId="{B5FF5F96-CFEF-5642-BBD6-F4EB7F09AEF9}" srcOrd="8" destOrd="0" presId="urn:microsoft.com/office/officeart/2005/8/layout/target1"/>
    <dgm:cxn modelId="{298781B8-B789-104E-9F05-A8041CF77435}" type="presParOf" srcId="{AAEC235E-6A18-324E-836E-BB45E57AE578}" destId="{AC7B3B13-F92C-8E44-85F3-3B0BA4B44B38}" srcOrd="9" destOrd="0" presId="urn:microsoft.com/office/officeart/2005/8/layout/target1"/>
    <dgm:cxn modelId="{2DBC2323-78C4-2E43-A58E-B831FA435C61}" type="presParOf" srcId="{AAEC235E-6A18-324E-836E-BB45E57AE578}" destId="{A5B9223A-2476-6748-80FE-0F4576DF9068}" srcOrd="10" destOrd="0" presId="urn:microsoft.com/office/officeart/2005/8/layout/target1"/>
    <dgm:cxn modelId="{B4ECC177-D7FA-6442-8685-806F04E00619}" type="presParOf" srcId="{AAEC235E-6A18-324E-836E-BB45E57AE578}" destId="{8DD8B3E4-0F47-584F-85B6-0F3D913E0ECA}" srcOrd="11"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061807-F29C-0B4B-9241-18D1CE445A36}">
      <dsp:nvSpPr>
        <dsp:cNvPr id="0" name=""/>
        <dsp:cNvSpPr/>
      </dsp:nvSpPr>
      <dsp:spPr>
        <a:xfrm>
          <a:off x="5658025" y="51268"/>
          <a:ext cx="3123505" cy="3124200"/>
        </a:xfrm>
        <a:prstGeom prst="circularArrow">
          <a:avLst>
            <a:gd name="adj1" fmla="val 10980"/>
            <a:gd name="adj2" fmla="val 1142322"/>
            <a:gd name="adj3" fmla="val 9000000"/>
            <a:gd name="adj4" fmla="val 10800000"/>
            <a:gd name="adj5" fmla="val 125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462B3C-A34F-9340-B5D9-333F90D2701A}">
      <dsp:nvSpPr>
        <dsp:cNvPr id="0" name=""/>
        <dsp:cNvSpPr/>
      </dsp:nvSpPr>
      <dsp:spPr>
        <a:xfrm>
          <a:off x="0" y="391352"/>
          <a:ext cx="5588233" cy="2569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0" tIns="8890" rIns="8890" bIns="8890" numCol="1" spcCol="1270" anchor="ctr" anchorCtr="0">
          <a:noAutofit/>
        </a:bodyPr>
        <a:lstStyle/>
        <a:p>
          <a:pPr marL="114300" lvl="1" indent="-114300" algn="r" defTabSz="622300" rtl="1">
            <a:lnSpc>
              <a:spcPct val="90000"/>
            </a:lnSpc>
            <a:spcBef>
              <a:spcPct val="0"/>
            </a:spcBef>
            <a:spcAft>
              <a:spcPct val="15000"/>
            </a:spcAft>
            <a:buChar char="•"/>
          </a:pPr>
          <a:r>
            <a:rPr lang="ar-SA" sz="1400" kern="1200" dirty="0"/>
            <a:t>الاول: كيف تعمل وسائل الإعلام ومؤسسات المجتمع المدني على الحد من الظواهر السلبية كظاهرة تعاطي المخدرات ووضع الحلول المناسبة لها من خلال مفهوم المسئولية المجتمعية</a:t>
          </a:r>
          <a:endParaRPr lang="en-US" sz="1400" kern="1200" dirty="0"/>
        </a:p>
        <a:p>
          <a:pPr marL="114300" lvl="1" indent="-114300" algn="l" defTabSz="622300" rtl="0">
            <a:lnSpc>
              <a:spcPct val="90000"/>
            </a:lnSpc>
            <a:spcBef>
              <a:spcPct val="0"/>
            </a:spcBef>
            <a:spcAft>
              <a:spcPct val="15000"/>
            </a:spcAft>
            <a:buChar char="•"/>
          </a:pPr>
          <a:endParaRPr lang="en-US" sz="1400" kern="1200" dirty="0"/>
        </a:p>
        <a:p>
          <a:pPr marL="114300" lvl="1" indent="-114300" algn="l" defTabSz="622300" rtl="0">
            <a:lnSpc>
              <a:spcPct val="90000"/>
            </a:lnSpc>
            <a:spcBef>
              <a:spcPct val="0"/>
            </a:spcBef>
            <a:spcAft>
              <a:spcPct val="15000"/>
            </a:spcAft>
            <a:buChar char="•"/>
          </a:pPr>
          <a:endParaRPr lang="en-US" sz="1400" kern="1200" dirty="0"/>
        </a:p>
        <a:p>
          <a:pPr marL="114300" lvl="1" indent="-114300" algn="l" defTabSz="622300" rtl="0">
            <a:lnSpc>
              <a:spcPct val="90000"/>
            </a:lnSpc>
            <a:spcBef>
              <a:spcPct val="0"/>
            </a:spcBef>
            <a:spcAft>
              <a:spcPct val="15000"/>
            </a:spcAft>
            <a:buChar char="•"/>
          </a:pPr>
          <a:endParaRPr lang="en-US" sz="1400" kern="1200" dirty="0"/>
        </a:p>
        <a:p>
          <a:pPr marL="114300" lvl="1" indent="-114300" algn="r" defTabSz="622300" rtl="1">
            <a:lnSpc>
              <a:spcPct val="90000"/>
            </a:lnSpc>
            <a:spcBef>
              <a:spcPct val="0"/>
            </a:spcBef>
            <a:spcAft>
              <a:spcPct val="15000"/>
            </a:spcAft>
            <a:buChar char="•"/>
          </a:pPr>
          <a:r>
            <a:rPr lang="ar-SA" sz="1400" kern="1200" dirty="0"/>
            <a:t>الثاني : ما حدود إمكانيات وسائل الإعلام وتأثيرها في </a:t>
          </a:r>
          <a:r>
            <a:rPr lang="ar-SA" sz="1400" kern="1200" dirty="0" err="1"/>
            <a:t>تعزيزالمشاركة</a:t>
          </a:r>
          <a:r>
            <a:rPr lang="ar-SA" sz="1400" kern="1200" dirty="0"/>
            <a:t> المجتمعية لمؤسسات المجتمع المدني للحد من أنتشار ظاهرة التعاطي والادمان على المخدرات  ؟</a:t>
          </a:r>
          <a:endParaRPr lang="en-US" sz="1400" kern="1200" dirty="0"/>
        </a:p>
      </dsp:txBody>
      <dsp:txXfrm>
        <a:off x="0" y="391352"/>
        <a:ext cx="5588233" cy="2569210"/>
      </dsp:txXfrm>
    </dsp:sp>
    <dsp:sp modelId="{1292B024-A91C-1042-AD71-60D4C7E68AA7}">
      <dsp:nvSpPr>
        <dsp:cNvPr id="0" name=""/>
        <dsp:cNvSpPr/>
      </dsp:nvSpPr>
      <dsp:spPr>
        <a:xfrm>
          <a:off x="6347805" y="1217227"/>
          <a:ext cx="1742945" cy="7329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ar-SA" sz="1600" kern="1200" dirty="0"/>
            <a:t>تنحصر اشكالية البحث في تساؤلين مهمين</a:t>
          </a:r>
          <a:r>
            <a:rPr lang="en-US" sz="1600" kern="1200" dirty="0"/>
            <a:t>: </a:t>
          </a:r>
        </a:p>
      </dsp:txBody>
      <dsp:txXfrm>
        <a:off x="6347805" y="1217227"/>
        <a:ext cx="1742945" cy="7329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D08E11-5552-9B46-803F-D3D1E01B05D3}">
      <dsp:nvSpPr>
        <dsp:cNvPr id="0" name=""/>
        <dsp:cNvSpPr/>
      </dsp:nvSpPr>
      <dsp:spPr>
        <a:xfrm>
          <a:off x="3600" y="867"/>
          <a:ext cx="10011512" cy="1985439"/>
        </a:xfrm>
        <a:prstGeom prst="roundRect">
          <a:avLst>
            <a:gd name="adj" fmla="val 10000"/>
          </a:avLst>
        </a:prstGeom>
        <a:gradFill rotWithShape="0">
          <a:gsLst>
            <a:gs pos="0">
              <a:schemeClr val="accent2">
                <a:hueOff val="0"/>
                <a:satOff val="0"/>
                <a:lumOff val="0"/>
                <a:alphaOff val="0"/>
                <a:tint val="60000"/>
                <a:lumMod val="104000"/>
              </a:schemeClr>
            </a:gs>
            <a:gs pos="100000">
              <a:schemeClr val="accent2">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ar-SA" sz="4400" kern="1200" dirty="0"/>
            <a:t>تتبلور معايير المشاركة الإعلامية من خلال أهدف  نظرية الاعتماد على وسائل في  : </a:t>
          </a:r>
          <a:endParaRPr lang="en-US" sz="4400" kern="1200" dirty="0"/>
        </a:p>
      </dsp:txBody>
      <dsp:txXfrm>
        <a:off x="61752" y="59019"/>
        <a:ext cx="9895208" cy="1869135"/>
      </dsp:txXfrm>
    </dsp:sp>
    <dsp:sp modelId="{A89CC38B-EAE4-5343-8BD5-2991788E24B7}">
      <dsp:nvSpPr>
        <dsp:cNvPr id="0" name=""/>
        <dsp:cNvSpPr/>
      </dsp:nvSpPr>
      <dsp:spPr>
        <a:xfrm>
          <a:off x="3600" y="2249298"/>
          <a:ext cx="3160199" cy="1985439"/>
        </a:xfrm>
        <a:prstGeom prst="roundRect">
          <a:avLst>
            <a:gd name="adj" fmla="val 10000"/>
          </a:avLst>
        </a:prstGeom>
        <a:gradFill rotWithShape="0">
          <a:gsLst>
            <a:gs pos="0">
              <a:schemeClr val="accent4">
                <a:hueOff val="0"/>
                <a:satOff val="0"/>
                <a:lumOff val="0"/>
                <a:alphaOff val="0"/>
                <a:tint val="60000"/>
                <a:lumMod val="104000"/>
              </a:schemeClr>
            </a:gs>
            <a:gs pos="100000">
              <a:schemeClr val="accent4">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ar-SA" sz="2400" kern="1200"/>
            <a:t>صياغة تصور للعلاقات الاعتماد على وسائل الإعلام ومنظمات المجتمع المدني </a:t>
          </a:r>
          <a:endParaRPr lang="en-US" sz="2400" kern="1200"/>
        </a:p>
      </dsp:txBody>
      <dsp:txXfrm>
        <a:off x="61752" y="2307450"/>
        <a:ext cx="3043895" cy="1869135"/>
      </dsp:txXfrm>
    </dsp:sp>
    <dsp:sp modelId="{06A93AE2-3B1A-C846-9B17-D721BB7FEB69}">
      <dsp:nvSpPr>
        <dsp:cNvPr id="0" name=""/>
        <dsp:cNvSpPr/>
      </dsp:nvSpPr>
      <dsp:spPr>
        <a:xfrm>
          <a:off x="3429256" y="2249298"/>
          <a:ext cx="3160199" cy="1985439"/>
        </a:xfrm>
        <a:prstGeom prst="roundRect">
          <a:avLst>
            <a:gd name="adj" fmla="val 10000"/>
          </a:avLst>
        </a:prstGeom>
        <a:gradFill rotWithShape="0">
          <a:gsLst>
            <a:gs pos="0">
              <a:schemeClr val="accent4">
                <a:hueOff val="0"/>
                <a:satOff val="0"/>
                <a:lumOff val="0"/>
                <a:alphaOff val="0"/>
                <a:tint val="60000"/>
                <a:lumMod val="104000"/>
              </a:schemeClr>
            </a:gs>
            <a:gs pos="100000">
              <a:schemeClr val="accent4">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ar-SA" sz="2400" kern="1200"/>
            <a:t>الطبيعة ذات الاتجاهين  لعلاقات الاعتماد على وسائل الإعلام ومنظمات المجتمع المدني  </a:t>
          </a:r>
          <a:endParaRPr lang="en-US" sz="2400" kern="1200"/>
        </a:p>
      </dsp:txBody>
      <dsp:txXfrm>
        <a:off x="3487408" y="2307450"/>
        <a:ext cx="3043895" cy="1869135"/>
      </dsp:txXfrm>
    </dsp:sp>
    <dsp:sp modelId="{08784243-6486-AA48-ADD6-036CBC6D56F6}">
      <dsp:nvSpPr>
        <dsp:cNvPr id="0" name=""/>
        <dsp:cNvSpPr/>
      </dsp:nvSpPr>
      <dsp:spPr>
        <a:xfrm>
          <a:off x="6854913" y="2249298"/>
          <a:ext cx="3160199" cy="1985439"/>
        </a:xfrm>
        <a:prstGeom prst="roundRect">
          <a:avLst>
            <a:gd name="adj" fmla="val 10000"/>
          </a:avLst>
        </a:prstGeom>
        <a:gradFill rotWithShape="0">
          <a:gsLst>
            <a:gs pos="0">
              <a:schemeClr val="accent4">
                <a:hueOff val="0"/>
                <a:satOff val="0"/>
                <a:lumOff val="0"/>
                <a:alphaOff val="0"/>
                <a:tint val="60000"/>
                <a:lumMod val="104000"/>
              </a:schemeClr>
            </a:gs>
            <a:gs pos="100000">
              <a:schemeClr val="accent4">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ar-SA" sz="2400" kern="1200"/>
            <a:t>الاعتماد المتبادل بين الأفراد ونظم وسائل الإعلام ومنظمات المجتمع المدني </a:t>
          </a:r>
          <a:endParaRPr lang="en-US" sz="2400" kern="1200"/>
        </a:p>
      </dsp:txBody>
      <dsp:txXfrm>
        <a:off x="6913065" y="2307450"/>
        <a:ext cx="3043895" cy="18691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DA8877-4FA4-7542-9B3C-70010C248658}">
      <dsp:nvSpPr>
        <dsp:cNvPr id="0" name=""/>
        <dsp:cNvSpPr/>
      </dsp:nvSpPr>
      <dsp:spPr>
        <a:xfrm>
          <a:off x="5116274" y="1568264"/>
          <a:ext cx="4980061" cy="4980061"/>
        </a:xfrm>
        <a:prstGeom prst="ellipse">
          <a:avLst/>
        </a:prstGeom>
        <a:solidFill>
          <a:schemeClr val="accent1">
            <a:shade val="80000"/>
            <a:hueOff val="410307"/>
            <a:satOff val="9635"/>
            <a:lumOff val="2727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45F9C2B-FB0B-C44D-87EE-7695EB291755}">
      <dsp:nvSpPr>
        <dsp:cNvPr id="0" name=""/>
        <dsp:cNvSpPr/>
      </dsp:nvSpPr>
      <dsp:spPr>
        <a:xfrm>
          <a:off x="5669476" y="2121466"/>
          <a:ext cx="3873657" cy="3873657"/>
        </a:xfrm>
        <a:prstGeom prst="ellipse">
          <a:avLst/>
        </a:prstGeom>
        <a:solidFill>
          <a:schemeClr val="accent1">
            <a:shade val="80000"/>
            <a:hueOff val="307730"/>
            <a:satOff val="7226"/>
            <a:lumOff val="20453"/>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4F9193E-4016-AD41-B6E4-145CB0DD5B52}">
      <dsp:nvSpPr>
        <dsp:cNvPr id="0" name=""/>
        <dsp:cNvSpPr/>
      </dsp:nvSpPr>
      <dsp:spPr>
        <a:xfrm>
          <a:off x="6222678" y="2674668"/>
          <a:ext cx="2767254" cy="2767254"/>
        </a:xfrm>
        <a:prstGeom prst="ellipse">
          <a:avLst/>
        </a:prstGeom>
        <a:solidFill>
          <a:schemeClr val="accent1">
            <a:shade val="80000"/>
            <a:hueOff val="205154"/>
            <a:satOff val="4818"/>
            <a:lumOff val="1363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C33F61-3B3D-6540-845D-2CD0F619755B}">
      <dsp:nvSpPr>
        <dsp:cNvPr id="0" name=""/>
        <dsp:cNvSpPr/>
      </dsp:nvSpPr>
      <dsp:spPr>
        <a:xfrm>
          <a:off x="6776295" y="3228285"/>
          <a:ext cx="1660020" cy="1660020"/>
        </a:xfrm>
        <a:prstGeom prst="ellipse">
          <a:avLst/>
        </a:prstGeom>
        <a:solidFill>
          <a:schemeClr val="accent1">
            <a:shade val="80000"/>
            <a:hueOff val="102577"/>
            <a:satOff val="2409"/>
            <a:lumOff val="681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567CFC-902B-944F-98F4-2982C44426EF}">
      <dsp:nvSpPr>
        <dsp:cNvPr id="0" name=""/>
        <dsp:cNvSpPr/>
      </dsp:nvSpPr>
      <dsp:spPr>
        <a:xfrm>
          <a:off x="7329497" y="3781487"/>
          <a:ext cx="553616" cy="553616"/>
        </a:xfrm>
        <a:prstGeom prst="ellipse">
          <a:avLst/>
        </a:prstGeom>
        <a:solidFill>
          <a:schemeClr val="accent1">
            <a:shade val="8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9BF9FB-AE73-5744-A693-657BF408959A}">
      <dsp:nvSpPr>
        <dsp:cNvPr id="0" name=""/>
        <dsp:cNvSpPr/>
      </dsp:nvSpPr>
      <dsp:spPr>
        <a:xfrm>
          <a:off x="736999" y="139502"/>
          <a:ext cx="3424389" cy="1359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99568" bIns="17780" numCol="1" spcCol="1270" anchor="ctr" anchorCtr="0">
          <a:noAutofit/>
        </a:bodyPr>
        <a:lstStyle/>
        <a:p>
          <a:pPr marL="0" lvl="0" indent="0" algn="just" defTabSz="622300" rtl="1">
            <a:lnSpc>
              <a:spcPct val="90000"/>
            </a:lnSpc>
            <a:spcBef>
              <a:spcPct val="0"/>
            </a:spcBef>
            <a:spcAft>
              <a:spcPct val="35000"/>
            </a:spcAft>
            <a:buNone/>
          </a:pPr>
          <a:r>
            <a:rPr lang="ar-SA" sz="1400" kern="1200" dirty="0"/>
            <a:t>1</a:t>
          </a:r>
          <a:r>
            <a:rPr lang="en-US" sz="1400" kern="1200" dirty="0"/>
            <a:t> . </a:t>
          </a:r>
          <a:r>
            <a:rPr lang="ar-SA" sz="1400" kern="1200" dirty="0"/>
            <a:t>أن المشاركة</a:t>
          </a:r>
          <a:r>
            <a:rPr lang="ar-BH" sz="1400" kern="1200" dirty="0"/>
            <a:t> </a:t>
          </a:r>
          <a:r>
            <a:rPr lang="ar-SA" sz="1400" kern="1200" dirty="0"/>
            <a:t>المجتمعية للوقاية  من المخدرات  هي مبدأ أساسي من مبادئ تنمية المجتمع، فالتنمية الحقيقية الناجحة لا تتم بدون مشاركة  المواطنين وتحملهم المسئولية المعنوية والاخلاقية  </a:t>
          </a:r>
          <a:r>
            <a:rPr lang="en-US" sz="1400" kern="1200" dirty="0"/>
            <a:t>.</a:t>
          </a:r>
        </a:p>
      </dsp:txBody>
      <dsp:txXfrm>
        <a:off x="736999" y="139502"/>
        <a:ext cx="3424389" cy="1359398"/>
      </dsp:txXfrm>
    </dsp:sp>
    <dsp:sp modelId="{E5E81559-C179-AC4A-835D-1F52A384B011}">
      <dsp:nvSpPr>
        <dsp:cNvPr id="0" name=""/>
        <dsp:cNvSpPr/>
      </dsp:nvSpPr>
      <dsp:spPr>
        <a:xfrm>
          <a:off x="4286264" y="771454"/>
          <a:ext cx="622507"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C47981C-BB0F-6040-BF2B-9CE17A077BA8}">
      <dsp:nvSpPr>
        <dsp:cNvPr id="0" name=""/>
        <dsp:cNvSpPr/>
      </dsp:nvSpPr>
      <dsp:spPr>
        <a:xfrm rot="10800000">
          <a:off x="4912922" y="771454"/>
          <a:ext cx="2693383" cy="328684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549A97D-8F84-1849-A16D-8C414EA5A4A2}">
      <dsp:nvSpPr>
        <dsp:cNvPr id="0" name=""/>
        <dsp:cNvSpPr/>
      </dsp:nvSpPr>
      <dsp:spPr>
        <a:xfrm>
          <a:off x="684845" y="1135203"/>
          <a:ext cx="3490500" cy="12272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85344" bIns="15240" numCol="1" spcCol="1270" anchor="ctr" anchorCtr="0">
          <a:noAutofit/>
        </a:bodyPr>
        <a:lstStyle/>
        <a:p>
          <a:pPr marL="0" lvl="0" indent="0" algn="just" defTabSz="533400" rtl="1">
            <a:lnSpc>
              <a:spcPct val="90000"/>
            </a:lnSpc>
            <a:spcBef>
              <a:spcPct val="0"/>
            </a:spcBef>
            <a:spcAft>
              <a:spcPct val="35000"/>
            </a:spcAft>
            <a:buNone/>
          </a:pPr>
          <a:r>
            <a:rPr lang="ar-SA" sz="1200" kern="1200" dirty="0"/>
            <a:t>٢</a:t>
          </a:r>
          <a:r>
            <a:rPr lang="en-US" sz="1200" kern="1200" dirty="0"/>
            <a:t> . </a:t>
          </a:r>
          <a:r>
            <a:rPr lang="ar-SA" sz="1400" kern="1200" dirty="0"/>
            <a:t>أن يدرك المواطنون، أن الحد من</a:t>
          </a:r>
          <a:r>
            <a:rPr lang="en-US" sz="1400" kern="1200" dirty="0"/>
            <a:t> </a:t>
          </a:r>
          <a:r>
            <a:rPr lang="ar-SA" sz="1400" kern="1200" dirty="0"/>
            <a:t>ظاهرة</a:t>
          </a:r>
          <a:r>
            <a:rPr lang="en-US" sz="1400" kern="1200" dirty="0"/>
            <a:t> </a:t>
          </a:r>
          <a:r>
            <a:rPr lang="ar-SA" sz="1400" kern="1200" dirty="0"/>
            <a:t>التعاطي للمخدرات والادمان مسئولية مجتمعية  </a:t>
          </a:r>
          <a:r>
            <a:rPr lang="en-US" sz="1400" kern="1200" dirty="0"/>
            <a:t> .</a:t>
          </a:r>
        </a:p>
      </dsp:txBody>
      <dsp:txXfrm>
        <a:off x="684845" y="1135203"/>
        <a:ext cx="3490500" cy="1227218"/>
      </dsp:txXfrm>
    </dsp:sp>
    <dsp:sp modelId="{114990A6-4293-6A46-8D9C-A8CFD3F14FB1}">
      <dsp:nvSpPr>
        <dsp:cNvPr id="0" name=""/>
        <dsp:cNvSpPr/>
      </dsp:nvSpPr>
      <dsp:spPr>
        <a:xfrm>
          <a:off x="4286264" y="1701066"/>
          <a:ext cx="622507"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54A2C4F-5C6F-8B45-9A35-45978F53EF0E}">
      <dsp:nvSpPr>
        <dsp:cNvPr id="0" name=""/>
        <dsp:cNvSpPr/>
      </dsp:nvSpPr>
      <dsp:spPr>
        <a:xfrm rot="10800000">
          <a:off x="4910432" y="1700070"/>
          <a:ext cx="2282528" cy="2736709"/>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BE8B3EA-8526-2141-B63C-F86EF9615BDA}">
      <dsp:nvSpPr>
        <dsp:cNvPr id="0" name=""/>
        <dsp:cNvSpPr/>
      </dsp:nvSpPr>
      <dsp:spPr>
        <a:xfrm>
          <a:off x="630114" y="2068138"/>
          <a:ext cx="3676356" cy="1125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99568" bIns="17780" numCol="1" spcCol="1270" anchor="ctr" anchorCtr="0">
          <a:noAutofit/>
        </a:bodyPr>
        <a:lstStyle/>
        <a:p>
          <a:pPr marL="0" lvl="0" indent="0" algn="just" defTabSz="622300" rtl="1">
            <a:lnSpc>
              <a:spcPct val="90000"/>
            </a:lnSpc>
            <a:spcBef>
              <a:spcPct val="0"/>
            </a:spcBef>
            <a:spcAft>
              <a:spcPct val="35000"/>
            </a:spcAft>
            <a:buNone/>
          </a:pPr>
          <a:r>
            <a:rPr lang="ar-SA" sz="1400" kern="1200" dirty="0"/>
            <a:t>٣</a:t>
          </a:r>
          <a:r>
            <a:rPr lang="en-US" sz="1400" kern="1200" dirty="0"/>
            <a:t> </a:t>
          </a:r>
          <a:r>
            <a:rPr lang="ar-SA" sz="1400" kern="1200" dirty="0"/>
            <a:t>. أن يؤدى اشتراك المواطنون في عمليات الوقاية من المخدرات ،إلى مساندتهم لوسائل الاعلام ، والاهتمام بها</a:t>
          </a:r>
          <a:r>
            <a:rPr lang="en-US" sz="1400" kern="1200" dirty="0"/>
            <a:t> </a:t>
          </a:r>
          <a:r>
            <a:rPr lang="ar-SA" sz="1400" kern="1200" dirty="0"/>
            <a:t>ومؤازرتها، مما يجعل الرسالة الإعلامية  أكثر ثباتاً وأعم فائدة </a:t>
          </a:r>
          <a:r>
            <a:rPr lang="en-US" sz="1400" kern="1200" dirty="0"/>
            <a:t>.</a:t>
          </a:r>
        </a:p>
      </dsp:txBody>
      <dsp:txXfrm>
        <a:off x="630114" y="2068138"/>
        <a:ext cx="3676356" cy="1125079"/>
      </dsp:txXfrm>
    </dsp:sp>
    <dsp:sp modelId="{E2222A03-0417-D34B-9686-BB1B4FF6A259}">
      <dsp:nvSpPr>
        <dsp:cNvPr id="0" name=""/>
        <dsp:cNvSpPr/>
      </dsp:nvSpPr>
      <dsp:spPr>
        <a:xfrm>
          <a:off x="4286264" y="2630677"/>
          <a:ext cx="622507"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4D270F3-7E6F-B14A-ACC7-161D13EC0F62}">
      <dsp:nvSpPr>
        <dsp:cNvPr id="0" name=""/>
        <dsp:cNvSpPr/>
      </dsp:nvSpPr>
      <dsp:spPr>
        <a:xfrm rot="10800000">
          <a:off x="4908772" y="2630677"/>
          <a:ext cx="1917323" cy="2158026"/>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DBA30E2-D6AC-CB47-A134-66CA88CF8BFA}">
      <dsp:nvSpPr>
        <dsp:cNvPr id="0" name=""/>
        <dsp:cNvSpPr/>
      </dsp:nvSpPr>
      <dsp:spPr>
        <a:xfrm>
          <a:off x="367752" y="2954474"/>
          <a:ext cx="3895503" cy="12672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99568" bIns="17780" numCol="1" spcCol="1270" anchor="ctr" anchorCtr="0">
          <a:noAutofit/>
        </a:bodyPr>
        <a:lstStyle/>
        <a:p>
          <a:pPr marL="0" lvl="0" indent="0" algn="just" defTabSz="622300" rtl="1">
            <a:lnSpc>
              <a:spcPct val="90000"/>
            </a:lnSpc>
            <a:spcBef>
              <a:spcPct val="0"/>
            </a:spcBef>
            <a:spcAft>
              <a:spcPct val="35000"/>
            </a:spcAft>
            <a:buNone/>
          </a:pPr>
          <a:r>
            <a:rPr lang="ar-SA" sz="1400" kern="1200" dirty="0"/>
            <a:t>٤</a:t>
          </a:r>
          <a:r>
            <a:rPr lang="en-US" sz="1400" kern="1200" dirty="0"/>
            <a:t> . </a:t>
          </a:r>
          <a:r>
            <a:rPr lang="ar-SA" sz="1400" kern="1200" dirty="0"/>
            <a:t>يعتبر المواطنون في المجتمع المحلي، في العادة، أكثر حساسية من غيرهم لما يصلح لمجتمعهم وهذا ما يمكن أن  يعزز بناء المحتوى الإعلامي </a:t>
          </a:r>
          <a:r>
            <a:rPr lang="en-US" sz="1400" kern="1200" dirty="0"/>
            <a:t>.</a:t>
          </a:r>
        </a:p>
      </dsp:txBody>
      <dsp:txXfrm>
        <a:off x="367752" y="2954474"/>
        <a:ext cx="3895503" cy="1267263"/>
      </dsp:txXfrm>
    </dsp:sp>
    <dsp:sp modelId="{15E7497F-87A0-074F-816B-1EE706F84F52}">
      <dsp:nvSpPr>
        <dsp:cNvPr id="0" name=""/>
        <dsp:cNvSpPr/>
      </dsp:nvSpPr>
      <dsp:spPr>
        <a:xfrm>
          <a:off x="4286264" y="3540369"/>
          <a:ext cx="622507"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6B695E7-F885-C048-B43B-F4499E292430}">
      <dsp:nvSpPr>
        <dsp:cNvPr id="0" name=""/>
        <dsp:cNvSpPr/>
      </dsp:nvSpPr>
      <dsp:spPr>
        <a:xfrm rot="10800000">
          <a:off x="4908772" y="3540369"/>
          <a:ext cx="1485718" cy="164674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114211A-ECFF-B342-9A91-325001CED9D5}">
      <dsp:nvSpPr>
        <dsp:cNvPr id="0" name=""/>
        <dsp:cNvSpPr/>
      </dsp:nvSpPr>
      <dsp:spPr>
        <a:xfrm>
          <a:off x="272023" y="4247046"/>
          <a:ext cx="3993436" cy="977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99568" bIns="17780" numCol="1" spcCol="1270" anchor="ctr" anchorCtr="0">
          <a:noAutofit/>
        </a:bodyPr>
        <a:lstStyle/>
        <a:p>
          <a:pPr marL="0" lvl="0" indent="0" algn="just" defTabSz="622300" rtl="1">
            <a:lnSpc>
              <a:spcPct val="90000"/>
            </a:lnSpc>
            <a:spcBef>
              <a:spcPct val="0"/>
            </a:spcBef>
            <a:spcAft>
              <a:spcPct val="35000"/>
            </a:spcAft>
            <a:buNone/>
          </a:pPr>
          <a:r>
            <a:rPr lang="ar-SA" sz="1400" kern="1200" dirty="0"/>
            <a:t>٥</a:t>
          </a:r>
          <a:r>
            <a:rPr lang="en-US" sz="1400" kern="1200" dirty="0"/>
            <a:t> . </a:t>
          </a:r>
          <a:r>
            <a:rPr lang="ar-SA" sz="1400" kern="1200" dirty="0"/>
            <a:t>أصبحت مشاكل تعاطي المخدرات والادمان كثيرة، مما يصعب اكتشافها والعمل على حلها عن طريق العاملين في وسائل الأعلام والاجهزة الامنية  فقط مما يتطلب مساهمة منظمات المجتمع المدني بجدية أكبر  وبما يعزز من تظافر الجهود  الوطنية للحد  من هذه الظاهرة الخطيرة.</a:t>
          </a:r>
          <a:r>
            <a:rPr lang="en-US" sz="1400" kern="1200" dirty="0"/>
            <a:t>.</a:t>
          </a:r>
        </a:p>
      </dsp:txBody>
      <dsp:txXfrm>
        <a:off x="272023" y="4247046"/>
        <a:ext cx="3993436" cy="977206"/>
      </dsp:txXfrm>
    </dsp:sp>
    <dsp:sp modelId="{004301A5-F2F2-CC45-9389-D8ABB15840E1}">
      <dsp:nvSpPr>
        <dsp:cNvPr id="0" name=""/>
        <dsp:cNvSpPr/>
      </dsp:nvSpPr>
      <dsp:spPr>
        <a:xfrm>
          <a:off x="4286264" y="4423500"/>
          <a:ext cx="622507"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2713AFB-07D8-E246-9B83-94745A40076D}">
      <dsp:nvSpPr>
        <dsp:cNvPr id="0" name=""/>
        <dsp:cNvSpPr/>
      </dsp:nvSpPr>
      <dsp:spPr>
        <a:xfrm rot="10800000">
          <a:off x="4908772" y="4423500"/>
          <a:ext cx="1079013" cy="1162014"/>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AB8808-2E66-8241-A589-1463EF6F2FEF}">
      <dsp:nvSpPr>
        <dsp:cNvPr id="0" name=""/>
        <dsp:cNvSpPr/>
      </dsp:nvSpPr>
      <dsp:spPr>
        <a:xfrm>
          <a:off x="4564468" y="1513195"/>
          <a:ext cx="4539586" cy="4539586"/>
        </a:xfrm>
        <a:prstGeom prst="ellipse">
          <a:avLst/>
        </a:prstGeom>
        <a:solidFill>
          <a:schemeClr val="accent1">
            <a:shade val="80000"/>
            <a:hueOff val="410307"/>
            <a:satOff val="9635"/>
            <a:lumOff val="2727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A5229E-FDB3-E343-ABBD-4006191C2C5E}">
      <dsp:nvSpPr>
        <dsp:cNvPr id="0" name=""/>
        <dsp:cNvSpPr/>
      </dsp:nvSpPr>
      <dsp:spPr>
        <a:xfrm>
          <a:off x="5472385" y="2421112"/>
          <a:ext cx="2723751" cy="2723751"/>
        </a:xfrm>
        <a:prstGeom prst="ellipse">
          <a:avLst/>
        </a:prstGeom>
        <a:solidFill>
          <a:schemeClr val="accent1">
            <a:shade val="80000"/>
            <a:hueOff val="205154"/>
            <a:satOff val="4818"/>
            <a:lumOff val="1363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84DDBB-6D97-4548-97B9-2D301738E208}">
      <dsp:nvSpPr>
        <dsp:cNvPr id="0" name=""/>
        <dsp:cNvSpPr/>
      </dsp:nvSpPr>
      <dsp:spPr>
        <a:xfrm>
          <a:off x="6380302" y="3329030"/>
          <a:ext cx="907917" cy="907917"/>
        </a:xfrm>
        <a:prstGeom prst="ellipse">
          <a:avLst/>
        </a:prstGeom>
        <a:solidFill>
          <a:schemeClr val="accent1">
            <a:shade val="8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CE39DC2-FE08-BC47-A9F5-DCFFBE6FCBCA}">
      <dsp:nvSpPr>
        <dsp:cNvPr id="0" name=""/>
        <dsp:cNvSpPr/>
      </dsp:nvSpPr>
      <dsp:spPr>
        <a:xfrm>
          <a:off x="233434" y="0"/>
          <a:ext cx="3597191" cy="13240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99568" bIns="17780" numCol="1" spcCol="1270" anchor="ctr" anchorCtr="0">
          <a:noAutofit/>
        </a:bodyPr>
        <a:lstStyle/>
        <a:p>
          <a:pPr marL="0" lvl="0" indent="0" algn="r" defTabSz="622300" rtl="1">
            <a:lnSpc>
              <a:spcPct val="90000"/>
            </a:lnSpc>
            <a:spcBef>
              <a:spcPct val="0"/>
            </a:spcBef>
            <a:spcAft>
              <a:spcPct val="35000"/>
            </a:spcAft>
            <a:buNone/>
          </a:pPr>
          <a:r>
            <a:rPr lang="ar-SA" sz="1400" kern="1200" dirty="0"/>
            <a:t>٦</a:t>
          </a:r>
          <a:r>
            <a:rPr lang="en-US" sz="1400" kern="1200" dirty="0"/>
            <a:t> . </a:t>
          </a:r>
          <a:r>
            <a:rPr lang="ar-SA" sz="1400" kern="1200" dirty="0"/>
            <a:t>في المشاركة المجتمعية  مساندة حقيقية لبناء المحتوى الإعلامي  لضمان الأمن المجتمعي  </a:t>
          </a:r>
          <a:endParaRPr lang="en-US" sz="1400" kern="1200" dirty="0"/>
        </a:p>
      </dsp:txBody>
      <dsp:txXfrm>
        <a:off x="233434" y="0"/>
        <a:ext cx="3597191" cy="1324046"/>
      </dsp:txXfrm>
    </dsp:sp>
    <dsp:sp modelId="{B531D482-AA91-3D46-84B4-76FE3B3722C5}">
      <dsp:nvSpPr>
        <dsp:cNvPr id="0" name=""/>
        <dsp:cNvSpPr/>
      </dsp:nvSpPr>
      <dsp:spPr>
        <a:xfrm>
          <a:off x="3807870" y="662023"/>
          <a:ext cx="567448"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0635341-C35D-8F4A-B9D6-03360349FCD4}">
      <dsp:nvSpPr>
        <dsp:cNvPr id="0" name=""/>
        <dsp:cNvSpPr/>
      </dsp:nvSpPr>
      <dsp:spPr>
        <a:xfrm rot="10800000">
          <a:off x="4377588" y="662779"/>
          <a:ext cx="2456672" cy="3120209"/>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ECDC42D-2FDD-7C4B-B5D9-1D0CC719E3E4}">
      <dsp:nvSpPr>
        <dsp:cNvPr id="0" name=""/>
        <dsp:cNvSpPr/>
      </dsp:nvSpPr>
      <dsp:spPr>
        <a:xfrm>
          <a:off x="206400" y="1324046"/>
          <a:ext cx="3582891" cy="13240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10" tIns="16510" rIns="92456" bIns="16510" numCol="1" spcCol="1270" anchor="ctr" anchorCtr="0">
          <a:noAutofit/>
        </a:bodyPr>
        <a:lstStyle/>
        <a:p>
          <a:pPr marL="0" lvl="0" indent="0" algn="r" defTabSz="577850" rtl="1">
            <a:lnSpc>
              <a:spcPct val="90000"/>
            </a:lnSpc>
            <a:spcBef>
              <a:spcPct val="0"/>
            </a:spcBef>
            <a:spcAft>
              <a:spcPct val="35000"/>
            </a:spcAft>
            <a:buNone/>
          </a:pPr>
          <a:r>
            <a:rPr lang="ar-SA" sz="1300" kern="1200" dirty="0"/>
            <a:t>٧</a:t>
          </a:r>
          <a:r>
            <a:rPr lang="en-US" sz="1300" kern="1200" dirty="0"/>
            <a:t> . </a:t>
          </a:r>
          <a:r>
            <a:rPr lang="ar-SA" sz="1300" kern="1200" dirty="0"/>
            <a:t>لا تستطيع المؤسسات الحكومية</a:t>
          </a:r>
          <a:r>
            <a:rPr lang="en-US" sz="1300" kern="1200" dirty="0"/>
            <a:t> </a:t>
          </a:r>
          <a:r>
            <a:rPr lang="ar-SA" sz="1300" kern="1200" dirty="0"/>
            <a:t>على صعيد أجهزتها المعنية ، أن  تحقق أهدافها في هذا المجال، دون المشاركة الشعبية ودورها التدعيمي والتكميلي لدور هذه المؤسسات ، وهو ضروري وأساسي لتحقيق خطة خفض التعاطي والادمان على المخدرات </a:t>
          </a:r>
          <a:r>
            <a:rPr lang="en-US" sz="1300" kern="1200" dirty="0"/>
            <a:t>.</a:t>
          </a:r>
        </a:p>
      </dsp:txBody>
      <dsp:txXfrm>
        <a:off x="206400" y="1324046"/>
        <a:ext cx="3582891" cy="1324046"/>
      </dsp:txXfrm>
    </dsp:sp>
    <dsp:sp modelId="{D5941FC7-556F-BA41-8730-5F206107DE60}">
      <dsp:nvSpPr>
        <dsp:cNvPr id="0" name=""/>
        <dsp:cNvSpPr/>
      </dsp:nvSpPr>
      <dsp:spPr>
        <a:xfrm>
          <a:off x="3807870" y="1986069"/>
          <a:ext cx="567448"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73CA7BF-ACEE-5C4F-BDDD-223AA073C3F3}">
      <dsp:nvSpPr>
        <dsp:cNvPr id="0" name=""/>
        <dsp:cNvSpPr/>
      </dsp:nvSpPr>
      <dsp:spPr>
        <a:xfrm rot="10800000">
          <a:off x="4377588" y="1985236"/>
          <a:ext cx="1805998" cy="2431402"/>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99DCF4-B9F3-A94A-9DFC-B4944FB66172}">
      <dsp:nvSpPr>
        <dsp:cNvPr id="0" name=""/>
        <dsp:cNvSpPr/>
      </dsp:nvSpPr>
      <dsp:spPr>
        <a:xfrm>
          <a:off x="55470" y="2665185"/>
          <a:ext cx="3685190" cy="13240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10" tIns="16510" rIns="92456" bIns="16510" numCol="1" spcCol="1270" anchor="ctr" anchorCtr="0">
          <a:noAutofit/>
        </a:bodyPr>
        <a:lstStyle/>
        <a:p>
          <a:pPr marL="0" lvl="0" indent="0" algn="r" defTabSz="577850" rtl="1">
            <a:lnSpc>
              <a:spcPct val="90000"/>
            </a:lnSpc>
            <a:spcBef>
              <a:spcPct val="0"/>
            </a:spcBef>
            <a:spcAft>
              <a:spcPct val="35000"/>
            </a:spcAft>
            <a:buNone/>
          </a:pPr>
          <a:r>
            <a:rPr lang="ar-SA" sz="1300" kern="1200" dirty="0"/>
            <a:t>٨</a:t>
          </a:r>
          <a:r>
            <a:rPr lang="en-US" sz="1300" kern="1200" dirty="0"/>
            <a:t> . </a:t>
          </a:r>
          <a:r>
            <a:rPr lang="ar-SA" sz="1300" kern="1200" dirty="0"/>
            <a:t>تزيد عمليات المشاركة المجتمعية من الوعي الاجتماعي للشعب، الى جانب ما تقوم به وسائل الأعلام  من شرح للأهداف والخطط المرسومة للحد من ظاهرة التعاطي وحث جميع المواطنين على الاشتراك والمساهمة في إنجاحها </a:t>
          </a:r>
          <a:r>
            <a:rPr lang="en-US" sz="1300" kern="1200" dirty="0"/>
            <a:t>.</a:t>
          </a:r>
        </a:p>
      </dsp:txBody>
      <dsp:txXfrm>
        <a:off x="55470" y="2665185"/>
        <a:ext cx="3685190" cy="1324046"/>
      </dsp:txXfrm>
    </dsp:sp>
    <dsp:sp modelId="{AC043352-4A7C-6044-A92B-A58B382A5E8B}">
      <dsp:nvSpPr>
        <dsp:cNvPr id="0" name=""/>
        <dsp:cNvSpPr/>
      </dsp:nvSpPr>
      <dsp:spPr>
        <a:xfrm>
          <a:off x="3807870" y="3310115"/>
          <a:ext cx="567448"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ABABA5B-5859-D44F-805C-6925F719CE15}">
      <dsp:nvSpPr>
        <dsp:cNvPr id="0" name=""/>
        <dsp:cNvSpPr/>
      </dsp:nvSpPr>
      <dsp:spPr>
        <a:xfrm rot="10800000">
          <a:off x="4379480" y="3309358"/>
          <a:ext cx="1155324" cy="1737148"/>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FF5F96-CFEF-5642-BBD6-F4EB7F09AEF9}">
      <dsp:nvSpPr>
        <dsp:cNvPr id="0" name=""/>
        <dsp:cNvSpPr/>
      </dsp:nvSpPr>
      <dsp:spPr>
        <a:xfrm>
          <a:off x="5714316" y="1358069"/>
          <a:ext cx="4074207" cy="4074207"/>
        </a:xfrm>
        <a:prstGeom prst="ellipse">
          <a:avLst/>
        </a:prstGeom>
        <a:solidFill>
          <a:schemeClr val="accent1">
            <a:shade val="80000"/>
            <a:hueOff val="410307"/>
            <a:satOff val="9635"/>
            <a:lumOff val="2727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2FD55C-FFA5-864A-8687-9668FE15E8A3}">
      <dsp:nvSpPr>
        <dsp:cNvPr id="0" name=""/>
        <dsp:cNvSpPr/>
      </dsp:nvSpPr>
      <dsp:spPr>
        <a:xfrm>
          <a:off x="6529158" y="2172910"/>
          <a:ext cx="2444524" cy="2444524"/>
        </a:xfrm>
        <a:prstGeom prst="ellipse">
          <a:avLst/>
        </a:prstGeom>
        <a:solidFill>
          <a:schemeClr val="accent1">
            <a:shade val="80000"/>
            <a:hueOff val="205154"/>
            <a:satOff val="4818"/>
            <a:lumOff val="1363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F29ECF-FB63-EC4C-AE05-FC69906EAE4E}">
      <dsp:nvSpPr>
        <dsp:cNvPr id="0" name=""/>
        <dsp:cNvSpPr/>
      </dsp:nvSpPr>
      <dsp:spPr>
        <a:xfrm>
          <a:off x="7343999" y="2987752"/>
          <a:ext cx="814841" cy="814841"/>
        </a:xfrm>
        <a:prstGeom prst="ellipse">
          <a:avLst/>
        </a:prstGeom>
        <a:solidFill>
          <a:schemeClr val="accent1">
            <a:shade val="8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ACB0B6-9E8D-C942-886A-377DA5746624}">
      <dsp:nvSpPr>
        <dsp:cNvPr id="0" name=""/>
        <dsp:cNvSpPr/>
      </dsp:nvSpPr>
      <dsp:spPr>
        <a:xfrm>
          <a:off x="180252" y="145282"/>
          <a:ext cx="4931013" cy="1188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99568" bIns="17780" numCol="1" spcCol="1270" anchor="ctr" anchorCtr="0">
          <a:noAutofit/>
        </a:bodyPr>
        <a:lstStyle/>
        <a:p>
          <a:pPr marL="0" lvl="0" indent="0" algn="r" defTabSz="622300" rtl="1">
            <a:lnSpc>
              <a:spcPct val="90000"/>
            </a:lnSpc>
            <a:spcBef>
              <a:spcPct val="0"/>
            </a:spcBef>
            <a:spcAft>
              <a:spcPct val="35000"/>
            </a:spcAft>
            <a:buNone/>
          </a:pPr>
          <a:r>
            <a:rPr lang="ar-SA" sz="1400" kern="1200" dirty="0"/>
            <a:t>٩</a:t>
          </a:r>
          <a:r>
            <a:rPr lang="en-US" sz="1400" kern="1200" dirty="0"/>
            <a:t> . </a:t>
          </a:r>
          <a:r>
            <a:rPr lang="ar-SA" sz="1400" kern="1200" dirty="0"/>
            <a:t>يمكن لمنظمات المجتمع المدني  أن تقوم بدور الرقابة والضبط وهو أمر ضروري يساعد الأجهزة المعنية  على اكتشاف نقاط الضعف ويقلل بل يمنع أحياناً التباطؤ في تنفيذ الواجبات والمهام الموكلة للأطراف المعنية بتنفيذ  الخطط المرسومة </a:t>
          </a:r>
          <a:r>
            <a:rPr lang="en-US" sz="1400" kern="1200" dirty="0"/>
            <a:t>.</a:t>
          </a:r>
        </a:p>
      </dsp:txBody>
      <dsp:txXfrm>
        <a:off x="180252" y="145282"/>
        <a:ext cx="4931013" cy="1188310"/>
      </dsp:txXfrm>
    </dsp:sp>
    <dsp:sp modelId="{006DE632-825D-8242-AECE-162EDA6E38FE}">
      <dsp:nvSpPr>
        <dsp:cNvPr id="0" name=""/>
        <dsp:cNvSpPr/>
      </dsp:nvSpPr>
      <dsp:spPr>
        <a:xfrm>
          <a:off x="5035282" y="594155"/>
          <a:ext cx="509275"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B14F68E-77E7-024F-B82D-8995E389BD74}">
      <dsp:nvSpPr>
        <dsp:cNvPr id="0" name=""/>
        <dsp:cNvSpPr/>
      </dsp:nvSpPr>
      <dsp:spPr>
        <a:xfrm rot="10800000">
          <a:off x="5546595" y="594834"/>
          <a:ext cx="2204825" cy="2800338"/>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BFB16ED-13D2-FF40-BEFC-042A7E3DAAE9}">
      <dsp:nvSpPr>
        <dsp:cNvPr id="0" name=""/>
        <dsp:cNvSpPr/>
      </dsp:nvSpPr>
      <dsp:spPr>
        <a:xfrm>
          <a:off x="256378" y="1222486"/>
          <a:ext cx="4956966" cy="1188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99568" bIns="17780" numCol="1" spcCol="1270" anchor="ctr" anchorCtr="0">
          <a:noAutofit/>
        </a:bodyPr>
        <a:lstStyle/>
        <a:p>
          <a:pPr marL="0" lvl="0" indent="0" algn="r" defTabSz="622300">
            <a:lnSpc>
              <a:spcPct val="90000"/>
            </a:lnSpc>
            <a:spcBef>
              <a:spcPct val="0"/>
            </a:spcBef>
            <a:spcAft>
              <a:spcPct val="35000"/>
            </a:spcAft>
            <a:buNone/>
          </a:pPr>
          <a:r>
            <a:rPr lang="ar-SA" sz="1400" kern="1200" dirty="0"/>
            <a:t>١٠.أن تجعل وسائل الأعلام مشاركة المواطنين أكثر إدراكاً  لطبيعة الظاهرة والمشاكل الناتجة عنها  والإمكانيات المتاحة لحلها</a:t>
          </a:r>
          <a:r>
            <a:rPr lang="en-US" sz="1400" kern="1200" dirty="0"/>
            <a:t>.</a:t>
          </a:r>
        </a:p>
      </dsp:txBody>
      <dsp:txXfrm>
        <a:off x="256378" y="1222486"/>
        <a:ext cx="4956966" cy="1188310"/>
      </dsp:txXfrm>
    </dsp:sp>
    <dsp:sp modelId="{32F3FA31-03FB-274F-A929-8328EE8879A3}">
      <dsp:nvSpPr>
        <dsp:cNvPr id="0" name=""/>
        <dsp:cNvSpPr/>
      </dsp:nvSpPr>
      <dsp:spPr>
        <a:xfrm>
          <a:off x="5035282" y="1782465"/>
          <a:ext cx="509275"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5B4422D-DD7A-6446-8964-73B7E1B02D74}">
      <dsp:nvSpPr>
        <dsp:cNvPr id="0" name=""/>
        <dsp:cNvSpPr/>
      </dsp:nvSpPr>
      <dsp:spPr>
        <a:xfrm rot="10800000">
          <a:off x="5546595" y="1781718"/>
          <a:ext cx="1620855" cy="2182145"/>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C7B3B13-F92C-8E44-85F3-3B0BA4B44B38}">
      <dsp:nvSpPr>
        <dsp:cNvPr id="0" name=""/>
        <dsp:cNvSpPr/>
      </dsp:nvSpPr>
      <dsp:spPr>
        <a:xfrm>
          <a:off x="0" y="2450617"/>
          <a:ext cx="5015431" cy="1188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99568" bIns="17780" numCol="1" spcCol="1270" anchor="ctr" anchorCtr="0">
          <a:noAutofit/>
        </a:bodyPr>
        <a:lstStyle/>
        <a:p>
          <a:pPr marL="0" lvl="0" indent="0" algn="r" defTabSz="622300" rtl="1">
            <a:lnSpc>
              <a:spcPct val="90000"/>
            </a:lnSpc>
            <a:spcBef>
              <a:spcPct val="0"/>
            </a:spcBef>
            <a:spcAft>
              <a:spcPct val="35000"/>
            </a:spcAft>
            <a:buNone/>
          </a:pPr>
          <a:r>
            <a:rPr lang="ar-SA" sz="1400" kern="1200" dirty="0"/>
            <a:t>١١</a:t>
          </a:r>
          <a:r>
            <a:rPr lang="en-US" sz="1400" kern="1200" dirty="0"/>
            <a:t> . </a:t>
          </a:r>
          <a:r>
            <a:rPr lang="ar-SA" sz="1400" kern="1200" dirty="0"/>
            <a:t>تفتح المشاركة المجتمعية الكاملة لمنظمات المجتمع المدني باباً للتعاون البنَّاء بين المواطنين والمؤسسات الإعلامية كما تفتح قنوات الاتصال السليمة بينهما .</a:t>
          </a:r>
          <a:endParaRPr lang="en-US" sz="1400" kern="1200" dirty="0"/>
        </a:p>
      </dsp:txBody>
      <dsp:txXfrm>
        <a:off x="0" y="2450617"/>
        <a:ext cx="5015431" cy="1188310"/>
      </dsp:txXfrm>
    </dsp:sp>
    <dsp:sp modelId="{A5B9223A-2476-6748-80FE-0F4576DF9068}">
      <dsp:nvSpPr>
        <dsp:cNvPr id="0" name=""/>
        <dsp:cNvSpPr/>
      </dsp:nvSpPr>
      <dsp:spPr>
        <a:xfrm>
          <a:off x="5035282" y="2970776"/>
          <a:ext cx="509275"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DD8B3E4-0F47-584F-85B6-0F3D913E0ECA}">
      <dsp:nvSpPr>
        <dsp:cNvPr id="0" name=""/>
        <dsp:cNvSpPr/>
      </dsp:nvSpPr>
      <dsp:spPr>
        <a:xfrm rot="10800000">
          <a:off x="5548292" y="2970097"/>
          <a:ext cx="1036885" cy="1559063"/>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4D07AD-529D-450D-BFC3-384886DBBEA0}" type="datetimeFigureOut">
              <a:rPr lang="en-US" smtClean="0"/>
              <a:t>4/7/2021</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76F4F81D-74D6-4F72-9A31-9E3C3379559E}" type="slidenum">
              <a:rPr lang="en-US" smtClean="0"/>
              <a:t>‹#›</a:t>
            </a:fld>
            <a:endParaRPr lang="en-US"/>
          </a:p>
        </p:txBody>
      </p:sp>
    </p:spTree>
    <p:extLst>
      <p:ext uri="{BB962C8B-B14F-4D97-AF65-F5344CB8AC3E}">
        <p14:creationId xmlns:p14="http://schemas.microsoft.com/office/powerpoint/2010/main" val="1710469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4D07AD-529D-450D-BFC3-384886DBBEA0}" type="datetimeFigureOut">
              <a:rPr lang="en-US" smtClean="0"/>
              <a:t>4/7/2021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F4F81D-74D6-4F72-9A31-9E3C3379559E}" type="slidenum">
              <a:rPr lang="en-US" smtClean="0"/>
              <a:t>‹#›</a:t>
            </a:fld>
            <a:endParaRPr lang="en-US"/>
          </a:p>
        </p:txBody>
      </p:sp>
    </p:spTree>
    <p:extLst>
      <p:ext uri="{BB962C8B-B14F-4D97-AF65-F5344CB8AC3E}">
        <p14:creationId xmlns:p14="http://schemas.microsoft.com/office/powerpoint/2010/main" val="1898875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4D07AD-529D-450D-BFC3-384886DBBEA0}" type="datetimeFigureOut">
              <a:rPr lang="en-US" smtClean="0"/>
              <a:t>4/7/2021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F4F81D-74D6-4F72-9A31-9E3C3379559E}" type="slidenum">
              <a:rPr lang="en-US" smtClean="0"/>
              <a:t>‹#›</a:t>
            </a:fld>
            <a:endParaRPr lang="en-US"/>
          </a:p>
        </p:txBody>
      </p:sp>
    </p:spTree>
    <p:extLst>
      <p:ext uri="{BB962C8B-B14F-4D97-AF65-F5344CB8AC3E}">
        <p14:creationId xmlns:p14="http://schemas.microsoft.com/office/powerpoint/2010/main" val="563403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4D07AD-529D-450D-BFC3-384886DBBEA0}" type="datetimeFigureOut">
              <a:rPr lang="en-US" smtClean="0"/>
              <a:t>4/7/2021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F4F81D-74D6-4F72-9A31-9E3C3379559E}" type="slidenum">
              <a:rPr lang="en-US" smtClean="0"/>
              <a:t>‹#›</a:t>
            </a:fld>
            <a:endParaRPr lang="en-US"/>
          </a:p>
        </p:txBody>
      </p:sp>
    </p:spTree>
    <p:extLst>
      <p:ext uri="{BB962C8B-B14F-4D97-AF65-F5344CB8AC3E}">
        <p14:creationId xmlns:p14="http://schemas.microsoft.com/office/powerpoint/2010/main" val="127358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4D07AD-529D-450D-BFC3-384886DBBEA0}" type="datetimeFigureOut">
              <a:rPr lang="en-US" smtClean="0"/>
              <a:t>4/7/2021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F4F81D-74D6-4F72-9A31-9E3C3379559E}" type="slidenum">
              <a:rPr lang="en-US" smtClean="0"/>
              <a:t>‹#›</a:t>
            </a:fld>
            <a:endParaRPr lang="en-US"/>
          </a:p>
        </p:txBody>
      </p:sp>
    </p:spTree>
    <p:extLst>
      <p:ext uri="{BB962C8B-B14F-4D97-AF65-F5344CB8AC3E}">
        <p14:creationId xmlns:p14="http://schemas.microsoft.com/office/powerpoint/2010/main" val="25039285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4D07AD-529D-450D-BFC3-384886DBBEA0}" type="datetimeFigureOut">
              <a:rPr lang="en-US" smtClean="0"/>
              <a:t>4/7/2021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F4F81D-74D6-4F72-9A31-9E3C3379559E}" type="slidenum">
              <a:rPr lang="en-US" smtClean="0"/>
              <a:t>‹#›</a:t>
            </a:fld>
            <a:endParaRPr lang="en-US"/>
          </a:p>
        </p:txBody>
      </p:sp>
    </p:spTree>
    <p:extLst>
      <p:ext uri="{BB962C8B-B14F-4D97-AF65-F5344CB8AC3E}">
        <p14:creationId xmlns:p14="http://schemas.microsoft.com/office/powerpoint/2010/main" val="1249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4D07AD-529D-450D-BFC3-384886DBBEA0}" type="datetimeFigureOut">
              <a:rPr lang="en-US" smtClean="0"/>
              <a:t>4/7/2021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F4F81D-74D6-4F72-9A31-9E3C3379559E}" type="slidenum">
              <a:rPr lang="en-US" smtClean="0"/>
              <a:t>‹#›</a:t>
            </a:fld>
            <a:endParaRPr lang="en-US"/>
          </a:p>
        </p:txBody>
      </p:sp>
    </p:spTree>
    <p:extLst>
      <p:ext uri="{BB962C8B-B14F-4D97-AF65-F5344CB8AC3E}">
        <p14:creationId xmlns:p14="http://schemas.microsoft.com/office/powerpoint/2010/main" val="40514524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4D07AD-529D-450D-BFC3-384886DBBEA0}" type="datetimeFigureOut">
              <a:rPr lang="en-US" smtClean="0"/>
              <a:t>4/7/2021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F4F81D-74D6-4F72-9A31-9E3C3379559E}" type="slidenum">
              <a:rPr lang="en-US" smtClean="0"/>
              <a:t>‹#›</a:t>
            </a:fld>
            <a:endParaRPr lang="en-US"/>
          </a:p>
        </p:txBody>
      </p:sp>
    </p:spTree>
    <p:extLst>
      <p:ext uri="{BB962C8B-B14F-4D97-AF65-F5344CB8AC3E}">
        <p14:creationId xmlns:p14="http://schemas.microsoft.com/office/powerpoint/2010/main" val="22917684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4D07AD-529D-450D-BFC3-384886DBBEA0}" type="datetimeFigureOut">
              <a:rPr lang="en-US" smtClean="0"/>
              <a:t>4/7/2021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F4F81D-74D6-4F72-9A31-9E3C3379559E}" type="slidenum">
              <a:rPr lang="en-US" smtClean="0"/>
              <a:t>‹#›</a:t>
            </a:fld>
            <a:endParaRPr lang="en-US"/>
          </a:p>
        </p:txBody>
      </p:sp>
    </p:spTree>
    <p:extLst>
      <p:ext uri="{BB962C8B-B14F-4D97-AF65-F5344CB8AC3E}">
        <p14:creationId xmlns:p14="http://schemas.microsoft.com/office/powerpoint/2010/main" val="2657377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4D07AD-529D-450D-BFC3-384886DBBEA0}" type="datetimeFigureOut">
              <a:rPr lang="en-US" smtClean="0"/>
              <a:t>4/7/2021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76F4F81D-74D6-4F72-9A31-9E3C3379559E}" type="slidenum">
              <a:rPr lang="en-US" smtClean="0"/>
              <a:t>‹#›</a:t>
            </a:fld>
            <a:endParaRPr lang="en-US"/>
          </a:p>
        </p:txBody>
      </p:sp>
    </p:spTree>
    <p:extLst>
      <p:ext uri="{BB962C8B-B14F-4D97-AF65-F5344CB8AC3E}">
        <p14:creationId xmlns:p14="http://schemas.microsoft.com/office/powerpoint/2010/main" val="3118063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4D07AD-529D-450D-BFC3-384886DBBEA0}" type="datetimeFigureOut">
              <a:rPr lang="en-US" smtClean="0"/>
              <a:t>4/7/2021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F4F81D-74D6-4F72-9A31-9E3C3379559E}" type="slidenum">
              <a:rPr lang="en-US" smtClean="0"/>
              <a:t>‹#›</a:t>
            </a:fld>
            <a:endParaRPr lang="en-US"/>
          </a:p>
        </p:txBody>
      </p:sp>
    </p:spTree>
    <p:extLst>
      <p:ext uri="{BB962C8B-B14F-4D97-AF65-F5344CB8AC3E}">
        <p14:creationId xmlns:p14="http://schemas.microsoft.com/office/powerpoint/2010/main" val="4153085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4D07AD-529D-450D-BFC3-384886DBBEA0}" type="datetimeFigureOut">
              <a:rPr lang="en-US" smtClean="0"/>
              <a:t>4/7/2021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F4F81D-74D6-4F72-9A31-9E3C3379559E}" type="slidenum">
              <a:rPr lang="en-US" smtClean="0"/>
              <a:t>‹#›</a:t>
            </a:fld>
            <a:endParaRPr lang="en-US"/>
          </a:p>
        </p:txBody>
      </p:sp>
    </p:spTree>
    <p:extLst>
      <p:ext uri="{BB962C8B-B14F-4D97-AF65-F5344CB8AC3E}">
        <p14:creationId xmlns:p14="http://schemas.microsoft.com/office/powerpoint/2010/main" val="330859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4D07AD-529D-450D-BFC3-384886DBBEA0}" type="datetimeFigureOut">
              <a:rPr lang="en-US" smtClean="0"/>
              <a:t>4/7/2021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F4F81D-74D6-4F72-9A31-9E3C3379559E}" type="slidenum">
              <a:rPr lang="en-US" smtClean="0"/>
              <a:t>‹#›</a:t>
            </a:fld>
            <a:endParaRPr lang="en-US"/>
          </a:p>
        </p:txBody>
      </p:sp>
    </p:spTree>
    <p:extLst>
      <p:ext uri="{BB962C8B-B14F-4D97-AF65-F5344CB8AC3E}">
        <p14:creationId xmlns:p14="http://schemas.microsoft.com/office/powerpoint/2010/main" val="461225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4D07AD-529D-450D-BFC3-384886DBBEA0}" type="datetimeFigureOut">
              <a:rPr lang="en-US" smtClean="0"/>
              <a:t>4/7/2021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F4F81D-74D6-4F72-9A31-9E3C3379559E}" type="slidenum">
              <a:rPr lang="en-US" smtClean="0"/>
              <a:t>‹#›</a:t>
            </a:fld>
            <a:endParaRPr lang="en-US"/>
          </a:p>
        </p:txBody>
      </p:sp>
    </p:spTree>
    <p:extLst>
      <p:ext uri="{BB962C8B-B14F-4D97-AF65-F5344CB8AC3E}">
        <p14:creationId xmlns:p14="http://schemas.microsoft.com/office/powerpoint/2010/main" val="2720240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4D07AD-529D-450D-BFC3-384886DBBEA0}" type="datetimeFigureOut">
              <a:rPr lang="en-US" smtClean="0"/>
              <a:t>4/7/2021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F4F81D-74D6-4F72-9A31-9E3C3379559E}" type="slidenum">
              <a:rPr lang="en-US" smtClean="0"/>
              <a:t>‹#›</a:t>
            </a:fld>
            <a:endParaRPr lang="en-US"/>
          </a:p>
        </p:txBody>
      </p:sp>
    </p:spTree>
    <p:extLst>
      <p:ext uri="{BB962C8B-B14F-4D97-AF65-F5344CB8AC3E}">
        <p14:creationId xmlns:p14="http://schemas.microsoft.com/office/powerpoint/2010/main" val="404065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4D07AD-529D-450D-BFC3-384886DBBEA0}" type="datetimeFigureOut">
              <a:rPr lang="en-US" smtClean="0"/>
              <a:t>4/7/2021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F4F81D-74D6-4F72-9A31-9E3C3379559E}" type="slidenum">
              <a:rPr lang="en-US" smtClean="0"/>
              <a:t>‹#›</a:t>
            </a:fld>
            <a:endParaRPr lang="en-US"/>
          </a:p>
        </p:txBody>
      </p:sp>
    </p:spTree>
    <p:extLst>
      <p:ext uri="{BB962C8B-B14F-4D97-AF65-F5344CB8AC3E}">
        <p14:creationId xmlns:p14="http://schemas.microsoft.com/office/powerpoint/2010/main" val="2900793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4D07AD-529D-450D-BFC3-384886DBBEA0}" type="datetimeFigureOut">
              <a:rPr lang="en-US" smtClean="0"/>
              <a:t>4/7/2021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F4F81D-74D6-4F72-9A31-9E3C3379559E}" type="slidenum">
              <a:rPr lang="en-US" smtClean="0"/>
              <a:t>‹#›</a:t>
            </a:fld>
            <a:endParaRPr lang="en-US"/>
          </a:p>
        </p:txBody>
      </p:sp>
    </p:spTree>
    <p:extLst>
      <p:ext uri="{BB962C8B-B14F-4D97-AF65-F5344CB8AC3E}">
        <p14:creationId xmlns:p14="http://schemas.microsoft.com/office/powerpoint/2010/main" val="1907481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84D07AD-529D-450D-BFC3-384886DBBEA0}" type="datetimeFigureOut">
              <a:rPr lang="en-US" smtClean="0"/>
              <a:t>4/7/2021</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6F4F81D-74D6-4F72-9A31-9E3C3379559E}" type="slidenum">
              <a:rPr lang="en-US" smtClean="0"/>
              <a:t>‹#›</a:t>
            </a:fld>
            <a:endParaRPr lang="en-US"/>
          </a:p>
        </p:txBody>
      </p:sp>
    </p:spTree>
    <p:extLst>
      <p:ext uri="{BB962C8B-B14F-4D97-AF65-F5344CB8AC3E}">
        <p14:creationId xmlns:p14="http://schemas.microsoft.com/office/powerpoint/2010/main" val="56526349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28D3C-D9EB-4F8F-BCEB-D02D25960DCA}"/>
              </a:ext>
            </a:extLst>
          </p:cNvPr>
          <p:cNvSpPr>
            <a:spLocks noGrp="1"/>
          </p:cNvSpPr>
          <p:nvPr>
            <p:ph type="ctrTitle"/>
          </p:nvPr>
        </p:nvSpPr>
        <p:spPr/>
        <p:txBody>
          <a:bodyPr>
            <a:noAutofit/>
          </a:bodyPr>
          <a:lstStyle/>
          <a:p>
            <a:pPr algn="ctr"/>
            <a:r>
              <a:rPr lang="ar-SA" sz="3600" b="1" cap="all" dirty="0"/>
              <a:t>الشراكة المجتمعية بين وسائل الأعلام ومؤسسات المجتمع المدني في الوقاية من المخدرات</a:t>
            </a:r>
            <a:br>
              <a:rPr lang="en-US" sz="4400" dirty="0"/>
            </a:br>
            <a:endParaRPr lang="en-US" sz="4400" dirty="0"/>
          </a:p>
        </p:txBody>
      </p:sp>
      <p:sp>
        <p:nvSpPr>
          <p:cNvPr id="3" name="Subtitle 2">
            <a:extLst>
              <a:ext uri="{FF2B5EF4-FFF2-40B4-BE49-F238E27FC236}">
                <a16:creationId xmlns:a16="http://schemas.microsoft.com/office/drawing/2014/main" id="{4D3EA111-2462-4581-8B2E-FFF389836363}"/>
              </a:ext>
            </a:extLst>
          </p:cNvPr>
          <p:cNvSpPr>
            <a:spLocks noGrp="1"/>
          </p:cNvSpPr>
          <p:nvPr>
            <p:ph type="subTitle" idx="1"/>
          </p:nvPr>
        </p:nvSpPr>
        <p:spPr>
          <a:xfrm>
            <a:off x="3955819" y="4783665"/>
            <a:ext cx="6987645" cy="1388534"/>
          </a:xfrm>
        </p:spPr>
        <p:txBody>
          <a:bodyPr>
            <a:normAutofit fontScale="92500" lnSpcReduction="20000"/>
          </a:bodyPr>
          <a:lstStyle/>
          <a:p>
            <a:pPr algn="ctr"/>
            <a:r>
              <a:rPr lang="en-US" b="1" cap="all" dirty="0"/>
              <a:t>   </a:t>
            </a:r>
            <a:r>
              <a:rPr lang="ar-SA" b="1" cap="all" dirty="0"/>
              <a:t> د. زهير حسين ضيف</a:t>
            </a:r>
            <a:endParaRPr lang="en-US" b="1" cap="all" dirty="0"/>
          </a:p>
          <a:p>
            <a:pPr algn="ctr"/>
            <a:r>
              <a:rPr lang="ar-BH" b="1" dirty="0"/>
              <a:t>أ</a:t>
            </a:r>
            <a:r>
              <a:rPr lang="ar-SA" b="1" dirty="0"/>
              <a:t>ستاذ الأعلام المشارك – قسم الاعلام والعلاقات العامة الجامعة الاهلية </a:t>
            </a:r>
            <a:endParaRPr lang="en-US" dirty="0"/>
          </a:p>
          <a:p>
            <a:pPr algn="ctr"/>
            <a:r>
              <a:rPr lang="ar-SA" b="1" dirty="0"/>
              <a:t>مملكة البحرين</a:t>
            </a:r>
            <a:endParaRPr lang="en-US" dirty="0"/>
          </a:p>
          <a:p>
            <a:pPr algn="ctr"/>
            <a:endParaRPr lang="en-US" dirty="0"/>
          </a:p>
        </p:txBody>
      </p:sp>
    </p:spTree>
    <p:extLst>
      <p:ext uri="{BB962C8B-B14F-4D97-AF65-F5344CB8AC3E}">
        <p14:creationId xmlns:p14="http://schemas.microsoft.com/office/powerpoint/2010/main" val="2460003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60613-33A7-41B8-9FFF-16B795562C07}"/>
              </a:ext>
            </a:extLst>
          </p:cNvPr>
          <p:cNvSpPr>
            <a:spLocks noGrp="1"/>
          </p:cNvSpPr>
          <p:nvPr>
            <p:ph type="title"/>
          </p:nvPr>
        </p:nvSpPr>
        <p:spPr>
          <a:xfrm>
            <a:off x="1689462" y="-330089"/>
            <a:ext cx="10018713" cy="1752599"/>
          </a:xfrm>
        </p:spPr>
        <p:txBody>
          <a:bodyPr>
            <a:normAutofit/>
          </a:bodyPr>
          <a:lstStyle/>
          <a:p>
            <a:r>
              <a:rPr lang="ar-SA" sz="2800" dirty="0"/>
              <a:t>معايير المشاركة الأعلامية في الوقاية من المخدرات </a:t>
            </a:r>
            <a:endParaRPr lang="en-US" sz="2800" dirty="0"/>
          </a:p>
        </p:txBody>
      </p:sp>
      <p:sp>
        <p:nvSpPr>
          <p:cNvPr id="3" name="Content Placeholder 2">
            <a:extLst>
              <a:ext uri="{FF2B5EF4-FFF2-40B4-BE49-F238E27FC236}">
                <a16:creationId xmlns:a16="http://schemas.microsoft.com/office/drawing/2014/main" id="{3856B7A2-8D7E-4476-8490-9E08A6C6F306}"/>
              </a:ext>
            </a:extLst>
          </p:cNvPr>
          <p:cNvSpPr>
            <a:spLocks noGrp="1"/>
          </p:cNvSpPr>
          <p:nvPr>
            <p:ph idx="1"/>
          </p:nvPr>
        </p:nvSpPr>
        <p:spPr>
          <a:xfrm>
            <a:off x="1484310" y="1388327"/>
            <a:ext cx="10018713" cy="5065482"/>
          </a:xfrm>
        </p:spPr>
        <p:txBody>
          <a:bodyPr>
            <a:normAutofit lnSpcReduction="10000"/>
          </a:bodyPr>
          <a:lstStyle/>
          <a:p>
            <a:pPr algn="just" rtl="1">
              <a:lnSpc>
                <a:spcPct val="150000"/>
              </a:lnSpc>
            </a:pPr>
            <a:r>
              <a:rPr lang="ar-SA" sz="2000" dirty="0"/>
              <a:t>وفي ظل الفوضى السلوكية الطاغية في البناء الرمزي والدلالي الذي يٌعبرعنه في الأشكال والفنون الاتصالية والإعلامية المختلفة ، تأتي أهمية المراجعة الدقيقة لتقيم أساليب مواجهة هذه الفوضى من خلال  توفير المعالجات العلمية الرصينة والتي يمكن أعتمادها لتحقيق القدر المناسب للتصدي للظواهرالسلبية الوافدة ومنها تلك المتعلقة بالانحرافات السلوكية وخاصة التعاطي والادمان على المخدرات ، ولما كانت وسائل الاعلام هي واحدة من العديد من المؤسسات المختلفة التي توجد ضمن المجتمع  .وهي من المؤسسات الاكثر اهمية في المجتمعات الحديثة  أضافة تلك التي تشمل التعليم والاسرة والدين والسياسة  ،أن نظام وسائل الإعلام جزءَ هاماَ من النسيج  الاجتماعي للمجتمع الحديث ولها علاقات بلأفراد والجماعات والمنظمات والنظم الاجتماعية ،   فأن بناء الخطط وتحديد الاولويات الكفيلة لخفظ التعاطي على المخدرات من خلال تحقيق القدر الأكبر للمشاركة المجتمعية بين منظمات المجتمع المدني ووسائل الإعلام ..</a:t>
            </a:r>
            <a:endParaRPr lang="en-US" sz="2000" dirty="0"/>
          </a:p>
        </p:txBody>
      </p:sp>
    </p:spTree>
    <p:extLst>
      <p:ext uri="{BB962C8B-B14F-4D97-AF65-F5344CB8AC3E}">
        <p14:creationId xmlns:p14="http://schemas.microsoft.com/office/powerpoint/2010/main" val="2412291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646B4-57EB-40FB-915D-6EA1B64AAD58}"/>
              </a:ext>
            </a:extLst>
          </p:cNvPr>
          <p:cNvSpPr>
            <a:spLocks noGrp="1"/>
          </p:cNvSpPr>
          <p:nvPr>
            <p:ph type="title"/>
          </p:nvPr>
        </p:nvSpPr>
        <p:spPr>
          <a:xfrm>
            <a:off x="1679457" y="0"/>
            <a:ext cx="10018713" cy="1752599"/>
          </a:xfrm>
        </p:spPr>
        <p:txBody>
          <a:bodyPr/>
          <a:lstStyle/>
          <a:p>
            <a:r>
              <a:rPr lang="ar-SA" dirty="0"/>
              <a:t>معايير المشاركة الإعلامية في الوقاية من المخدرات  </a:t>
            </a:r>
            <a:endParaRPr lang="en-US" dirty="0"/>
          </a:p>
        </p:txBody>
      </p:sp>
      <p:graphicFrame>
        <p:nvGraphicFramePr>
          <p:cNvPr id="4" name="Content Placeholder 3">
            <a:extLst>
              <a:ext uri="{FF2B5EF4-FFF2-40B4-BE49-F238E27FC236}">
                <a16:creationId xmlns:a16="http://schemas.microsoft.com/office/drawing/2014/main" id="{EA24008F-F185-844F-ABA5-C3872784C172}"/>
              </a:ext>
            </a:extLst>
          </p:cNvPr>
          <p:cNvGraphicFramePr>
            <a:graphicFrameLocks noGrp="1"/>
          </p:cNvGraphicFramePr>
          <p:nvPr>
            <p:ph idx="1"/>
            <p:extLst>
              <p:ext uri="{D42A27DB-BD31-4B8C-83A1-F6EECF244321}">
                <p14:modId xmlns:p14="http://schemas.microsoft.com/office/powerpoint/2010/main" val="1431823683"/>
              </p:ext>
            </p:extLst>
          </p:nvPr>
        </p:nvGraphicFramePr>
        <p:xfrm>
          <a:off x="1484310" y="1555595"/>
          <a:ext cx="10018713" cy="42356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10556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95154-5CBE-4896-B080-933BDCB23C6D}"/>
              </a:ext>
            </a:extLst>
          </p:cNvPr>
          <p:cNvSpPr>
            <a:spLocks noGrp="1"/>
          </p:cNvSpPr>
          <p:nvPr>
            <p:ph type="title"/>
          </p:nvPr>
        </p:nvSpPr>
        <p:spPr>
          <a:xfrm>
            <a:off x="1850502" y="57858"/>
            <a:ext cx="10018713" cy="962479"/>
          </a:xfrm>
        </p:spPr>
        <p:txBody>
          <a:bodyPr>
            <a:normAutofit/>
          </a:bodyPr>
          <a:lstStyle/>
          <a:p>
            <a:r>
              <a:rPr lang="ar-SA" sz="2800" dirty="0"/>
              <a:t>التشاركية بين مؤسسات المجتمع المدني ووسائل الأعلام في الوقاية من الخدرات </a:t>
            </a:r>
            <a:endParaRPr lang="en-US" sz="2800" dirty="0"/>
          </a:p>
        </p:txBody>
      </p:sp>
      <p:sp>
        <p:nvSpPr>
          <p:cNvPr id="3" name="Content Placeholder 2">
            <a:extLst>
              <a:ext uri="{FF2B5EF4-FFF2-40B4-BE49-F238E27FC236}">
                <a16:creationId xmlns:a16="http://schemas.microsoft.com/office/drawing/2014/main" id="{028FAECC-F77A-40B6-B3FB-E198216D4EAE}"/>
              </a:ext>
            </a:extLst>
          </p:cNvPr>
          <p:cNvSpPr>
            <a:spLocks noGrp="1"/>
          </p:cNvSpPr>
          <p:nvPr>
            <p:ph idx="1"/>
          </p:nvPr>
        </p:nvSpPr>
        <p:spPr>
          <a:xfrm>
            <a:off x="1640427" y="2075985"/>
            <a:ext cx="10018713" cy="3124201"/>
          </a:xfrm>
        </p:spPr>
        <p:txBody>
          <a:bodyPr>
            <a:noAutofit/>
          </a:bodyPr>
          <a:lstStyle/>
          <a:p>
            <a:pPr marL="0" indent="0" algn="justLow" rtl="1">
              <a:lnSpc>
                <a:spcPct val="150000"/>
              </a:lnSpc>
              <a:buNone/>
            </a:pPr>
            <a:r>
              <a:rPr lang="ar-SA" sz="2000" dirty="0"/>
              <a:t>أن التشاركية بين مؤسسات المجتمع المدني ووسائل الاعلأم</a:t>
            </a:r>
            <a:r>
              <a:rPr lang="en-US" sz="2000" dirty="0"/>
              <a:t>: </a:t>
            </a:r>
            <a:r>
              <a:rPr lang="ar-SA" sz="2000" dirty="0"/>
              <a:t>هو سعي كافة المنظمات والجمعيات  الاهلية والافراد الذين يتعرضون لوسائل الأعلام الى  ان يقدموا الدعم والمشاركة المعرفية والثقافية والوجدانية سواء   وبما يكفل أداء أفضل للمؤسسات الأعلامية في المجتمع ،  كما لاتقتصر العلاقة الحصول على الدعم من هذه الجهات، وانما تمتد لتقديم الدعم من المؤسسات الأعلامية لهذه الجهات أيضاً لتصبح العلاقة تبادلية ، ويكتسب المجتمع قوته وتماسكه من أنه يضم مجموعة من المؤسسات المدنية المجتمعية والإعلامية التي تستطيع أن تخلق مناخا للتعاون والمشاركة بفاعلية  في ظل  المتغيرات الثقافية والفكرية والإقتصادية و فى السياق المجتمعي الذي يضم  مجموعة متنوعة من الفعاليات الثقافية والمهنية وجماعات رجال الأعمال والغرف التجارية والصناعية والجمعيات الأهلية المختلفة بتأكيد وسائل الأعلام ومنظمات المجتمع المدني  على:</a:t>
            </a:r>
            <a:endParaRPr lang="en-US" sz="2000" dirty="0"/>
          </a:p>
        </p:txBody>
      </p:sp>
    </p:spTree>
    <p:extLst>
      <p:ext uri="{BB962C8B-B14F-4D97-AF65-F5344CB8AC3E}">
        <p14:creationId xmlns:p14="http://schemas.microsoft.com/office/powerpoint/2010/main" val="823954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F1A79-BB0A-4615-AC2E-C2000A149FCD}"/>
              </a:ext>
            </a:extLst>
          </p:cNvPr>
          <p:cNvSpPr>
            <a:spLocks noGrp="1"/>
          </p:cNvSpPr>
          <p:nvPr>
            <p:ph type="title"/>
          </p:nvPr>
        </p:nvSpPr>
        <p:spPr>
          <a:xfrm>
            <a:off x="838200" y="176069"/>
            <a:ext cx="10515600" cy="1878018"/>
          </a:xfrm>
        </p:spPr>
        <p:txBody>
          <a:bodyPr>
            <a:noAutofit/>
          </a:bodyPr>
          <a:lstStyle/>
          <a:p>
            <a:pPr algn="r"/>
            <a:r>
              <a:rPr lang="ar-SA" sz="2800" b="1" dirty="0"/>
              <a:t> </a:t>
            </a:r>
            <a:br>
              <a:rPr lang="en-US" sz="2800" dirty="0"/>
            </a:br>
            <a:endParaRPr lang="en-US" sz="2800" dirty="0"/>
          </a:p>
        </p:txBody>
      </p:sp>
      <p:graphicFrame>
        <p:nvGraphicFramePr>
          <p:cNvPr id="4" name="Content Placeholder 3">
            <a:extLst>
              <a:ext uri="{FF2B5EF4-FFF2-40B4-BE49-F238E27FC236}">
                <a16:creationId xmlns:a16="http://schemas.microsoft.com/office/drawing/2014/main" id="{538DA0A0-5AAE-6347-9702-46800C7467E2}"/>
              </a:ext>
            </a:extLst>
          </p:cNvPr>
          <p:cNvGraphicFramePr>
            <a:graphicFrameLocks noGrp="1"/>
          </p:cNvGraphicFramePr>
          <p:nvPr>
            <p:ph idx="1"/>
            <p:extLst>
              <p:ext uri="{D42A27DB-BD31-4B8C-83A1-F6EECF244321}">
                <p14:modId xmlns:p14="http://schemas.microsoft.com/office/powerpoint/2010/main" val="2615349340"/>
              </p:ext>
            </p:extLst>
          </p:nvPr>
        </p:nvGraphicFramePr>
        <p:xfrm>
          <a:off x="1051133" y="68367"/>
          <a:ext cx="11140867" cy="66400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5830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9FA34-F444-43C8-A81D-792A91DA7FD2}"/>
              </a:ext>
            </a:extLst>
          </p:cNvPr>
          <p:cNvSpPr>
            <a:spLocks noGrp="1"/>
          </p:cNvSpPr>
          <p:nvPr>
            <p:ph type="title"/>
          </p:nvPr>
        </p:nvSpPr>
        <p:spPr>
          <a:xfrm>
            <a:off x="838200" y="365126"/>
            <a:ext cx="10515600" cy="603866"/>
          </a:xfrm>
        </p:spPr>
        <p:txBody>
          <a:bodyPr>
            <a:noAutofit/>
          </a:bodyPr>
          <a:lstStyle/>
          <a:p>
            <a:pPr algn="r"/>
            <a:r>
              <a:rPr lang="ar-SA" sz="2800" b="1" dirty="0"/>
              <a:t> </a:t>
            </a:r>
            <a:endParaRPr lang="en-US" sz="2800" dirty="0"/>
          </a:p>
        </p:txBody>
      </p:sp>
      <p:graphicFrame>
        <p:nvGraphicFramePr>
          <p:cNvPr id="4" name="Content Placeholder 3">
            <a:extLst>
              <a:ext uri="{FF2B5EF4-FFF2-40B4-BE49-F238E27FC236}">
                <a16:creationId xmlns:a16="http://schemas.microsoft.com/office/drawing/2014/main" id="{5B5335D4-077D-C349-8D9D-89ACB6372EF0}"/>
              </a:ext>
            </a:extLst>
          </p:cNvPr>
          <p:cNvGraphicFramePr>
            <a:graphicFrameLocks noGrp="1"/>
          </p:cNvGraphicFramePr>
          <p:nvPr>
            <p:ph idx="1"/>
            <p:extLst>
              <p:ext uri="{D42A27DB-BD31-4B8C-83A1-F6EECF244321}">
                <p14:modId xmlns:p14="http://schemas.microsoft.com/office/powerpoint/2010/main" val="2474446254"/>
              </p:ext>
            </p:extLst>
          </p:nvPr>
        </p:nvGraphicFramePr>
        <p:xfrm>
          <a:off x="1590282" y="365126"/>
          <a:ext cx="9934433" cy="60527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012125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65C10FCB-3E5F-E145-87DD-3B8D44A6A2E9}"/>
              </a:ext>
            </a:extLst>
          </p:cNvPr>
          <p:cNvGraphicFramePr>
            <a:graphicFrameLocks noGrp="1"/>
          </p:cNvGraphicFramePr>
          <p:nvPr>
            <p:ph idx="1"/>
            <p:extLst>
              <p:ext uri="{D42A27DB-BD31-4B8C-83A1-F6EECF244321}">
                <p14:modId xmlns:p14="http://schemas.microsoft.com/office/powerpoint/2010/main" val="4279918672"/>
              </p:ext>
            </p:extLst>
          </p:nvPr>
        </p:nvGraphicFramePr>
        <p:xfrm>
          <a:off x="1222049" y="358923"/>
          <a:ext cx="11297539" cy="54322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39572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5DA4B-FDD9-4D63-9224-47E5683944E7}"/>
              </a:ext>
            </a:extLst>
          </p:cNvPr>
          <p:cNvSpPr>
            <a:spLocks noGrp="1"/>
          </p:cNvSpPr>
          <p:nvPr>
            <p:ph type="title"/>
          </p:nvPr>
        </p:nvSpPr>
        <p:spPr>
          <a:xfrm>
            <a:off x="1484311" y="-265042"/>
            <a:ext cx="10018713" cy="1590259"/>
          </a:xfrm>
        </p:spPr>
        <p:txBody>
          <a:bodyPr/>
          <a:lstStyle/>
          <a:p>
            <a:r>
              <a:rPr lang="ar-SA" dirty="0"/>
              <a:t>الخاتمة </a:t>
            </a:r>
            <a:endParaRPr lang="en-US" dirty="0"/>
          </a:p>
        </p:txBody>
      </p:sp>
      <p:sp>
        <p:nvSpPr>
          <p:cNvPr id="3" name="Content Placeholder 2">
            <a:extLst>
              <a:ext uri="{FF2B5EF4-FFF2-40B4-BE49-F238E27FC236}">
                <a16:creationId xmlns:a16="http://schemas.microsoft.com/office/drawing/2014/main" id="{BC8F85B2-9195-46B1-B35F-1D82D9AA1BF7}"/>
              </a:ext>
            </a:extLst>
          </p:cNvPr>
          <p:cNvSpPr>
            <a:spLocks noGrp="1"/>
          </p:cNvSpPr>
          <p:nvPr>
            <p:ph idx="1"/>
          </p:nvPr>
        </p:nvSpPr>
        <p:spPr>
          <a:xfrm>
            <a:off x="1484310" y="1033670"/>
            <a:ext cx="10018713" cy="5645427"/>
          </a:xfrm>
        </p:spPr>
        <p:txBody>
          <a:bodyPr>
            <a:noAutofit/>
          </a:bodyPr>
          <a:lstStyle/>
          <a:p>
            <a:pPr algn="just" rtl="1"/>
            <a:r>
              <a:rPr lang="ar-SA" dirty="0"/>
              <a:t>أن وسائل الأعلام تصل البشربعضهم ببعض فيصح أنها تشكل ثقافات وتساهم في ثقافات أخرى ، وتعززبذلك سلطات  أو تقوضها . وتقع وسائل الأعلام في شبكات من السلطات لكنها لاتشكل في حد ذاتها سلطة ، ولا كيانات مستقلة ، إن دراسة وسائل الأعلام على ضوء العلوم الاجتماعية هي تجنب المحاولات التنبئية والطوباوية ، ولذلك يمكن القول بأن مؤسسات الأعلام لاتستطيع البقاء مستقلة عن البيئة المحيطة بها ولكنها تأخذ الشكل والهيكل الاجتماعي والسياسي الذي تعمل من خلاله ، وهناك علاقة وثيقة وعضوية بين المؤسسات الأعلامية والمجتمع تتمثل في الطريقة ال التي يتم بها تنظيم هذه المؤسسات وفقاً لفلسفة الدولة والمجتمع الذي تنتمي الية وينعكس في تكوين وتشكيل منظمات المجتمع المدني . </a:t>
            </a:r>
          </a:p>
          <a:p>
            <a:endParaRPr lang="en-US" sz="2800" dirty="0"/>
          </a:p>
        </p:txBody>
      </p:sp>
    </p:spTree>
    <p:extLst>
      <p:ext uri="{BB962C8B-B14F-4D97-AF65-F5344CB8AC3E}">
        <p14:creationId xmlns:p14="http://schemas.microsoft.com/office/powerpoint/2010/main" val="14555816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46AB2B-7174-4A01-9306-45528552A48B}"/>
              </a:ext>
            </a:extLst>
          </p:cNvPr>
          <p:cNvSpPr>
            <a:spLocks noGrp="1"/>
          </p:cNvSpPr>
          <p:nvPr>
            <p:ph idx="1"/>
          </p:nvPr>
        </p:nvSpPr>
        <p:spPr>
          <a:xfrm>
            <a:off x="619836" y="883930"/>
            <a:ext cx="10515600" cy="4351338"/>
          </a:xfrm>
        </p:spPr>
        <p:txBody>
          <a:bodyPr>
            <a:normAutofit fontScale="85000" lnSpcReduction="20000"/>
          </a:bodyPr>
          <a:lstStyle/>
          <a:p>
            <a:pPr marL="0" indent="0" algn="ctr">
              <a:buNone/>
            </a:pPr>
            <a:endParaRPr lang="ar-BH" dirty="0"/>
          </a:p>
          <a:p>
            <a:pPr marL="0" indent="0" algn="ctr">
              <a:buNone/>
            </a:pPr>
            <a:endParaRPr lang="ar-BH" dirty="0"/>
          </a:p>
          <a:p>
            <a:pPr marL="0" indent="0" algn="ctr">
              <a:buNone/>
            </a:pPr>
            <a:endParaRPr lang="ar-BH" dirty="0"/>
          </a:p>
          <a:p>
            <a:pPr marL="0" indent="0" algn="ctr">
              <a:buNone/>
            </a:pPr>
            <a:endParaRPr lang="ar-BH" dirty="0"/>
          </a:p>
          <a:p>
            <a:pPr marL="0" indent="0" algn="ctr">
              <a:buNone/>
            </a:pPr>
            <a:r>
              <a:rPr lang="ar-BH" sz="19900" dirty="0"/>
              <a:t>شكراً لكم </a:t>
            </a:r>
          </a:p>
          <a:p>
            <a:pPr marL="0" indent="0" algn="ctr">
              <a:buNone/>
            </a:pPr>
            <a:endParaRPr lang="ar-BH" dirty="0"/>
          </a:p>
          <a:p>
            <a:pPr marL="0" indent="0" algn="ctr">
              <a:buNone/>
            </a:pPr>
            <a:endParaRPr lang="ar-BH" dirty="0"/>
          </a:p>
          <a:p>
            <a:pPr marL="0" indent="0" algn="ctr">
              <a:buNone/>
            </a:pPr>
            <a:endParaRPr lang="en-US" dirty="0"/>
          </a:p>
        </p:txBody>
      </p:sp>
    </p:spTree>
    <p:extLst>
      <p:ext uri="{BB962C8B-B14F-4D97-AF65-F5344CB8AC3E}">
        <p14:creationId xmlns:p14="http://schemas.microsoft.com/office/powerpoint/2010/main" val="3742599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BCC69-AB70-48D3-B818-83DE4DAE4639}"/>
              </a:ext>
            </a:extLst>
          </p:cNvPr>
          <p:cNvSpPr>
            <a:spLocks noGrp="1"/>
          </p:cNvSpPr>
          <p:nvPr>
            <p:ph type="title"/>
          </p:nvPr>
        </p:nvSpPr>
        <p:spPr>
          <a:xfrm>
            <a:off x="1484311" y="-61332"/>
            <a:ext cx="10018713" cy="1477537"/>
          </a:xfrm>
        </p:spPr>
        <p:txBody>
          <a:bodyPr>
            <a:normAutofit/>
          </a:bodyPr>
          <a:lstStyle/>
          <a:p>
            <a:pPr algn="r"/>
            <a:r>
              <a:rPr lang="ar-BH" sz="2800" b="1" dirty="0">
                <a:latin typeface="Calibri" panose="020F0502020204030204" pitchFamily="34" charset="0"/>
              </a:rPr>
              <a:t>المقدمة</a:t>
            </a:r>
            <a:r>
              <a:rPr lang="ar-SA" sz="2800" b="1" dirty="0">
                <a:latin typeface="Calibri" panose="020F0502020204030204" pitchFamily="34" charset="0"/>
              </a:rPr>
              <a:t>:</a:t>
            </a:r>
            <a:endParaRPr lang="en-US" sz="2800" dirty="0"/>
          </a:p>
        </p:txBody>
      </p:sp>
      <p:sp>
        <p:nvSpPr>
          <p:cNvPr id="3" name="Content Placeholder 2">
            <a:extLst>
              <a:ext uri="{FF2B5EF4-FFF2-40B4-BE49-F238E27FC236}">
                <a16:creationId xmlns:a16="http://schemas.microsoft.com/office/drawing/2014/main" id="{9A9657D3-2DCA-478E-8B28-938F8DBE61E5}"/>
              </a:ext>
            </a:extLst>
          </p:cNvPr>
          <p:cNvSpPr>
            <a:spLocks noGrp="1"/>
          </p:cNvSpPr>
          <p:nvPr>
            <p:ph idx="1"/>
          </p:nvPr>
        </p:nvSpPr>
        <p:spPr>
          <a:xfrm>
            <a:off x="1562368" y="1914292"/>
            <a:ext cx="10018713" cy="3124201"/>
          </a:xfrm>
        </p:spPr>
        <p:txBody>
          <a:bodyPr>
            <a:normAutofit fontScale="25000" lnSpcReduction="20000"/>
          </a:bodyPr>
          <a:lstStyle/>
          <a:p>
            <a:pPr algn="justLow" rtl="1">
              <a:lnSpc>
                <a:spcPct val="210000"/>
              </a:lnSpc>
            </a:pPr>
            <a:r>
              <a:rPr lang="ar-SA" sz="6400" dirty="0"/>
              <a:t> أرتفاع معدلات تعاطي المخدرات بين بين شرائح مهمة من المجتمع نتيجة تدهور الاوضاع الاجتماعية وزيادة معدلات تهريب المخدرات واستهلاكها ، أضافة الى عولمة الاتجار بها ،والتي ترتبط بعدد من العوامل من أبرزها الاسباب الاجتماعية المتعلقة بالاوضاع الاقتصادية والحياتية السائدة في المجتمع ، والتي لاتنفصل عن الاسباب المرتبطة بظروف وطريقة الحياة المدنية ، وغياب مساندة منظمات وجمعيات المجتمع المدني لمؤسسات صنع القرار،والارباك في استراتجيات المؤسسات الاعلامية ، يضع الباحثين والمتخصصين أمام مسؤلياتهم في دراسة ومعالجة هذه الظاهرة الخطيرة المهددة للأمن المجتمعي .</a:t>
            </a:r>
            <a:endParaRPr lang="ar-BH" sz="6400" dirty="0"/>
          </a:p>
          <a:p>
            <a:pPr algn="justLow" rtl="1">
              <a:lnSpc>
                <a:spcPct val="210000"/>
              </a:lnSpc>
            </a:pPr>
            <a:r>
              <a:rPr lang="ar-SA" sz="6400" dirty="0"/>
              <a:t>ولأهمية العلاقة بين  وسائل الاعلام و مؤسسات المجتمع المدني وفي مجال الشراكة المجتمعية ، فقد بات من الضروري الوقوف على طبيعة المشاركة المجتمعية بين وسائل الأعلام ومنظمات المجتمع المدني  في خفض التعاطي على المخدرات والادمان  </a:t>
            </a:r>
            <a:r>
              <a:rPr lang="ar-BH" sz="6400" dirty="0"/>
              <a:t>.</a:t>
            </a:r>
          </a:p>
        </p:txBody>
      </p:sp>
    </p:spTree>
    <p:extLst>
      <p:ext uri="{BB962C8B-B14F-4D97-AF65-F5344CB8AC3E}">
        <p14:creationId xmlns:p14="http://schemas.microsoft.com/office/powerpoint/2010/main" val="1739373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2AEB8-4713-43EA-8E15-9EA38E0DFC32}"/>
              </a:ext>
            </a:extLst>
          </p:cNvPr>
          <p:cNvSpPr>
            <a:spLocks noGrp="1"/>
          </p:cNvSpPr>
          <p:nvPr>
            <p:ph type="title"/>
          </p:nvPr>
        </p:nvSpPr>
        <p:spPr>
          <a:xfrm>
            <a:off x="1584672" y="0"/>
            <a:ext cx="10018713" cy="1752599"/>
          </a:xfrm>
        </p:spPr>
        <p:txBody>
          <a:bodyPr>
            <a:normAutofit/>
          </a:bodyPr>
          <a:lstStyle/>
          <a:p>
            <a:pPr algn="r" rtl="1"/>
            <a:r>
              <a:rPr lang="ar-BH" sz="2800" b="1" dirty="0"/>
              <a:t>اشكالية البحث</a:t>
            </a:r>
            <a:endParaRPr lang="en-US" sz="2800" b="1" dirty="0"/>
          </a:p>
        </p:txBody>
      </p:sp>
      <p:graphicFrame>
        <p:nvGraphicFramePr>
          <p:cNvPr id="4" name="Content Placeholder 3">
            <a:extLst>
              <a:ext uri="{FF2B5EF4-FFF2-40B4-BE49-F238E27FC236}">
                <a16:creationId xmlns:a16="http://schemas.microsoft.com/office/drawing/2014/main" id="{9996C0A8-74BA-5046-A76B-6894A507AFA5}"/>
              </a:ext>
            </a:extLst>
          </p:cNvPr>
          <p:cNvGraphicFramePr>
            <a:graphicFrameLocks noGrp="1"/>
          </p:cNvGraphicFramePr>
          <p:nvPr>
            <p:ph idx="1"/>
            <p:extLst>
              <p:ext uri="{D42A27DB-BD31-4B8C-83A1-F6EECF244321}">
                <p14:modId xmlns:p14="http://schemas.microsoft.com/office/powerpoint/2010/main" val="3555954148"/>
              </p:ext>
            </p:extLst>
          </p:nvPr>
        </p:nvGraphicFramePr>
        <p:xfrm>
          <a:off x="1484310" y="1825082"/>
          <a:ext cx="10018713" cy="31242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66012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13FD2-3FFC-46D1-AADB-C7ABE9A0C78C}"/>
              </a:ext>
            </a:extLst>
          </p:cNvPr>
          <p:cNvSpPr>
            <a:spLocks noGrp="1"/>
          </p:cNvSpPr>
          <p:nvPr>
            <p:ph type="title"/>
          </p:nvPr>
        </p:nvSpPr>
        <p:spPr>
          <a:xfrm>
            <a:off x="1545643" y="-55756"/>
            <a:ext cx="10018713" cy="1752599"/>
          </a:xfrm>
        </p:spPr>
        <p:txBody>
          <a:bodyPr>
            <a:normAutofit/>
          </a:bodyPr>
          <a:lstStyle/>
          <a:p>
            <a:pPr algn="r"/>
            <a:r>
              <a:rPr lang="ar-BH" sz="2800" b="1" dirty="0"/>
              <a:t>هدف البحث</a:t>
            </a:r>
            <a:endParaRPr lang="en-US" sz="2800" b="1" dirty="0"/>
          </a:p>
        </p:txBody>
      </p:sp>
      <p:sp>
        <p:nvSpPr>
          <p:cNvPr id="3" name="Content Placeholder 2">
            <a:extLst>
              <a:ext uri="{FF2B5EF4-FFF2-40B4-BE49-F238E27FC236}">
                <a16:creationId xmlns:a16="http://schemas.microsoft.com/office/drawing/2014/main" id="{934F127D-9FFF-42E0-8235-B761B4FB8FE4}"/>
              </a:ext>
            </a:extLst>
          </p:cNvPr>
          <p:cNvSpPr>
            <a:spLocks noGrp="1"/>
          </p:cNvSpPr>
          <p:nvPr>
            <p:ph idx="1"/>
          </p:nvPr>
        </p:nvSpPr>
        <p:spPr>
          <a:xfrm>
            <a:off x="1545643" y="1326996"/>
            <a:ext cx="10018713" cy="3834161"/>
          </a:xfrm>
        </p:spPr>
        <p:txBody>
          <a:bodyPr>
            <a:normAutofit fontScale="77500" lnSpcReduction="20000"/>
          </a:bodyPr>
          <a:lstStyle/>
          <a:p>
            <a:pPr marL="0" indent="0" algn="justLow" rtl="1">
              <a:lnSpc>
                <a:spcPct val="200000"/>
              </a:lnSpc>
              <a:buNone/>
            </a:pPr>
            <a:r>
              <a:rPr lang="ar-SA" dirty="0"/>
              <a:t>تهدف هذه الدراسة إلى امكانية وضع قواعد ومعايير وأسس رصينة ، يمكن أن تتبعها وتعتمدها وسائل الإعلام ومنظمات المجتمع المدني، من اجل تعزيز المشاركة المجتمعية لتجاوز المشكلات الناجمة عن تعاطي وأدمان المخدرات،عبر التوعية والتثقيف والإرشاد والتوجيه ، ووفق إعداد علمي وصحيح لمواد ومضامين مقنعة ومؤثرة في الجمهور المتلقي وصولا الى بناء الإنسان المدرك لمسئولياته في الحفاظ على مقومات الأمن المجتمعي ، والمساعدة على جودة استخدام وسائل الإعلام، و تشكيل ثقافة التفاعل مع المؤسسات الإجتماعية ومنظمات المجتمع المدني والجمعيات الاهلية ،وتنمية المهارات الابتكارية والاتصالية والإعلامية ، لخفض التعاطي والادمان على المخدرات .</a:t>
            </a:r>
            <a:endParaRPr lang="en-US" dirty="0"/>
          </a:p>
        </p:txBody>
      </p:sp>
    </p:spTree>
    <p:extLst>
      <p:ext uri="{BB962C8B-B14F-4D97-AF65-F5344CB8AC3E}">
        <p14:creationId xmlns:p14="http://schemas.microsoft.com/office/powerpoint/2010/main" val="4186019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37E65-6B3D-4533-A02A-320C7CFDB86F}"/>
              </a:ext>
            </a:extLst>
          </p:cNvPr>
          <p:cNvSpPr>
            <a:spLocks noGrp="1"/>
          </p:cNvSpPr>
          <p:nvPr>
            <p:ph type="title"/>
          </p:nvPr>
        </p:nvSpPr>
        <p:spPr>
          <a:xfrm>
            <a:off x="1534491" y="0"/>
            <a:ext cx="10018713" cy="1752599"/>
          </a:xfrm>
        </p:spPr>
        <p:txBody>
          <a:bodyPr>
            <a:normAutofit/>
          </a:bodyPr>
          <a:lstStyle/>
          <a:p>
            <a:pPr algn="r"/>
            <a:r>
              <a:rPr lang="ar-BH" sz="2800" b="1" dirty="0"/>
              <a:t>منهج البحث</a:t>
            </a:r>
            <a:endParaRPr lang="en-US" sz="2800" b="1" dirty="0"/>
          </a:p>
        </p:txBody>
      </p:sp>
      <p:sp>
        <p:nvSpPr>
          <p:cNvPr id="3" name="Content Placeholder 2">
            <a:extLst>
              <a:ext uri="{FF2B5EF4-FFF2-40B4-BE49-F238E27FC236}">
                <a16:creationId xmlns:a16="http://schemas.microsoft.com/office/drawing/2014/main" id="{13D71A54-B11C-4B83-B93E-FCBCED4A3C19}"/>
              </a:ext>
            </a:extLst>
          </p:cNvPr>
          <p:cNvSpPr>
            <a:spLocks noGrp="1"/>
          </p:cNvSpPr>
          <p:nvPr>
            <p:ph idx="1"/>
          </p:nvPr>
        </p:nvSpPr>
        <p:spPr>
          <a:xfrm>
            <a:off x="1560450" y="1797204"/>
            <a:ext cx="10018713" cy="3124201"/>
          </a:xfrm>
        </p:spPr>
        <p:txBody>
          <a:bodyPr>
            <a:normAutofit fontScale="62500" lnSpcReduction="20000"/>
          </a:bodyPr>
          <a:lstStyle/>
          <a:p>
            <a:pPr algn="justLow" rtl="1">
              <a:lnSpc>
                <a:spcPct val="200000"/>
              </a:lnSpc>
            </a:pPr>
            <a:r>
              <a:rPr lang="ar-SA" dirty="0"/>
              <a:t>يهتم المنهج الوصفي، بدراسة الحقائق حول الظواهر والأحداث ،والاوضاع القائمة وذلك بجمع البيانات والمعلومات وتحليلها وتفسيرها لاستخلاص دلالاتها وإصدار تعميمات بشأنها  اعتمادا على قاعدة التجريد والتي تعني عزل وانتقاء مظاهر معينة من الظاهرة ودراستها ،وهذا لا يعني اعتبار الظاهرة منفصلة عن غيرها من الظواهر ، وانما يعني تمييز الظاهرة كماً وكيفاً، بغرض إظهارها أو تحديدها بصورة أوضح ،ومن ثم اصدار الحكم على الظاهرة في إطار الفئة أو العينة التي تم إخضاعها للدراسة</a:t>
            </a:r>
            <a:endParaRPr lang="ar-BH" dirty="0"/>
          </a:p>
          <a:p>
            <a:pPr algn="justLow" rtl="1">
              <a:lnSpc>
                <a:spcPct val="200000"/>
              </a:lnSpc>
            </a:pPr>
            <a:r>
              <a:rPr lang="ar-SA" dirty="0"/>
              <a:t>ويعد المنهج الوصفي مناسبا لمثل هذه الدراسة لمعرفة مدخلات المشكلة ومخرجاتها بدءاً من عرض الأسباب لمعرفة نتائجها وأمكانية وضع الحلول المناسبة لها  .</a:t>
            </a:r>
            <a:endParaRPr lang="en-US" dirty="0"/>
          </a:p>
        </p:txBody>
      </p:sp>
    </p:spTree>
    <p:extLst>
      <p:ext uri="{BB962C8B-B14F-4D97-AF65-F5344CB8AC3E}">
        <p14:creationId xmlns:p14="http://schemas.microsoft.com/office/powerpoint/2010/main" val="2418072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373E6-CE76-4DC8-8E38-A8B0FB17A770}"/>
              </a:ext>
            </a:extLst>
          </p:cNvPr>
          <p:cNvSpPr>
            <a:spLocks noGrp="1"/>
          </p:cNvSpPr>
          <p:nvPr>
            <p:ph type="title"/>
          </p:nvPr>
        </p:nvSpPr>
        <p:spPr>
          <a:xfrm>
            <a:off x="1556794" y="183997"/>
            <a:ext cx="10018713" cy="992874"/>
          </a:xfrm>
        </p:spPr>
        <p:txBody>
          <a:bodyPr>
            <a:normAutofit/>
          </a:bodyPr>
          <a:lstStyle/>
          <a:p>
            <a:pPr algn="r"/>
            <a:r>
              <a:rPr lang="ar-BH" sz="2800" b="1" dirty="0"/>
              <a:t>التأطير </a:t>
            </a:r>
            <a:r>
              <a:rPr lang="ar-BH" sz="2400" b="1" dirty="0"/>
              <a:t>النظري</a:t>
            </a:r>
            <a:endParaRPr lang="en-US" sz="2800" b="1" dirty="0"/>
          </a:p>
        </p:txBody>
      </p:sp>
      <p:sp>
        <p:nvSpPr>
          <p:cNvPr id="3" name="Content Placeholder 2">
            <a:extLst>
              <a:ext uri="{FF2B5EF4-FFF2-40B4-BE49-F238E27FC236}">
                <a16:creationId xmlns:a16="http://schemas.microsoft.com/office/drawing/2014/main" id="{29C92834-F190-4873-9FB4-2B2BF3E816EC}"/>
              </a:ext>
            </a:extLst>
          </p:cNvPr>
          <p:cNvSpPr>
            <a:spLocks noGrp="1"/>
          </p:cNvSpPr>
          <p:nvPr>
            <p:ph idx="1"/>
          </p:nvPr>
        </p:nvSpPr>
        <p:spPr>
          <a:xfrm>
            <a:off x="1367883" y="1255790"/>
            <a:ext cx="10515600" cy="5000043"/>
          </a:xfrm>
        </p:spPr>
        <p:txBody>
          <a:bodyPr>
            <a:normAutofit fontScale="85000" lnSpcReduction="10000"/>
          </a:bodyPr>
          <a:lstStyle/>
          <a:p>
            <a:pPr algn="justLow" rtl="1">
              <a:lnSpc>
                <a:spcPct val="170000"/>
              </a:lnSpc>
            </a:pPr>
            <a:r>
              <a:rPr lang="ar-SA" sz="2000" dirty="0"/>
              <a:t>تستند الدراسة الى نظرية الاعتماد على وسائل الإعلام  ،وهي نظرية بيئية تنظر إلى المجتمع باعتباره تركيباً عضوياً وهي تبحث في كيفية ارتباط أجزاء من النظم الاجتماعية صغيرة وكبيرة يرتبط كل منها بالأخر ثم تحاول تفسير سلوك الأجزاء فيما يتعلق بهذه العلاقات ،ومن المفترض أن يكون نظام وسائل الإعلام جزءاً هاما من النسيج الاجتماعي ، وهذا النظام له علاقة بالأفراد والجماعات والمنظمات والنظم الاجتماعية الأخرى.</a:t>
            </a:r>
            <a:endParaRPr lang="en-US" sz="2000" dirty="0"/>
          </a:p>
          <a:p>
            <a:pPr algn="justLow" rtl="1">
              <a:lnSpc>
                <a:spcPct val="170000"/>
              </a:lnSpc>
            </a:pPr>
            <a:r>
              <a:rPr lang="ar-BH" sz="2000" dirty="0"/>
              <a:t>وحسب</a:t>
            </a:r>
            <a:r>
              <a:rPr lang="ar-BH" sz="2000" b="1" dirty="0"/>
              <a:t> نموذج ”ملفين ديفلير“ و</a:t>
            </a:r>
            <a:r>
              <a:rPr lang="ar-BH" sz="2000" dirty="0"/>
              <a:t>“</a:t>
            </a:r>
            <a:r>
              <a:rPr lang="ar-BH" sz="2000" b="1" dirty="0"/>
              <a:t>ساندرا بول روكيتش</a:t>
            </a:r>
            <a:r>
              <a:rPr lang="ar-BH" sz="2000" dirty="0"/>
              <a:t>“ للتعبير عن الاعتماد المتبادل بين كل وسائل الإعلام، والنظم الاجتماعية الأخرى، والجمهور ، تكمن قوة وسائل الإعلام في سيطرتها على مصادر معلومات يعتمد عليها الأفراد والمجموعات والمنظمات والنظم الاجتماعية لتحقيق أهدافهم، وعلاقة ا</a:t>
            </a:r>
            <a:r>
              <a:rPr lang="ar-SA" sz="2000" dirty="0"/>
              <a:t>لا</a:t>
            </a:r>
            <a:r>
              <a:rPr lang="ar-BH" sz="2000" dirty="0"/>
              <a:t>عتماد هذه ليست ذات اتجاه واحد، وإنما تعتمد وسائل الإعلام أيضاً على المصادر التي يسيطر عليها الآخرون</a:t>
            </a:r>
            <a:r>
              <a:rPr lang="ar-SA" sz="2000" dirty="0"/>
              <a:t> في النظام الاجتماعي </a:t>
            </a:r>
            <a:r>
              <a:rPr lang="ar-BH" sz="2000" dirty="0"/>
              <a:t>.</a:t>
            </a:r>
          </a:p>
          <a:p>
            <a:pPr algn="justLow" rtl="1">
              <a:lnSpc>
                <a:spcPct val="170000"/>
              </a:lnSpc>
            </a:pPr>
            <a:r>
              <a:rPr lang="ar-BH" sz="2000" dirty="0"/>
              <a:t>وهذا ما يتوافق مع المنظور العلمي لهذه الدراسة في البحث عن العلاقة بين وسائل الأعلام ومنظمات المجتمع المدني في بناء وترتيب الشراكة المجتمعية لخفض التعاطي على المخدرات والادمان ، ويؤسس للمفهوم المنهجي في الاعتماد المتبادل بين وسائل الاعلام ومنظمات المجتمع المدني لتحقيق الشراكة المجتمعية</a:t>
            </a:r>
            <a:r>
              <a:rPr lang="ar-SA" sz="2000" dirty="0"/>
              <a:t> .</a:t>
            </a:r>
            <a:endParaRPr lang="en-US" sz="2000" dirty="0"/>
          </a:p>
        </p:txBody>
      </p:sp>
    </p:spTree>
    <p:extLst>
      <p:ext uri="{BB962C8B-B14F-4D97-AF65-F5344CB8AC3E}">
        <p14:creationId xmlns:p14="http://schemas.microsoft.com/office/powerpoint/2010/main" val="1571664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33D48-4A6A-4E15-848E-1F02F5ADB49C}"/>
              </a:ext>
            </a:extLst>
          </p:cNvPr>
          <p:cNvSpPr>
            <a:spLocks noGrp="1"/>
          </p:cNvSpPr>
          <p:nvPr>
            <p:ph type="title"/>
          </p:nvPr>
        </p:nvSpPr>
        <p:spPr>
          <a:xfrm>
            <a:off x="1484310" y="0"/>
            <a:ext cx="10018713" cy="1752599"/>
          </a:xfrm>
        </p:spPr>
        <p:txBody>
          <a:bodyPr>
            <a:normAutofit/>
          </a:bodyPr>
          <a:lstStyle/>
          <a:p>
            <a:pPr algn="r"/>
            <a:r>
              <a:rPr lang="ar-SA" sz="2800" b="1" dirty="0"/>
              <a:t>مؤسسات المجتمع المدني في مملكة البحرين</a:t>
            </a:r>
            <a:endParaRPr lang="en-US" sz="2800" b="1" dirty="0"/>
          </a:p>
        </p:txBody>
      </p:sp>
      <p:sp>
        <p:nvSpPr>
          <p:cNvPr id="3" name="Content Placeholder 2">
            <a:extLst>
              <a:ext uri="{FF2B5EF4-FFF2-40B4-BE49-F238E27FC236}">
                <a16:creationId xmlns:a16="http://schemas.microsoft.com/office/drawing/2014/main" id="{16AB51F8-0956-489B-84D4-BEDAED543AD6}"/>
              </a:ext>
            </a:extLst>
          </p:cNvPr>
          <p:cNvSpPr>
            <a:spLocks noGrp="1"/>
          </p:cNvSpPr>
          <p:nvPr>
            <p:ph idx="1"/>
          </p:nvPr>
        </p:nvSpPr>
        <p:spPr>
          <a:xfrm>
            <a:off x="1484310" y="1460811"/>
            <a:ext cx="10018713" cy="5235496"/>
          </a:xfrm>
        </p:spPr>
        <p:txBody>
          <a:bodyPr>
            <a:normAutofit fontScale="62500" lnSpcReduction="20000"/>
          </a:bodyPr>
          <a:lstStyle/>
          <a:p>
            <a:pPr algn="justLow" rtl="1">
              <a:lnSpc>
                <a:spcPct val="170000"/>
              </a:lnSpc>
            </a:pPr>
            <a:r>
              <a:rPr lang="ar-SA" dirty="0"/>
              <a:t>تعود نشأة منظمات المجتمع المدني في مملكة البحرين الى  عام 1919 تأسس أول نادٍ أدبي. وفي عام 1937تم تأسيس نادي البحرين وقد أقام فعاليات حول أوضاع المرأة والعمالة الأجنبية والتطورات الاقتصادية. ثم في عام 1939تم تأسيس نادي العروبة. وفي عام 1953شهدت البحرين تأسيس أول جمعية نسائية في منطقة الخليج العربي عندما تأسست جمعية نهضة فتاة البحرين. </a:t>
            </a:r>
          </a:p>
          <a:p>
            <a:pPr algn="justLow" rtl="1">
              <a:lnSpc>
                <a:spcPct val="170000"/>
              </a:lnSpc>
            </a:pPr>
            <a:r>
              <a:rPr lang="ar-SA" dirty="0"/>
              <a:t>أخذت منظمات المجتمع المدني شكلها القانوني مع نهاية العقد الخامس من القرن العشرين حين تم إصدار قانون لترخيص الجمعيات والنوادي عام 1959 والذي نشأت تحت مظلته مجموعة جديدة من المنظمات الأهلية وصلت في عام 1979 إلى خمس جمعيات نسائية وتسع جمعيات اجتماعية .</a:t>
            </a:r>
            <a:endParaRPr lang="ar-BH" dirty="0"/>
          </a:p>
          <a:p>
            <a:pPr algn="justLow" rtl="1">
              <a:lnSpc>
                <a:spcPct val="170000"/>
              </a:lnSpc>
            </a:pPr>
            <a:r>
              <a:rPr lang="ar-SA" dirty="0"/>
              <a:t>ومع تولي جلالة الملك حمد بن عيسى آل خليفة حكم البلاد عام 1999 شهدت البحرين طفرة إصلاحية على كل المستويات ومن بينها كانت الجمعيات الأهلية فمنذ بداية عام 2000 شهدت الجمعيات الأهلية تناميا واضحًا في أعداد الجمعيات الأهلية حيث ارتفع عدد المنظمات الأهلية في البحرين من 100 منظمة فقط عام 1999 إلى اكثر من 200 منظمة عام 2007. </a:t>
            </a:r>
          </a:p>
          <a:p>
            <a:pPr algn="justLow" rtl="1">
              <a:lnSpc>
                <a:spcPct val="170000"/>
              </a:lnSpc>
            </a:pPr>
            <a:r>
              <a:rPr lang="ar-SA" dirty="0"/>
              <a:t>في عام 2011 فقد وصل عدد المنظمات الأهلية المشهرة والفاعلة إلى حوالي 484 منظمة وفي مايو عام 2019 أصبح هذا العدد 566.</a:t>
            </a:r>
            <a:endParaRPr lang="ar-BH" dirty="0"/>
          </a:p>
          <a:p>
            <a:endParaRPr lang="ar-BH" dirty="0"/>
          </a:p>
          <a:p>
            <a:endParaRPr lang="en-US" dirty="0"/>
          </a:p>
        </p:txBody>
      </p:sp>
    </p:spTree>
    <p:extLst>
      <p:ext uri="{BB962C8B-B14F-4D97-AF65-F5344CB8AC3E}">
        <p14:creationId xmlns:p14="http://schemas.microsoft.com/office/powerpoint/2010/main" val="3845501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E09BF-24DA-46D1-B587-EF10F82B4555}"/>
              </a:ext>
            </a:extLst>
          </p:cNvPr>
          <p:cNvSpPr>
            <a:spLocks noGrp="1"/>
          </p:cNvSpPr>
          <p:nvPr>
            <p:ph type="title"/>
          </p:nvPr>
        </p:nvSpPr>
        <p:spPr>
          <a:xfrm>
            <a:off x="1567945" y="0"/>
            <a:ext cx="10018713" cy="1752599"/>
          </a:xfrm>
        </p:spPr>
        <p:txBody>
          <a:bodyPr>
            <a:normAutofit/>
          </a:bodyPr>
          <a:lstStyle/>
          <a:p>
            <a:pPr algn="r" rtl="1"/>
            <a:r>
              <a:rPr lang="ar-SA" sz="2800" b="1" dirty="0"/>
              <a:t>المشاركة المجتمعية</a:t>
            </a:r>
            <a:r>
              <a:rPr lang="ar-BH" sz="2800" b="1" dirty="0"/>
              <a:t>   </a:t>
            </a:r>
            <a:r>
              <a:rPr lang="en-US" sz="2800" dirty="0"/>
              <a:t>Community Participation</a:t>
            </a:r>
            <a:br>
              <a:rPr lang="en-US" dirty="0"/>
            </a:br>
            <a:endParaRPr lang="en-US" dirty="0"/>
          </a:p>
        </p:txBody>
      </p:sp>
      <p:sp>
        <p:nvSpPr>
          <p:cNvPr id="3" name="Content Placeholder 2">
            <a:extLst>
              <a:ext uri="{FF2B5EF4-FFF2-40B4-BE49-F238E27FC236}">
                <a16:creationId xmlns:a16="http://schemas.microsoft.com/office/drawing/2014/main" id="{4624A05D-943D-464F-B67A-EC52A19B65B0}"/>
              </a:ext>
            </a:extLst>
          </p:cNvPr>
          <p:cNvSpPr>
            <a:spLocks noGrp="1"/>
          </p:cNvSpPr>
          <p:nvPr>
            <p:ph idx="1"/>
          </p:nvPr>
        </p:nvSpPr>
        <p:spPr>
          <a:xfrm>
            <a:off x="1484310" y="1042639"/>
            <a:ext cx="10018713" cy="4748562"/>
          </a:xfrm>
        </p:spPr>
        <p:txBody>
          <a:bodyPr>
            <a:normAutofit fontScale="77500" lnSpcReduction="20000"/>
          </a:bodyPr>
          <a:lstStyle/>
          <a:p>
            <a:pPr algn="justLow" rtl="1">
              <a:lnSpc>
                <a:spcPct val="160000"/>
              </a:lnSpc>
            </a:pPr>
            <a:endParaRPr lang="ar-BH" dirty="0"/>
          </a:p>
          <a:p>
            <a:pPr algn="justLow" rtl="1">
              <a:lnSpc>
                <a:spcPct val="160000"/>
              </a:lnSpc>
            </a:pPr>
            <a:r>
              <a:rPr lang="ar-SA" dirty="0"/>
              <a:t>وفي تحديد دقيق لمقاصد المفهوم ودلالته فأن المشاركة المجتمعية هي الإسهامات والمبادرات للأفراد والجماعة سواء مادية أو عينية ، كما يمكن تحديدها أيضا بأنها مسئولية اجتماعية لتعبئة الموارد البشرية غير المستغلة ووسيلة للفهم والتفاعل المتبادل لجهود وموارد كل أطراف المجتمع والتنسيق بينها من أجل تحقيق الصالح العام في المجالات المختلفة في المجتمع</a:t>
            </a:r>
            <a:r>
              <a:rPr lang="en-US" dirty="0"/>
              <a:t> .</a:t>
            </a:r>
          </a:p>
          <a:p>
            <a:pPr algn="justLow" rtl="1">
              <a:lnSpc>
                <a:spcPct val="160000"/>
              </a:lnSpc>
            </a:pPr>
            <a:r>
              <a:rPr lang="ar-SA" dirty="0"/>
              <a:t>بينما يقصد بالمشاركة المجتمعية في مجال الوقاية من المخدرات  بأنها  هي الجهود التي تبذلها مؤسسات المجتمع المدني والجمعيات الأهلية  والقائمون على إدارتها في التعاون والتلاحم مع المؤسسات الحكومية المختصة (الإعلامية ، والأمنية ،والصحية ،والتربوية)  ، وذلك من خلال بناء جسور من العلاقات والثقافات والمفاهيم المشتركة والتبادلية والتي تهتم بالارتقاء والنهوض بالمجتمع وبما يكفل للأفراد أمنهم المجتمعي </a:t>
            </a:r>
            <a:r>
              <a:rPr lang="en-US" dirty="0"/>
              <a:t> .</a:t>
            </a:r>
            <a:r>
              <a:rPr lang="ar-SA" dirty="0"/>
              <a:t>.</a:t>
            </a:r>
            <a:endParaRPr lang="en-US" dirty="0"/>
          </a:p>
          <a:p>
            <a:endParaRPr lang="en-US" dirty="0"/>
          </a:p>
        </p:txBody>
      </p:sp>
    </p:spTree>
    <p:extLst>
      <p:ext uri="{BB962C8B-B14F-4D97-AF65-F5344CB8AC3E}">
        <p14:creationId xmlns:p14="http://schemas.microsoft.com/office/powerpoint/2010/main" val="1067924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554B9-6036-44CF-8824-E5184B3DCC23}"/>
              </a:ext>
            </a:extLst>
          </p:cNvPr>
          <p:cNvSpPr>
            <a:spLocks noGrp="1"/>
          </p:cNvSpPr>
          <p:nvPr>
            <p:ph type="title"/>
          </p:nvPr>
        </p:nvSpPr>
        <p:spPr>
          <a:xfrm>
            <a:off x="1484310" y="228601"/>
            <a:ext cx="10018713" cy="997226"/>
          </a:xfrm>
        </p:spPr>
        <p:txBody>
          <a:bodyPr>
            <a:normAutofit/>
          </a:bodyPr>
          <a:lstStyle/>
          <a:p>
            <a:r>
              <a:rPr lang="ar-SA" sz="2800" dirty="0"/>
              <a:t>معايير المشاركة المجتمعية لمنظمات المجتمع المدني في الوقاية من  المخدرات</a:t>
            </a:r>
            <a:endParaRPr lang="en-US" sz="2800" dirty="0"/>
          </a:p>
        </p:txBody>
      </p:sp>
      <p:sp>
        <p:nvSpPr>
          <p:cNvPr id="3" name="Content Placeholder 2">
            <a:extLst>
              <a:ext uri="{FF2B5EF4-FFF2-40B4-BE49-F238E27FC236}">
                <a16:creationId xmlns:a16="http://schemas.microsoft.com/office/drawing/2014/main" id="{BCD439C1-91BB-49C3-BB8C-AEC524F904B0}"/>
              </a:ext>
            </a:extLst>
          </p:cNvPr>
          <p:cNvSpPr>
            <a:spLocks noGrp="1"/>
          </p:cNvSpPr>
          <p:nvPr>
            <p:ph idx="1"/>
          </p:nvPr>
        </p:nvSpPr>
        <p:spPr>
          <a:xfrm>
            <a:off x="1484310" y="1304692"/>
            <a:ext cx="10018713" cy="5213195"/>
          </a:xfrm>
        </p:spPr>
        <p:txBody>
          <a:bodyPr>
            <a:normAutofit fontScale="55000" lnSpcReduction="20000"/>
          </a:bodyPr>
          <a:lstStyle/>
          <a:p>
            <a:pPr marL="0" indent="0" algn="justLow" rtl="1">
              <a:buNone/>
            </a:pPr>
            <a:r>
              <a:rPr lang="ar-SA" sz="2500" dirty="0"/>
              <a:t>ويمكن تحديد عدد من المعايير والمؤشرات لمنظمات المجتمع المدني للمشاركة المجتمعية في خفض التعاطي على المخدرات . </a:t>
            </a:r>
            <a:endParaRPr lang="en-US" sz="2500" dirty="0"/>
          </a:p>
          <a:p>
            <a:pPr marL="0" indent="0" algn="justLow" rtl="1">
              <a:buNone/>
            </a:pPr>
            <a:r>
              <a:rPr lang="ar-SA" sz="2500" dirty="0"/>
              <a:t>       </a:t>
            </a:r>
          </a:p>
          <a:p>
            <a:pPr marL="0" indent="0" algn="justLow" rtl="1">
              <a:buNone/>
            </a:pPr>
            <a:r>
              <a:rPr lang="ar-SA" sz="2500" b="1" dirty="0"/>
              <a:t>المعيار الاول: وجود خطط داعمة للمشاركة المجتمعية لمنظمات المجتمع المدني  </a:t>
            </a:r>
            <a:r>
              <a:rPr lang="ar-SA" sz="2500" dirty="0"/>
              <a:t>.</a:t>
            </a:r>
          </a:p>
          <a:p>
            <a:pPr marL="0" indent="0" algn="justLow" rtl="1">
              <a:buNone/>
            </a:pPr>
            <a:r>
              <a:rPr lang="ar-SA" sz="2500" dirty="0"/>
              <a:t>1-تُفعل منظمات المجتمع المدني خطة للتوعية بأهمية المشاركة المجتمعية للوقاية من تعاطي المخدرات  في ضوء رؤية كل منظمة ورسالتها.</a:t>
            </a:r>
          </a:p>
          <a:p>
            <a:pPr algn="justLow" rtl="1">
              <a:buFontTx/>
              <a:buChar char="-"/>
            </a:pPr>
            <a:r>
              <a:rPr lang="ar-SA" sz="2500" dirty="0"/>
              <a:t>تعمل المنظمة أو الجمعية على الإعلان عن الانجازات المشتركة بينها وبين المجتمع المحلي لخفض التعاطي على المخدرات .</a:t>
            </a:r>
            <a:endParaRPr lang="en-US" sz="2500" dirty="0"/>
          </a:p>
          <a:p>
            <a:pPr marL="0" indent="0" algn="justLow" rtl="1">
              <a:buNone/>
            </a:pPr>
            <a:endParaRPr lang="ar-SA" sz="2500" dirty="0"/>
          </a:p>
          <a:p>
            <a:pPr marL="0" indent="0" algn="justLow" rtl="1">
              <a:buNone/>
            </a:pPr>
            <a:r>
              <a:rPr lang="ar-SA" sz="2500" b="1" dirty="0"/>
              <a:t>المعيار الثاني: مساندة المؤسسة للعمل التطوعي  </a:t>
            </a:r>
            <a:r>
              <a:rPr lang="ar-SA" sz="2500" dirty="0"/>
              <a:t>.</a:t>
            </a:r>
          </a:p>
          <a:p>
            <a:pPr marL="0" indent="0" algn="justLow" rtl="1">
              <a:buNone/>
            </a:pPr>
            <a:r>
              <a:rPr lang="ar-SA" sz="2500" dirty="0"/>
              <a:t>1-تُيسر المنظمة لأعضائها ، والمعنيين بالعمل التطوعي المشاركة في الانشطة والفعاليات الرامية لخفض التعاطي  للمخدرات .</a:t>
            </a:r>
          </a:p>
          <a:p>
            <a:pPr marL="0" indent="0" algn="justLow" rtl="1">
              <a:buNone/>
            </a:pPr>
            <a:r>
              <a:rPr lang="ar-SA" sz="2500" dirty="0"/>
              <a:t>2- تُفعل  المنظمة برامج وأنشطة لتأهيل المتطوعين من أعضاء المجتمع المحلي، للمشاركة في الأنشطة المختلفة  ذات الصلة بخفض التعاطي على المخدرات .</a:t>
            </a:r>
          </a:p>
          <a:p>
            <a:pPr marL="0" indent="0" algn="justLow" rtl="1">
              <a:buNone/>
            </a:pPr>
            <a:endParaRPr lang="ar-SA" sz="2500" b="1" dirty="0"/>
          </a:p>
          <a:p>
            <a:pPr marL="0" indent="0" algn="justLow" rtl="1">
              <a:buNone/>
            </a:pPr>
            <a:r>
              <a:rPr lang="ar-SA" sz="2500" b="1" dirty="0"/>
              <a:t>المعيار الثالث: وجود شراكة فعالة بين منظمات المجتمع المدني والمؤسسات الاجتماعية والحكومية </a:t>
            </a:r>
            <a:r>
              <a:rPr lang="ar-SA" sz="2500" dirty="0"/>
              <a:t>.</a:t>
            </a:r>
          </a:p>
          <a:p>
            <a:pPr marL="0" indent="0" algn="justLow" rtl="1">
              <a:buNone/>
            </a:pPr>
            <a:r>
              <a:rPr lang="ar-SA" sz="2500" dirty="0"/>
              <a:t>1-تستخدم المنظمة  أو الجمعية إمكانياتها البشرية والمادية في خدمة المجتمع  لدعم ومساندة البرامج وخطط خفض التعاطي على المخدرات .</a:t>
            </a:r>
          </a:p>
          <a:p>
            <a:pPr marL="0" indent="0" algn="justLow" rtl="1">
              <a:buNone/>
            </a:pPr>
            <a:r>
              <a:rPr lang="ar-SA" sz="2500" dirty="0"/>
              <a:t>2- تدعم منظمات المجتمع المدني المؤسسات الحكومية والاجتماعية  لتحقيق أهدافها في الحد من تعاطي المخدرات والادمان .  </a:t>
            </a:r>
          </a:p>
          <a:p>
            <a:pPr marL="0" indent="0">
              <a:buNone/>
            </a:pPr>
            <a:endParaRPr lang="en-US" dirty="0"/>
          </a:p>
        </p:txBody>
      </p:sp>
    </p:spTree>
    <p:extLst>
      <p:ext uri="{BB962C8B-B14F-4D97-AF65-F5344CB8AC3E}">
        <p14:creationId xmlns:p14="http://schemas.microsoft.com/office/powerpoint/2010/main" val="35593876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387</TotalTime>
  <Words>1829</Words>
  <Application>Microsoft Office PowerPoint</Application>
  <PresentationFormat>Widescreen</PresentationFormat>
  <Paragraphs>73</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Corbel</vt:lpstr>
      <vt:lpstr>Parallax</vt:lpstr>
      <vt:lpstr>الشراكة المجتمعية بين وسائل الأعلام ومؤسسات المجتمع المدني في الوقاية من المخدرات </vt:lpstr>
      <vt:lpstr>المقدمة:</vt:lpstr>
      <vt:lpstr>اشكالية البحث</vt:lpstr>
      <vt:lpstr>هدف البحث</vt:lpstr>
      <vt:lpstr>منهج البحث</vt:lpstr>
      <vt:lpstr>التأطير النظري</vt:lpstr>
      <vt:lpstr>مؤسسات المجتمع المدني في مملكة البحرين</vt:lpstr>
      <vt:lpstr>المشاركة المجتمعية   Community Participation </vt:lpstr>
      <vt:lpstr>معايير المشاركة المجتمعية لمنظمات المجتمع المدني في الوقاية من  المخدرات</vt:lpstr>
      <vt:lpstr>معايير المشاركة الأعلامية في الوقاية من المخدرات </vt:lpstr>
      <vt:lpstr>معايير المشاركة الإعلامية في الوقاية من المخدرات  </vt:lpstr>
      <vt:lpstr>التشاركية بين مؤسسات المجتمع المدني ووسائل الأعلام في الوقاية من الخدرات </vt:lpstr>
      <vt:lpstr>  </vt:lpstr>
      <vt:lpstr> </vt:lpstr>
      <vt:lpstr>PowerPoint Presentation</vt:lpstr>
      <vt:lpstr>الخاتمة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الشراكة المجتمعية بين وسائل الأعلام ومؤسسات المجتمع المدني في خفض الطلب على المخدرات</dc:title>
  <dc:creator>zuhair</dc:creator>
  <cp:lastModifiedBy>Zainab Abdulwahab Isa Abdulla Darwish</cp:lastModifiedBy>
  <cp:revision>68</cp:revision>
  <dcterms:created xsi:type="dcterms:W3CDTF">2019-09-21T10:48:13Z</dcterms:created>
  <dcterms:modified xsi:type="dcterms:W3CDTF">2021-04-07T10:13:09Z</dcterms:modified>
</cp:coreProperties>
</file>