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0"/>
  </p:notesMasterIdLst>
  <p:sldIdLst>
    <p:sldId id="256" r:id="rId5"/>
    <p:sldId id="257" r:id="rId6"/>
    <p:sldId id="258" r:id="rId7"/>
    <p:sldId id="366" r:id="rId8"/>
    <p:sldId id="367" r:id="rId9"/>
    <p:sldId id="368" r:id="rId10"/>
    <p:sldId id="369" r:id="rId11"/>
    <p:sldId id="370" r:id="rId12"/>
    <p:sldId id="371" r:id="rId13"/>
    <p:sldId id="267" r:id="rId14"/>
    <p:sldId id="372" r:id="rId15"/>
    <p:sldId id="373" r:id="rId16"/>
    <p:sldId id="374" r:id="rId17"/>
    <p:sldId id="375" r:id="rId18"/>
    <p:sldId id="376" r:id="rId19"/>
    <p:sldId id="378" r:id="rId20"/>
    <p:sldId id="379" r:id="rId21"/>
    <p:sldId id="380" r:id="rId22"/>
    <p:sldId id="381" r:id="rId23"/>
    <p:sldId id="382" r:id="rId24"/>
    <p:sldId id="383" r:id="rId25"/>
    <p:sldId id="384" r:id="rId26"/>
    <p:sldId id="385" r:id="rId27"/>
    <p:sldId id="386" r:id="rId28"/>
    <p:sldId id="260"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F0D47-02FB-4A83-AE6A-A4B43E05701A}" v="723" dt="2021-04-07T12:25:52.59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3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3.png"/><Relationship Id="rId7" Type="http://schemas.openxmlformats.org/officeDocument/2006/relationships/oleObject" Target="../embeddings/oleObject6.bin"/><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wmf"/><Relationship Id="rId10" Type="http://schemas.openxmlformats.org/officeDocument/2006/relationships/image" Target="../media/image17.wmf"/><Relationship Id="rId4" Type="http://schemas.openxmlformats.org/officeDocument/2006/relationships/oleObject" Target="../embeddings/oleObject5.bin"/><Relationship Id="rId9"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22.wmf"/><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19.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1.bin"/><Relationship Id="rId14" Type="http://schemas.openxmlformats.org/officeDocument/2006/relationships/image" Target="../media/image23.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oleObject" Target="../embeddings/oleObject7.bin"/><Relationship Id="rId7" Type="http://schemas.openxmlformats.org/officeDocument/2006/relationships/image" Target="../media/image24.wmf"/><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oleObject" Target="../embeddings/oleObject14.bin"/><Relationship Id="rId5" Type="http://schemas.openxmlformats.org/officeDocument/2006/relationships/image" Target="../media/image13.png"/><Relationship Id="rId4" Type="http://schemas.openxmlformats.org/officeDocument/2006/relationships/image" Target="../media/image17.wmf"/><Relationship Id="rId9" Type="http://schemas.openxmlformats.org/officeDocument/2006/relationships/image" Target="../media/image25.wmf"/></Relationships>
</file>

<file path=ppt/slides/_rels/slide15.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20.bin"/><Relationship Id="rId3" Type="http://schemas.openxmlformats.org/officeDocument/2006/relationships/oleObject" Target="../embeddings/oleObject7.bin"/><Relationship Id="rId7" Type="http://schemas.openxmlformats.org/officeDocument/2006/relationships/oleObject" Target="../embeddings/oleObject17.bin"/><Relationship Id="rId12" Type="http://schemas.openxmlformats.org/officeDocument/2006/relationships/image" Target="../media/image29.wmf"/><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26.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8.wmf"/><Relationship Id="rId4" Type="http://schemas.openxmlformats.org/officeDocument/2006/relationships/image" Target="../media/image17.wmf"/><Relationship Id="rId9" Type="http://schemas.openxmlformats.org/officeDocument/2006/relationships/oleObject" Target="../embeddings/oleObject18.bin"/><Relationship Id="rId14" Type="http://schemas.openxmlformats.org/officeDocument/2006/relationships/image" Target="../media/image30.emf"/></Relationships>
</file>

<file path=ppt/slides/_rels/slide16.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26.bin"/><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35.wmf"/><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32.w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24.bin"/><Relationship Id="rId14" Type="http://schemas.openxmlformats.org/officeDocument/2006/relationships/image" Target="../media/image36.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38.wmf"/><Relationship Id="rId5" Type="http://schemas.openxmlformats.org/officeDocument/2006/relationships/oleObject" Target="../embeddings/oleObject28.bin"/><Relationship Id="rId4" Type="http://schemas.openxmlformats.org/officeDocument/2006/relationships/image" Target="../media/image37.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image" Target="../media/image41.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40.wmf"/><Relationship Id="rId5" Type="http://schemas.openxmlformats.org/officeDocument/2006/relationships/oleObject" Target="../embeddings/oleObject30.bin"/><Relationship Id="rId4" Type="http://schemas.openxmlformats.org/officeDocument/2006/relationships/image" Target="../media/image39.wmf"/></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43.wmf"/><Relationship Id="rId4" Type="http://schemas.openxmlformats.org/officeDocument/2006/relationships/oleObject" Target="../embeddings/oleObject31.bin"/></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47.wmf"/><Relationship Id="rId5" Type="http://schemas.openxmlformats.org/officeDocument/2006/relationships/oleObject" Target="../embeddings/oleObject33.bin"/><Relationship Id="rId4" Type="http://schemas.openxmlformats.org/officeDocument/2006/relationships/image" Target="../media/image46.wmf"/></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1" name="24th December 2020"/>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a:defRPr>
                <a:solidFill>
                  <a:srgbClr val="FFFFFF"/>
                </a:solidFill>
              </a:defRPr>
            </a:lvl1pPr>
          </a:lstStyle>
          <a:p>
            <a:r>
              <a:rPr dirty="0"/>
              <a:t>2</a:t>
            </a:r>
            <a:r>
              <a:rPr lang="en-US" dirty="0"/>
              <a:t>3rd</a:t>
            </a:r>
            <a:r>
              <a:rPr dirty="0"/>
              <a:t> </a:t>
            </a:r>
            <a:r>
              <a:rPr lang="en-US" dirty="0"/>
              <a:t>March 2021</a:t>
            </a:r>
            <a:endParaRPr dirty="0"/>
          </a:p>
        </p:txBody>
      </p:sp>
      <p:sp>
        <p:nvSpPr>
          <p:cNvPr id="152" name="Celebrating 20 Years…"/>
          <p:cNvSpPr txBox="1">
            <a:spLocks noGrp="1"/>
          </p:cNvSpPr>
          <p:nvPr>
            <p:ph type="ctrTitle"/>
          </p:nvPr>
        </p:nvSpPr>
        <p:spPr>
          <a:xfrm>
            <a:off x="887318" y="4976515"/>
            <a:ext cx="12816923" cy="2525149"/>
          </a:xfrm>
          <a:prstGeom prst="rect">
            <a:avLst/>
          </a:prstGeom>
        </p:spPr>
        <p:txBody>
          <a:bodyPr/>
          <a:lstStyle/>
          <a:p>
            <a:pPr defTabSz="1658070">
              <a:defRPr sz="8704" spc="-174">
                <a:solidFill>
                  <a:srgbClr val="FFFFFF"/>
                </a:solidFill>
              </a:defRPr>
            </a:pPr>
            <a:r>
              <a:rPr dirty="0"/>
              <a:t>Celebrating 20 Years</a:t>
            </a:r>
          </a:p>
          <a:p>
            <a:pPr defTabSz="1658070">
              <a:defRPr sz="8704" spc="-174">
                <a:solidFill>
                  <a:srgbClr val="FFFFFF"/>
                </a:solidFill>
              </a:defRPr>
            </a:pPr>
            <a:r>
              <a:rPr dirty="0"/>
              <a:t>of Excellence</a:t>
            </a:r>
          </a:p>
        </p:txBody>
      </p:sp>
      <p:sp>
        <p:nvSpPr>
          <p:cNvPr id="153" name="Subtitle goes here"/>
          <p:cNvSpPr txBox="1">
            <a:spLocks noGrp="1"/>
          </p:cNvSpPr>
          <p:nvPr>
            <p:ph type="subTitle" sz="quarter" idx="1"/>
          </p:nvPr>
        </p:nvSpPr>
        <p:spPr>
          <a:xfrm>
            <a:off x="1155814" y="8363415"/>
            <a:ext cx="13162351" cy="1962614"/>
          </a:xfrm>
          <a:prstGeom prst="rect">
            <a:avLst/>
          </a:prstGeom>
        </p:spPr>
        <p:txBody>
          <a:bodyPr>
            <a:normAutofit fontScale="92500"/>
          </a:bodyPr>
          <a:lstStyle>
            <a:lvl1pPr>
              <a:defRPr b="0">
                <a:solidFill>
                  <a:srgbClr val="FFFFFF"/>
                </a:solidFill>
                <a:latin typeface="Helvetica Neue Light"/>
                <a:ea typeface="Helvetica Neue Light"/>
                <a:cs typeface="Helvetica Neue Light"/>
                <a:sym typeface="Helvetica Neue Light"/>
              </a:defRPr>
            </a:lvl1pPr>
          </a:lstStyle>
          <a:p>
            <a:r>
              <a:rPr lang="en-US" dirty="0"/>
              <a:t>Crystal-Melt Interfacial Free Energy of Binary Hard Spheres from Capillary Fluctuations</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About us"/>
          <p:cNvSpPr txBox="1">
            <a:spLocks noGrp="1"/>
          </p:cNvSpPr>
          <p:nvPr>
            <p:ph type="title"/>
          </p:nvPr>
        </p:nvSpPr>
        <p:spPr>
          <a:xfrm>
            <a:off x="869794" y="705934"/>
            <a:ext cx="22904605" cy="1368193"/>
          </a:xfrm>
          <a:prstGeom prst="rect">
            <a:avLst/>
          </a:prstGeom>
        </p:spPr>
        <p:txBody>
          <a:bodyPr>
            <a:normAutofit/>
          </a:bodyPr>
          <a:lstStyle>
            <a:lvl1pPr>
              <a:defRPr>
                <a:solidFill>
                  <a:srgbClr val="BD3436"/>
                </a:solidFill>
              </a:defRPr>
            </a:lvl1pPr>
          </a:lstStyle>
          <a:p>
            <a:r>
              <a:rPr lang="en-US" dirty="0"/>
              <a:t>Pressure of the interface and stress in crystal </a:t>
            </a:r>
            <a:endParaRPr dirty="0"/>
          </a:p>
        </p:txBody>
      </p:sp>
      <p:pic>
        <p:nvPicPr>
          <p:cNvPr id="4" name="Picture 6">
            <a:extLst>
              <a:ext uri="{FF2B5EF4-FFF2-40B4-BE49-F238E27FC236}">
                <a16:creationId xmlns:a16="http://schemas.microsoft.com/office/drawing/2014/main" id="{1540451D-ADE5-48FA-9364-E8F727FF1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713" y="2428875"/>
            <a:ext cx="17986646" cy="1255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70472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 name="About us">
            <a:extLst>
              <a:ext uri="{FF2B5EF4-FFF2-40B4-BE49-F238E27FC236}">
                <a16:creationId xmlns:a16="http://schemas.microsoft.com/office/drawing/2014/main" id="{1A20822F-AC1C-4F42-A4FB-CE4E6A2AAE1C}"/>
              </a:ext>
            </a:extLst>
          </p:cNvPr>
          <p:cNvSpPr txBox="1">
            <a:spLocks noGrp="1"/>
          </p:cNvSpPr>
          <p:nvPr>
            <p:ph type="title"/>
          </p:nvPr>
        </p:nvSpPr>
        <p:spPr>
          <a:xfrm>
            <a:off x="4755994" y="1820359"/>
            <a:ext cx="15744825" cy="1368193"/>
          </a:xfrm>
          <a:prstGeom prst="rect">
            <a:avLst/>
          </a:prstGeom>
        </p:spPr>
        <p:txBody>
          <a:bodyPr>
            <a:normAutofit/>
          </a:bodyPr>
          <a:lstStyle>
            <a:lvl1pPr>
              <a:defRPr>
                <a:solidFill>
                  <a:srgbClr val="BD3436"/>
                </a:solidFill>
              </a:defRPr>
            </a:lvl1pPr>
          </a:lstStyle>
          <a:p>
            <a:r>
              <a:rPr lang="en-US" sz="6000" dirty="0"/>
              <a:t>Pressure of the interface and stress in crystal </a:t>
            </a:r>
            <a:endParaRPr sz="6000" dirty="0"/>
          </a:p>
        </p:txBody>
      </p:sp>
      <p:pic>
        <p:nvPicPr>
          <p:cNvPr id="10" name="Picture 9">
            <a:extLst>
              <a:ext uri="{FF2B5EF4-FFF2-40B4-BE49-F238E27FC236}">
                <a16:creationId xmlns:a16="http://schemas.microsoft.com/office/drawing/2014/main" id="{9C7C69AD-A2E5-49BA-91FF-BD1E00AE29D7}"/>
              </a:ext>
            </a:extLst>
          </p:cNvPr>
          <p:cNvPicPr/>
          <p:nvPr/>
        </p:nvPicPr>
        <p:blipFill rotWithShape="1">
          <a:blip r:embed="rId3">
            <a:extLst>
              <a:ext uri="{28A0092B-C50C-407E-A947-70E740481C1C}">
                <a14:useLocalDpi xmlns:a14="http://schemas.microsoft.com/office/drawing/2010/main" val="0"/>
              </a:ext>
            </a:extLst>
          </a:blip>
          <a:srcRect t="13544" r="12966" b="4729"/>
          <a:stretch/>
        </p:blipFill>
        <p:spPr bwMode="auto">
          <a:xfrm>
            <a:off x="6029325" y="4045802"/>
            <a:ext cx="16859249" cy="102988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456097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 name="About us">
            <a:extLst>
              <a:ext uri="{FF2B5EF4-FFF2-40B4-BE49-F238E27FC236}">
                <a16:creationId xmlns:a16="http://schemas.microsoft.com/office/drawing/2014/main" id="{81863D62-2BF0-480B-B022-62BF7CB439E7}"/>
              </a:ext>
            </a:extLst>
          </p:cNvPr>
          <p:cNvSpPr txBox="1">
            <a:spLocks/>
          </p:cNvSpPr>
          <p:nvPr/>
        </p:nvSpPr>
        <p:spPr>
          <a:xfrm>
            <a:off x="5137150" y="2279650"/>
            <a:ext cx="10207625"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BD3436"/>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r>
              <a:rPr lang="en-US" dirty="0"/>
              <a:t>Fluctuation Method</a:t>
            </a:r>
          </a:p>
        </p:txBody>
      </p:sp>
      <p:grpSp>
        <p:nvGrpSpPr>
          <p:cNvPr id="8" name="Group 103">
            <a:extLst>
              <a:ext uri="{FF2B5EF4-FFF2-40B4-BE49-F238E27FC236}">
                <a16:creationId xmlns:a16="http://schemas.microsoft.com/office/drawing/2014/main" id="{DF78D40C-3E49-4F92-875A-75E2A682708B}"/>
              </a:ext>
            </a:extLst>
          </p:cNvPr>
          <p:cNvGrpSpPr>
            <a:grpSpLocks/>
          </p:cNvGrpSpPr>
          <p:nvPr/>
        </p:nvGrpSpPr>
        <p:grpSpPr bwMode="auto">
          <a:xfrm>
            <a:off x="18449693" y="4731814"/>
            <a:ext cx="5419492" cy="7114479"/>
            <a:chOff x="3504" y="288"/>
            <a:chExt cx="1914" cy="2653"/>
          </a:xfrm>
        </p:grpSpPr>
        <p:grpSp>
          <p:nvGrpSpPr>
            <p:cNvPr id="9" name="Group 69">
              <a:extLst>
                <a:ext uri="{FF2B5EF4-FFF2-40B4-BE49-F238E27FC236}">
                  <a16:creationId xmlns:a16="http://schemas.microsoft.com/office/drawing/2014/main" id="{5D60709D-EC66-4D4D-8F89-074D4B07CAAA}"/>
                </a:ext>
              </a:extLst>
            </p:cNvPr>
            <p:cNvGrpSpPr>
              <a:grpSpLocks/>
            </p:cNvGrpSpPr>
            <p:nvPr/>
          </p:nvGrpSpPr>
          <p:grpSpPr bwMode="auto">
            <a:xfrm>
              <a:off x="3504" y="288"/>
              <a:ext cx="1488" cy="2448"/>
              <a:chOff x="3744" y="1056"/>
              <a:chExt cx="1737" cy="2880"/>
            </a:xfrm>
          </p:grpSpPr>
          <p:pic>
            <p:nvPicPr>
              <p:cNvPr id="16" name="Picture 58">
                <a:extLst>
                  <a:ext uri="{FF2B5EF4-FFF2-40B4-BE49-F238E27FC236}">
                    <a16:creationId xmlns:a16="http://schemas.microsoft.com/office/drawing/2014/main" id="{3E8479CB-B3F6-412E-AE2F-6C0355DF7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1056"/>
                <a:ext cx="1401"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ine 59">
                <a:extLst>
                  <a:ext uri="{FF2B5EF4-FFF2-40B4-BE49-F238E27FC236}">
                    <a16:creationId xmlns:a16="http://schemas.microsoft.com/office/drawing/2014/main" id="{6205ECB6-8A81-4677-807B-21124AECF2E6}"/>
                  </a:ext>
                </a:extLst>
              </p:cNvPr>
              <p:cNvSpPr>
                <a:spLocks noChangeShapeType="1"/>
              </p:cNvSpPr>
              <p:nvPr/>
            </p:nvSpPr>
            <p:spPr bwMode="auto">
              <a:xfrm flipV="1">
                <a:off x="3936" y="1776"/>
                <a:ext cx="0" cy="7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Text Box 60">
                <a:extLst>
                  <a:ext uri="{FF2B5EF4-FFF2-40B4-BE49-F238E27FC236}">
                    <a16:creationId xmlns:a16="http://schemas.microsoft.com/office/drawing/2014/main" id="{D1348CB3-281A-4989-8C4B-057DAAB8C8A6}"/>
                  </a:ext>
                </a:extLst>
              </p:cNvPr>
              <p:cNvSpPr txBox="1">
                <a:spLocks noChangeArrowheads="1"/>
              </p:cNvSpPr>
              <p:nvPr/>
            </p:nvSpPr>
            <p:spPr bwMode="auto">
              <a:xfrm>
                <a:off x="3744" y="1536"/>
                <a:ext cx="340"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800" i="1"/>
                  <a:t>h(y</a:t>
                </a:r>
                <a:r>
                  <a:rPr lang="en-US" altLang="en-US" sz="1800" i="1">
                    <a:solidFill>
                      <a:srgbClr val="1300FF"/>
                    </a:solidFill>
                  </a:rPr>
                  <a:t>)</a:t>
                </a:r>
                <a:endParaRPr lang="en-US" altLang="en-US" sz="1800">
                  <a:solidFill>
                    <a:srgbClr val="1300FF"/>
                  </a:solidFill>
                </a:endParaRPr>
              </a:p>
            </p:txBody>
          </p:sp>
        </p:grpSp>
        <p:sp>
          <p:nvSpPr>
            <p:cNvPr id="11" name="Rectangle 74">
              <a:extLst>
                <a:ext uri="{FF2B5EF4-FFF2-40B4-BE49-F238E27FC236}">
                  <a16:creationId xmlns:a16="http://schemas.microsoft.com/office/drawing/2014/main" id="{4A91B708-6658-4FCC-986E-E2FAB8C85DEA}"/>
                </a:ext>
              </a:extLst>
            </p:cNvPr>
            <p:cNvSpPr>
              <a:spLocks noChangeArrowheads="1"/>
            </p:cNvSpPr>
            <p:nvPr/>
          </p:nvSpPr>
          <p:spPr bwMode="auto">
            <a:xfrm>
              <a:off x="4992" y="528"/>
              <a:ext cx="311"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800"/>
                <a:t>melt</a:t>
              </a:r>
            </a:p>
          </p:txBody>
        </p:sp>
        <p:sp>
          <p:nvSpPr>
            <p:cNvPr id="12" name="Rectangle 75">
              <a:extLst>
                <a:ext uri="{FF2B5EF4-FFF2-40B4-BE49-F238E27FC236}">
                  <a16:creationId xmlns:a16="http://schemas.microsoft.com/office/drawing/2014/main" id="{41F3C4D3-A05B-4BBE-A3A6-398BF4912C63}"/>
                </a:ext>
              </a:extLst>
            </p:cNvPr>
            <p:cNvSpPr>
              <a:spLocks noChangeArrowheads="1"/>
            </p:cNvSpPr>
            <p:nvPr/>
          </p:nvSpPr>
          <p:spPr bwMode="auto">
            <a:xfrm>
              <a:off x="4992" y="1392"/>
              <a:ext cx="426"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800"/>
                <a:t>crystal</a:t>
              </a:r>
            </a:p>
          </p:txBody>
        </p:sp>
        <p:sp>
          <p:nvSpPr>
            <p:cNvPr id="13" name="Rectangle 76">
              <a:extLst>
                <a:ext uri="{FF2B5EF4-FFF2-40B4-BE49-F238E27FC236}">
                  <a16:creationId xmlns:a16="http://schemas.microsoft.com/office/drawing/2014/main" id="{7A37C87A-1CF1-44E1-A7EF-8BA8FA232060}"/>
                </a:ext>
              </a:extLst>
            </p:cNvPr>
            <p:cNvSpPr>
              <a:spLocks noChangeArrowheads="1"/>
            </p:cNvSpPr>
            <p:nvPr/>
          </p:nvSpPr>
          <p:spPr bwMode="auto">
            <a:xfrm>
              <a:off x="4992" y="2256"/>
              <a:ext cx="311"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800"/>
                <a:t>melt</a:t>
              </a:r>
            </a:p>
          </p:txBody>
        </p:sp>
        <p:sp>
          <p:nvSpPr>
            <p:cNvPr id="14" name="Rectangle 83">
              <a:extLst>
                <a:ext uri="{FF2B5EF4-FFF2-40B4-BE49-F238E27FC236}">
                  <a16:creationId xmlns:a16="http://schemas.microsoft.com/office/drawing/2014/main" id="{B7E8E824-B608-45D6-85D5-5FFCCAC5D6EF}"/>
                </a:ext>
              </a:extLst>
            </p:cNvPr>
            <p:cNvSpPr>
              <a:spLocks noChangeArrowheads="1"/>
            </p:cNvSpPr>
            <p:nvPr/>
          </p:nvSpPr>
          <p:spPr bwMode="auto">
            <a:xfrm>
              <a:off x="4416" y="2736"/>
              <a:ext cx="176"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800" i="1"/>
                <a:t>w</a:t>
              </a:r>
            </a:p>
          </p:txBody>
        </p:sp>
        <p:sp>
          <p:nvSpPr>
            <p:cNvPr id="15" name="Rectangle 84">
              <a:extLst>
                <a:ext uri="{FF2B5EF4-FFF2-40B4-BE49-F238E27FC236}">
                  <a16:creationId xmlns:a16="http://schemas.microsoft.com/office/drawing/2014/main" id="{065A1750-5793-40E5-A8B5-365AB50E2D36}"/>
                </a:ext>
              </a:extLst>
            </p:cNvPr>
            <p:cNvSpPr>
              <a:spLocks noChangeArrowheads="1"/>
            </p:cNvSpPr>
            <p:nvPr/>
          </p:nvSpPr>
          <p:spPr bwMode="auto">
            <a:xfrm>
              <a:off x="3600" y="2496"/>
              <a:ext cx="157"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800" i="1"/>
                <a:t>b</a:t>
              </a:r>
            </a:p>
          </p:txBody>
        </p:sp>
      </p:grpSp>
      <p:sp>
        <p:nvSpPr>
          <p:cNvPr id="19" name="Rectangle 106">
            <a:extLst>
              <a:ext uri="{FF2B5EF4-FFF2-40B4-BE49-F238E27FC236}">
                <a16:creationId xmlns:a16="http://schemas.microsoft.com/office/drawing/2014/main" id="{BE1BD194-6AC1-4348-89C0-3C368BEAC77F}"/>
              </a:ext>
            </a:extLst>
          </p:cNvPr>
          <p:cNvSpPr txBox="1">
            <a:spLocks noChangeArrowheads="1"/>
          </p:cNvSpPr>
          <p:nvPr/>
        </p:nvSpPr>
        <p:spPr bwMode="auto">
          <a:xfrm>
            <a:off x="1949634" y="4825447"/>
            <a:ext cx="15044728" cy="1089495"/>
          </a:xfrm>
          <a:prstGeom prst="rect">
            <a:avLst/>
          </a:prstGeom>
          <a:noFill/>
          <a:ln w="12700">
            <a:noFill/>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9" tIns="45703" rIns="91409" bIns="45703">
            <a:spAutoFit/>
          </a:bodyPr>
          <a:lstStyle>
            <a:lvl1pPr marL="609600" marR="0" indent="-609600" algn="l" defTabSz="2438338" rtl="0" latinLnBrk="0">
              <a:lnSpc>
                <a:spcPct val="90000"/>
              </a:lnSpc>
              <a:spcBef>
                <a:spcPts val="4500"/>
              </a:spcBef>
              <a:spcAft>
                <a:spcPts val="0"/>
              </a:spcAft>
              <a:buClrTx/>
              <a:buSzPct val="123000"/>
              <a:buFontTx/>
              <a:buChar char="•"/>
              <a:tabLst/>
              <a:defRPr sz="2400" b="0" i="0" u="none" strike="noStrike" cap="none" spc="0" baseline="0">
                <a:solidFill>
                  <a:schemeClr val="tx1"/>
                </a:solidFill>
                <a:uFillTx/>
                <a:latin typeface="Times" panose="02020603050405020304" pitchFamily="18" charset="0"/>
                <a:ea typeface="+mn-ea"/>
                <a:cs typeface="+mn-cs"/>
                <a:sym typeface="Helvetica Neue"/>
              </a:defRPr>
            </a:lvl1pPr>
            <a:lvl2pPr marL="742950" marR="0" indent="-285750" algn="l" defTabSz="2438338" rtl="0" latinLnBrk="0">
              <a:lnSpc>
                <a:spcPct val="90000"/>
              </a:lnSpc>
              <a:spcBef>
                <a:spcPts val="4500"/>
              </a:spcBef>
              <a:spcAft>
                <a:spcPts val="0"/>
              </a:spcAft>
              <a:buClrTx/>
              <a:buSzPct val="123000"/>
              <a:buFontTx/>
              <a:buChar char="•"/>
              <a:tabLst/>
              <a:defRPr sz="2400" b="0" i="0" u="none" strike="noStrike" cap="none" spc="0" baseline="0">
                <a:solidFill>
                  <a:schemeClr val="tx1"/>
                </a:solidFill>
                <a:uFillTx/>
                <a:latin typeface="Times" panose="02020603050405020304" pitchFamily="18" charset="0"/>
                <a:ea typeface="+mn-ea"/>
                <a:cs typeface="+mn-cs"/>
                <a:sym typeface="Helvetica Neue"/>
              </a:defRPr>
            </a:lvl2pPr>
            <a:lvl3pPr marL="1143000" marR="0" indent="-228600" algn="l" defTabSz="2438338" rtl="0" latinLnBrk="0">
              <a:lnSpc>
                <a:spcPct val="90000"/>
              </a:lnSpc>
              <a:spcBef>
                <a:spcPts val="4500"/>
              </a:spcBef>
              <a:spcAft>
                <a:spcPts val="0"/>
              </a:spcAft>
              <a:buClrTx/>
              <a:buSzPct val="123000"/>
              <a:buFontTx/>
              <a:buChar char="•"/>
              <a:tabLst/>
              <a:defRPr sz="2400" b="0" i="0" u="none" strike="noStrike" cap="none" spc="0" baseline="0">
                <a:solidFill>
                  <a:schemeClr val="tx1"/>
                </a:solidFill>
                <a:uFillTx/>
                <a:latin typeface="Times" panose="02020603050405020304" pitchFamily="18" charset="0"/>
                <a:ea typeface="+mn-ea"/>
                <a:cs typeface="+mn-cs"/>
                <a:sym typeface="Helvetica Neue"/>
              </a:defRPr>
            </a:lvl3pPr>
            <a:lvl4pPr marL="1600200" marR="0" indent="-228600" algn="l" defTabSz="2438338" rtl="0" latinLnBrk="0">
              <a:lnSpc>
                <a:spcPct val="90000"/>
              </a:lnSpc>
              <a:spcBef>
                <a:spcPts val="4500"/>
              </a:spcBef>
              <a:spcAft>
                <a:spcPts val="0"/>
              </a:spcAft>
              <a:buClrTx/>
              <a:buSzPct val="123000"/>
              <a:buFontTx/>
              <a:buChar char="•"/>
              <a:tabLst/>
              <a:defRPr sz="2400" b="0" i="0" u="none" strike="noStrike" cap="none" spc="0" baseline="0">
                <a:solidFill>
                  <a:schemeClr val="tx1"/>
                </a:solidFill>
                <a:uFillTx/>
                <a:latin typeface="Times" panose="02020603050405020304" pitchFamily="18" charset="0"/>
                <a:ea typeface="+mn-ea"/>
                <a:cs typeface="+mn-cs"/>
                <a:sym typeface="Helvetica Neue"/>
              </a:defRPr>
            </a:lvl4pPr>
            <a:lvl5pPr marL="2057400" marR="0" indent="-228600" algn="l" defTabSz="2438338" rtl="0" latinLnBrk="0">
              <a:lnSpc>
                <a:spcPct val="90000"/>
              </a:lnSpc>
              <a:spcBef>
                <a:spcPts val="4500"/>
              </a:spcBef>
              <a:spcAft>
                <a:spcPts val="0"/>
              </a:spcAft>
              <a:buClrTx/>
              <a:buSzPct val="123000"/>
              <a:buFontTx/>
              <a:buChar char="•"/>
              <a:tabLst/>
              <a:defRPr sz="2400" b="0" i="0" u="none" strike="noStrike" cap="none" spc="0" baseline="0">
                <a:solidFill>
                  <a:schemeClr val="tx1"/>
                </a:solidFill>
                <a:uFillTx/>
                <a:latin typeface="Times" panose="02020603050405020304" pitchFamily="18" charset="0"/>
                <a:ea typeface="+mn-ea"/>
                <a:cs typeface="+mn-cs"/>
                <a:sym typeface="Helvetica Neue"/>
              </a:defRPr>
            </a:lvl5pPr>
            <a:lvl6pPr marL="2514600" marR="0" indent="-228600" algn="l" defTabSz="2438338" rtl="0" eaLnBrk="0" fontAlgn="base" latinLnBrk="0" hangingPunct="0">
              <a:lnSpc>
                <a:spcPct val="90000"/>
              </a:lnSpc>
              <a:spcBef>
                <a:spcPct val="0"/>
              </a:spcBef>
              <a:spcAft>
                <a:spcPct val="0"/>
              </a:spcAft>
              <a:buClrTx/>
              <a:buSzPct val="123000"/>
              <a:buFontTx/>
              <a:buChar char="•"/>
              <a:tabLst/>
              <a:defRPr sz="2400" b="0" i="0" u="none" strike="noStrike" cap="none" spc="0" baseline="0">
                <a:solidFill>
                  <a:schemeClr val="tx1"/>
                </a:solidFill>
                <a:uFillTx/>
                <a:latin typeface="Times" panose="02020603050405020304" pitchFamily="18" charset="0"/>
                <a:ea typeface="+mn-ea"/>
                <a:cs typeface="+mn-cs"/>
                <a:sym typeface="Helvetica Neue"/>
              </a:defRPr>
            </a:lvl6pPr>
            <a:lvl7pPr marL="2971800" marR="0" indent="-228600" algn="l" defTabSz="2438338" rtl="0" eaLnBrk="0" fontAlgn="base" latinLnBrk="0" hangingPunct="0">
              <a:lnSpc>
                <a:spcPct val="90000"/>
              </a:lnSpc>
              <a:spcBef>
                <a:spcPct val="0"/>
              </a:spcBef>
              <a:spcAft>
                <a:spcPct val="0"/>
              </a:spcAft>
              <a:buClrTx/>
              <a:buSzPct val="123000"/>
              <a:buFontTx/>
              <a:buChar char="•"/>
              <a:tabLst/>
              <a:defRPr sz="2400" b="0" i="0" u="none" strike="noStrike" cap="none" spc="0" baseline="0">
                <a:solidFill>
                  <a:schemeClr val="tx1"/>
                </a:solidFill>
                <a:uFillTx/>
                <a:latin typeface="Times" panose="02020603050405020304" pitchFamily="18" charset="0"/>
                <a:ea typeface="+mn-ea"/>
                <a:cs typeface="+mn-cs"/>
                <a:sym typeface="Helvetica Neue"/>
              </a:defRPr>
            </a:lvl7pPr>
            <a:lvl8pPr marL="3429000" marR="0" indent="-228600" algn="l" defTabSz="2438338" rtl="0" eaLnBrk="0" fontAlgn="base" latinLnBrk="0" hangingPunct="0">
              <a:lnSpc>
                <a:spcPct val="90000"/>
              </a:lnSpc>
              <a:spcBef>
                <a:spcPct val="0"/>
              </a:spcBef>
              <a:spcAft>
                <a:spcPct val="0"/>
              </a:spcAft>
              <a:buClrTx/>
              <a:buSzPct val="123000"/>
              <a:buFontTx/>
              <a:buChar char="•"/>
              <a:tabLst/>
              <a:defRPr sz="2400" b="0" i="0" u="none" strike="noStrike" cap="none" spc="0" baseline="0">
                <a:solidFill>
                  <a:schemeClr val="tx1"/>
                </a:solidFill>
                <a:uFillTx/>
                <a:latin typeface="Times" panose="02020603050405020304" pitchFamily="18" charset="0"/>
                <a:ea typeface="+mn-ea"/>
                <a:cs typeface="+mn-cs"/>
                <a:sym typeface="Helvetica Neue"/>
              </a:defRPr>
            </a:lvl8pPr>
            <a:lvl9pPr marL="3886200" marR="0" indent="-228600" algn="l" defTabSz="2438338" rtl="0" eaLnBrk="0" fontAlgn="base" latinLnBrk="0" hangingPunct="0">
              <a:lnSpc>
                <a:spcPct val="90000"/>
              </a:lnSpc>
              <a:spcBef>
                <a:spcPct val="0"/>
              </a:spcBef>
              <a:spcAft>
                <a:spcPct val="0"/>
              </a:spcAft>
              <a:buClrTx/>
              <a:buSzPct val="123000"/>
              <a:buFontTx/>
              <a:buChar char="•"/>
              <a:tabLst/>
              <a:defRPr sz="2400" b="0" i="0" u="none" strike="noStrike" cap="none" spc="0" baseline="0">
                <a:solidFill>
                  <a:schemeClr val="tx1"/>
                </a:solidFill>
                <a:uFillTx/>
                <a:latin typeface="Times" panose="02020603050405020304" pitchFamily="18" charset="0"/>
                <a:ea typeface="+mn-ea"/>
                <a:cs typeface="+mn-cs"/>
                <a:sym typeface="Helvetica Neue"/>
              </a:defRPr>
            </a:lvl9pPr>
          </a:lstStyle>
          <a:p>
            <a:pPr marL="0" indent="0" hangingPunct="1">
              <a:buFontTx/>
              <a:buNone/>
            </a:pPr>
            <a:r>
              <a:rPr lang="en-US" altLang="en-US" sz="3600" dirty="0">
                <a:solidFill>
                  <a:schemeClr val="bg2">
                    <a:lumMod val="10000"/>
                  </a:schemeClr>
                </a:solidFill>
              </a:rPr>
              <a:t>The fluctuation in interfacial position </a:t>
            </a:r>
            <a:r>
              <a:rPr lang="en-US" altLang="en-US" sz="3600" i="1" dirty="0">
                <a:solidFill>
                  <a:schemeClr val="bg2">
                    <a:lumMod val="10000"/>
                  </a:schemeClr>
                </a:solidFill>
              </a:rPr>
              <a:t>h</a:t>
            </a:r>
            <a:r>
              <a:rPr lang="en-US" altLang="en-US" sz="3600" dirty="0">
                <a:solidFill>
                  <a:schemeClr val="bg2">
                    <a:lumMod val="10000"/>
                  </a:schemeClr>
                </a:solidFill>
              </a:rPr>
              <a:t>(</a:t>
            </a:r>
            <a:r>
              <a:rPr lang="en-US" altLang="en-US" sz="3600" i="1" dirty="0">
                <a:solidFill>
                  <a:schemeClr val="bg2">
                    <a:lumMod val="10000"/>
                  </a:schemeClr>
                </a:solidFill>
              </a:rPr>
              <a:t>y</a:t>
            </a:r>
            <a:r>
              <a:rPr lang="en-US" altLang="en-US" sz="3600" dirty="0">
                <a:solidFill>
                  <a:schemeClr val="bg2">
                    <a:lumMod val="10000"/>
                  </a:schemeClr>
                </a:solidFill>
              </a:rPr>
              <a:t>) is monitored.  The Fourier transform of the </a:t>
            </a:r>
            <a:r>
              <a:rPr lang="en-US" altLang="en-US" sz="3600" i="1" dirty="0">
                <a:solidFill>
                  <a:schemeClr val="bg2">
                    <a:lumMod val="10000"/>
                  </a:schemeClr>
                </a:solidFill>
              </a:rPr>
              <a:t>h</a:t>
            </a:r>
            <a:r>
              <a:rPr lang="en-US" altLang="en-US" sz="3600" dirty="0">
                <a:solidFill>
                  <a:schemeClr val="bg2">
                    <a:lumMod val="10000"/>
                  </a:schemeClr>
                </a:solidFill>
              </a:rPr>
              <a:t>(</a:t>
            </a:r>
            <a:r>
              <a:rPr lang="en-US" altLang="en-US" sz="3600" i="1" dirty="0">
                <a:solidFill>
                  <a:schemeClr val="bg2">
                    <a:lumMod val="10000"/>
                  </a:schemeClr>
                </a:solidFill>
              </a:rPr>
              <a:t>y</a:t>
            </a:r>
            <a:r>
              <a:rPr lang="en-US" altLang="en-US" sz="3600" dirty="0">
                <a:solidFill>
                  <a:schemeClr val="bg2">
                    <a:lumMod val="10000"/>
                  </a:schemeClr>
                </a:solidFill>
              </a:rPr>
              <a:t>) is used, which is, related to the stiffness, as follows</a:t>
            </a:r>
          </a:p>
        </p:txBody>
      </p:sp>
      <p:graphicFrame>
        <p:nvGraphicFramePr>
          <p:cNvPr id="20" name="Object 85" descr="Papyrus">
            <a:extLst>
              <a:ext uri="{FF2B5EF4-FFF2-40B4-BE49-F238E27FC236}">
                <a16:creationId xmlns:a16="http://schemas.microsoft.com/office/drawing/2014/main" id="{9B1C99E3-AD77-4BB5-8830-3826CDB6190C}"/>
              </a:ext>
            </a:extLst>
          </p:cNvPr>
          <p:cNvGraphicFramePr>
            <a:graphicFrameLocks noChangeAspect="1"/>
          </p:cNvGraphicFramePr>
          <p:nvPr>
            <p:extLst>
              <p:ext uri="{D42A27DB-BD31-4B8C-83A1-F6EECF244321}">
                <p14:modId xmlns:p14="http://schemas.microsoft.com/office/powerpoint/2010/main" val="4263799938"/>
              </p:ext>
            </p:extLst>
          </p:nvPr>
        </p:nvGraphicFramePr>
        <p:xfrm>
          <a:off x="2609974" y="7047526"/>
          <a:ext cx="4000804" cy="1391584"/>
        </p:xfrm>
        <a:graphic>
          <a:graphicData uri="http://schemas.openxmlformats.org/presentationml/2006/ole">
            <mc:AlternateContent xmlns:mc="http://schemas.openxmlformats.org/markup-compatibility/2006">
              <mc:Choice xmlns:v="urn:schemas-microsoft-com:vml" Requires="v">
                <p:oleObj name="Equation" r:id="rId4" imgW="1054100" imgH="393700" progId="Equation.3">
                  <p:embed/>
                </p:oleObj>
              </mc:Choice>
              <mc:Fallback>
                <p:oleObj name="Equation" r:id="rId4" imgW="1054100" imgH="393700" progId="Equation.3">
                  <p:embed/>
                  <p:pic>
                    <p:nvPicPr>
                      <p:cNvPr id="20" name="Object 85" descr="Papyrus">
                        <a:extLst>
                          <a:ext uri="{FF2B5EF4-FFF2-40B4-BE49-F238E27FC236}">
                            <a16:creationId xmlns:a16="http://schemas.microsoft.com/office/drawing/2014/main" id="{9B1C99E3-AD77-4BB5-8830-3826CDB619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9974" y="7047526"/>
                        <a:ext cx="4000804" cy="1391584"/>
                      </a:xfrm>
                      <a:prstGeom prst="rect">
                        <a:avLst/>
                      </a:prstGeom>
                      <a:blipFill dpi="0" rotWithShape="0">
                        <a:blip r:embed="rId6"/>
                        <a:srcRect/>
                        <a:tile tx="0" ty="0" sx="100000" sy="100000" flip="none" algn="tl"/>
                      </a:blipFill>
                      <a:ln w="9525">
                        <a:solidFill>
                          <a:schemeClr val="tx1"/>
                        </a:solidFill>
                        <a:miter lim="800000"/>
                        <a:headEnd/>
                        <a:tailEnd/>
                      </a:ln>
                      <a:effectLst/>
                    </p:spPr>
                  </p:pic>
                </p:oleObj>
              </mc:Fallback>
            </mc:AlternateContent>
          </a:graphicData>
        </a:graphic>
      </p:graphicFrame>
      <p:graphicFrame>
        <p:nvGraphicFramePr>
          <p:cNvPr id="21" name="Object 90" descr="Papyrus">
            <a:extLst>
              <a:ext uri="{FF2B5EF4-FFF2-40B4-BE49-F238E27FC236}">
                <a16:creationId xmlns:a16="http://schemas.microsoft.com/office/drawing/2014/main" id="{B6C32D8F-DEED-4537-9FE6-50C914CA5B8C}"/>
              </a:ext>
            </a:extLst>
          </p:cNvPr>
          <p:cNvGraphicFramePr>
            <a:graphicFrameLocks noChangeAspect="1"/>
          </p:cNvGraphicFramePr>
          <p:nvPr>
            <p:extLst>
              <p:ext uri="{D42A27DB-BD31-4B8C-83A1-F6EECF244321}">
                <p14:modId xmlns:p14="http://schemas.microsoft.com/office/powerpoint/2010/main" val="1273879087"/>
              </p:ext>
            </p:extLst>
          </p:nvPr>
        </p:nvGraphicFramePr>
        <p:xfrm>
          <a:off x="9997545" y="7008960"/>
          <a:ext cx="4926786" cy="1280094"/>
        </p:xfrm>
        <a:graphic>
          <a:graphicData uri="http://schemas.openxmlformats.org/presentationml/2006/ole">
            <mc:AlternateContent xmlns:mc="http://schemas.openxmlformats.org/markup-compatibility/2006">
              <mc:Choice xmlns:v="urn:schemas-microsoft-com:vml" Requires="v">
                <p:oleObj name="Equation" r:id="rId7" imgW="1612900" imgH="419100" progId="Equation.3">
                  <p:embed/>
                </p:oleObj>
              </mc:Choice>
              <mc:Fallback>
                <p:oleObj name="Equation" r:id="rId7" imgW="1612900" imgH="419100" progId="Equation.3">
                  <p:embed/>
                  <p:pic>
                    <p:nvPicPr>
                      <p:cNvPr id="21" name="Object 90" descr="Papyrus">
                        <a:extLst>
                          <a:ext uri="{FF2B5EF4-FFF2-40B4-BE49-F238E27FC236}">
                            <a16:creationId xmlns:a16="http://schemas.microsoft.com/office/drawing/2014/main" id="{B6C32D8F-DEED-4537-9FE6-50C914CA5B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97545" y="7008960"/>
                        <a:ext cx="4926786" cy="1280094"/>
                      </a:xfrm>
                      <a:prstGeom prst="rect">
                        <a:avLst/>
                      </a:prstGeom>
                      <a:blipFill dpi="0" rotWithShape="0">
                        <a:blip r:embed="rId6"/>
                        <a:srcRect/>
                        <a:tile tx="0" ty="0" sx="100000" sy="100000" flip="none" algn="tl"/>
                      </a:blipFill>
                      <a:ln>
                        <a:noFill/>
                      </a:ln>
                      <a:effectLst/>
                    </p:spPr>
                  </p:pic>
                </p:oleObj>
              </mc:Fallback>
            </mc:AlternateContent>
          </a:graphicData>
        </a:graphic>
      </p:graphicFrame>
      <p:grpSp>
        <p:nvGrpSpPr>
          <p:cNvPr id="22" name="Group 21">
            <a:extLst>
              <a:ext uri="{FF2B5EF4-FFF2-40B4-BE49-F238E27FC236}">
                <a16:creationId xmlns:a16="http://schemas.microsoft.com/office/drawing/2014/main" id="{A58F66A6-13C8-44D4-8145-95E5CAE308EF}"/>
              </a:ext>
            </a:extLst>
          </p:cNvPr>
          <p:cNvGrpSpPr/>
          <p:nvPr/>
        </p:nvGrpSpPr>
        <p:grpSpPr>
          <a:xfrm>
            <a:off x="1311079" y="11178729"/>
            <a:ext cx="10261796" cy="2585751"/>
            <a:chOff x="1459882" y="11149972"/>
            <a:chExt cx="10880921" cy="2585751"/>
          </a:xfrm>
        </p:grpSpPr>
        <p:sp>
          <p:nvSpPr>
            <p:cNvPr id="23" name="Rectangle 109">
              <a:extLst>
                <a:ext uri="{FF2B5EF4-FFF2-40B4-BE49-F238E27FC236}">
                  <a16:creationId xmlns:a16="http://schemas.microsoft.com/office/drawing/2014/main" id="{DEF87EC8-50B7-43E0-9219-B7F6CDF1E288}"/>
                </a:ext>
              </a:extLst>
            </p:cNvPr>
            <p:cNvSpPr>
              <a:spLocks noChangeArrowheads="1"/>
            </p:cNvSpPr>
            <p:nvPr/>
          </p:nvSpPr>
          <p:spPr bwMode="auto">
            <a:xfrm>
              <a:off x="6846398" y="11427433"/>
              <a:ext cx="5494405" cy="230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9" tIns="45703" rIns="91409" bIns="45703">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l"/>
              <a:r>
                <a:rPr lang="en-US" altLang="en-US" sz="3600" i="1" dirty="0">
                  <a:solidFill>
                    <a:schemeClr val="bg2">
                      <a:lumMod val="10000"/>
                    </a:schemeClr>
                  </a:solidFill>
                </a:rPr>
                <a:t>K</a:t>
              </a:r>
              <a:r>
                <a:rPr lang="en-US" altLang="en-US" sz="3600" i="1" baseline="-25000" dirty="0">
                  <a:solidFill>
                    <a:schemeClr val="bg2">
                      <a:lumMod val="10000"/>
                    </a:schemeClr>
                  </a:solidFill>
                </a:rPr>
                <a:t>B</a:t>
              </a:r>
              <a:r>
                <a:rPr lang="en-US" altLang="en-US" sz="3600" i="1" dirty="0">
                  <a:solidFill>
                    <a:schemeClr val="bg2">
                      <a:lumMod val="10000"/>
                    </a:schemeClr>
                  </a:solidFill>
                </a:rPr>
                <a:t>T</a:t>
              </a:r>
              <a:r>
                <a:rPr lang="en-US" altLang="en-US" sz="3600" dirty="0">
                  <a:solidFill>
                    <a:schemeClr val="bg2">
                      <a:lumMod val="10000"/>
                    </a:schemeClr>
                  </a:solidFill>
                </a:rPr>
                <a:t>: thermal energy</a:t>
              </a:r>
            </a:p>
            <a:p>
              <a:pPr algn="l"/>
              <a:r>
                <a:rPr lang="en-US" altLang="en-US" sz="3600" i="1" dirty="0" err="1">
                  <a:solidFill>
                    <a:schemeClr val="bg2">
                      <a:lumMod val="10000"/>
                    </a:schemeClr>
                  </a:solidFill>
                </a:rPr>
                <a:t>bw</a:t>
              </a:r>
              <a:r>
                <a:rPr lang="en-US" altLang="en-US" sz="3600" dirty="0">
                  <a:solidFill>
                    <a:schemeClr val="bg2">
                      <a:lumMod val="10000"/>
                    </a:schemeClr>
                  </a:solidFill>
                </a:rPr>
                <a:t>: interfacial area</a:t>
              </a:r>
            </a:p>
            <a:p>
              <a:pPr algn="l"/>
              <a:r>
                <a:rPr lang="en-US" altLang="en-US" sz="3600" i="1" dirty="0">
                  <a:solidFill>
                    <a:schemeClr val="bg2">
                      <a:lumMod val="10000"/>
                    </a:schemeClr>
                  </a:solidFill>
                </a:rPr>
                <a:t>q</a:t>
              </a:r>
              <a:r>
                <a:rPr lang="en-US" altLang="en-US" sz="3600" dirty="0">
                  <a:solidFill>
                    <a:schemeClr val="bg2">
                      <a:lumMod val="10000"/>
                    </a:schemeClr>
                  </a:solidFill>
                </a:rPr>
                <a:t>: wave number</a:t>
              </a:r>
            </a:p>
            <a:p>
              <a:pPr algn="l"/>
              <a:r>
                <a:rPr lang="en-US" altLang="en-US" sz="3600" dirty="0">
                  <a:solidFill>
                    <a:schemeClr val="bg2">
                      <a:lumMod val="10000"/>
                    </a:schemeClr>
                  </a:solidFill>
                </a:rPr>
                <a:t>   : interfacial stiffness</a:t>
              </a:r>
            </a:p>
          </p:txBody>
        </p:sp>
        <p:graphicFrame>
          <p:nvGraphicFramePr>
            <p:cNvPr id="24" name="Object 110">
              <a:extLst>
                <a:ext uri="{FF2B5EF4-FFF2-40B4-BE49-F238E27FC236}">
                  <a16:creationId xmlns:a16="http://schemas.microsoft.com/office/drawing/2014/main" id="{8A337EF7-6926-4232-B9BC-A70308C94EBA}"/>
                </a:ext>
              </a:extLst>
            </p:cNvPr>
            <p:cNvGraphicFramePr>
              <a:graphicFrameLocks noChangeAspect="1"/>
            </p:cNvGraphicFramePr>
            <p:nvPr>
              <p:extLst>
                <p:ext uri="{D42A27DB-BD31-4B8C-83A1-F6EECF244321}">
                  <p14:modId xmlns:p14="http://schemas.microsoft.com/office/powerpoint/2010/main" val="1069703735"/>
                </p:ext>
              </p:extLst>
            </p:nvPr>
          </p:nvGraphicFramePr>
          <p:xfrm>
            <a:off x="1459882" y="11149972"/>
            <a:ext cx="762618" cy="687055"/>
          </p:xfrm>
          <a:graphic>
            <a:graphicData uri="http://schemas.openxmlformats.org/presentationml/2006/ole">
              <mc:AlternateContent xmlns:mc="http://schemas.openxmlformats.org/markup-compatibility/2006">
                <mc:Choice xmlns:v="urn:schemas-microsoft-com:vml" Requires="v">
                  <p:oleObj name="Equation" r:id="rId9" imgW="101600" imgH="165100" progId="Equation.3">
                    <p:embed/>
                  </p:oleObj>
                </mc:Choice>
                <mc:Fallback>
                  <p:oleObj name="Equation" r:id="rId9" imgW="101600" imgH="165100" progId="Equation.3">
                    <p:embed/>
                    <p:pic>
                      <p:nvPicPr>
                        <p:cNvPr id="24" name="Object 110">
                          <a:extLst>
                            <a:ext uri="{FF2B5EF4-FFF2-40B4-BE49-F238E27FC236}">
                              <a16:creationId xmlns:a16="http://schemas.microsoft.com/office/drawing/2014/main" id="{8A337EF7-6926-4232-B9BC-A70308C94E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59882" y="11149972"/>
                          <a:ext cx="762618" cy="687055"/>
                        </a:xfrm>
                        <a:prstGeom prst="rect">
                          <a:avLst/>
                        </a:prstGeom>
                        <a:noFill/>
                        <a:ln>
                          <a:noFill/>
                        </a:ln>
                        <a:effectLst/>
                      </p:spPr>
                    </p:pic>
                  </p:oleObj>
                </mc:Fallback>
              </mc:AlternateContent>
            </a:graphicData>
          </a:graphic>
        </p:graphicFrame>
      </p:grpSp>
    </p:spTree>
    <p:extLst>
      <p:ext uri="{BB962C8B-B14F-4D97-AF65-F5344CB8AC3E}">
        <p14:creationId xmlns:p14="http://schemas.microsoft.com/office/powerpoint/2010/main" val="415260609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 name="Rectangle 2">
            <a:extLst>
              <a:ext uri="{FF2B5EF4-FFF2-40B4-BE49-F238E27FC236}">
                <a16:creationId xmlns:a16="http://schemas.microsoft.com/office/drawing/2014/main" id="{C7D48A4F-A703-4800-9B1B-F25FDC54DA53}"/>
              </a:ext>
            </a:extLst>
          </p:cNvPr>
          <p:cNvSpPr>
            <a:spLocks noChangeArrowheads="1"/>
          </p:cNvSpPr>
          <p:nvPr/>
        </p:nvSpPr>
        <p:spPr bwMode="auto">
          <a:xfrm>
            <a:off x="3865730" y="3437404"/>
            <a:ext cx="7595389" cy="65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a:t>By expanding </a:t>
            </a:r>
            <a:r>
              <a:rPr lang="en-US" altLang="en-US" sz="3176" i="1"/>
              <a:t>dl </a:t>
            </a:r>
            <a:r>
              <a:rPr lang="en-US" altLang="en-US" sz="3176"/>
              <a:t>and </a:t>
            </a:r>
            <a:r>
              <a:rPr lang="en-US" altLang="en-US" sz="3176">
                <a:sym typeface="Symbol" panose="05050102010706020507" pitchFamily="18" charset="2"/>
              </a:rPr>
              <a:t> and solving for work</a:t>
            </a:r>
            <a:r>
              <a:rPr lang="en-US" altLang="en-US" sz="3176"/>
              <a:t> </a:t>
            </a:r>
          </a:p>
        </p:txBody>
      </p:sp>
      <p:grpSp>
        <p:nvGrpSpPr>
          <p:cNvPr id="26" name="Group 9">
            <a:extLst>
              <a:ext uri="{FF2B5EF4-FFF2-40B4-BE49-F238E27FC236}">
                <a16:creationId xmlns:a16="http://schemas.microsoft.com/office/drawing/2014/main" id="{67250E21-8FD6-46C2-8A6B-510F99F13901}"/>
              </a:ext>
            </a:extLst>
          </p:cNvPr>
          <p:cNvGrpSpPr>
            <a:grpSpLocks/>
          </p:cNvGrpSpPr>
          <p:nvPr/>
        </p:nvGrpSpPr>
        <p:grpSpPr bwMode="auto">
          <a:xfrm>
            <a:off x="15525752" y="9667876"/>
            <a:ext cx="4919382" cy="2258151"/>
            <a:chOff x="3744" y="2544"/>
            <a:chExt cx="1392" cy="711"/>
          </a:xfrm>
        </p:grpSpPr>
        <p:sp>
          <p:nvSpPr>
            <p:cNvPr id="27" name="Text Box 10">
              <a:extLst>
                <a:ext uri="{FF2B5EF4-FFF2-40B4-BE49-F238E27FC236}">
                  <a16:creationId xmlns:a16="http://schemas.microsoft.com/office/drawing/2014/main" id="{4B97DC0A-84CE-4944-8163-BC7EF86BED8B}"/>
                </a:ext>
              </a:extLst>
            </p:cNvPr>
            <p:cNvSpPr txBox="1">
              <a:spLocks noChangeArrowheads="1"/>
            </p:cNvSpPr>
            <p:nvPr/>
          </p:nvSpPr>
          <p:spPr bwMode="auto">
            <a:xfrm>
              <a:off x="4052" y="2544"/>
              <a:ext cx="18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a:sym typeface="Symbol" panose="05050102010706020507" pitchFamily="18" charset="2"/>
                </a:rPr>
                <a:t></a:t>
              </a:r>
              <a:r>
                <a:rPr lang="en-US" altLang="en-US" sz="3176" i="1">
                  <a:sym typeface="Symbol" panose="05050102010706020507" pitchFamily="18" charset="2"/>
                </a:rPr>
                <a:t>dl</a:t>
              </a:r>
              <a:endParaRPr lang="en-US" altLang="en-US" sz="3176"/>
            </a:p>
          </p:txBody>
        </p:sp>
        <p:sp>
          <p:nvSpPr>
            <p:cNvPr id="28" name="Line 11">
              <a:extLst>
                <a:ext uri="{FF2B5EF4-FFF2-40B4-BE49-F238E27FC236}">
                  <a16:creationId xmlns:a16="http://schemas.microsoft.com/office/drawing/2014/main" id="{82837C65-D6CA-4F3A-B4CF-8A4C31B3044F}"/>
                </a:ext>
              </a:extLst>
            </p:cNvPr>
            <p:cNvSpPr>
              <a:spLocks noChangeShapeType="1"/>
            </p:cNvSpPr>
            <p:nvPr/>
          </p:nvSpPr>
          <p:spPr bwMode="auto">
            <a:xfrm>
              <a:off x="3744" y="3072"/>
              <a:ext cx="13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4235"/>
            </a:p>
          </p:txBody>
        </p:sp>
        <p:sp>
          <p:nvSpPr>
            <p:cNvPr id="29" name="Freeform 12">
              <a:extLst>
                <a:ext uri="{FF2B5EF4-FFF2-40B4-BE49-F238E27FC236}">
                  <a16:creationId xmlns:a16="http://schemas.microsoft.com/office/drawing/2014/main" id="{67A41BB5-7AA7-4E9C-8408-5C522440FF33}"/>
                </a:ext>
              </a:extLst>
            </p:cNvPr>
            <p:cNvSpPr>
              <a:spLocks/>
            </p:cNvSpPr>
            <p:nvPr/>
          </p:nvSpPr>
          <p:spPr bwMode="auto">
            <a:xfrm>
              <a:off x="3752" y="2856"/>
              <a:ext cx="1376" cy="224"/>
            </a:xfrm>
            <a:custGeom>
              <a:avLst/>
              <a:gdLst>
                <a:gd name="T0" fmla="*/ 0 w 1376"/>
                <a:gd name="T1" fmla="*/ 224 h 224"/>
                <a:gd name="T2" fmla="*/ 48 w 1376"/>
                <a:gd name="T3" fmla="*/ 200 h 224"/>
                <a:gd name="T4" fmla="*/ 64 w 1376"/>
                <a:gd name="T5" fmla="*/ 168 h 224"/>
                <a:gd name="T6" fmla="*/ 88 w 1376"/>
                <a:gd name="T7" fmla="*/ 160 h 224"/>
                <a:gd name="T8" fmla="*/ 136 w 1376"/>
                <a:gd name="T9" fmla="*/ 128 h 224"/>
                <a:gd name="T10" fmla="*/ 240 w 1376"/>
                <a:gd name="T11" fmla="*/ 144 h 224"/>
                <a:gd name="T12" fmla="*/ 288 w 1376"/>
                <a:gd name="T13" fmla="*/ 176 h 224"/>
                <a:gd name="T14" fmla="*/ 408 w 1376"/>
                <a:gd name="T15" fmla="*/ 136 h 224"/>
                <a:gd name="T16" fmla="*/ 584 w 1376"/>
                <a:gd name="T17" fmla="*/ 184 h 224"/>
                <a:gd name="T18" fmla="*/ 656 w 1376"/>
                <a:gd name="T19" fmla="*/ 168 h 224"/>
                <a:gd name="T20" fmla="*/ 664 w 1376"/>
                <a:gd name="T21" fmla="*/ 144 h 224"/>
                <a:gd name="T22" fmla="*/ 688 w 1376"/>
                <a:gd name="T23" fmla="*/ 128 h 224"/>
                <a:gd name="T24" fmla="*/ 776 w 1376"/>
                <a:gd name="T25" fmla="*/ 24 h 224"/>
                <a:gd name="T26" fmla="*/ 856 w 1376"/>
                <a:gd name="T27" fmla="*/ 0 h 224"/>
                <a:gd name="T28" fmla="*/ 936 w 1376"/>
                <a:gd name="T29" fmla="*/ 24 h 224"/>
                <a:gd name="T30" fmla="*/ 984 w 1376"/>
                <a:gd name="T31" fmla="*/ 56 h 224"/>
                <a:gd name="T32" fmla="*/ 1144 w 1376"/>
                <a:gd name="T33" fmla="*/ 104 h 224"/>
                <a:gd name="T34" fmla="*/ 1240 w 1376"/>
                <a:gd name="T35" fmla="*/ 152 h 224"/>
                <a:gd name="T36" fmla="*/ 1304 w 1376"/>
                <a:gd name="T37" fmla="*/ 144 h 224"/>
                <a:gd name="T38" fmla="*/ 1336 w 1376"/>
                <a:gd name="T39" fmla="*/ 176 h 224"/>
                <a:gd name="T40" fmla="*/ 1376 w 1376"/>
                <a:gd name="T41" fmla="*/ 192 h 2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76"/>
                <a:gd name="T64" fmla="*/ 0 h 224"/>
                <a:gd name="T65" fmla="*/ 1376 w 1376"/>
                <a:gd name="T66" fmla="*/ 224 h 2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76" h="224">
                  <a:moveTo>
                    <a:pt x="0" y="224"/>
                  </a:moveTo>
                  <a:cubicBezTo>
                    <a:pt x="16" y="218"/>
                    <a:pt x="36" y="214"/>
                    <a:pt x="48" y="200"/>
                  </a:cubicBezTo>
                  <a:cubicBezTo>
                    <a:pt x="55" y="190"/>
                    <a:pt x="55" y="176"/>
                    <a:pt x="64" y="168"/>
                  </a:cubicBezTo>
                  <a:cubicBezTo>
                    <a:pt x="69" y="162"/>
                    <a:pt x="80" y="164"/>
                    <a:pt x="88" y="160"/>
                  </a:cubicBezTo>
                  <a:cubicBezTo>
                    <a:pt x="104" y="150"/>
                    <a:pt x="136" y="128"/>
                    <a:pt x="136" y="128"/>
                  </a:cubicBezTo>
                  <a:cubicBezTo>
                    <a:pt x="170" y="131"/>
                    <a:pt x="210" y="124"/>
                    <a:pt x="240" y="144"/>
                  </a:cubicBezTo>
                  <a:cubicBezTo>
                    <a:pt x="299" y="183"/>
                    <a:pt x="230" y="156"/>
                    <a:pt x="288" y="176"/>
                  </a:cubicBezTo>
                  <a:cubicBezTo>
                    <a:pt x="333" y="168"/>
                    <a:pt x="370" y="161"/>
                    <a:pt x="408" y="136"/>
                  </a:cubicBezTo>
                  <a:cubicBezTo>
                    <a:pt x="482" y="148"/>
                    <a:pt x="518" y="162"/>
                    <a:pt x="584" y="184"/>
                  </a:cubicBezTo>
                  <a:cubicBezTo>
                    <a:pt x="608" y="179"/>
                    <a:pt x="638" y="185"/>
                    <a:pt x="656" y="168"/>
                  </a:cubicBezTo>
                  <a:cubicBezTo>
                    <a:pt x="661" y="162"/>
                    <a:pt x="658" y="150"/>
                    <a:pt x="664" y="144"/>
                  </a:cubicBezTo>
                  <a:cubicBezTo>
                    <a:pt x="670" y="136"/>
                    <a:pt x="680" y="133"/>
                    <a:pt x="688" y="128"/>
                  </a:cubicBezTo>
                  <a:cubicBezTo>
                    <a:pt x="711" y="92"/>
                    <a:pt x="735" y="44"/>
                    <a:pt x="776" y="24"/>
                  </a:cubicBezTo>
                  <a:cubicBezTo>
                    <a:pt x="795" y="14"/>
                    <a:pt x="833" y="5"/>
                    <a:pt x="856" y="0"/>
                  </a:cubicBezTo>
                  <a:cubicBezTo>
                    <a:pt x="901" y="7"/>
                    <a:pt x="900" y="2"/>
                    <a:pt x="936" y="24"/>
                  </a:cubicBezTo>
                  <a:cubicBezTo>
                    <a:pt x="952" y="33"/>
                    <a:pt x="965" y="51"/>
                    <a:pt x="984" y="56"/>
                  </a:cubicBezTo>
                  <a:cubicBezTo>
                    <a:pt x="1040" y="70"/>
                    <a:pt x="1085" y="95"/>
                    <a:pt x="1144" y="104"/>
                  </a:cubicBezTo>
                  <a:cubicBezTo>
                    <a:pt x="1176" y="120"/>
                    <a:pt x="1205" y="140"/>
                    <a:pt x="1240" y="152"/>
                  </a:cubicBezTo>
                  <a:cubicBezTo>
                    <a:pt x="1261" y="149"/>
                    <a:pt x="1282" y="144"/>
                    <a:pt x="1304" y="144"/>
                  </a:cubicBezTo>
                  <a:cubicBezTo>
                    <a:pt x="1346" y="144"/>
                    <a:pt x="1314" y="154"/>
                    <a:pt x="1336" y="176"/>
                  </a:cubicBezTo>
                  <a:cubicBezTo>
                    <a:pt x="1346" y="186"/>
                    <a:pt x="1363" y="185"/>
                    <a:pt x="1376"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4235"/>
            </a:p>
          </p:txBody>
        </p:sp>
        <p:sp>
          <p:nvSpPr>
            <p:cNvPr id="30" name="Line 13">
              <a:extLst>
                <a:ext uri="{FF2B5EF4-FFF2-40B4-BE49-F238E27FC236}">
                  <a16:creationId xmlns:a16="http://schemas.microsoft.com/office/drawing/2014/main" id="{AE4310AD-5C6A-4117-8358-1433052375C0}"/>
                </a:ext>
              </a:extLst>
            </p:cNvPr>
            <p:cNvSpPr>
              <a:spLocks noChangeShapeType="1"/>
            </p:cNvSpPr>
            <p:nvPr/>
          </p:nvSpPr>
          <p:spPr bwMode="auto">
            <a:xfrm flipV="1">
              <a:off x="3792" y="2688"/>
              <a:ext cx="288"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4235"/>
            </a:p>
          </p:txBody>
        </p:sp>
        <p:sp>
          <p:nvSpPr>
            <p:cNvPr id="31" name="Line 14">
              <a:extLst>
                <a:ext uri="{FF2B5EF4-FFF2-40B4-BE49-F238E27FC236}">
                  <a16:creationId xmlns:a16="http://schemas.microsoft.com/office/drawing/2014/main" id="{394A0475-396B-4AC2-A40C-F57080051513}"/>
                </a:ext>
              </a:extLst>
            </p:cNvPr>
            <p:cNvSpPr>
              <a:spLocks noChangeShapeType="1"/>
            </p:cNvSpPr>
            <p:nvPr/>
          </p:nvSpPr>
          <p:spPr bwMode="auto">
            <a:xfrm>
              <a:off x="3792" y="3072"/>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4235"/>
            </a:p>
          </p:txBody>
        </p:sp>
        <p:sp>
          <p:nvSpPr>
            <p:cNvPr id="32" name="Line 15">
              <a:extLst>
                <a:ext uri="{FF2B5EF4-FFF2-40B4-BE49-F238E27FC236}">
                  <a16:creationId xmlns:a16="http://schemas.microsoft.com/office/drawing/2014/main" id="{F1C4045A-FB89-4BC8-A4B0-3243AC751F73}"/>
                </a:ext>
              </a:extLst>
            </p:cNvPr>
            <p:cNvSpPr>
              <a:spLocks noChangeShapeType="1"/>
            </p:cNvSpPr>
            <p:nvPr/>
          </p:nvSpPr>
          <p:spPr bwMode="auto">
            <a:xfrm>
              <a:off x="3888" y="292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4235"/>
            </a:p>
          </p:txBody>
        </p:sp>
        <p:sp>
          <p:nvSpPr>
            <p:cNvPr id="33" name="Rectangle 16">
              <a:extLst>
                <a:ext uri="{FF2B5EF4-FFF2-40B4-BE49-F238E27FC236}">
                  <a16:creationId xmlns:a16="http://schemas.microsoft.com/office/drawing/2014/main" id="{8ADD4BB6-4D4A-483A-BD34-23731DCF4535}"/>
                </a:ext>
              </a:extLst>
            </p:cNvPr>
            <p:cNvSpPr>
              <a:spLocks noChangeArrowheads="1"/>
            </p:cNvSpPr>
            <p:nvPr/>
          </p:nvSpPr>
          <p:spPr bwMode="auto">
            <a:xfrm>
              <a:off x="3956" y="2832"/>
              <a:ext cx="11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a:sym typeface="Symbol" panose="05050102010706020507" pitchFamily="18" charset="2"/>
                </a:rPr>
                <a:t></a:t>
              </a:r>
              <a:endParaRPr lang="en-US" altLang="en-US" sz="3176"/>
            </a:p>
          </p:txBody>
        </p:sp>
        <p:sp>
          <p:nvSpPr>
            <p:cNvPr id="34" name="Rectangle 17">
              <a:extLst>
                <a:ext uri="{FF2B5EF4-FFF2-40B4-BE49-F238E27FC236}">
                  <a16:creationId xmlns:a16="http://schemas.microsoft.com/office/drawing/2014/main" id="{1B421882-C2F9-456A-844B-94095597483F}"/>
                </a:ext>
              </a:extLst>
            </p:cNvPr>
            <p:cNvSpPr>
              <a:spLocks noChangeArrowheads="1"/>
            </p:cNvSpPr>
            <p:nvPr/>
          </p:nvSpPr>
          <p:spPr bwMode="auto">
            <a:xfrm>
              <a:off x="4010" y="3072"/>
              <a:ext cx="25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a:sym typeface="Symbol" panose="05050102010706020507" pitchFamily="18" charset="2"/>
                </a:rPr>
                <a:t></a:t>
              </a:r>
              <a:r>
                <a:rPr lang="en-US" altLang="en-US" sz="3176" baseline="-25000">
                  <a:sym typeface="Symbol" panose="05050102010706020507" pitchFamily="18" charset="2"/>
                </a:rPr>
                <a:t>0</a:t>
              </a:r>
              <a:r>
                <a:rPr lang="en-US" altLang="en-US" sz="3176" i="1">
                  <a:sym typeface="Symbol" panose="05050102010706020507" pitchFamily="18" charset="2"/>
                </a:rPr>
                <a:t>dy</a:t>
              </a:r>
              <a:endParaRPr lang="en-US" altLang="en-US" sz="3176"/>
            </a:p>
          </p:txBody>
        </p:sp>
      </p:grpSp>
      <p:graphicFrame>
        <p:nvGraphicFramePr>
          <p:cNvPr id="35" name="Object 22">
            <a:extLst>
              <a:ext uri="{FF2B5EF4-FFF2-40B4-BE49-F238E27FC236}">
                <a16:creationId xmlns:a16="http://schemas.microsoft.com/office/drawing/2014/main" id="{54E1D4EF-5194-44E4-A7A3-99A224CAC3E6}"/>
              </a:ext>
            </a:extLst>
          </p:cNvPr>
          <p:cNvGraphicFramePr>
            <a:graphicFrameLocks noChangeAspect="1"/>
          </p:cNvGraphicFramePr>
          <p:nvPr>
            <p:extLst>
              <p:ext uri="{D42A27DB-BD31-4B8C-83A1-F6EECF244321}">
                <p14:modId xmlns:p14="http://schemas.microsoft.com/office/powerpoint/2010/main" val="1306046213"/>
              </p:ext>
            </p:extLst>
          </p:nvPr>
        </p:nvGraphicFramePr>
        <p:xfrm>
          <a:off x="13931715" y="6619875"/>
          <a:ext cx="7258611" cy="2557744"/>
        </p:xfrm>
        <a:graphic>
          <a:graphicData uri="http://schemas.openxmlformats.org/presentationml/2006/ole">
            <mc:AlternateContent xmlns:mc="http://schemas.openxmlformats.org/markup-compatibility/2006">
              <mc:Choice xmlns:v="urn:schemas-microsoft-com:vml" Requires="v">
                <p:oleObj name="Equation" r:id="rId3" imgW="2286000" imgH="863600" progId="Equation.3">
                  <p:embed/>
                </p:oleObj>
              </mc:Choice>
              <mc:Fallback>
                <p:oleObj name="Equation" r:id="rId3" imgW="2286000" imgH="863600" progId="Equation.3">
                  <p:embed/>
                  <p:pic>
                    <p:nvPicPr>
                      <p:cNvPr id="35" name="Object 22">
                        <a:extLst>
                          <a:ext uri="{FF2B5EF4-FFF2-40B4-BE49-F238E27FC236}">
                            <a16:creationId xmlns:a16="http://schemas.microsoft.com/office/drawing/2014/main" id="{54E1D4EF-5194-44E4-A7A3-99A224CAC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31715" y="6619875"/>
                        <a:ext cx="7258611" cy="255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 name="Object 24">
            <a:extLst>
              <a:ext uri="{FF2B5EF4-FFF2-40B4-BE49-F238E27FC236}">
                <a16:creationId xmlns:a16="http://schemas.microsoft.com/office/drawing/2014/main" id="{2CFE4EDD-853F-423C-9449-556EBA5FD99A}"/>
              </a:ext>
            </a:extLst>
          </p:cNvPr>
          <p:cNvGraphicFramePr>
            <a:graphicFrameLocks noChangeAspect="1"/>
          </p:cNvGraphicFramePr>
          <p:nvPr>
            <p:extLst>
              <p:ext uri="{D42A27DB-BD31-4B8C-83A1-F6EECF244321}">
                <p14:modId xmlns:p14="http://schemas.microsoft.com/office/powerpoint/2010/main" val="2310272397"/>
              </p:ext>
            </p:extLst>
          </p:nvPr>
        </p:nvGraphicFramePr>
        <p:xfrm>
          <a:off x="13130494" y="4185398"/>
          <a:ext cx="8222317" cy="2036668"/>
        </p:xfrm>
        <a:graphic>
          <a:graphicData uri="http://schemas.openxmlformats.org/presentationml/2006/ole">
            <mc:AlternateContent xmlns:mc="http://schemas.openxmlformats.org/markup-compatibility/2006">
              <mc:Choice xmlns:v="urn:schemas-microsoft-com:vml" Requires="v">
                <p:oleObj name="Equation" r:id="rId5" imgW="2768600" imgH="685800" progId="Equation.3">
                  <p:embed/>
                </p:oleObj>
              </mc:Choice>
              <mc:Fallback>
                <p:oleObj name="Equation" r:id="rId5" imgW="2768600" imgH="685800" progId="Equation.3">
                  <p:embed/>
                  <p:pic>
                    <p:nvPicPr>
                      <p:cNvPr id="36" name="Object 24">
                        <a:extLst>
                          <a:ext uri="{FF2B5EF4-FFF2-40B4-BE49-F238E27FC236}">
                            <a16:creationId xmlns:a16="http://schemas.microsoft.com/office/drawing/2014/main" id="{2CFE4EDD-853F-423C-9449-556EBA5FD9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30494" y="4185398"/>
                        <a:ext cx="8222317" cy="20366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7" name="Group 27">
            <a:extLst>
              <a:ext uri="{FF2B5EF4-FFF2-40B4-BE49-F238E27FC236}">
                <a16:creationId xmlns:a16="http://schemas.microsoft.com/office/drawing/2014/main" id="{6F274625-A72C-4FC8-A929-BF50AE0B3B2B}"/>
              </a:ext>
            </a:extLst>
          </p:cNvPr>
          <p:cNvGrpSpPr>
            <a:grpSpLocks/>
          </p:cNvGrpSpPr>
          <p:nvPr/>
        </p:nvGrpSpPr>
        <p:grpSpPr bwMode="auto">
          <a:xfrm>
            <a:off x="4637545" y="4793316"/>
            <a:ext cx="6383443" cy="3104029"/>
            <a:chOff x="672" y="1104"/>
            <a:chExt cx="1807" cy="978"/>
          </a:xfrm>
        </p:grpSpPr>
        <p:graphicFrame>
          <p:nvGraphicFramePr>
            <p:cNvPr id="38" name="Object 4">
              <a:extLst>
                <a:ext uri="{FF2B5EF4-FFF2-40B4-BE49-F238E27FC236}">
                  <a16:creationId xmlns:a16="http://schemas.microsoft.com/office/drawing/2014/main" id="{E892656F-E79C-46A0-88B1-C18CB60C3F86}"/>
                </a:ext>
              </a:extLst>
            </p:cNvPr>
            <p:cNvGraphicFramePr>
              <a:graphicFrameLocks noChangeAspect="1"/>
            </p:cNvGraphicFramePr>
            <p:nvPr/>
          </p:nvGraphicFramePr>
          <p:xfrm>
            <a:off x="768" y="1104"/>
            <a:ext cx="1680" cy="193"/>
          </p:xfrm>
          <a:graphic>
            <a:graphicData uri="http://schemas.openxmlformats.org/presentationml/2006/ole">
              <mc:AlternateContent xmlns:mc="http://schemas.openxmlformats.org/markup-compatibility/2006">
                <mc:Choice xmlns:v="urn:schemas-microsoft-com:vml" Requires="v">
                  <p:oleObj name="Equation" r:id="rId7" imgW="1549400" imgH="177800" progId="Equation.3">
                    <p:embed/>
                  </p:oleObj>
                </mc:Choice>
                <mc:Fallback>
                  <p:oleObj name="Equation" r:id="rId7" imgW="1549400" imgH="177800" progId="Equation.3">
                    <p:embed/>
                    <p:pic>
                      <p:nvPicPr>
                        <p:cNvPr id="38" name="Object 4">
                          <a:extLst>
                            <a:ext uri="{FF2B5EF4-FFF2-40B4-BE49-F238E27FC236}">
                              <a16:creationId xmlns:a16="http://schemas.microsoft.com/office/drawing/2014/main" id="{E892656F-E79C-46A0-88B1-C18CB60C3F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 y="1104"/>
                          <a:ext cx="1680" cy="1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 name="Object 6">
              <a:extLst>
                <a:ext uri="{FF2B5EF4-FFF2-40B4-BE49-F238E27FC236}">
                  <a16:creationId xmlns:a16="http://schemas.microsoft.com/office/drawing/2014/main" id="{54A45D83-DFEB-43A9-A531-23CD7AB5700C}"/>
                </a:ext>
              </a:extLst>
            </p:cNvPr>
            <p:cNvGraphicFramePr>
              <a:graphicFrameLocks noChangeAspect="1"/>
            </p:cNvGraphicFramePr>
            <p:nvPr/>
          </p:nvGraphicFramePr>
          <p:xfrm>
            <a:off x="1152" y="1872"/>
            <a:ext cx="1315" cy="210"/>
          </p:xfrm>
          <a:graphic>
            <a:graphicData uri="http://schemas.openxmlformats.org/presentationml/2006/ole">
              <mc:AlternateContent xmlns:mc="http://schemas.openxmlformats.org/markup-compatibility/2006">
                <mc:Choice xmlns:v="urn:schemas-microsoft-com:vml" Requires="v">
                  <p:oleObj name="Equation" r:id="rId9" imgW="1270000" imgH="203200" progId="Equation.3">
                    <p:embed/>
                  </p:oleObj>
                </mc:Choice>
                <mc:Fallback>
                  <p:oleObj name="Equation" r:id="rId9" imgW="1270000" imgH="203200" progId="Equation.3">
                    <p:embed/>
                    <p:pic>
                      <p:nvPicPr>
                        <p:cNvPr id="39" name="Object 6">
                          <a:extLst>
                            <a:ext uri="{FF2B5EF4-FFF2-40B4-BE49-F238E27FC236}">
                              <a16:creationId xmlns:a16="http://schemas.microsoft.com/office/drawing/2014/main" id="{54A45D83-DFEB-43A9-A531-23CD7AB570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2" y="1872"/>
                          <a:ext cx="1315" cy="2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 name="Object 7">
              <a:extLst>
                <a:ext uri="{FF2B5EF4-FFF2-40B4-BE49-F238E27FC236}">
                  <a16:creationId xmlns:a16="http://schemas.microsoft.com/office/drawing/2014/main" id="{7D516316-DF15-4760-B6A9-412894E3E601}"/>
                </a:ext>
              </a:extLst>
            </p:cNvPr>
            <p:cNvGraphicFramePr>
              <a:graphicFrameLocks noChangeAspect="1"/>
            </p:cNvGraphicFramePr>
            <p:nvPr/>
          </p:nvGraphicFramePr>
          <p:xfrm>
            <a:off x="720" y="1440"/>
            <a:ext cx="1759" cy="373"/>
          </p:xfrm>
          <a:graphic>
            <a:graphicData uri="http://schemas.openxmlformats.org/presentationml/2006/ole">
              <mc:AlternateContent xmlns:mc="http://schemas.openxmlformats.org/markup-compatibility/2006">
                <mc:Choice xmlns:v="urn:schemas-microsoft-com:vml" Requires="v">
                  <p:oleObj name="Equation" r:id="rId11" imgW="1739900" imgH="368300" progId="Equation.3">
                    <p:embed/>
                  </p:oleObj>
                </mc:Choice>
                <mc:Fallback>
                  <p:oleObj name="Equation" r:id="rId11" imgW="1739900" imgH="368300" progId="Equation.3">
                    <p:embed/>
                    <p:pic>
                      <p:nvPicPr>
                        <p:cNvPr id="40" name="Object 7">
                          <a:extLst>
                            <a:ext uri="{FF2B5EF4-FFF2-40B4-BE49-F238E27FC236}">
                              <a16:creationId xmlns:a16="http://schemas.microsoft.com/office/drawing/2014/main" id="{7D516316-DF15-4760-B6A9-412894E3E60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0" y="1440"/>
                          <a:ext cx="1759" cy="3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 name="Rectangle 8">
              <a:extLst>
                <a:ext uri="{FF2B5EF4-FFF2-40B4-BE49-F238E27FC236}">
                  <a16:creationId xmlns:a16="http://schemas.microsoft.com/office/drawing/2014/main" id="{0812F338-565C-4E35-9F53-E0EB7E5CEA13}"/>
                </a:ext>
              </a:extLst>
            </p:cNvPr>
            <p:cNvSpPr>
              <a:spLocks noChangeArrowheads="1"/>
            </p:cNvSpPr>
            <p:nvPr/>
          </p:nvSpPr>
          <p:spPr bwMode="auto">
            <a:xfrm>
              <a:off x="672" y="1872"/>
              <a:ext cx="33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a:t>where</a:t>
              </a:r>
            </a:p>
          </p:txBody>
        </p:sp>
      </p:grpSp>
      <p:sp>
        <p:nvSpPr>
          <p:cNvPr id="42" name="Rectangle 25">
            <a:extLst>
              <a:ext uri="{FF2B5EF4-FFF2-40B4-BE49-F238E27FC236}">
                <a16:creationId xmlns:a16="http://schemas.microsoft.com/office/drawing/2014/main" id="{B4BC9D19-44C4-4355-82F7-1BE27A396652}"/>
              </a:ext>
            </a:extLst>
          </p:cNvPr>
          <p:cNvSpPr>
            <a:spLocks noChangeArrowheads="1"/>
          </p:cNvSpPr>
          <p:nvPr/>
        </p:nvSpPr>
        <p:spPr bwMode="auto">
          <a:xfrm>
            <a:off x="2991924" y="8465476"/>
            <a:ext cx="4471136" cy="16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dirty="0"/>
              <a:t>Apply Fourier Transform</a:t>
            </a:r>
          </a:p>
          <a:p>
            <a:r>
              <a:rPr lang="en-US" altLang="en-US" sz="3176" i="1" dirty="0"/>
              <a:t>h</a:t>
            </a:r>
            <a:r>
              <a:rPr lang="en-US" altLang="en-US" sz="3176" dirty="0"/>
              <a:t>(</a:t>
            </a:r>
            <a:r>
              <a:rPr lang="en-US" altLang="en-US" sz="3176" i="1" dirty="0"/>
              <a:t>y</a:t>
            </a:r>
            <a:r>
              <a:rPr lang="en-US" altLang="en-US" sz="3176" dirty="0"/>
              <a:t>) =  </a:t>
            </a:r>
            <a:r>
              <a:rPr lang="en-US" altLang="en-US" sz="3176" dirty="0">
                <a:sym typeface="Symbol" panose="05050102010706020507" pitchFamily="18" charset="2"/>
              </a:rPr>
              <a:t></a:t>
            </a:r>
            <a:r>
              <a:rPr lang="en-US" altLang="en-US" sz="3176" i="1" baseline="-25000" dirty="0">
                <a:sym typeface="Symbol" panose="05050102010706020507" pitchFamily="18" charset="2"/>
              </a:rPr>
              <a:t>j</a:t>
            </a:r>
            <a:r>
              <a:rPr lang="en-US" altLang="en-US" sz="3176" i="1" dirty="0">
                <a:sym typeface="Symbol" panose="05050102010706020507" pitchFamily="18" charset="2"/>
              </a:rPr>
              <a:t>   </a:t>
            </a:r>
            <a:r>
              <a:rPr lang="en-US" altLang="en-US" sz="3176" dirty="0">
                <a:sym typeface="Symbol" panose="05050102010706020507" pitchFamily="18" charset="2"/>
              </a:rPr>
              <a:t>(</a:t>
            </a:r>
            <a:r>
              <a:rPr lang="en-US" altLang="en-US" sz="3176" i="1" dirty="0" err="1">
                <a:sym typeface="Symbol" panose="05050102010706020507" pitchFamily="18" charset="2"/>
              </a:rPr>
              <a:t>q</a:t>
            </a:r>
            <a:r>
              <a:rPr lang="en-US" altLang="en-US" sz="3176" i="1" baseline="-25000" dirty="0" err="1">
                <a:sym typeface="Symbol" panose="05050102010706020507" pitchFamily="18" charset="2"/>
              </a:rPr>
              <a:t>j</a:t>
            </a:r>
            <a:r>
              <a:rPr lang="en-US" altLang="en-US" sz="3176" dirty="0">
                <a:sym typeface="Symbol" panose="05050102010706020507" pitchFamily="18" charset="2"/>
              </a:rPr>
              <a:t>) exp(</a:t>
            </a:r>
            <a:r>
              <a:rPr lang="en-US" altLang="en-US" sz="3176" i="1" dirty="0" err="1">
                <a:sym typeface="Symbol" panose="05050102010706020507" pitchFamily="18" charset="2"/>
              </a:rPr>
              <a:t>iq</a:t>
            </a:r>
            <a:r>
              <a:rPr lang="en-US" altLang="en-US" sz="3176" i="1" baseline="-25000" dirty="0" err="1">
                <a:sym typeface="Symbol" panose="05050102010706020507" pitchFamily="18" charset="2"/>
              </a:rPr>
              <a:t>j</a:t>
            </a:r>
            <a:r>
              <a:rPr lang="en-US" altLang="en-US" sz="3176" i="1" dirty="0" err="1">
                <a:sym typeface="Symbol" panose="05050102010706020507" pitchFamily="18" charset="2"/>
              </a:rPr>
              <a:t>y</a:t>
            </a:r>
            <a:r>
              <a:rPr lang="en-US" altLang="en-US" sz="3176" dirty="0">
                <a:sym typeface="Symbol" panose="05050102010706020507" pitchFamily="18" charset="2"/>
              </a:rPr>
              <a:t>)</a:t>
            </a:r>
            <a:endParaRPr lang="en-US" altLang="en-US" sz="3176" i="1" dirty="0">
              <a:sym typeface="Symbol" panose="05050102010706020507" pitchFamily="18" charset="2"/>
            </a:endParaRPr>
          </a:p>
          <a:p>
            <a:r>
              <a:rPr lang="en-US" altLang="en-US" sz="3176" dirty="0">
                <a:sym typeface="Symbol" panose="05050102010706020507" pitchFamily="18" charset="2"/>
              </a:rPr>
              <a:t>yields,</a:t>
            </a:r>
            <a:endParaRPr lang="en-US" altLang="en-US" sz="3176" i="1" dirty="0">
              <a:sym typeface="Symbol" panose="05050102010706020507" pitchFamily="18" charset="2"/>
            </a:endParaRPr>
          </a:p>
        </p:txBody>
      </p:sp>
      <p:sp>
        <p:nvSpPr>
          <p:cNvPr id="43" name="Rectangle 28">
            <a:extLst>
              <a:ext uri="{FF2B5EF4-FFF2-40B4-BE49-F238E27FC236}">
                <a16:creationId xmlns:a16="http://schemas.microsoft.com/office/drawing/2014/main" id="{99D3B3A7-301D-4BAF-A251-9A5BD338CECA}"/>
              </a:ext>
            </a:extLst>
          </p:cNvPr>
          <p:cNvSpPr>
            <a:spLocks noChangeArrowheads="1"/>
          </p:cNvSpPr>
          <p:nvPr/>
        </p:nvSpPr>
        <p:spPr bwMode="auto">
          <a:xfrm>
            <a:off x="5353179" y="10609169"/>
            <a:ext cx="325834" cy="65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ar-BH" altLang="en-US" sz="3176">
              <a:solidFill>
                <a:schemeClr val="bg1"/>
              </a:solidFill>
            </a:endParaRPr>
          </a:p>
        </p:txBody>
      </p:sp>
      <p:graphicFrame>
        <p:nvGraphicFramePr>
          <p:cNvPr id="44" name="Object 29">
            <a:extLst>
              <a:ext uri="{FF2B5EF4-FFF2-40B4-BE49-F238E27FC236}">
                <a16:creationId xmlns:a16="http://schemas.microsoft.com/office/drawing/2014/main" id="{A67E3CF3-3D9C-4D13-B31A-96A7D89D8F60}"/>
              </a:ext>
            </a:extLst>
          </p:cNvPr>
          <p:cNvGraphicFramePr>
            <a:graphicFrameLocks noChangeAspect="1"/>
          </p:cNvGraphicFramePr>
          <p:nvPr>
            <p:extLst>
              <p:ext uri="{D42A27DB-BD31-4B8C-83A1-F6EECF244321}">
                <p14:modId xmlns:p14="http://schemas.microsoft.com/office/powerpoint/2010/main" val="1750267605"/>
              </p:ext>
            </p:extLst>
          </p:nvPr>
        </p:nvGraphicFramePr>
        <p:xfrm>
          <a:off x="3159499" y="10278843"/>
          <a:ext cx="7236199" cy="1299882"/>
        </p:xfrm>
        <a:graphic>
          <a:graphicData uri="http://schemas.openxmlformats.org/presentationml/2006/ole">
            <mc:AlternateContent xmlns:mc="http://schemas.openxmlformats.org/markup-compatibility/2006">
              <mc:Choice xmlns:v="urn:schemas-microsoft-com:vml" Requires="v">
                <p:oleObj name="Equation" r:id="rId13" imgW="2222500" imgH="444500" progId="Equation.3">
                  <p:embed/>
                </p:oleObj>
              </mc:Choice>
              <mc:Fallback>
                <p:oleObj name="Equation" r:id="rId13" imgW="2222500" imgH="444500" progId="Equation.3">
                  <p:embed/>
                  <p:pic>
                    <p:nvPicPr>
                      <p:cNvPr id="44" name="Object 29">
                        <a:extLst>
                          <a:ext uri="{FF2B5EF4-FFF2-40B4-BE49-F238E27FC236}">
                            <a16:creationId xmlns:a16="http://schemas.microsoft.com/office/drawing/2014/main" id="{A67E3CF3-3D9C-4D13-B31A-96A7D89D8F6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59499" y="10278843"/>
                        <a:ext cx="7236199" cy="1299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 name="Rectangle 32">
            <a:extLst>
              <a:ext uri="{FF2B5EF4-FFF2-40B4-BE49-F238E27FC236}">
                <a16:creationId xmlns:a16="http://schemas.microsoft.com/office/drawing/2014/main" id="{468E9708-C672-43F5-99FD-FCAC4DEA8483}"/>
              </a:ext>
            </a:extLst>
          </p:cNvPr>
          <p:cNvSpPr>
            <a:spLocks noChangeArrowheads="1"/>
          </p:cNvSpPr>
          <p:nvPr/>
        </p:nvSpPr>
        <p:spPr bwMode="auto">
          <a:xfrm>
            <a:off x="8917812" y="1823758"/>
            <a:ext cx="8145219" cy="923216"/>
          </a:xfrm>
          <a:prstGeom prst="rect">
            <a:avLst/>
          </a:prstGeom>
          <a:solidFill>
            <a:srgbClr val="130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4941" b="1">
                <a:solidFill>
                  <a:schemeClr val="bg1"/>
                </a:solidFill>
              </a:rPr>
              <a:t>Fluctuation method continue</a:t>
            </a:r>
            <a:endParaRPr lang="en-US" altLang="en-US" sz="4235"/>
          </a:p>
        </p:txBody>
      </p:sp>
      <p:sp>
        <p:nvSpPr>
          <p:cNvPr id="46" name="Freeform 34">
            <a:extLst>
              <a:ext uri="{FF2B5EF4-FFF2-40B4-BE49-F238E27FC236}">
                <a16:creationId xmlns:a16="http://schemas.microsoft.com/office/drawing/2014/main" id="{4904C222-7F2E-44B2-BA6F-EE1F734CE076}"/>
              </a:ext>
            </a:extLst>
          </p:cNvPr>
          <p:cNvSpPr>
            <a:spLocks/>
          </p:cNvSpPr>
          <p:nvPr/>
        </p:nvSpPr>
        <p:spPr bwMode="auto">
          <a:xfrm>
            <a:off x="15710650" y="10429875"/>
            <a:ext cx="619124" cy="134471"/>
          </a:xfrm>
          <a:custGeom>
            <a:avLst/>
            <a:gdLst>
              <a:gd name="T0" fmla="*/ 0 w 192"/>
              <a:gd name="T1" fmla="*/ 0 h 48"/>
              <a:gd name="T2" fmla="*/ 2147483646 w 192"/>
              <a:gd name="T3" fmla="*/ 2147483646 h 48"/>
              <a:gd name="T4" fmla="*/ 0 60000 65536"/>
              <a:gd name="T5" fmla="*/ 0 60000 65536"/>
              <a:gd name="T6" fmla="*/ 0 w 192"/>
              <a:gd name="T7" fmla="*/ 0 h 48"/>
              <a:gd name="T8" fmla="*/ 192 w 192"/>
              <a:gd name="T9" fmla="*/ 48 h 48"/>
            </a:gdLst>
            <a:ahLst/>
            <a:cxnLst>
              <a:cxn ang="T4">
                <a:pos x="T0" y="T1"/>
              </a:cxn>
              <a:cxn ang="T5">
                <a:pos x="T2" y="T3"/>
              </a:cxn>
            </a:cxnLst>
            <a:rect l="T6" t="T7" r="T8" b="T9"/>
            <a:pathLst>
              <a:path w="192" h="48">
                <a:moveTo>
                  <a:pt x="0" y="0"/>
                </a:moveTo>
                <a:cubicBezTo>
                  <a:pt x="80" y="20"/>
                  <a:pt x="160" y="40"/>
                  <a:pt x="192"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61310" tIns="80652" rIns="161310" bIns="80652" anchor="ctr"/>
          <a:lstStyle/>
          <a:p>
            <a:endParaRPr lang="en-US" sz="4235"/>
          </a:p>
        </p:txBody>
      </p:sp>
    </p:spTree>
    <p:extLst>
      <p:ext uri="{BB962C8B-B14F-4D97-AF65-F5344CB8AC3E}">
        <p14:creationId xmlns:p14="http://schemas.microsoft.com/office/powerpoint/2010/main" val="292166502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24" name="Object 110">
            <a:extLst>
              <a:ext uri="{FF2B5EF4-FFF2-40B4-BE49-F238E27FC236}">
                <a16:creationId xmlns:a16="http://schemas.microsoft.com/office/drawing/2014/main" id="{8A337EF7-6926-4232-B9BC-A70308C94EBA}"/>
              </a:ext>
            </a:extLst>
          </p:cNvPr>
          <p:cNvGraphicFramePr>
            <a:graphicFrameLocks noChangeAspect="1"/>
          </p:cNvGraphicFramePr>
          <p:nvPr/>
        </p:nvGraphicFramePr>
        <p:xfrm>
          <a:off x="1311079" y="11178729"/>
          <a:ext cx="719225" cy="687055"/>
        </p:xfrm>
        <a:graphic>
          <a:graphicData uri="http://schemas.openxmlformats.org/presentationml/2006/ole">
            <mc:AlternateContent xmlns:mc="http://schemas.openxmlformats.org/markup-compatibility/2006">
              <mc:Choice xmlns:v="urn:schemas-microsoft-com:vml" Requires="v">
                <p:oleObj name="Equation" r:id="rId3" imgW="101600" imgH="165100" progId="Equation.3">
                  <p:embed/>
                </p:oleObj>
              </mc:Choice>
              <mc:Fallback>
                <p:oleObj name="Equation" r:id="rId3" imgW="101600" imgH="165100" progId="Equation.3">
                  <p:embed/>
                  <p:pic>
                    <p:nvPicPr>
                      <p:cNvPr id="24" name="Object 110">
                        <a:extLst>
                          <a:ext uri="{FF2B5EF4-FFF2-40B4-BE49-F238E27FC236}">
                            <a16:creationId xmlns:a16="http://schemas.microsoft.com/office/drawing/2014/main" id="{8A337EF7-6926-4232-B9BC-A70308C94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079" y="11178729"/>
                        <a:ext cx="719225" cy="687055"/>
                      </a:xfrm>
                      <a:prstGeom prst="rect">
                        <a:avLst/>
                      </a:prstGeom>
                      <a:noFill/>
                      <a:ln>
                        <a:noFill/>
                      </a:ln>
                      <a:effectLst/>
                    </p:spPr>
                  </p:pic>
                </p:oleObj>
              </mc:Fallback>
            </mc:AlternateContent>
          </a:graphicData>
        </a:graphic>
      </p:graphicFrame>
      <p:sp>
        <p:nvSpPr>
          <p:cNvPr id="48" name="Rectangle 2">
            <a:extLst>
              <a:ext uri="{FF2B5EF4-FFF2-40B4-BE49-F238E27FC236}">
                <a16:creationId xmlns:a16="http://schemas.microsoft.com/office/drawing/2014/main" id="{B80047D9-33A2-4B38-9E47-8FB627F85E67}"/>
              </a:ext>
            </a:extLst>
          </p:cNvPr>
          <p:cNvSpPr>
            <a:spLocks noChangeArrowheads="1"/>
          </p:cNvSpPr>
          <p:nvPr/>
        </p:nvSpPr>
        <p:spPr bwMode="auto">
          <a:xfrm>
            <a:off x="3883040" y="2823882"/>
            <a:ext cx="10118515" cy="65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a:t>The interface normal </a:t>
            </a:r>
            <a:r>
              <a:rPr lang="en-US" altLang="en-US" sz="3176">
                <a:sym typeface="Symbol" panose="05050102010706020507" pitchFamily="18" charset="2"/>
              </a:rPr>
              <a:t> 2 </a:t>
            </a:r>
            <a:r>
              <a:rPr lang="en-US" altLang="en-US" sz="3176" i="1">
                <a:sym typeface="Symbol" panose="05050102010706020507" pitchFamily="18" charset="2"/>
              </a:rPr>
              <a:t>w </a:t>
            </a:r>
            <a:r>
              <a:rPr lang="en-US" altLang="en-US" sz="3176"/>
              <a:t>for the interfaces not to interact.</a:t>
            </a:r>
          </a:p>
        </p:txBody>
      </p:sp>
      <p:sp>
        <p:nvSpPr>
          <p:cNvPr id="49" name="Rectangle 3">
            <a:extLst>
              <a:ext uri="{FF2B5EF4-FFF2-40B4-BE49-F238E27FC236}">
                <a16:creationId xmlns:a16="http://schemas.microsoft.com/office/drawing/2014/main" id="{2E5EB42E-B6B9-405F-A5E2-84E44E7E8AB8}"/>
              </a:ext>
            </a:extLst>
          </p:cNvPr>
          <p:cNvSpPr>
            <a:spLocks noChangeArrowheads="1"/>
          </p:cNvSpPr>
          <p:nvPr/>
        </p:nvSpPr>
        <p:spPr bwMode="auto">
          <a:xfrm>
            <a:off x="3873781" y="3899647"/>
            <a:ext cx="8711079" cy="114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a:t>Width </a:t>
            </a:r>
            <a:r>
              <a:rPr lang="en-US" altLang="en-US" sz="3176" i="1"/>
              <a:t>w </a:t>
            </a:r>
            <a:r>
              <a:rPr lang="en-US" altLang="en-US" sz="3176">
                <a:sym typeface="Symbol" panose="05050102010706020507" pitchFamily="18" charset="2"/>
              </a:rPr>
              <a:t>&gt; 10 </a:t>
            </a:r>
            <a:r>
              <a:rPr lang="en-US" altLang="en-US" sz="3176" i="1">
                <a:sym typeface="Symbol" panose="05050102010706020507" pitchFamily="18" charset="2"/>
              </a:rPr>
              <a:t>b </a:t>
            </a:r>
            <a:r>
              <a:rPr lang="en-US" altLang="en-US" sz="3176">
                <a:sym typeface="Symbol" panose="05050102010706020507" pitchFamily="18" charset="2"/>
              </a:rPr>
              <a:t>to get small wave number, </a:t>
            </a:r>
            <a:r>
              <a:rPr lang="en-US" altLang="en-US" sz="3176" i="1">
                <a:sym typeface="Symbol" panose="05050102010706020507" pitchFamily="18" charset="2"/>
              </a:rPr>
              <a:t>q </a:t>
            </a:r>
            <a:r>
              <a:rPr lang="en-US" altLang="en-US" sz="3176">
                <a:latin typeface="Lucida Grande CE" charset="-18"/>
                <a:sym typeface="Symbol" panose="05050102010706020507" pitchFamily="18" charset="2"/>
              </a:rPr>
              <a:t>~</a:t>
            </a:r>
            <a:r>
              <a:rPr lang="en-US" altLang="en-US" sz="3176">
                <a:sym typeface="Symbol" panose="05050102010706020507" pitchFamily="18" charset="2"/>
              </a:rPr>
              <a:t>1</a:t>
            </a:r>
            <a:r>
              <a:rPr lang="en-US" altLang="en-US" sz="3176" i="1">
                <a:sym typeface="Symbol" panose="05050102010706020507" pitchFamily="18" charset="2"/>
              </a:rPr>
              <a:t>/w,</a:t>
            </a:r>
          </a:p>
          <a:p>
            <a:r>
              <a:rPr lang="en-US" altLang="en-US" sz="3176">
                <a:sym typeface="Symbol" panose="05050102010706020507" pitchFamily="18" charset="2"/>
              </a:rPr>
              <a:t>or to increase the range of </a:t>
            </a:r>
            <a:r>
              <a:rPr lang="en-US" altLang="en-US" sz="3176" i="1">
                <a:sym typeface="Symbol" panose="05050102010706020507" pitchFamily="18" charset="2"/>
              </a:rPr>
              <a:t>q</a:t>
            </a:r>
            <a:endParaRPr lang="en-US" altLang="en-US" sz="3176">
              <a:sym typeface="Symbol" panose="05050102010706020507" pitchFamily="18" charset="2"/>
            </a:endParaRPr>
          </a:p>
        </p:txBody>
      </p:sp>
      <p:sp>
        <p:nvSpPr>
          <p:cNvPr id="50" name="Rectangle 4">
            <a:extLst>
              <a:ext uri="{FF2B5EF4-FFF2-40B4-BE49-F238E27FC236}">
                <a16:creationId xmlns:a16="http://schemas.microsoft.com/office/drawing/2014/main" id="{1485BB65-E421-4BEE-9536-1C6AC229BE69}"/>
              </a:ext>
            </a:extLst>
          </p:cNvPr>
          <p:cNvSpPr>
            <a:spLocks noChangeArrowheads="1"/>
          </p:cNvSpPr>
          <p:nvPr/>
        </p:nvSpPr>
        <p:spPr bwMode="auto">
          <a:xfrm>
            <a:off x="3940988" y="5513295"/>
            <a:ext cx="9644026" cy="211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a:t>The thickness, </a:t>
            </a:r>
            <a:r>
              <a:rPr lang="en-US" altLang="en-US" sz="3176" i="1"/>
              <a:t>b,</a:t>
            </a:r>
            <a:r>
              <a:rPr lang="en-US" altLang="en-US" sz="3176"/>
              <a:t> (short direction): 3-5 unit-cells to get</a:t>
            </a:r>
          </a:p>
          <a:p>
            <a:r>
              <a:rPr lang="en-US" altLang="en-US" sz="3176"/>
              <a:t>more fluctuations at the interface,  reduce the number</a:t>
            </a:r>
          </a:p>
          <a:p>
            <a:r>
              <a:rPr lang="en-US" altLang="en-US" sz="3176"/>
              <a:t>of particles, and make the  system quasi two dimensional</a:t>
            </a:r>
          </a:p>
          <a:p>
            <a:r>
              <a:rPr lang="en-US" altLang="en-US" sz="3176"/>
              <a:t>and  use one-dimensional Fourier Transform</a:t>
            </a:r>
          </a:p>
        </p:txBody>
      </p:sp>
      <p:grpSp>
        <p:nvGrpSpPr>
          <p:cNvPr id="51" name="Group 5">
            <a:extLst>
              <a:ext uri="{FF2B5EF4-FFF2-40B4-BE49-F238E27FC236}">
                <a16:creationId xmlns:a16="http://schemas.microsoft.com/office/drawing/2014/main" id="{94C60B5D-F742-428F-BA71-061FD4A56038}"/>
              </a:ext>
            </a:extLst>
          </p:cNvPr>
          <p:cNvGrpSpPr>
            <a:grpSpLocks/>
          </p:cNvGrpSpPr>
          <p:nvPr/>
        </p:nvGrpSpPr>
        <p:grpSpPr bwMode="auto">
          <a:xfrm>
            <a:off x="16035710" y="1133962"/>
            <a:ext cx="6556725" cy="8354167"/>
            <a:chOff x="3528" y="288"/>
            <a:chExt cx="1858" cy="2631"/>
          </a:xfrm>
        </p:grpSpPr>
        <p:grpSp>
          <p:nvGrpSpPr>
            <p:cNvPr id="52" name="Group 6">
              <a:extLst>
                <a:ext uri="{FF2B5EF4-FFF2-40B4-BE49-F238E27FC236}">
                  <a16:creationId xmlns:a16="http://schemas.microsoft.com/office/drawing/2014/main" id="{8D8B6C09-BE85-4439-9038-AFFE81B35AD2}"/>
                </a:ext>
              </a:extLst>
            </p:cNvPr>
            <p:cNvGrpSpPr>
              <a:grpSpLocks/>
            </p:cNvGrpSpPr>
            <p:nvPr/>
          </p:nvGrpSpPr>
          <p:grpSpPr bwMode="auto">
            <a:xfrm>
              <a:off x="3528" y="288"/>
              <a:ext cx="1464" cy="2448"/>
              <a:chOff x="3772" y="1056"/>
              <a:chExt cx="1709" cy="2880"/>
            </a:xfrm>
          </p:grpSpPr>
          <p:pic>
            <p:nvPicPr>
              <p:cNvPr id="58" name="Picture 7">
                <a:extLst>
                  <a:ext uri="{FF2B5EF4-FFF2-40B4-BE49-F238E27FC236}">
                    <a16:creationId xmlns:a16="http://schemas.microsoft.com/office/drawing/2014/main" id="{8FA94E70-A048-4644-8FD9-73695465C3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0" y="1056"/>
                <a:ext cx="1401"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Line 8">
                <a:extLst>
                  <a:ext uri="{FF2B5EF4-FFF2-40B4-BE49-F238E27FC236}">
                    <a16:creationId xmlns:a16="http://schemas.microsoft.com/office/drawing/2014/main" id="{D9DB98B3-2FF1-447B-82B6-FA88EAFBD6C4}"/>
                  </a:ext>
                </a:extLst>
              </p:cNvPr>
              <p:cNvSpPr>
                <a:spLocks noChangeShapeType="1"/>
              </p:cNvSpPr>
              <p:nvPr/>
            </p:nvSpPr>
            <p:spPr bwMode="auto">
              <a:xfrm flipV="1">
                <a:off x="3936" y="1776"/>
                <a:ext cx="0" cy="7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4235"/>
              </a:p>
            </p:txBody>
          </p:sp>
          <p:sp>
            <p:nvSpPr>
              <p:cNvPr id="60" name="Text Box 9">
                <a:extLst>
                  <a:ext uri="{FF2B5EF4-FFF2-40B4-BE49-F238E27FC236}">
                    <a16:creationId xmlns:a16="http://schemas.microsoft.com/office/drawing/2014/main" id="{8F4CDF6D-674B-423F-A2CF-33E04EDC10A1}"/>
                  </a:ext>
                </a:extLst>
              </p:cNvPr>
              <p:cNvSpPr txBox="1">
                <a:spLocks noChangeArrowheads="1"/>
              </p:cNvSpPr>
              <p:nvPr/>
            </p:nvSpPr>
            <p:spPr bwMode="auto">
              <a:xfrm>
                <a:off x="3772" y="1536"/>
                <a:ext cx="286"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i="1">
                    <a:solidFill>
                      <a:srgbClr val="1300FF"/>
                    </a:solidFill>
                  </a:rPr>
                  <a:t>h(y)</a:t>
                </a:r>
                <a:endParaRPr lang="en-US" altLang="en-US" sz="3176">
                  <a:solidFill>
                    <a:srgbClr val="1300FF"/>
                  </a:solidFill>
                </a:endParaRPr>
              </a:p>
            </p:txBody>
          </p:sp>
        </p:grpSp>
        <p:sp>
          <p:nvSpPr>
            <p:cNvPr id="53" name="Rectangle 10">
              <a:extLst>
                <a:ext uri="{FF2B5EF4-FFF2-40B4-BE49-F238E27FC236}">
                  <a16:creationId xmlns:a16="http://schemas.microsoft.com/office/drawing/2014/main" id="{ACD798D5-B05A-457E-B7A5-3013DD893DBA}"/>
                </a:ext>
              </a:extLst>
            </p:cNvPr>
            <p:cNvSpPr>
              <a:spLocks noChangeArrowheads="1"/>
            </p:cNvSpPr>
            <p:nvPr/>
          </p:nvSpPr>
          <p:spPr bwMode="auto">
            <a:xfrm>
              <a:off x="5017" y="528"/>
              <a:ext cx="258"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a:solidFill>
                    <a:srgbClr val="1300FF"/>
                  </a:solidFill>
                </a:rPr>
                <a:t>melt</a:t>
              </a:r>
            </a:p>
          </p:txBody>
        </p:sp>
        <p:sp>
          <p:nvSpPr>
            <p:cNvPr id="54" name="Rectangle 11">
              <a:extLst>
                <a:ext uri="{FF2B5EF4-FFF2-40B4-BE49-F238E27FC236}">
                  <a16:creationId xmlns:a16="http://schemas.microsoft.com/office/drawing/2014/main" id="{BCC9217B-7C16-4BB2-A589-14530C7A5E7A}"/>
                </a:ext>
              </a:extLst>
            </p:cNvPr>
            <p:cNvSpPr>
              <a:spLocks noChangeArrowheads="1"/>
            </p:cNvSpPr>
            <p:nvPr/>
          </p:nvSpPr>
          <p:spPr bwMode="auto">
            <a:xfrm>
              <a:off x="5025" y="1392"/>
              <a:ext cx="361"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a:solidFill>
                    <a:srgbClr val="1300FF"/>
                  </a:solidFill>
                </a:rPr>
                <a:t>crystal</a:t>
              </a:r>
            </a:p>
          </p:txBody>
        </p:sp>
        <p:sp>
          <p:nvSpPr>
            <p:cNvPr id="55" name="Rectangle 12">
              <a:extLst>
                <a:ext uri="{FF2B5EF4-FFF2-40B4-BE49-F238E27FC236}">
                  <a16:creationId xmlns:a16="http://schemas.microsoft.com/office/drawing/2014/main" id="{3437D57D-01B4-4A5E-86A7-80486DD00319}"/>
                </a:ext>
              </a:extLst>
            </p:cNvPr>
            <p:cNvSpPr>
              <a:spLocks noChangeArrowheads="1"/>
            </p:cNvSpPr>
            <p:nvPr/>
          </p:nvSpPr>
          <p:spPr bwMode="auto">
            <a:xfrm>
              <a:off x="5017" y="2256"/>
              <a:ext cx="258"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a:solidFill>
                    <a:srgbClr val="1300FF"/>
                  </a:solidFill>
                </a:rPr>
                <a:t>melt</a:t>
              </a:r>
            </a:p>
          </p:txBody>
        </p:sp>
        <p:sp>
          <p:nvSpPr>
            <p:cNvPr id="56" name="Rectangle 13">
              <a:extLst>
                <a:ext uri="{FF2B5EF4-FFF2-40B4-BE49-F238E27FC236}">
                  <a16:creationId xmlns:a16="http://schemas.microsoft.com/office/drawing/2014/main" id="{9A9AB177-662A-4582-ADF9-05269CB655A6}"/>
                </a:ext>
              </a:extLst>
            </p:cNvPr>
            <p:cNvSpPr>
              <a:spLocks noChangeArrowheads="1"/>
            </p:cNvSpPr>
            <p:nvPr/>
          </p:nvSpPr>
          <p:spPr bwMode="auto">
            <a:xfrm>
              <a:off x="4436" y="2736"/>
              <a:ext cx="135"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i="1"/>
                <a:t>w</a:t>
              </a:r>
            </a:p>
          </p:txBody>
        </p:sp>
        <p:sp>
          <p:nvSpPr>
            <p:cNvPr id="57" name="Rectangle 14">
              <a:extLst>
                <a:ext uri="{FF2B5EF4-FFF2-40B4-BE49-F238E27FC236}">
                  <a16:creationId xmlns:a16="http://schemas.microsoft.com/office/drawing/2014/main" id="{284335AA-496B-46ED-B667-BDC014A4D3A2}"/>
                </a:ext>
              </a:extLst>
            </p:cNvPr>
            <p:cNvSpPr>
              <a:spLocks noChangeArrowheads="1"/>
            </p:cNvSpPr>
            <p:nvPr/>
          </p:nvSpPr>
          <p:spPr bwMode="auto">
            <a:xfrm>
              <a:off x="3623" y="2496"/>
              <a:ext cx="11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i="1"/>
                <a:t>b</a:t>
              </a:r>
            </a:p>
          </p:txBody>
        </p:sp>
      </p:grpSp>
      <p:graphicFrame>
        <p:nvGraphicFramePr>
          <p:cNvPr id="61" name="Group 33">
            <a:extLst>
              <a:ext uri="{FF2B5EF4-FFF2-40B4-BE49-F238E27FC236}">
                <a16:creationId xmlns:a16="http://schemas.microsoft.com/office/drawing/2014/main" id="{CC289F70-73EB-48CC-A4B3-129655038CF4}"/>
              </a:ext>
            </a:extLst>
          </p:cNvPr>
          <p:cNvGraphicFramePr>
            <a:graphicFrameLocks noGrp="1"/>
          </p:cNvGraphicFramePr>
          <p:nvPr>
            <p:extLst>
              <p:ext uri="{D42A27DB-BD31-4B8C-83A1-F6EECF244321}">
                <p14:modId xmlns:p14="http://schemas.microsoft.com/office/powerpoint/2010/main" val="595694608"/>
              </p:ext>
            </p:extLst>
          </p:nvPr>
        </p:nvGraphicFramePr>
        <p:xfrm>
          <a:off x="12729885" y="9412941"/>
          <a:ext cx="8129868" cy="3507441"/>
        </p:xfrm>
        <a:graphic>
          <a:graphicData uri="http://schemas.openxmlformats.org/drawingml/2006/table">
            <a:tbl>
              <a:tblPr/>
              <a:tblGrid>
                <a:gridCol w="8129868">
                  <a:extLst>
                    <a:ext uri="{9D8B030D-6E8A-4147-A177-3AD203B41FA5}">
                      <a16:colId xmlns:a16="http://schemas.microsoft.com/office/drawing/2014/main" val="20000"/>
                    </a:ext>
                  </a:extLst>
                </a:gridCol>
              </a:tblGrid>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500" b="0" i="0" u="none" strike="noStrike" cap="none" normalizeH="0" baseline="0" dirty="0">
                          <a:ln>
                            <a:noFill/>
                          </a:ln>
                          <a:solidFill>
                            <a:schemeClr val="tx1"/>
                          </a:solidFill>
                          <a:effectLst/>
                          <a:latin typeface="Times" charset="0"/>
                        </a:rPr>
                        <a:t>orientation                 size(</a:t>
                      </a:r>
                      <a:r>
                        <a:rPr kumimoji="0" lang="en-US" sz="3500" b="0" i="1" u="none" strike="noStrike" cap="none" normalizeH="0" baseline="0" dirty="0">
                          <a:ln>
                            <a:noFill/>
                          </a:ln>
                          <a:solidFill>
                            <a:schemeClr val="tx1"/>
                          </a:solidFill>
                          <a:effectLst/>
                          <a:latin typeface="Times" charset="0"/>
                          <a:sym typeface="Symbol" pitchFamily="18" charset="2"/>
                        </a:rPr>
                        <a:t></a:t>
                      </a:r>
                      <a:r>
                        <a:rPr kumimoji="0" lang="en-US" sz="3500" b="0" i="0" u="none" strike="noStrike" cap="none" normalizeH="0" baseline="-25000" dirty="0">
                          <a:ln>
                            <a:noFill/>
                          </a:ln>
                          <a:solidFill>
                            <a:schemeClr val="tx1"/>
                          </a:solidFill>
                          <a:effectLst/>
                          <a:latin typeface="Times" charset="0"/>
                          <a:sym typeface="Symbol" pitchFamily="18" charset="2"/>
                        </a:rPr>
                        <a:t>2</a:t>
                      </a:r>
                      <a:r>
                        <a:rPr kumimoji="0" lang="en-US" sz="3500" b="0" i="0" u="none" strike="noStrike" cap="none" normalizeH="0" baseline="0" dirty="0">
                          <a:ln>
                            <a:noFill/>
                          </a:ln>
                          <a:solidFill>
                            <a:schemeClr val="tx1"/>
                          </a:solidFill>
                          <a:effectLst/>
                          <a:latin typeface="Times" charset="0"/>
                        </a:rPr>
                        <a:t>)</a:t>
                      </a:r>
                    </a:p>
                  </a:txBody>
                  <a:tcPr marL="161363" marR="161363" marT="80682" marB="8068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501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500" b="0" i="0" u="none" strike="noStrike" cap="none" normalizeH="0" baseline="0" dirty="0">
                          <a:ln>
                            <a:noFill/>
                          </a:ln>
                          <a:solidFill>
                            <a:schemeClr val="tx1"/>
                          </a:solidFill>
                          <a:effectLst/>
                          <a:latin typeface="Times" charset="0"/>
                        </a:rPr>
                        <a:t> </a:t>
                      </a:r>
                      <a:r>
                        <a:rPr kumimoji="0" lang="en-US" sz="2800" b="0" i="0" u="none" strike="noStrike" cap="none" normalizeH="0" baseline="0" dirty="0">
                          <a:ln>
                            <a:noFill/>
                          </a:ln>
                          <a:solidFill>
                            <a:schemeClr val="tx1"/>
                          </a:solidFill>
                          <a:effectLst/>
                          <a:latin typeface="Times" charset="0"/>
                        </a:rPr>
                        <a:t>(100)[010]                4.3 x 57.9 x 125.8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charset="0"/>
                        </a:rPr>
                        <a:t>                                  6.1 x 55.0 x 95.3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charset="0"/>
                        </a:rPr>
                        <a:t> (110)[001]                49.1 x 7.2 x 90.9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charset="0"/>
                        </a:rPr>
                        <a:t>                                  5.1 x 56.7 x 108.5</a:t>
                      </a:r>
                    </a:p>
                  </a:txBody>
                  <a:tcPr marL="161363" marR="161363" marT="80682" marB="8068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2" name="Rectangle 23">
            <a:extLst>
              <a:ext uri="{FF2B5EF4-FFF2-40B4-BE49-F238E27FC236}">
                <a16:creationId xmlns:a16="http://schemas.microsoft.com/office/drawing/2014/main" id="{F8F29A37-EBA6-4A75-A492-A36A86EC5DB6}"/>
              </a:ext>
            </a:extLst>
          </p:cNvPr>
          <p:cNvSpPr>
            <a:spLocks noChangeArrowheads="1"/>
          </p:cNvSpPr>
          <p:nvPr/>
        </p:nvSpPr>
        <p:spPr bwMode="auto">
          <a:xfrm>
            <a:off x="3653025" y="9950825"/>
            <a:ext cx="9068549" cy="16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i="1">
                <a:sym typeface="Symbol" panose="05050102010706020507" pitchFamily="18" charset="2"/>
              </a:rPr>
              <a:t></a:t>
            </a:r>
            <a:r>
              <a:rPr lang="en-US" altLang="en-US" sz="3176" baseline="-25000">
                <a:sym typeface="Symbol" panose="05050102010706020507" pitchFamily="18" charset="2"/>
              </a:rPr>
              <a:t>2</a:t>
            </a:r>
            <a:r>
              <a:rPr lang="en-US" altLang="en-US" sz="3176">
                <a:sym typeface="Symbol" panose="05050102010706020507" pitchFamily="18" charset="2"/>
              </a:rPr>
              <a:t> : the diameter of the larger sphere (unit length)</a:t>
            </a:r>
          </a:p>
          <a:p>
            <a:r>
              <a:rPr lang="en-US" altLang="en-US" sz="3176">
                <a:sym typeface="Symbol" panose="05050102010706020507" pitchFamily="18" charset="2"/>
              </a:rPr>
              <a:t>(</a:t>
            </a:r>
            <a:r>
              <a:rPr lang="en-US" altLang="en-US" sz="3176" i="1">
                <a:sym typeface="Symbol" panose="05050102010706020507" pitchFamily="18" charset="2"/>
              </a:rPr>
              <a:t>ijk</a:t>
            </a:r>
            <a:r>
              <a:rPr lang="en-US" altLang="en-US" sz="3176">
                <a:sym typeface="Symbol" panose="05050102010706020507" pitchFamily="18" charset="2"/>
              </a:rPr>
              <a:t>) and [</a:t>
            </a:r>
            <a:r>
              <a:rPr lang="en-US" altLang="en-US" sz="3176" i="1">
                <a:sym typeface="Symbol" panose="05050102010706020507" pitchFamily="18" charset="2"/>
              </a:rPr>
              <a:t>lmn</a:t>
            </a:r>
            <a:r>
              <a:rPr lang="en-US" altLang="en-US" sz="3176">
                <a:sym typeface="Symbol" panose="05050102010706020507" pitchFamily="18" charset="2"/>
              </a:rPr>
              <a:t>] are the orientation and short direction,</a:t>
            </a:r>
          </a:p>
          <a:p>
            <a:r>
              <a:rPr lang="en-US" altLang="en-US" sz="3176">
                <a:sym typeface="Symbol" panose="05050102010706020507" pitchFamily="18" charset="2"/>
              </a:rPr>
              <a:t>respectively. </a:t>
            </a:r>
            <a:endParaRPr lang="en-US" altLang="en-US" sz="3176"/>
          </a:p>
        </p:txBody>
      </p:sp>
      <p:sp>
        <p:nvSpPr>
          <p:cNvPr id="63" name="Rectangle 25">
            <a:extLst>
              <a:ext uri="{FF2B5EF4-FFF2-40B4-BE49-F238E27FC236}">
                <a16:creationId xmlns:a16="http://schemas.microsoft.com/office/drawing/2014/main" id="{D4CFC119-0F3E-4433-8594-7CF698C025E6}"/>
              </a:ext>
            </a:extLst>
          </p:cNvPr>
          <p:cNvSpPr>
            <a:spLocks noChangeArrowheads="1"/>
          </p:cNvSpPr>
          <p:nvPr/>
        </p:nvSpPr>
        <p:spPr bwMode="auto">
          <a:xfrm>
            <a:off x="6015489" y="672354"/>
            <a:ext cx="8145219" cy="923216"/>
          </a:xfrm>
          <a:prstGeom prst="rect">
            <a:avLst/>
          </a:prstGeom>
          <a:solidFill>
            <a:srgbClr val="130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4941" b="1">
                <a:solidFill>
                  <a:schemeClr val="bg1"/>
                </a:solidFill>
              </a:rPr>
              <a:t>Fluctuation method continue</a:t>
            </a:r>
            <a:endParaRPr lang="en-US" altLang="en-US" sz="4235"/>
          </a:p>
        </p:txBody>
      </p:sp>
      <p:graphicFrame>
        <p:nvGraphicFramePr>
          <p:cNvPr id="64" name="Object 27">
            <a:extLst>
              <a:ext uri="{FF2B5EF4-FFF2-40B4-BE49-F238E27FC236}">
                <a16:creationId xmlns:a16="http://schemas.microsoft.com/office/drawing/2014/main" id="{DD4827E0-8BE8-4F92-8B50-AD6B5A9B3CAC}"/>
              </a:ext>
            </a:extLst>
          </p:cNvPr>
          <p:cNvGraphicFramePr>
            <a:graphicFrameLocks noChangeAspect="1"/>
          </p:cNvGraphicFramePr>
          <p:nvPr/>
        </p:nvGraphicFramePr>
        <p:xfrm>
          <a:off x="12998825" y="10757647"/>
          <a:ext cx="1501588" cy="627529"/>
        </p:xfrm>
        <a:graphic>
          <a:graphicData uri="http://schemas.openxmlformats.org/presentationml/2006/ole">
            <mc:AlternateContent xmlns:mc="http://schemas.openxmlformats.org/markup-compatibility/2006">
              <mc:Choice xmlns:v="urn:schemas-microsoft-com:vml" Requires="v">
                <p:oleObj name="Equation" r:id="rId6" imgW="850531" imgH="355446" progId="Equation.3">
                  <p:embed/>
                </p:oleObj>
              </mc:Choice>
              <mc:Fallback>
                <p:oleObj name="Equation" r:id="rId6" imgW="850531" imgH="355446" progId="Equation.3">
                  <p:embed/>
                  <p:pic>
                    <p:nvPicPr>
                      <p:cNvPr id="64" name="Object 27">
                        <a:extLst>
                          <a:ext uri="{FF2B5EF4-FFF2-40B4-BE49-F238E27FC236}">
                            <a16:creationId xmlns:a16="http://schemas.microsoft.com/office/drawing/2014/main" id="{DD4827E0-8BE8-4F92-8B50-AD6B5A9B3C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98825" y="10757647"/>
                        <a:ext cx="1501588" cy="6275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 name="Object 28">
            <a:extLst>
              <a:ext uri="{FF2B5EF4-FFF2-40B4-BE49-F238E27FC236}">
                <a16:creationId xmlns:a16="http://schemas.microsoft.com/office/drawing/2014/main" id="{FD8FE8BA-68CC-48C7-AB52-E2E70F345A4B}"/>
              </a:ext>
            </a:extLst>
          </p:cNvPr>
          <p:cNvGraphicFramePr>
            <a:graphicFrameLocks noChangeAspect="1"/>
          </p:cNvGraphicFramePr>
          <p:nvPr/>
        </p:nvGraphicFramePr>
        <p:xfrm>
          <a:off x="12998826" y="11833412"/>
          <a:ext cx="1479176" cy="627529"/>
        </p:xfrm>
        <a:graphic>
          <a:graphicData uri="http://schemas.openxmlformats.org/presentationml/2006/ole">
            <mc:AlternateContent xmlns:mc="http://schemas.openxmlformats.org/markup-compatibility/2006">
              <mc:Choice xmlns:v="urn:schemas-microsoft-com:vml" Requires="v">
                <p:oleObj name="Equation" r:id="rId8" imgW="837836" imgH="355446" progId="Equation.3">
                  <p:embed/>
                </p:oleObj>
              </mc:Choice>
              <mc:Fallback>
                <p:oleObj name="Equation" r:id="rId8" imgW="837836" imgH="355446" progId="Equation.3">
                  <p:embed/>
                  <p:pic>
                    <p:nvPicPr>
                      <p:cNvPr id="65" name="Object 28">
                        <a:extLst>
                          <a:ext uri="{FF2B5EF4-FFF2-40B4-BE49-F238E27FC236}">
                            <a16:creationId xmlns:a16="http://schemas.microsoft.com/office/drawing/2014/main" id="{FD8FE8BA-68CC-48C7-AB52-E2E70F345A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98826" y="11833412"/>
                        <a:ext cx="1479176" cy="6275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023846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24" name="Object 110">
            <a:extLst>
              <a:ext uri="{FF2B5EF4-FFF2-40B4-BE49-F238E27FC236}">
                <a16:creationId xmlns:a16="http://schemas.microsoft.com/office/drawing/2014/main" id="{8A337EF7-6926-4232-B9BC-A70308C94EBA}"/>
              </a:ext>
            </a:extLst>
          </p:cNvPr>
          <p:cNvGraphicFramePr>
            <a:graphicFrameLocks noChangeAspect="1"/>
          </p:cNvGraphicFramePr>
          <p:nvPr/>
        </p:nvGraphicFramePr>
        <p:xfrm>
          <a:off x="1311079" y="11178729"/>
          <a:ext cx="719225" cy="687055"/>
        </p:xfrm>
        <a:graphic>
          <a:graphicData uri="http://schemas.openxmlformats.org/presentationml/2006/ole">
            <mc:AlternateContent xmlns:mc="http://schemas.openxmlformats.org/markup-compatibility/2006">
              <mc:Choice xmlns:v="urn:schemas-microsoft-com:vml" Requires="v">
                <p:oleObj name="Equation" r:id="rId3" imgW="101600" imgH="165100" progId="Equation.3">
                  <p:embed/>
                </p:oleObj>
              </mc:Choice>
              <mc:Fallback>
                <p:oleObj name="Equation" r:id="rId3" imgW="101600" imgH="165100" progId="Equation.3">
                  <p:embed/>
                  <p:pic>
                    <p:nvPicPr>
                      <p:cNvPr id="24" name="Object 110">
                        <a:extLst>
                          <a:ext uri="{FF2B5EF4-FFF2-40B4-BE49-F238E27FC236}">
                            <a16:creationId xmlns:a16="http://schemas.microsoft.com/office/drawing/2014/main" id="{8A337EF7-6926-4232-B9BC-A70308C94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079" y="11178729"/>
                        <a:ext cx="719225" cy="687055"/>
                      </a:xfrm>
                      <a:prstGeom prst="rect">
                        <a:avLst/>
                      </a:prstGeom>
                      <a:noFill/>
                      <a:ln>
                        <a:noFill/>
                      </a:ln>
                      <a:effectLst/>
                    </p:spPr>
                  </p:pic>
                </p:oleObj>
              </mc:Fallback>
            </mc:AlternateContent>
          </a:graphicData>
        </a:graphic>
      </p:graphicFrame>
      <p:sp>
        <p:nvSpPr>
          <p:cNvPr id="21" name="Rectangle 3">
            <a:extLst>
              <a:ext uri="{FF2B5EF4-FFF2-40B4-BE49-F238E27FC236}">
                <a16:creationId xmlns:a16="http://schemas.microsoft.com/office/drawing/2014/main" id="{D019C5B8-3668-4717-B3B7-2DF0F565E2A8}"/>
              </a:ext>
            </a:extLst>
          </p:cNvPr>
          <p:cNvSpPr>
            <a:spLocks noChangeArrowheads="1"/>
          </p:cNvSpPr>
          <p:nvPr/>
        </p:nvSpPr>
        <p:spPr bwMode="auto">
          <a:xfrm>
            <a:off x="6633325" y="1319923"/>
            <a:ext cx="10636285" cy="923216"/>
          </a:xfrm>
          <a:prstGeom prst="rect">
            <a:avLst/>
          </a:prstGeom>
          <a:solidFill>
            <a:srgbClr val="130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4941" b="1" dirty="0">
                <a:solidFill>
                  <a:schemeClr val="bg1"/>
                </a:solidFill>
              </a:rPr>
              <a:t>Determination of the order parameter</a:t>
            </a:r>
            <a:endParaRPr lang="en-US" altLang="en-US" sz="4941" dirty="0">
              <a:solidFill>
                <a:schemeClr val="bg1"/>
              </a:solidFill>
            </a:endParaRPr>
          </a:p>
        </p:txBody>
      </p:sp>
      <p:graphicFrame>
        <p:nvGraphicFramePr>
          <p:cNvPr id="22" name="Object 4">
            <a:extLst>
              <a:ext uri="{FF2B5EF4-FFF2-40B4-BE49-F238E27FC236}">
                <a16:creationId xmlns:a16="http://schemas.microsoft.com/office/drawing/2014/main" id="{69458164-1F23-43FB-AD3A-8447AB0D7474}"/>
              </a:ext>
            </a:extLst>
          </p:cNvPr>
          <p:cNvGraphicFramePr>
            <a:graphicFrameLocks noChangeAspect="1"/>
          </p:cNvGraphicFramePr>
          <p:nvPr>
            <p:extLst>
              <p:ext uri="{D42A27DB-BD31-4B8C-83A1-F6EECF244321}">
                <p14:modId xmlns:p14="http://schemas.microsoft.com/office/powerpoint/2010/main" val="3440270422"/>
              </p:ext>
            </p:extLst>
          </p:nvPr>
        </p:nvGraphicFramePr>
        <p:xfrm>
          <a:off x="5263405" y="2694455"/>
          <a:ext cx="5838265" cy="1806949"/>
        </p:xfrm>
        <a:graphic>
          <a:graphicData uri="http://schemas.openxmlformats.org/presentationml/2006/ole">
            <mc:AlternateContent xmlns:mc="http://schemas.openxmlformats.org/markup-compatibility/2006">
              <mc:Choice xmlns:v="urn:schemas-microsoft-com:vml" Requires="v">
                <p:oleObj name="Equation" r:id="rId5" imgW="1600200" imgH="495300" progId="Equation.3">
                  <p:embed/>
                </p:oleObj>
              </mc:Choice>
              <mc:Fallback>
                <p:oleObj name="Equation" r:id="rId5" imgW="1600200" imgH="495300" progId="Equation.3">
                  <p:embed/>
                  <p:pic>
                    <p:nvPicPr>
                      <p:cNvPr id="22" name="Object 4">
                        <a:extLst>
                          <a:ext uri="{FF2B5EF4-FFF2-40B4-BE49-F238E27FC236}">
                            <a16:creationId xmlns:a16="http://schemas.microsoft.com/office/drawing/2014/main" id="{69458164-1F23-43FB-AD3A-8447AB0D74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3405" y="2694455"/>
                        <a:ext cx="5838265" cy="180694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 name="Object 8">
            <a:extLst>
              <a:ext uri="{FF2B5EF4-FFF2-40B4-BE49-F238E27FC236}">
                <a16:creationId xmlns:a16="http://schemas.microsoft.com/office/drawing/2014/main" id="{06C83B7D-81A5-4C37-A1C0-4EEA01FF8932}"/>
              </a:ext>
            </a:extLst>
          </p:cNvPr>
          <p:cNvGraphicFramePr>
            <a:graphicFrameLocks noChangeAspect="1"/>
          </p:cNvGraphicFramePr>
          <p:nvPr>
            <p:extLst>
              <p:ext uri="{D42A27DB-BD31-4B8C-83A1-F6EECF244321}">
                <p14:modId xmlns:p14="http://schemas.microsoft.com/office/powerpoint/2010/main" val="2631661160"/>
              </p:ext>
            </p:extLst>
          </p:nvPr>
        </p:nvGraphicFramePr>
        <p:xfrm>
          <a:off x="5263406" y="5172075"/>
          <a:ext cx="3916456" cy="661147"/>
        </p:xfrm>
        <a:graphic>
          <a:graphicData uri="http://schemas.openxmlformats.org/presentationml/2006/ole">
            <mc:AlternateContent xmlns:mc="http://schemas.openxmlformats.org/markup-compatibility/2006">
              <mc:Choice xmlns:v="urn:schemas-microsoft-com:vml" Requires="v">
                <p:oleObj name="Equation" r:id="rId7" imgW="977900" imgH="165100" progId="Equation.3">
                  <p:embed/>
                </p:oleObj>
              </mc:Choice>
              <mc:Fallback>
                <p:oleObj name="Equation" r:id="rId7" imgW="977900" imgH="165100" progId="Equation.3">
                  <p:embed/>
                  <p:pic>
                    <p:nvPicPr>
                      <p:cNvPr id="23" name="Object 8">
                        <a:extLst>
                          <a:ext uri="{FF2B5EF4-FFF2-40B4-BE49-F238E27FC236}">
                            <a16:creationId xmlns:a16="http://schemas.microsoft.com/office/drawing/2014/main" id="{06C83B7D-81A5-4C37-A1C0-4EEA01FF89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3406" y="5172075"/>
                        <a:ext cx="3916456" cy="66114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Rectangle 9">
            <a:extLst>
              <a:ext uri="{FF2B5EF4-FFF2-40B4-BE49-F238E27FC236}">
                <a16:creationId xmlns:a16="http://schemas.microsoft.com/office/drawing/2014/main" id="{A8407E8C-3570-4DD2-84ED-E74B502C234C}"/>
              </a:ext>
            </a:extLst>
          </p:cNvPr>
          <p:cNvSpPr>
            <a:spLocks noChangeArrowheads="1"/>
          </p:cNvSpPr>
          <p:nvPr/>
        </p:nvSpPr>
        <p:spPr bwMode="auto">
          <a:xfrm>
            <a:off x="12426113" y="8913159"/>
            <a:ext cx="8411317" cy="309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dirty="0"/>
              <a:t>For any vector </a:t>
            </a:r>
            <a:r>
              <a:rPr lang="en-US" altLang="en-US" sz="3176" b="1" dirty="0"/>
              <a:t>r</a:t>
            </a:r>
            <a:r>
              <a:rPr lang="en-US" altLang="en-US" sz="3176" dirty="0"/>
              <a:t> connecting near neighbors</a:t>
            </a:r>
          </a:p>
          <a:p>
            <a:r>
              <a:rPr lang="en-US" altLang="en-US" sz="3176" dirty="0"/>
              <a:t>in a perfect </a:t>
            </a:r>
            <a:r>
              <a:rPr lang="en-US" altLang="en-US" sz="3176" dirty="0" err="1"/>
              <a:t>fcc</a:t>
            </a:r>
            <a:r>
              <a:rPr lang="en-US" altLang="en-US" sz="3176" dirty="0"/>
              <a:t> lattice. We chose </a:t>
            </a:r>
            <a:r>
              <a:rPr lang="en-US" altLang="en-US" sz="3176" i="1" dirty="0"/>
              <a:t>N</a:t>
            </a:r>
            <a:r>
              <a:rPr lang="en-US" altLang="en-US" sz="3176" i="1" baseline="-25000" dirty="0"/>
              <a:t>q</a:t>
            </a:r>
            <a:r>
              <a:rPr lang="en-US" altLang="en-US" sz="3176" dirty="0"/>
              <a:t> = 8. </a:t>
            </a:r>
          </a:p>
          <a:p>
            <a:r>
              <a:rPr lang="en-US" altLang="en-US" sz="3176" i="1" dirty="0"/>
              <a:t>Z</a:t>
            </a:r>
            <a:r>
              <a:rPr lang="en-US" altLang="en-US" sz="3176" dirty="0"/>
              <a:t> is the neighbors found within </a:t>
            </a:r>
            <a:r>
              <a:rPr lang="en-US" altLang="en-US" sz="3176" i="1" dirty="0" err="1"/>
              <a:t>r</a:t>
            </a:r>
            <a:r>
              <a:rPr lang="en-US" altLang="en-US" sz="3176" i="1" baseline="-25000" dirty="0" err="1"/>
              <a:t>c</a:t>
            </a:r>
            <a:r>
              <a:rPr lang="en-US" altLang="en-US" sz="3176" dirty="0"/>
              <a:t>, chosen </a:t>
            </a:r>
          </a:p>
          <a:p>
            <a:r>
              <a:rPr lang="en-US" altLang="en-US" sz="3176" dirty="0"/>
              <a:t>to be between the first and second neighbor</a:t>
            </a:r>
          </a:p>
          <a:p>
            <a:r>
              <a:rPr lang="en-US" altLang="en-US" sz="3176" dirty="0"/>
              <a:t>shells. The order parameter for perfect </a:t>
            </a:r>
            <a:r>
              <a:rPr lang="en-US" altLang="en-US" sz="3176" dirty="0" err="1"/>
              <a:t>fcc</a:t>
            </a:r>
            <a:r>
              <a:rPr lang="en-US" altLang="en-US" sz="3176" dirty="0"/>
              <a:t> lattice </a:t>
            </a:r>
          </a:p>
          <a:p>
            <a:r>
              <a:rPr lang="en-US" altLang="en-US" sz="3176" dirty="0"/>
              <a:t>will equal to one , and less than one otherwise. </a:t>
            </a:r>
          </a:p>
        </p:txBody>
      </p:sp>
      <p:sp>
        <p:nvSpPr>
          <p:cNvPr id="26" name="Text Box 12">
            <a:extLst>
              <a:ext uri="{FF2B5EF4-FFF2-40B4-BE49-F238E27FC236}">
                <a16:creationId xmlns:a16="http://schemas.microsoft.com/office/drawing/2014/main" id="{8B3BF33D-9811-4DEF-9DDA-A8B31CFDDD12}"/>
              </a:ext>
            </a:extLst>
          </p:cNvPr>
          <p:cNvSpPr txBox="1">
            <a:spLocks noChangeArrowheads="1"/>
          </p:cNvSpPr>
          <p:nvPr/>
        </p:nvSpPr>
        <p:spPr bwMode="auto">
          <a:xfrm>
            <a:off x="6308978" y="12465424"/>
            <a:ext cx="8417729" cy="65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dirty="0">
                <a:solidFill>
                  <a:srgbClr val="FC0D2D"/>
                </a:solidFill>
              </a:rPr>
              <a:t>[1]  J. R. Morris Phys. Rev. B. </a:t>
            </a:r>
            <a:r>
              <a:rPr lang="en-US" altLang="en-US" sz="3176" b="1" dirty="0">
                <a:solidFill>
                  <a:srgbClr val="FC0D2D"/>
                </a:solidFill>
              </a:rPr>
              <a:t>66, </a:t>
            </a:r>
            <a:r>
              <a:rPr lang="en-US" altLang="en-US" sz="3176" dirty="0">
                <a:solidFill>
                  <a:srgbClr val="FC0D2D"/>
                </a:solidFill>
              </a:rPr>
              <a:t>144104 (2002)</a:t>
            </a:r>
          </a:p>
        </p:txBody>
      </p:sp>
      <p:graphicFrame>
        <p:nvGraphicFramePr>
          <p:cNvPr id="27" name="Object 15">
            <a:extLst>
              <a:ext uri="{FF2B5EF4-FFF2-40B4-BE49-F238E27FC236}">
                <a16:creationId xmlns:a16="http://schemas.microsoft.com/office/drawing/2014/main" id="{67789760-4007-4B61-9A56-9C12242C97A3}"/>
              </a:ext>
            </a:extLst>
          </p:cNvPr>
          <p:cNvGraphicFramePr>
            <a:graphicFrameLocks noChangeAspect="1"/>
          </p:cNvGraphicFramePr>
          <p:nvPr>
            <p:extLst>
              <p:ext uri="{D42A27DB-BD31-4B8C-83A1-F6EECF244321}">
                <p14:modId xmlns:p14="http://schemas.microsoft.com/office/powerpoint/2010/main" val="3581770941"/>
              </p:ext>
            </p:extLst>
          </p:nvPr>
        </p:nvGraphicFramePr>
        <p:xfrm>
          <a:off x="4904816" y="7163921"/>
          <a:ext cx="5488080" cy="2913529"/>
        </p:xfrm>
        <a:graphic>
          <a:graphicData uri="http://schemas.openxmlformats.org/presentationml/2006/ole">
            <mc:AlternateContent xmlns:mc="http://schemas.openxmlformats.org/markup-compatibility/2006">
              <mc:Choice xmlns:v="urn:schemas-microsoft-com:vml" Requires="v">
                <p:oleObj name="Equation" r:id="rId9" imgW="1435100" imgH="762000" progId="Equation.3">
                  <p:embed/>
                </p:oleObj>
              </mc:Choice>
              <mc:Fallback>
                <p:oleObj name="Equation" r:id="rId9" imgW="1435100" imgH="762000" progId="Equation.3">
                  <p:embed/>
                  <p:pic>
                    <p:nvPicPr>
                      <p:cNvPr id="27" name="Object 15">
                        <a:extLst>
                          <a:ext uri="{FF2B5EF4-FFF2-40B4-BE49-F238E27FC236}">
                            <a16:creationId xmlns:a16="http://schemas.microsoft.com/office/drawing/2014/main" id="{67789760-4007-4B61-9A56-9C12242C97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04816" y="7163921"/>
                        <a:ext cx="5488080" cy="291352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 name="Rectangle 16">
            <a:extLst>
              <a:ext uri="{FF2B5EF4-FFF2-40B4-BE49-F238E27FC236}">
                <a16:creationId xmlns:a16="http://schemas.microsoft.com/office/drawing/2014/main" id="{679BBE58-61CC-4177-9DAA-24782636FA42}"/>
              </a:ext>
            </a:extLst>
          </p:cNvPr>
          <p:cNvSpPr>
            <a:spLocks noChangeArrowheads="1"/>
          </p:cNvSpPr>
          <p:nvPr/>
        </p:nvSpPr>
        <p:spPr bwMode="auto">
          <a:xfrm>
            <a:off x="4926975" y="6365501"/>
            <a:ext cx="1888699" cy="65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dirty="0"/>
              <a:t>Example:</a:t>
            </a:r>
          </a:p>
        </p:txBody>
      </p:sp>
      <p:graphicFrame>
        <p:nvGraphicFramePr>
          <p:cNvPr id="29" name="Object 17">
            <a:extLst>
              <a:ext uri="{FF2B5EF4-FFF2-40B4-BE49-F238E27FC236}">
                <a16:creationId xmlns:a16="http://schemas.microsoft.com/office/drawing/2014/main" id="{18DE3FA9-FCAC-4AE7-8894-81E1F287F94F}"/>
              </a:ext>
            </a:extLst>
          </p:cNvPr>
          <p:cNvGraphicFramePr>
            <a:graphicFrameLocks noChangeAspect="1"/>
          </p:cNvGraphicFramePr>
          <p:nvPr>
            <p:extLst>
              <p:ext uri="{D42A27DB-BD31-4B8C-83A1-F6EECF244321}">
                <p14:modId xmlns:p14="http://schemas.microsoft.com/office/powerpoint/2010/main" val="3873813735"/>
              </p:ext>
            </p:extLst>
          </p:nvPr>
        </p:nvGraphicFramePr>
        <p:xfrm>
          <a:off x="5949206" y="10387853"/>
          <a:ext cx="2739838" cy="1826559"/>
        </p:xfrm>
        <a:graphic>
          <a:graphicData uri="http://schemas.openxmlformats.org/presentationml/2006/ole">
            <mc:AlternateContent xmlns:mc="http://schemas.openxmlformats.org/markup-compatibility/2006">
              <mc:Choice xmlns:v="urn:schemas-microsoft-com:vml" Requires="v">
                <p:oleObj name="Equation" r:id="rId11" imgW="838200" imgH="558800" progId="Equation.3">
                  <p:embed/>
                </p:oleObj>
              </mc:Choice>
              <mc:Fallback>
                <p:oleObj name="Equation" r:id="rId11" imgW="838200" imgH="558800" progId="Equation.3">
                  <p:embed/>
                  <p:pic>
                    <p:nvPicPr>
                      <p:cNvPr id="29" name="Object 17">
                        <a:extLst>
                          <a:ext uri="{FF2B5EF4-FFF2-40B4-BE49-F238E27FC236}">
                            <a16:creationId xmlns:a16="http://schemas.microsoft.com/office/drawing/2014/main" id="{18DE3FA9-FCAC-4AE7-8894-81E1F287F94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9206" y="10387853"/>
                        <a:ext cx="2739838" cy="182655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Rectangle 20">
            <a:extLst>
              <a:ext uri="{FF2B5EF4-FFF2-40B4-BE49-F238E27FC236}">
                <a16:creationId xmlns:a16="http://schemas.microsoft.com/office/drawing/2014/main" id="{6BA29915-E140-458A-BAC8-E9607069DFA8}"/>
              </a:ext>
            </a:extLst>
          </p:cNvPr>
          <p:cNvSpPr>
            <a:spLocks noChangeArrowheads="1"/>
          </p:cNvSpPr>
          <p:nvPr/>
        </p:nvSpPr>
        <p:spPr bwMode="auto">
          <a:xfrm>
            <a:off x="9095384" y="11349319"/>
            <a:ext cx="325834" cy="65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ar-BH" altLang="en-US" sz="3176"/>
          </a:p>
        </p:txBody>
      </p:sp>
      <p:graphicFrame>
        <p:nvGraphicFramePr>
          <p:cNvPr id="31" name="Object 13">
            <a:extLst>
              <a:ext uri="{FF2B5EF4-FFF2-40B4-BE49-F238E27FC236}">
                <a16:creationId xmlns:a16="http://schemas.microsoft.com/office/drawing/2014/main" id="{EFF44958-DC4E-4D09-B23D-CCE83AB459EC}"/>
              </a:ext>
            </a:extLst>
          </p:cNvPr>
          <p:cNvGraphicFramePr>
            <a:graphicFrameLocks noChangeAspect="1"/>
          </p:cNvGraphicFramePr>
          <p:nvPr>
            <p:extLst>
              <p:ext uri="{D42A27DB-BD31-4B8C-83A1-F6EECF244321}">
                <p14:modId xmlns:p14="http://schemas.microsoft.com/office/powerpoint/2010/main" val="518387616"/>
              </p:ext>
            </p:extLst>
          </p:nvPr>
        </p:nvGraphicFramePr>
        <p:xfrm>
          <a:off x="12121405" y="2775137"/>
          <a:ext cx="7933765" cy="5605744"/>
        </p:xfrm>
        <a:graphic>
          <a:graphicData uri="http://schemas.openxmlformats.org/presentationml/2006/ole">
            <mc:AlternateContent xmlns:mc="http://schemas.openxmlformats.org/markup-compatibility/2006">
              <mc:Choice xmlns:v="urn:schemas-microsoft-com:vml" Requires="v">
                <p:oleObj name="Acrobat Document" r:id="rId13" imgW="6415918" imgH="4533717" progId="AcroExch.Document.7">
                  <p:embed/>
                </p:oleObj>
              </mc:Choice>
              <mc:Fallback>
                <p:oleObj name="Acrobat Document" r:id="rId13" imgW="6415918" imgH="4533717" progId="AcroExch.Document.7">
                  <p:embed/>
                  <p:pic>
                    <p:nvPicPr>
                      <p:cNvPr id="31" name="Object 13">
                        <a:extLst>
                          <a:ext uri="{FF2B5EF4-FFF2-40B4-BE49-F238E27FC236}">
                            <a16:creationId xmlns:a16="http://schemas.microsoft.com/office/drawing/2014/main" id="{EFF44958-DC4E-4D09-B23D-CCE83AB459E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121405" y="2775137"/>
                        <a:ext cx="7933765" cy="5605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1146024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6" name="Object 4">
            <a:extLst>
              <a:ext uri="{FF2B5EF4-FFF2-40B4-BE49-F238E27FC236}">
                <a16:creationId xmlns:a16="http://schemas.microsoft.com/office/drawing/2014/main" id="{EA674361-31D6-46AC-8CC2-3FE5B14DF7FB}"/>
              </a:ext>
            </a:extLst>
          </p:cNvPr>
          <p:cNvGraphicFramePr>
            <a:graphicFrameLocks noChangeAspect="1"/>
          </p:cNvGraphicFramePr>
          <p:nvPr>
            <p:extLst>
              <p:ext uri="{D42A27DB-BD31-4B8C-83A1-F6EECF244321}">
                <p14:modId xmlns:p14="http://schemas.microsoft.com/office/powerpoint/2010/main" val="3666397251"/>
              </p:ext>
            </p:extLst>
          </p:nvPr>
        </p:nvGraphicFramePr>
        <p:xfrm>
          <a:off x="5007911" y="2740501"/>
          <a:ext cx="12276044" cy="1423147"/>
        </p:xfrm>
        <a:graphic>
          <a:graphicData uri="http://schemas.openxmlformats.org/presentationml/2006/ole">
            <mc:AlternateContent xmlns:mc="http://schemas.openxmlformats.org/markup-compatibility/2006">
              <mc:Choice xmlns:v="urn:schemas-microsoft-com:vml" Requires="v">
                <p:oleObj name="Equation" r:id="rId3" imgW="3505200" imgH="406400" progId="Equation.3">
                  <p:embed/>
                </p:oleObj>
              </mc:Choice>
              <mc:Fallback>
                <p:oleObj name="Equation" r:id="rId3" imgW="3505200" imgH="406400" progId="Equation.3">
                  <p:embed/>
                  <p:pic>
                    <p:nvPicPr>
                      <p:cNvPr id="6" name="Object 4">
                        <a:extLst>
                          <a:ext uri="{FF2B5EF4-FFF2-40B4-BE49-F238E27FC236}">
                            <a16:creationId xmlns:a16="http://schemas.microsoft.com/office/drawing/2014/main" id="{EA674361-31D6-46AC-8CC2-3FE5B14DF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7911" y="2740501"/>
                        <a:ext cx="12276044" cy="1423147"/>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5">
            <a:extLst>
              <a:ext uri="{FF2B5EF4-FFF2-40B4-BE49-F238E27FC236}">
                <a16:creationId xmlns:a16="http://schemas.microsoft.com/office/drawing/2014/main" id="{7C18D9F8-A1C9-4E1D-B053-3B03AF0B5493}"/>
              </a:ext>
            </a:extLst>
          </p:cNvPr>
          <p:cNvSpPr txBox="1">
            <a:spLocks noChangeArrowheads="1"/>
          </p:cNvSpPr>
          <p:nvPr/>
        </p:nvSpPr>
        <p:spPr bwMode="auto">
          <a:xfrm>
            <a:off x="6580622" y="12004862"/>
            <a:ext cx="11827317" cy="114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dirty="0">
                <a:solidFill>
                  <a:srgbClr val="FC0D2D"/>
                </a:solidFill>
              </a:rPr>
              <a:t>[1]  W.R. </a:t>
            </a:r>
            <a:r>
              <a:rPr lang="en-US" altLang="en-US" sz="3176" dirty="0" err="1">
                <a:solidFill>
                  <a:srgbClr val="FC0D2D"/>
                </a:solidFill>
              </a:rPr>
              <a:t>Fehlner</a:t>
            </a:r>
            <a:r>
              <a:rPr lang="en-US" altLang="en-US" sz="3176" dirty="0">
                <a:solidFill>
                  <a:srgbClr val="FC0D2D"/>
                </a:solidFill>
              </a:rPr>
              <a:t> and S.H. </a:t>
            </a:r>
            <a:r>
              <a:rPr lang="en-US" altLang="en-US" sz="3176" dirty="0" err="1">
                <a:solidFill>
                  <a:srgbClr val="FC0D2D"/>
                </a:solidFill>
              </a:rPr>
              <a:t>Vosco</a:t>
            </a:r>
            <a:r>
              <a:rPr lang="en-US" altLang="en-US" sz="3176" dirty="0">
                <a:solidFill>
                  <a:srgbClr val="FC0D2D"/>
                </a:solidFill>
              </a:rPr>
              <a:t> Can. J. Phys. </a:t>
            </a:r>
            <a:r>
              <a:rPr lang="en-US" altLang="en-US" sz="3176" b="1" dirty="0">
                <a:solidFill>
                  <a:srgbClr val="FC0D2D"/>
                </a:solidFill>
              </a:rPr>
              <a:t>54, 2159(1976)</a:t>
            </a:r>
            <a:endParaRPr lang="en-US" altLang="en-US" sz="3176" dirty="0">
              <a:solidFill>
                <a:srgbClr val="FC0D2D"/>
              </a:solidFill>
            </a:endParaRPr>
          </a:p>
          <a:p>
            <a:r>
              <a:rPr lang="en-US" altLang="en-US" sz="3176" dirty="0">
                <a:solidFill>
                  <a:srgbClr val="FC0D2D"/>
                </a:solidFill>
              </a:rPr>
              <a:t>[2]  M. </a:t>
            </a:r>
            <a:r>
              <a:rPr lang="en-US" altLang="en-US" sz="3176" dirty="0" err="1">
                <a:solidFill>
                  <a:srgbClr val="FC0D2D"/>
                </a:solidFill>
              </a:rPr>
              <a:t>Asta</a:t>
            </a:r>
            <a:r>
              <a:rPr lang="en-US" altLang="en-US" sz="3176" dirty="0">
                <a:solidFill>
                  <a:srgbClr val="FC0D2D"/>
                </a:solidFill>
              </a:rPr>
              <a:t>, J. J. Hoyt and A. Karma, Phys. Rev. B </a:t>
            </a:r>
            <a:r>
              <a:rPr lang="en-US" altLang="en-US" sz="3176" b="1" dirty="0">
                <a:solidFill>
                  <a:srgbClr val="FC0D2D"/>
                </a:solidFill>
              </a:rPr>
              <a:t>66</a:t>
            </a:r>
            <a:r>
              <a:rPr lang="en-US" altLang="en-US" sz="3176" dirty="0">
                <a:solidFill>
                  <a:srgbClr val="FC0D2D"/>
                </a:solidFill>
              </a:rPr>
              <a:t>, 100101(2002)</a:t>
            </a:r>
          </a:p>
        </p:txBody>
      </p:sp>
      <p:sp>
        <p:nvSpPr>
          <p:cNvPr id="10" name="Rectangle 6">
            <a:extLst>
              <a:ext uri="{FF2B5EF4-FFF2-40B4-BE49-F238E27FC236}">
                <a16:creationId xmlns:a16="http://schemas.microsoft.com/office/drawing/2014/main" id="{9CEA5E93-9F92-4B90-8F0A-C0BF146F6E88}"/>
              </a:ext>
            </a:extLst>
          </p:cNvPr>
          <p:cNvSpPr>
            <a:spLocks noChangeArrowheads="1"/>
          </p:cNvSpPr>
          <p:nvPr/>
        </p:nvSpPr>
        <p:spPr bwMode="auto">
          <a:xfrm>
            <a:off x="4851589" y="5970495"/>
            <a:ext cx="10497109" cy="135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882" dirty="0"/>
              <a:t>Use stiffness(2) to determine the </a:t>
            </a:r>
            <a:r>
              <a:rPr lang="en-US" altLang="en-US" sz="3882" i="1" dirty="0">
                <a:sym typeface="Symbol" panose="05050102010706020507" pitchFamily="18" charset="2"/>
              </a:rPr>
              <a:t></a:t>
            </a:r>
            <a:r>
              <a:rPr lang="en-US" altLang="en-US" sz="3882" baseline="-25000" dirty="0">
                <a:sym typeface="Symbol" panose="05050102010706020507" pitchFamily="18" charset="2"/>
              </a:rPr>
              <a:t>0</a:t>
            </a:r>
            <a:r>
              <a:rPr lang="en-US" altLang="en-US" sz="3882" dirty="0">
                <a:sym typeface="Symbol" panose="05050102010706020507" pitchFamily="18" charset="2"/>
              </a:rPr>
              <a:t>, </a:t>
            </a:r>
            <a:r>
              <a:rPr lang="en-US" altLang="en-US" sz="3882" i="1" dirty="0">
                <a:sym typeface="Symbol" panose="05050102010706020507" pitchFamily="18" charset="2"/>
              </a:rPr>
              <a:t></a:t>
            </a:r>
            <a:r>
              <a:rPr lang="en-US" altLang="en-US" sz="3882" baseline="-25000" dirty="0">
                <a:sym typeface="Symbol" panose="05050102010706020507" pitchFamily="18" charset="2"/>
              </a:rPr>
              <a:t>1</a:t>
            </a:r>
            <a:r>
              <a:rPr lang="en-US" altLang="en-US" sz="3882" dirty="0">
                <a:sym typeface="Symbol" panose="05050102010706020507" pitchFamily="18" charset="2"/>
              </a:rPr>
              <a:t>, </a:t>
            </a:r>
            <a:r>
              <a:rPr lang="en-US" altLang="en-US" sz="3882" i="1" dirty="0">
                <a:sym typeface="Symbol" panose="05050102010706020507" pitchFamily="18" charset="2"/>
              </a:rPr>
              <a:t></a:t>
            </a:r>
            <a:r>
              <a:rPr lang="en-US" altLang="en-US" sz="3882" baseline="-25000" dirty="0">
                <a:sym typeface="Symbol" panose="05050102010706020507" pitchFamily="18" charset="2"/>
              </a:rPr>
              <a:t>2</a:t>
            </a:r>
            <a:r>
              <a:rPr lang="en-US" altLang="en-US" sz="3882" dirty="0">
                <a:sym typeface="Symbol" panose="05050102010706020507" pitchFamily="18" charset="2"/>
              </a:rPr>
              <a:t>, from which to calculate </a:t>
            </a:r>
            <a:r>
              <a:rPr lang="en-US" altLang="en-US" sz="3882" i="1" dirty="0">
                <a:sym typeface="Symbol" panose="05050102010706020507" pitchFamily="18" charset="2"/>
              </a:rPr>
              <a:t></a:t>
            </a:r>
          </a:p>
        </p:txBody>
      </p:sp>
      <p:sp>
        <p:nvSpPr>
          <p:cNvPr id="11" name="Rectangle 7">
            <a:extLst>
              <a:ext uri="{FF2B5EF4-FFF2-40B4-BE49-F238E27FC236}">
                <a16:creationId xmlns:a16="http://schemas.microsoft.com/office/drawing/2014/main" id="{AF96A4E9-952F-4E76-B7CB-B613F2D38319}"/>
              </a:ext>
            </a:extLst>
          </p:cNvPr>
          <p:cNvSpPr>
            <a:spLocks noChangeArrowheads="1"/>
          </p:cNvSpPr>
          <p:nvPr/>
        </p:nvSpPr>
        <p:spPr bwMode="auto">
          <a:xfrm>
            <a:off x="12322117" y="9951385"/>
            <a:ext cx="325834" cy="65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ar-BH" altLang="en-US" sz="3176" i="1">
              <a:solidFill>
                <a:srgbClr val="0D09FF"/>
              </a:solidFill>
            </a:endParaRPr>
          </a:p>
        </p:txBody>
      </p:sp>
      <p:graphicFrame>
        <p:nvGraphicFramePr>
          <p:cNvPr id="12" name="Object 8">
            <a:extLst>
              <a:ext uri="{FF2B5EF4-FFF2-40B4-BE49-F238E27FC236}">
                <a16:creationId xmlns:a16="http://schemas.microsoft.com/office/drawing/2014/main" id="{8ABE8949-B23E-479F-A81E-162344BD6F60}"/>
              </a:ext>
            </a:extLst>
          </p:cNvPr>
          <p:cNvGraphicFramePr>
            <a:graphicFrameLocks noChangeAspect="1"/>
          </p:cNvGraphicFramePr>
          <p:nvPr>
            <p:extLst>
              <p:ext uri="{D42A27DB-BD31-4B8C-83A1-F6EECF244321}">
                <p14:modId xmlns:p14="http://schemas.microsoft.com/office/powerpoint/2010/main" val="2290780939"/>
              </p:ext>
            </p:extLst>
          </p:nvPr>
        </p:nvGraphicFramePr>
        <p:xfrm>
          <a:off x="7393083" y="7469842"/>
          <a:ext cx="6059582" cy="677956"/>
        </p:xfrm>
        <a:graphic>
          <a:graphicData uri="http://schemas.openxmlformats.org/presentationml/2006/ole">
            <mc:AlternateContent xmlns:mc="http://schemas.openxmlformats.org/markup-compatibility/2006">
              <mc:Choice xmlns:v="urn:schemas-microsoft-com:vml" Requires="v">
                <p:oleObj name="Equation" r:id="rId5" imgW="1816100" imgH="203200" progId="Equation.3">
                  <p:embed/>
                </p:oleObj>
              </mc:Choice>
              <mc:Fallback>
                <p:oleObj name="Equation" r:id="rId5" imgW="1816100" imgH="203200" progId="Equation.3">
                  <p:embed/>
                  <p:pic>
                    <p:nvPicPr>
                      <p:cNvPr id="12" name="Object 8">
                        <a:extLst>
                          <a:ext uri="{FF2B5EF4-FFF2-40B4-BE49-F238E27FC236}">
                            <a16:creationId xmlns:a16="http://schemas.microsoft.com/office/drawing/2014/main" id="{8ABE8949-B23E-479F-A81E-162344BD6F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3083" y="7469842"/>
                        <a:ext cx="6059582" cy="67795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9">
            <a:extLst>
              <a:ext uri="{FF2B5EF4-FFF2-40B4-BE49-F238E27FC236}">
                <a16:creationId xmlns:a16="http://schemas.microsoft.com/office/drawing/2014/main" id="{5E76509C-44E0-44EC-8352-F0F9F3073182}"/>
              </a:ext>
            </a:extLst>
          </p:cNvPr>
          <p:cNvGraphicFramePr>
            <a:graphicFrameLocks noChangeAspect="1"/>
          </p:cNvGraphicFramePr>
          <p:nvPr>
            <p:extLst>
              <p:ext uri="{D42A27DB-BD31-4B8C-83A1-F6EECF244321}">
                <p14:modId xmlns:p14="http://schemas.microsoft.com/office/powerpoint/2010/main" val="2448543604"/>
              </p:ext>
            </p:extLst>
          </p:nvPr>
        </p:nvGraphicFramePr>
        <p:xfrm>
          <a:off x="7810502" y="8472208"/>
          <a:ext cx="6241676" cy="3403786"/>
        </p:xfrm>
        <a:graphic>
          <a:graphicData uri="http://schemas.openxmlformats.org/presentationml/2006/ole">
            <mc:AlternateContent xmlns:mc="http://schemas.openxmlformats.org/markup-compatibility/2006">
              <mc:Choice xmlns:v="urn:schemas-microsoft-com:vml" Requires="v">
                <p:oleObj name="Equation" r:id="rId7" imgW="2095500" imgH="1143000" progId="Equation.3">
                  <p:embed/>
                </p:oleObj>
              </mc:Choice>
              <mc:Fallback>
                <p:oleObj name="Equation" r:id="rId7" imgW="2095500" imgH="1143000" progId="Equation.3">
                  <p:embed/>
                  <p:pic>
                    <p:nvPicPr>
                      <p:cNvPr id="13" name="Object 9">
                        <a:extLst>
                          <a:ext uri="{FF2B5EF4-FFF2-40B4-BE49-F238E27FC236}">
                            <a16:creationId xmlns:a16="http://schemas.microsoft.com/office/drawing/2014/main" id="{5E76509C-44E0-44EC-8352-F0F9F30731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0502" y="8472208"/>
                        <a:ext cx="6241676" cy="3403786"/>
                      </a:xfrm>
                      <a:prstGeom prst="rect">
                        <a:avLst/>
                      </a:prstGeom>
                      <a:noFill/>
                      <a:ln>
                        <a:noFill/>
                      </a:ln>
                      <a:effectLst/>
                      <a:extLst>
                        <a:ext uri="{909E8E84-426E-40DD-AFC4-6F175D3DCCD1}">
                          <a14:hiddenFill xmlns:a14="http://schemas.microsoft.com/office/drawing/2010/main">
                            <a:gradFill rotWithShape="0">
                              <a:gsLst>
                                <a:gs pos="0">
                                  <a:srgbClr val="FFFF99"/>
                                </a:gs>
                                <a:gs pos="100000">
                                  <a:srgbClr val="767647"/>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tangle 34">
            <a:extLst>
              <a:ext uri="{FF2B5EF4-FFF2-40B4-BE49-F238E27FC236}">
                <a16:creationId xmlns:a16="http://schemas.microsoft.com/office/drawing/2014/main" id="{5BFEA6B0-D0C9-4F6C-96DE-04E17994CFD7}"/>
              </a:ext>
            </a:extLst>
          </p:cNvPr>
          <p:cNvSpPr>
            <a:spLocks noChangeArrowheads="1"/>
          </p:cNvSpPr>
          <p:nvPr/>
        </p:nvSpPr>
        <p:spPr bwMode="auto">
          <a:xfrm>
            <a:off x="5507991" y="1615152"/>
            <a:ext cx="11275883" cy="814596"/>
          </a:xfrm>
          <a:prstGeom prst="rect">
            <a:avLst/>
          </a:prstGeom>
          <a:solidFill>
            <a:srgbClr val="130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4235" b="1" dirty="0">
                <a:solidFill>
                  <a:schemeClr val="bg1"/>
                </a:solidFill>
              </a:rPr>
              <a:t>Free energy using cubic harmonic expansion(1)</a:t>
            </a:r>
            <a:endParaRPr lang="en-US" altLang="en-US" sz="4235" b="1" dirty="0"/>
          </a:p>
        </p:txBody>
      </p:sp>
      <p:grpSp>
        <p:nvGrpSpPr>
          <p:cNvPr id="15" name="Group 41">
            <a:extLst>
              <a:ext uri="{FF2B5EF4-FFF2-40B4-BE49-F238E27FC236}">
                <a16:creationId xmlns:a16="http://schemas.microsoft.com/office/drawing/2014/main" id="{661488B4-18A9-40D4-B087-2185843A8C6E}"/>
              </a:ext>
            </a:extLst>
          </p:cNvPr>
          <p:cNvGrpSpPr>
            <a:grpSpLocks/>
          </p:cNvGrpSpPr>
          <p:nvPr/>
        </p:nvGrpSpPr>
        <p:grpSpPr bwMode="auto">
          <a:xfrm>
            <a:off x="16783874" y="5141821"/>
            <a:ext cx="3018601" cy="4887725"/>
            <a:chOff x="5136" y="1200"/>
            <a:chExt cx="634" cy="1468"/>
          </a:xfrm>
        </p:grpSpPr>
        <p:grpSp>
          <p:nvGrpSpPr>
            <p:cNvPr id="16" name="Group 24">
              <a:extLst>
                <a:ext uri="{FF2B5EF4-FFF2-40B4-BE49-F238E27FC236}">
                  <a16:creationId xmlns:a16="http://schemas.microsoft.com/office/drawing/2014/main" id="{7737B55F-5448-4F73-87C3-D573F999B258}"/>
                </a:ext>
              </a:extLst>
            </p:cNvPr>
            <p:cNvGrpSpPr>
              <a:grpSpLocks/>
            </p:cNvGrpSpPr>
            <p:nvPr/>
          </p:nvGrpSpPr>
          <p:grpSpPr bwMode="auto">
            <a:xfrm>
              <a:off x="5136" y="1200"/>
              <a:ext cx="634" cy="1468"/>
              <a:chOff x="3792" y="960"/>
              <a:chExt cx="1104" cy="1968"/>
            </a:xfrm>
          </p:grpSpPr>
          <p:grpSp>
            <p:nvGrpSpPr>
              <p:cNvPr id="20" name="Group 25">
                <a:extLst>
                  <a:ext uri="{FF2B5EF4-FFF2-40B4-BE49-F238E27FC236}">
                    <a16:creationId xmlns:a16="http://schemas.microsoft.com/office/drawing/2014/main" id="{E0BB3FEF-92EC-4FDD-B516-B6EC57C4A99D}"/>
                  </a:ext>
                </a:extLst>
              </p:cNvPr>
              <p:cNvGrpSpPr>
                <a:grpSpLocks/>
              </p:cNvGrpSpPr>
              <p:nvPr/>
            </p:nvGrpSpPr>
            <p:grpSpPr bwMode="auto">
              <a:xfrm>
                <a:off x="3792" y="960"/>
                <a:ext cx="1104" cy="1968"/>
                <a:chOff x="720" y="1104"/>
                <a:chExt cx="1872" cy="3024"/>
              </a:xfrm>
            </p:grpSpPr>
            <p:sp>
              <p:nvSpPr>
                <p:cNvPr id="22" name="Rectangle 26">
                  <a:extLst>
                    <a:ext uri="{FF2B5EF4-FFF2-40B4-BE49-F238E27FC236}">
                      <a16:creationId xmlns:a16="http://schemas.microsoft.com/office/drawing/2014/main" id="{7B873593-1E2C-4373-98DC-AFD60B93F5B0}"/>
                    </a:ext>
                  </a:extLst>
                </p:cNvPr>
                <p:cNvSpPr>
                  <a:spLocks noChangeArrowheads="1"/>
                </p:cNvSpPr>
                <p:nvPr/>
              </p:nvSpPr>
              <p:spPr bwMode="auto">
                <a:xfrm>
                  <a:off x="720" y="1104"/>
                  <a:ext cx="1872" cy="3024"/>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ar-BH" altLang="en-US" sz="4235"/>
                </a:p>
              </p:txBody>
            </p:sp>
            <p:sp>
              <p:nvSpPr>
                <p:cNvPr id="23" name="Freeform 27">
                  <a:extLst>
                    <a:ext uri="{FF2B5EF4-FFF2-40B4-BE49-F238E27FC236}">
                      <a16:creationId xmlns:a16="http://schemas.microsoft.com/office/drawing/2014/main" id="{C1692136-8D3C-4E87-970D-691DAE63D446}"/>
                    </a:ext>
                  </a:extLst>
                </p:cNvPr>
                <p:cNvSpPr>
                  <a:spLocks/>
                </p:cNvSpPr>
                <p:nvPr/>
              </p:nvSpPr>
              <p:spPr bwMode="auto">
                <a:xfrm>
                  <a:off x="720" y="1920"/>
                  <a:ext cx="1864" cy="216"/>
                </a:xfrm>
                <a:custGeom>
                  <a:avLst/>
                  <a:gdLst>
                    <a:gd name="T0" fmla="*/ 0 w 1864"/>
                    <a:gd name="T1" fmla="*/ 208 h 216"/>
                    <a:gd name="T2" fmla="*/ 16 w 1864"/>
                    <a:gd name="T3" fmla="*/ 160 h 216"/>
                    <a:gd name="T4" fmla="*/ 64 w 1864"/>
                    <a:gd name="T5" fmla="*/ 144 h 216"/>
                    <a:gd name="T6" fmla="*/ 88 w 1864"/>
                    <a:gd name="T7" fmla="*/ 136 h 216"/>
                    <a:gd name="T8" fmla="*/ 192 w 1864"/>
                    <a:gd name="T9" fmla="*/ 168 h 216"/>
                    <a:gd name="T10" fmla="*/ 208 w 1864"/>
                    <a:gd name="T11" fmla="*/ 200 h 216"/>
                    <a:gd name="T12" fmla="*/ 344 w 1864"/>
                    <a:gd name="T13" fmla="*/ 176 h 216"/>
                    <a:gd name="T14" fmla="*/ 392 w 1864"/>
                    <a:gd name="T15" fmla="*/ 144 h 216"/>
                    <a:gd name="T16" fmla="*/ 472 w 1864"/>
                    <a:gd name="T17" fmla="*/ 160 h 216"/>
                    <a:gd name="T18" fmla="*/ 632 w 1864"/>
                    <a:gd name="T19" fmla="*/ 128 h 216"/>
                    <a:gd name="T20" fmla="*/ 824 w 1864"/>
                    <a:gd name="T21" fmla="*/ 112 h 216"/>
                    <a:gd name="T22" fmla="*/ 872 w 1864"/>
                    <a:gd name="T23" fmla="*/ 120 h 216"/>
                    <a:gd name="T24" fmla="*/ 888 w 1864"/>
                    <a:gd name="T25" fmla="*/ 144 h 216"/>
                    <a:gd name="T26" fmla="*/ 952 w 1864"/>
                    <a:gd name="T27" fmla="*/ 168 h 216"/>
                    <a:gd name="T28" fmla="*/ 1080 w 1864"/>
                    <a:gd name="T29" fmla="*/ 136 h 216"/>
                    <a:gd name="T30" fmla="*/ 1136 w 1864"/>
                    <a:gd name="T31" fmla="*/ 144 h 216"/>
                    <a:gd name="T32" fmla="*/ 1160 w 1864"/>
                    <a:gd name="T33" fmla="*/ 160 h 216"/>
                    <a:gd name="T34" fmla="*/ 1248 w 1864"/>
                    <a:gd name="T35" fmla="*/ 192 h 216"/>
                    <a:gd name="T36" fmla="*/ 1392 w 1864"/>
                    <a:gd name="T37" fmla="*/ 176 h 216"/>
                    <a:gd name="T38" fmla="*/ 1664 w 1864"/>
                    <a:gd name="T39" fmla="*/ 0 h 216"/>
                    <a:gd name="T40" fmla="*/ 1784 w 1864"/>
                    <a:gd name="T41" fmla="*/ 24 h 216"/>
                    <a:gd name="T42" fmla="*/ 1864 w 1864"/>
                    <a:gd name="T43" fmla="*/ 80 h 2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64"/>
                    <a:gd name="T67" fmla="*/ 0 h 216"/>
                    <a:gd name="T68" fmla="*/ 1864 w 1864"/>
                    <a:gd name="T69" fmla="*/ 216 h 2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64" h="216">
                      <a:moveTo>
                        <a:pt x="0" y="208"/>
                      </a:moveTo>
                      <a:cubicBezTo>
                        <a:pt x="5" y="192"/>
                        <a:pt x="0" y="165"/>
                        <a:pt x="16" y="160"/>
                      </a:cubicBezTo>
                      <a:cubicBezTo>
                        <a:pt x="32" y="154"/>
                        <a:pt x="48" y="149"/>
                        <a:pt x="64" y="144"/>
                      </a:cubicBezTo>
                      <a:cubicBezTo>
                        <a:pt x="72" y="141"/>
                        <a:pt x="88" y="136"/>
                        <a:pt x="88" y="136"/>
                      </a:cubicBezTo>
                      <a:cubicBezTo>
                        <a:pt x="130" y="143"/>
                        <a:pt x="154" y="149"/>
                        <a:pt x="192" y="168"/>
                      </a:cubicBezTo>
                      <a:cubicBezTo>
                        <a:pt x="197" y="178"/>
                        <a:pt x="196" y="197"/>
                        <a:pt x="208" y="200"/>
                      </a:cubicBezTo>
                      <a:cubicBezTo>
                        <a:pt x="225" y="204"/>
                        <a:pt x="317" y="193"/>
                        <a:pt x="344" y="176"/>
                      </a:cubicBezTo>
                      <a:cubicBezTo>
                        <a:pt x="360" y="165"/>
                        <a:pt x="392" y="144"/>
                        <a:pt x="392" y="144"/>
                      </a:cubicBezTo>
                      <a:cubicBezTo>
                        <a:pt x="418" y="147"/>
                        <a:pt x="444" y="160"/>
                        <a:pt x="472" y="160"/>
                      </a:cubicBezTo>
                      <a:cubicBezTo>
                        <a:pt x="523" y="160"/>
                        <a:pt x="583" y="144"/>
                        <a:pt x="632" y="128"/>
                      </a:cubicBezTo>
                      <a:cubicBezTo>
                        <a:pt x="712" y="154"/>
                        <a:pt x="746" y="131"/>
                        <a:pt x="824" y="112"/>
                      </a:cubicBezTo>
                      <a:cubicBezTo>
                        <a:pt x="840" y="114"/>
                        <a:pt x="857" y="112"/>
                        <a:pt x="872" y="120"/>
                      </a:cubicBezTo>
                      <a:cubicBezTo>
                        <a:pt x="880" y="124"/>
                        <a:pt x="880" y="137"/>
                        <a:pt x="888" y="144"/>
                      </a:cubicBezTo>
                      <a:cubicBezTo>
                        <a:pt x="905" y="158"/>
                        <a:pt x="930" y="162"/>
                        <a:pt x="952" y="168"/>
                      </a:cubicBezTo>
                      <a:cubicBezTo>
                        <a:pt x="1016" y="146"/>
                        <a:pt x="987" y="145"/>
                        <a:pt x="1080" y="136"/>
                      </a:cubicBezTo>
                      <a:cubicBezTo>
                        <a:pt x="1098" y="138"/>
                        <a:pt x="1117" y="138"/>
                        <a:pt x="1136" y="144"/>
                      </a:cubicBezTo>
                      <a:cubicBezTo>
                        <a:pt x="1145" y="146"/>
                        <a:pt x="1151" y="155"/>
                        <a:pt x="1160" y="160"/>
                      </a:cubicBezTo>
                      <a:cubicBezTo>
                        <a:pt x="1189" y="174"/>
                        <a:pt x="1214" y="185"/>
                        <a:pt x="1248" y="192"/>
                      </a:cubicBezTo>
                      <a:cubicBezTo>
                        <a:pt x="1297" y="216"/>
                        <a:pt x="1343" y="200"/>
                        <a:pt x="1392" y="176"/>
                      </a:cubicBezTo>
                      <a:cubicBezTo>
                        <a:pt x="1487" y="128"/>
                        <a:pt x="1563" y="33"/>
                        <a:pt x="1664" y="0"/>
                      </a:cubicBezTo>
                      <a:cubicBezTo>
                        <a:pt x="1705" y="5"/>
                        <a:pt x="1744" y="10"/>
                        <a:pt x="1784" y="24"/>
                      </a:cubicBezTo>
                      <a:cubicBezTo>
                        <a:pt x="1803" y="52"/>
                        <a:pt x="1832" y="64"/>
                        <a:pt x="1864" y="80"/>
                      </a:cubicBezTo>
                    </a:path>
                  </a:pathLst>
                </a:custGeom>
                <a:solidFill>
                  <a:schemeClr val="accent1"/>
                </a:solidFill>
                <a:ln w="9525">
                  <a:solidFill>
                    <a:schemeClr val="tx1"/>
                  </a:solidFill>
                  <a:round/>
                  <a:headEnd/>
                  <a:tailEnd/>
                </a:ln>
              </p:spPr>
              <p:txBody>
                <a:bodyPr wrap="none" anchor="ctr"/>
                <a:lstStyle/>
                <a:p>
                  <a:endParaRPr lang="en-US" sz="4235"/>
                </a:p>
              </p:txBody>
            </p:sp>
            <p:grpSp>
              <p:nvGrpSpPr>
                <p:cNvPr id="24" name="Group 28">
                  <a:extLst>
                    <a:ext uri="{FF2B5EF4-FFF2-40B4-BE49-F238E27FC236}">
                      <a16:creationId xmlns:a16="http://schemas.microsoft.com/office/drawing/2014/main" id="{6E7D6ED8-9103-47D1-9C22-BDF531A18D76}"/>
                    </a:ext>
                  </a:extLst>
                </p:cNvPr>
                <p:cNvGrpSpPr>
                  <a:grpSpLocks/>
                </p:cNvGrpSpPr>
                <p:nvPr/>
              </p:nvGrpSpPr>
              <p:grpSpPr bwMode="auto">
                <a:xfrm>
                  <a:off x="1872" y="1536"/>
                  <a:ext cx="432" cy="432"/>
                  <a:chOff x="2832" y="1392"/>
                  <a:chExt cx="432" cy="432"/>
                </a:xfrm>
              </p:grpSpPr>
              <p:sp>
                <p:nvSpPr>
                  <p:cNvPr id="25" name="Line 29">
                    <a:extLst>
                      <a:ext uri="{FF2B5EF4-FFF2-40B4-BE49-F238E27FC236}">
                        <a16:creationId xmlns:a16="http://schemas.microsoft.com/office/drawing/2014/main" id="{56A100FF-1BFF-4421-9F28-AAFD80A0D900}"/>
                      </a:ext>
                    </a:extLst>
                  </p:cNvPr>
                  <p:cNvSpPr>
                    <a:spLocks noChangeShapeType="1"/>
                  </p:cNvSpPr>
                  <p:nvPr/>
                </p:nvSpPr>
                <p:spPr bwMode="auto">
                  <a:xfrm flipH="1" flipV="1">
                    <a:off x="3024" y="1584"/>
                    <a:ext cx="24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4235"/>
                  </a:p>
                </p:txBody>
              </p:sp>
              <p:sp>
                <p:nvSpPr>
                  <p:cNvPr id="26" name="Line 30">
                    <a:extLst>
                      <a:ext uri="{FF2B5EF4-FFF2-40B4-BE49-F238E27FC236}">
                        <a16:creationId xmlns:a16="http://schemas.microsoft.com/office/drawing/2014/main" id="{3FE19E1D-D19D-49A6-AB7A-F53D2C865342}"/>
                      </a:ext>
                    </a:extLst>
                  </p:cNvPr>
                  <p:cNvSpPr>
                    <a:spLocks noChangeShapeType="1"/>
                  </p:cNvSpPr>
                  <p:nvPr/>
                </p:nvSpPr>
                <p:spPr bwMode="auto">
                  <a:xfrm flipV="1">
                    <a:off x="3264" y="1392"/>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4235"/>
                  </a:p>
                </p:txBody>
              </p:sp>
              <p:sp>
                <p:nvSpPr>
                  <p:cNvPr id="27" name="Line 31">
                    <a:extLst>
                      <a:ext uri="{FF2B5EF4-FFF2-40B4-BE49-F238E27FC236}">
                        <a16:creationId xmlns:a16="http://schemas.microsoft.com/office/drawing/2014/main" id="{DD0F26F2-8503-4227-97AF-3FC3818EF434}"/>
                      </a:ext>
                    </a:extLst>
                  </p:cNvPr>
                  <p:cNvSpPr>
                    <a:spLocks noChangeShapeType="1"/>
                  </p:cNvSpPr>
                  <p:nvPr/>
                </p:nvSpPr>
                <p:spPr bwMode="auto">
                  <a:xfrm flipH="1">
                    <a:off x="2832" y="1824"/>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4235"/>
                  </a:p>
                </p:txBody>
              </p:sp>
            </p:grpSp>
          </p:grpSp>
          <p:sp>
            <p:nvSpPr>
              <p:cNvPr id="21" name="Line 32">
                <a:extLst>
                  <a:ext uri="{FF2B5EF4-FFF2-40B4-BE49-F238E27FC236}">
                    <a16:creationId xmlns:a16="http://schemas.microsoft.com/office/drawing/2014/main" id="{78CBA703-54E8-488B-9286-076A745F5E4F}"/>
                  </a:ext>
                </a:extLst>
              </p:cNvPr>
              <p:cNvSpPr>
                <a:spLocks noChangeShapeType="1"/>
              </p:cNvSpPr>
              <p:nvPr/>
            </p:nvSpPr>
            <p:spPr bwMode="auto">
              <a:xfrm flipH="1">
                <a:off x="3792" y="1584"/>
                <a:ext cx="1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4235"/>
              </a:p>
            </p:txBody>
          </p:sp>
        </p:grpSp>
        <p:graphicFrame>
          <p:nvGraphicFramePr>
            <p:cNvPr id="17" name="Object 38">
              <a:extLst>
                <a:ext uri="{FF2B5EF4-FFF2-40B4-BE49-F238E27FC236}">
                  <a16:creationId xmlns:a16="http://schemas.microsoft.com/office/drawing/2014/main" id="{DB33E8BA-3728-4A88-9248-F543C0722B77}"/>
                </a:ext>
              </a:extLst>
            </p:cNvPr>
            <p:cNvGraphicFramePr>
              <a:graphicFrameLocks noChangeAspect="1"/>
            </p:cNvGraphicFramePr>
            <p:nvPr/>
          </p:nvGraphicFramePr>
          <p:xfrm>
            <a:off x="5616" y="1296"/>
            <a:ext cx="117" cy="132"/>
          </p:xfrm>
          <a:graphic>
            <a:graphicData uri="http://schemas.openxmlformats.org/presentationml/2006/ole">
              <mc:AlternateContent xmlns:mc="http://schemas.openxmlformats.org/markup-compatibility/2006">
                <mc:Choice xmlns:v="urn:schemas-microsoft-com:vml" Requires="v">
                  <p:oleObj name="Equation" r:id="rId9" imgW="101600" imgH="114300" progId="Equation.3">
                    <p:embed/>
                  </p:oleObj>
                </mc:Choice>
                <mc:Fallback>
                  <p:oleObj name="Equation" r:id="rId9" imgW="101600" imgH="114300" progId="Equation.3">
                    <p:embed/>
                    <p:pic>
                      <p:nvPicPr>
                        <p:cNvPr id="17" name="Object 38">
                          <a:extLst>
                            <a:ext uri="{FF2B5EF4-FFF2-40B4-BE49-F238E27FC236}">
                              <a16:creationId xmlns:a16="http://schemas.microsoft.com/office/drawing/2014/main" id="{DB33E8BA-3728-4A88-9248-F543C0722B7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16" y="1296"/>
                          <a:ext cx="117" cy="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39">
              <a:extLst>
                <a:ext uri="{FF2B5EF4-FFF2-40B4-BE49-F238E27FC236}">
                  <a16:creationId xmlns:a16="http://schemas.microsoft.com/office/drawing/2014/main" id="{E9DA09AB-E00D-4439-AE22-CD5B48FCABBF}"/>
                </a:ext>
              </a:extLst>
            </p:cNvPr>
            <p:cNvGraphicFramePr>
              <a:graphicFrameLocks noChangeAspect="1"/>
            </p:cNvGraphicFramePr>
            <p:nvPr/>
          </p:nvGraphicFramePr>
          <p:xfrm>
            <a:off x="5424" y="1536"/>
            <a:ext cx="115" cy="140"/>
          </p:xfrm>
          <a:graphic>
            <a:graphicData uri="http://schemas.openxmlformats.org/presentationml/2006/ole">
              <mc:AlternateContent xmlns:mc="http://schemas.openxmlformats.org/markup-compatibility/2006">
                <mc:Choice xmlns:v="urn:schemas-microsoft-com:vml" Requires="v">
                  <p:oleObj name="Equation" r:id="rId11" imgW="114300" imgH="139700" progId="Equation.3">
                    <p:embed/>
                  </p:oleObj>
                </mc:Choice>
                <mc:Fallback>
                  <p:oleObj name="Equation" r:id="rId11" imgW="114300" imgH="139700" progId="Equation.3">
                    <p:embed/>
                    <p:pic>
                      <p:nvPicPr>
                        <p:cNvPr id="18" name="Object 39">
                          <a:extLst>
                            <a:ext uri="{FF2B5EF4-FFF2-40B4-BE49-F238E27FC236}">
                              <a16:creationId xmlns:a16="http://schemas.microsoft.com/office/drawing/2014/main" id="{E9DA09AB-E00D-4439-AE22-CD5B48FCABB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24" y="1536"/>
                          <a:ext cx="115"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40">
              <a:extLst>
                <a:ext uri="{FF2B5EF4-FFF2-40B4-BE49-F238E27FC236}">
                  <a16:creationId xmlns:a16="http://schemas.microsoft.com/office/drawing/2014/main" id="{7BAB8CB2-38E7-49F1-BF64-EB2CA1F754DB}"/>
                </a:ext>
              </a:extLst>
            </p:cNvPr>
            <p:cNvGraphicFramePr>
              <a:graphicFrameLocks noChangeAspect="1"/>
            </p:cNvGraphicFramePr>
            <p:nvPr/>
          </p:nvGraphicFramePr>
          <p:xfrm>
            <a:off x="5472" y="1392"/>
            <a:ext cx="115" cy="140"/>
          </p:xfrm>
          <a:graphic>
            <a:graphicData uri="http://schemas.openxmlformats.org/presentationml/2006/ole">
              <mc:AlternateContent xmlns:mc="http://schemas.openxmlformats.org/markup-compatibility/2006">
                <mc:Choice xmlns:v="urn:schemas-microsoft-com:vml" Requires="v">
                  <p:oleObj name="Equation" r:id="rId13" imgW="114300" imgH="139700" progId="Equation.3">
                    <p:embed/>
                  </p:oleObj>
                </mc:Choice>
                <mc:Fallback>
                  <p:oleObj name="Equation" r:id="rId13" imgW="114300" imgH="139700" progId="Equation.3">
                    <p:embed/>
                    <p:pic>
                      <p:nvPicPr>
                        <p:cNvPr id="19" name="Object 40">
                          <a:extLst>
                            <a:ext uri="{FF2B5EF4-FFF2-40B4-BE49-F238E27FC236}">
                              <a16:creationId xmlns:a16="http://schemas.microsoft.com/office/drawing/2014/main" id="{7BAB8CB2-38E7-49F1-BF64-EB2CA1F754D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72" y="1392"/>
                          <a:ext cx="115"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8" name="Rectangle 42">
            <a:extLst>
              <a:ext uri="{FF2B5EF4-FFF2-40B4-BE49-F238E27FC236}">
                <a16:creationId xmlns:a16="http://schemas.microsoft.com/office/drawing/2014/main" id="{031BA071-E85F-4E3E-B6D3-5CFD5FAE64AC}"/>
              </a:ext>
            </a:extLst>
          </p:cNvPr>
          <p:cNvSpPr>
            <a:spLocks noChangeArrowheads="1"/>
          </p:cNvSpPr>
          <p:nvPr/>
        </p:nvSpPr>
        <p:spPr bwMode="auto">
          <a:xfrm>
            <a:off x="5193128" y="4581246"/>
            <a:ext cx="10336524" cy="135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882" dirty="0"/>
              <a:t>Since our system is cubic, we use cubic harmonic </a:t>
            </a:r>
          </a:p>
          <a:p>
            <a:r>
              <a:rPr lang="en-US" altLang="en-US" sz="3882" dirty="0"/>
              <a:t>expansion for interfacial free energy.</a:t>
            </a:r>
          </a:p>
        </p:txBody>
      </p:sp>
    </p:spTree>
    <p:extLst>
      <p:ext uri="{BB962C8B-B14F-4D97-AF65-F5344CB8AC3E}">
        <p14:creationId xmlns:p14="http://schemas.microsoft.com/office/powerpoint/2010/main" val="24754711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29" name="Object 4">
            <a:extLst>
              <a:ext uri="{FF2B5EF4-FFF2-40B4-BE49-F238E27FC236}">
                <a16:creationId xmlns:a16="http://schemas.microsoft.com/office/drawing/2014/main" id="{4C058302-BDAB-4D33-9710-D7B97DBBA878}"/>
              </a:ext>
            </a:extLst>
          </p:cNvPr>
          <p:cNvGraphicFramePr>
            <a:graphicFrameLocks noChangeAspect="1"/>
          </p:cNvGraphicFramePr>
          <p:nvPr>
            <p:extLst>
              <p:ext uri="{D42A27DB-BD31-4B8C-83A1-F6EECF244321}">
                <p14:modId xmlns:p14="http://schemas.microsoft.com/office/powerpoint/2010/main" val="2584942900"/>
              </p:ext>
            </p:extLst>
          </p:nvPr>
        </p:nvGraphicFramePr>
        <p:xfrm>
          <a:off x="3643034" y="4714875"/>
          <a:ext cx="7788088" cy="6457391"/>
        </p:xfrm>
        <a:graphic>
          <a:graphicData uri="http://schemas.openxmlformats.org/presentationml/2006/ole">
            <mc:AlternateContent xmlns:mc="http://schemas.openxmlformats.org/markup-compatibility/2006">
              <mc:Choice xmlns:v="urn:schemas-microsoft-com:vml" Requires="v">
                <p:oleObj name="Equation" r:id="rId3" imgW="2451100" imgH="2032000" progId="Equation.3">
                  <p:embed/>
                </p:oleObj>
              </mc:Choice>
              <mc:Fallback>
                <p:oleObj name="Equation" r:id="rId3" imgW="2451100" imgH="2032000" progId="Equation.3">
                  <p:embed/>
                  <p:pic>
                    <p:nvPicPr>
                      <p:cNvPr id="29" name="Object 4">
                        <a:extLst>
                          <a:ext uri="{FF2B5EF4-FFF2-40B4-BE49-F238E27FC236}">
                            <a16:creationId xmlns:a16="http://schemas.microsoft.com/office/drawing/2014/main" id="{4C058302-BDAB-4D33-9710-D7B97DBBA8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034" y="4714875"/>
                        <a:ext cx="7788088" cy="645739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Text Box 5">
            <a:extLst>
              <a:ext uri="{FF2B5EF4-FFF2-40B4-BE49-F238E27FC236}">
                <a16:creationId xmlns:a16="http://schemas.microsoft.com/office/drawing/2014/main" id="{DA3F4350-1D69-41C1-B137-187CA32C9BB5}"/>
              </a:ext>
            </a:extLst>
          </p:cNvPr>
          <p:cNvSpPr txBox="1">
            <a:spLocks noChangeArrowheads="1"/>
          </p:cNvSpPr>
          <p:nvPr/>
        </p:nvSpPr>
        <p:spPr bwMode="auto">
          <a:xfrm>
            <a:off x="3729189" y="2563346"/>
            <a:ext cx="7579359" cy="179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529"/>
              <a:t>Equations of stiffness derived from</a:t>
            </a:r>
          </a:p>
          <a:p>
            <a:r>
              <a:rPr lang="en-US" altLang="en-US" sz="3529"/>
              <a:t>the interfacial free energy equations for </a:t>
            </a:r>
          </a:p>
          <a:p>
            <a:r>
              <a:rPr lang="en-US" altLang="en-US" sz="3529"/>
              <a:t>different orientations</a:t>
            </a:r>
          </a:p>
        </p:txBody>
      </p:sp>
      <p:sp>
        <p:nvSpPr>
          <p:cNvPr id="31" name="Text Box 6">
            <a:extLst>
              <a:ext uri="{FF2B5EF4-FFF2-40B4-BE49-F238E27FC236}">
                <a16:creationId xmlns:a16="http://schemas.microsoft.com/office/drawing/2014/main" id="{9740B6BA-D55A-4E74-98E8-37ECDAD44B8C}"/>
              </a:ext>
            </a:extLst>
          </p:cNvPr>
          <p:cNvSpPr txBox="1">
            <a:spLocks noChangeArrowheads="1"/>
          </p:cNvSpPr>
          <p:nvPr/>
        </p:nvSpPr>
        <p:spPr bwMode="auto">
          <a:xfrm>
            <a:off x="6104509" y="12036454"/>
            <a:ext cx="8419333" cy="114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dirty="0">
                <a:solidFill>
                  <a:srgbClr val="FC0D2D"/>
                </a:solidFill>
              </a:rPr>
              <a:t>[1]  J. R. Morris, J. Chem. Phys. </a:t>
            </a:r>
            <a:r>
              <a:rPr lang="en-US" altLang="en-US" sz="3176" b="1" dirty="0">
                <a:solidFill>
                  <a:srgbClr val="FC0D2D"/>
                </a:solidFill>
              </a:rPr>
              <a:t>119</a:t>
            </a:r>
            <a:r>
              <a:rPr lang="en-US" altLang="en-US" sz="3176" dirty="0">
                <a:solidFill>
                  <a:srgbClr val="FC0D2D"/>
                </a:solidFill>
              </a:rPr>
              <a:t>, 3920(2003)</a:t>
            </a:r>
          </a:p>
          <a:p>
            <a:r>
              <a:rPr lang="en-US" altLang="en-US" sz="3176" dirty="0">
                <a:solidFill>
                  <a:srgbClr val="FC0D2D"/>
                </a:solidFill>
              </a:rPr>
              <a:t>[2]  Y. Mu, A. </a:t>
            </a:r>
            <a:r>
              <a:rPr lang="en-US" altLang="en-US" sz="3176" dirty="0" err="1">
                <a:solidFill>
                  <a:srgbClr val="FC0D2D"/>
                </a:solidFill>
              </a:rPr>
              <a:t>Houk</a:t>
            </a:r>
            <a:r>
              <a:rPr lang="en-US" altLang="en-US" sz="3176" dirty="0">
                <a:solidFill>
                  <a:srgbClr val="FC0D2D"/>
                </a:solidFill>
              </a:rPr>
              <a:t> and X. Song (preprint)</a:t>
            </a:r>
            <a:endParaRPr lang="en-US" altLang="en-US" sz="4235" dirty="0">
              <a:solidFill>
                <a:srgbClr val="FC0D2D"/>
              </a:solidFill>
            </a:endParaRPr>
          </a:p>
        </p:txBody>
      </p:sp>
      <p:graphicFrame>
        <p:nvGraphicFramePr>
          <p:cNvPr id="32" name="Object 22">
            <a:extLst>
              <a:ext uri="{FF2B5EF4-FFF2-40B4-BE49-F238E27FC236}">
                <a16:creationId xmlns:a16="http://schemas.microsoft.com/office/drawing/2014/main" id="{ED872C6A-4B38-4C3E-9392-9515B9B357BA}"/>
              </a:ext>
            </a:extLst>
          </p:cNvPr>
          <p:cNvGraphicFramePr>
            <a:graphicFrameLocks noChangeAspect="1"/>
          </p:cNvGraphicFramePr>
          <p:nvPr>
            <p:extLst>
              <p:ext uri="{D42A27DB-BD31-4B8C-83A1-F6EECF244321}">
                <p14:modId xmlns:p14="http://schemas.microsoft.com/office/powerpoint/2010/main" val="429581045"/>
              </p:ext>
            </p:extLst>
          </p:nvPr>
        </p:nvGraphicFramePr>
        <p:xfrm>
          <a:off x="14798491" y="4849347"/>
          <a:ext cx="5325595" cy="4210611"/>
        </p:xfrm>
        <a:graphic>
          <a:graphicData uri="http://schemas.openxmlformats.org/presentationml/2006/ole">
            <mc:AlternateContent xmlns:mc="http://schemas.openxmlformats.org/markup-compatibility/2006">
              <mc:Choice xmlns:v="urn:schemas-microsoft-com:vml" Requires="v">
                <p:oleObj name="Equation" r:id="rId5" imgW="1638300" imgH="1295400" progId="Equation.3">
                  <p:embed/>
                </p:oleObj>
              </mc:Choice>
              <mc:Fallback>
                <p:oleObj name="Equation" r:id="rId5" imgW="1638300" imgH="1295400" progId="Equation.3">
                  <p:embed/>
                  <p:pic>
                    <p:nvPicPr>
                      <p:cNvPr id="32" name="Object 22">
                        <a:extLst>
                          <a:ext uri="{FF2B5EF4-FFF2-40B4-BE49-F238E27FC236}">
                            <a16:creationId xmlns:a16="http://schemas.microsoft.com/office/drawing/2014/main" id="{ED872C6A-4B38-4C3E-9392-9515B9B357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98491" y="4849347"/>
                        <a:ext cx="5325595" cy="421061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 name="Rectangle 23">
            <a:extLst>
              <a:ext uri="{FF2B5EF4-FFF2-40B4-BE49-F238E27FC236}">
                <a16:creationId xmlns:a16="http://schemas.microsoft.com/office/drawing/2014/main" id="{3819694E-8EE3-4799-BD6D-3F371B93224A}"/>
              </a:ext>
            </a:extLst>
          </p:cNvPr>
          <p:cNvSpPr>
            <a:spLocks noChangeArrowheads="1"/>
          </p:cNvSpPr>
          <p:nvPr/>
        </p:nvSpPr>
        <p:spPr bwMode="auto">
          <a:xfrm>
            <a:off x="13946843" y="3039596"/>
            <a:ext cx="6776756" cy="137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1310" tIns="80652" rIns="161310" bIns="80652"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3529"/>
              <a:t>Equations of free energy for different orientations</a:t>
            </a:r>
          </a:p>
        </p:txBody>
      </p:sp>
      <p:sp>
        <p:nvSpPr>
          <p:cNvPr id="34" name="Rectangle 24">
            <a:extLst>
              <a:ext uri="{FF2B5EF4-FFF2-40B4-BE49-F238E27FC236}">
                <a16:creationId xmlns:a16="http://schemas.microsoft.com/office/drawing/2014/main" id="{EEFE65C1-BF32-47A5-84E8-F29F0C961B60}"/>
              </a:ext>
            </a:extLst>
          </p:cNvPr>
          <p:cNvSpPr>
            <a:spLocks noChangeArrowheads="1"/>
          </p:cNvSpPr>
          <p:nvPr/>
        </p:nvSpPr>
        <p:spPr bwMode="auto">
          <a:xfrm>
            <a:off x="5503134" y="1452283"/>
            <a:ext cx="11537173" cy="814596"/>
          </a:xfrm>
          <a:prstGeom prst="rect">
            <a:avLst/>
          </a:prstGeom>
          <a:solidFill>
            <a:srgbClr val="130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4235" b="1" dirty="0">
                <a:solidFill>
                  <a:schemeClr val="bg1"/>
                </a:solidFill>
              </a:rPr>
              <a:t>Equations of stiffness and interfacial free energy</a:t>
            </a:r>
            <a:endParaRPr lang="en-US" altLang="en-US" sz="4235" b="1" dirty="0">
              <a:solidFill>
                <a:srgbClr val="FFEF17"/>
              </a:solidFill>
            </a:endParaRPr>
          </a:p>
        </p:txBody>
      </p:sp>
      <p:sp>
        <p:nvSpPr>
          <p:cNvPr id="35" name="Rectangle 27">
            <a:extLst>
              <a:ext uri="{FF2B5EF4-FFF2-40B4-BE49-F238E27FC236}">
                <a16:creationId xmlns:a16="http://schemas.microsoft.com/office/drawing/2014/main" id="{C11E185E-B49C-4056-9128-45FE097D9E05}"/>
              </a:ext>
            </a:extLst>
          </p:cNvPr>
          <p:cNvSpPr>
            <a:spLocks noChangeArrowheads="1"/>
          </p:cNvSpPr>
          <p:nvPr/>
        </p:nvSpPr>
        <p:spPr bwMode="auto">
          <a:xfrm>
            <a:off x="13597336" y="9555816"/>
            <a:ext cx="7035941" cy="184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a:t>We use least square method to determine</a:t>
            </a:r>
          </a:p>
          <a:p>
            <a:r>
              <a:rPr lang="en-US" altLang="en-US" sz="3176"/>
              <a:t>the parameters </a:t>
            </a:r>
            <a:r>
              <a:rPr lang="en-US" altLang="en-US" sz="3882" i="1">
                <a:sym typeface="Symbol" panose="05050102010706020507" pitchFamily="18" charset="2"/>
              </a:rPr>
              <a:t></a:t>
            </a:r>
            <a:r>
              <a:rPr lang="en-US" altLang="en-US" sz="3882" baseline="-25000">
                <a:sym typeface="Symbol" panose="05050102010706020507" pitchFamily="18" charset="2"/>
              </a:rPr>
              <a:t>0</a:t>
            </a:r>
            <a:r>
              <a:rPr lang="en-US" altLang="en-US" sz="3882">
                <a:sym typeface="Symbol" panose="05050102010706020507" pitchFamily="18" charset="2"/>
              </a:rPr>
              <a:t>, </a:t>
            </a:r>
            <a:r>
              <a:rPr lang="en-US" altLang="en-US" sz="3882" i="1">
                <a:sym typeface="Symbol" panose="05050102010706020507" pitchFamily="18" charset="2"/>
              </a:rPr>
              <a:t></a:t>
            </a:r>
            <a:r>
              <a:rPr lang="en-US" altLang="en-US" sz="3882" baseline="-25000">
                <a:sym typeface="Symbol" panose="05050102010706020507" pitchFamily="18" charset="2"/>
              </a:rPr>
              <a:t>1</a:t>
            </a:r>
            <a:r>
              <a:rPr lang="en-US" altLang="en-US" sz="3882">
                <a:sym typeface="Symbol" panose="05050102010706020507" pitchFamily="18" charset="2"/>
              </a:rPr>
              <a:t>, </a:t>
            </a:r>
            <a:r>
              <a:rPr lang="en-US" altLang="en-US" sz="3882" i="1">
                <a:sym typeface="Symbol" panose="05050102010706020507" pitchFamily="18" charset="2"/>
              </a:rPr>
              <a:t></a:t>
            </a:r>
            <a:r>
              <a:rPr lang="en-US" altLang="en-US" sz="3882" baseline="-25000">
                <a:sym typeface="Symbol" panose="05050102010706020507" pitchFamily="18" charset="2"/>
              </a:rPr>
              <a:t>2</a:t>
            </a:r>
            <a:r>
              <a:rPr lang="en-US" altLang="en-US" sz="3882">
                <a:sym typeface="Symbol" panose="05050102010706020507" pitchFamily="18" charset="2"/>
              </a:rPr>
              <a:t>, from which</a:t>
            </a:r>
          </a:p>
          <a:p>
            <a:r>
              <a:rPr lang="en-US" altLang="en-US" sz="3882">
                <a:sym typeface="Symbol" panose="05050102010706020507" pitchFamily="18" charset="2"/>
              </a:rPr>
              <a:t>to find </a:t>
            </a:r>
            <a:r>
              <a:rPr lang="en-US" altLang="en-US" sz="3882" i="1">
                <a:sym typeface="Symbol" panose="05050102010706020507" pitchFamily="18" charset="2"/>
              </a:rPr>
              <a:t></a:t>
            </a:r>
          </a:p>
        </p:txBody>
      </p:sp>
    </p:spTree>
    <p:extLst>
      <p:ext uri="{BB962C8B-B14F-4D97-AF65-F5344CB8AC3E}">
        <p14:creationId xmlns:p14="http://schemas.microsoft.com/office/powerpoint/2010/main" val="55440733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13" name="Object 3">
            <a:extLst>
              <a:ext uri="{FF2B5EF4-FFF2-40B4-BE49-F238E27FC236}">
                <a16:creationId xmlns:a16="http://schemas.microsoft.com/office/drawing/2014/main" id="{D433D825-C6B9-4777-9C97-8CE29B293739}"/>
              </a:ext>
            </a:extLst>
          </p:cNvPr>
          <p:cNvGraphicFramePr>
            <a:graphicFrameLocks noChangeAspect="1"/>
          </p:cNvGraphicFramePr>
          <p:nvPr>
            <p:extLst>
              <p:ext uri="{D42A27DB-BD31-4B8C-83A1-F6EECF244321}">
                <p14:modId xmlns:p14="http://schemas.microsoft.com/office/powerpoint/2010/main" val="2071956118"/>
              </p:ext>
            </p:extLst>
          </p:nvPr>
        </p:nvGraphicFramePr>
        <p:xfrm>
          <a:off x="17673919" y="10127317"/>
          <a:ext cx="3241302" cy="1215838"/>
        </p:xfrm>
        <a:graphic>
          <a:graphicData uri="http://schemas.openxmlformats.org/presentationml/2006/ole">
            <mc:AlternateContent xmlns:mc="http://schemas.openxmlformats.org/markup-compatibility/2006">
              <mc:Choice xmlns:v="urn:schemas-microsoft-com:vml" Requires="v">
                <p:oleObj name="Equation" r:id="rId3" imgW="977900" imgH="393700" progId="Equation.3">
                  <p:embed/>
                </p:oleObj>
              </mc:Choice>
              <mc:Fallback>
                <p:oleObj name="Equation" r:id="rId3" imgW="977900" imgH="393700" progId="Equation.3">
                  <p:embed/>
                  <p:pic>
                    <p:nvPicPr>
                      <p:cNvPr id="13" name="Object 3">
                        <a:extLst>
                          <a:ext uri="{FF2B5EF4-FFF2-40B4-BE49-F238E27FC236}">
                            <a16:creationId xmlns:a16="http://schemas.microsoft.com/office/drawing/2014/main" id="{D433D825-C6B9-4777-9C97-8CE29B293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73919" y="10127317"/>
                        <a:ext cx="3241302" cy="1215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4">
            <a:extLst>
              <a:ext uri="{FF2B5EF4-FFF2-40B4-BE49-F238E27FC236}">
                <a16:creationId xmlns:a16="http://schemas.microsoft.com/office/drawing/2014/main" id="{079DC919-9531-40E9-838C-2C0860FACA6D}"/>
              </a:ext>
            </a:extLst>
          </p:cNvPr>
          <p:cNvGraphicFramePr>
            <a:graphicFrameLocks noChangeAspect="1"/>
          </p:cNvGraphicFramePr>
          <p:nvPr>
            <p:extLst>
              <p:ext uri="{D42A27DB-BD31-4B8C-83A1-F6EECF244321}">
                <p14:modId xmlns:p14="http://schemas.microsoft.com/office/powerpoint/2010/main" val="3990442267"/>
              </p:ext>
            </p:extLst>
          </p:nvPr>
        </p:nvGraphicFramePr>
        <p:xfrm>
          <a:off x="15004118" y="11688297"/>
          <a:ext cx="7575176" cy="1339103"/>
        </p:xfrm>
        <a:graphic>
          <a:graphicData uri="http://schemas.openxmlformats.org/presentationml/2006/ole">
            <mc:AlternateContent xmlns:mc="http://schemas.openxmlformats.org/markup-compatibility/2006">
              <mc:Choice xmlns:v="urn:schemas-microsoft-com:vml" Requires="v">
                <p:oleObj name="Equation" r:id="rId5" imgW="2286000" imgH="431800" progId="Equation.3">
                  <p:embed/>
                </p:oleObj>
              </mc:Choice>
              <mc:Fallback>
                <p:oleObj name="Equation" r:id="rId5" imgW="2286000" imgH="431800" progId="Equation.3">
                  <p:embed/>
                  <p:pic>
                    <p:nvPicPr>
                      <p:cNvPr id="14" name="Object 4">
                        <a:extLst>
                          <a:ext uri="{FF2B5EF4-FFF2-40B4-BE49-F238E27FC236}">
                            <a16:creationId xmlns:a16="http://schemas.microsoft.com/office/drawing/2014/main" id="{079DC919-9531-40E9-838C-2C0860FACA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04118" y="11688297"/>
                        <a:ext cx="7575176" cy="133910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5">
            <a:extLst>
              <a:ext uri="{FF2B5EF4-FFF2-40B4-BE49-F238E27FC236}">
                <a16:creationId xmlns:a16="http://schemas.microsoft.com/office/drawing/2014/main" id="{6337B1F8-ACDE-4EAA-AE10-D4F5F8B777C0}"/>
              </a:ext>
            </a:extLst>
          </p:cNvPr>
          <p:cNvSpPr>
            <a:spLocks noChangeArrowheads="1"/>
          </p:cNvSpPr>
          <p:nvPr/>
        </p:nvSpPr>
        <p:spPr bwMode="auto">
          <a:xfrm>
            <a:off x="7192009" y="11808631"/>
            <a:ext cx="5915442" cy="114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dirty="0">
                <a:solidFill>
                  <a:srgbClr val="0D09FF"/>
                </a:solidFill>
              </a:rPr>
              <a:t>The stiffness is obtained by fitting</a:t>
            </a:r>
          </a:p>
          <a:p>
            <a:r>
              <a:rPr lang="en-US" altLang="en-US" sz="3176" dirty="0">
                <a:solidFill>
                  <a:srgbClr val="0D09FF"/>
                </a:solidFill>
              </a:rPr>
              <a:t>the above equation.</a:t>
            </a:r>
          </a:p>
        </p:txBody>
      </p:sp>
      <p:sp>
        <p:nvSpPr>
          <p:cNvPr id="16" name="Rectangle 6">
            <a:extLst>
              <a:ext uri="{FF2B5EF4-FFF2-40B4-BE49-F238E27FC236}">
                <a16:creationId xmlns:a16="http://schemas.microsoft.com/office/drawing/2014/main" id="{B094DB05-3317-4CF7-AD14-AE16698BD0B0}"/>
              </a:ext>
            </a:extLst>
          </p:cNvPr>
          <p:cNvSpPr>
            <a:spLocks noChangeArrowheads="1"/>
          </p:cNvSpPr>
          <p:nvPr/>
        </p:nvSpPr>
        <p:spPr bwMode="auto">
          <a:xfrm>
            <a:off x="5829300" y="1242805"/>
            <a:ext cx="9486899" cy="814596"/>
          </a:xfrm>
          <a:prstGeom prst="rect">
            <a:avLst/>
          </a:prstGeom>
          <a:solidFill>
            <a:srgbClr val="130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4235" b="1" dirty="0">
                <a:solidFill>
                  <a:schemeClr val="bg1"/>
                </a:solidFill>
              </a:rPr>
              <a:t>Determine the stiffness from simulation</a:t>
            </a:r>
            <a:endParaRPr lang="en-US" altLang="en-US" sz="4235" b="1" dirty="0">
              <a:solidFill>
                <a:srgbClr val="FFEF17"/>
              </a:solidFill>
            </a:endParaRPr>
          </a:p>
        </p:txBody>
      </p:sp>
      <p:pic>
        <p:nvPicPr>
          <p:cNvPr id="18" name="Picture 17">
            <a:extLst>
              <a:ext uri="{FF2B5EF4-FFF2-40B4-BE49-F238E27FC236}">
                <a16:creationId xmlns:a16="http://schemas.microsoft.com/office/drawing/2014/main" id="{4FBC9DDC-198B-4541-9335-4B4DB1F189BF}"/>
              </a:ext>
            </a:extLst>
          </p:cNvPr>
          <p:cNvPicPr/>
          <p:nvPr/>
        </p:nvPicPr>
        <p:blipFill rotWithShape="1">
          <a:blip r:embed="rId7">
            <a:extLst>
              <a:ext uri="{28A0092B-C50C-407E-A947-70E740481C1C}">
                <a14:useLocalDpi xmlns:a14="http://schemas.microsoft.com/office/drawing/2010/main" val="0"/>
              </a:ext>
            </a:extLst>
          </a:blip>
          <a:srcRect l="2243" t="12927" r="15385" b="4067"/>
          <a:stretch/>
        </p:blipFill>
        <p:spPr bwMode="auto">
          <a:xfrm>
            <a:off x="3468779" y="2114551"/>
            <a:ext cx="13304746" cy="92286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662011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3F2DEA7-1CC9-4A3D-86AF-85703433C2E9}"/>
              </a:ext>
            </a:extLst>
          </p:cNvPr>
          <p:cNvSpPr>
            <a:spLocks noChangeArrowheads="1"/>
          </p:cNvSpPr>
          <p:nvPr/>
        </p:nvSpPr>
        <p:spPr bwMode="auto">
          <a:xfrm>
            <a:off x="4667810" y="2243979"/>
            <a:ext cx="15876502" cy="1140519"/>
          </a:xfrm>
          <a:prstGeom prst="rect">
            <a:avLst/>
          </a:prstGeom>
          <a:solidFill>
            <a:srgbClr val="130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6353" b="1">
                <a:solidFill>
                  <a:schemeClr val="bg1"/>
                </a:solidFill>
              </a:rPr>
              <a:t>Binary (two-component) hard-sphere system</a:t>
            </a:r>
            <a:endParaRPr lang="en-US" altLang="en-US" sz="6353" b="1"/>
          </a:p>
        </p:txBody>
      </p:sp>
      <p:sp>
        <p:nvSpPr>
          <p:cNvPr id="8" name="Rectangle 3">
            <a:extLst>
              <a:ext uri="{FF2B5EF4-FFF2-40B4-BE49-F238E27FC236}">
                <a16:creationId xmlns:a16="http://schemas.microsoft.com/office/drawing/2014/main" id="{B01F854D-2BB5-47C1-9338-1232C272BC74}"/>
              </a:ext>
            </a:extLst>
          </p:cNvPr>
          <p:cNvSpPr>
            <a:spLocks noChangeArrowheads="1"/>
          </p:cNvSpPr>
          <p:nvPr/>
        </p:nvSpPr>
        <p:spPr bwMode="auto">
          <a:xfrm>
            <a:off x="3940669" y="5067861"/>
            <a:ext cx="15277300" cy="378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marL="455613" indent="-455613">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l">
              <a:buFont typeface="Times" panose="02020603050405020304" pitchFamily="18" charset="0"/>
              <a:buAutoNum type="arabicPeriod"/>
            </a:pPr>
            <a:r>
              <a:rPr lang="en-US" altLang="en-US" sz="3529" dirty="0"/>
              <a:t>Hard spheres with two different diameters (</a:t>
            </a:r>
            <a:r>
              <a:rPr lang="en-US" altLang="en-US" sz="3529" dirty="0">
                <a:sym typeface="Symbol" panose="05050102010706020507" pitchFamily="18" charset="2"/>
              </a:rPr>
              <a:t></a:t>
            </a:r>
            <a:r>
              <a:rPr lang="en-US" altLang="en-US" sz="3529" baseline="-25000" dirty="0">
                <a:sym typeface="Symbol" panose="05050102010706020507" pitchFamily="18" charset="2"/>
              </a:rPr>
              <a:t>1</a:t>
            </a:r>
            <a:r>
              <a:rPr lang="en-US" altLang="en-US" sz="3529" dirty="0">
                <a:sym typeface="Symbol" panose="05050102010706020507" pitchFamily="18" charset="2"/>
              </a:rPr>
              <a:t>, </a:t>
            </a:r>
            <a:r>
              <a:rPr lang="en-US" altLang="en-US" sz="3529" i="1" dirty="0">
                <a:sym typeface="Symbol" panose="05050102010706020507" pitchFamily="18" charset="2"/>
              </a:rPr>
              <a:t></a:t>
            </a:r>
            <a:r>
              <a:rPr lang="en-US" altLang="en-US" sz="3529" baseline="-25000" dirty="0">
                <a:sym typeface="Symbol" panose="05050102010706020507" pitchFamily="18" charset="2"/>
              </a:rPr>
              <a:t>2</a:t>
            </a:r>
            <a:r>
              <a:rPr lang="en-US" altLang="en-US" sz="3529" dirty="0">
                <a:sym typeface="Symbol" panose="05050102010706020507" pitchFamily="18" charset="2"/>
              </a:rPr>
              <a:t>)</a:t>
            </a:r>
          </a:p>
          <a:p>
            <a:pPr algn="l">
              <a:buFont typeface="Times" panose="02020603050405020304" pitchFamily="18" charset="0"/>
              <a:buAutoNum type="arabicPeriod"/>
            </a:pPr>
            <a:r>
              <a:rPr lang="en-US" altLang="en-US" sz="3529" dirty="0">
                <a:sym typeface="Symbol" panose="05050102010706020507" pitchFamily="18" charset="2"/>
              </a:rPr>
              <a:t>The larger diameter (</a:t>
            </a:r>
            <a:r>
              <a:rPr lang="en-US" altLang="en-US" sz="3529" i="1" dirty="0">
                <a:sym typeface="Symbol" panose="05050102010706020507" pitchFamily="18" charset="2"/>
              </a:rPr>
              <a:t></a:t>
            </a:r>
            <a:r>
              <a:rPr lang="en-US" altLang="en-US" sz="3529" baseline="-25000" dirty="0">
                <a:sym typeface="Symbol" panose="05050102010706020507" pitchFamily="18" charset="2"/>
              </a:rPr>
              <a:t>2</a:t>
            </a:r>
            <a:r>
              <a:rPr lang="en-US" altLang="en-US" sz="3529" dirty="0">
                <a:sym typeface="Symbol" panose="05050102010706020507" pitchFamily="18" charset="2"/>
              </a:rPr>
              <a:t>) is the unit length</a:t>
            </a:r>
          </a:p>
          <a:p>
            <a:pPr algn="l">
              <a:buFont typeface="Times" panose="02020603050405020304" pitchFamily="18" charset="0"/>
              <a:buAutoNum type="arabicPeriod"/>
            </a:pPr>
            <a:r>
              <a:rPr lang="en-US" altLang="en-US" sz="3529" dirty="0"/>
              <a:t>The diameter ratio (</a:t>
            </a:r>
            <a:r>
              <a:rPr lang="en-US" altLang="en-US" sz="3529" dirty="0">
                <a:sym typeface="Symbol" panose="05050102010706020507" pitchFamily="18" charset="2"/>
              </a:rPr>
              <a:t> = 0.9)</a:t>
            </a:r>
          </a:p>
          <a:p>
            <a:pPr algn="l">
              <a:buFont typeface="Times" panose="02020603050405020304" pitchFamily="18" charset="0"/>
              <a:buAutoNum type="arabicPeriod"/>
            </a:pPr>
            <a:r>
              <a:rPr lang="en-US" altLang="en-US" sz="3529" dirty="0">
                <a:sym typeface="Symbol" panose="05050102010706020507" pitchFamily="18" charset="2"/>
              </a:rPr>
              <a:t>Identical masses.</a:t>
            </a:r>
          </a:p>
          <a:p>
            <a:pPr algn="l">
              <a:buFont typeface="Times" panose="02020603050405020304" pitchFamily="18" charset="0"/>
              <a:buAutoNum type="arabicPeriod"/>
            </a:pPr>
            <a:r>
              <a:rPr lang="en-US" altLang="en-US" sz="3529" dirty="0">
                <a:sym typeface="Symbol" panose="05050102010706020507" pitchFamily="18" charset="2"/>
              </a:rPr>
              <a:t>Simulate two binary systems at azeotrope</a:t>
            </a:r>
          </a:p>
          <a:p>
            <a:pPr algn="l">
              <a:buFont typeface="Times" panose="02020603050405020304" pitchFamily="18" charset="0"/>
              <a:buAutoNum type="arabicPeriod"/>
            </a:pPr>
            <a:r>
              <a:rPr lang="en-US" altLang="en-US" sz="3529" dirty="0">
                <a:sym typeface="Symbol" panose="05050102010706020507" pitchFamily="18" charset="2"/>
              </a:rPr>
              <a:t>Reason: to mimic real systems, such as </a:t>
            </a:r>
            <a:r>
              <a:rPr lang="en-US" altLang="en-US" sz="3529" dirty="0" err="1">
                <a:sym typeface="Symbol" panose="05050102010706020507" pitchFamily="18" charset="2"/>
              </a:rPr>
              <a:t>fcc</a:t>
            </a:r>
            <a:r>
              <a:rPr lang="en-US" altLang="en-US" sz="3529" dirty="0">
                <a:sym typeface="Symbol" panose="05050102010706020507" pitchFamily="18" charset="2"/>
              </a:rPr>
              <a:t> metallic alloys (entropic dominance)</a:t>
            </a:r>
          </a:p>
          <a:p>
            <a:pPr>
              <a:buFont typeface="Times" panose="02020603050405020304" pitchFamily="18" charset="0"/>
              <a:buAutoNum type="arabicPeriod"/>
            </a:pPr>
            <a:endParaRPr lang="en-US" altLang="en-US" sz="3529" baseline="-25000" dirty="0">
              <a:sym typeface="Symbol" panose="05050102010706020507" pitchFamily="18" charset="2"/>
            </a:endParaRPr>
          </a:p>
        </p:txBody>
      </p:sp>
      <p:sp>
        <p:nvSpPr>
          <p:cNvPr id="9" name="Rectangle 5">
            <a:extLst>
              <a:ext uri="{FF2B5EF4-FFF2-40B4-BE49-F238E27FC236}">
                <a16:creationId xmlns:a16="http://schemas.microsoft.com/office/drawing/2014/main" id="{B42B4B2B-A92E-45A3-9AB0-8185CDFE2318}"/>
              </a:ext>
            </a:extLst>
          </p:cNvPr>
          <p:cNvSpPr>
            <a:spLocks noChangeArrowheads="1"/>
          </p:cNvSpPr>
          <p:nvPr/>
        </p:nvSpPr>
        <p:spPr bwMode="auto">
          <a:xfrm>
            <a:off x="3940669" y="9709392"/>
            <a:ext cx="14757606" cy="124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l"/>
            <a:r>
              <a:rPr lang="en-US" altLang="en-US" sz="3529" dirty="0"/>
              <a:t>The equations to calculate the interfacial free energy for the binary hard-sphere </a:t>
            </a:r>
          </a:p>
          <a:p>
            <a:pPr algn="l"/>
            <a:r>
              <a:rPr lang="en-US" altLang="en-US" sz="3529" dirty="0"/>
              <a:t>system are the same as used for single hard-sphere system.</a:t>
            </a:r>
          </a:p>
        </p:txBody>
      </p:sp>
    </p:spTree>
    <p:extLst>
      <p:ext uri="{BB962C8B-B14F-4D97-AF65-F5344CB8AC3E}">
        <p14:creationId xmlns:p14="http://schemas.microsoft.com/office/powerpoint/2010/main" val="233439072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6" name="Contents"/>
          <p:cNvSpPr txBox="1">
            <a:spLocks noGrp="1"/>
          </p:cNvSpPr>
          <p:nvPr>
            <p:ph type="title"/>
          </p:nvPr>
        </p:nvSpPr>
        <p:spPr>
          <a:xfrm>
            <a:off x="10114889" y="1518940"/>
            <a:ext cx="4671628" cy="1433164"/>
          </a:xfrm>
          <a:prstGeom prst="rect">
            <a:avLst/>
          </a:prstGeom>
        </p:spPr>
        <p:txBody>
          <a:bodyPr/>
          <a:lstStyle>
            <a:lvl1pPr>
              <a:defRPr sz="6900" spc="-138">
                <a:solidFill>
                  <a:srgbClr val="BD3436"/>
                </a:solidFill>
              </a:defRPr>
            </a:lvl1pPr>
          </a:lstStyle>
          <a:p>
            <a:r>
              <a:rPr dirty="0"/>
              <a:t>Contents</a:t>
            </a:r>
          </a:p>
        </p:txBody>
      </p:sp>
      <p:sp>
        <p:nvSpPr>
          <p:cNvPr id="157" name="Slide bullet point goes here…"/>
          <p:cNvSpPr txBox="1">
            <a:spLocks noGrp="1"/>
          </p:cNvSpPr>
          <p:nvPr>
            <p:ph type="body" sz="half" idx="1"/>
          </p:nvPr>
        </p:nvSpPr>
        <p:spPr>
          <a:xfrm>
            <a:off x="10382516" y="2729993"/>
            <a:ext cx="12774849" cy="9960095"/>
          </a:xfrm>
          <a:prstGeom prst="rect">
            <a:avLst/>
          </a:prstGeom>
        </p:spPr>
        <p:txBody>
          <a:bodyPr/>
          <a:lstStyle/>
          <a:p>
            <a:pPr>
              <a:lnSpc>
                <a:spcPct val="30000"/>
              </a:lnSpc>
              <a:defRPr sz="4100"/>
            </a:pPr>
            <a:endParaRPr lang="en-US" dirty="0"/>
          </a:p>
          <a:p>
            <a:pPr>
              <a:lnSpc>
                <a:spcPct val="30000"/>
              </a:lnSpc>
              <a:defRPr sz="4100"/>
            </a:pPr>
            <a:r>
              <a:rPr lang="en-US" dirty="0"/>
              <a:t>Abstract</a:t>
            </a:r>
            <a:endParaRPr dirty="0"/>
          </a:p>
          <a:p>
            <a:pPr>
              <a:lnSpc>
                <a:spcPct val="30000"/>
              </a:lnSpc>
              <a:defRPr sz="4100"/>
            </a:pPr>
            <a:r>
              <a:rPr lang="en-US" dirty="0"/>
              <a:t>Definition</a:t>
            </a:r>
            <a:endParaRPr dirty="0"/>
          </a:p>
          <a:p>
            <a:pPr>
              <a:lnSpc>
                <a:spcPct val="30000"/>
              </a:lnSpc>
              <a:defRPr sz="4100"/>
            </a:pPr>
            <a:r>
              <a:rPr lang="en-US" sz="4400" dirty="0">
                <a:effectLst>
                  <a:outerShdw blurRad="38100" dist="38100" dir="2700000" algn="tl">
                    <a:srgbClr val="FFFFFF"/>
                  </a:outerShdw>
                </a:effectLst>
                <a:latin typeface="Times" charset="0"/>
              </a:rPr>
              <a:t>Crystal Orientations and FCC Lattice</a:t>
            </a:r>
            <a:endParaRPr dirty="0"/>
          </a:p>
          <a:p>
            <a:pPr>
              <a:lnSpc>
                <a:spcPct val="30000"/>
              </a:lnSpc>
              <a:defRPr sz="4100"/>
            </a:pPr>
            <a:r>
              <a:rPr lang="en-US" dirty="0">
                <a:latin typeface="Times" charset="0"/>
              </a:rPr>
              <a:t>The importance of interfacial free energy </a:t>
            </a:r>
          </a:p>
          <a:p>
            <a:pPr>
              <a:lnSpc>
                <a:spcPct val="30000"/>
              </a:lnSpc>
              <a:defRPr sz="4100"/>
            </a:pPr>
            <a:r>
              <a:rPr lang="en-US" dirty="0">
                <a:latin typeface="Times" charset="0"/>
              </a:rPr>
              <a:t>The importance of interfacial free energy</a:t>
            </a:r>
          </a:p>
          <a:p>
            <a:pPr>
              <a:lnSpc>
                <a:spcPct val="30000"/>
              </a:lnSpc>
              <a:defRPr sz="4100"/>
            </a:pPr>
            <a:r>
              <a:rPr lang="en-US" dirty="0">
                <a:latin typeface="Times" charset="0"/>
              </a:rPr>
              <a:t>Why performing simulation</a:t>
            </a:r>
          </a:p>
          <a:p>
            <a:pPr>
              <a:lnSpc>
                <a:spcPct val="30000"/>
              </a:lnSpc>
              <a:defRPr sz="4100"/>
            </a:pPr>
            <a:r>
              <a:rPr lang="en-US" dirty="0"/>
              <a:t>Why Using Hardsphere</a:t>
            </a:r>
          </a:p>
          <a:p>
            <a:pPr>
              <a:lnSpc>
                <a:spcPct val="30000"/>
              </a:lnSpc>
              <a:defRPr sz="4100"/>
            </a:pPr>
            <a:r>
              <a:rPr lang="en-US" dirty="0"/>
              <a:t>Fluctuation Method</a:t>
            </a:r>
          </a:p>
          <a:p>
            <a:pPr>
              <a:lnSpc>
                <a:spcPct val="30000"/>
              </a:lnSpc>
              <a:defRPr sz="4100"/>
            </a:pPr>
            <a:r>
              <a:rPr lang="en-US" altLang="en-US" sz="4000" dirty="0">
                <a:solidFill>
                  <a:schemeClr val="bg2">
                    <a:lumMod val="10000"/>
                  </a:schemeClr>
                </a:solidFill>
              </a:rPr>
              <a:t>Equations of stiffness and interfacial free energy</a:t>
            </a:r>
          </a:p>
          <a:p>
            <a:pPr>
              <a:lnSpc>
                <a:spcPct val="30000"/>
              </a:lnSpc>
              <a:defRPr sz="4100"/>
            </a:pPr>
            <a:r>
              <a:rPr lang="en-US" altLang="en-US" sz="4000" dirty="0">
                <a:solidFill>
                  <a:schemeClr val="bg2">
                    <a:lumMod val="10000"/>
                  </a:schemeClr>
                </a:solidFill>
              </a:rPr>
              <a:t>Determine stiffness from simulation</a:t>
            </a:r>
          </a:p>
          <a:p>
            <a:pPr>
              <a:lnSpc>
                <a:spcPct val="30000"/>
              </a:lnSpc>
              <a:defRPr sz="4100"/>
            </a:pPr>
            <a:r>
              <a:rPr lang="en-US" altLang="en-US" sz="4000" dirty="0">
                <a:solidFill>
                  <a:schemeClr val="bg2">
                    <a:lumMod val="10000"/>
                  </a:schemeClr>
                </a:solidFill>
              </a:rPr>
              <a:t>Results</a:t>
            </a:r>
          </a:p>
          <a:p>
            <a:pPr>
              <a:lnSpc>
                <a:spcPct val="30000"/>
              </a:lnSpc>
              <a:defRPr sz="4100"/>
            </a:pPr>
            <a:r>
              <a:rPr lang="en-US" altLang="en-US" sz="4000">
                <a:solidFill>
                  <a:schemeClr val="bg2">
                    <a:lumMod val="10000"/>
                  </a:schemeClr>
                </a:solidFill>
              </a:rPr>
              <a:t>Conclusion</a:t>
            </a:r>
            <a:endParaRPr lang="en-US" altLang="en-US" sz="4000" dirty="0">
              <a:solidFill>
                <a:schemeClr val="bg2">
                  <a:lumMod val="10000"/>
                </a:schemeClr>
              </a:solidFill>
            </a:endParaRPr>
          </a:p>
          <a:p>
            <a:pPr>
              <a:lnSpc>
                <a:spcPct val="30000"/>
              </a:lnSpc>
              <a:defRPr sz="4100"/>
            </a:pPr>
            <a:endParaRPr lang="en-US" altLang="en-US" sz="4000" dirty="0">
              <a:solidFill>
                <a:schemeClr val="bg2">
                  <a:lumMod val="10000"/>
                </a:schemeClr>
              </a:solidFill>
            </a:endParaRPr>
          </a:p>
          <a:p>
            <a:pPr>
              <a:lnSpc>
                <a:spcPct val="30000"/>
              </a:lnSpc>
              <a:defRPr sz="4100"/>
            </a:pPr>
            <a:endParaRPr lang="en-US" altLang="en-US" sz="4000" dirty="0">
              <a:solidFill>
                <a:schemeClr val="bg2">
                  <a:lumMod val="10000"/>
                </a:schemeClr>
              </a:solidFill>
            </a:endParaRPr>
          </a:p>
          <a:p>
            <a:pPr>
              <a:lnSpc>
                <a:spcPct val="30000"/>
              </a:lnSpc>
              <a:defRPr sz="4100"/>
            </a:pPr>
            <a:endParaRPr lang="en-US" altLang="en-US" sz="4000" dirty="0">
              <a:solidFill>
                <a:schemeClr val="bg2">
                  <a:lumMod val="10000"/>
                </a:schemeClr>
              </a:solidFill>
            </a:endParaRPr>
          </a:p>
          <a:p>
            <a:pPr>
              <a:lnSpc>
                <a:spcPct val="30000"/>
              </a:lnSpc>
              <a:defRPr sz="4100"/>
            </a:pPr>
            <a:endParaRPr lang="en-US" dirty="0"/>
          </a:p>
          <a:p>
            <a:pPr>
              <a:lnSpc>
                <a:spcPct val="30000"/>
              </a:lnSpc>
              <a:defRPr sz="4100"/>
            </a:pPr>
            <a:endParaRPr lang="en-US" dirty="0"/>
          </a:p>
          <a:p>
            <a:pPr>
              <a:lnSpc>
                <a:spcPct val="30000"/>
              </a:lnSpc>
              <a:defRPr sz="4100"/>
            </a:pPr>
            <a:endParaRPr lang="en-US" dirty="0"/>
          </a:p>
          <a:p>
            <a:pPr>
              <a:lnSpc>
                <a:spcPct val="30000"/>
              </a:lnSpc>
              <a:defRPr sz="4100"/>
            </a:pPr>
            <a:endParaRPr lang="en-US" dirty="0"/>
          </a:p>
          <a:p>
            <a:pPr>
              <a:lnSpc>
                <a:spcPct val="30000"/>
              </a:lnSpc>
              <a:defRPr sz="4100"/>
            </a:pPr>
            <a:endParaRPr lang="en-US" dirty="0">
              <a:latin typeface="Times" charset="0"/>
            </a:endParaRPr>
          </a:p>
          <a:p>
            <a:pPr>
              <a:lnSpc>
                <a:spcPct val="30000"/>
              </a:lnSpc>
              <a:defRPr sz="4100"/>
            </a:pPr>
            <a:endParaRPr lang="en-US" dirty="0">
              <a:latin typeface="Times" charset="0"/>
            </a:endParaRPr>
          </a:p>
          <a:p>
            <a:pPr>
              <a:lnSpc>
                <a:spcPct val="30000"/>
              </a:lnSpc>
              <a:defRPr sz="4100"/>
            </a:pPr>
            <a:endParaRPr lang="en-US" dirty="0">
              <a:latin typeface="Times"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88655E03-EE8D-480B-82A2-DDD216DDC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546" t="23491" r="25757" b="17781"/>
          <a:stretch>
            <a:fillRect/>
          </a:stretch>
        </p:blipFill>
        <p:spPr bwMode="auto">
          <a:xfrm>
            <a:off x="6601947" y="2914088"/>
            <a:ext cx="11077015" cy="1014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a:extLst>
              <a:ext uri="{FF2B5EF4-FFF2-40B4-BE49-F238E27FC236}">
                <a16:creationId xmlns:a16="http://schemas.microsoft.com/office/drawing/2014/main" id="{193ADF0D-2A56-427B-B1E3-A56797075203}"/>
              </a:ext>
            </a:extLst>
          </p:cNvPr>
          <p:cNvSpPr>
            <a:spLocks noChangeArrowheads="1"/>
          </p:cNvSpPr>
          <p:nvPr/>
        </p:nvSpPr>
        <p:spPr bwMode="auto">
          <a:xfrm>
            <a:off x="7128284" y="1168898"/>
            <a:ext cx="10996962" cy="1517096"/>
          </a:xfrm>
          <a:prstGeom prst="rect">
            <a:avLst/>
          </a:prstGeom>
          <a:solidFill>
            <a:srgbClr val="130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4400" b="1" dirty="0">
                <a:solidFill>
                  <a:schemeClr val="bg1"/>
                </a:solidFill>
              </a:rPr>
              <a:t>Pressure versus concentration for single and</a:t>
            </a:r>
          </a:p>
          <a:p>
            <a:pPr algn="ctr"/>
            <a:r>
              <a:rPr lang="en-US" altLang="en-US" sz="4400" b="1" dirty="0">
                <a:solidFill>
                  <a:schemeClr val="bg1"/>
                </a:solidFill>
              </a:rPr>
              <a:t>binary hard-sphere system at coexistence</a:t>
            </a:r>
            <a:endParaRPr lang="en-US" altLang="en-US" sz="4400" b="1" dirty="0"/>
          </a:p>
        </p:txBody>
      </p:sp>
      <p:sp>
        <p:nvSpPr>
          <p:cNvPr id="13" name="Rectangle 8">
            <a:extLst>
              <a:ext uri="{FF2B5EF4-FFF2-40B4-BE49-F238E27FC236}">
                <a16:creationId xmlns:a16="http://schemas.microsoft.com/office/drawing/2014/main" id="{8ACF8D70-BF0A-4B30-A3A3-8C85C8B1B62E}"/>
              </a:ext>
            </a:extLst>
          </p:cNvPr>
          <p:cNvSpPr>
            <a:spLocks noChangeArrowheads="1"/>
          </p:cNvSpPr>
          <p:nvPr/>
        </p:nvSpPr>
        <p:spPr bwMode="auto">
          <a:xfrm>
            <a:off x="1976134" y="5414445"/>
            <a:ext cx="2382424" cy="81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4235" i="1"/>
              <a:t>x</a:t>
            </a:r>
            <a:r>
              <a:rPr lang="en-US" altLang="en-US" sz="4235"/>
              <a:t> = </a:t>
            </a:r>
            <a:r>
              <a:rPr lang="en-US" altLang="en-US" sz="4235" i="1"/>
              <a:t>N</a:t>
            </a:r>
            <a:r>
              <a:rPr lang="en-US" altLang="en-US" sz="4235" baseline="-25000"/>
              <a:t>2 </a:t>
            </a:r>
            <a:r>
              <a:rPr lang="en-US" altLang="en-US" sz="4235"/>
              <a:t>/</a:t>
            </a:r>
            <a:r>
              <a:rPr lang="en-US" altLang="en-US" sz="4235" i="1"/>
              <a:t>N</a:t>
            </a:r>
          </a:p>
        </p:txBody>
      </p:sp>
      <p:graphicFrame>
        <p:nvGraphicFramePr>
          <p:cNvPr id="14" name="Object 10">
            <a:extLst>
              <a:ext uri="{FF2B5EF4-FFF2-40B4-BE49-F238E27FC236}">
                <a16:creationId xmlns:a16="http://schemas.microsoft.com/office/drawing/2014/main" id="{284CDEBE-43AB-44ED-9B2B-E727B5068572}"/>
              </a:ext>
            </a:extLst>
          </p:cNvPr>
          <p:cNvGraphicFramePr>
            <a:graphicFrameLocks noChangeAspect="1"/>
          </p:cNvGraphicFramePr>
          <p:nvPr>
            <p:extLst>
              <p:ext uri="{D42A27DB-BD31-4B8C-83A1-F6EECF244321}">
                <p14:modId xmlns:p14="http://schemas.microsoft.com/office/powerpoint/2010/main" val="2276859611"/>
              </p:ext>
            </p:extLst>
          </p:nvPr>
        </p:nvGraphicFramePr>
        <p:xfrm>
          <a:off x="1940300" y="6322121"/>
          <a:ext cx="4661647" cy="1210235"/>
        </p:xfrm>
        <a:graphic>
          <a:graphicData uri="http://schemas.openxmlformats.org/presentationml/2006/ole">
            <mc:AlternateContent xmlns:mc="http://schemas.openxmlformats.org/markup-compatibility/2006">
              <mc:Choice xmlns:v="urn:schemas-microsoft-com:vml" Requires="v">
                <p:oleObj name="Equation" r:id="rId4" imgW="2641600" imgH="685800" progId="Equation.3">
                  <p:embed/>
                </p:oleObj>
              </mc:Choice>
              <mc:Fallback>
                <p:oleObj name="Equation" r:id="rId4" imgW="2641600" imgH="685800" progId="Equation.3">
                  <p:embed/>
                  <p:pic>
                    <p:nvPicPr>
                      <p:cNvPr id="14" name="Object 10">
                        <a:extLst>
                          <a:ext uri="{FF2B5EF4-FFF2-40B4-BE49-F238E27FC236}">
                            <a16:creationId xmlns:a16="http://schemas.microsoft.com/office/drawing/2014/main" id="{284CDEBE-43AB-44ED-9B2B-E727B50685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0300" y="6322121"/>
                        <a:ext cx="4661647" cy="1210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Rectangle 5">
            <a:extLst>
              <a:ext uri="{FF2B5EF4-FFF2-40B4-BE49-F238E27FC236}">
                <a16:creationId xmlns:a16="http://schemas.microsoft.com/office/drawing/2014/main" id="{7FFFD5DD-3C5F-40DA-BA24-71F6FF616260}"/>
              </a:ext>
            </a:extLst>
          </p:cNvPr>
          <p:cNvSpPr>
            <a:spLocks noChangeArrowheads="1"/>
          </p:cNvSpPr>
          <p:nvPr/>
        </p:nvSpPr>
        <p:spPr bwMode="auto">
          <a:xfrm>
            <a:off x="5786771" y="12957704"/>
            <a:ext cx="12707365" cy="65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dirty="0">
                <a:solidFill>
                  <a:srgbClr val="FF0309"/>
                </a:solidFill>
              </a:rPr>
              <a:t>W.G.T. </a:t>
            </a:r>
            <a:r>
              <a:rPr lang="en-US" altLang="en-US" sz="3176" dirty="0" err="1">
                <a:solidFill>
                  <a:srgbClr val="FF0309"/>
                </a:solidFill>
              </a:rPr>
              <a:t>Kranendon</a:t>
            </a:r>
            <a:r>
              <a:rPr lang="en-US" altLang="en-US" sz="3176" dirty="0">
                <a:solidFill>
                  <a:srgbClr val="FF0309"/>
                </a:solidFill>
              </a:rPr>
              <a:t> and D. Frenkel, J. Phys. </a:t>
            </a:r>
            <a:r>
              <a:rPr lang="en-US" altLang="en-US" sz="3176" dirty="0" err="1">
                <a:solidFill>
                  <a:srgbClr val="FF0309"/>
                </a:solidFill>
              </a:rPr>
              <a:t>Condens</a:t>
            </a:r>
            <a:r>
              <a:rPr lang="en-US" altLang="en-US" sz="3176" dirty="0">
                <a:solidFill>
                  <a:srgbClr val="FF0309"/>
                </a:solidFill>
              </a:rPr>
              <a:t>. Matter </a:t>
            </a:r>
            <a:r>
              <a:rPr lang="en-US" altLang="en-US" sz="3176" b="1" dirty="0">
                <a:solidFill>
                  <a:srgbClr val="FF0309"/>
                </a:solidFill>
              </a:rPr>
              <a:t>1</a:t>
            </a:r>
            <a:r>
              <a:rPr lang="en-US" altLang="en-US" sz="3176" dirty="0">
                <a:solidFill>
                  <a:srgbClr val="FF0309"/>
                </a:solidFill>
              </a:rPr>
              <a:t> 7735 (1989)</a:t>
            </a:r>
            <a:endParaRPr lang="en-US" altLang="en-US" sz="3176" dirty="0"/>
          </a:p>
        </p:txBody>
      </p:sp>
    </p:spTree>
    <p:extLst>
      <p:ext uri="{BB962C8B-B14F-4D97-AF65-F5344CB8AC3E}">
        <p14:creationId xmlns:p14="http://schemas.microsoft.com/office/powerpoint/2010/main" val="344913972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 name="TextBox 17">
            <a:extLst>
              <a:ext uri="{FF2B5EF4-FFF2-40B4-BE49-F238E27FC236}">
                <a16:creationId xmlns:a16="http://schemas.microsoft.com/office/drawing/2014/main" id="{197D83ED-F673-4254-AFC8-BC2F2C968F61}"/>
              </a:ext>
            </a:extLst>
          </p:cNvPr>
          <p:cNvSpPr txBox="1">
            <a:spLocks noChangeArrowheads="1"/>
          </p:cNvSpPr>
          <p:nvPr/>
        </p:nvSpPr>
        <p:spPr bwMode="auto">
          <a:xfrm>
            <a:off x="6822581" y="1229805"/>
            <a:ext cx="107388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000" dirty="0">
                <a:solidFill>
                  <a:schemeClr val="bg2">
                    <a:lumMod val="10000"/>
                  </a:schemeClr>
                </a:solidFill>
              </a:rPr>
              <a:t>The reduced pressure (P</a:t>
            </a:r>
            <a:r>
              <a:rPr lang="en-US" altLang="en-US" sz="3000" baseline="30000" dirty="0">
                <a:solidFill>
                  <a:schemeClr val="bg2">
                    <a:lumMod val="10000"/>
                  </a:schemeClr>
                </a:solidFill>
              </a:rPr>
              <a:t>0</a:t>
            </a:r>
            <a:r>
              <a:rPr lang="en-US" altLang="en-US" sz="3000" dirty="0">
                <a:solidFill>
                  <a:schemeClr val="bg2">
                    <a:lumMod val="10000"/>
                  </a:schemeClr>
                </a:solidFill>
              </a:rPr>
              <a:t>), fluid and crystal packing fraction (</a:t>
            </a:r>
            <a:r>
              <a:rPr lang="en-US" altLang="en-US" sz="3000" i="1" dirty="0">
                <a:solidFill>
                  <a:schemeClr val="bg2">
                    <a:lumMod val="10000"/>
                  </a:schemeClr>
                </a:solidFill>
                <a:sym typeface="Symbol" panose="05050102010706020507" pitchFamily="18" charset="2"/>
              </a:rPr>
              <a:t></a:t>
            </a:r>
            <a:r>
              <a:rPr lang="en-US" altLang="en-US" sz="3000" i="1" baseline="-25000" dirty="0">
                <a:solidFill>
                  <a:schemeClr val="bg2">
                    <a:lumMod val="10000"/>
                  </a:schemeClr>
                </a:solidFill>
                <a:sym typeface="Symbol" panose="05050102010706020507" pitchFamily="18" charset="2"/>
              </a:rPr>
              <a:t>f </a:t>
            </a:r>
            <a:r>
              <a:rPr lang="en-US" altLang="en-US" sz="3000" i="1" dirty="0">
                <a:solidFill>
                  <a:schemeClr val="bg2">
                    <a:lumMod val="10000"/>
                  </a:schemeClr>
                </a:solidFill>
                <a:sym typeface="Symbol" panose="05050102010706020507" pitchFamily="18" charset="2"/>
              </a:rPr>
              <a:t>,</a:t>
            </a:r>
            <a:r>
              <a:rPr lang="en-US" altLang="en-US" sz="3000" i="1" baseline="-25000" dirty="0">
                <a:solidFill>
                  <a:schemeClr val="bg2">
                    <a:lumMod val="10000"/>
                  </a:schemeClr>
                </a:solidFill>
                <a:sym typeface="Symbol" panose="05050102010706020507" pitchFamily="18" charset="2"/>
              </a:rPr>
              <a:t>c</a:t>
            </a:r>
            <a:r>
              <a:rPr lang="en-US" altLang="en-US" sz="3000" dirty="0">
                <a:solidFill>
                  <a:schemeClr val="bg2">
                    <a:lumMod val="10000"/>
                  </a:schemeClr>
                </a:solidFill>
                <a:sym typeface="Symbol" panose="05050102010706020507" pitchFamily="18" charset="2"/>
              </a:rPr>
              <a:t>),</a:t>
            </a:r>
          </a:p>
          <a:p>
            <a:r>
              <a:rPr lang="en-US" altLang="en-US" sz="3000" dirty="0">
                <a:solidFill>
                  <a:schemeClr val="bg2">
                    <a:lumMod val="10000"/>
                  </a:schemeClr>
                </a:solidFill>
                <a:sym typeface="Symbol" panose="05050102010706020507" pitchFamily="18" charset="2"/>
              </a:rPr>
              <a:t> fluid and crystal mole fraction (</a:t>
            </a:r>
            <a:r>
              <a:rPr lang="en-US" altLang="en-US" sz="3000" i="1" dirty="0">
                <a:solidFill>
                  <a:schemeClr val="bg2">
                    <a:lumMod val="10000"/>
                  </a:schemeClr>
                </a:solidFill>
                <a:sym typeface="Symbol" panose="05050102010706020507" pitchFamily="18" charset="2"/>
              </a:rPr>
              <a:t></a:t>
            </a:r>
            <a:r>
              <a:rPr lang="en-US" altLang="en-US" sz="3000" i="1" baseline="-25000" dirty="0">
                <a:solidFill>
                  <a:schemeClr val="bg2">
                    <a:lumMod val="10000"/>
                  </a:schemeClr>
                </a:solidFill>
                <a:sym typeface="Symbol" panose="05050102010706020507" pitchFamily="18" charset="2"/>
              </a:rPr>
              <a:t>f</a:t>
            </a:r>
            <a:r>
              <a:rPr lang="en-US" altLang="en-US" sz="3000" i="1" dirty="0">
                <a:solidFill>
                  <a:schemeClr val="bg2">
                    <a:lumMod val="10000"/>
                  </a:schemeClr>
                </a:solidFill>
                <a:sym typeface="Symbol" panose="05050102010706020507" pitchFamily="18" charset="2"/>
              </a:rPr>
              <a:t> , </a:t>
            </a:r>
            <a:r>
              <a:rPr lang="en-US" altLang="en-US" sz="3000" i="1" baseline="-25000" dirty="0">
                <a:solidFill>
                  <a:schemeClr val="bg2">
                    <a:lumMod val="10000"/>
                  </a:schemeClr>
                </a:solidFill>
                <a:sym typeface="Symbol" panose="05050102010706020507" pitchFamily="18" charset="2"/>
              </a:rPr>
              <a:t>c</a:t>
            </a:r>
            <a:r>
              <a:rPr lang="en-US" altLang="en-US" sz="3000" dirty="0">
                <a:solidFill>
                  <a:schemeClr val="bg2">
                    <a:lumMod val="10000"/>
                  </a:schemeClr>
                </a:solidFill>
                <a:sym typeface="Symbol" panose="05050102010706020507" pitchFamily="18" charset="2"/>
              </a:rPr>
              <a:t>) from the simulation</a:t>
            </a:r>
            <a:endParaRPr lang="en-US" altLang="en-US" sz="3000" dirty="0">
              <a:solidFill>
                <a:schemeClr val="bg2">
                  <a:lumMod val="10000"/>
                </a:schemeClr>
              </a:solidFill>
            </a:endParaRPr>
          </a:p>
        </p:txBody>
      </p:sp>
      <p:graphicFrame>
        <p:nvGraphicFramePr>
          <p:cNvPr id="8" name="Table 7">
            <a:extLst>
              <a:ext uri="{FF2B5EF4-FFF2-40B4-BE49-F238E27FC236}">
                <a16:creationId xmlns:a16="http://schemas.microsoft.com/office/drawing/2014/main" id="{79802C18-706B-47DE-8700-E33D454BDC19}"/>
              </a:ext>
            </a:extLst>
          </p:cNvPr>
          <p:cNvGraphicFramePr>
            <a:graphicFrameLocks noGrp="1"/>
          </p:cNvGraphicFramePr>
          <p:nvPr>
            <p:extLst>
              <p:ext uri="{D42A27DB-BD31-4B8C-83A1-F6EECF244321}">
                <p14:modId xmlns:p14="http://schemas.microsoft.com/office/powerpoint/2010/main" val="2201600209"/>
              </p:ext>
            </p:extLst>
          </p:nvPr>
        </p:nvGraphicFramePr>
        <p:xfrm>
          <a:off x="3598240" y="2507351"/>
          <a:ext cx="16136471" cy="3736540"/>
        </p:xfrm>
        <a:graphic>
          <a:graphicData uri="http://schemas.openxmlformats.org/drawingml/2006/table">
            <a:tbl>
              <a:tblPr firstRow="1" bandRow="1">
                <a:tableStyleId>{10A1B5D5-9B99-4C35-A422-299274C87663}</a:tableStyleId>
              </a:tblPr>
              <a:tblGrid>
                <a:gridCol w="16136471">
                  <a:extLst>
                    <a:ext uri="{9D8B030D-6E8A-4147-A177-3AD203B41FA5}">
                      <a16:colId xmlns:a16="http://schemas.microsoft.com/office/drawing/2014/main" val="20000"/>
                    </a:ext>
                  </a:extLst>
                </a:gridCol>
              </a:tblGrid>
              <a:tr h="645556">
                <a:tc>
                  <a:txBody>
                    <a:bodyPr/>
                    <a:lstStyle/>
                    <a:p>
                      <a:r>
                        <a:rPr lang="en-US" sz="3200" dirty="0"/>
                        <a:t>System</a:t>
                      </a:r>
                      <a:r>
                        <a:rPr lang="en-US" sz="3200" baseline="0" dirty="0"/>
                        <a:t>              P*(K</a:t>
                      </a:r>
                      <a:r>
                        <a:rPr lang="en-US" sz="3200" baseline="-25000" dirty="0"/>
                        <a:t>B</a:t>
                      </a:r>
                      <a:r>
                        <a:rPr lang="en-US" sz="3200" baseline="0" dirty="0"/>
                        <a:t>T/</a:t>
                      </a:r>
                      <a:r>
                        <a:rPr lang="en-US" sz="3200" baseline="0" dirty="0">
                          <a:sym typeface="Symbol"/>
                        </a:rPr>
                        <a:t></a:t>
                      </a:r>
                      <a:r>
                        <a:rPr lang="en-US" sz="3200" baseline="30000" dirty="0">
                          <a:sym typeface="Symbol"/>
                        </a:rPr>
                        <a:t>3</a:t>
                      </a:r>
                      <a:r>
                        <a:rPr lang="en-US" sz="3200" baseline="0" dirty="0">
                          <a:sym typeface="Symbol"/>
                        </a:rPr>
                        <a:t>)          </a:t>
                      </a:r>
                      <a:r>
                        <a:rPr lang="en-US" sz="3200" i="1" baseline="0" dirty="0">
                          <a:sym typeface="Symbol"/>
                        </a:rPr>
                        <a:t></a:t>
                      </a:r>
                      <a:r>
                        <a:rPr lang="en-US" sz="3200" i="1" baseline="-25000" dirty="0">
                          <a:sym typeface="Symbol"/>
                        </a:rPr>
                        <a:t>f</a:t>
                      </a:r>
                      <a:r>
                        <a:rPr lang="en-US" sz="3200" baseline="0" dirty="0">
                          <a:sym typeface="Symbol"/>
                        </a:rPr>
                        <a:t>                  </a:t>
                      </a:r>
                      <a:r>
                        <a:rPr lang="en-US" sz="3200" i="1" baseline="0" dirty="0">
                          <a:sym typeface="Symbol"/>
                        </a:rPr>
                        <a:t></a:t>
                      </a:r>
                      <a:r>
                        <a:rPr lang="en-US" sz="3200" i="1" baseline="-25000" dirty="0">
                          <a:sym typeface="Symbol"/>
                        </a:rPr>
                        <a:t>c</a:t>
                      </a:r>
                      <a:r>
                        <a:rPr lang="en-US" sz="3200" baseline="0" dirty="0">
                          <a:sym typeface="Symbol"/>
                        </a:rPr>
                        <a:t>              </a:t>
                      </a:r>
                      <a:r>
                        <a:rPr lang="en-US" sz="3200" i="1" baseline="0" dirty="0">
                          <a:sym typeface="Symbol"/>
                        </a:rPr>
                        <a:t></a:t>
                      </a:r>
                      <a:r>
                        <a:rPr lang="en-US" sz="3200" i="1" baseline="-25000" dirty="0">
                          <a:sym typeface="Symbol"/>
                        </a:rPr>
                        <a:t>f</a:t>
                      </a:r>
                      <a:r>
                        <a:rPr lang="en-US" sz="3200" baseline="0" dirty="0">
                          <a:sym typeface="Symbol"/>
                        </a:rPr>
                        <a:t>            </a:t>
                      </a:r>
                      <a:r>
                        <a:rPr lang="en-US" sz="3200" i="1" baseline="0" dirty="0">
                          <a:sym typeface="Symbol"/>
                        </a:rPr>
                        <a:t></a:t>
                      </a:r>
                      <a:r>
                        <a:rPr lang="en-US" sz="3200" i="1" baseline="-25000" dirty="0">
                          <a:sym typeface="Symbol"/>
                        </a:rPr>
                        <a:t>c</a:t>
                      </a:r>
                      <a:endParaRPr lang="en-US" sz="3200" i="1" dirty="0">
                        <a:solidFill>
                          <a:schemeClr val="tx1"/>
                        </a:solidFill>
                      </a:endParaRPr>
                    </a:p>
                  </a:txBody>
                  <a:tcPr marL="161363" marR="161363" marT="80695" marB="80695"/>
                </a:tc>
                <a:extLst>
                  <a:ext uri="{0D108BD9-81ED-4DB2-BD59-A6C34878D82A}">
                    <a16:rowId xmlns:a16="http://schemas.microsoft.com/office/drawing/2014/main" val="10000"/>
                  </a:ext>
                </a:extLst>
              </a:tr>
              <a:tr h="3066394">
                <a:tc>
                  <a:txBody>
                    <a:bodyPr/>
                    <a:lstStyle/>
                    <a:p>
                      <a:r>
                        <a:rPr lang="en-US" sz="3200" dirty="0"/>
                        <a:t>P</a:t>
                      </a:r>
                      <a:r>
                        <a:rPr lang="en-US" sz="3200" baseline="-25000" dirty="0"/>
                        <a:t>0</a:t>
                      </a:r>
                      <a:r>
                        <a:rPr lang="en-US" sz="3200" dirty="0"/>
                        <a:t>                       11.57              0.491            0.543         1.0        1.0</a:t>
                      </a:r>
                    </a:p>
                    <a:p>
                      <a:r>
                        <a:rPr lang="en-US" sz="3200" dirty="0"/>
                        <a:t>    P</a:t>
                      </a:r>
                      <a:r>
                        <a:rPr lang="en-US" sz="3200" baseline="-25000" dirty="0"/>
                        <a:t>1</a:t>
                      </a:r>
                      <a:r>
                        <a:rPr lang="en-US" sz="3200" dirty="0"/>
                        <a:t>                       12.23              0.4963          0.548         0.98      </a:t>
                      </a:r>
                      <a:r>
                        <a:rPr lang="en-US" sz="3200" baseline="0" dirty="0"/>
                        <a:t> </a:t>
                      </a:r>
                      <a:r>
                        <a:rPr lang="en-US" sz="3200" dirty="0"/>
                        <a:t>0.947 </a:t>
                      </a:r>
                    </a:p>
                    <a:p>
                      <a:r>
                        <a:rPr lang="en-US" sz="3200" dirty="0"/>
                        <a:t>    P</a:t>
                      </a:r>
                      <a:r>
                        <a:rPr lang="en-US" sz="3200" baseline="-25000" dirty="0"/>
                        <a:t>2</a:t>
                      </a:r>
                      <a:r>
                        <a:rPr lang="en-US" sz="3200" dirty="0"/>
                        <a:t>                       13.13              0.4998          0.5498       0.75       0.865</a:t>
                      </a:r>
                    </a:p>
                    <a:p>
                      <a:r>
                        <a:rPr lang="en-US" sz="3200" dirty="0"/>
                        <a:t>  P</a:t>
                      </a:r>
                      <a:r>
                        <a:rPr lang="en-US" sz="3200" baseline="-25000" dirty="0"/>
                        <a:t>3</a:t>
                      </a:r>
                      <a:r>
                        <a:rPr lang="en-US" sz="3200" dirty="0"/>
                        <a:t>                       14.70              0.502            0.552         0.54      </a:t>
                      </a:r>
                      <a:r>
                        <a:rPr lang="en-US" sz="3200" baseline="0" dirty="0"/>
                        <a:t> </a:t>
                      </a:r>
                      <a:r>
                        <a:rPr lang="en-US" sz="3200" dirty="0"/>
                        <a:t>0.71  </a:t>
                      </a:r>
                    </a:p>
                    <a:p>
                      <a:r>
                        <a:rPr lang="en-US" sz="3200" dirty="0"/>
                        <a:t> </a:t>
                      </a:r>
                      <a:r>
                        <a:rPr lang="en-US" sz="3200" dirty="0">
                          <a:solidFill>
                            <a:srgbClr val="C00000"/>
                          </a:solidFill>
                        </a:rPr>
                        <a:t> </a:t>
                      </a:r>
                      <a:r>
                        <a:rPr lang="en-US" sz="3200" dirty="0"/>
                        <a:t>P</a:t>
                      </a:r>
                      <a:r>
                        <a:rPr lang="en-US" sz="3200" baseline="-25000" dirty="0"/>
                        <a:t>4</a:t>
                      </a:r>
                      <a:r>
                        <a:rPr lang="en-US" sz="3200" dirty="0"/>
                        <a:t>                       16.19              0.510            0.549</a:t>
                      </a:r>
                      <a:r>
                        <a:rPr lang="en-US" sz="3200" baseline="0" dirty="0"/>
                        <a:t>         0.38       0.47     </a:t>
                      </a:r>
                    </a:p>
                    <a:p>
                      <a:r>
                        <a:rPr lang="en-US" sz="3200" dirty="0"/>
                        <a:t>  </a:t>
                      </a:r>
                      <a:r>
                        <a:rPr lang="en-US" sz="3200" baseline="0" dirty="0">
                          <a:solidFill>
                            <a:srgbClr val="C00000"/>
                          </a:solidFill>
                        </a:rPr>
                        <a:t>P</a:t>
                      </a:r>
                      <a:r>
                        <a:rPr lang="en-US" sz="3200" baseline="-25000" dirty="0">
                          <a:solidFill>
                            <a:srgbClr val="C00000"/>
                          </a:solidFill>
                        </a:rPr>
                        <a:t>5</a:t>
                      </a:r>
                      <a:r>
                        <a:rPr lang="en-US" sz="3200" baseline="0" dirty="0">
                          <a:solidFill>
                            <a:srgbClr val="C00000"/>
                          </a:solidFill>
                        </a:rPr>
                        <a:t> </a:t>
                      </a:r>
                      <a:r>
                        <a:rPr lang="en-US" sz="3200" dirty="0">
                          <a:solidFill>
                            <a:srgbClr val="C00000"/>
                          </a:solidFill>
                        </a:rPr>
                        <a:t>                      16.75              0.507            0.5457       0.22</a:t>
                      </a:r>
                      <a:r>
                        <a:rPr lang="en-US" sz="3200" baseline="0" dirty="0">
                          <a:solidFill>
                            <a:srgbClr val="C00000"/>
                          </a:solidFill>
                        </a:rPr>
                        <a:t>       0.22</a:t>
                      </a:r>
                      <a:endParaRPr lang="en-US" sz="3200" dirty="0"/>
                    </a:p>
                  </a:txBody>
                  <a:tcPr marL="161363" marR="161363" marT="80695" marB="80695"/>
                </a:tc>
                <a:extLst>
                  <a:ext uri="{0D108BD9-81ED-4DB2-BD59-A6C34878D82A}">
                    <a16:rowId xmlns:a16="http://schemas.microsoft.com/office/drawing/2014/main" val="10001"/>
                  </a:ext>
                </a:extLst>
              </a:tr>
            </a:tbl>
          </a:graphicData>
        </a:graphic>
      </p:graphicFrame>
      <p:sp>
        <p:nvSpPr>
          <p:cNvPr id="9" name="TextBox 19">
            <a:extLst>
              <a:ext uri="{FF2B5EF4-FFF2-40B4-BE49-F238E27FC236}">
                <a16:creationId xmlns:a16="http://schemas.microsoft.com/office/drawing/2014/main" id="{952C8871-DF2A-4EE9-93A6-D1BCCD4A7628}"/>
              </a:ext>
            </a:extLst>
          </p:cNvPr>
          <p:cNvSpPr txBox="1">
            <a:spLocks noChangeArrowheads="1"/>
          </p:cNvSpPr>
          <p:nvPr/>
        </p:nvSpPr>
        <p:spPr bwMode="auto">
          <a:xfrm>
            <a:off x="8209738" y="6388442"/>
            <a:ext cx="70198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600" dirty="0">
                <a:solidFill>
                  <a:schemeClr val="bg2">
                    <a:lumMod val="10000"/>
                  </a:schemeClr>
                </a:solidFill>
              </a:rPr>
              <a:t>The result for the interfacial stiffness</a:t>
            </a:r>
          </a:p>
        </p:txBody>
      </p:sp>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658CE4CB-F85E-4B82-B515-D02881381601}"/>
                  </a:ext>
                </a:extLst>
              </p:cNvPr>
              <p:cNvGraphicFramePr>
                <a:graphicFrameLocks noGrp="1"/>
              </p:cNvGraphicFramePr>
              <p:nvPr>
                <p:extLst>
                  <p:ext uri="{D42A27DB-BD31-4B8C-83A1-F6EECF244321}">
                    <p14:modId xmlns:p14="http://schemas.microsoft.com/office/powerpoint/2010/main" val="1410853843"/>
                  </p:ext>
                </p:extLst>
              </p:nvPr>
            </p:nvGraphicFramePr>
            <p:xfrm>
              <a:off x="4086226" y="7285500"/>
              <a:ext cx="14716126" cy="4458192"/>
            </p:xfrm>
            <a:graphic>
              <a:graphicData uri="http://schemas.openxmlformats.org/drawingml/2006/table">
                <a:tbl>
                  <a:tblPr firstRow="1" firstCol="1" bandRow="1">
                    <a:tableStyleId>{5940675A-B579-460E-94D1-54222C63F5DA}</a:tableStyleId>
                  </a:tblPr>
                  <a:tblGrid>
                    <a:gridCol w="2808146">
                      <a:extLst>
                        <a:ext uri="{9D8B030D-6E8A-4147-A177-3AD203B41FA5}">
                          <a16:colId xmlns:a16="http://schemas.microsoft.com/office/drawing/2014/main" val="4247282406"/>
                        </a:ext>
                      </a:extLst>
                    </a:gridCol>
                    <a:gridCol w="2743608">
                      <a:extLst>
                        <a:ext uri="{9D8B030D-6E8A-4147-A177-3AD203B41FA5}">
                          <a16:colId xmlns:a16="http://schemas.microsoft.com/office/drawing/2014/main" val="2379600919"/>
                        </a:ext>
                      </a:extLst>
                    </a:gridCol>
                    <a:gridCol w="3181865">
                      <a:extLst>
                        <a:ext uri="{9D8B030D-6E8A-4147-A177-3AD203B41FA5}">
                          <a16:colId xmlns:a16="http://schemas.microsoft.com/office/drawing/2014/main" val="3471447021"/>
                        </a:ext>
                      </a:extLst>
                    </a:gridCol>
                    <a:gridCol w="2555998">
                      <a:extLst>
                        <a:ext uri="{9D8B030D-6E8A-4147-A177-3AD203B41FA5}">
                          <a16:colId xmlns:a16="http://schemas.microsoft.com/office/drawing/2014/main" val="391050173"/>
                        </a:ext>
                      </a:extLst>
                    </a:gridCol>
                    <a:gridCol w="3426509">
                      <a:extLst>
                        <a:ext uri="{9D8B030D-6E8A-4147-A177-3AD203B41FA5}">
                          <a16:colId xmlns:a16="http://schemas.microsoft.com/office/drawing/2014/main" val="3878648502"/>
                        </a:ext>
                      </a:extLst>
                    </a:gridCol>
                  </a:tblGrid>
                  <a:tr h="557274">
                    <a:tc>
                      <a:txBody>
                        <a:bodyPr/>
                        <a:lstStyle/>
                        <a:p>
                          <a:pPr marL="0" marR="0">
                            <a:lnSpc>
                              <a:spcPct val="107000"/>
                            </a:lnSpc>
                            <a:spcBef>
                              <a:spcPts val="0"/>
                            </a:spcBef>
                            <a:spcAft>
                              <a:spcPts val="0"/>
                            </a:spcAft>
                          </a:pPr>
                          <a:r>
                            <a:rPr lang="en-US" sz="3400" dirty="0">
                              <a:solidFill>
                                <a:schemeClr val="bg2">
                                  <a:lumMod val="10000"/>
                                </a:schemeClr>
                              </a:solidFill>
                              <a:effectLst/>
                            </a:rPr>
                            <a:t>Pressure</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gridSpan="4">
                      <a:txBody>
                        <a:bodyPr/>
                        <a:lstStyle/>
                        <a:p>
                          <a:pPr marL="0" marR="0" algn="ctr">
                            <a:lnSpc>
                              <a:spcPct val="107000"/>
                            </a:lnSpc>
                            <a:spcBef>
                              <a:spcPts val="0"/>
                            </a:spcBef>
                            <a:spcAft>
                              <a:spcPts val="0"/>
                            </a:spcAft>
                          </a:pPr>
                          <a:r>
                            <a:rPr lang="en-US" sz="3400" dirty="0">
                              <a:solidFill>
                                <a:schemeClr val="bg2">
                                  <a:lumMod val="10000"/>
                                </a:schemeClr>
                              </a:solidFill>
                              <a:effectLst/>
                            </a:rPr>
                            <a:t>stiffness</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1917050"/>
                      </a:ext>
                    </a:extLst>
                  </a:tr>
                  <a:tr h="557274">
                    <a:tc>
                      <a:txBody>
                        <a:bodyPr/>
                        <a:lstStyle/>
                        <a:p>
                          <a:pPr marL="0" marR="0">
                            <a:lnSpc>
                              <a:spcPct val="107000"/>
                            </a:lnSpc>
                            <a:spcBef>
                              <a:spcPts val="0"/>
                            </a:spcBef>
                            <a:spcAft>
                              <a:spcPts val="0"/>
                            </a:spcAft>
                          </a:pPr>
                          <a:r>
                            <a:rPr lang="en-US" sz="3400" dirty="0">
                              <a:solidFill>
                                <a:schemeClr val="bg2">
                                  <a:lumMod val="10000"/>
                                </a:schemeClr>
                              </a:solidFill>
                              <a:effectLst/>
                            </a:rPr>
                            <a:t>P(K</a:t>
                          </a:r>
                          <a:r>
                            <a:rPr lang="en-US" sz="3400" baseline="-25000" dirty="0">
                              <a:solidFill>
                                <a:schemeClr val="bg2">
                                  <a:lumMod val="10000"/>
                                </a:schemeClr>
                              </a:solidFill>
                              <a:effectLst/>
                            </a:rPr>
                            <a:t>B</a:t>
                          </a:r>
                          <a:r>
                            <a:rPr lang="en-US" sz="3400" dirty="0">
                              <a:solidFill>
                                <a:schemeClr val="bg2">
                                  <a:lumMod val="10000"/>
                                </a:schemeClr>
                              </a:solidFill>
                              <a:effectLst/>
                            </a:rPr>
                            <a:t>T/</a:t>
                          </a:r>
                          <a:r>
                            <a:rPr lang="en-US" sz="3400" dirty="0">
                              <a:solidFill>
                                <a:schemeClr val="bg2">
                                  <a:lumMod val="10000"/>
                                </a:schemeClr>
                              </a:solidFill>
                              <a:effectLst/>
                              <a:latin typeface="Symbol" panose="05050102010706020507" pitchFamily="18" charset="2"/>
                            </a:rPr>
                            <a:t>s</a:t>
                          </a:r>
                          <a:r>
                            <a:rPr lang="en-US" sz="3400" baseline="-25000" dirty="0">
                              <a:solidFill>
                                <a:schemeClr val="bg2">
                                  <a:lumMod val="10000"/>
                                </a:schemeClr>
                              </a:solidFill>
                              <a:effectLst/>
                            </a:rPr>
                            <a:t>2</a:t>
                          </a:r>
                          <a:r>
                            <a:rPr lang="en-US" sz="3400" baseline="30000" dirty="0">
                              <a:solidFill>
                                <a:schemeClr val="bg2">
                                  <a:lumMod val="10000"/>
                                </a:schemeClr>
                              </a:solidFill>
                              <a:effectLst/>
                            </a:rPr>
                            <a:t>3</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gridSpan="4">
                      <a:txBody>
                        <a:bodyPr/>
                        <a:lstStyle/>
                        <a:p>
                          <a:pPr marL="0" marR="0" algn="ctr">
                            <a:lnSpc>
                              <a:spcPct val="107000"/>
                            </a:lnSpc>
                            <a:spcBef>
                              <a:spcPts val="0"/>
                            </a:spcBef>
                            <a:spcAft>
                              <a:spcPts val="0"/>
                            </a:spcAft>
                          </a:pPr>
                          <a14:m>
                            <m:oMath xmlns:m="http://schemas.openxmlformats.org/officeDocument/2006/math">
                              <m:acc>
                                <m:accPr>
                                  <m:chr m:val="̃"/>
                                  <m:ctrlPr>
                                    <a:rPr lang="en-US" sz="3400" i="1" smtClean="0">
                                      <a:solidFill>
                                        <a:schemeClr val="bg2">
                                          <a:lumMod val="10000"/>
                                        </a:schemeClr>
                                      </a:solidFill>
                                      <a:effectLst/>
                                      <a:latin typeface="Cambria Math" panose="02040503050406030204" pitchFamily="18" charset="0"/>
                                    </a:rPr>
                                  </m:ctrlPr>
                                </m:accPr>
                                <m:e>
                                  <m:r>
                                    <a:rPr lang="en-US" sz="3400">
                                      <a:solidFill>
                                        <a:schemeClr val="bg2">
                                          <a:lumMod val="10000"/>
                                        </a:schemeClr>
                                      </a:solidFill>
                                      <a:effectLst/>
                                      <a:latin typeface="Cambria Math" panose="02040503050406030204" pitchFamily="18" charset="0"/>
                                    </a:rPr>
                                    <m:t>𝛾</m:t>
                                  </m:r>
                                </m:e>
                              </m:acc>
                              <m:r>
                                <a:rPr lang="en-US" sz="3400">
                                  <a:solidFill>
                                    <a:schemeClr val="bg2">
                                      <a:lumMod val="10000"/>
                                    </a:schemeClr>
                                  </a:solidFill>
                                  <a:effectLst/>
                                  <a:latin typeface="Cambria Math" panose="02040503050406030204" pitchFamily="18" charset="0"/>
                                </a:rPr>
                                <m:t> ( </m:t>
                              </m:r>
                              <m:sSub>
                                <m:sSubPr>
                                  <m:ctrlPr>
                                    <a:rPr lang="en-US" sz="3400" i="1">
                                      <a:solidFill>
                                        <a:schemeClr val="bg2">
                                          <a:lumMod val="10000"/>
                                        </a:schemeClr>
                                      </a:solidFill>
                                      <a:effectLst/>
                                      <a:latin typeface="Cambria Math" panose="02040503050406030204" pitchFamily="18" charset="0"/>
                                    </a:rPr>
                                  </m:ctrlPr>
                                </m:sSubPr>
                                <m:e>
                                  <m:r>
                                    <a:rPr lang="en-US" sz="3400">
                                      <a:solidFill>
                                        <a:schemeClr val="bg2">
                                          <a:lumMod val="10000"/>
                                        </a:schemeClr>
                                      </a:solidFill>
                                      <a:effectLst/>
                                      <a:latin typeface="Cambria Math" panose="02040503050406030204" pitchFamily="18" charset="0"/>
                                    </a:rPr>
                                    <m:t>𝐾</m:t>
                                  </m:r>
                                </m:e>
                                <m:sub>
                                  <m:r>
                                    <a:rPr lang="en-US" sz="3400">
                                      <a:solidFill>
                                        <a:schemeClr val="bg2">
                                          <a:lumMod val="10000"/>
                                        </a:schemeClr>
                                      </a:solidFill>
                                      <a:effectLst/>
                                      <a:latin typeface="Cambria Math" panose="02040503050406030204" pitchFamily="18" charset="0"/>
                                    </a:rPr>
                                    <m:t>𝐵</m:t>
                                  </m:r>
                                </m:sub>
                              </m:sSub>
                              <m:r>
                                <a:rPr lang="en-US" sz="3400">
                                  <a:solidFill>
                                    <a:schemeClr val="bg2">
                                      <a:lumMod val="10000"/>
                                    </a:schemeClr>
                                  </a:solidFill>
                                  <a:effectLst/>
                                  <a:latin typeface="Cambria Math" panose="02040503050406030204" pitchFamily="18" charset="0"/>
                                </a:rPr>
                                <m:t>𝑇</m:t>
                              </m:r>
                              <m:r>
                                <a:rPr lang="en-US" sz="3400">
                                  <a:solidFill>
                                    <a:schemeClr val="bg2">
                                      <a:lumMod val="10000"/>
                                    </a:schemeClr>
                                  </a:solidFill>
                                  <a:effectLst/>
                                  <a:latin typeface="Cambria Math" panose="02040503050406030204" pitchFamily="18" charset="0"/>
                                </a:rPr>
                                <m:t>/</m:t>
                              </m:r>
                            </m:oMath>
                          </a14:m>
                          <a:r>
                            <a:rPr lang="en-US" sz="3400" dirty="0">
                              <a:solidFill>
                                <a:schemeClr val="bg2">
                                  <a:lumMod val="10000"/>
                                </a:schemeClr>
                              </a:solidFill>
                              <a:effectLst/>
                              <a:latin typeface="Symbol" panose="05050102010706020507" pitchFamily="18" charset="2"/>
                            </a:rPr>
                            <a:t>s</a:t>
                          </a:r>
                          <a:r>
                            <a:rPr lang="en-US" sz="3400" baseline="-25000" dirty="0">
                              <a:solidFill>
                                <a:schemeClr val="bg2">
                                  <a:lumMod val="10000"/>
                                </a:schemeClr>
                              </a:solidFill>
                              <a:effectLst/>
                            </a:rPr>
                            <a:t>2</a:t>
                          </a:r>
                          <a:r>
                            <a:rPr lang="en-US" sz="3400" baseline="30000" dirty="0">
                              <a:solidFill>
                                <a:schemeClr val="bg2">
                                  <a:lumMod val="10000"/>
                                </a:schemeClr>
                              </a:solidFill>
                              <a:effectLst/>
                            </a:rPr>
                            <a:t>2</a:t>
                          </a:r>
                          <a:r>
                            <a:rPr lang="en-US" sz="3400" dirty="0">
                              <a:solidFill>
                                <a:schemeClr val="bg2">
                                  <a:lumMod val="10000"/>
                                </a:schemeClr>
                              </a:solidFill>
                              <a:effectLst/>
                            </a:rPr>
                            <a:t>)</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4576085"/>
                      </a:ext>
                    </a:extLst>
                  </a:tr>
                  <a:tr h="557274">
                    <a:tc>
                      <a:txBody>
                        <a:bodyPr/>
                        <a:lstStyle/>
                        <a:p>
                          <a:pPr marL="0" marR="0" algn="ctr">
                            <a:lnSpc>
                              <a:spcPct val="107000"/>
                            </a:lnSpc>
                            <a:spcBef>
                              <a:spcPts val="0"/>
                            </a:spcBef>
                            <a:spcAft>
                              <a:spcPts val="0"/>
                            </a:spcAft>
                          </a:pPr>
                          <a:r>
                            <a:rPr lang="en-US" sz="3400" dirty="0">
                              <a:solidFill>
                                <a:schemeClr val="bg2">
                                  <a:lumMod val="10000"/>
                                </a:schemeClr>
                              </a:solidFill>
                              <a:effectLst/>
                            </a:rPr>
                            <a:t>11.57</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bg2">
                                  <a:lumMod val="10000"/>
                                </a:schemeClr>
                              </a:solidFill>
                              <a:effectLst/>
                            </a:rPr>
                            <a:t>0.44(5)</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a:solidFill>
                                <a:schemeClr val="bg2">
                                  <a:lumMod val="10000"/>
                                </a:schemeClr>
                              </a:solidFill>
                              <a:effectLst/>
                            </a:rPr>
                            <a:t>0.458(12)</a:t>
                          </a:r>
                          <a:endParaRPr lang="en-US" sz="340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a:solidFill>
                                <a:schemeClr val="bg2">
                                  <a:lumMod val="10000"/>
                                </a:schemeClr>
                              </a:solidFill>
                              <a:effectLst/>
                            </a:rPr>
                            <a:t>0.72(3)</a:t>
                          </a:r>
                          <a:endParaRPr lang="en-US" sz="340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a:solidFill>
                                <a:schemeClr val="bg2">
                                  <a:lumMod val="10000"/>
                                </a:schemeClr>
                              </a:solidFill>
                              <a:effectLst/>
                            </a:rPr>
                            <a:t>0.76(3)</a:t>
                          </a:r>
                          <a:endParaRPr lang="en-US" sz="340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48926546"/>
                      </a:ext>
                    </a:extLst>
                  </a:tr>
                  <a:tr h="557274">
                    <a:tc>
                      <a:txBody>
                        <a:bodyPr/>
                        <a:lstStyle/>
                        <a:p>
                          <a:pPr marL="0" marR="0" algn="ctr">
                            <a:lnSpc>
                              <a:spcPct val="107000"/>
                            </a:lnSpc>
                            <a:spcBef>
                              <a:spcPts val="0"/>
                            </a:spcBef>
                            <a:spcAft>
                              <a:spcPts val="0"/>
                            </a:spcAft>
                          </a:pPr>
                          <a:r>
                            <a:rPr lang="en-US" sz="3400" dirty="0">
                              <a:solidFill>
                                <a:schemeClr val="bg2">
                                  <a:lumMod val="10000"/>
                                </a:schemeClr>
                              </a:solidFill>
                              <a:effectLst/>
                            </a:rPr>
                            <a:t>12.23</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bg2">
                                  <a:lumMod val="10000"/>
                                </a:schemeClr>
                              </a:solidFill>
                              <a:effectLst/>
                            </a:rPr>
                            <a:t>0.450(7)</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bg2">
                                  <a:lumMod val="10000"/>
                                </a:schemeClr>
                              </a:solidFill>
                              <a:effectLst/>
                            </a:rPr>
                            <a:t>0.447(11)</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a:solidFill>
                                <a:schemeClr val="bg2">
                                  <a:lumMod val="10000"/>
                                </a:schemeClr>
                              </a:solidFill>
                              <a:effectLst/>
                            </a:rPr>
                            <a:t>0.72(4)</a:t>
                          </a:r>
                          <a:endParaRPr lang="en-US" sz="340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a:solidFill>
                                <a:schemeClr val="bg2">
                                  <a:lumMod val="10000"/>
                                </a:schemeClr>
                              </a:solidFill>
                              <a:effectLst/>
                            </a:rPr>
                            <a:t>0.849(13)</a:t>
                          </a:r>
                          <a:endParaRPr lang="en-US" sz="340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86611070"/>
                      </a:ext>
                    </a:extLst>
                  </a:tr>
                  <a:tr h="557274">
                    <a:tc>
                      <a:txBody>
                        <a:bodyPr/>
                        <a:lstStyle/>
                        <a:p>
                          <a:pPr marL="0" marR="0" algn="ctr">
                            <a:lnSpc>
                              <a:spcPct val="107000"/>
                            </a:lnSpc>
                            <a:spcBef>
                              <a:spcPts val="0"/>
                            </a:spcBef>
                            <a:spcAft>
                              <a:spcPts val="0"/>
                            </a:spcAft>
                          </a:pPr>
                          <a:r>
                            <a:rPr lang="en-US" sz="3400" dirty="0">
                              <a:solidFill>
                                <a:schemeClr val="bg2">
                                  <a:lumMod val="10000"/>
                                </a:schemeClr>
                              </a:solidFill>
                              <a:effectLst/>
                            </a:rPr>
                            <a:t>13.13</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bg2">
                                  <a:lumMod val="10000"/>
                                </a:schemeClr>
                              </a:solidFill>
                              <a:effectLst/>
                            </a:rPr>
                            <a:t>0.468(12)</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bg2">
                                  <a:lumMod val="10000"/>
                                </a:schemeClr>
                              </a:solidFill>
                              <a:effectLst/>
                            </a:rPr>
                            <a:t>0.494(12)</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a:solidFill>
                                <a:schemeClr val="bg2">
                                  <a:lumMod val="10000"/>
                                </a:schemeClr>
                              </a:solidFill>
                              <a:effectLst/>
                            </a:rPr>
                            <a:t>0.79(3)</a:t>
                          </a:r>
                          <a:endParaRPr lang="en-US" sz="340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a:solidFill>
                                <a:schemeClr val="bg2">
                                  <a:lumMod val="10000"/>
                                </a:schemeClr>
                              </a:solidFill>
                              <a:effectLst/>
                            </a:rPr>
                            <a:t>0.806(17)</a:t>
                          </a:r>
                          <a:endParaRPr lang="en-US" sz="340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38785355"/>
                      </a:ext>
                    </a:extLst>
                  </a:tr>
                  <a:tr h="557274">
                    <a:tc>
                      <a:txBody>
                        <a:bodyPr/>
                        <a:lstStyle/>
                        <a:p>
                          <a:pPr marL="0" marR="0" algn="ctr">
                            <a:lnSpc>
                              <a:spcPct val="107000"/>
                            </a:lnSpc>
                            <a:spcBef>
                              <a:spcPts val="0"/>
                            </a:spcBef>
                            <a:spcAft>
                              <a:spcPts val="0"/>
                            </a:spcAft>
                          </a:pPr>
                          <a:r>
                            <a:rPr lang="en-US" sz="3400">
                              <a:solidFill>
                                <a:schemeClr val="bg2">
                                  <a:lumMod val="10000"/>
                                </a:schemeClr>
                              </a:solidFill>
                              <a:effectLst/>
                            </a:rPr>
                            <a:t>14.7</a:t>
                          </a:r>
                          <a:endParaRPr lang="en-US" sz="340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bg2">
                                  <a:lumMod val="10000"/>
                                </a:schemeClr>
                              </a:solidFill>
                              <a:effectLst/>
                            </a:rPr>
                            <a:t>0.49(3)</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bg2">
                                  <a:lumMod val="10000"/>
                                </a:schemeClr>
                              </a:solidFill>
                              <a:effectLst/>
                            </a:rPr>
                            <a:t>0.467(17)</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a:solidFill>
                                <a:schemeClr val="bg2">
                                  <a:lumMod val="10000"/>
                                </a:schemeClr>
                              </a:solidFill>
                              <a:effectLst/>
                            </a:rPr>
                            <a:t>0.84(6)</a:t>
                          </a:r>
                          <a:endParaRPr lang="en-US" sz="340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a:solidFill>
                                <a:schemeClr val="bg2">
                                  <a:lumMod val="10000"/>
                                </a:schemeClr>
                              </a:solidFill>
                              <a:effectLst/>
                            </a:rPr>
                            <a:t>0.87(3)</a:t>
                          </a:r>
                          <a:endParaRPr lang="en-US" sz="340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17024694"/>
                      </a:ext>
                    </a:extLst>
                  </a:tr>
                  <a:tr h="557274">
                    <a:tc>
                      <a:txBody>
                        <a:bodyPr/>
                        <a:lstStyle/>
                        <a:p>
                          <a:pPr marL="0" marR="0" algn="ctr">
                            <a:lnSpc>
                              <a:spcPct val="107000"/>
                            </a:lnSpc>
                            <a:spcBef>
                              <a:spcPts val="0"/>
                            </a:spcBef>
                            <a:spcAft>
                              <a:spcPts val="0"/>
                            </a:spcAft>
                          </a:pPr>
                          <a:r>
                            <a:rPr lang="en-US" sz="3400">
                              <a:solidFill>
                                <a:schemeClr val="bg2">
                                  <a:lumMod val="10000"/>
                                </a:schemeClr>
                              </a:solidFill>
                              <a:effectLst/>
                            </a:rPr>
                            <a:t>16.19</a:t>
                          </a:r>
                          <a:endParaRPr lang="en-US" sz="340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bg2">
                                  <a:lumMod val="10000"/>
                                </a:schemeClr>
                              </a:solidFill>
                              <a:effectLst/>
                            </a:rPr>
                            <a:t>0.413(13)</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bg2">
                                  <a:lumMod val="10000"/>
                                </a:schemeClr>
                              </a:solidFill>
                              <a:effectLst/>
                            </a:rPr>
                            <a:t>0.43(4)</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bg2">
                                  <a:lumMod val="10000"/>
                                </a:schemeClr>
                              </a:solidFill>
                              <a:effectLst/>
                            </a:rPr>
                            <a:t>0.928(7)</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bg2">
                                  <a:lumMod val="10000"/>
                                </a:schemeClr>
                              </a:solidFill>
                              <a:effectLst/>
                            </a:rPr>
                            <a:t>0.926(0)</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405539015"/>
                      </a:ext>
                    </a:extLst>
                  </a:tr>
                  <a:tr h="557274">
                    <a:tc>
                      <a:txBody>
                        <a:bodyPr/>
                        <a:lstStyle/>
                        <a:p>
                          <a:pPr marL="0" marR="0" algn="ctr">
                            <a:lnSpc>
                              <a:spcPct val="107000"/>
                            </a:lnSpc>
                            <a:spcBef>
                              <a:spcPts val="0"/>
                            </a:spcBef>
                            <a:spcAft>
                              <a:spcPts val="0"/>
                            </a:spcAft>
                          </a:pPr>
                          <a:r>
                            <a:rPr lang="en-US" sz="3400" dirty="0">
                              <a:solidFill>
                                <a:schemeClr val="accent5">
                                  <a:lumMod val="75000"/>
                                </a:schemeClr>
                              </a:solidFill>
                              <a:effectLst/>
                            </a:rPr>
                            <a:t>16.75</a:t>
                          </a:r>
                          <a:endParaRPr lang="en-US" sz="3400"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accent5">
                                  <a:lumMod val="75000"/>
                                </a:schemeClr>
                              </a:solidFill>
                              <a:effectLst/>
                            </a:rPr>
                            <a:t>0.43(6)</a:t>
                          </a:r>
                          <a:endParaRPr lang="en-US" sz="3400"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accent5">
                                  <a:lumMod val="75000"/>
                                </a:schemeClr>
                              </a:solidFill>
                              <a:effectLst/>
                            </a:rPr>
                            <a:t>0.43(4)</a:t>
                          </a:r>
                          <a:endParaRPr lang="en-US" sz="3400"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accent5">
                                  <a:lumMod val="75000"/>
                                </a:schemeClr>
                              </a:solidFill>
                              <a:effectLst/>
                            </a:rPr>
                            <a:t>0.830(17</a:t>
                          </a:r>
                          <a:endParaRPr lang="en-US" sz="3400"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accent5">
                                  <a:lumMod val="75000"/>
                                </a:schemeClr>
                              </a:solidFill>
                              <a:effectLst/>
                            </a:rPr>
                            <a:t>0.84(4)</a:t>
                          </a:r>
                          <a:endParaRPr lang="en-US" sz="3400"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82393721"/>
                      </a:ext>
                    </a:extLst>
                  </a:tr>
                </a:tbl>
              </a:graphicData>
            </a:graphic>
          </p:graphicFrame>
        </mc:Choice>
        <mc:Fallback xmlns="">
          <p:graphicFrame>
            <p:nvGraphicFramePr>
              <p:cNvPr id="10" name="Table 9">
                <a:extLst>
                  <a:ext uri="{FF2B5EF4-FFF2-40B4-BE49-F238E27FC236}">
                    <a16:creationId xmlns:a16="http://schemas.microsoft.com/office/drawing/2014/main" id="{658CE4CB-F85E-4B82-B515-D02881381601}"/>
                  </a:ext>
                </a:extLst>
              </p:cNvPr>
              <p:cNvGraphicFramePr>
                <a:graphicFrameLocks noGrp="1"/>
              </p:cNvGraphicFramePr>
              <p:nvPr>
                <p:extLst>
                  <p:ext uri="{D42A27DB-BD31-4B8C-83A1-F6EECF244321}">
                    <p14:modId xmlns:p14="http://schemas.microsoft.com/office/powerpoint/2010/main" val="1410853843"/>
                  </p:ext>
                </p:extLst>
              </p:nvPr>
            </p:nvGraphicFramePr>
            <p:xfrm>
              <a:off x="4086226" y="7285500"/>
              <a:ext cx="14716126" cy="4458192"/>
            </p:xfrm>
            <a:graphic>
              <a:graphicData uri="http://schemas.openxmlformats.org/drawingml/2006/table">
                <a:tbl>
                  <a:tblPr firstRow="1" firstCol="1" bandRow="1">
                    <a:tableStyleId>{5940675A-B579-460E-94D1-54222C63F5DA}</a:tableStyleId>
                  </a:tblPr>
                  <a:tblGrid>
                    <a:gridCol w="2808146">
                      <a:extLst>
                        <a:ext uri="{9D8B030D-6E8A-4147-A177-3AD203B41FA5}">
                          <a16:colId xmlns:a16="http://schemas.microsoft.com/office/drawing/2014/main" val="4247282406"/>
                        </a:ext>
                      </a:extLst>
                    </a:gridCol>
                    <a:gridCol w="2743608">
                      <a:extLst>
                        <a:ext uri="{9D8B030D-6E8A-4147-A177-3AD203B41FA5}">
                          <a16:colId xmlns:a16="http://schemas.microsoft.com/office/drawing/2014/main" val="2379600919"/>
                        </a:ext>
                      </a:extLst>
                    </a:gridCol>
                    <a:gridCol w="3181865">
                      <a:extLst>
                        <a:ext uri="{9D8B030D-6E8A-4147-A177-3AD203B41FA5}">
                          <a16:colId xmlns:a16="http://schemas.microsoft.com/office/drawing/2014/main" val="3471447021"/>
                        </a:ext>
                      </a:extLst>
                    </a:gridCol>
                    <a:gridCol w="2555998">
                      <a:extLst>
                        <a:ext uri="{9D8B030D-6E8A-4147-A177-3AD203B41FA5}">
                          <a16:colId xmlns:a16="http://schemas.microsoft.com/office/drawing/2014/main" val="391050173"/>
                        </a:ext>
                      </a:extLst>
                    </a:gridCol>
                    <a:gridCol w="3426509">
                      <a:extLst>
                        <a:ext uri="{9D8B030D-6E8A-4147-A177-3AD203B41FA5}">
                          <a16:colId xmlns:a16="http://schemas.microsoft.com/office/drawing/2014/main" val="3878648502"/>
                        </a:ext>
                      </a:extLst>
                    </a:gridCol>
                  </a:tblGrid>
                  <a:tr h="557274">
                    <a:tc>
                      <a:txBody>
                        <a:bodyPr/>
                        <a:lstStyle/>
                        <a:p>
                          <a:pPr marL="0" marR="0">
                            <a:lnSpc>
                              <a:spcPct val="107000"/>
                            </a:lnSpc>
                            <a:spcBef>
                              <a:spcPts val="0"/>
                            </a:spcBef>
                            <a:spcAft>
                              <a:spcPts val="0"/>
                            </a:spcAft>
                          </a:pPr>
                          <a:r>
                            <a:rPr lang="en-US" sz="3400" dirty="0">
                              <a:solidFill>
                                <a:schemeClr val="bg2">
                                  <a:lumMod val="10000"/>
                                </a:schemeClr>
                              </a:solidFill>
                              <a:effectLst/>
                            </a:rPr>
                            <a:t>Pressure</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gridSpan="4">
                      <a:txBody>
                        <a:bodyPr/>
                        <a:lstStyle/>
                        <a:p>
                          <a:pPr marL="0" marR="0" algn="ctr">
                            <a:lnSpc>
                              <a:spcPct val="107000"/>
                            </a:lnSpc>
                            <a:spcBef>
                              <a:spcPts val="0"/>
                            </a:spcBef>
                            <a:spcAft>
                              <a:spcPts val="0"/>
                            </a:spcAft>
                          </a:pPr>
                          <a:r>
                            <a:rPr lang="en-US" sz="3400" dirty="0">
                              <a:solidFill>
                                <a:schemeClr val="bg2">
                                  <a:lumMod val="10000"/>
                                </a:schemeClr>
                              </a:solidFill>
                              <a:effectLst/>
                            </a:rPr>
                            <a:t>stiffness</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1917050"/>
                      </a:ext>
                    </a:extLst>
                  </a:tr>
                  <a:tr h="557274">
                    <a:tc>
                      <a:txBody>
                        <a:bodyPr/>
                        <a:lstStyle/>
                        <a:p>
                          <a:pPr marL="0" marR="0">
                            <a:lnSpc>
                              <a:spcPct val="107000"/>
                            </a:lnSpc>
                            <a:spcBef>
                              <a:spcPts val="0"/>
                            </a:spcBef>
                            <a:spcAft>
                              <a:spcPts val="0"/>
                            </a:spcAft>
                          </a:pPr>
                          <a:r>
                            <a:rPr lang="en-US" sz="3400" dirty="0">
                              <a:solidFill>
                                <a:schemeClr val="bg2">
                                  <a:lumMod val="10000"/>
                                </a:schemeClr>
                              </a:solidFill>
                              <a:effectLst/>
                            </a:rPr>
                            <a:t>P(K</a:t>
                          </a:r>
                          <a:r>
                            <a:rPr lang="en-US" sz="3400" baseline="-25000" dirty="0">
                              <a:solidFill>
                                <a:schemeClr val="bg2">
                                  <a:lumMod val="10000"/>
                                </a:schemeClr>
                              </a:solidFill>
                              <a:effectLst/>
                            </a:rPr>
                            <a:t>B</a:t>
                          </a:r>
                          <a:r>
                            <a:rPr lang="en-US" sz="3400" dirty="0">
                              <a:solidFill>
                                <a:schemeClr val="bg2">
                                  <a:lumMod val="10000"/>
                                </a:schemeClr>
                              </a:solidFill>
                              <a:effectLst/>
                            </a:rPr>
                            <a:t>T/</a:t>
                          </a:r>
                          <a:r>
                            <a:rPr lang="en-US" sz="3400" dirty="0">
                              <a:solidFill>
                                <a:schemeClr val="bg2">
                                  <a:lumMod val="10000"/>
                                </a:schemeClr>
                              </a:solidFill>
                              <a:effectLst/>
                              <a:latin typeface="Symbol" panose="05050102010706020507" pitchFamily="18" charset="2"/>
                            </a:rPr>
                            <a:t>s</a:t>
                          </a:r>
                          <a:r>
                            <a:rPr lang="en-US" sz="3400" baseline="-25000" dirty="0">
                              <a:solidFill>
                                <a:schemeClr val="bg2">
                                  <a:lumMod val="10000"/>
                                </a:schemeClr>
                              </a:solidFill>
                              <a:effectLst/>
                            </a:rPr>
                            <a:t>2</a:t>
                          </a:r>
                          <a:r>
                            <a:rPr lang="en-US" sz="3400" baseline="30000" dirty="0">
                              <a:solidFill>
                                <a:schemeClr val="bg2">
                                  <a:lumMod val="10000"/>
                                </a:schemeClr>
                              </a:solidFill>
                              <a:effectLst/>
                            </a:rPr>
                            <a:t>3</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gridSpan="4">
                      <a:txBody>
                        <a:bodyPr/>
                        <a:lstStyle/>
                        <a:p>
                          <a:endParaRPr lang="en-US"/>
                        </a:p>
                      </a:txBody>
                      <a:tcPr marL="68580" marR="68580" marT="0" marB="0" anchor="b">
                        <a:blipFill>
                          <a:blip r:embed="rId3"/>
                          <a:stretch>
                            <a:fillRect l="-23644" t="-120879" r="-102" b="-647253"/>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4576085"/>
                      </a:ext>
                    </a:extLst>
                  </a:tr>
                  <a:tr h="557274">
                    <a:tc>
                      <a:txBody>
                        <a:bodyPr/>
                        <a:lstStyle/>
                        <a:p>
                          <a:pPr marL="0" marR="0" algn="ctr">
                            <a:lnSpc>
                              <a:spcPct val="107000"/>
                            </a:lnSpc>
                            <a:spcBef>
                              <a:spcPts val="0"/>
                            </a:spcBef>
                            <a:spcAft>
                              <a:spcPts val="0"/>
                            </a:spcAft>
                          </a:pPr>
                          <a:r>
                            <a:rPr lang="en-US" sz="3400" dirty="0">
                              <a:solidFill>
                                <a:schemeClr val="bg2">
                                  <a:lumMod val="10000"/>
                                </a:schemeClr>
                              </a:solidFill>
                              <a:effectLst/>
                            </a:rPr>
                            <a:t>11.57</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bg2">
                                  <a:lumMod val="10000"/>
                                </a:schemeClr>
                              </a:solidFill>
                              <a:effectLst/>
                            </a:rPr>
                            <a:t>0.44(5)</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a:solidFill>
                                <a:schemeClr val="bg2">
                                  <a:lumMod val="10000"/>
                                </a:schemeClr>
                              </a:solidFill>
                              <a:effectLst/>
                            </a:rPr>
                            <a:t>0.458(12)</a:t>
                          </a:r>
                          <a:endParaRPr lang="en-US" sz="340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a:solidFill>
                                <a:schemeClr val="bg2">
                                  <a:lumMod val="10000"/>
                                </a:schemeClr>
                              </a:solidFill>
                              <a:effectLst/>
                            </a:rPr>
                            <a:t>0.72(3)</a:t>
                          </a:r>
                          <a:endParaRPr lang="en-US" sz="340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a:solidFill>
                                <a:schemeClr val="bg2">
                                  <a:lumMod val="10000"/>
                                </a:schemeClr>
                              </a:solidFill>
                              <a:effectLst/>
                            </a:rPr>
                            <a:t>0.76(3)</a:t>
                          </a:r>
                          <a:endParaRPr lang="en-US" sz="340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48926546"/>
                      </a:ext>
                    </a:extLst>
                  </a:tr>
                  <a:tr h="557274">
                    <a:tc>
                      <a:txBody>
                        <a:bodyPr/>
                        <a:lstStyle/>
                        <a:p>
                          <a:pPr marL="0" marR="0" algn="ctr">
                            <a:lnSpc>
                              <a:spcPct val="107000"/>
                            </a:lnSpc>
                            <a:spcBef>
                              <a:spcPts val="0"/>
                            </a:spcBef>
                            <a:spcAft>
                              <a:spcPts val="0"/>
                            </a:spcAft>
                          </a:pPr>
                          <a:r>
                            <a:rPr lang="en-US" sz="3400" dirty="0">
                              <a:solidFill>
                                <a:schemeClr val="bg2">
                                  <a:lumMod val="10000"/>
                                </a:schemeClr>
                              </a:solidFill>
                              <a:effectLst/>
                            </a:rPr>
                            <a:t>12.23</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bg2">
                                  <a:lumMod val="10000"/>
                                </a:schemeClr>
                              </a:solidFill>
                              <a:effectLst/>
                            </a:rPr>
                            <a:t>0.450(7)</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bg2">
                                  <a:lumMod val="10000"/>
                                </a:schemeClr>
                              </a:solidFill>
                              <a:effectLst/>
                            </a:rPr>
                            <a:t>0.447(11)</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a:solidFill>
                                <a:schemeClr val="bg2">
                                  <a:lumMod val="10000"/>
                                </a:schemeClr>
                              </a:solidFill>
                              <a:effectLst/>
                            </a:rPr>
                            <a:t>0.72(4)</a:t>
                          </a:r>
                          <a:endParaRPr lang="en-US" sz="340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a:solidFill>
                                <a:schemeClr val="bg2">
                                  <a:lumMod val="10000"/>
                                </a:schemeClr>
                              </a:solidFill>
                              <a:effectLst/>
                            </a:rPr>
                            <a:t>0.849(13)</a:t>
                          </a:r>
                          <a:endParaRPr lang="en-US" sz="340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86611070"/>
                      </a:ext>
                    </a:extLst>
                  </a:tr>
                  <a:tr h="557274">
                    <a:tc>
                      <a:txBody>
                        <a:bodyPr/>
                        <a:lstStyle/>
                        <a:p>
                          <a:pPr marL="0" marR="0" algn="ctr">
                            <a:lnSpc>
                              <a:spcPct val="107000"/>
                            </a:lnSpc>
                            <a:spcBef>
                              <a:spcPts val="0"/>
                            </a:spcBef>
                            <a:spcAft>
                              <a:spcPts val="0"/>
                            </a:spcAft>
                          </a:pPr>
                          <a:r>
                            <a:rPr lang="en-US" sz="3400" dirty="0">
                              <a:solidFill>
                                <a:schemeClr val="bg2">
                                  <a:lumMod val="10000"/>
                                </a:schemeClr>
                              </a:solidFill>
                              <a:effectLst/>
                            </a:rPr>
                            <a:t>13.13</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bg2">
                                  <a:lumMod val="10000"/>
                                </a:schemeClr>
                              </a:solidFill>
                              <a:effectLst/>
                            </a:rPr>
                            <a:t>0.468(12)</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bg2">
                                  <a:lumMod val="10000"/>
                                </a:schemeClr>
                              </a:solidFill>
                              <a:effectLst/>
                            </a:rPr>
                            <a:t>0.494(12)</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a:solidFill>
                                <a:schemeClr val="bg2">
                                  <a:lumMod val="10000"/>
                                </a:schemeClr>
                              </a:solidFill>
                              <a:effectLst/>
                            </a:rPr>
                            <a:t>0.79(3)</a:t>
                          </a:r>
                          <a:endParaRPr lang="en-US" sz="340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a:solidFill>
                                <a:schemeClr val="bg2">
                                  <a:lumMod val="10000"/>
                                </a:schemeClr>
                              </a:solidFill>
                              <a:effectLst/>
                            </a:rPr>
                            <a:t>0.806(17)</a:t>
                          </a:r>
                          <a:endParaRPr lang="en-US" sz="340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38785355"/>
                      </a:ext>
                    </a:extLst>
                  </a:tr>
                  <a:tr h="557274">
                    <a:tc>
                      <a:txBody>
                        <a:bodyPr/>
                        <a:lstStyle/>
                        <a:p>
                          <a:pPr marL="0" marR="0" algn="ctr">
                            <a:lnSpc>
                              <a:spcPct val="107000"/>
                            </a:lnSpc>
                            <a:spcBef>
                              <a:spcPts val="0"/>
                            </a:spcBef>
                            <a:spcAft>
                              <a:spcPts val="0"/>
                            </a:spcAft>
                          </a:pPr>
                          <a:r>
                            <a:rPr lang="en-US" sz="3400">
                              <a:solidFill>
                                <a:schemeClr val="bg2">
                                  <a:lumMod val="10000"/>
                                </a:schemeClr>
                              </a:solidFill>
                              <a:effectLst/>
                            </a:rPr>
                            <a:t>14.7</a:t>
                          </a:r>
                          <a:endParaRPr lang="en-US" sz="340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bg2">
                                  <a:lumMod val="10000"/>
                                </a:schemeClr>
                              </a:solidFill>
                              <a:effectLst/>
                            </a:rPr>
                            <a:t>0.49(3)</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bg2">
                                  <a:lumMod val="10000"/>
                                </a:schemeClr>
                              </a:solidFill>
                              <a:effectLst/>
                            </a:rPr>
                            <a:t>0.467(17)</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a:solidFill>
                                <a:schemeClr val="bg2">
                                  <a:lumMod val="10000"/>
                                </a:schemeClr>
                              </a:solidFill>
                              <a:effectLst/>
                            </a:rPr>
                            <a:t>0.84(6)</a:t>
                          </a:r>
                          <a:endParaRPr lang="en-US" sz="340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a:solidFill>
                                <a:schemeClr val="bg2">
                                  <a:lumMod val="10000"/>
                                </a:schemeClr>
                              </a:solidFill>
                              <a:effectLst/>
                            </a:rPr>
                            <a:t>0.87(3)</a:t>
                          </a:r>
                          <a:endParaRPr lang="en-US" sz="340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17024694"/>
                      </a:ext>
                    </a:extLst>
                  </a:tr>
                  <a:tr h="557274">
                    <a:tc>
                      <a:txBody>
                        <a:bodyPr/>
                        <a:lstStyle/>
                        <a:p>
                          <a:pPr marL="0" marR="0" algn="ctr">
                            <a:lnSpc>
                              <a:spcPct val="107000"/>
                            </a:lnSpc>
                            <a:spcBef>
                              <a:spcPts val="0"/>
                            </a:spcBef>
                            <a:spcAft>
                              <a:spcPts val="0"/>
                            </a:spcAft>
                          </a:pPr>
                          <a:r>
                            <a:rPr lang="en-US" sz="3400">
                              <a:solidFill>
                                <a:schemeClr val="bg2">
                                  <a:lumMod val="10000"/>
                                </a:schemeClr>
                              </a:solidFill>
                              <a:effectLst/>
                            </a:rPr>
                            <a:t>16.19</a:t>
                          </a:r>
                          <a:endParaRPr lang="en-US" sz="340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bg2">
                                  <a:lumMod val="10000"/>
                                </a:schemeClr>
                              </a:solidFill>
                              <a:effectLst/>
                            </a:rPr>
                            <a:t>0.413(13)</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bg2">
                                  <a:lumMod val="10000"/>
                                </a:schemeClr>
                              </a:solidFill>
                              <a:effectLst/>
                            </a:rPr>
                            <a:t>0.43(4)</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bg2">
                                  <a:lumMod val="10000"/>
                                </a:schemeClr>
                              </a:solidFill>
                              <a:effectLst/>
                            </a:rPr>
                            <a:t>0.928(7)</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bg2">
                                  <a:lumMod val="10000"/>
                                </a:schemeClr>
                              </a:solidFill>
                              <a:effectLst/>
                            </a:rPr>
                            <a:t>0.926(0)</a:t>
                          </a:r>
                          <a:endParaRPr lang="en-US" sz="34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405539015"/>
                      </a:ext>
                    </a:extLst>
                  </a:tr>
                  <a:tr h="557274">
                    <a:tc>
                      <a:txBody>
                        <a:bodyPr/>
                        <a:lstStyle/>
                        <a:p>
                          <a:pPr marL="0" marR="0" algn="ctr">
                            <a:lnSpc>
                              <a:spcPct val="107000"/>
                            </a:lnSpc>
                            <a:spcBef>
                              <a:spcPts val="0"/>
                            </a:spcBef>
                            <a:spcAft>
                              <a:spcPts val="0"/>
                            </a:spcAft>
                          </a:pPr>
                          <a:r>
                            <a:rPr lang="en-US" sz="3400" dirty="0">
                              <a:solidFill>
                                <a:schemeClr val="accent5">
                                  <a:lumMod val="75000"/>
                                </a:schemeClr>
                              </a:solidFill>
                              <a:effectLst/>
                            </a:rPr>
                            <a:t>16.75</a:t>
                          </a:r>
                          <a:endParaRPr lang="en-US" sz="3400"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accent5">
                                  <a:lumMod val="75000"/>
                                </a:schemeClr>
                              </a:solidFill>
                              <a:effectLst/>
                            </a:rPr>
                            <a:t>0.43(6)</a:t>
                          </a:r>
                          <a:endParaRPr lang="en-US" sz="3400"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accent5">
                                  <a:lumMod val="75000"/>
                                </a:schemeClr>
                              </a:solidFill>
                              <a:effectLst/>
                            </a:rPr>
                            <a:t>0.43(4)</a:t>
                          </a:r>
                          <a:endParaRPr lang="en-US" sz="3400"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accent5">
                                  <a:lumMod val="75000"/>
                                </a:schemeClr>
                              </a:solidFill>
                              <a:effectLst/>
                            </a:rPr>
                            <a:t>0.830(17</a:t>
                          </a:r>
                          <a:endParaRPr lang="en-US" sz="3400"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3400" dirty="0">
                              <a:solidFill>
                                <a:schemeClr val="accent5">
                                  <a:lumMod val="75000"/>
                                </a:schemeClr>
                              </a:solidFill>
                              <a:effectLst/>
                            </a:rPr>
                            <a:t>0.84(4)</a:t>
                          </a:r>
                          <a:endParaRPr lang="en-US" sz="3400"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82393721"/>
                      </a:ext>
                    </a:extLst>
                  </a:tr>
                </a:tbl>
              </a:graphicData>
            </a:graphic>
          </p:graphicFrame>
        </mc:Fallback>
      </mc:AlternateContent>
      <p:pic>
        <p:nvPicPr>
          <p:cNvPr id="2" name="Picture 1">
            <a:extLst>
              <a:ext uri="{FF2B5EF4-FFF2-40B4-BE49-F238E27FC236}">
                <a16:creationId xmlns:a16="http://schemas.microsoft.com/office/drawing/2014/main" id="{4CD3F0E0-3878-4CC2-966E-95EDBEFBB5E5}"/>
              </a:ext>
            </a:extLst>
          </p:cNvPr>
          <p:cNvPicPr>
            <a:picLocks noChangeAspect="1"/>
          </p:cNvPicPr>
          <p:nvPr/>
        </p:nvPicPr>
        <p:blipFill>
          <a:blip r:embed="rId4"/>
          <a:stretch>
            <a:fillRect/>
          </a:stretch>
        </p:blipFill>
        <p:spPr>
          <a:xfrm>
            <a:off x="6374949" y="12156982"/>
            <a:ext cx="7462151" cy="658425"/>
          </a:xfrm>
          <a:prstGeom prst="rect">
            <a:avLst/>
          </a:prstGeom>
        </p:spPr>
      </p:pic>
    </p:spTree>
    <p:extLst>
      <p:ext uri="{BB962C8B-B14F-4D97-AF65-F5344CB8AC3E}">
        <p14:creationId xmlns:p14="http://schemas.microsoft.com/office/powerpoint/2010/main" val="15218271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CFC1CCAA-245A-4241-9C9C-4AE7B81881C5}"/>
              </a:ext>
            </a:extLst>
          </p:cNvPr>
          <p:cNvGraphicFramePr>
            <a:graphicFrameLocks noGrp="1"/>
          </p:cNvGraphicFramePr>
          <p:nvPr>
            <p:extLst>
              <p:ext uri="{D42A27DB-BD31-4B8C-83A1-F6EECF244321}">
                <p14:modId xmlns:p14="http://schemas.microsoft.com/office/powerpoint/2010/main" val="2374327119"/>
              </p:ext>
            </p:extLst>
          </p:nvPr>
        </p:nvGraphicFramePr>
        <p:xfrm>
          <a:off x="6227667" y="2657475"/>
          <a:ext cx="14544676" cy="4310156"/>
        </p:xfrm>
        <a:graphic>
          <a:graphicData uri="http://schemas.openxmlformats.org/drawingml/2006/table">
            <a:tbl>
              <a:tblPr firstRow="1" bandRow="1">
                <a:tableStyleId>{10A1B5D5-9B99-4C35-A422-299274C87663}</a:tableStyleId>
              </a:tblPr>
              <a:tblGrid>
                <a:gridCol w="14544676">
                  <a:extLst>
                    <a:ext uri="{9D8B030D-6E8A-4147-A177-3AD203B41FA5}">
                      <a16:colId xmlns:a16="http://schemas.microsoft.com/office/drawing/2014/main" val="20000"/>
                    </a:ext>
                  </a:extLst>
                </a:gridCol>
              </a:tblGrid>
              <a:tr h="1129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      P</a:t>
                      </a:r>
                      <a:r>
                        <a:rPr lang="en-US" sz="2500" dirty="0"/>
                        <a:t>(K</a:t>
                      </a:r>
                      <a:r>
                        <a:rPr lang="en-US" sz="2500" baseline="-25000" dirty="0"/>
                        <a:t>B</a:t>
                      </a:r>
                      <a:r>
                        <a:rPr lang="en-US" sz="2500" baseline="0" dirty="0"/>
                        <a:t>T/</a:t>
                      </a:r>
                      <a:r>
                        <a:rPr lang="en-US" sz="2500" baseline="0" dirty="0">
                          <a:sym typeface="Symbol"/>
                        </a:rPr>
                        <a:t></a:t>
                      </a:r>
                      <a:r>
                        <a:rPr lang="en-US" sz="2500" baseline="30000" dirty="0">
                          <a:sym typeface="Symbol"/>
                        </a:rPr>
                        <a:t>3</a:t>
                      </a:r>
                      <a:r>
                        <a:rPr lang="en-US" sz="2500" baseline="0" dirty="0">
                          <a:sym typeface="Symbol"/>
                        </a:rPr>
                        <a:t>)    </a:t>
                      </a:r>
                      <a:r>
                        <a:rPr lang="en-US" sz="3200" dirty="0">
                          <a:sym typeface="Symbol"/>
                        </a:rPr>
                        <a:t></a:t>
                      </a:r>
                      <a:r>
                        <a:rPr lang="en-US" sz="3200" baseline="-25000" dirty="0">
                          <a:sym typeface="Symbol"/>
                        </a:rPr>
                        <a:t>0</a:t>
                      </a:r>
                      <a:r>
                        <a:rPr lang="en-US" sz="2800" baseline="-25000" dirty="0">
                          <a:sym typeface="Symbol"/>
                        </a:rPr>
                        <a:t> </a:t>
                      </a:r>
                      <a:r>
                        <a:rPr lang="en-US" sz="2500" baseline="0" dirty="0"/>
                        <a:t>(KBT/</a:t>
                      </a:r>
                      <a:r>
                        <a:rPr lang="en-US" sz="2500" baseline="0" dirty="0">
                          <a:sym typeface="Symbol"/>
                        </a:rPr>
                        <a:t></a:t>
                      </a:r>
                      <a:r>
                        <a:rPr lang="en-US" sz="2500" baseline="30000" dirty="0">
                          <a:sym typeface="Symbol"/>
                        </a:rPr>
                        <a:t>2</a:t>
                      </a:r>
                      <a:r>
                        <a:rPr lang="en-US" sz="2500" baseline="0" dirty="0">
                          <a:sym typeface="Symbol"/>
                        </a:rPr>
                        <a:t>)            </a:t>
                      </a:r>
                      <a:r>
                        <a:rPr lang="en-US" sz="2800" baseline="0" dirty="0">
                          <a:sym typeface="Symbol"/>
                        </a:rPr>
                        <a:t></a:t>
                      </a:r>
                      <a:r>
                        <a:rPr lang="en-US" sz="2800" baseline="-25000" dirty="0">
                          <a:sym typeface="Symbol"/>
                        </a:rPr>
                        <a:t>1</a:t>
                      </a:r>
                      <a:r>
                        <a:rPr lang="en-US" sz="2800" baseline="0" dirty="0">
                          <a:sym typeface="Symbol"/>
                        </a:rPr>
                        <a:t>                  </a:t>
                      </a:r>
                      <a:r>
                        <a:rPr lang="en-US" sz="2800" baseline="-25000" dirty="0">
                          <a:sym typeface="Symbol"/>
                        </a:rPr>
                        <a:t>2</a:t>
                      </a:r>
                      <a:r>
                        <a:rPr lang="en-US" sz="2800" baseline="0" dirty="0">
                          <a:sym typeface="Symbol"/>
                        </a:rPr>
                        <a:t>                 </a:t>
                      </a:r>
                      <a:r>
                        <a:rPr lang="en-US" sz="2800" baseline="-25000" dirty="0">
                          <a:sym typeface="Symbol"/>
                        </a:rPr>
                        <a:t>100</a:t>
                      </a:r>
                      <a:r>
                        <a:rPr lang="en-US" sz="2800" baseline="0" dirty="0">
                          <a:sym typeface="Symbol"/>
                        </a:rPr>
                        <a:t>             </a:t>
                      </a:r>
                      <a:r>
                        <a:rPr lang="en-US" sz="2800" baseline="-25000" dirty="0">
                          <a:sym typeface="Symbol"/>
                        </a:rPr>
                        <a:t>110</a:t>
                      </a:r>
                      <a:r>
                        <a:rPr lang="en-US" sz="2800" baseline="0" dirty="0">
                          <a:sym typeface="Symbol"/>
                        </a:rPr>
                        <a:t>            </a:t>
                      </a:r>
                      <a:r>
                        <a:rPr lang="en-US" sz="2800" baseline="-25000" dirty="0">
                          <a:sym typeface="Symbol"/>
                        </a:rPr>
                        <a:t>111</a:t>
                      </a:r>
                      <a:endParaRPr lang="en-US" sz="2800" baseline="0" dirty="0"/>
                    </a:p>
                    <a:p>
                      <a:r>
                        <a:rPr lang="en-US" sz="3200" baseline="0" dirty="0">
                          <a:sym typeface="Symbol"/>
                        </a:rPr>
                        <a:t> </a:t>
                      </a:r>
                      <a:endParaRPr lang="en-US" sz="3200" dirty="0"/>
                    </a:p>
                  </a:txBody>
                  <a:tcPr marL="161365" marR="161365" marT="80606" marB="80606"/>
                </a:tc>
                <a:extLst>
                  <a:ext uri="{0D108BD9-81ED-4DB2-BD59-A6C34878D82A}">
                    <a16:rowId xmlns:a16="http://schemas.microsoft.com/office/drawing/2014/main" val="10000"/>
                  </a:ext>
                </a:extLst>
              </a:tr>
              <a:tr h="3173584">
                <a:tc>
                  <a:txBody>
                    <a:bodyPr/>
                    <a:lstStyle/>
                    <a:p>
                      <a:r>
                        <a:rPr lang="en-US" sz="2800" dirty="0"/>
                        <a:t>11.57        0.591(17)      0.075(12)    -0.0036(13)     0.61(2)       0.59(2)      0.55(2)</a:t>
                      </a:r>
                    </a:p>
                    <a:p>
                      <a:r>
                        <a:rPr lang="en-US" sz="2800" dirty="0"/>
                        <a:t>12.23        0.617(9)        0.078(6)      -0.0062(8)      0.63(1)       0.62(1)      0.57(1)</a:t>
                      </a:r>
                    </a:p>
                    <a:p>
                      <a:r>
                        <a:rPr lang="en-US" sz="2800" dirty="0"/>
                        <a:t>13.13        0.633(9)        0.077(5)      -0.0030(7)      0.65(1)       0.63(1)      0.59(1)</a:t>
                      </a:r>
                    </a:p>
                    <a:p>
                      <a:r>
                        <a:rPr lang="en-US" sz="2800" dirty="0"/>
                        <a:t>14.70        0.663(18)      0.085(10)   </a:t>
                      </a:r>
                      <a:r>
                        <a:rPr lang="en-US" sz="2800" baseline="0" dirty="0"/>
                        <a:t> -0.0048(13)</a:t>
                      </a:r>
                      <a:r>
                        <a:rPr lang="en-US" sz="2800" dirty="0"/>
                        <a:t>     0.68(2)       0.66(2)      0.61(2)</a:t>
                      </a:r>
                    </a:p>
                    <a:p>
                      <a:r>
                        <a:rPr lang="en-US" sz="2800" dirty="0">
                          <a:solidFill>
                            <a:schemeClr val="tx1"/>
                          </a:solidFill>
                        </a:rPr>
                        <a:t>15.75        0.61(2)          </a:t>
                      </a:r>
                      <a:r>
                        <a:rPr lang="en-US" sz="2800" baseline="0" dirty="0">
                          <a:solidFill>
                            <a:schemeClr val="tx1"/>
                          </a:solidFill>
                        </a:rPr>
                        <a:t>0.049(13)     0.0014(7)       0.62(2)       0.60(2)      0.58(2)</a:t>
                      </a:r>
                      <a:endParaRPr lang="en-US" sz="2800" dirty="0">
                        <a:solidFill>
                          <a:schemeClr val="tx1"/>
                        </a:solidFill>
                      </a:endParaRPr>
                    </a:p>
                    <a:p>
                      <a:r>
                        <a:rPr lang="en-US" sz="2800" dirty="0"/>
                        <a:t>16.19        0.667(11)      0.117(5)      -0.0047(12)     0.70(1)       0.66(1)       0.59(1)</a:t>
                      </a:r>
                    </a:p>
                    <a:p>
                      <a:r>
                        <a:rPr lang="en-US" sz="2800" dirty="0">
                          <a:solidFill>
                            <a:srgbClr val="FF0000"/>
                          </a:solidFill>
                        </a:rPr>
                        <a:t>16.75)       0.63(3)         0.10(2)        -0.005(2)</a:t>
                      </a:r>
                      <a:r>
                        <a:rPr lang="en-US" sz="2800" baseline="0" dirty="0">
                          <a:solidFill>
                            <a:srgbClr val="FF0000"/>
                          </a:solidFill>
                        </a:rPr>
                        <a:t>         0.65(3)</a:t>
                      </a:r>
                      <a:r>
                        <a:rPr lang="en-US" sz="2800" dirty="0">
                          <a:solidFill>
                            <a:srgbClr val="FF0000"/>
                          </a:solidFill>
                        </a:rPr>
                        <a:t>       0.62(3)       0.57(2) </a:t>
                      </a:r>
                    </a:p>
                  </a:txBody>
                  <a:tcPr marL="161365" marR="161365" marT="80606" marB="80606"/>
                </a:tc>
                <a:extLst>
                  <a:ext uri="{0D108BD9-81ED-4DB2-BD59-A6C34878D82A}">
                    <a16:rowId xmlns:a16="http://schemas.microsoft.com/office/drawing/2014/main" val="10001"/>
                  </a:ext>
                </a:extLst>
              </a:tr>
            </a:tbl>
          </a:graphicData>
        </a:graphic>
      </p:graphicFrame>
      <p:graphicFrame>
        <p:nvGraphicFramePr>
          <p:cNvPr id="12" name="Table 11">
            <a:extLst>
              <a:ext uri="{FF2B5EF4-FFF2-40B4-BE49-F238E27FC236}">
                <a16:creationId xmlns:a16="http://schemas.microsoft.com/office/drawing/2014/main" id="{9C67E5D7-D490-49FC-90CF-AB6904FB4251}"/>
              </a:ext>
            </a:extLst>
          </p:cNvPr>
          <p:cNvGraphicFramePr>
            <a:graphicFrameLocks noGrp="1"/>
          </p:cNvGraphicFramePr>
          <p:nvPr>
            <p:extLst>
              <p:ext uri="{D42A27DB-BD31-4B8C-83A1-F6EECF244321}">
                <p14:modId xmlns:p14="http://schemas.microsoft.com/office/powerpoint/2010/main" val="352780800"/>
              </p:ext>
            </p:extLst>
          </p:nvPr>
        </p:nvGraphicFramePr>
        <p:xfrm>
          <a:off x="7258610" y="8400652"/>
          <a:ext cx="8202706" cy="4650118"/>
        </p:xfrm>
        <a:graphic>
          <a:graphicData uri="http://schemas.openxmlformats.org/drawingml/2006/table">
            <a:tbl>
              <a:tblPr firstRow="1" bandRow="1">
                <a:tableStyleId>{10A1B5D5-9B99-4C35-A422-299274C87663}</a:tableStyleId>
              </a:tblPr>
              <a:tblGrid>
                <a:gridCol w="8202706">
                  <a:extLst>
                    <a:ext uri="{9D8B030D-6E8A-4147-A177-3AD203B41FA5}">
                      <a16:colId xmlns:a16="http://schemas.microsoft.com/office/drawing/2014/main" val="20000"/>
                    </a:ext>
                  </a:extLst>
                </a:gridCol>
              </a:tblGrid>
              <a:tr h="1075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0" dirty="0">
                          <a:solidFill>
                            <a:schemeClr val="tx1"/>
                          </a:solidFill>
                        </a:rPr>
                        <a:t>     P(K</a:t>
                      </a:r>
                      <a:r>
                        <a:rPr lang="en-US" sz="3200" b="0" baseline="-25000" dirty="0">
                          <a:solidFill>
                            <a:schemeClr val="tx1"/>
                          </a:solidFill>
                        </a:rPr>
                        <a:t>B</a:t>
                      </a:r>
                      <a:r>
                        <a:rPr lang="en-US" sz="3200" b="0" baseline="0" dirty="0">
                          <a:solidFill>
                            <a:schemeClr val="tx1"/>
                          </a:solidFill>
                        </a:rPr>
                        <a:t>T/</a:t>
                      </a:r>
                      <a:r>
                        <a:rPr lang="en-US" sz="3200" b="0" baseline="0" dirty="0">
                          <a:solidFill>
                            <a:schemeClr val="tx1"/>
                          </a:solidFill>
                          <a:sym typeface="Symbol"/>
                        </a:rPr>
                        <a:t></a:t>
                      </a:r>
                      <a:r>
                        <a:rPr lang="en-US" sz="3200" b="0" baseline="30000" dirty="0">
                          <a:solidFill>
                            <a:schemeClr val="tx1"/>
                          </a:solidFill>
                          <a:sym typeface="Symbol"/>
                        </a:rPr>
                        <a:t>3</a:t>
                      </a:r>
                      <a:r>
                        <a:rPr lang="en-US" sz="3200" b="0" baseline="0" dirty="0">
                          <a:solidFill>
                            <a:schemeClr val="tx1"/>
                          </a:solidFill>
                          <a:sym typeface="Symbol"/>
                        </a:rPr>
                        <a:t>)</a:t>
                      </a:r>
                      <a:r>
                        <a:rPr lang="en-US" sz="3200" baseline="0" dirty="0">
                          <a:sym typeface="Symbol"/>
                        </a:rPr>
                        <a:t>                     </a:t>
                      </a:r>
                      <a:endParaRPr lang="en-US" sz="3200" dirty="0"/>
                    </a:p>
                  </a:txBody>
                  <a:tcPr marL="161365" marR="161365" marT="80633" marB="80633"/>
                </a:tc>
                <a:extLst>
                  <a:ext uri="{0D108BD9-81ED-4DB2-BD59-A6C34878D82A}">
                    <a16:rowId xmlns:a16="http://schemas.microsoft.com/office/drawing/2014/main" val="10000"/>
                  </a:ext>
                </a:extLst>
              </a:tr>
              <a:tr h="3550136">
                <a:tc>
                  <a:txBody>
                    <a:bodyPr/>
                    <a:lstStyle/>
                    <a:p>
                      <a:r>
                        <a:rPr lang="en-US" sz="3200" dirty="0"/>
                        <a:t>11.57          0.032(6)           0.102(8)         </a:t>
                      </a:r>
                    </a:p>
                    <a:p>
                      <a:r>
                        <a:rPr lang="en-US" sz="3200" dirty="0"/>
                        <a:t>12.23        </a:t>
                      </a:r>
                      <a:r>
                        <a:rPr lang="en-US" sz="3200" baseline="0" dirty="0"/>
                        <a:t>  </a:t>
                      </a:r>
                      <a:r>
                        <a:rPr lang="en-US" sz="3200" dirty="0"/>
                        <a:t>0.030(3)           0.107(4) </a:t>
                      </a:r>
                    </a:p>
                    <a:p>
                      <a:r>
                        <a:rPr lang="en-US" sz="3200" dirty="0"/>
                        <a:t>13.13          0.034(3)           0.104(3)</a:t>
                      </a:r>
                    </a:p>
                    <a:p>
                      <a:r>
                        <a:rPr lang="en-US" sz="3200" dirty="0"/>
                        <a:t>14.70          0.035(5)           0.115(7)</a:t>
                      </a:r>
                    </a:p>
                    <a:p>
                      <a:r>
                        <a:rPr lang="en-US" sz="3200" dirty="0">
                          <a:solidFill>
                            <a:schemeClr val="tx1"/>
                          </a:solidFill>
                        </a:rPr>
                        <a:t>15.75          0.027(6)           0.064(9</a:t>
                      </a:r>
                      <a:r>
                        <a:rPr lang="en-US" sz="3200" dirty="0"/>
                        <a:t>)</a:t>
                      </a:r>
                    </a:p>
                    <a:p>
                      <a:r>
                        <a:rPr lang="en-US" sz="3200" dirty="0"/>
                        <a:t>16.19          0.051(3)           0.158(3)</a:t>
                      </a:r>
                    </a:p>
                    <a:p>
                      <a:r>
                        <a:rPr lang="en-US" sz="3200" dirty="0">
                          <a:solidFill>
                            <a:srgbClr val="FF0000"/>
                          </a:solidFill>
                        </a:rPr>
                        <a:t>16.75          0.021(5)           0.07(10</a:t>
                      </a:r>
                      <a:r>
                        <a:rPr lang="en-US" sz="3200" dirty="0"/>
                        <a:t>)</a:t>
                      </a:r>
                    </a:p>
                  </a:txBody>
                  <a:tcPr marL="161365" marR="161365" marT="80633" marB="80633"/>
                </a:tc>
                <a:extLst>
                  <a:ext uri="{0D108BD9-81ED-4DB2-BD59-A6C34878D82A}">
                    <a16:rowId xmlns:a16="http://schemas.microsoft.com/office/drawing/2014/main" val="10001"/>
                  </a:ext>
                </a:extLst>
              </a:tr>
            </a:tbl>
          </a:graphicData>
        </a:graphic>
      </p:graphicFrame>
      <p:graphicFrame>
        <p:nvGraphicFramePr>
          <p:cNvPr id="13" name="Object 16">
            <a:extLst>
              <a:ext uri="{FF2B5EF4-FFF2-40B4-BE49-F238E27FC236}">
                <a16:creationId xmlns:a16="http://schemas.microsoft.com/office/drawing/2014/main" id="{262A8930-C71A-4DB2-A4C3-EE1E34CC2BAF}"/>
              </a:ext>
            </a:extLst>
          </p:cNvPr>
          <p:cNvGraphicFramePr>
            <a:graphicFrameLocks noChangeAspect="1"/>
          </p:cNvGraphicFramePr>
          <p:nvPr>
            <p:extLst>
              <p:ext uri="{D42A27DB-BD31-4B8C-83A1-F6EECF244321}">
                <p14:modId xmlns:p14="http://schemas.microsoft.com/office/powerpoint/2010/main" val="3155433400"/>
              </p:ext>
            </p:extLst>
          </p:nvPr>
        </p:nvGraphicFramePr>
        <p:xfrm>
          <a:off x="10553139" y="8408501"/>
          <a:ext cx="1210235" cy="986118"/>
        </p:xfrm>
        <a:graphic>
          <a:graphicData uri="http://schemas.openxmlformats.org/presentationml/2006/ole">
            <mc:AlternateContent xmlns:mc="http://schemas.openxmlformats.org/markup-compatibility/2006">
              <mc:Choice xmlns:v="urn:schemas-microsoft-com:vml" Requires="v">
                <p:oleObj name="Equation" r:id="rId3" imgW="685800" imgH="558800" progId="Equation.3">
                  <p:embed/>
                </p:oleObj>
              </mc:Choice>
              <mc:Fallback>
                <p:oleObj name="Equation" r:id="rId3" imgW="685800" imgH="558800" progId="Equation.3">
                  <p:embed/>
                  <p:pic>
                    <p:nvPicPr>
                      <p:cNvPr id="13" name="Object 16">
                        <a:extLst>
                          <a:ext uri="{FF2B5EF4-FFF2-40B4-BE49-F238E27FC236}">
                            <a16:creationId xmlns:a16="http://schemas.microsoft.com/office/drawing/2014/main" id="{262A8930-C71A-4DB2-A4C3-EE1E34CC2B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3139" y="8408501"/>
                        <a:ext cx="1210235" cy="98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7">
            <a:extLst>
              <a:ext uri="{FF2B5EF4-FFF2-40B4-BE49-F238E27FC236}">
                <a16:creationId xmlns:a16="http://schemas.microsoft.com/office/drawing/2014/main" id="{B41580FD-7387-4841-9F75-58F664FEA622}"/>
              </a:ext>
            </a:extLst>
          </p:cNvPr>
          <p:cNvGraphicFramePr>
            <a:graphicFrameLocks noChangeAspect="1"/>
          </p:cNvGraphicFramePr>
          <p:nvPr>
            <p:extLst>
              <p:ext uri="{D42A27DB-BD31-4B8C-83A1-F6EECF244321}">
                <p14:modId xmlns:p14="http://schemas.microsoft.com/office/powerpoint/2010/main" val="593002193"/>
              </p:ext>
            </p:extLst>
          </p:nvPr>
        </p:nvGraphicFramePr>
        <p:xfrm>
          <a:off x="13244232" y="8465651"/>
          <a:ext cx="1277471" cy="986118"/>
        </p:xfrm>
        <a:graphic>
          <a:graphicData uri="http://schemas.openxmlformats.org/presentationml/2006/ole">
            <mc:AlternateContent xmlns:mc="http://schemas.openxmlformats.org/markup-compatibility/2006">
              <mc:Choice xmlns:v="urn:schemas-microsoft-com:vml" Requires="v">
                <p:oleObj name="Equation" r:id="rId5" imgW="723586" imgH="558558" progId="Equation.3">
                  <p:embed/>
                </p:oleObj>
              </mc:Choice>
              <mc:Fallback>
                <p:oleObj name="Equation" r:id="rId5" imgW="723586" imgH="558558" progId="Equation.3">
                  <p:embed/>
                  <p:pic>
                    <p:nvPicPr>
                      <p:cNvPr id="14" name="Object 17">
                        <a:extLst>
                          <a:ext uri="{FF2B5EF4-FFF2-40B4-BE49-F238E27FC236}">
                            <a16:creationId xmlns:a16="http://schemas.microsoft.com/office/drawing/2014/main" id="{B41580FD-7387-4841-9F75-58F664FEA6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44232" y="8465651"/>
                        <a:ext cx="1277471" cy="98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7">
            <a:extLst>
              <a:ext uri="{FF2B5EF4-FFF2-40B4-BE49-F238E27FC236}">
                <a16:creationId xmlns:a16="http://schemas.microsoft.com/office/drawing/2014/main" id="{97922C2D-5965-4845-BD54-A8323F59B848}"/>
              </a:ext>
            </a:extLst>
          </p:cNvPr>
          <p:cNvSpPr>
            <a:spLocks noChangeArrowheads="1"/>
          </p:cNvSpPr>
          <p:nvPr/>
        </p:nvSpPr>
        <p:spPr bwMode="auto">
          <a:xfrm>
            <a:off x="6000613" y="13582105"/>
            <a:ext cx="10163735" cy="47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471" dirty="0">
                <a:solidFill>
                  <a:srgbClr val="FF0000"/>
                </a:solidFill>
              </a:rPr>
              <a:t>M. Amini, B. B. Laird, Phys. Rev. B. </a:t>
            </a:r>
            <a:r>
              <a:rPr lang="en-US" altLang="en-US" sz="2471" b="1" dirty="0">
                <a:solidFill>
                  <a:srgbClr val="FF0000"/>
                </a:solidFill>
              </a:rPr>
              <a:t>78, </a:t>
            </a:r>
            <a:r>
              <a:rPr lang="en-US" altLang="en-US" sz="2471" dirty="0">
                <a:solidFill>
                  <a:srgbClr val="FF0000"/>
                </a:solidFill>
              </a:rPr>
              <a:t>144112 (2008)</a:t>
            </a:r>
          </a:p>
        </p:txBody>
      </p:sp>
      <p:sp>
        <p:nvSpPr>
          <p:cNvPr id="16" name="TextBox 11">
            <a:extLst>
              <a:ext uri="{FF2B5EF4-FFF2-40B4-BE49-F238E27FC236}">
                <a16:creationId xmlns:a16="http://schemas.microsoft.com/office/drawing/2014/main" id="{E9301B48-122F-4C49-8D75-ED1EA2CE2048}"/>
              </a:ext>
            </a:extLst>
          </p:cNvPr>
          <p:cNvSpPr txBox="1">
            <a:spLocks noChangeArrowheads="1"/>
          </p:cNvSpPr>
          <p:nvPr/>
        </p:nvSpPr>
        <p:spPr bwMode="auto">
          <a:xfrm>
            <a:off x="7594786" y="7442918"/>
            <a:ext cx="7530353" cy="85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471" dirty="0">
                <a:solidFill>
                  <a:schemeClr val="bg2">
                    <a:lumMod val="10000"/>
                  </a:schemeClr>
                </a:solidFill>
              </a:rPr>
              <a:t>The calculated anisotropy differences for the binary</a:t>
            </a:r>
          </a:p>
          <a:p>
            <a:r>
              <a:rPr lang="en-US" altLang="en-US" sz="2471" dirty="0">
                <a:solidFill>
                  <a:schemeClr val="bg2">
                    <a:lumMod val="10000"/>
                  </a:schemeClr>
                </a:solidFill>
              </a:rPr>
              <a:t> hard sphere system for a variety of pressures</a:t>
            </a:r>
          </a:p>
        </p:txBody>
      </p:sp>
      <p:sp>
        <p:nvSpPr>
          <p:cNvPr id="17" name="TextBox 12">
            <a:extLst>
              <a:ext uri="{FF2B5EF4-FFF2-40B4-BE49-F238E27FC236}">
                <a16:creationId xmlns:a16="http://schemas.microsoft.com/office/drawing/2014/main" id="{6C67999D-ED54-46D4-B29E-7B6F68A803E7}"/>
              </a:ext>
            </a:extLst>
          </p:cNvPr>
          <p:cNvSpPr txBox="1">
            <a:spLocks noChangeArrowheads="1"/>
          </p:cNvSpPr>
          <p:nvPr/>
        </p:nvSpPr>
        <p:spPr bwMode="auto">
          <a:xfrm>
            <a:off x="5199529" y="1547868"/>
            <a:ext cx="1398494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800" dirty="0">
                <a:solidFill>
                  <a:schemeClr val="bg2">
                    <a:lumMod val="10000"/>
                  </a:schemeClr>
                </a:solidFill>
              </a:rPr>
              <a:t>The calculated orientationally averaged interfacial free energy (</a:t>
            </a:r>
            <a:r>
              <a:rPr lang="en-US" altLang="en-US" sz="2800" dirty="0">
                <a:solidFill>
                  <a:schemeClr val="bg2">
                    <a:lumMod val="10000"/>
                  </a:schemeClr>
                </a:solidFill>
                <a:sym typeface="Symbol" panose="05050102010706020507" pitchFamily="18" charset="2"/>
              </a:rPr>
              <a:t></a:t>
            </a:r>
            <a:r>
              <a:rPr lang="en-US" altLang="en-US" sz="2800" baseline="-25000" dirty="0">
                <a:solidFill>
                  <a:schemeClr val="bg2">
                    <a:lumMod val="10000"/>
                  </a:schemeClr>
                </a:solidFill>
                <a:sym typeface="Symbol" panose="05050102010706020507" pitchFamily="18" charset="2"/>
              </a:rPr>
              <a:t>0</a:t>
            </a:r>
            <a:r>
              <a:rPr lang="en-US" altLang="en-US" sz="2800" dirty="0">
                <a:solidFill>
                  <a:schemeClr val="bg2">
                    <a:lumMod val="10000"/>
                  </a:schemeClr>
                </a:solidFill>
                <a:sym typeface="Symbol" panose="05050102010706020507" pitchFamily="18" charset="2"/>
              </a:rPr>
              <a:t>) , anisotropy parameters (</a:t>
            </a:r>
            <a:r>
              <a:rPr lang="en-US" altLang="en-US" sz="2800" baseline="-25000" dirty="0">
                <a:solidFill>
                  <a:schemeClr val="bg2">
                    <a:lumMod val="10000"/>
                  </a:schemeClr>
                </a:solidFill>
                <a:sym typeface="Symbol" panose="05050102010706020507" pitchFamily="18" charset="2"/>
              </a:rPr>
              <a:t>1</a:t>
            </a:r>
            <a:r>
              <a:rPr lang="en-US" altLang="en-US" sz="2800" dirty="0">
                <a:solidFill>
                  <a:schemeClr val="bg2">
                    <a:lumMod val="10000"/>
                  </a:schemeClr>
                </a:solidFill>
                <a:sym typeface="Symbol" panose="05050102010706020507" pitchFamily="18" charset="2"/>
              </a:rPr>
              <a:t>,</a:t>
            </a:r>
            <a:r>
              <a:rPr lang="en-US" altLang="en-US" sz="2800" baseline="-25000" dirty="0">
                <a:solidFill>
                  <a:schemeClr val="bg2">
                    <a:lumMod val="10000"/>
                  </a:schemeClr>
                </a:solidFill>
                <a:sym typeface="Symbol" panose="05050102010706020507" pitchFamily="18" charset="2"/>
              </a:rPr>
              <a:t>2</a:t>
            </a:r>
            <a:r>
              <a:rPr lang="en-US" altLang="en-US" sz="2800" dirty="0">
                <a:solidFill>
                  <a:schemeClr val="bg2">
                    <a:lumMod val="10000"/>
                  </a:schemeClr>
                </a:solidFill>
                <a:sym typeface="Symbol" panose="05050102010706020507" pitchFamily="18" charset="2"/>
              </a:rPr>
              <a:t>), and interfacial free energy for different orientations (</a:t>
            </a:r>
            <a:r>
              <a:rPr lang="en-US" altLang="en-US" sz="2800" baseline="-25000" dirty="0">
                <a:solidFill>
                  <a:schemeClr val="bg2">
                    <a:lumMod val="10000"/>
                  </a:schemeClr>
                </a:solidFill>
                <a:sym typeface="Symbol" panose="05050102010706020507" pitchFamily="18" charset="2"/>
              </a:rPr>
              <a:t>100</a:t>
            </a:r>
            <a:r>
              <a:rPr lang="en-US" altLang="en-US" sz="2800" dirty="0">
                <a:solidFill>
                  <a:schemeClr val="bg2">
                    <a:lumMod val="10000"/>
                  </a:schemeClr>
                </a:solidFill>
                <a:sym typeface="Symbol" panose="05050102010706020507" pitchFamily="18" charset="2"/>
              </a:rPr>
              <a:t> , </a:t>
            </a:r>
            <a:r>
              <a:rPr lang="en-US" altLang="en-US" sz="2800" baseline="-25000" dirty="0">
                <a:solidFill>
                  <a:schemeClr val="bg2">
                    <a:lumMod val="10000"/>
                  </a:schemeClr>
                </a:solidFill>
                <a:sym typeface="Symbol" panose="05050102010706020507" pitchFamily="18" charset="2"/>
              </a:rPr>
              <a:t>110 , </a:t>
            </a:r>
            <a:r>
              <a:rPr lang="en-US" altLang="en-US" sz="2800" dirty="0">
                <a:solidFill>
                  <a:schemeClr val="bg2">
                    <a:lumMod val="10000"/>
                  </a:schemeClr>
                </a:solidFill>
                <a:sym typeface="Symbol" panose="05050102010706020507" pitchFamily="18" charset="2"/>
              </a:rPr>
              <a:t></a:t>
            </a:r>
            <a:r>
              <a:rPr lang="en-US" altLang="en-US" sz="2800" baseline="-25000" dirty="0">
                <a:solidFill>
                  <a:schemeClr val="bg2">
                    <a:lumMod val="10000"/>
                  </a:schemeClr>
                </a:solidFill>
                <a:sym typeface="Symbol" panose="05050102010706020507" pitchFamily="18" charset="2"/>
              </a:rPr>
              <a:t>111</a:t>
            </a:r>
            <a:r>
              <a:rPr lang="en-US" altLang="en-US" sz="2800" dirty="0">
                <a:solidFill>
                  <a:schemeClr val="bg2">
                    <a:lumMod val="10000"/>
                  </a:schemeClr>
                </a:solidFill>
                <a:sym typeface="Symbol" panose="05050102010706020507" pitchFamily="18" charset="2"/>
              </a:rPr>
              <a:t>)</a:t>
            </a:r>
            <a:endParaRPr lang="en-US" altLang="en-US" sz="2800" dirty="0">
              <a:solidFill>
                <a:schemeClr val="bg2">
                  <a:lumMod val="10000"/>
                </a:schemeClr>
              </a:solidFill>
            </a:endParaRPr>
          </a:p>
        </p:txBody>
      </p:sp>
    </p:spTree>
    <p:extLst>
      <p:ext uri="{BB962C8B-B14F-4D97-AF65-F5344CB8AC3E}">
        <p14:creationId xmlns:p14="http://schemas.microsoft.com/office/powerpoint/2010/main" val="209017300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9" name="Group 26">
            <a:extLst>
              <a:ext uri="{FF2B5EF4-FFF2-40B4-BE49-F238E27FC236}">
                <a16:creationId xmlns:a16="http://schemas.microsoft.com/office/drawing/2014/main" id="{9F306594-67CE-4B31-876D-2C6F18546E2F}"/>
              </a:ext>
            </a:extLst>
          </p:cNvPr>
          <p:cNvGraphicFramePr>
            <a:graphicFrameLocks noGrp="1"/>
          </p:cNvGraphicFramePr>
          <p:nvPr/>
        </p:nvGraphicFramePr>
        <p:xfrm>
          <a:off x="5261163" y="3630707"/>
          <a:ext cx="12707471" cy="3770780"/>
        </p:xfrm>
        <a:graphic>
          <a:graphicData uri="http://schemas.openxmlformats.org/drawingml/2006/table">
            <a:tbl>
              <a:tblPr>
                <a:tableStyleId>{ED083AE6-46FA-4A59-8FB0-9F97EB10719F}</a:tableStyleId>
              </a:tblPr>
              <a:tblGrid>
                <a:gridCol w="3213286">
                  <a:extLst>
                    <a:ext uri="{9D8B030D-6E8A-4147-A177-3AD203B41FA5}">
                      <a16:colId xmlns:a16="http://schemas.microsoft.com/office/drawing/2014/main" val="20000"/>
                    </a:ext>
                  </a:extLst>
                </a:gridCol>
                <a:gridCol w="7059706">
                  <a:extLst>
                    <a:ext uri="{9D8B030D-6E8A-4147-A177-3AD203B41FA5}">
                      <a16:colId xmlns:a16="http://schemas.microsoft.com/office/drawing/2014/main" val="20001"/>
                    </a:ext>
                  </a:extLst>
                </a:gridCol>
                <a:gridCol w="2434479">
                  <a:extLst>
                    <a:ext uri="{9D8B030D-6E8A-4147-A177-3AD203B41FA5}">
                      <a16:colId xmlns:a16="http://schemas.microsoft.com/office/drawing/2014/main" val="20002"/>
                    </a:ext>
                  </a:extLst>
                </a:gridCol>
              </a:tblGrid>
              <a:tr h="7900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500" u="none" strike="noStrike" cap="none" normalizeH="0" baseline="0" dirty="0">
                          <a:ln>
                            <a:noFill/>
                          </a:ln>
                          <a:effectLst/>
                        </a:rPr>
                        <a:t>parameters</a:t>
                      </a:r>
                      <a:endParaRPr kumimoji="0" lang="en-US" sz="4900" b="0" i="0" u="none" strike="noStrike" cap="none" normalizeH="0" baseline="0" dirty="0">
                        <a:ln>
                          <a:noFill/>
                        </a:ln>
                        <a:solidFill>
                          <a:srgbClr val="231297"/>
                        </a:solidFill>
                        <a:effectLst/>
                        <a:latin typeface="Times" charset="0"/>
                      </a:endParaRPr>
                    </a:p>
                  </a:txBody>
                  <a:tcPr marL="161363" marR="161363" marT="80682" marB="8068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500" u="none" strike="noStrike" cap="none" normalizeH="0" baseline="0">
                          <a:ln>
                            <a:noFill/>
                          </a:ln>
                          <a:effectLst/>
                        </a:rPr>
                        <a:t>   Ni                       Cu-Ni</a:t>
                      </a:r>
                      <a:endParaRPr kumimoji="0" lang="en-US" sz="4900" b="0" i="0" u="none" strike="noStrike" cap="none" normalizeH="0" baseline="0">
                        <a:ln>
                          <a:noFill/>
                        </a:ln>
                        <a:solidFill>
                          <a:srgbClr val="231297"/>
                        </a:solidFill>
                        <a:effectLst/>
                        <a:latin typeface="Times" charset="0"/>
                      </a:endParaRPr>
                    </a:p>
                  </a:txBody>
                  <a:tcPr marL="161363" marR="161363" marT="80682" marB="8068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500" u="none" strike="noStrike" cap="none" normalizeH="0" baseline="0">
                          <a:ln>
                            <a:noFill/>
                          </a:ln>
                          <a:effectLst/>
                        </a:rPr>
                        <a:t>unit</a:t>
                      </a:r>
                      <a:endParaRPr kumimoji="0" lang="en-US" sz="3500" b="0" i="0" u="none" strike="noStrike" cap="none" normalizeH="0" baseline="0">
                        <a:ln>
                          <a:noFill/>
                        </a:ln>
                        <a:solidFill>
                          <a:srgbClr val="231297"/>
                        </a:solidFill>
                        <a:effectLst/>
                        <a:latin typeface="Times" charset="0"/>
                      </a:endParaRPr>
                    </a:p>
                  </a:txBody>
                  <a:tcPr marL="161363" marR="161363" marT="80682" marB="80682" horzOverflow="overflow"/>
                </a:tc>
                <a:extLst>
                  <a:ext uri="{0D108BD9-81ED-4DB2-BD59-A6C34878D82A}">
                    <a16:rowId xmlns:a16="http://schemas.microsoft.com/office/drawing/2014/main" val="10000"/>
                  </a:ext>
                </a:extLst>
              </a:tr>
              <a:tr h="298076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3500" u="none" strike="noStrike" cap="none" normalizeH="0" baseline="0" dirty="0">
                          <a:ln>
                            <a:noFill/>
                          </a:ln>
                          <a:effectLst/>
                          <a:sym typeface="Symbol" pitchFamily="18" charset="2"/>
                        </a:rPr>
                        <a:t></a:t>
                      </a:r>
                      <a:r>
                        <a:rPr kumimoji="0" lang="en-US" sz="3500" u="none" strike="noStrike" cap="none" normalizeH="0" baseline="-25000" dirty="0">
                          <a:ln>
                            <a:noFill/>
                          </a:ln>
                          <a:effectLst/>
                          <a:sym typeface="Symbol" pitchFamily="18" charset="2"/>
                        </a:rPr>
                        <a:t>0</a:t>
                      </a:r>
                      <a:endParaRPr kumimoji="0" lang="en-US" sz="3500" u="none" strike="noStrike" cap="none" normalizeH="0" baseline="0" dirty="0">
                        <a:ln>
                          <a:noFill/>
                        </a:ln>
                        <a:effectLst/>
                        <a:sym typeface="Symbol" pitchFamily="18" charset="2"/>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3500" u="none" strike="noStrike" cap="none" normalizeH="0" baseline="0" dirty="0">
                          <a:ln>
                            <a:noFill/>
                          </a:ln>
                          <a:effectLst/>
                          <a:sym typeface="Symbol" pitchFamily="18" charset="2"/>
                        </a:rPr>
                        <a:t></a:t>
                      </a:r>
                      <a:r>
                        <a:rPr kumimoji="0" lang="en-US" sz="3500" u="none" strike="noStrike" cap="none" normalizeH="0" baseline="-25000" dirty="0">
                          <a:ln>
                            <a:noFill/>
                          </a:ln>
                          <a:effectLst/>
                          <a:sym typeface="Symbol" pitchFamily="18" charset="2"/>
                        </a:rPr>
                        <a:t>1</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3500" u="none" strike="noStrike" cap="none" normalizeH="0" baseline="0" dirty="0">
                          <a:ln>
                            <a:noFill/>
                          </a:ln>
                          <a:effectLst/>
                          <a:sym typeface="Symbol" pitchFamily="18" charset="2"/>
                        </a:rPr>
                        <a:t></a:t>
                      </a:r>
                      <a:r>
                        <a:rPr kumimoji="0" lang="en-US" sz="3500" u="none" strike="noStrike" cap="none" normalizeH="0" baseline="-25000" dirty="0">
                          <a:ln>
                            <a:noFill/>
                          </a:ln>
                          <a:effectLst/>
                          <a:sym typeface="Symbol" pitchFamily="18" charset="2"/>
                        </a:rPr>
                        <a:t>2</a:t>
                      </a:r>
                      <a:endParaRPr kumimoji="0" lang="en-US" sz="3500" u="none" strike="noStrike" cap="none" normalizeH="0" baseline="0" dirty="0">
                        <a:ln>
                          <a:noFill/>
                        </a:ln>
                        <a:effectLst/>
                        <a:sym typeface="Symbol" pitchFamily="18" charset="2"/>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3500" u="none" strike="noStrike" cap="none" normalizeH="0" baseline="0" dirty="0">
                          <a:ln>
                            <a:noFill/>
                          </a:ln>
                          <a:effectLst/>
                          <a:sym typeface="Symbol" pitchFamily="18" charset="2"/>
                        </a:rPr>
                        <a:t>T</a:t>
                      </a:r>
                      <a:endParaRPr kumimoji="0" lang="en-US" sz="3500" b="0" i="0" u="none" strike="noStrike" cap="none" normalizeH="0" baseline="-25000" dirty="0">
                        <a:ln>
                          <a:noFill/>
                        </a:ln>
                        <a:solidFill>
                          <a:srgbClr val="231297"/>
                        </a:solidFill>
                        <a:effectLst/>
                        <a:latin typeface="Times" charset="0"/>
                        <a:sym typeface="Symbol" pitchFamily="18" charset="2"/>
                      </a:endParaRPr>
                    </a:p>
                  </a:txBody>
                  <a:tcPr marL="161363" marR="161363" marT="80682" marB="80682" horzOverflow="overflow"/>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3500" u="none" strike="noStrike" cap="none" normalizeH="0" baseline="0" dirty="0">
                          <a:ln>
                            <a:noFill/>
                          </a:ln>
                          <a:effectLst/>
                          <a:sym typeface="Symbol" pitchFamily="18" charset="2"/>
                        </a:rPr>
                        <a:t>310 (7)                  287 (7)</a:t>
                      </a:r>
                    </a:p>
                    <a:p>
                      <a:pPr marL="0" marR="0" lvl="0" indent="0" algn="l" defTabSz="914400" rtl="0" eaLnBrk="1" fontAlgn="base" latinLnBrk="0" hangingPunct="1">
                        <a:lnSpc>
                          <a:spcPct val="90000"/>
                        </a:lnSpc>
                        <a:spcBef>
                          <a:spcPct val="20000"/>
                        </a:spcBef>
                        <a:spcAft>
                          <a:spcPct val="0"/>
                        </a:spcAft>
                        <a:buClrTx/>
                        <a:buSzTx/>
                        <a:buFontTx/>
                        <a:buNone/>
                        <a:tabLst/>
                      </a:pPr>
                      <a:r>
                        <a:rPr kumimoji="0" lang="en-US" sz="3500" u="none" strike="noStrike" cap="none" normalizeH="0" baseline="0" dirty="0">
                          <a:ln>
                            <a:noFill/>
                          </a:ln>
                          <a:effectLst/>
                          <a:sym typeface="Symbol" pitchFamily="18" charset="2"/>
                        </a:rPr>
                        <a:t>9.0 (6)                   7.2 (8)  </a:t>
                      </a:r>
                    </a:p>
                    <a:p>
                      <a:pPr marL="0" marR="0" lvl="0" indent="0" algn="l" defTabSz="914400" rtl="0" eaLnBrk="1" fontAlgn="base" latinLnBrk="0" hangingPunct="1">
                        <a:lnSpc>
                          <a:spcPct val="90000"/>
                        </a:lnSpc>
                        <a:spcBef>
                          <a:spcPct val="20000"/>
                        </a:spcBef>
                        <a:spcAft>
                          <a:spcPct val="0"/>
                        </a:spcAft>
                        <a:buClrTx/>
                        <a:buSzTx/>
                        <a:buFontTx/>
                        <a:buNone/>
                        <a:tabLst/>
                      </a:pPr>
                      <a:r>
                        <a:rPr kumimoji="0" lang="en-US" sz="3500" u="none" strike="noStrike" cap="none" normalizeH="0" baseline="0" dirty="0">
                          <a:ln>
                            <a:noFill/>
                          </a:ln>
                          <a:effectLst/>
                          <a:sym typeface="Symbol" pitchFamily="18" charset="2"/>
                        </a:rPr>
                        <a:t>-1.1(1)                   -0.7(1)</a:t>
                      </a:r>
                    </a:p>
                    <a:p>
                      <a:pPr marL="0" marR="0" lvl="0" indent="0" algn="l" defTabSz="914400" rtl="0" eaLnBrk="1" fontAlgn="base" latinLnBrk="0" hangingPunct="1">
                        <a:lnSpc>
                          <a:spcPct val="90000"/>
                        </a:lnSpc>
                        <a:spcBef>
                          <a:spcPct val="20000"/>
                        </a:spcBef>
                        <a:spcAft>
                          <a:spcPct val="0"/>
                        </a:spcAft>
                        <a:buClrTx/>
                        <a:buSzTx/>
                        <a:buFontTx/>
                        <a:buNone/>
                        <a:tabLst/>
                      </a:pPr>
                      <a:r>
                        <a:rPr kumimoji="0" lang="en-US" sz="3500" u="none" strike="noStrike" cap="none" normalizeH="0" baseline="0" dirty="0">
                          <a:ln>
                            <a:noFill/>
                          </a:ln>
                          <a:effectLst/>
                          <a:sym typeface="Symbol" pitchFamily="18" charset="2"/>
                        </a:rPr>
                        <a:t>1820(6)                 1750(?)</a:t>
                      </a:r>
                      <a:endParaRPr kumimoji="0" lang="en-US" sz="3500" b="0" i="0" u="none" strike="noStrike" cap="none" normalizeH="0" baseline="0" dirty="0">
                        <a:ln>
                          <a:noFill/>
                        </a:ln>
                        <a:solidFill>
                          <a:srgbClr val="231297"/>
                        </a:solidFill>
                        <a:effectLst/>
                        <a:latin typeface="Times" charset="0"/>
                        <a:sym typeface="Symbol" pitchFamily="18" charset="2"/>
                      </a:endParaRPr>
                    </a:p>
                  </a:txBody>
                  <a:tcPr marL="161363" marR="161363" marT="80682" marB="8068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500" u="none" strike="noStrike" cap="none" normalizeH="0" baseline="0" dirty="0" err="1">
                          <a:ln>
                            <a:noFill/>
                          </a:ln>
                          <a:effectLst/>
                        </a:rPr>
                        <a:t>mJ</a:t>
                      </a:r>
                      <a:r>
                        <a:rPr kumimoji="0" lang="en-US" sz="3500" u="none" strike="noStrike" cap="none" normalizeH="0" baseline="0" dirty="0">
                          <a:ln>
                            <a:noFill/>
                          </a:ln>
                          <a:effectLst/>
                        </a:rPr>
                        <a:t>/m</a:t>
                      </a:r>
                      <a:r>
                        <a:rPr kumimoji="0" lang="en-US" sz="3500" u="none" strike="noStrike" cap="none" normalizeH="0" baseline="30000" dirty="0">
                          <a:ln>
                            <a:noFill/>
                          </a:ln>
                          <a:effectLst/>
                        </a:rPr>
                        <a:t>2</a:t>
                      </a:r>
                      <a:r>
                        <a:rPr kumimoji="0" lang="en-US" sz="3500" u="none" strike="noStrike" cap="none" normalizeH="0" baseline="0" dirty="0">
                          <a:ln>
                            <a:noFill/>
                          </a:ln>
                          <a:effectLst/>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500" u="none" strike="noStrike" cap="none" normalizeH="0" baseline="0" dirty="0">
                          <a:ln>
                            <a:noFill/>
                          </a:ln>
                          <a:effectLst/>
                        </a:rPr>
                        <a:t>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500" u="none" strike="noStrike" cap="none" normalizeH="0" baseline="0" dirty="0">
                          <a:ln>
                            <a:noFill/>
                          </a:ln>
                          <a:effectLst/>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500" u="none" strike="noStrike" cap="none" normalizeH="0" baseline="0" dirty="0">
                          <a:ln>
                            <a:noFill/>
                          </a:ln>
                          <a:effectLst/>
                        </a:rPr>
                        <a:t>K</a:t>
                      </a:r>
                      <a:endParaRPr kumimoji="0" lang="en-US" sz="3500" b="0" i="1" u="none" strike="noStrike" cap="none" normalizeH="0" baseline="0" dirty="0">
                        <a:ln>
                          <a:noFill/>
                        </a:ln>
                        <a:solidFill>
                          <a:srgbClr val="231297"/>
                        </a:solidFill>
                        <a:effectLst/>
                        <a:latin typeface="Times" charset="0"/>
                      </a:endParaRPr>
                    </a:p>
                  </a:txBody>
                  <a:tcPr marL="161363" marR="161363" marT="80682" marB="80682" horzOverflow="overflow"/>
                </a:tc>
                <a:extLst>
                  <a:ext uri="{0D108BD9-81ED-4DB2-BD59-A6C34878D82A}">
                    <a16:rowId xmlns:a16="http://schemas.microsoft.com/office/drawing/2014/main" val="10001"/>
                  </a:ext>
                </a:extLst>
              </a:tr>
            </a:tbl>
          </a:graphicData>
        </a:graphic>
      </p:graphicFrame>
      <p:sp>
        <p:nvSpPr>
          <p:cNvPr id="10" name="Rectangle 16">
            <a:extLst>
              <a:ext uri="{FF2B5EF4-FFF2-40B4-BE49-F238E27FC236}">
                <a16:creationId xmlns:a16="http://schemas.microsoft.com/office/drawing/2014/main" id="{32DF2358-F573-46A2-8705-525D04D97DEF}"/>
              </a:ext>
            </a:extLst>
          </p:cNvPr>
          <p:cNvSpPr>
            <a:spLocks noChangeArrowheads="1"/>
          </p:cNvSpPr>
          <p:nvPr/>
        </p:nvSpPr>
        <p:spPr bwMode="auto">
          <a:xfrm>
            <a:off x="6877307" y="1415865"/>
            <a:ext cx="8610090" cy="1140519"/>
          </a:xfrm>
          <a:prstGeom prst="rect">
            <a:avLst/>
          </a:prstGeom>
          <a:solidFill>
            <a:srgbClr val="130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6353" b="1">
                <a:solidFill>
                  <a:schemeClr val="bg1"/>
                </a:solidFill>
              </a:rPr>
              <a:t>Results of Ni and Cu-Ni</a:t>
            </a:r>
            <a:endParaRPr lang="en-US" altLang="en-US" sz="4941"/>
          </a:p>
        </p:txBody>
      </p:sp>
      <p:sp>
        <p:nvSpPr>
          <p:cNvPr id="18" name="Rectangle 17">
            <a:extLst>
              <a:ext uri="{FF2B5EF4-FFF2-40B4-BE49-F238E27FC236}">
                <a16:creationId xmlns:a16="http://schemas.microsoft.com/office/drawing/2014/main" id="{F85F1BC4-E4A0-456B-B939-E476DD5CA77E}"/>
              </a:ext>
            </a:extLst>
          </p:cNvPr>
          <p:cNvSpPr>
            <a:spLocks noChangeArrowheads="1"/>
          </p:cNvSpPr>
          <p:nvPr/>
        </p:nvSpPr>
        <p:spPr bwMode="auto">
          <a:xfrm>
            <a:off x="4176553" y="11813802"/>
            <a:ext cx="11660604" cy="65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176">
                <a:solidFill>
                  <a:srgbClr val="FF0309"/>
                </a:solidFill>
              </a:rPr>
              <a:t>M. Asta, J.J. Hoyt, and A. Karma, Phys. Rev. B. </a:t>
            </a:r>
            <a:r>
              <a:rPr lang="en-US" altLang="en-US" sz="3176" b="1">
                <a:solidFill>
                  <a:srgbClr val="FF0309"/>
                </a:solidFill>
              </a:rPr>
              <a:t>66</a:t>
            </a:r>
            <a:r>
              <a:rPr lang="en-US" altLang="en-US" sz="3176">
                <a:solidFill>
                  <a:srgbClr val="FF0309"/>
                </a:solidFill>
              </a:rPr>
              <a:t>, 100101® (2002)</a:t>
            </a:r>
            <a:endParaRPr lang="en-US" altLang="en-US" sz="3176"/>
          </a:p>
        </p:txBody>
      </p:sp>
      <p:sp>
        <p:nvSpPr>
          <p:cNvPr id="19" name="Rectangle 18">
            <a:extLst>
              <a:ext uri="{FF2B5EF4-FFF2-40B4-BE49-F238E27FC236}">
                <a16:creationId xmlns:a16="http://schemas.microsoft.com/office/drawing/2014/main" id="{301285D6-5C7B-461A-856A-EC45E50ACAAE}"/>
              </a:ext>
            </a:extLst>
          </p:cNvPr>
          <p:cNvSpPr>
            <a:spLocks noChangeArrowheads="1"/>
          </p:cNvSpPr>
          <p:nvPr/>
        </p:nvSpPr>
        <p:spPr bwMode="auto">
          <a:xfrm>
            <a:off x="6799919" y="8471648"/>
            <a:ext cx="10786968" cy="211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1310" tIns="80652" rIns="161310" bIns="8065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4235"/>
              <a:t>1. Potential: Embedded atom method (EAM)</a:t>
            </a:r>
          </a:p>
          <a:p>
            <a:r>
              <a:rPr lang="en-US" altLang="en-US" sz="4235"/>
              <a:t>2. Performed at the same pressure, but different </a:t>
            </a:r>
          </a:p>
          <a:p>
            <a:r>
              <a:rPr lang="en-US" altLang="en-US" sz="4235"/>
              <a:t>    temperature.</a:t>
            </a:r>
          </a:p>
        </p:txBody>
      </p:sp>
    </p:spTree>
    <p:extLst>
      <p:ext uri="{BB962C8B-B14F-4D97-AF65-F5344CB8AC3E}">
        <p14:creationId xmlns:p14="http://schemas.microsoft.com/office/powerpoint/2010/main" val="311888788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15C3D960-D4DB-48D3-B4B2-D918D8EA02A8}"/>
              </a:ext>
            </a:extLst>
          </p:cNvPr>
          <p:cNvSpPr txBox="1">
            <a:spLocks noChangeArrowheads="1"/>
          </p:cNvSpPr>
          <p:nvPr/>
        </p:nvSpPr>
        <p:spPr bwMode="auto">
          <a:xfrm>
            <a:off x="11833225" y="7697788"/>
            <a:ext cx="576263" cy="414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0249" tIns="55125" rIns="110249" bIns="55125" numCol="1" anchor="b"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2438338" rtl="0" eaLnBrk="1" fontAlgn="base" latinLnBrk="0" hangingPunct="1">
              <a:lnSpc>
                <a:spcPct val="100000"/>
              </a:lnSpc>
              <a:spcBef>
                <a:spcPct val="0"/>
              </a:spcBef>
              <a:spcAft>
                <a:spcPct val="0"/>
              </a:spcAft>
              <a:buClrTx/>
              <a:buSzTx/>
              <a:buFontTx/>
              <a:buNone/>
              <a:tabLst/>
              <a:defRPr kumimoji="0" sz="1200" b="0" i="0" u="none" strike="noStrike" kern="1200" cap="none" spc="0" normalizeH="0" baseline="0" smtClean="0">
                <a:ln>
                  <a:noFill/>
                </a:ln>
                <a:solidFill>
                  <a:srgbClr val="A7A399"/>
                </a:solidFill>
                <a:effectLst/>
                <a:uFillTx/>
                <a:latin typeface="Times" panose="02020603050405020304" pitchFamily="18" charset="0"/>
                <a:ea typeface="+mn-ea"/>
                <a:cs typeface="+mn-cs"/>
                <a:sym typeface="Helvetica Neue"/>
              </a:defRPr>
            </a:lvl1pPr>
            <a:lvl2pPr marL="455613" marR="0" indent="1588" algn="l" defTabSz="2438338" rtl="0" eaLnBrk="0" fontAlgn="base" latinLnBrk="0" hangingPunct="0">
              <a:lnSpc>
                <a:spcPct val="100000"/>
              </a:lnSpc>
              <a:spcBef>
                <a:spcPct val="0"/>
              </a:spcBef>
              <a:spcAft>
                <a:spcPct val="0"/>
              </a:spcAft>
              <a:buClrTx/>
              <a:buSzTx/>
              <a:buFontTx/>
              <a:buNone/>
              <a:tabLst/>
              <a:defRPr kumimoji="0" sz="2400" b="0" i="0" u="none" strike="noStrike" kern="1200" cap="none" spc="0" normalizeH="0" baseline="0">
                <a:ln>
                  <a:noFill/>
                </a:ln>
                <a:solidFill>
                  <a:schemeClr val="tx1"/>
                </a:solidFill>
                <a:effectLst/>
                <a:uFillTx/>
                <a:latin typeface="Times" panose="02020603050405020304" pitchFamily="18" charset="0"/>
                <a:ea typeface="+mn-ea"/>
                <a:cs typeface="+mn-cs"/>
                <a:sym typeface="Helvetica Neue"/>
              </a:defRPr>
            </a:lvl2pPr>
            <a:lvl3pPr marL="912813" marR="0" indent="1588" algn="l" defTabSz="2438338" rtl="0" eaLnBrk="0" fontAlgn="base" latinLnBrk="0" hangingPunct="0">
              <a:lnSpc>
                <a:spcPct val="100000"/>
              </a:lnSpc>
              <a:spcBef>
                <a:spcPct val="0"/>
              </a:spcBef>
              <a:spcAft>
                <a:spcPct val="0"/>
              </a:spcAft>
              <a:buClrTx/>
              <a:buSzTx/>
              <a:buFontTx/>
              <a:buNone/>
              <a:tabLst/>
              <a:defRPr kumimoji="0" sz="2400" b="0" i="0" u="none" strike="noStrike" kern="1200" cap="none" spc="0" normalizeH="0" baseline="0">
                <a:ln>
                  <a:noFill/>
                </a:ln>
                <a:solidFill>
                  <a:schemeClr val="tx1"/>
                </a:solidFill>
                <a:effectLst/>
                <a:uFillTx/>
                <a:latin typeface="Times" panose="02020603050405020304" pitchFamily="18" charset="0"/>
                <a:ea typeface="+mn-ea"/>
                <a:cs typeface="+mn-cs"/>
                <a:sym typeface="Helvetica Neue"/>
              </a:defRPr>
            </a:lvl3pPr>
            <a:lvl4pPr marL="1370013" marR="0" indent="1588" algn="l" defTabSz="2438338" rtl="0" eaLnBrk="0" fontAlgn="base" latinLnBrk="0" hangingPunct="0">
              <a:lnSpc>
                <a:spcPct val="100000"/>
              </a:lnSpc>
              <a:spcBef>
                <a:spcPct val="0"/>
              </a:spcBef>
              <a:spcAft>
                <a:spcPct val="0"/>
              </a:spcAft>
              <a:buClrTx/>
              <a:buSzTx/>
              <a:buFontTx/>
              <a:buNone/>
              <a:tabLst/>
              <a:defRPr kumimoji="0" sz="2400" b="0" i="0" u="none" strike="noStrike" kern="1200" cap="none" spc="0" normalizeH="0" baseline="0">
                <a:ln>
                  <a:noFill/>
                </a:ln>
                <a:solidFill>
                  <a:schemeClr val="tx1"/>
                </a:solidFill>
                <a:effectLst/>
                <a:uFillTx/>
                <a:latin typeface="Times" panose="02020603050405020304" pitchFamily="18" charset="0"/>
                <a:ea typeface="+mn-ea"/>
                <a:cs typeface="+mn-cs"/>
                <a:sym typeface="Helvetica Neue"/>
              </a:defRPr>
            </a:lvl4pPr>
            <a:lvl5pPr marL="1827213" marR="0" indent="1588" algn="l" defTabSz="2438338" rtl="0" eaLnBrk="0" fontAlgn="base" latinLnBrk="0" hangingPunct="0">
              <a:lnSpc>
                <a:spcPct val="100000"/>
              </a:lnSpc>
              <a:spcBef>
                <a:spcPct val="0"/>
              </a:spcBef>
              <a:spcAft>
                <a:spcPct val="0"/>
              </a:spcAft>
              <a:buClrTx/>
              <a:buSzTx/>
              <a:buFontTx/>
              <a:buNone/>
              <a:tabLst/>
              <a:defRPr kumimoji="0" sz="2400" b="0" i="0" u="none" strike="noStrike" kern="1200" cap="none" spc="0" normalizeH="0" baseline="0">
                <a:ln>
                  <a:noFill/>
                </a:ln>
                <a:solidFill>
                  <a:schemeClr val="tx1"/>
                </a:solidFill>
                <a:effectLst/>
                <a:uFillTx/>
                <a:latin typeface="Times" panose="02020603050405020304" pitchFamily="18" charset="0"/>
                <a:ea typeface="+mn-ea"/>
                <a:cs typeface="+mn-cs"/>
                <a:sym typeface="Helvetica Neue"/>
              </a:defRPr>
            </a:lvl5pPr>
            <a:lvl6pPr marL="2286000" marR="0" indent="22860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tx1"/>
                </a:solidFill>
                <a:effectLst/>
                <a:uFillTx/>
                <a:latin typeface="Times" panose="02020603050405020304" pitchFamily="18" charset="0"/>
                <a:ea typeface="+mn-ea"/>
                <a:cs typeface="+mn-cs"/>
                <a:sym typeface="Helvetica Neue"/>
              </a:defRPr>
            </a:lvl6pPr>
            <a:lvl7pPr marL="2743200" marR="0" indent="27432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tx1"/>
                </a:solidFill>
                <a:effectLst/>
                <a:uFillTx/>
                <a:latin typeface="Times" panose="02020603050405020304" pitchFamily="18" charset="0"/>
                <a:ea typeface="+mn-ea"/>
                <a:cs typeface="+mn-cs"/>
                <a:sym typeface="Helvetica Neue"/>
              </a:defRPr>
            </a:lvl7pPr>
            <a:lvl8pPr marL="3200400" marR="0" indent="32004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tx1"/>
                </a:solidFill>
                <a:effectLst/>
                <a:uFillTx/>
                <a:latin typeface="Times" panose="02020603050405020304" pitchFamily="18" charset="0"/>
                <a:ea typeface="+mn-ea"/>
                <a:cs typeface="+mn-cs"/>
                <a:sym typeface="Helvetica Neue"/>
              </a:defRPr>
            </a:lvl8pPr>
            <a:lvl9pPr marL="3657600" marR="0" indent="36576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tx1"/>
                </a:solidFill>
                <a:effectLst/>
                <a:uFillTx/>
                <a:latin typeface="Times" panose="02020603050405020304" pitchFamily="18" charset="0"/>
                <a:ea typeface="+mn-ea"/>
                <a:cs typeface="+mn-cs"/>
                <a:sym typeface="Helvetica Neue"/>
              </a:defRPr>
            </a:lvl9pPr>
          </a:lstStyle>
          <a:p>
            <a:pPr>
              <a:defRPr/>
            </a:pPr>
            <a:fld id="{60E8A973-78BC-4739-94FE-2E6D51AAC573}" type="slidenum">
              <a:rPr lang="en-US" altLang="en-US" smtClean="0"/>
              <a:pPr>
                <a:defRPr/>
              </a:pPr>
              <a:t>24</a:t>
            </a:fld>
            <a:endParaRPr lang="en-US" altLang="en-US"/>
          </a:p>
        </p:txBody>
      </p:sp>
      <p:sp>
        <p:nvSpPr>
          <p:cNvPr id="7" name="TextBox 2">
            <a:extLst>
              <a:ext uri="{FF2B5EF4-FFF2-40B4-BE49-F238E27FC236}">
                <a16:creationId xmlns:a16="http://schemas.microsoft.com/office/drawing/2014/main" id="{C2F3720B-4231-47C9-8B5C-7C41942EF9A9}"/>
              </a:ext>
            </a:extLst>
          </p:cNvPr>
          <p:cNvSpPr txBox="1">
            <a:spLocks noChangeArrowheads="1"/>
          </p:cNvSpPr>
          <p:nvPr/>
        </p:nvSpPr>
        <p:spPr bwMode="auto">
          <a:xfrm>
            <a:off x="4631393" y="3864349"/>
            <a:ext cx="17077765" cy="595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en-US" sz="6353" dirty="0">
                <a:solidFill>
                  <a:schemeClr val="bg2">
                    <a:lumMod val="10000"/>
                  </a:schemeClr>
                </a:solidFill>
              </a:rPr>
              <a:t>The interfacial free energy along 100 orientation is the largest, along 110 orientation is the second largest and along 111 orientation is the smallest, where the crystal growth is the fastest. Our results are in accordance with the literature. </a:t>
            </a:r>
          </a:p>
        </p:txBody>
      </p:sp>
      <p:sp>
        <p:nvSpPr>
          <p:cNvPr id="8" name="TextBox 7">
            <a:extLst>
              <a:ext uri="{FF2B5EF4-FFF2-40B4-BE49-F238E27FC236}">
                <a16:creationId xmlns:a16="http://schemas.microsoft.com/office/drawing/2014/main" id="{A3FE1DC7-65CC-4179-B3D4-6E1236AE3393}"/>
              </a:ext>
            </a:extLst>
          </p:cNvPr>
          <p:cNvSpPr txBox="1"/>
          <p:nvPr/>
        </p:nvSpPr>
        <p:spPr>
          <a:xfrm>
            <a:off x="9564959" y="2530651"/>
            <a:ext cx="5689058"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8000" b="1" i="0" u="none" strike="noStrike" cap="none" spc="0" normalizeH="0" baseline="0" dirty="0">
                <a:ln>
                  <a:noFill/>
                </a:ln>
                <a:solidFill>
                  <a:schemeClr val="bg2">
                    <a:lumMod val="10000"/>
                  </a:schemeClr>
                </a:solidFill>
                <a:effectLst/>
                <a:uFillTx/>
                <a:latin typeface="+mn-lt"/>
                <a:ea typeface="+mn-ea"/>
                <a:cs typeface="+mn-cs"/>
                <a:sym typeface="Helvetica Neue"/>
              </a:rPr>
              <a:t>Conclusion</a:t>
            </a:r>
          </a:p>
        </p:txBody>
      </p:sp>
    </p:spTree>
    <p:extLst>
      <p:ext uri="{BB962C8B-B14F-4D97-AF65-F5344CB8AC3E}">
        <p14:creationId xmlns:p14="http://schemas.microsoft.com/office/powerpoint/2010/main" val="123839718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7" name="Thank you!"/>
          <p:cNvSpPr txBox="1">
            <a:spLocks noGrp="1"/>
          </p:cNvSpPr>
          <p:nvPr>
            <p:ph type="title"/>
          </p:nvPr>
        </p:nvSpPr>
        <p:spPr>
          <a:xfrm>
            <a:off x="1206499" y="10808957"/>
            <a:ext cx="21971001" cy="1433164"/>
          </a:xfrm>
          <a:prstGeom prst="rect">
            <a:avLst/>
          </a:prstGeom>
        </p:spPr>
        <p:txBody>
          <a:bodyPr>
            <a:normAutofit/>
          </a:bodyPr>
          <a:lstStyle>
            <a:lvl1pPr>
              <a:defRPr>
                <a:solidFill>
                  <a:srgbClr val="FFFFFF"/>
                </a:solidFill>
              </a:defRPr>
            </a:lvl1pPr>
          </a:lstStyle>
          <a:p>
            <a:r>
              <a:rPr sz="9500" dirty="0"/>
              <a:t>Thank you!</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9" name="About us"/>
          <p:cNvSpPr txBox="1">
            <a:spLocks noGrp="1"/>
          </p:cNvSpPr>
          <p:nvPr>
            <p:ph type="title"/>
          </p:nvPr>
        </p:nvSpPr>
        <p:spPr>
          <a:xfrm>
            <a:off x="2222500" y="2222500"/>
            <a:ext cx="20913628" cy="1433163"/>
          </a:xfrm>
          <a:prstGeom prst="rect">
            <a:avLst/>
          </a:prstGeom>
        </p:spPr>
        <p:txBody>
          <a:bodyPr/>
          <a:lstStyle>
            <a:lvl1pPr>
              <a:defRPr>
                <a:solidFill>
                  <a:srgbClr val="BD3436"/>
                </a:solidFill>
              </a:defRPr>
            </a:lvl1pPr>
          </a:lstStyle>
          <a:p>
            <a:r>
              <a:rPr lang="en-US" dirty="0"/>
              <a:t>Abstract</a:t>
            </a:r>
            <a:endParaRPr dirty="0"/>
          </a:p>
        </p:txBody>
      </p:sp>
      <p:sp>
        <p:nvSpPr>
          <p:cNvPr id="161" name="Lorem Ipsum is simply dummy text of the printing and typesetting industry. Lorem Ipsum has been the industry's standard dummy text ever since the 1500s, when an unknown printer took a galley of type and scrambled it to make a type specimen book. It has s"/>
          <p:cNvSpPr txBox="1">
            <a:spLocks noGrp="1"/>
          </p:cNvSpPr>
          <p:nvPr>
            <p:ph type="body" sz="half" idx="1"/>
          </p:nvPr>
        </p:nvSpPr>
        <p:spPr>
          <a:xfrm>
            <a:off x="2222500" y="5391504"/>
            <a:ext cx="20913628" cy="6073742"/>
          </a:xfrm>
          <a:prstGeom prst="rect">
            <a:avLst/>
          </a:prstGeom>
        </p:spPr>
        <p:txBody>
          <a:bodyPr/>
          <a:lstStyle/>
          <a:p>
            <a:pPr marL="0" indent="0" algn="just" defTabSz="457200">
              <a:lnSpc>
                <a:spcPct val="120000"/>
              </a:lnSpc>
              <a:spcBef>
                <a:spcPts val="0"/>
              </a:spcBef>
              <a:buSzTx/>
              <a:buNone/>
              <a:defRPr sz="3500">
                <a:latin typeface="Helvetica"/>
                <a:ea typeface="Helvetica"/>
                <a:cs typeface="Helvetica"/>
                <a:sym typeface="Helvetica"/>
              </a:defRPr>
            </a:pPr>
            <a:r>
              <a:rPr lang="en-US" altLang="en-US" dirty="0">
                <a:solidFill>
                  <a:srgbClr val="222222"/>
                </a:solidFill>
                <a:latin typeface="Times New Roman" panose="02020603050405020304" pitchFamily="18" charset="0"/>
                <a:ea typeface="Calibri" panose="020F0502020204030204" pitchFamily="34" charset="0"/>
                <a:cs typeface="Arial" panose="020B0604020202020204" pitchFamily="34" charset="0"/>
              </a:rPr>
              <a:t>Using the analysis of equilibrium capillary fluctuations in molecular dynamics simulations, we compute the magnitude and anisotropy of the interfacial free energy gamma of the crystal-melt interface for the binary hard-sphere system with alpha= 0.9 at the azeotrope. We are comparing the anisotropy of the interfacial free energy of this experiment with the ones not at azeotrope as well as single hard spheres. The result of this experiment was consistent with the previous results not at azeotrope as. </a:t>
            </a:r>
            <a:endParaRPr lang="en-US" altLang="en-US" sz="2800" dirty="0">
              <a:latin typeface="Calibri" panose="020F0502020204030204" pitchFamily="34" charset="0"/>
              <a:ea typeface="Calibri" panose="020F0502020204030204" pitchFamily="34" charset="0"/>
              <a:cs typeface="Arial" panose="020B0604020202020204" pitchFamily="34" charset="0"/>
            </a:endParaRPr>
          </a:p>
          <a:p>
            <a:pPr marL="0" indent="0" algn="just" defTabSz="457200">
              <a:lnSpc>
                <a:spcPct val="120000"/>
              </a:lnSpc>
              <a:spcBef>
                <a:spcPts val="0"/>
              </a:spcBef>
              <a:buSzTx/>
              <a:buNone/>
              <a:defRPr sz="3500">
                <a:latin typeface="Helvetica"/>
                <a:ea typeface="Helvetica"/>
                <a:cs typeface="Helvetica"/>
                <a:sym typeface="Helvetica"/>
              </a:defRPr>
            </a:pP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 name="About us">
            <a:extLst>
              <a:ext uri="{FF2B5EF4-FFF2-40B4-BE49-F238E27FC236}">
                <a16:creationId xmlns:a16="http://schemas.microsoft.com/office/drawing/2014/main" id="{4D1FB86F-85E8-4AFC-AA14-198067F43A95}"/>
              </a:ext>
            </a:extLst>
          </p:cNvPr>
          <p:cNvSpPr txBox="1">
            <a:spLocks noGrp="1"/>
          </p:cNvSpPr>
          <p:nvPr>
            <p:ph type="title"/>
          </p:nvPr>
        </p:nvSpPr>
        <p:spPr>
          <a:xfrm>
            <a:off x="2222500" y="2222500"/>
            <a:ext cx="20913628" cy="1433163"/>
          </a:xfrm>
          <a:prstGeom prst="rect">
            <a:avLst/>
          </a:prstGeom>
        </p:spPr>
        <p:txBody>
          <a:bodyPr/>
          <a:lstStyle>
            <a:lvl1pPr>
              <a:defRPr>
                <a:solidFill>
                  <a:srgbClr val="BD3436"/>
                </a:solidFill>
              </a:defRPr>
            </a:lvl1pPr>
          </a:lstStyle>
          <a:p>
            <a:r>
              <a:rPr lang="en-US" sz="8800" dirty="0">
                <a:latin typeface="Times" charset="0"/>
              </a:rPr>
              <a:t>Definition</a:t>
            </a:r>
            <a:endParaRPr dirty="0"/>
          </a:p>
        </p:txBody>
      </p:sp>
      <p:sp>
        <p:nvSpPr>
          <p:cNvPr id="9"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25C2F6B7-1AA8-4FD6-9A2C-6BA58F518407}"/>
              </a:ext>
            </a:extLst>
          </p:cNvPr>
          <p:cNvSpPr txBox="1">
            <a:spLocks/>
          </p:cNvSpPr>
          <p:nvPr/>
        </p:nvSpPr>
        <p:spPr>
          <a:xfrm>
            <a:off x="3074097" y="5424837"/>
            <a:ext cx="16314389"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92500" lnSpcReduction="20000"/>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hangingPunct="1">
              <a:buFontTx/>
              <a:buNone/>
            </a:pPr>
            <a:r>
              <a:rPr lang="en-US" altLang="en-US" sz="3600" b="1"/>
              <a:t>Interfacial free energy(</a:t>
            </a:r>
            <a:r>
              <a:rPr lang="en-US" altLang="en-US" sz="3600" b="1" i="1">
                <a:sym typeface="Symbol" panose="05050102010706020507" pitchFamily="18" charset="2"/>
              </a:rPr>
              <a:t></a:t>
            </a:r>
            <a:r>
              <a:rPr lang="en-US" altLang="en-US" sz="3600" b="1"/>
              <a:t>):</a:t>
            </a:r>
            <a:r>
              <a:rPr lang="en-US" altLang="en-US" sz="3600"/>
              <a:t> the reversible work required to form a  unit area of interface</a:t>
            </a:r>
          </a:p>
          <a:p>
            <a:pPr marL="0" indent="0" hangingPunct="1">
              <a:buFontTx/>
              <a:buNone/>
            </a:pPr>
            <a:r>
              <a:rPr lang="en-US" altLang="en-US" sz="3600"/>
              <a:t> between a crystal and its melt. </a:t>
            </a:r>
          </a:p>
          <a:p>
            <a:pPr marL="0" indent="0" algn="just" defTabSz="457200" hangingPunct="1">
              <a:lnSpc>
                <a:spcPct val="120000"/>
              </a:lnSpc>
              <a:spcBef>
                <a:spcPts val="0"/>
              </a:spcBef>
              <a:buSzTx/>
              <a:buFontTx/>
              <a:buNone/>
              <a:defRPr sz="3500">
                <a:latin typeface="Helvetica"/>
                <a:ea typeface="Helvetica"/>
                <a:cs typeface="Helvetica"/>
                <a:sym typeface="Helvetica"/>
              </a:defRPr>
            </a:pPr>
            <a:endParaRPr lang="en-US" sz="3500" dirty="0">
              <a:latin typeface="Helvetica"/>
              <a:ea typeface="Helvetica"/>
              <a:cs typeface="Helvetica"/>
              <a:sym typeface="Helvetica"/>
            </a:endParaRPr>
          </a:p>
        </p:txBody>
      </p:sp>
    </p:spTree>
    <p:extLst>
      <p:ext uri="{BB962C8B-B14F-4D97-AF65-F5344CB8AC3E}">
        <p14:creationId xmlns:p14="http://schemas.microsoft.com/office/powerpoint/2010/main" val="292885961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 name="About us">
            <a:extLst>
              <a:ext uri="{FF2B5EF4-FFF2-40B4-BE49-F238E27FC236}">
                <a16:creationId xmlns:a16="http://schemas.microsoft.com/office/drawing/2014/main" id="{80A6F53F-1B76-4958-9407-747C9008D333}"/>
              </a:ext>
            </a:extLst>
          </p:cNvPr>
          <p:cNvSpPr txBox="1">
            <a:spLocks noGrp="1"/>
          </p:cNvSpPr>
          <p:nvPr>
            <p:ph type="title"/>
          </p:nvPr>
        </p:nvSpPr>
        <p:spPr>
          <a:xfrm>
            <a:off x="3433801" y="2250754"/>
            <a:ext cx="16689969" cy="1433163"/>
          </a:xfrm>
          <a:prstGeom prst="rect">
            <a:avLst/>
          </a:prstGeom>
        </p:spPr>
        <p:txBody>
          <a:bodyPr>
            <a:normAutofit fontScale="90000"/>
          </a:bodyPr>
          <a:lstStyle>
            <a:lvl1pPr>
              <a:defRPr>
                <a:solidFill>
                  <a:srgbClr val="BD3436"/>
                </a:solidFill>
              </a:defRPr>
            </a:lvl1pPr>
          </a:lstStyle>
          <a:p>
            <a:r>
              <a:rPr lang="en-US" sz="8800" dirty="0">
                <a:effectLst>
                  <a:outerShdw blurRad="38100" dist="38100" dir="2700000" algn="tl">
                    <a:srgbClr val="FFFFFF"/>
                  </a:outerShdw>
                </a:effectLst>
                <a:latin typeface="Times" charset="0"/>
              </a:rPr>
              <a:t>Crystal Orientations and FCC Lattice</a:t>
            </a:r>
            <a:br>
              <a:rPr lang="en-US" sz="8800" dirty="0">
                <a:effectLst>
                  <a:outerShdw blurRad="38100" dist="38100" dir="2700000" algn="tl">
                    <a:srgbClr val="FFFFFF"/>
                  </a:outerShdw>
                </a:effectLst>
                <a:latin typeface="Times" charset="0"/>
              </a:rPr>
            </a:br>
            <a:endParaRPr dirty="0"/>
          </a:p>
        </p:txBody>
      </p:sp>
      <p:pic>
        <p:nvPicPr>
          <p:cNvPr id="10" name="Picture 4">
            <a:extLst>
              <a:ext uri="{FF2B5EF4-FFF2-40B4-BE49-F238E27FC236}">
                <a16:creationId xmlns:a16="http://schemas.microsoft.com/office/drawing/2014/main" id="{0E3777AF-6DD7-4898-9A5B-FBF405F1A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61" t="84848" r="44118"/>
          <a:stretch>
            <a:fillRect/>
          </a:stretch>
        </p:blipFill>
        <p:spPr bwMode="auto">
          <a:xfrm>
            <a:off x="6289291" y="8558342"/>
            <a:ext cx="12002843" cy="363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fcc">
            <a:extLst>
              <a:ext uri="{FF2B5EF4-FFF2-40B4-BE49-F238E27FC236}">
                <a16:creationId xmlns:a16="http://schemas.microsoft.com/office/drawing/2014/main" id="{1A1C3E24-2E49-4A63-85B9-118BA2EF7A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2608" y="5157658"/>
            <a:ext cx="6192354" cy="291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01070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 name="About us">
            <a:extLst>
              <a:ext uri="{FF2B5EF4-FFF2-40B4-BE49-F238E27FC236}">
                <a16:creationId xmlns:a16="http://schemas.microsoft.com/office/drawing/2014/main" id="{5FC9A76C-18E8-45D4-8B37-A6DAB356BEE1}"/>
              </a:ext>
            </a:extLst>
          </p:cNvPr>
          <p:cNvSpPr txBox="1">
            <a:spLocks noGrp="1"/>
          </p:cNvSpPr>
          <p:nvPr>
            <p:ph type="title"/>
          </p:nvPr>
        </p:nvSpPr>
        <p:spPr>
          <a:xfrm>
            <a:off x="2222500" y="2222500"/>
            <a:ext cx="18184232" cy="1433163"/>
          </a:xfrm>
          <a:prstGeom prst="rect">
            <a:avLst/>
          </a:prstGeom>
        </p:spPr>
        <p:txBody>
          <a:bodyPr>
            <a:normAutofit fontScale="90000"/>
          </a:bodyPr>
          <a:lstStyle>
            <a:lvl1pPr>
              <a:defRPr>
                <a:solidFill>
                  <a:srgbClr val="BD3436"/>
                </a:solidFill>
              </a:defRPr>
            </a:lvl1pPr>
          </a:lstStyle>
          <a:p>
            <a:r>
              <a:rPr lang="en-US" dirty="0">
                <a:latin typeface="Times" charset="0"/>
              </a:rPr>
              <a:t>The importance of interfacial free energy</a:t>
            </a:r>
            <a:br>
              <a:rPr lang="en-US" dirty="0">
                <a:latin typeface="Times" charset="0"/>
              </a:rPr>
            </a:br>
            <a:endParaRPr dirty="0"/>
          </a:p>
        </p:txBody>
      </p:sp>
      <p:sp>
        <p:nvSpPr>
          <p:cNvPr id="8" name="Slide Number Placeholder 6">
            <a:extLst>
              <a:ext uri="{FF2B5EF4-FFF2-40B4-BE49-F238E27FC236}">
                <a16:creationId xmlns:a16="http://schemas.microsoft.com/office/drawing/2014/main" id="{FBFE36B0-6BC9-4207-A4E3-95B1CEBDF120}"/>
              </a:ext>
            </a:extLst>
          </p:cNvPr>
          <p:cNvSpPr txBox="1">
            <a:spLocks/>
          </p:cNvSpPr>
          <p:nvPr/>
        </p:nvSpPr>
        <p:spPr bwMode="auto">
          <a:xfrm>
            <a:off x="21585237" y="11431355"/>
            <a:ext cx="576263" cy="414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tx1"/>
                </a:solidFill>
                <a:effectLst/>
                <a:uFillTx/>
                <a:latin typeface="Times" panose="02020603050405020304" pitchFamily="18" charset="0"/>
                <a:ea typeface="+mn-ea"/>
                <a:cs typeface="+mn-cs"/>
                <a:sym typeface="Helvetica Neue"/>
              </a:defRPr>
            </a:lvl1pPr>
            <a:lvl2pPr marL="742950" marR="0" indent="-28575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tx1"/>
                </a:solidFill>
                <a:effectLst/>
                <a:uFillTx/>
                <a:latin typeface="Times" panose="02020603050405020304" pitchFamily="18" charset="0"/>
                <a:ea typeface="+mn-ea"/>
                <a:cs typeface="+mn-cs"/>
                <a:sym typeface="Helvetica Neue"/>
              </a:defRPr>
            </a:lvl2pPr>
            <a:lvl3pPr marL="1143000" marR="0" indent="-228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tx1"/>
                </a:solidFill>
                <a:effectLst/>
                <a:uFillTx/>
                <a:latin typeface="Times" panose="02020603050405020304" pitchFamily="18" charset="0"/>
                <a:ea typeface="+mn-ea"/>
                <a:cs typeface="+mn-cs"/>
                <a:sym typeface="Helvetica Neue"/>
              </a:defRPr>
            </a:lvl3pPr>
            <a:lvl4pPr marL="1600200" marR="0" indent="-228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tx1"/>
                </a:solidFill>
                <a:effectLst/>
                <a:uFillTx/>
                <a:latin typeface="Times" panose="02020603050405020304" pitchFamily="18" charset="0"/>
                <a:ea typeface="+mn-ea"/>
                <a:cs typeface="+mn-cs"/>
                <a:sym typeface="Helvetica Neue"/>
              </a:defRPr>
            </a:lvl4pPr>
            <a:lvl5pPr marL="2057400" marR="0" indent="-228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tx1"/>
                </a:solidFill>
                <a:effectLst/>
                <a:uFillTx/>
                <a:latin typeface="Times" panose="02020603050405020304" pitchFamily="18" charset="0"/>
                <a:ea typeface="+mn-ea"/>
                <a:cs typeface="+mn-cs"/>
                <a:sym typeface="Helvetica Neue"/>
              </a:defRPr>
            </a:lvl5pPr>
            <a:lvl6pPr marL="2514600" marR="0" indent="-228600" algn="ctr" defTabSz="2438338" rtl="0" eaLnBrk="0" fontAlgn="base" latinLnBrk="0" hangingPunct="0">
              <a:lnSpc>
                <a:spcPct val="100000"/>
              </a:lnSpc>
              <a:spcBef>
                <a:spcPct val="0"/>
              </a:spcBef>
              <a:spcAft>
                <a:spcPct val="0"/>
              </a:spcAft>
              <a:buClrTx/>
              <a:buSzTx/>
              <a:buFontTx/>
              <a:buNone/>
              <a:tabLst/>
              <a:defRPr kumimoji="0" sz="2400" b="0" i="0" u="none" strike="noStrike" cap="none" spc="0" normalizeH="0" baseline="0">
                <a:ln>
                  <a:noFill/>
                </a:ln>
                <a:solidFill>
                  <a:schemeClr val="tx1"/>
                </a:solidFill>
                <a:effectLst/>
                <a:uFillTx/>
                <a:latin typeface="Times" panose="02020603050405020304" pitchFamily="18" charset="0"/>
                <a:ea typeface="+mn-ea"/>
                <a:cs typeface="+mn-cs"/>
                <a:sym typeface="Helvetica Neue"/>
              </a:defRPr>
            </a:lvl6pPr>
            <a:lvl7pPr marL="2971800" marR="0" indent="-228600" algn="ctr" defTabSz="2438338" rtl="0" eaLnBrk="0" fontAlgn="base" latinLnBrk="0" hangingPunct="0">
              <a:lnSpc>
                <a:spcPct val="100000"/>
              </a:lnSpc>
              <a:spcBef>
                <a:spcPct val="0"/>
              </a:spcBef>
              <a:spcAft>
                <a:spcPct val="0"/>
              </a:spcAft>
              <a:buClrTx/>
              <a:buSzTx/>
              <a:buFontTx/>
              <a:buNone/>
              <a:tabLst/>
              <a:defRPr kumimoji="0" sz="2400" b="0" i="0" u="none" strike="noStrike" cap="none" spc="0" normalizeH="0" baseline="0">
                <a:ln>
                  <a:noFill/>
                </a:ln>
                <a:solidFill>
                  <a:schemeClr val="tx1"/>
                </a:solidFill>
                <a:effectLst/>
                <a:uFillTx/>
                <a:latin typeface="Times" panose="02020603050405020304" pitchFamily="18" charset="0"/>
                <a:ea typeface="+mn-ea"/>
                <a:cs typeface="+mn-cs"/>
                <a:sym typeface="Helvetica Neue"/>
              </a:defRPr>
            </a:lvl7pPr>
            <a:lvl8pPr marL="3429000" marR="0" indent="-228600" algn="ctr" defTabSz="2438338" rtl="0" eaLnBrk="0" fontAlgn="base" latinLnBrk="0" hangingPunct="0">
              <a:lnSpc>
                <a:spcPct val="100000"/>
              </a:lnSpc>
              <a:spcBef>
                <a:spcPct val="0"/>
              </a:spcBef>
              <a:spcAft>
                <a:spcPct val="0"/>
              </a:spcAft>
              <a:buClrTx/>
              <a:buSzTx/>
              <a:buFontTx/>
              <a:buNone/>
              <a:tabLst/>
              <a:defRPr kumimoji="0" sz="2400" b="0" i="0" u="none" strike="noStrike" cap="none" spc="0" normalizeH="0" baseline="0">
                <a:ln>
                  <a:noFill/>
                </a:ln>
                <a:solidFill>
                  <a:schemeClr val="tx1"/>
                </a:solidFill>
                <a:effectLst/>
                <a:uFillTx/>
                <a:latin typeface="Times" panose="02020603050405020304" pitchFamily="18" charset="0"/>
                <a:ea typeface="+mn-ea"/>
                <a:cs typeface="+mn-cs"/>
                <a:sym typeface="Helvetica Neue"/>
              </a:defRPr>
            </a:lvl8pPr>
            <a:lvl9pPr marL="3886200" marR="0" indent="-228600" algn="ctr" defTabSz="2438338" rtl="0" eaLnBrk="0" fontAlgn="base" latinLnBrk="0" hangingPunct="0">
              <a:lnSpc>
                <a:spcPct val="100000"/>
              </a:lnSpc>
              <a:spcBef>
                <a:spcPct val="0"/>
              </a:spcBef>
              <a:spcAft>
                <a:spcPct val="0"/>
              </a:spcAft>
              <a:buClrTx/>
              <a:buSzTx/>
              <a:buFontTx/>
              <a:buNone/>
              <a:tabLst/>
              <a:defRPr kumimoji="0" sz="2400" b="0" i="0" u="none" strike="noStrike" cap="none" spc="0" normalizeH="0" baseline="0">
                <a:ln>
                  <a:noFill/>
                </a:ln>
                <a:solidFill>
                  <a:schemeClr val="tx1"/>
                </a:solidFill>
                <a:effectLst/>
                <a:uFillTx/>
                <a:latin typeface="Times" panose="02020603050405020304" pitchFamily="18" charset="0"/>
                <a:ea typeface="+mn-ea"/>
                <a:cs typeface="+mn-cs"/>
                <a:sym typeface="Helvetica Neue"/>
              </a:defRPr>
            </a:lvl9pPr>
          </a:lstStyle>
          <a:p>
            <a:fld id="{9878BF72-BFB2-4135-8F62-1C0D3663B253}" type="slidenum">
              <a:rPr lang="en-US" altLang="en-US" sz="1200" smtClean="0">
                <a:solidFill>
                  <a:srgbClr val="A7A399"/>
                </a:solidFill>
              </a:rPr>
              <a:pPr/>
              <a:t>6</a:t>
            </a:fld>
            <a:endParaRPr lang="en-US" altLang="en-US" sz="1200">
              <a:solidFill>
                <a:srgbClr val="A7A399"/>
              </a:solidFill>
            </a:endParaRPr>
          </a:p>
        </p:txBody>
      </p:sp>
      <p:sp>
        <p:nvSpPr>
          <p:cNvPr id="9" name="Rectangle 20">
            <a:extLst>
              <a:ext uri="{FF2B5EF4-FFF2-40B4-BE49-F238E27FC236}">
                <a16:creationId xmlns:a16="http://schemas.microsoft.com/office/drawing/2014/main" id="{7D9F53F9-89CF-4DA1-B317-98DC21781F8A}"/>
              </a:ext>
            </a:extLst>
          </p:cNvPr>
          <p:cNvSpPr>
            <a:spLocks noChangeArrowheads="1"/>
          </p:cNvSpPr>
          <p:nvPr/>
        </p:nvSpPr>
        <p:spPr bwMode="auto">
          <a:xfrm>
            <a:off x="887661" y="7713874"/>
            <a:ext cx="15969677" cy="64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9" tIns="45703" rIns="91409" bIns="45703">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l"/>
            <a:r>
              <a:rPr lang="en-US" altLang="en-US" sz="3600" dirty="0"/>
              <a:t>The nucleation rate of crystals depends on the magnitude of interfacial free energy, </a:t>
            </a:r>
            <a:r>
              <a:rPr lang="en-US" altLang="en-US" sz="3600" dirty="0">
                <a:sym typeface="Symbol" panose="05050102010706020507" pitchFamily="18" charset="2"/>
              </a:rPr>
              <a:t></a:t>
            </a:r>
            <a:r>
              <a:rPr lang="en-US" altLang="en-US" sz="1900" dirty="0">
                <a:sym typeface="Symbol" panose="05050102010706020507" pitchFamily="18" charset="2"/>
              </a:rPr>
              <a:t>.</a:t>
            </a:r>
            <a:endParaRPr lang="en-US" altLang="en-US" sz="1800" dirty="0"/>
          </a:p>
        </p:txBody>
      </p:sp>
      <p:pic>
        <p:nvPicPr>
          <p:cNvPr id="12" name="Picture 23">
            <a:extLst>
              <a:ext uri="{FF2B5EF4-FFF2-40B4-BE49-F238E27FC236}">
                <a16:creationId xmlns:a16="http://schemas.microsoft.com/office/drawing/2014/main" id="{1A8D4EF0-1B64-4617-822D-7955BB7F735D}"/>
              </a:ext>
            </a:extLst>
          </p:cNvPr>
          <p:cNvPicPr>
            <a:picLocks noChangeAspect="1" noChangeArrowheads="1"/>
          </p:cNvPicPr>
          <p:nvPr/>
        </p:nvPicPr>
        <p:blipFill>
          <a:blip r:embed="rId3"/>
          <a:srcRect/>
          <a:stretch>
            <a:fillRect/>
          </a:stretch>
        </p:blipFill>
        <p:spPr bwMode="auto">
          <a:xfrm>
            <a:off x="18221712" y="4818604"/>
            <a:ext cx="3984959" cy="1827523"/>
          </a:xfrm>
          <a:prstGeom prst="rect">
            <a:avLst/>
          </a:prstGeom>
          <a:solidFill>
            <a:schemeClr val="bg1"/>
          </a:solidFill>
          <a:ln w="9525">
            <a:solidFill>
              <a:schemeClr val="accent1">
                <a:lumMod val="60000"/>
                <a:lumOff val="40000"/>
              </a:schemeClr>
            </a:solidFill>
            <a:miter lim="800000"/>
            <a:headEnd/>
            <a:tailEnd/>
          </a:ln>
        </p:spPr>
      </p:pic>
      <p:sp>
        <p:nvSpPr>
          <p:cNvPr id="13" name="Rectangle 24">
            <a:extLst>
              <a:ext uri="{FF2B5EF4-FFF2-40B4-BE49-F238E27FC236}">
                <a16:creationId xmlns:a16="http://schemas.microsoft.com/office/drawing/2014/main" id="{8C3C14AA-429A-4880-BA38-444BD0A7BFAE}"/>
              </a:ext>
            </a:extLst>
          </p:cNvPr>
          <p:cNvSpPr>
            <a:spLocks noChangeArrowheads="1"/>
          </p:cNvSpPr>
          <p:nvPr/>
        </p:nvSpPr>
        <p:spPr bwMode="auto">
          <a:xfrm>
            <a:off x="17880012" y="7741850"/>
            <a:ext cx="4179888" cy="58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9" tIns="45703" rIns="91409" bIns="45703"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200" b="1" dirty="0">
                <a:solidFill>
                  <a:srgbClr val="CC0000"/>
                </a:solidFill>
                <a:latin typeface="Times New Roman" panose="02020603050405020304" pitchFamily="18" charset="0"/>
              </a:rPr>
              <a:t> ammonium- bromide</a:t>
            </a:r>
            <a:r>
              <a:rPr lang="en-US" altLang="en-US" sz="3200" b="1" baseline="30000" dirty="0">
                <a:solidFill>
                  <a:srgbClr val="CC0000"/>
                </a:solidFill>
                <a:latin typeface="Times New Roman" panose="02020603050405020304" pitchFamily="18" charset="0"/>
              </a:rPr>
              <a:t>1</a:t>
            </a:r>
            <a:endParaRPr lang="en-US" altLang="en-US" sz="3200" b="1" dirty="0">
              <a:solidFill>
                <a:srgbClr val="CC0000"/>
              </a:solidFill>
              <a:latin typeface="Times New Roman" panose="02020603050405020304" pitchFamily="18" charset="0"/>
            </a:endParaRPr>
          </a:p>
        </p:txBody>
      </p:sp>
      <p:pic>
        <p:nvPicPr>
          <p:cNvPr id="14" name="Picture 26">
            <a:extLst>
              <a:ext uri="{FF2B5EF4-FFF2-40B4-BE49-F238E27FC236}">
                <a16:creationId xmlns:a16="http://schemas.microsoft.com/office/drawing/2014/main" id="{9A07483F-645D-4939-88D4-7BB48932D00D}"/>
              </a:ext>
            </a:extLst>
          </p:cNvPr>
          <p:cNvPicPr>
            <a:picLocks noChangeAspect="1" noChangeArrowheads="1"/>
          </p:cNvPicPr>
          <p:nvPr/>
        </p:nvPicPr>
        <p:blipFill>
          <a:blip r:embed="rId4"/>
          <a:srcRect l="3990" t="78030" r="40196" b="2272"/>
          <a:stretch>
            <a:fillRect/>
          </a:stretch>
        </p:blipFill>
        <p:spPr bwMode="auto">
          <a:xfrm>
            <a:off x="14885619" y="8800867"/>
            <a:ext cx="7174281" cy="2844800"/>
          </a:xfrm>
          <a:prstGeom prst="rect">
            <a:avLst/>
          </a:prstGeom>
          <a:noFill/>
          <a:ln w="9525">
            <a:solidFill>
              <a:schemeClr val="accent1">
                <a:lumMod val="60000"/>
                <a:lumOff val="40000"/>
              </a:schemeClr>
            </a:solidFill>
            <a:miter lim="800000"/>
            <a:headEnd/>
            <a:tailEnd/>
          </a:ln>
        </p:spPr>
      </p:pic>
      <p:graphicFrame>
        <p:nvGraphicFramePr>
          <p:cNvPr id="15" name="Object 29">
            <a:extLst>
              <a:ext uri="{FF2B5EF4-FFF2-40B4-BE49-F238E27FC236}">
                <a16:creationId xmlns:a16="http://schemas.microsoft.com/office/drawing/2014/main" id="{D3F0A649-A832-4EB1-80BB-2BE4509E72FE}"/>
              </a:ext>
            </a:extLst>
          </p:cNvPr>
          <p:cNvGraphicFramePr>
            <a:graphicFrameLocks noChangeAspect="1"/>
          </p:cNvGraphicFramePr>
          <p:nvPr>
            <p:extLst>
              <p:ext uri="{D42A27DB-BD31-4B8C-83A1-F6EECF244321}">
                <p14:modId xmlns:p14="http://schemas.microsoft.com/office/powerpoint/2010/main" val="1111671623"/>
              </p:ext>
            </p:extLst>
          </p:nvPr>
        </p:nvGraphicFramePr>
        <p:xfrm>
          <a:off x="1573441" y="9229169"/>
          <a:ext cx="8117671" cy="848943"/>
        </p:xfrm>
        <a:graphic>
          <a:graphicData uri="http://schemas.openxmlformats.org/presentationml/2006/ole">
            <mc:AlternateContent xmlns:mc="http://schemas.openxmlformats.org/markup-compatibility/2006">
              <mc:Choice xmlns:v="urn:schemas-microsoft-com:vml" Requires="v">
                <p:oleObj name="Equation" r:id="rId5" imgW="1943100" imgH="203200" progId="Equation.3">
                  <p:embed/>
                </p:oleObj>
              </mc:Choice>
              <mc:Fallback>
                <p:oleObj name="Equation" r:id="rId5" imgW="1943100" imgH="203200" progId="Equation.3">
                  <p:embed/>
                  <p:pic>
                    <p:nvPicPr>
                      <p:cNvPr id="15" name="Object 29">
                        <a:extLst>
                          <a:ext uri="{FF2B5EF4-FFF2-40B4-BE49-F238E27FC236}">
                            <a16:creationId xmlns:a16="http://schemas.microsoft.com/office/drawing/2014/main" id="{D3F0A649-A832-4EB1-80BB-2BE4509E72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3441" y="9229169"/>
                        <a:ext cx="8117671" cy="848943"/>
                      </a:xfrm>
                      <a:prstGeom prst="rect">
                        <a:avLst/>
                      </a:prstGeom>
                      <a:noFill/>
                      <a:ln>
                        <a:noFill/>
                      </a:ln>
                      <a:effectLst/>
                    </p:spPr>
                  </p:pic>
                </p:oleObj>
              </mc:Fallback>
            </mc:AlternateContent>
          </a:graphicData>
        </a:graphic>
      </p:graphicFrame>
      <p:sp>
        <p:nvSpPr>
          <p:cNvPr id="16" name="Rectangle 19">
            <a:extLst>
              <a:ext uri="{FF2B5EF4-FFF2-40B4-BE49-F238E27FC236}">
                <a16:creationId xmlns:a16="http://schemas.microsoft.com/office/drawing/2014/main" id="{72C0A502-9063-4DE7-B811-30F9D14C1969}"/>
              </a:ext>
            </a:extLst>
          </p:cNvPr>
          <p:cNvSpPr txBox="1">
            <a:spLocks noChangeArrowheads="1"/>
          </p:cNvSpPr>
          <p:nvPr/>
        </p:nvSpPr>
        <p:spPr bwMode="auto">
          <a:xfrm>
            <a:off x="1317997" y="4053142"/>
            <a:ext cx="13299998" cy="1089495"/>
          </a:xfrm>
          <a:prstGeom prst="rect">
            <a:avLst/>
          </a:prstGeom>
          <a:noFill/>
          <a:ln w="12700">
            <a:noFill/>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9" tIns="45703" rIns="91409" bIns="45703">
            <a:spAutoFit/>
          </a:bodyPr>
          <a:lstStyle>
            <a:lvl1pPr marL="493713" marR="0" indent="-493713" algn="l" defTabSz="2438338" rtl="0" latinLnBrk="0">
              <a:lnSpc>
                <a:spcPct val="90000"/>
              </a:lnSpc>
              <a:spcBef>
                <a:spcPts val="4500"/>
              </a:spcBef>
              <a:spcAft>
                <a:spcPts val="0"/>
              </a:spcAft>
              <a:buClrTx/>
              <a:buSzPct val="123000"/>
              <a:buFontTx/>
              <a:buChar char="•"/>
              <a:tabLst/>
              <a:defRPr sz="2400" b="0" i="0" u="none" strike="noStrike" cap="none" spc="0" baseline="0">
                <a:solidFill>
                  <a:schemeClr val="tx1"/>
                </a:solidFill>
                <a:uFillTx/>
                <a:latin typeface="Times" panose="02020603050405020304" pitchFamily="18" charset="0"/>
                <a:ea typeface="+mn-ea"/>
                <a:cs typeface="+mn-cs"/>
                <a:sym typeface="Helvetica Neue"/>
              </a:defRPr>
            </a:lvl1pPr>
            <a:lvl2pPr marL="742950" marR="0" indent="-285750" algn="l" defTabSz="2438338" rtl="0" latinLnBrk="0">
              <a:lnSpc>
                <a:spcPct val="90000"/>
              </a:lnSpc>
              <a:spcBef>
                <a:spcPts val="4500"/>
              </a:spcBef>
              <a:spcAft>
                <a:spcPts val="0"/>
              </a:spcAft>
              <a:buClrTx/>
              <a:buSzPct val="123000"/>
              <a:buFontTx/>
              <a:buChar char="•"/>
              <a:tabLst/>
              <a:defRPr sz="2400" b="0" i="0" u="none" strike="noStrike" cap="none" spc="0" baseline="0">
                <a:solidFill>
                  <a:schemeClr val="tx1"/>
                </a:solidFill>
                <a:uFillTx/>
                <a:latin typeface="Times" panose="02020603050405020304" pitchFamily="18" charset="0"/>
                <a:ea typeface="+mn-ea"/>
                <a:cs typeface="+mn-cs"/>
                <a:sym typeface="Helvetica Neue"/>
              </a:defRPr>
            </a:lvl2pPr>
            <a:lvl3pPr marL="1143000" marR="0" indent="-228600" algn="l" defTabSz="2438338" rtl="0" latinLnBrk="0">
              <a:lnSpc>
                <a:spcPct val="90000"/>
              </a:lnSpc>
              <a:spcBef>
                <a:spcPts val="4500"/>
              </a:spcBef>
              <a:spcAft>
                <a:spcPts val="0"/>
              </a:spcAft>
              <a:buClrTx/>
              <a:buSzPct val="123000"/>
              <a:buFontTx/>
              <a:buChar char="•"/>
              <a:tabLst/>
              <a:defRPr sz="2400" b="0" i="0" u="none" strike="noStrike" cap="none" spc="0" baseline="0">
                <a:solidFill>
                  <a:schemeClr val="tx1"/>
                </a:solidFill>
                <a:uFillTx/>
                <a:latin typeface="Times" panose="02020603050405020304" pitchFamily="18" charset="0"/>
                <a:ea typeface="+mn-ea"/>
                <a:cs typeface="+mn-cs"/>
                <a:sym typeface="Helvetica Neue"/>
              </a:defRPr>
            </a:lvl3pPr>
            <a:lvl4pPr marL="1600200" marR="0" indent="-228600" algn="l" defTabSz="2438338" rtl="0" latinLnBrk="0">
              <a:lnSpc>
                <a:spcPct val="90000"/>
              </a:lnSpc>
              <a:spcBef>
                <a:spcPts val="4500"/>
              </a:spcBef>
              <a:spcAft>
                <a:spcPts val="0"/>
              </a:spcAft>
              <a:buClrTx/>
              <a:buSzPct val="123000"/>
              <a:buFontTx/>
              <a:buChar char="•"/>
              <a:tabLst/>
              <a:defRPr sz="2400" b="0" i="0" u="none" strike="noStrike" cap="none" spc="0" baseline="0">
                <a:solidFill>
                  <a:schemeClr val="tx1"/>
                </a:solidFill>
                <a:uFillTx/>
                <a:latin typeface="Times" panose="02020603050405020304" pitchFamily="18" charset="0"/>
                <a:ea typeface="+mn-ea"/>
                <a:cs typeface="+mn-cs"/>
                <a:sym typeface="Helvetica Neue"/>
              </a:defRPr>
            </a:lvl4pPr>
            <a:lvl5pPr marL="2057400" marR="0" indent="-228600" algn="l" defTabSz="2438338" rtl="0" latinLnBrk="0">
              <a:lnSpc>
                <a:spcPct val="90000"/>
              </a:lnSpc>
              <a:spcBef>
                <a:spcPts val="4500"/>
              </a:spcBef>
              <a:spcAft>
                <a:spcPts val="0"/>
              </a:spcAft>
              <a:buClrTx/>
              <a:buSzPct val="123000"/>
              <a:buFontTx/>
              <a:buChar char="•"/>
              <a:tabLst/>
              <a:defRPr sz="2400" b="0" i="0" u="none" strike="noStrike" cap="none" spc="0" baseline="0">
                <a:solidFill>
                  <a:schemeClr val="tx1"/>
                </a:solidFill>
                <a:uFillTx/>
                <a:latin typeface="Times" panose="02020603050405020304" pitchFamily="18" charset="0"/>
                <a:ea typeface="+mn-ea"/>
                <a:cs typeface="+mn-cs"/>
                <a:sym typeface="Helvetica Neue"/>
              </a:defRPr>
            </a:lvl5pPr>
            <a:lvl6pPr marL="2514600" marR="0" indent="-228600" algn="l" defTabSz="2438338" rtl="0" eaLnBrk="0" fontAlgn="base" latinLnBrk="0" hangingPunct="0">
              <a:lnSpc>
                <a:spcPct val="90000"/>
              </a:lnSpc>
              <a:spcBef>
                <a:spcPct val="0"/>
              </a:spcBef>
              <a:spcAft>
                <a:spcPct val="0"/>
              </a:spcAft>
              <a:buClrTx/>
              <a:buSzPct val="123000"/>
              <a:buFontTx/>
              <a:buChar char="•"/>
              <a:tabLst/>
              <a:defRPr sz="2400" b="0" i="0" u="none" strike="noStrike" cap="none" spc="0" baseline="0">
                <a:solidFill>
                  <a:schemeClr val="tx1"/>
                </a:solidFill>
                <a:uFillTx/>
                <a:latin typeface="Times" panose="02020603050405020304" pitchFamily="18" charset="0"/>
                <a:ea typeface="+mn-ea"/>
                <a:cs typeface="+mn-cs"/>
                <a:sym typeface="Helvetica Neue"/>
              </a:defRPr>
            </a:lvl6pPr>
            <a:lvl7pPr marL="2971800" marR="0" indent="-228600" algn="l" defTabSz="2438338" rtl="0" eaLnBrk="0" fontAlgn="base" latinLnBrk="0" hangingPunct="0">
              <a:lnSpc>
                <a:spcPct val="90000"/>
              </a:lnSpc>
              <a:spcBef>
                <a:spcPct val="0"/>
              </a:spcBef>
              <a:spcAft>
                <a:spcPct val="0"/>
              </a:spcAft>
              <a:buClrTx/>
              <a:buSzPct val="123000"/>
              <a:buFontTx/>
              <a:buChar char="•"/>
              <a:tabLst/>
              <a:defRPr sz="2400" b="0" i="0" u="none" strike="noStrike" cap="none" spc="0" baseline="0">
                <a:solidFill>
                  <a:schemeClr val="tx1"/>
                </a:solidFill>
                <a:uFillTx/>
                <a:latin typeface="Times" panose="02020603050405020304" pitchFamily="18" charset="0"/>
                <a:ea typeface="+mn-ea"/>
                <a:cs typeface="+mn-cs"/>
                <a:sym typeface="Helvetica Neue"/>
              </a:defRPr>
            </a:lvl7pPr>
            <a:lvl8pPr marL="3429000" marR="0" indent="-228600" algn="l" defTabSz="2438338" rtl="0" eaLnBrk="0" fontAlgn="base" latinLnBrk="0" hangingPunct="0">
              <a:lnSpc>
                <a:spcPct val="90000"/>
              </a:lnSpc>
              <a:spcBef>
                <a:spcPct val="0"/>
              </a:spcBef>
              <a:spcAft>
                <a:spcPct val="0"/>
              </a:spcAft>
              <a:buClrTx/>
              <a:buSzPct val="123000"/>
              <a:buFontTx/>
              <a:buChar char="•"/>
              <a:tabLst/>
              <a:defRPr sz="2400" b="0" i="0" u="none" strike="noStrike" cap="none" spc="0" baseline="0">
                <a:solidFill>
                  <a:schemeClr val="tx1"/>
                </a:solidFill>
                <a:uFillTx/>
                <a:latin typeface="Times" panose="02020603050405020304" pitchFamily="18" charset="0"/>
                <a:ea typeface="+mn-ea"/>
                <a:cs typeface="+mn-cs"/>
                <a:sym typeface="Helvetica Neue"/>
              </a:defRPr>
            </a:lvl8pPr>
            <a:lvl9pPr marL="3886200" marR="0" indent="-228600" algn="l" defTabSz="2438338" rtl="0" eaLnBrk="0" fontAlgn="base" latinLnBrk="0" hangingPunct="0">
              <a:lnSpc>
                <a:spcPct val="90000"/>
              </a:lnSpc>
              <a:spcBef>
                <a:spcPct val="0"/>
              </a:spcBef>
              <a:spcAft>
                <a:spcPct val="0"/>
              </a:spcAft>
              <a:buClrTx/>
              <a:buSzPct val="123000"/>
              <a:buFontTx/>
              <a:buChar char="•"/>
              <a:tabLst/>
              <a:defRPr sz="2400" b="0" i="0" u="none" strike="noStrike" cap="none" spc="0" baseline="0">
                <a:solidFill>
                  <a:schemeClr val="tx1"/>
                </a:solidFill>
                <a:uFillTx/>
                <a:latin typeface="Times" panose="02020603050405020304" pitchFamily="18" charset="0"/>
                <a:ea typeface="+mn-ea"/>
                <a:cs typeface="+mn-cs"/>
                <a:sym typeface="Helvetica Neue"/>
              </a:defRPr>
            </a:lvl9pPr>
          </a:lstStyle>
          <a:p>
            <a:pPr marL="0" indent="0" hangingPunct="1">
              <a:buFontTx/>
              <a:buNone/>
            </a:pPr>
            <a:r>
              <a:rPr lang="en-US" altLang="en-US" sz="3600"/>
              <a:t>In metallurgical processes the formation of dendrites plays a vital role in the final product, such as cast iron.</a:t>
            </a:r>
            <a:endParaRPr lang="en-US" altLang="en-US" sz="3600" dirty="0"/>
          </a:p>
        </p:txBody>
      </p:sp>
      <p:sp>
        <p:nvSpPr>
          <p:cNvPr id="17" name="Rectangle 12">
            <a:extLst>
              <a:ext uri="{FF2B5EF4-FFF2-40B4-BE49-F238E27FC236}">
                <a16:creationId xmlns:a16="http://schemas.microsoft.com/office/drawing/2014/main" id="{A63D51C1-C9D4-4204-B51C-51B722640293}"/>
              </a:ext>
            </a:extLst>
          </p:cNvPr>
          <p:cNvSpPr>
            <a:spLocks noChangeArrowheads="1"/>
          </p:cNvSpPr>
          <p:nvPr/>
        </p:nvSpPr>
        <p:spPr bwMode="auto">
          <a:xfrm>
            <a:off x="1020101" y="5811680"/>
            <a:ext cx="15254869" cy="12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9" tIns="45703" rIns="91409" bIns="45703">
            <a:spAutoFit/>
          </a:bodyPr>
          <a:lstStyle>
            <a:lvl1pPr marL="493713" indent="-493713">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408113" indent="-493713">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l"/>
            <a:r>
              <a:rPr lang="en-US" altLang="en-US" sz="3600" dirty="0"/>
              <a:t>The dendrite (tree like branching) growth morphology depends on the anisotropy </a:t>
            </a:r>
          </a:p>
          <a:p>
            <a:pPr algn="l"/>
            <a:r>
              <a:rPr lang="en-US" altLang="en-US" sz="3600" dirty="0"/>
              <a:t>(orientation dependency)  of the crystal-melt. Interfacial free energy </a:t>
            </a:r>
            <a:r>
              <a:rPr lang="en-US" altLang="en-US" sz="3600" dirty="0">
                <a:sym typeface="Symbol" panose="05050102010706020507" pitchFamily="18" charset="2"/>
              </a:rPr>
              <a:t></a:t>
            </a:r>
          </a:p>
        </p:txBody>
      </p:sp>
      <p:sp>
        <p:nvSpPr>
          <p:cNvPr id="18" name="Rectangle 28">
            <a:extLst>
              <a:ext uri="{FF2B5EF4-FFF2-40B4-BE49-F238E27FC236}">
                <a16:creationId xmlns:a16="http://schemas.microsoft.com/office/drawing/2014/main" id="{8A225B6C-21C5-4974-9D2E-AFDC535F65F8}"/>
              </a:ext>
            </a:extLst>
          </p:cNvPr>
          <p:cNvSpPr>
            <a:spLocks noChangeArrowheads="1"/>
          </p:cNvSpPr>
          <p:nvPr/>
        </p:nvSpPr>
        <p:spPr bwMode="auto">
          <a:xfrm>
            <a:off x="887661" y="10630839"/>
            <a:ext cx="3593755" cy="12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9" tIns="45703" rIns="91409" bIns="45703">
            <a:spAutoFit/>
          </a:bodyPr>
          <a:lstStyle>
            <a:lvl1pPr marL="455613" indent="-455613">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l"/>
            <a:r>
              <a:rPr lang="en-US" altLang="en-US" sz="3600" dirty="0"/>
              <a:t>a)  </a:t>
            </a:r>
            <a:r>
              <a:rPr lang="en-US" altLang="en-US" sz="3600" dirty="0">
                <a:sym typeface="Symbol" panose="05050102010706020507" pitchFamily="18" charset="2"/>
              </a:rPr>
              <a:t> </a:t>
            </a:r>
            <a:r>
              <a:rPr lang="en-US" altLang="en-US" sz="3600" dirty="0"/>
              <a:t>along (100)</a:t>
            </a:r>
          </a:p>
          <a:p>
            <a:pPr algn="l"/>
            <a:r>
              <a:rPr lang="en-US" altLang="en-US" sz="3600" dirty="0"/>
              <a:t>b)  </a:t>
            </a:r>
            <a:r>
              <a:rPr lang="en-US" altLang="en-US" sz="3600" dirty="0">
                <a:sym typeface="Symbol" panose="05050102010706020507" pitchFamily="18" charset="2"/>
              </a:rPr>
              <a:t> </a:t>
            </a:r>
            <a:r>
              <a:rPr lang="en-US" altLang="en-US" sz="3600" dirty="0"/>
              <a:t>along (110)</a:t>
            </a:r>
          </a:p>
        </p:txBody>
      </p:sp>
      <p:sp>
        <p:nvSpPr>
          <p:cNvPr id="19" name="Rectangle 25">
            <a:extLst>
              <a:ext uri="{FF2B5EF4-FFF2-40B4-BE49-F238E27FC236}">
                <a16:creationId xmlns:a16="http://schemas.microsoft.com/office/drawing/2014/main" id="{54B3F7F4-E9D7-4B89-8986-8F5366DB698A}"/>
              </a:ext>
            </a:extLst>
          </p:cNvPr>
          <p:cNvSpPr>
            <a:spLocks noChangeArrowheads="1"/>
          </p:cNvSpPr>
          <p:nvPr/>
        </p:nvSpPr>
        <p:spPr bwMode="auto">
          <a:xfrm>
            <a:off x="5869724" y="12486414"/>
            <a:ext cx="10336488" cy="1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9" tIns="45703" rIns="91409" bIns="45703">
            <a:spAutoFit/>
          </a:bodyPr>
          <a:lstStyle>
            <a:lvl1pPr marL="455613" indent="-455613">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742950" indent="-742950" algn="l">
              <a:buAutoNum type="arabicPeriod"/>
            </a:pPr>
            <a:r>
              <a:rPr lang="en-US" altLang="en-US" sz="3000" dirty="0">
                <a:solidFill>
                  <a:srgbClr val="FF0309"/>
                </a:solidFill>
              </a:rPr>
              <a:t>Y. </a:t>
            </a:r>
            <a:r>
              <a:rPr lang="en-US" altLang="en-US" sz="3000" dirty="0" err="1">
                <a:solidFill>
                  <a:srgbClr val="FF0309"/>
                </a:solidFill>
              </a:rPr>
              <a:t>Couder</a:t>
            </a:r>
            <a:r>
              <a:rPr lang="en-US" altLang="en-US" sz="3000" dirty="0">
                <a:solidFill>
                  <a:srgbClr val="FF0309"/>
                </a:solidFill>
              </a:rPr>
              <a:t> </a:t>
            </a:r>
            <a:r>
              <a:rPr lang="en-US" altLang="en-US" sz="3000" i="1" dirty="0">
                <a:solidFill>
                  <a:srgbClr val="FF0309"/>
                </a:solidFill>
              </a:rPr>
              <a:t>et. al</a:t>
            </a:r>
            <a:r>
              <a:rPr lang="en-US" altLang="en-US" sz="3000" dirty="0">
                <a:solidFill>
                  <a:srgbClr val="FF0309"/>
                </a:solidFill>
              </a:rPr>
              <a:t>, Phys. Rev. E. </a:t>
            </a:r>
            <a:r>
              <a:rPr lang="en-US" altLang="en-US" sz="3000" b="1" dirty="0">
                <a:solidFill>
                  <a:srgbClr val="FF0309"/>
                </a:solidFill>
              </a:rPr>
              <a:t>71</a:t>
            </a:r>
            <a:r>
              <a:rPr lang="en-US" altLang="en-US" sz="3000" dirty="0">
                <a:solidFill>
                  <a:srgbClr val="FF0309"/>
                </a:solidFill>
              </a:rPr>
              <a:t>, 031602 (2005)</a:t>
            </a:r>
          </a:p>
          <a:p>
            <a:pPr marL="742950" indent="-742950" algn="l">
              <a:buAutoNum type="arabicPeriod"/>
            </a:pPr>
            <a:r>
              <a:rPr lang="en-US" altLang="en-US" sz="3000" dirty="0">
                <a:solidFill>
                  <a:srgbClr val="FF0309"/>
                </a:solidFill>
              </a:rPr>
              <a:t> W.J. </a:t>
            </a:r>
            <a:r>
              <a:rPr lang="en-US" altLang="en-US" sz="3000" dirty="0" err="1">
                <a:solidFill>
                  <a:srgbClr val="FF0309"/>
                </a:solidFill>
              </a:rPr>
              <a:t>Boettinger</a:t>
            </a:r>
            <a:r>
              <a:rPr lang="en-US" altLang="en-US" sz="3000" dirty="0">
                <a:solidFill>
                  <a:srgbClr val="FF0309"/>
                </a:solidFill>
              </a:rPr>
              <a:t> </a:t>
            </a:r>
            <a:r>
              <a:rPr lang="en-US" altLang="en-US" sz="3000" i="1" dirty="0">
                <a:solidFill>
                  <a:srgbClr val="FF0309"/>
                </a:solidFill>
              </a:rPr>
              <a:t>et. al. </a:t>
            </a:r>
            <a:r>
              <a:rPr lang="en-US" altLang="en-US" sz="3000" dirty="0">
                <a:solidFill>
                  <a:srgbClr val="FF0309"/>
                </a:solidFill>
              </a:rPr>
              <a:t>Ann. Rev. Mater. Res. </a:t>
            </a:r>
            <a:r>
              <a:rPr lang="en-US" altLang="en-US" sz="3000" b="1" dirty="0">
                <a:solidFill>
                  <a:srgbClr val="FF0309"/>
                </a:solidFill>
              </a:rPr>
              <a:t>32</a:t>
            </a:r>
            <a:r>
              <a:rPr lang="en-US" altLang="en-US" sz="3000" dirty="0">
                <a:solidFill>
                  <a:srgbClr val="FF0309"/>
                </a:solidFill>
              </a:rPr>
              <a:t>, 163 (2002)</a:t>
            </a:r>
            <a:r>
              <a:rPr lang="en-US" altLang="en-US" sz="3600" dirty="0">
                <a:solidFill>
                  <a:srgbClr val="FF0309"/>
                </a:solidFill>
              </a:rPr>
              <a:t>   </a:t>
            </a:r>
          </a:p>
        </p:txBody>
      </p:sp>
    </p:spTree>
    <p:extLst>
      <p:ext uri="{BB962C8B-B14F-4D97-AF65-F5344CB8AC3E}">
        <p14:creationId xmlns:p14="http://schemas.microsoft.com/office/powerpoint/2010/main" val="28868123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 name="About us">
            <a:extLst>
              <a:ext uri="{FF2B5EF4-FFF2-40B4-BE49-F238E27FC236}">
                <a16:creationId xmlns:a16="http://schemas.microsoft.com/office/drawing/2014/main" id="{9197ED52-F626-4ECC-9F06-E74440F9D3E9}"/>
              </a:ext>
            </a:extLst>
          </p:cNvPr>
          <p:cNvSpPr txBox="1">
            <a:spLocks/>
          </p:cNvSpPr>
          <p:nvPr/>
        </p:nvSpPr>
        <p:spPr>
          <a:xfrm>
            <a:off x="3651250" y="4565650"/>
            <a:ext cx="1441512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BD3436"/>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r>
              <a:rPr lang="en-US"/>
              <a:t>Why Performing Simulation</a:t>
            </a:r>
            <a:endParaRPr lang="en-US" dirty="0"/>
          </a:p>
        </p:txBody>
      </p:sp>
      <p:sp>
        <p:nvSpPr>
          <p:cNvPr id="5"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7C74B2E3-A8C5-47D1-BA1D-3398D0D3C2EF}"/>
              </a:ext>
            </a:extLst>
          </p:cNvPr>
          <p:cNvSpPr txBox="1">
            <a:spLocks/>
          </p:cNvSpPr>
          <p:nvPr/>
        </p:nvSpPr>
        <p:spPr>
          <a:xfrm>
            <a:off x="2906761" y="7547676"/>
            <a:ext cx="20913628" cy="1968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hangingPunct="1">
              <a:lnSpc>
                <a:spcPct val="150000"/>
              </a:lnSpc>
              <a:buFontTx/>
              <a:buNone/>
            </a:pPr>
            <a:r>
              <a:rPr lang="en-US" altLang="en-US" sz="4000" dirty="0"/>
              <a:t>The crystal-melt interface lies between two condensed phases, direct experimental measurements of the interfacial free energy(</a:t>
            </a:r>
            <a:r>
              <a:rPr lang="en-US" altLang="en-US" sz="4000" i="1" dirty="0">
                <a:sym typeface="Symbol" panose="05050102010706020507" pitchFamily="18" charset="2"/>
              </a:rPr>
              <a:t></a:t>
            </a:r>
            <a:r>
              <a:rPr lang="en-US" altLang="en-US" sz="4000" dirty="0"/>
              <a:t>) is difficult. </a:t>
            </a:r>
          </a:p>
          <a:p>
            <a:pPr marL="0" indent="0" algn="just" defTabSz="457200" hangingPunct="1">
              <a:lnSpc>
                <a:spcPct val="120000"/>
              </a:lnSpc>
              <a:spcBef>
                <a:spcPts val="0"/>
              </a:spcBef>
              <a:buSzTx/>
              <a:buFontTx/>
              <a:buNone/>
              <a:defRPr sz="3500">
                <a:latin typeface="Helvetica"/>
                <a:ea typeface="Helvetica"/>
                <a:cs typeface="Helvetica"/>
                <a:sym typeface="Helvetica"/>
              </a:defRPr>
            </a:pPr>
            <a:endParaRPr lang="en-US" sz="3500" dirty="0">
              <a:latin typeface="Helvetica"/>
              <a:ea typeface="Helvetica"/>
              <a:cs typeface="Helvetica"/>
              <a:sym typeface="Helvetica"/>
            </a:endParaRPr>
          </a:p>
        </p:txBody>
      </p:sp>
    </p:spTree>
    <p:extLst>
      <p:ext uri="{BB962C8B-B14F-4D97-AF65-F5344CB8AC3E}">
        <p14:creationId xmlns:p14="http://schemas.microsoft.com/office/powerpoint/2010/main" val="150055281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3B4E4A44-BBB9-4B81-B484-5E2DB0B88B23}"/>
              </a:ext>
            </a:extLst>
          </p:cNvPr>
          <p:cNvSpPr txBox="1">
            <a:spLocks/>
          </p:cNvSpPr>
          <p:nvPr/>
        </p:nvSpPr>
        <p:spPr>
          <a:xfrm>
            <a:off x="5221336" y="2608145"/>
            <a:ext cx="15124064" cy="10080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25000" lnSpcReduction="20000"/>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lnSpc>
                <a:spcPct val="70000"/>
              </a:lnSpc>
              <a:buFont typeface="Wingdings" panose="05000000000000000000" pitchFamily="2" charset="2"/>
              <a:buChar char="§"/>
            </a:pPr>
            <a:endParaRPr lang="en-US" altLang="en-US" sz="14400" dirty="0"/>
          </a:p>
          <a:p>
            <a:pPr hangingPunct="1">
              <a:lnSpc>
                <a:spcPct val="70000"/>
              </a:lnSpc>
              <a:buFont typeface="Wingdings" panose="05000000000000000000" pitchFamily="2" charset="2"/>
              <a:buChar char="§"/>
            </a:pPr>
            <a:r>
              <a:rPr lang="en-US" altLang="en-US" sz="14400" dirty="0"/>
              <a:t>hard-sphere system is the simplest model</a:t>
            </a:r>
          </a:p>
          <a:p>
            <a:pPr hangingPunct="1">
              <a:lnSpc>
                <a:spcPct val="70000"/>
              </a:lnSpc>
              <a:buFont typeface="Wingdings" panose="05000000000000000000" pitchFamily="2" charset="2"/>
              <a:buChar char="§"/>
            </a:pPr>
            <a:r>
              <a:rPr lang="en-US" altLang="en-US" sz="14400" dirty="0"/>
              <a:t>Works pretty well for many systems, such as</a:t>
            </a:r>
          </a:p>
          <a:p>
            <a:pPr lvl="1" indent="0" hangingPunct="1">
              <a:lnSpc>
                <a:spcPct val="70000"/>
              </a:lnSpc>
              <a:buFont typeface="Wingdings" panose="05000000000000000000" pitchFamily="2" charset="2"/>
              <a:buChar char="§"/>
            </a:pPr>
            <a:r>
              <a:rPr lang="en-US" altLang="en-US" sz="14400" dirty="0"/>
              <a:t>Simple liquids</a:t>
            </a:r>
          </a:p>
          <a:p>
            <a:pPr lvl="1" indent="0" hangingPunct="1">
              <a:lnSpc>
                <a:spcPct val="70000"/>
              </a:lnSpc>
              <a:buFont typeface="Wingdings" panose="05000000000000000000" pitchFamily="2" charset="2"/>
              <a:buChar char="§"/>
            </a:pPr>
            <a:r>
              <a:rPr lang="en-US" altLang="en-US" sz="14400" dirty="0"/>
              <a:t>Glasses</a:t>
            </a:r>
          </a:p>
          <a:p>
            <a:pPr lvl="1" indent="0" hangingPunct="1">
              <a:lnSpc>
                <a:spcPct val="70000"/>
              </a:lnSpc>
              <a:buFont typeface="Wingdings" panose="05000000000000000000" pitchFamily="2" charset="2"/>
              <a:buChar char="§"/>
            </a:pPr>
            <a:r>
              <a:rPr lang="en-US" altLang="en-US" sz="14400" dirty="0"/>
              <a:t>Colloids</a:t>
            </a:r>
          </a:p>
          <a:p>
            <a:pPr hangingPunct="1">
              <a:lnSpc>
                <a:spcPct val="70000"/>
              </a:lnSpc>
              <a:buFont typeface="Wingdings" panose="05000000000000000000" pitchFamily="2" charset="2"/>
              <a:buChar char="§"/>
            </a:pPr>
            <a:r>
              <a:rPr lang="en-US" altLang="en-US" sz="14400" dirty="0"/>
              <a:t>Hard spheres freeze into a face centered cubic (</a:t>
            </a:r>
            <a:r>
              <a:rPr lang="en-US" altLang="en-US" sz="14400" dirty="0" err="1"/>
              <a:t>fcc</a:t>
            </a:r>
            <a:r>
              <a:rPr lang="en-US" altLang="en-US" sz="14400" dirty="0"/>
              <a:t>) lattice</a:t>
            </a:r>
          </a:p>
          <a:p>
            <a:pPr hangingPunct="1">
              <a:lnSpc>
                <a:spcPct val="70000"/>
              </a:lnSpc>
              <a:buFont typeface="Wingdings" panose="05000000000000000000" pitchFamily="2" charset="2"/>
              <a:buChar char="§"/>
            </a:pPr>
            <a:r>
              <a:rPr lang="en-US" altLang="en-US" sz="14400" dirty="0"/>
              <a:t>It can mimic </a:t>
            </a:r>
            <a:r>
              <a:rPr lang="en-US" altLang="en-US" sz="14400" dirty="0" err="1"/>
              <a:t>fcc</a:t>
            </a:r>
            <a:r>
              <a:rPr lang="en-US" altLang="en-US" sz="14400" dirty="0"/>
              <a:t> metals </a:t>
            </a:r>
          </a:p>
          <a:p>
            <a:pPr hangingPunct="1">
              <a:lnSpc>
                <a:spcPct val="70000"/>
              </a:lnSpc>
              <a:buFont typeface="Wingdings" panose="05000000000000000000" pitchFamily="2" charset="2"/>
              <a:buChar char="§"/>
            </a:pPr>
            <a:r>
              <a:rPr lang="en-US" altLang="en-US" sz="14400" dirty="0"/>
              <a:t> It gives 90% accuracy for </a:t>
            </a:r>
            <a:r>
              <a:rPr lang="en-US" altLang="en-US" sz="14400" i="1" dirty="0">
                <a:sym typeface="Symbol" panose="05050102010706020507" pitchFamily="18" charset="2"/>
              </a:rPr>
              <a:t></a:t>
            </a:r>
            <a:r>
              <a:rPr lang="en-US" altLang="en-US" sz="14400" dirty="0">
                <a:sym typeface="Symbol" panose="05050102010706020507" pitchFamily="18" charset="2"/>
              </a:rPr>
              <a:t> of </a:t>
            </a:r>
            <a:r>
              <a:rPr lang="en-US" altLang="en-US" sz="14400" dirty="0" err="1">
                <a:sym typeface="Symbol" panose="05050102010706020507" pitchFamily="18" charset="2"/>
              </a:rPr>
              <a:t>fcc</a:t>
            </a:r>
            <a:r>
              <a:rPr lang="en-US" altLang="en-US" sz="14400" dirty="0">
                <a:sym typeface="Symbol" panose="05050102010706020507" pitchFamily="18" charset="2"/>
              </a:rPr>
              <a:t> metals</a:t>
            </a:r>
          </a:p>
          <a:p>
            <a:pPr hangingPunct="1">
              <a:lnSpc>
                <a:spcPct val="70000"/>
              </a:lnSpc>
              <a:buFont typeface="Wingdings" panose="05000000000000000000" pitchFamily="2" charset="2"/>
              <a:buChar char="§"/>
            </a:pPr>
            <a:r>
              <a:rPr lang="en-US" altLang="en-US" sz="14400" dirty="0">
                <a:sym typeface="Symbol" panose="05050102010706020507" pitchFamily="18" charset="2"/>
              </a:rPr>
              <a:t>The contribution of the attractive potential energy to </a:t>
            </a:r>
            <a:r>
              <a:rPr lang="en-US" altLang="en-US" sz="14400" i="1" dirty="0">
                <a:sym typeface="Symbol" panose="05050102010706020507" pitchFamily="18" charset="2"/>
              </a:rPr>
              <a:t></a:t>
            </a:r>
            <a:r>
              <a:rPr lang="en-US" altLang="en-US" sz="14400" dirty="0">
                <a:sym typeface="Symbol" panose="05050102010706020507" pitchFamily="18" charset="2"/>
              </a:rPr>
              <a:t> of </a:t>
            </a:r>
          </a:p>
          <a:p>
            <a:pPr hangingPunct="1">
              <a:lnSpc>
                <a:spcPct val="70000"/>
              </a:lnSpc>
              <a:buFont typeface="Wingdings" panose="05000000000000000000" pitchFamily="2" charset="2"/>
              <a:buNone/>
            </a:pPr>
            <a:r>
              <a:rPr lang="en-US" altLang="en-US" sz="14400" dirty="0">
                <a:sym typeface="Symbol" panose="05050102010706020507" pitchFamily="18" charset="2"/>
              </a:rPr>
              <a:t>   	 metals is about 10% (perturbed part).</a:t>
            </a:r>
          </a:p>
          <a:p>
            <a:pPr hangingPunct="1">
              <a:lnSpc>
                <a:spcPct val="70000"/>
              </a:lnSpc>
              <a:buFont typeface="Wingdings" panose="05000000000000000000" pitchFamily="2" charset="2"/>
              <a:buChar char="§"/>
            </a:pPr>
            <a:r>
              <a:rPr lang="en-US" altLang="en-US" sz="14400" dirty="0">
                <a:sym typeface="Symbol" panose="05050102010706020507" pitchFamily="18" charset="2"/>
              </a:rPr>
              <a:t> Hard spheres can be considered a reference for the </a:t>
            </a:r>
            <a:r>
              <a:rPr lang="en-US" altLang="en-US" sz="14400" dirty="0" err="1">
                <a:sym typeface="Symbol" panose="05050102010706020507" pitchFamily="18" charset="2"/>
              </a:rPr>
              <a:t>fcc</a:t>
            </a:r>
            <a:r>
              <a:rPr lang="en-US" altLang="en-US" sz="14400" dirty="0">
                <a:sym typeface="Symbol" panose="05050102010706020507" pitchFamily="18" charset="2"/>
              </a:rPr>
              <a:t> metals.</a:t>
            </a:r>
            <a:endParaRPr lang="en-US" altLang="en-US" sz="14400" b="1" dirty="0">
              <a:sym typeface="Symbol" panose="05050102010706020507" pitchFamily="18" charset="2"/>
            </a:endParaRPr>
          </a:p>
          <a:p>
            <a:pPr marL="0" indent="0" algn="just" defTabSz="457200" hangingPunct="1">
              <a:lnSpc>
                <a:spcPct val="120000"/>
              </a:lnSpc>
              <a:spcBef>
                <a:spcPts val="0"/>
              </a:spcBef>
              <a:buSzTx/>
              <a:buFontTx/>
              <a:buNone/>
              <a:defRPr sz="3500">
                <a:latin typeface="Helvetica"/>
                <a:ea typeface="Helvetica"/>
                <a:cs typeface="Helvetica"/>
                <a:sym typeface="Helvetica"/>
              </a:defRPr>
            </a:pPr>
            <a:endParaRPr lang="en-US" sz="3500" dirty="0">
              <a:latin typeface="Helvetica"/>
              <a:ea typeface="Helvetica"/>
              <a:cs typeface="Helvetica"/>
              <a:sym typeface="Helvetica"/>
            </a:endParaRPr>
          </a:p>
        </p:txBody>
      </p:sp>
      <p:sp>
        <p:nvSpPr>
          <p:cNvPr id="7" name="About us">
            <a:extLst>
              <a:ext uri="{FF2B5EF4-FFF2-40B4-BE49-F238E27FC236}">
                <a16:creationId xmlns:a16="http://schemas.microsoft.com/office/drawing/2014/main" id="{7207E847-EB27-49FD-ABE2-A539BD64E7DD}"/>
              </a:ext>
            </a:extLst>
          </p:cNvPr>
          <p:cNvSpPr txBox="1">
            <a:spLocks noGrp="1"/>
          </p:cNvSpPr>
          <p:nvPr>
            <p:ph type="title"/>
          </p:nvPr>
        </p:nvSpPr>
        <p:spPr>
          <a:xfrm>
            <a:off x="6508053" y="1317857"/>
            <a:ext cx="12564017" cy="1433163"/>
          </a:xfrm>
          <a:prstGeom prst="rect">
            <a:avLst/>
          </a:prstGeom>
        </p:spPr>
        <p:txBody>
          <a:bodyPr/>
          <a:lstStyle>
            <a:lvl1pPr>
              <a:defRPr>
                <a:solidFill>
                  <a:srgbClr val="BD3436"/>
                </a:solidFill>
              </a:defRPr>
            </a:lvl1pPr>
          </a:lstStyle>
          <a:p>
            <a:r>
              <a:rPr lang="en-US" dirty="0"/>
              <a:t>Why Using Hardsphere</a:t>
            </a:r>
            <a:endParaRPr dirty="0"/>
          </a:p>
        </p:txBody>
      </p:sp>
    </p:spTree>
    <p:extLst>
      <p:ext uri="{BB962C8B-B14F-4D97-AF65-F5344CB8AC3E}">
        <p14:creationId xmlns:p14="http://schemas.microsoft.com/office/powerpoint/2010/main" val="8322516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 name="About us">
            <a:extLst>
              <a:ext uri="{FF2B5EF4-FFF2-40B4-BE49-F238E27FC236}">
                <a16:creationId xmlns:a16="http://schemas.microsoft.com/office/drawing/2014/main" id="{40880319-8E8D-47CC-A67F-6E110ACEABA1}"/>
              </a:ext>
            </a:extLst>
          </p:cNvPr>
          <p:cNvSpPr txBox="1">
            <a:spLocks noGrp="1"/>
          </p:cNvSpPr>
          <p:nvPr>
            <p:ph type="title"/>
          </p:nvPr>
        </p:nvSpPr>
        <p:spPr>
          <a:xfrm>
            <a:off x="1952278" y="1804084"/>
            <a:ext cx="21321132" cy="1433163"/>
          </a:xfrm>
          <a:prstGeom prst="rect">
            <a:avLst/>
          </a:prstGeom>
        </p:spPr>
        <p:txBody>
          <a:bodyPr>
            <a:normAutofit fontScale="90000"/>
          </a:bodyPr>
          <a:lstStyle>
            <a:lvl1pPr>
              <a:defRPr>
                <a:solidFill>
                  <a:srgbClr val="BD3436"/>
                </a:solidFill>
              </a:defRPr>
            </a:lvl1pPr>
          </a:lstStyle>
          <a:p>
            <a:r>
              <a:rPr lang="en-US" dirty="0"/>
              <a:t>Hard-spheres Potential and Coexisting Density</a:t>
            </a:r>
            <a:endParaRPr dirty="0"/>
          </a:p>
        </p:txBody>
      </p:sp>
      <p:grpSp>
        <p:nvGrpSpPr>
          <p:cNvPr id="7" name="Group 6">
            <a:extLst>
              <a:ext uri="{FF2B5EF4-FFF2-40B4-BE49-F238E27FC236}">
                <a16:creationId xmlns:a16="http://schemas.microsoft.com/office/drawing/2014/main" id="{6ECB4600-1FB8-46D7-B6C5-1BDF1243049A}"/>
              </a:ext>
            </a:extLst>
          </p:cNvPr>
          <p:cNvGrpSpPr/>
          <p:nvPr/>
        </p:nvGrpSpPr>
        <p:grpSpPr>
          <a:xfrm>
            <a:off x="926272" y="3317297"/>
            <a:ext cx="6597223" cy="5820765"/>
            <a:chOff x="2123031" y="5672735"/>
            <a:chExt cx="6597223" cy="5820765"/>
          </a:xfrm>
        </p:grpSpPr>
        <p:grpSp>
          <p:nvGrpSpPr>
            <p:cNvPr id="10" name="Group 1">
              <a:extLst>
                <a:ext uri="{FF2B5EF4-FFF2-40B4-BE49-F238E27FC236}">
                  <a16:creationId xmlns:a16="http://schemas.microsoft.com/office/drawing/2014/main" id="{5B292282-8D09-40A8-BE17-90FB29140C96}"/>
                </a:ext>
              </a:extLst>
            </p:cNvPr>
            <p:cNvGrpSpPr>
              <a:grpSpLocks/>
            </p:cNvGrpSpPr>
            <p:nvPr/>
          </p:nvGrpSpPr>
          <p:grpSpPr bwMode="auto">
            <a:xfrm>
              <a:off x="2123031" y="6043961"/>
              <a:ext cx="6597223" cy="5449539"/>
              <a:chOff x="1052513" y="1173163"/>
              <a:chExt cx="4167187" cy="3395662"/>
            </a:xfrm>
          </p:grpSpPr>
          <p:sp>
            <p:nvSpPr>
              <p:cNvPr id="12" name="Line 3">
                <a:extLst>
                  <a:ext uri="{FF2B5EF4-FFF2-40B4-BE49-F238E27FC236}">
                    <a16:creationId xmlns:a16="http://schemas.microsoft.com/office/drawing/2014/main" id="{C62E7BC8-57C3-47C2-B000-35454347412D}"/>
                  </a:ext>
                </a:extLst>
              </p:cNvPr>
              <p:cNvSpPr>
                <a:spLocks noChangeShapeType="1"/>
              </p:cNvSpPr>
              <p:nvPr/>
            </p:nvSpPr>
            <p:spPr bwMode="auto">
              <a:xfrm>
                <a:off x="1990725" y="4095313"/>
                <a:ext cx="32289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409" tIns="45703" rIns="91409" bIns="45703" anchor="ctr"/>
              <a:lstStyle/>
              <a:p>
                <a:endParaRPr lang="en-US"/>
              </a:p>
            </p:txBody>
          </p:sp>
          <p:sp>
            <p:nvSpPr>
              <p:cNvPr id="13" name="Line 17">
                <a:extLst>
                  <a:ext uri="{FF2B5EF4-FFF2-40B4-BE49-F238E27FC236}">
                    <a16:creationId xmlns:a16="http://schemas.microsoft.com/office/drawing/2014/main" id="{56F2C144-1924-4689-9242-675313E0F349}"/>
                  </a:ext>
                </a:extLst>
              </p:cNvPr>
              <p:cNvSpPr>
                <a:spLocks noChangeShapeType="1"/>
              </p:cNvSpPr>
              <p:nvPr/>
            </p:nvSpPr>
            <p:spPr bwMode="auto">
              <a:xfrm>
                <a:off x="1990725" y="2389188"/>
                <a:ext cx="0" cy="180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1409" tIns="45703" rIns="91409" bIns="45703" anchor="ctr"/>
              <a:lstStyle/>
              <a:p>
                <a:endParaRPr lang="en-US"/>
              </a:p>
            </p:txBody>
          </p:sp>
          <p:sp>
            <p:nvSpPr>
              <p:cNvPr id="14" name="Line 18">
                <a:extLst>
                  <a:ext uri="{FF2B5EF4-FFF2-40B4-BE49-F238E27FC236}">
                    <a16:creationId xmlns:a16="http://schemas.microsoft.com/office/drawing/2014/main" id="{F1DA699B-3A76-449B-AC86-36079FA95DC8}"/>
                  </a:ext>
                </a:extLst>
              </p:cNvPr>
              <p:cNvSpPr>
                <a:spLocks noChangeShapeType="1"/>
              </p:cNvSpPr>
              <p:nvPr/>
            </p:nvSpPr>
            <p:spPr bwMode="auto">
              <a:xfrm>
                <a:off x="2735263" y="2389188"/>
                <a:ext cx="0" cy="180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1409" tIns="45703" rIns="91409" bIns="45703" anchor="ctr"/>
              <a:lstStyle/>
              <a:p>
                <a:endParaRPr lang="en-US"/>
              </a:p>
            </p:txBody>
          </p:sp>
          <p:sp>
            <p:nvSpPr>
              <p:cNvPr id="15" name="Oval 20">
                <a:extLst>
                  <a:ext uri="{FF2B5EF4-FFF2-40B4-BE49-F238E27FC236}">
                    <a16:creationId xmlns:a16="http://schemas.microsoft.com/office/drawing/2014/main" id="{CF6F37B1-0FF9-476A-9C6A-0EAD3F1999EF}"/>
                  </a:ext>
                </a:extLst>
              </p:cNvPr>
              <p:cNvSpPr>
                <a:spLocks noChangeArrowheads="1"/>
              </p:cNvSpPr>
              <p:nvPr/>
            </p:nvSpPr>
            <p:spPr bwMode="auto">
              <a:xfrm>
                <a:off x="2406650" y="1485900"/>
                <a:ext cx="658813" cy="647700"/>
              </a:xfrm>
              <a:prstGeom prst="ellipse">
                <a:avLst/>
              </a:prstGeom>
              <a:solidFill>
                <a:srgbClr val="0E59B2"/>
              </a:solidFill>
              <a:ln w="9525">
                <a:solidFill>
                  <a:schemeClr val="tx1"/>
                </a:solidFill>
                <a:round/>
                <a:headEnd/>
                <a:tailEnd/>
              </a:ln>
            </p:spPr>
            <p:txBody>
              <a:bodyPr wrap="none" lIns="91409" tIns="45703" rIns="91409" bIns="45703"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ar-BH" altLang="en-US"/>
              </a:p>
            </p:txBody>
          </p:sp>
          <p:sp>
            <p:nvSpPr>
              <p:cNvPr id="16" name="Oval 21">
                <a:extLst>
                  <a:ext uri="{FF2B5EF4-FFF2-40B4-BE49-F238E27FC236}">
                    <a16:creationId xmlns:a16="http://schemas.microsoft.com/office/drawing/2014/main" id="{7EE2E806-A023-4646-B577-FBA89AB25590}"/>
                  </a:ext>
                </a:extLst>
              </p:cNvPr>
              <p:cNvSpPr>
                <a:spLocks noChangeArrowheads="1"/>
              </p:cNvSpPr>
              <p:nvPr/>
            </p:nvSpPr>
            <p:spPr bwMode="auto">
              <a:xfrm>
                <a:off x="1741488" y="1485900"/>
                <a:ext cx="665162" cy="647700"/>
              </a:xfrm>
              <a:prstGeom prst="ellipse">
                <a:avLst/>
              </a:prstGeom>
              <a:solidFill>
                <a:srgbClr val="0E59B2"/>
              </a:solidFill>
              <a:ln w="9525">
                <a:solidFill>
                  <a:schemeClr val="tx1"/>
                </a:solidFill>
                <a:round/>
                <a:headEnd/>
                <a:tailEnd/>
              </a:ln>
            </p:spPr>
            <p:txBody>
              <a:bodyPr wrap="none" lIns="91409" tIns="45703" rIns="91409" bIns="45703"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ar-BH" altLang="en-US"/>
              </a:p>
            </p:txBody>
          </p:sp>
          <p:sp>
            <p:nvSpPr>
              <p:cNvPr id="17" name="Line 61">
                <a:extLst>
                  <a:ext uri="{FF2B5EF4-FFF2-40B4-BE49-F238E27FC236}">
                    <a16:creationId xmlns:a16="http://schemas.microsoft.com/office/drawing/2014/main" id="{57CAF809-2403-4090-AE3B-ADC1069E1558}"/>
                  </a:ext>
                </a:extLst>
              </p:cNvPr>
              <p:cNvSpPr>
                <a:spLocks noChangeShapeType="1"/>
              </p:cNvSpPr>
              <p:nvPr/>
            </p:nvSpPr>
            <p:spPr bwMode="auto">
              <a:xfrm flipH="1">
                <a:off x="2124075" y="2466975"/>
                <a:ext cx="533400" cy="173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409" tIns="45703" rIns="91409" bIns="45703" anchor="ctr"/>
              <a:lstStyle/>
              <a:p>
                <a:endParaRPr lang="en-US"/>
              </a:p>
            </p:txBody>
          </p:sp>
          <p:sp>
            <p:nvSpPr>
              <p:cNvPr id="18" name="Line 62">
                <a:extLst>
                  <a:ext uri="{FF2B5EF4-FFF2-40B4-BE49-F238E27FC236}">
                    <a16:creationId xmlns:a16="http://schemas.microsoft.com/office/drawing/2014/main" id="{CE88C01F-F3AC-442B-9198-AAB78600B11F}"/>
                  </a:ext>
                </a:extLst>
              </p:cNvPr>
              <p:cNvSpPr>
                <a:spLocks noChangeShapeType="1"/>
              </p:cNvSpPr>
              <p:nvPr/>
            </p:nvSpPr>
            <p:spPr bwMode="auto">
              <a:xfrm flipH="1">
                <a:off x="2124075" y="2813050"/>
                <a:ext cx="533400" cy="173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409" tIns="45703" rIns="91409" bIns="45703" anchor="ctr"/>
              <a:lstStyle/>
              <a:p>
                <a:endParaRPr lang="en-US"/>
              </a:p>
            </p:txBody>
          </p:sp>
          <p:sp>
            <p:nvSpPr>
              <p:cNvPr id="19" name="Line 63">
                <a:extLst>
                  <a:ext uri="{FF2B5EF4-FFF2-40B4-BE49-F238E27FC236}">
                    <a16:creationId xmlns:a16="http://schemas.microsoft.com/office/drawing/2014/main" id="{F9017967-1E48-4DFF-A0BF-755062F1B6C3}"/>
                  </a:ext>
                </a:extLst>
              </p:cNvPr>
              <p:cNvSpPr>
                <a:spLocks noChangeShapeType="1"/>
              </p:cNvSpPr>
              <p:nvPr/>
            </p:nvSpPr>
            <p:spPr bwMode="auto">
              <a:xfrm flipH="1">
                <a:off x="2124075" y="3071813"/>
                <a:ext cx="533400" cy="173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409" tIns="45703" rIns="91409" bIns="45703" anchor="ctr"/>
              <a:lstStyle/>
              <a:p>
                <a:endParaRPr lang="en-US"/>
              </a:p>
            </p:txBody>
          </p:sp>
          <p:sp>
            <p:nvSpPr>
              <p:cNvPr id="20" name="Line 64">
                <a:extLst>
                  <a:ext uri="{FF2B5EF4-FFF2-40B4-BE49-F238E27FC236}">
                    <a16:creationId xmlns:a16="http://schemas.microsoft.com/office/drawing/2014/main" id="{CA8BC205-AABB-4CFC-AED0-A5CDA1022A0D}"/>
                  </a:ext>
                </a:extLst>
              </p:cNvPr>
              <p:cNvSpPr>
                <a:spLocks noChangeShapeType="1"/>
              </p:cNvSpPr>
              <p:nvPr/>
            </p:nvSpPr>
            <p:spPr bwMode="auto">
              <a:xfrm flipH="1">
                <a:off x="2124075" y="3330575"/>
                <a:ext cx="533400" cy="173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409" tIns="45703" rIns="91409" bIns="45703" anchor="ctr"/>
              <a:lstStyle/>
              <a:p>
                <a:endParaRPr lang="en-US"/>
              </a:p>
            </p:txBody>
          </p:sp>
          <p:sp>
            <p:nvSpPr>
              <p:cNvPr id="21" name="Line 65">
                <a:extLst>
                  <a:ext uri="{FF2B5EF4-FFF2-40B4-BE49-F238E27FC236}">
                    <a16:creationId xmlns:a16="http://schemas.microsoft.com/office/drawing/2014/main" id="{B17D1DC4-6B2D-4517-9795-2613206A14B3}"/>
                  </a:ext>
                </a:extLst>
              </p:cNvPr>
              <p:cNvSpPr>
                <a:spLocks noChangeShapeType="1"/>
              </p:cNvSpPr>
              <p:nvPr/>
            </p:nvSpPr>
            <p:spPr bwMode="auto">
              <a:xfrm flipH="1">
                <a:off x="2124075" y="3589338"/>
                <a:ext cx="533400" cy="173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409" tIns="45703" rIns="91409" bIns="45703" anchor="ctr"/>
              <a:lstStyle/>
              <a:p>
                <a:endParaRPr lang="en-US"/>
              </a:p>
            </p:txBody>
          </p:sp>
          <p:sp>
            <p:nvSpPr>
              <p:cNvPr id="22" name="Line 66">
                <a:extLst>
                  <a:ext uri="{FF2B5EF4-FFF2-40B4-BE49-F238E27FC236}">
                    <a16:creationId xmlns:a16="http://schemas.microsoft.com/office/drawing/2014/main" id="{BC009161-EC97-471C-99B7-3C54CB3FBD43}"/>
                  </a:ext>
                </a:extLst>
              </p:cNvPr>
              <p:cNvSpPr>
                <a:spLocks noChangeShapeType="1"/>
              </p:cNvSpPr>
              <p:nvPr/>
            </p:nvSpPr>
            <p:spPr bwMode="auto">
              <a:xfrm flipH="1">
                <a:off x="2124075" y="3848100"/>
                <a:ext cx="533400" cy="173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409" tIns="45703" rIns="91409" bIns="45703" anchor="ctr"/>
              <a:lstStyle/>
              <a:p>
                <a:endParaRPr lang="en-US"/>
              </a:p>
            </p:txBody>
          </p:sp>
          <p:sp>
            <p:nvSpPr>
              <p:cNvPr id="23" name="Rectangle 70">
                <a:extLst>
                  <a:ext uri="{FF2B5EF4-FFF2-40B4-BE49-F238E27FC236}">
                    <a16:creationId xmlns:a16="http://schemas.microsoft.com/office/drawing/2014/main" id="{A015203E-DB55-48E2-8265-733CD1E6BF2D}"/>
                  </a:ext>
                </a:extLst>
              </p:cNvPr>
              <p:cNvSpPr>
                <a:spLocks noChangeArrowheads="1"/>
              </p:cNvSpPr>
              <p:nvPr/>
            </p:nvSpPr>
            <p:spPr bwMode="auto">
              <a:xfrm>
                <a:off x="2443163" y="4106863"/>
                <a:ext cx="598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9" tIns="45703" rIns="91409" bIns="45703">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i="1">
                    <a:sym typeface="Symbol" panose="05050102010706020507" pitchFamily="18" charset="2"/>
                  </a:rPr>
                  <a:t></a:t>
                </a:r>
                <a:r>
                  <a:rPr lang="en-US" altLang="en-US" baseline="-25000">
                    <a:sym typeface="Symbol" panose="05050102010706020507" pitchFamily="18" charset="2"/>
                  </a:rPr>
                  <a:t>12</a:t>
                </a:r>
                <a:endParaRPr lang="en-US" altLang="en-US" sz="1800" baseline="-25000"/>
              </a:p>
            </p:txBody>
          </p:sp>
          <p:sp>
            <p:nvSpPr>
              <p:cNvPr id="24" name="Rectangle 72">
                <a:extLst>
                  <a:ext uri="{FF2B5EF4-FFF2-40B4-BE49-F238E27FC236}">
                    <a16:creationId xmlns:a16="http://schemas.microsoft.com/office/drawing/2014/main" id="{B2DB2367-B795-4949-B949-17BAA7EE8F67}"/>
                  </a:ext>
                </a:extLst>
              </p:cNvPr>
              <p:cNvSpPr>
                <a:spLocks noChangeArrowheads="1"/>
              </p:cNvSpPr>
              <p:nvPr/>
            </p:nvSpPr>
            <p:spPr bwMode="auto">
              <a:xfrm>
                <a:off x="4900613" y="4021138"/>
                <a:ext cx="30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9" tIns="45703" rIns="91409" bIns="45703">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800" i="1"/>
                  <a:t>r</a:t>
                </a:r>
                <a:endParaRPr lang="en-US" altLang="en-US" sz="2000" baseline="-25000"/>
              </a:p>
            </p:txBody>
          </p:sp>
          <p:graphicFrame>
            <p:nvGraphicFramePr>
              <p:cNvPr id="25" name="Object 73">
                <a:extLst>
                  <a:ext uri="{FF2B5EF4-FFF2-40B4-BE49-F238E27FC236}">
                    <a16:creationId xmlns:a16="http://schemas.microsoft.com/office/drawing/2014/main" id="{0DFB2D88-1A21-4A22-87D5-DC27549F26AF}"/>
                  </a:ext>
                </a:extLst>
              </p:cNvPr>
              <p:cNvGraphicFramePr>
                <a:graphicFrameLocks noChangeAspect="1"/>
              </p:cNvGraphicFramePr>
              <p:nvPr/>
            </p:nvGraphicFramePr>
            <p:xfrm>
              <a:off x="1052513" y="2381250"/>
              <a:ext cx="963612" cy="373063"/>
            </p:xfrm>
            <a:graphic>
              <a:graphicData uri="http://schemas.openxmlformats.org/presentationml/2006/ole">
                <mc:AlternateContent xmlns:mc="http://schemas.openxmlformats.org/markup-compatibility/2006">
                  <mc:Choice xmlns:v="urn:schemas-microsoft-com:vml" Requires="v">
                    <p:oleObj name="Equation" r:id="rId3" imgW="317500" imgH="152400" progId="Equation.3">
                      <p:embed/>
                    </p:oleObj>
                  </mc:Choice>
                  <mc:Fallback>
                    <p:oleObj name="Equation" r:id="rId3" imgW="317500" imgH="152400" progId="Equation.3">
                      <p:embed/>
                      <p:pic>
                        <p:nvPicPr>
                          <p:cNvPr id="25" name="Object 73">
                            <a:extLst>
                              <a:ext uri="{FF2B5EF4-FFF2-40B4-BE49-F238E27FC236}">
                                <a16:creationId xmlns:a16="http://schemas.microsoft.com/office/drawing/2014/main" id="{0DFB2D88-1A21-4A22-87D5-DC27549F26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13" y="2381250"/>
                            <a:ext cx="963612"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Rectangle 74">
                <a:extLst>
                  <a:ext uri="{FF2B5EF4-FFF2-40B4-BE49-F238E27FC236}">
                    <a16:creationId xmlns:a16="http://schemas.microsoft.com/office/drawing/2014/main" id="{8C2E1DB1-0784-4E3B-A6CC-F5A42E5415F3}"/>
                  </a:ext>
                </a:extLst>
              </p:cNvPr>
              <p:cNvSpPr>
                <a:spLocks noChangeArrowheads="1"/>
              </p:cNvSpPr>
              <p:nvPr/>
            </p:nvSpPr>
            <p:spPr bwMode="auto">
              <a:xfrm>
                <a:off x="1697038" y="4106863"/>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9" tIns="45703" rIns="91409" bIns="45703">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t>0</a:t>
                </a:r>
                <a:endParaRPr lang="en-US" altLang="en-US" sz="2800"/>
              </a:p>
            </p:txBody>
          </p:sp>
          <p:sp>
            <p:nvSpPr>
              <p:cNvPr id="27" name="Line 75">
                <a:extLst>
                  <a:ext uri="{FF2B5EF4-FFF2-40B4-BE49-F238E27FC236}">
                    <a16:creationId xmlns:a16="http://schemas.microsoft.com/office/drawing/2014/main" id="{19B22D30-5DCC-4951-A11F-0E26A41E86B0}"/>
                  </a:ext>
                </a:extLst>
              </p:cNvPr>
              <p:cNvSpPr>
                <a:spLocks noChangeShapeType="1"/>
              </p:cNvSpPr>
              <p:nvPr/>
            </p:nvSpPr>
            <p:spPr bwMode="auto">
              <a:xfrm flipH="1">
                <a:off x="2760663" y="1173163"/>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09" tIns="45703" rIns="91409" bIns="45703" anchor="ctr"/>
              <a:lstStyle/>
              <a:p>
                <a:endParaRPr lang="en-US"/>
              </a:p>
            </p:txBody>
          </p:sp>
          <p:sp>
            <p:nvSpPr>
              <p:cNvPr id="28" name="Line 76">
                <a:extLst>
                  <a:ext uri="{FF2B5EF4-FFF2-40B4-BE49-F238E27FC236}">
                    <a16:creationId xmlns:a16="http://schemas.microsoft.com/office/drawing/2014/main" id="{551E0AB3-CDA7-4AF8-9CDD-9EFEDBBD588C}"/>
                  </a:ext>
                </a:extLst>
              </p:cNvPr>
              <p:cNvSpPr>
                <a:spLocks noChangeShapeType="1"/>
              </p:cNvSpPr>
              <p:nvPr/>
            </p:nvSpPr>
            <p:spPr bwMode="auto">
              <a:xfrm>
                <a:off x="1589088" y="1173163"/>
                <a:ext cx="4270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09" tIns="45703" rIns="91409" bIns="45703" anchor="ctr"/>
              <a:lstStyle/>
              <a:p>
                <a:endParaRPr lang="en-US"/>
              </a:p>
            </p:txBody>
          </p:sp>
        </p:grpSp>
        <p:sp>
          <p:nvSpPr>
            <p:cNvPr id="11" name="TextBox 10">
              <a:extLst>
                <a:ext uri="{FF2B5EF4-FFF2-40B4-BE49-F238E27FC236}">
                  <a16:creationId xmlns:a16="http://schemas.microsoft.com/office/drawing/2014/main" id="{B0113F70-B918-435C-9AB6-812511B6D470}"/>
                </a:ext>
              </a:extLst>
            </p:cNvPr>
            <p:cNvSpPr txBox="1"/>
            <p:nvPr/>
          </p:nvSpPr>
          <p:spPr>
            <a:xfrm>
              <a:off x="3930971" y="5672735"/>
              <a:ext cx="724558"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altLang="en-US" sz="3600" i="1" dirty="0">
                  <a:sym typeface="Symbol" panose="05050102010706020507" pitchFamily="18" charset="2"/>
                </a:rPr>
                <a:t></a:t>
              </a:r>
              <a:r>
                <a:rPr lang="en-US" altLang="en-US" sz="3600" baseline="-25000" dirty="0">
                  <a:sym typeface="Symbol" panose="05050102010706020507" pitchFamily="18" charset="2"/>
                </a:rPr>
                <a:t>12</a:t>
              </a:r>
              <a:endParaRPr lang="en-US" altLang="en-US" sz="3600" baseline="-25000" dirty="0"/>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grpSp>
      <p:graphicFrame>
        <p:nvGraphicFramePr>
          <p:cNvPr id="29" name="Object 38">
            <a:extLst>
              <a:ext uri="{FF2B5EF4-FFF2-40B4-BE49-F238E27FC236}">
                <a16:creationId xmlns:a16="http://schemas.microsoft.com/office/drawing/2014/main" id="{987FCA92-FE01-4C1E-A512-CC743600365D}"/>
              </a:ext>
            </a:extLst>
          </p:cNvPr>
          <p:cNvGraphicFramePr>
            <a:graphicFrameLocks noChangeAspect="1"/>
          </p:cNvGraphicFramePr>
          <p:nvPr>
            <p:extLst>
              <p:ext uri="{D42A27DB-BD31-4B8C-83A1-F6EECF244321}">
                <p14:modId xmlns:p14="http://schemas.microsoft.com/office/powerpoint/2010/main" val="4193535794"/>
              </p:ext>
            </p:extLst>
          </p:nvPr>
        </p:nvGraphicFramePr>
        <p:xfrm>
          <a:off x="10623086" y="3520523"/>
          <a:ext cx="4341633" cy="1433160"/>
        </p:xfrm>
        <a:graphic>
          <a:graphicData uri="http://schemas.openxmlformats.org/presentationml/2006/ole">
            <mc:AlternateContent xmlns:mc="http://schemas.openxmlformats.org/markup-compatibility/2006">
              <mc:Choice xmlns:v="urn:schemas-microsoft-com:vml" Requires="v">
                <p:oleObj name="Equation" r:id="rId5" imgW="1308100" imgH="431800" progId="Equation.3">
                  <p:embed/>
                </p:oleObj>
              </mc:Choice>
              <mc:Fallback>
                <p:oleObj name="Equation" r:id="rId5" imgW="1308100" imgH="431800" progId="Equation.3">
                  <p:embed/>
                  <p:pic>
                    <p:nvPicPr>
                      <p:cNvPr id="29" name="Object 38">
                        <a:extLst>
                          <a:ext uri="{FF2B5EF4-FFF2-40B4-BE49-F238E27FC236}">
                            <a16:creationId xmlns:a16="http://schemas.microsoft.com/office/drawing/2014/main" id="{987FCA92-FE01-4C1E-A512-CC74360036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3086" y="3520523"/>
                        <a:ext cx="4341633" cy="1433160"/>
                      </a:xfrm>
                      <a:prstGeom prst="rect">
                        <a:avLst/>
                      </a:prstGeom>
                      <a:solidFill>
                        <a:schemeClr val="accent1"/>
                      </a:solidFill>
                      <a:ln>
                        <a:noFill/>
                      </a:ln>
                      <a:effectLst/>
                    </p:spPr>
                  </p:pic>
                </p:oleObj>
              </mc:Fallback>
            </mc:AlternateContent>
          </a:graphicData>
        </a:graphic>
      </p:graphicFrame>
      <p:graphicFrame>
        <p:nvGraphicFramePr>
          <p:cNvPr id="30" name="Object 84">
            <a:extLst>
              <a:ext uri="{FF2B5EF4-FFF2-40B4-BE49-F238E27FC236}">
                <a16:creationId xmlns:a16="http://schemas.microsoft.com/office/drawing/2014/main" id="{108D5DD5-E33D-4356-A631-B3450A957E04}"/>
              </a:ext>
            </a:extLst>
          </p:cNvPr>
          <p:cNvGraphicFramePr>
            <a:graphicFrameLocks noChangeAspect="1"/>
          </p:cNvGraphicFramePr>
          <p:nvPr>
            <p:extLst>
              <p:ext uri="{D42A27DB-BD31-4B8C-83A1-F6EECF244321}">
                <p14:modId xmlns:p14="http://schemas.microsoft.com/office/powerpoint/2010/main" val="2408054944"/>
              </p:ext>
            </p:extLst>
          </p:nvPr>
        </p:nvGraphicFramePr>
        <p:xfrm>
          <a:off x="8724812" y="5327808"/>
          <a:ext cx="8670614" cy="1433159"/>
        </p:xfrm>
        <a:graphic>
          <a:graphicData uri="http://schemas.openxmlformats.org/presentationml/2006/ole">
            <mc:AlternateContent xmlns:mc="http://schemas.openxmlformats.org/markup-compatibility/2006">
              <mc:Choice xmlns:v="urn:schemas-microsoft-com:vml" Requires="v">
                <p:oleObj name="Equation" r:id="rId7" imgW="3073400" imgH="508000" progId="Equation.3">
                  <p:embed/>
                </p:oleObj>
              </mc:Choice>
              <mc:Fallback>
                <p:oleObj name="Equation" r:id="rId7" imgW="3073400" imgH="508000" progId="Equation.3">
                  <p:embed/>
                  <p:pic>
                    <p:nvPicPr>
                      <p:cNvPr id="30" name="Object 84">
                        <a:extLst>
                          <a:ext uri="{FF2B5EF4-FFF2-40B4-BE49-F238E27FC236}">
                            <a16:creationId xmlns:a16="http://schemas.microsoft.com/office/drawing/2014/main" id="{108D5DD5-E33D-4356-A631-B3450A957E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24812" y="5327808"/>
                        <a:ext cx="8670614" cy="1433159"/>
                      </a:xfrm>
                      <a:prstGeom prst="rect">
                        <a:avLst/>
                      </a:prstGeom>
                      <a:noFill/>
                      <a:ln>
                        <a:noFill/>
                      </a:ln>
                      <a:effectLst/>
                    </p:spPr>
                  </p:pic>
                </p:oleObj>
              </mc:Fallback>
            </mc:AlternateContent>
          </a:graphicData>
        </a:graphic>
      </p:graphicFrame>
      <p:sp>
        <p:nvSpPr>
          <p:cNvPr id="31" name="Rectangle 83">
            <a:extLst>
              <a:ext uri="{FF2B5EF4-FFF2-40B4-BE49-F238E27FC236}">
                <a16:creationId xmlns:a16="http://schemas.microsoft.com/office/drawing/2014/main" id="{38E0E591-6145-4C76-AA2E-30C46CEBCED8}"/>
              </a:ext>
            </a:extLst>
          </p:cNvPr>
          <p:cNvSpPr>
            <a:spLocks noChangeArrowheads="1"/>
          </p:cNvSpPr>
          <p:nvPr/>
        </p:nvSpPr>
        <p:spPr bwMode="auto">
          <a:xfrm>
            <a:off x="11155519" y="6841080"/>
            <a:ext cx="3809200" cy="64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9" tIns="45703" rIns="91409" bIns="45703">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600" b="1" i="1" dirty="0">
                <a:solidFill>
                  <a:schemeClr val="bg2">
                    <a:lumMod val="10000"/>
                  </a:schemeClr>
                </a:solidFill>
                <a:sym typeface="Symbol" panose="05050102010706020507" pitchFamily="18" charset="2"/>
              </a:rPr>
              <a:t></a:t>
            </a:r>
            <a:r>
              <a:rPr lang="en-US" altLang="en-US" sz="3600" b="1" baseline="-25000" dirty="0">
                <a:solidFill>
                  <a:schemeClr val="bg2">
                    <a:lumMod val="10000"/>
                  </a:schemeClr>
                </a:solidFill>
                <a:sym typeface="Symbol" panose="05050102010706020507" pitchFamily="18" charset="2"/>
              </a:rPr>
              <a:t>12</a:t>
            </a:r>
            <a:r>
              <a:rPr lang="en-US" altLang="en-US" sz="3600" b="1" dirty="0">
                <a:solidFill>
                  <a:schemeClr val="bg2">
                    <a:lumMod val="10000"/>
                  </a:schemeClr>
                </a:solidFill>
                <a:sym typeface="Symbol" panose="05050102010706020507" pitchFamily="18" charset="2"/>
              </a:rPr>
              <a:t> = (</a:t>
            </a:r>
            <a:r>
              <a:rPr lang="en-US" altLang="en-US" sz="3600" b="1" i="1" dirty="0">
                <a:solidFill>
                  <a:schemeClr val="bg2">
                    <a:lumMod val="10000"/>
                  </a:schemeClr>
                </a:solidFill>
                <a:sym typeface="Symbol" panose="05050102010706020507" pitchFamily="18" charset="2"/>
              </a:rPr>
              <a:t></a:t>
            </a:r>
            <a:r>
              <a:rPr lang="en-US" altLang="en-US" sz="3600" b="1" baseline="-25000" dirty="0">
                <a:solidFill>
                  <a:schemeClr val="bg2">
                    <a:lumMod val="10000"/>
                  </a:schemeClr>
                </a:solidFill>
                <a:sym typeface="Symbol" panose="05050102010706020507" pitchFamily="18" charset="2"/>
              </a:rPr>
              <a:t>1</a:t>
            </a:r>
            <a:r>
              <a:rPr lang="en-US" altLang="en-US" sz="3600" b="1" dirty="0">
                <a:solidFill>
                  <a:schemeClr val="bg2">
                    <a:lumMod val="10000"/>
                  </a:schemeClr>
                </a:solidFill>
                <a:sym typeface="Symbol" panose="05050102010706020507" pitchFamily="18" charset="2"/>
              </a:rPr>
              <a:t> + </a:t>
            </a:r>
            <a:r>
              <a:rPr lang="en-US" altLang="en-US" sz="3600" b="1" i="1" dirty="0">
                <a:solidFill>
                  <a:schemeClr val="bg2">
                    <a:lumMod val="10000"/>
                  </a:schemeClr>
                </a:solidFill>
                <a:sym typeface="Symbol" panose="05050102010706020507" pitchFamily="18" charset="2"/>
              </a:rPr>
              <a:t></a:t>
            </a:r>
            <a:r>
              <a:rPr lang="en-US" altLang="en-US" sz="3600" b="1" baseline="-25000" dirty="0">
                <a:solidFill>
                  <a:schemeClr val="bg2">
                    <a:lumMod val="10000"/>
                  </a:schemeClr>
                </a:solidFill>
                <a:sym typeface="Symbol" panose="05050102010706020507" pitchFamily="18" charset="2"/>
              </a:rPr>
              <a:t>2</a:t>
            </a:r>
            <a:r>
              <a:rPr lang="en-US" altLang="en-US" sz="3600" b="1" dirty="0">
                <a:solidFill>
                  <a:schemeClr val="bg2">
                    <a:lumMod val="10000"/>
                  </a:schemeClr>
                </a:solidFill>
                <a:sym typeface="Symbol" panose="05050102010706020507" pitchFamily="18" charset="2"/>
              </a:rPr>
              <a:t>)/2 </a:t>
            </a:r>
          </a:p>
        </p:txBody>
      </p:sp>
      <p:sp>
        <p:nvSpPr>
          <p:cNvPr id="32" name="Rectangle 39">
            <a:extLst>
              <a:ext uri="{FF2B5EF4-FFF2-40B4-BE49-F238E27FC236}">
                <a16:creationId xmlns:a16="http://schemas.microsoft.com/office/drawing/2014/main" id="{6767ED7F-21AD-488F-9396-04C1661701D2}"/>
              </a:ext>
            </a:extLst>
          </p:cNvPr>
          <p:cNvSpPr>
            <a:spLocks noChangeArrowheads="1"/>
          </p:cNvSpPr>
          <p:nvPr/>
        </p:nvSpPr>
        <p:spPr bwMode="auto">
          <a:xfrm>
            <a:off x="1588388" y="9138062"/>
            <a:ext cx="7866194" cy="70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9" tIns="45703" rIns="91409" bIns="45703">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4000" dirty="0">
                <a:solidFill>
                  <a:schemeClr val="bg2">
                    <a:lumMod val="10000"/>
                  </a:schemeClr>
                </a:solidFill>
                <a:sym typeface="Symbol" panose="05050102010706020507" pitchFamily="18" charset="2"/>
              </a:rPr>
              <a:t></a:t>
            </a:r>
            <a:r>
              <a:rPr lang="en-US" altLang="en-US" sz="4000" dirty="0">
                <a:solidFill>
                  <a:schemeClr val="bg2">
                    <a:lumMod val="10000"/>
                  </a:schemeClr>
                </a:solidFill>
              </a:rPr>
              <a:t>= Volume(H.S.)/Volume(container)</a:t>
            </a:r>
          </a:p>
        </p:txBody>
      </p:sp>
      <p:sp>
        <p:nvSpPr>
          <p:cNvPr id="33" name="Rectangle 32">
            <a:extLst>
              <a:ext uri="{FF2B5EF4-FFF2-40B4-BE49-F238E27FC236}">
                <a16:creationId xmlns:a16="http://schemas.microsoft.com/office/drawing/2014/main" id="{2D96F610-405A-4A83-AAAA-0BA6088D6BF9}"/>
              </a:ext>
            </a:extLst>
          </p:cNvPr>
          <p:cNvSpPr>
            <a:spLocks noChangeArrowheads="1"/>
          </p:cNvSpPr>
          <p:nvPr/>
        </p:nvSpPr>
        <p:spPr bwMode="auto">
          <a:xfrm>
            <a:off x="1518018" y="10277998"/>
            <a:ext cx="14070671" cy="12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9" tIns="45703" rIns="91409" bIns="45703">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l"/>
            <a:r>
              <a:rPr lang="en-US" altLang="en-US" sz="3600" dirty="0">
                <a:solidFill>
                  <a:schemeClr val="bg2">
                    <a:lumMod val="10000"/>
                  </a:schemeClr>
                </a:solidFill>
              </a:rPr>
              <a:t>We have used (2) </a:t>
            </a:r>
            <a:r>
              <a:rPr lang="en-US" altLang="en-US" sz="3600" dirty="0">
                <a:solidFill>
                  <a:schemeClr val="bg2">
                    <a:lumMod val="10000"/>
                  </a:schemeClr>
                </a:solidFill>
                <a:sym typeface="Symbol" panose="05050102010706020507" pitchFamily="18" charset="2"/>
              </a:rPr>
              <a:t></a:t>
            </a:r>
            <a:r>
              <a:rPr lang="en-US" altLang="en-US" sz="3600" baseline="30000" dirty="0">
                <a:solidFill>
                  <a:schemeClr val="bg2">
                    <a:lumMod val="10000"/>
                  </a:schemeClr>
                </a:solidFill>
                <a:sym typeface="Symbol" panose="05050102010706020507" pitchFamily="18" charset="2"/>
              </a:rPr>
              <a:t>f</a:t>
            </a:r>
            <a:r>
              <a:rPr lang="en-US" altLang="en-US" sz="3600" dirty="0">
                <a:solidFill>
                  <a:schemeClr val="bg2">
                    <a:lumMod val="10000"/>
                  </a:schemeClr>
                </a:solidFill>
                <a:sym typeface="Symbol" panose="05050102010706020507" pitchFamily="18" charset="2"/>
              </a:rPr>
              <a:t> = 0.5076, </a:t>
            </a:r>
            <a:r>
              <a:rPr lang="en-US" altLang="en-US" sz="3600" baseline="30000" dirty="0">
                <a:solidFill>
                  <a:schemeClr val="bg2">
                    <a:lumMod val="10000"/>
                  </a:schemeClr>
                </a:solidFill>
                <a:sym typeface="Symbol" panose="05050102010706020507" pitchFamily="18" charset="2"/>
              </a:rPr>
              <a:t>c </a:t>
            </a:r>
            <a:r>
              <a:rPr lang="en-US" altLang="en-US" sz="3600" dirty="0">
                <a:solidFill>
                  <a:schemeClr val="bg2">
                    <a:lumMod val="10000"/>
                  </a:schemeClr>
                </a:solidFill>
                <a:sym typeface="Symbol" panose="05050102010706020507" pitchFamily="18" charset="2"/>
              </a:rPr>
              <a:t>= 0.5457 to maintain the stability of</a:t>
            </a:r>
          </a:p>
          <a:p>
            <a:pPr algn="l"/>
            <a:r>
              <a:rPr lang="en-US" altLang="en-US" sz="3600" dirty="0">
                <a:solidFill>
                  <a:schemeClr val="bg2">
                    <a:lumMod val="10000"/>
                  </a:schemeClr>
                </a:solidFill>
                <a:sym typeface="Symbol" panose="05050102010706020507" pitchFamily="18" charset="2"/>
              </a:rPr>
              <a:t> the interface as well as guarantee the strain-free bulk crystal.</a:t>
            </a:r>
            <a:r>
              <a:rPr lang="en-US" altLang="en-US" sz="3600" dirty="0">
                <a:solidFill>
                  <a:schemeClr val="bg2">
                    <a:lumMod val="10000"/>
                  </a:schemeClr>
                </a:solidFill>
              </a:rPr>
              <a:t> </a:t>
            </a:r>
          </a:p>
        </p:txBody>
      </p:sp>
      <p:sp>
        <p:nvSpPr>
          <p:cNvPr id="34" name="Rectangle 42">
            <a:extLst>
              <a:ext uri="{FF2B5EF4-FFF2-40B4-BE49-F238E27FC236}">
                <a16:creationId xmlns:a16="http://schemas.microsoft.com/office/drawing/2014/main" id="{EB910B7E-C54E-46EB-B4FE-22B90DA017B5}"/>
              </a:ext>
            </a:extLst>
          </p:cNvPr>
          <p:cNvSpPr>
            <a:spLocks noChangeArrowheads="1"/>
          </p:cNvSpPr>
          <p:nvPr/>
        </p:nvSpPr>
        <p:spPr bwMode="auto">
          <a:xfrm>
            <a:off x="5916061" y="11968922"/>
            <a:ext cx="12303305" cy="12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9" tIns="45703" rIns="91409" bIns="45703">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l"/>
            <a:r>
              <a:rPr lang="en-US" altLang="en-US" sz="3600" dirty="0">
                <a:solidFill>
                  <a:srgbClr val="FC0D2D"/>
                </a:solidFill>
              </a:rPr>
              <a:t>[1]  W. G. Hoover and F. H. </a:t>
            </a:r>
            <a:r>
              <a:rPr lang="en-US" altLang="en-US" sz="3600" dirty="0" err="1">
                <a:solidFill>
                  <a:srgbClr val="FC0D2D"/>
                </a:solidFill>
              </a:rPr>
              <a:t>Ree</a:t>
            </a:r>
            <a:r>
              <a:rPr lang="en-US" altLang="en-US" sz="3600" dirty="0">
                <a:solidFill>
                  <a:srgbClr val="FC0D2D"/>
                </a:solidFill>
              </a:rPr>
              <a:t>, J. Chem. Phys. </a:t>
            </a:r>
            <a:r>
              <a:rPr lang="en-US" altLang="en-US" sz="3600" b="1" dirty="0">
                <a:solidFill>
                  <a:srgbClr val="FC0D2D"/>
                </a:solidFill>
              </a:rPr>
              <a:t>49</a:t>
            </a:r>
            <a:r>
              <a:rPr lang="en-US" altLang="en-US" sz="3600" dirty="0">
                <a:solidFill>
                  <a:srgbClr val="FC0D2D"/>
                </a:solidFill>
              </a:rPr>
              <a:t>, 3609 (1968)</a:t>
            </a:r>
          </a:p>
          <a:p>
            <a:pPr algn="l"/>
            <a:r>
              <a:rPr lang="en-US" altLang="en-US" sz="3600" dirty="0">
                <a:solidFill>
                  <a:srgbClr val="FC0D2D"/>
                </a:solidFill>
              </a:rPr>
              <a:t>[2]  R.L. </a:t>
            </a:r>
            <a:r>
              <a:rPr lang="en-US" altLang="en-US" sz="3600" dirty="0" err="1">
                <a:solidFill>
                  <a:srgbClr val="FC0D2D"/>
                </a:solidFill>
              </a:rPr>
              <a:t>Davidchack’s</a:t>
            </a:r>
            <a:r>
              <a:rPr lang="en-US" altLang="en-US" sz="3600" dirty="0">
                <a:solidFill>
                  <a:srgbClr val="FC0D2D"/>
                </a:solidFill>
              </a:rPr>
              <a:t> thesis</a:t>
            </a:r>
          </a:p>
        </p:txBody>
      </p:sp>
      <p:sp>
        <p:nvSpPr>
          <p:cNvPr id="35" name="Rectangle 43">
            <a:extLst>
              <a:ext uri="{FF2B5EF4-FFF2-40B4-BE49-F238E27FC236}">
                <a16:creationId xmlns:a16="http://schemas.microsoft.com/office/drawing/2014/main" id="{DC83E184-2B2D-4E1F-84EC-09149BC07FE1}"/>
              </a:ext>
            </a:extLst>
          </p:cNvPr>
          <p:cNvSpPr>
            <a:spLocks noChangeArrowheads="1"/>
          </p:cNvSpPr>
          <p:nvPr/>
        </p:nvSpPr>
        <p:spPr bwMode="auto">
          <a:xfrm>
            <a:off x="17789520" y="9400852"/>
            <a:ext cx="3233515" cy="175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9" tIns="45703" rIns="91409" bIns="45703">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3600" dirty="0">
                <a:solidFill>
                  <a:schemeClr val="bg2">
                    <a:lumMod val="10000"/>
                  </a:schemeClr>
                </a:solidFill>
              </a:rPr>
              <a:t>Coexisting </a:t>
            </a:r>
            <a:r>
              <a:rPr lang="en-US" altLang="en-US" sz="3600" dirty="0">
                <a:solidFill>
                  <a:schemeClr val="bg2">
                    <a:lumMod val="10000"/>
                  </a:schemeClr>
                </a:solidFill>
                <a:sym typeface="Symbol" panose="05050102010706020507" pitchFamily="18" charset="2"/>
              </a:rPr>
              <a:t> (1)</a:t>
            </a:r>
          </a:p>
          <a:p>
            <a:pPr algn="ctr"/>
            <a:r>
              <a:rPr lang="en-US" altLang="en-US" sz="3600" dirty="0">
                <a:solidFill>
                  <a:schemeClr val="bg2">
                    <a:lumMod val="10000"/>
                  </a:schemeClr>
                </a:solidFill>
                <a:sym typeface="Symbol" panose="05050102010706020507" pitchFamily="18" charset="2"/>
              </a:rPr>
              <a:t></a:t>
            </a:r>
            <a:r>
              <a:rPr lang="en-US" altLang="en-US" sz="3600" baseline="30000" dirty="0">
                <a:solidFill>
                  <a:schemeClr val="bg2">
                    <a:lumMod val="10000"/>
                  </a:schemeClr>
                </a:solidFill>
                <a:sym typeface="Symbol" panose="05050102010706020507" pitchFamily="18" charset="2"/>
              </a:rPr>
              <a:t>f</a:t>
            </a:r>
            <a:r>
              <a:rPr lang="en-US" altLang="en-US" sz="3600" dirty="0">
                <a:solidFill>
                  <a:schemeClr val="bg2">
                    <a:lumMod val="10000"/>
                  </a:schemeClr>
                </a:solidFill>
                <a:sym typeface="Symbol" panose="05050102010706020507" pitchFamily="18" charset="2"/>
              </a:rPr>
              <a:t> = 0.5076</a:t>
            </a:r>
          </a:p>
          <a:p>
            <a:pPr algn="ctr"/>
            <a:r>
              <a:rPr lang="en-US" altLang="en-US" sz="3600" dirty="0">
                <a:solidFill>
                  <a:schemeClr val="bg2">
                    <a:lumMod val="10000"/>
                  </a:schemeClr>
                </a:solidFill>
                <a:sym typeface="Symbol" panose="05050102010706020507" pitchFamily="18" charset="2"/>
              </a:rPr>
              <a:t></a:t>
            </a:r>
            <a:r>
              <a:rPr lang="en-US" altLang="en-US" sz="3600" baseline="30000" dirty="0">
                <a:solidFill>
                  <a:schemeClr val="bg2">
                    <a:lumMod val="10000"/>
                  </a:schemeClr>
                </a:solidFill>
                <a:sym typeface="Symbol" panose="05050102010706020507" pitchFamily="18" charset="2"/>
              </a:rPr>
              <a:t>c </a:t>
            </a:r>
            <a:r>
              <a:rPr lang="en-US" altLang="en-US" sz="3600" dirty="0">
                <a:solidFill>
                  <a:schemeClr val="bg2">
                    <a:lumMod val="10000"/>
                  </a:schemeClr>
                </a:solidFill>
                <a:sym typeface="Symbol" panose="05050102010706020507" pitchFamily="18" charset="2"/>
              </a:rPr>
              <a:t>= 0.5457</a:t>
            </a:r>
          </a:p>
        </p:txBody>
      </p:sp>
    </p:spTree>
    <p:extLst>
      <p:ext uri="{BB962C8B-B14F-4D97-AF65-F5344CB8AC3E}">
        <p14:creationId xmlns:p14="http://schemas.microsoft.com/office/powerpoint/2010/main" val="1765890115"/>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1FDBC963D01847B282B230B25C1E1F" ma:contentTypeVersion="13" ma:contentTypeDescription="Create a new document." ma:contentTypeScope="" ma:versionID="db83c7e21e508f7584b9b64ee3537eec">
  <xsd:schema xmlns:xsd="http://www.w3.org/2001/XMLSchema" xmlns:xs="http://www.w3.org/2001/XMLSchema" xmlns:p="http://schemas.microsoft.com/office/2006/metadata/properties" xmlns:ns3="95c5bf82-8ee6-48a3-8a86-a699b6321011" xmlns:ns4="a5bb8153-d37a-419b-a4f1-18525c2daa25" targetNamespace="http://schemas.microsoft.com/office/2006/metadata/properties" ma:root="true" ma:fieldsID="c800f1ddac491c967301d2f783e59bb2" ns3:_="" ns4:_="">
    <xsd:import namespace="95c5bf82-8ee6-48a3-8a86-a699b6321011"/>
    <xsd:import namespace="a5bb8153-d37a-419b-a4f1-18525c2daa2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c5bf82-8ee6-48a3-8a86-a699b632101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bb8153-d37a-419b-a4f1-18525c2daa2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A756BD-86BD-4EC2-BE02-457890BE25C0}">
  <ds:schemaRefs>
    <ds:schemaRef ds:uri="http://schemas.microsoft.com/sharepoint/v3/contenttype/forms"/>
  </ds:schemaRefs>
</ds:datastoreItem>
</file>

<file path=customXml/itemProps2.xml><?xml version="1.0" encoding="utf-8"?>
<ds:datastoreItem xmlns:ds="http://schemas.openxmlformats.org/officeDocument/2006/customXml" ds:itemID="{0736ADC1-7BFD-4BFC-8C30-B894366C8B1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0E135F9-D35D-44E2-9211-8F199D76D7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c5bf82-8ee6-48a3-8a86-a699b6321011"/>
    <ds:schemaRef ds:uri="a5bb8153-d37a-419b-a4f1-18525c2daa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332</TotalTime>
  <Words>1767</Words>
  <Application>Microsoft Office PowerPoint</Application>
  <PresentationFormat>Custom</PresentationFormat>
  <Paragraphs>247</Paragraphs>
  <Slides>25</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9" baseType="lpstr">
      <vt:lpstr>Calibri</vt:lpstr>
      <vt:lpstr>Cambria Math</vt:lpstr>
      <vt:lpstr>Helvetica</vt:lpstr>
      <vt:lpstr>Helvetica Neue</vt:lpstr>
      <vt:lpstr>Helvetica Neue Light</vt:lpstr>
      <vt:lpstr>Helvetica Neue Medium</vt:lpstr>
      <vt:lpstr>Lucida Grande CE</vt:lpstr>
      <vt:lpstr>Symbol</vt:lpstr>
      <vt:lpstr>Times</vt:lpstr>
      <vt:lpstr>Times New Roman</vt:lpstr>
      <vt:lpstr>Wingdings</vt:lpstr>
      <vt:lpstr>21_BasicWhite</vt:lpstr>
      <vt:lpstr>Equation</vt:lpstr>
      <vt:lpstr>Acrobat Document</vt:lpstr>
      <vt:lpstr>Celebrating 20 Years of Excellence</vt:lpstr>
      <vt:lpstr>Contents</vt:lpstr>
      <vt:lpstr>Abstract</vt:lpstr>
      <vt:lpstr>Definition</vt:lpstr>
      <vt:lpstr>Crystal Orientations and FCC Lattice </vt:lpstr>
      <vt:lpstr>The importance of interfacial free energy </vt:lpstr>
      <vt:lpstr>PowerPoint Presentation</vt:lpstr>
      <vt:lpstr>Why Using Hardsphere</vt:lpstr>
      <vt:lpstr>Hard-spheres Potential and Coexisting Density</vt:lpstr>
      <vt:lpstr>Pressure of the interface and stress in crystal </vt:lpstr>
      <vt:lpstr>Pressure of the interface and stress in crystal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Celebrating 20 Years of Excellence</dc:title>
  <dc:creator>Hessa Aldhaen</dc:creator>
  <cp:lastModifiedBy>Zainab Abdulwahab Isa Abdulla Darwish</cp:lastModifiedBy>
  <cp:revision>17</cp:revision>
  <dcterms:modified xsi:type="dcterms:W3CDTF">2021-04-08T05:35:20Z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0x010100571FDBC963D01847B282B230B25C1E1F</vt:lpwstr>
  </property>
</Properties>
</file>