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0" d="100"/>
          <a:sy n="90" d="100"/>
        </p:scale>
        <p:origin x="16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DB2E79-5589-4F50-9B86-EC69D3A5BC57}" type="datetimeFigureOut">
              <a:rPr lang="en-US" smtClean="0"/>
              <a:t>4/7/2021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791187-A8B4-444D-AFCE-1039F694F2CA}" type="slidenum">
              <a:rPr lang="en-US" smtClean="0"/>
              <a:t>‹#›</a:t>
            </a:fld>
            <a:endParaRPr lang="en-US"/>
          </a:p>
        </p:txBody>
      </p:sp>
    </p:spTree>
    <p:extLst>
      <p:ext uri="{BB962C8B-B14F-4D97-AF65-F5344CB8AC3E}">
        <p14:creationId xmlns:p14="http://schemas.microsoft.com/office/powerpoint/2010/main" val="13805158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6837AE8-6351-4FDF-916E-85535DA80981}" type="datetime1">
              <a:rPr lang="en-US" smtClean="0"/>
              <a:t>4/7/2021</a:t>
            </a:fld>
            <a:endParaRPr lang="en-US"/>
          </a:p>
        </p:txBody>
      </p:sp>
      <p:sp>
        <p:nvSpPr>
          <p:cNvPr id="5" name="Footer Placeholder 4"/>
          <p:cNvSpPr>
            <a:spLocks noGrp="1"/>
          </p:cNvSpPr>
          <p:nvPr>
            <p:ph type="ftr" sz="quarter" idx="11"/>
          </p:nvPr>
        </p:nvSpPr>
        <p:spPr/>
        <p:txBody>
          <a:bodyPr/>
          <a:lstStyle/>
          <a:p>
            <a:r>
              <a:rPr lang="en-US"/>
              <a:t>8th Annual Research Forum - 23rd and 24th March 2021</a:t>
            </a:r>
          </a:p>
        </p:txBody>
      </p:sp>
      <p:sp>
        <p:nvSpPr>
          <p:cNvPr id="6" name="Slide Number Placeholder 5"/>
          <p:cNvSpPr>
            <a:spLocks noGrp="1"/>
          </p:cNvSpPr>
          <p:nvPr>
            <p:ph type="sldNum" sz="quarter" idx="12"/>
          </p:nvPr>
        </p:nvSpPr>
        <p:spPr/>
        <p:txBody>
          <a:bodyPr/>
          <a:lstStyle/>
          <a:p>
            <a:fld id="{DDE9B9AC-EF30-42A3-8729-A9817BE353AE}" type="slidenum">
              <a:rPr lang="en-US" smtClean="0"/>
              <a:t>‹#›</a:t>
            </a:fld>
            <a:endParaRPr lang="en-US"/>
          </a:p>
        </p:txBody>
      </p:sp>
    </p:spTree>
    <p:extLst>
      <p:ext uri="{BB962C8B-B14F-4D97-AF65-F5344CB8AC3E}">
        <p14:creationId xmlns:p14="http://schemas.microsoft.com/office/powerpoint/2010/main" val="3614497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3BA862-7594-4996-B1A4-BB98DB499F93}" type="datetime1">
              <a:rPr lang="en-US" smtClean="0"/>
              <a:t>4/7/2021</a:t>
            </a:fld>
            <a:endParaRPr lang="en-US"/>
          </a:p>
        </p:txBody>
      </p:sp>
      <p:sp>
        <p:nvSpPr>
          <p:cNvPr id="5" name="Footer Placeholder 4"/>
          <p:cNvSpPr>
            <a:spLocks noGrp="1"/>
          </p:cNvSpPr>
          <p:nvPr>
            <p:ph type="ftr" sz="quarter" idx="11"/>
          </p:nvPr>
        </p:nvSpPr>
        <p:spPr/>
        <p:txBody>
          <a:bodyPr/>
          <a:lstStyle/>
          <a:p>
            <a:r>
              <a:rPr lang="en-US"/>
              <a:t>8th Annual Research Forum - 23rd and 24th March 2021</a:t>
            </a:r>
          </a:p>
        </p:txBody>
      </p:sp>
      <p:sp>
        <p:nvSpPr>
          <p:cNvPr id="6" name="Slide Number Placeholder 5"/>
          <p:cNvSpPr>
            <a:spLocks noGrp="1"/>
          </p:cNvSpPr>
          <p:nvPr>
            <p:ph type="sldNum" sz="quarter" idx="12"/>
          </p:nvPr>
        </p:nvSpPr>
        <p:spPr/>
        <p:txBody>
          <a:bodyPr/>
          <a:lstStyle/>
          <a:p>
            <a:fld id="{DDE9B9AC-EF30-42A3-8729-A9817BE353AE}" type="slidenum">
              <a:rPr lang="en-US" smtClean="0"/>
              <a:t>‹#›</a:t>
            </a:fld>
            <a:endParaRPr lang="en-US"/>
          </a:p>
        </p:txBody>
      </p:sp>
    </p:spTree>
    <p:extLst>
      <p:ext uri="{BB962C8B-B14F-4D97-AF65-F5344CB8AC3E}">
        <p14:creationId xmlns:p14="http://schemas.microsoft.com/office/powerpoint/2010/main" val="2939495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7B5E18-5ECC-4AC0-B53A-D850B2A2850F}" type="datetime1">
              <a:rPr lang="en-US" smtClean="0"/>
              <a:t>4/7/2021</a:t>
            </a:fld>
            <a:endParaRPr lang="en-US"/>
          </a:p>
        </p:txBody>
      </p:sp>
      <p:sp>
        <p:nvSpPr>
          <p:cNvPr id="5" name="Footer Placeholder 4"/>
          <p:cNvSpPr>
            <a:spLocks noGrp="1"/>
          </p:cNvSpPr>
          <p:nvPr>
            <p:ph type="ftr" sz="quarter" idx="11"/>
          </p:nvPr>
        </p:nvSpPr>
        <p:spPr/>
        <p:txBody>
          <a:bodyPr/>
          <a:lstStyle/>
          <a:p>
            <a:r>
              <a:rPr lang="en-US"/>
              <a:t>8th Annual Research Forum - 23rd and 24th March 2021</a:t>
            </a:r>
          </a:p>
        </p:txBody>
      </p:sp>
      <p:sp>
        <p:nvSpPr>
          <p:cNvPr id="6" name="Slide Number Placeholder 5"/>
          <p:cNvSpPr>
            <a:spLocks noGrp="1"/>
          </p:cNvSpPr>
          <p:nvPr>
            <p:ph type="sldNum" sz="quarter" idx="12"/>
          </p:nvPr>
        </p:nvSpPr>
        <p:spPr/>
        <p:txBody>
          <a:bodyPr/>
          <a:lstStyle/>
          <a:p>
            <a:fld id="{DDE9B9AC-EF30-42A3-8729-A9817BE353AE}" type="slidenum">
              <a:rPr lang="en-US" smtClean="0"/>
              <a:t>‹#›</a:t>
            </a:fld>
            <a:endParaRPr lang="en-US"/>
          </a:p>
        </p:txBody>
      </p:sp>
    </p:spTree>
    <p:extLst>
      <p:ext uri="{BB962C8B-B14F-4D97-AF65-F5344CB8AC3E}">
        <p14:creationId xmlns:p14="http://schemas.microsoft.com/office/powerpoint/2010/main" val="717090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EE024E-E55C-4A3E-83AA-6841E51726D6}" type="datetime1">
              <a:rPr lang="en-US" smtClean="0"/>
              <a:t>4/7/2021</a:t>
            </a:fld>
            <a:endParaRPr lang="en-US"/>
          </a:p>
        </p:txBody>
      </p:sp>
      <p:sp>
        <p:nvSpPr>
          <p:cNvPr id="5" name="Footer Placeholder 4"/>
          <p:cNvSpPr>
            <a:spLocks noGrp="1"/>
          </p:cNvSpPr>
          <p:nvPr>
            <p:ph type="ftr" sz="quarter" idx="11"/>
          </p:nvPr>
        </p:nvSpPr>
        <p:spPr/>
        <p:txBody>
          <a:bodyPr/>
          <a:lstStyle/>
          <a:p>
            <a:r>
              <a:rPr lang="en-US"/>
              <a:t>8th Annual Research Forum - 23rd and 24th March 2021</a:t>
            </a:r>
          </a:p>
        </p:txBody>
      </p:sp>
      <p:sp>
        <p:nvSpPr>
          <p:cNvPr id="6" name="Slide Number Placeholder 5"/>
          <p:cNvSpPr>
            <a:spLocks noGrp="1"/>
          </p:cNvSpPr>
          <p:nvPr>
            <p:ph type="sldNum" sz="quarter" idx="12"/>
          </p:nvPr>
        </p:nvSpPr>
        <p:spPr/>
        <p:txBody>
          <a:bodyPr/>
          <a:lstStyle/>
          <a:p>
            <a:fld id="{DDE9B9AC-EF30-42A3-8729-A9817BE353AE}" type="slidenum">
              <a:rPr lang="en-US" smtClean="0"/>
              <a:t>‹#›</a:t>
            </a:fld>
            <a:endParaRPr lang="en-US"/>
          </a:p>
        </p:txBody>
      </p:sp>
    </p:spTree>
    <p:extLst>
      <p:ext uri="{BB962C8B-B14F-4D97-AF65-F5344CB8AC3E}">
        <p14:creationId xmlns:p14="http://schemas.microsoft.com/office/powerpoint/2010/main" val="2703743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B7A76EC-E6CF-47B9-8499-FEAD9D68E9DB}" type="datetime1">
              <a:rPr lang="en-US" smtClean="0"/>
              <a:t>4/7/2021</a:t>
            </a:fld>
            <a:endParaRPr lang="en-US"/>
          </a:p>
        </p:txBody>
      </p:sp>
      <p:sp>
        <p:nvSpPr>
          <p:cNvPr id="5" name="Footer Placeholder 4"/>
          <p:cNvSpPr>
            <a:spLocks noGrp="1"/>
          </p:cNvSpPr>
          <p:nvPr>
            <p:ph type="ftr" sz="quarter" idx="11"/>
          </p:nvPr>
        </p:nvSpPr>
        <p:spPr/>
        <p:txBody>
          <a:bodyPr/>
          <a:lstStyle/>
          <a:p>
            <a:r>
              <a:rPr lang="en-US"/>
              <a:t>8th Annual Research Forum - 23rd and 24th March 2021</a:t>
            </a:r>
          </a:p>
        </p:txBody>
      </p:sp>
      <p:sp>
        <p:nvSpPr>
          <p:cNvPr id="6" name="Slide Number Placeholder 5"/>
          <p:cNvSpPr>
            <a:spLocks noGrp="1"/>
          </p:cNvSpPr>
          <p:nvPr>
            <p:ph type="sldNum" sz="quarter" idx="12"/>
          </p:nvPr>
        </p:nvSpPr>
        <p:spPr/>
        <p:txBody>
          <a:bodyPr/>
          <a:lstStyle/>
          <a:p>
            <a:fld id="{DDE9B9AC-EF30-42A3-8729-A9817BE353AE}" type="slidenum">
              <a:rPr lang="en-US" smtClean="0"/>
              <a:t>‹#›</a:t>
            </a:fld>
            <a:endParaRPr lang="en-US"/>
          </a:p>
        </p:txBody>
      </p:sp>
    </p:spTree>
    <p:extLst>
      <p:ext uri="{BB962C8B-B14F-4D97-AF65-F5344CB8AC3E}">
        <p14:creationId xmlns:p14="http://schemas.microsoft.com/office/powerpoint/2010/main" val="2769949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C0D34D4-9AAD-40A3-804D-557143F6BCD7}" type="datetime1">
              <a:rPr lang="en-US" smtClean="0"/>
              <a:t>4/7/2021</a:t>
            </a:fld>
            <a:endParaRPr lang="en-US"/>
          </a:p>
        </p:txBody>
      </p:sp>
      <p:sp>
        <p:nvSpPr>
          <p:cNvPr id="6" name="Footer Placeholder 5"/>
          <p:cNvSpPr>
            <a:spLocks noGrp="1"/>
          </p:cNvSpPr>
          <p:nvPr>
            <p:ph type="ftr" sz="quarter" idx="11"/>
          </p:nvPr>
        </p:nvSpPr>
        <p:spPr/>
        <p:txBody>
          <a:bodyPr/>
          <a:lstStyle/>
          <a:p>
            <a:r>
              <a:rPr lang="en-US"/>
              <a:t>8th Annual Research Forum - 23rd and 24th March 2021</a:t>
            </a:r>
          </a:p>
        </p:txBody>
      </p:sp>
      <p:sp>
        <p:nvSpPr>
          <p:cNvPr id="7" name="Slide Number Placeholder 6"/>
          <p:cNvSpPr>
            <a:spLocks noGrp="1"/>
          </p:cNvSpPr>
          <p:nvPr>
            <p:ph type="sldNum" sz="quarter" idx="12"/>
          </p:nvPr>
        </p:nvSpPr>
        <p:spPr/>
        <p:txBody>
          <a:bodyPr/>
          <a:lstStyle/>
          <a:p>
            <a:fld id="{DDE9B9AC-EF30-42A3-8729-A9817BE353AE}" type="slidenum">
              <a:rPr lang="en-US" smtClean="0"/>
              <a:t>‹#›</a:t>
            </a:fld>
            <a:endParaRPr lang="en-US"/>
          </a:p>
        </p:txBody>
      </p:sp>
    </p:spTree>
    <p:extLst>
      <p:ext uri="{BB962C8B-B14F-4D97-AF65-F5344CB8AC3E}">
        <p14:creationId xmlns:p14="http://schemas.microsoft.com/office/powerpoint/2010/main" val="435560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B23ACF-B36E-4A6E-8951-3E2097946021}" type="datetime1">
              <a:rPr lang="en-US" smtClean="0"/>
              <a:t>4/7/2021</a:t>
            </a:fld>
            <a:endParaRPr lang="en-US"/>
          </a:p>
        </p:txBody>
      </p:sp>
      <p:sp>
        <p:nvSpPr>
          <p:cNvPr id="8" name="Footer Placeholder 7"/>
          <p:cNvSpPr>
            <a:spLocks noGrp="1"/>
          </p:cNvSpPr>
          <p:nvPr>
            <p:ph type="ftr" sz="quarter" idx="11"/>
          </p:nvPr>
        </p:nvSpPr>
        <p:spPr/>
        <p:txBody>
          <a:bodyPr/>
          <a:lstStyle/>
          <a:p>
            <a:r>
              <a:rPr lang="en-US"/>
              <a:t>8th Annual Research Forum - 23rd and 24th March 2021</a:t>
            </a:r>
          </a:p>
        </p:txBody>
      </p:sp>
      <p:sp>
        <p:nvSpPr>
          <p:cNvPr id="9" name="Slide Number Placeholder 8"/>
          <p:cNvSpPr>
            <a:spLocks noGrp="1"/>
          </p:cNvSpPr>
          <p:nvPr>
            <p:ph type="sldNum" sz="quarter" idx="12"/>
          </p:nvPr>
        </p:nvSpPr>
        <p:spPr/>
        <p:txBody>
          <a:bodyPr/>
          <a:lstStyle/>
          <a:p>
            <a:fld id="{DDE9B9AC-EF30-42A3-8729-A9817BE353AE}" type="slidenum">
              <a:rPr lang="en-US" smtClean="0"/>
              <a:t>‹#›</a:t>
            </a:fld>
            <a:endParaRPr lang="en-US"/>
          </a:p>
        </p:txBody>
      </p:sp>
    </p:spTree>
    <p:extLst>
      <p:ext uri="{BB962C8B-B14F-4D97-AF65-F5344CB8AC3E}">
        <p14:creationId xmlns:p14="http://schemas.microsoft.com/office/powerpoint/2010/main" val="4177465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2D0E85C-9546-4812-97D9-4E1AEBE5CDD3}" type="datetime1">
              <a:rPr lang="en-US" smtClean="0"/>
              <a:t>4/7/2021</a:t>
            </a:fld>
            <a:endParaRPr lang="en-US"/>
          </a:p>
        </p:txBody>
      </p:sp>
      <p:sp>
        <p:nvSpPr>
          <p:cNvPr id="4" name="Footer Placeholder 3"/>
          <p:cNvSpPr>
            <a:spLocks noGrp="1"/>
          </p:cNvSpPr>
          <p:nvPr>
            <p:ph type="ftr" sz="quarter" idx="11"/>
          </p:nvPr>
        </p:nvSpPr>
        <p:spPr/>
        <p:txBody>
          <a:bodyPr/>
          <a:lstStyle/>
          <a:p>
            <a:r>
              <a:rPr lang="en-US"/>
              <a:t>8th Annual Research Forum - 23rd and 24th March 2021</a:t>
            </a:r>
          </a:p>
        </p:txBody>
      </p:sp>
      <p:sp>
        <p:nvSpPr>
          <p:cNvPr id="5" name="Slide Number Placeholder 4"/>
          <p:cNvSpPr>
            <a:spLocks noGrp="1"/>
          </p:cNvSpPr>
          <p:nvPr>
            <p:ph type="sldNum" sz="quarter" idx="12"/>
          </p:nvPr>
        </p:nvSpPr>
        <p:spPr/>
        <p:txBody>
          <a:bodyPr/>
          <a:lstStyle/>
          <a:p>
            <a:fld id="{DDE9B9AC-EF30-42A3-8729-A9817BE353AE}" type="slidenum">
              <a:rPr lang="en-US" smtClean="0"/>
              <a:t>‹#›</a:t>
            </a:fld>
            <a:endParaRPr lang="en-US"/>
          </a:p>
        </p:txBody>
      </p:sp>
    </p:spTree>
    <p:extLst>
      <p:ext uri="{BB962C8B-B14F-4D97-AF65-F5344CB8AC3E}">
        <p14:creationId xmlns:p14="http://schemas.microsoft.com/office/powerpoint/2010/main" val="3811220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5DAEDB-CF35-4318-AC10-CE2A8A8BBBC8}" type="datetime1">
              <a:rPr lang="en-US" smtClean="0"/>
              <a:t>4/7/2021</a:t>
            </a:fld>
            <a:endParaRPr lang="en-US"/>
          </a:p>
        </p:txBody>
      </p:sp>
      <p:sp>
        <p:nvSpPr>
          <p:cNvPr id="3" name="Footer Placeholder 2"/>
          <p:cNvSpPr>
            <a:spLocks noGrp="1"/>
          </p:cNvSpPr>
          <p:nvPr>
            <p:ph type="ftr" sz="quarter" idx="11"/>
          </p:nvPr>
        </p:nvSpPr>
        <p:spPr/>
        <p:txBody>
          <a:bodyPr/>
          <a:lstStyle/>
          <a:p>
            <a:r>
              <a:rPr lang="en-US"/>
              <a:t>8th Annual Research Forum - 23rd and 24th March 2021</a:t>
            </a:r>
          </a:p>
        </p:txBody>
      </p:sp>
      <p:sp>
        <p:nvSpPr>
          <p:cNvPr id="4" name="Slide Number Placeholder 3"/>
          <p:cNvSpPr>
            <a:spLocks noGrp="1"/>
          </p:cNvSpPr>
          <p:nvPr>
            <p:ph type="sldNum" sz="quarter" idx="12"/>
          </p:nvPr>
        </p:nvSpPr>
        <p:spPr/>
        <p:txBody>
          <a:bodyPr/>
          <a:lstStyle/>
          <a:p>
            <a:fld id="{DDE9B9AC-EF30-42A3-8729-A9817BE353AE}" type="slidenum">
              <a:rPr lang="en-US" smtClean="0"/>
              <a:t>‹#›</a:t>
            </a:fld>
            <a:endParaRPr lang="en-US"/>
          </a:p>
        </p:txBody>
      </p:sp>
    </p:spTree>
    <p:extLst>
      <p:ext uri="{BB962C8B-B14F-4D97-AF65-F5344CB8AC3E}">
        <p14:creationId xmlns:p14="http://schemas.microsoft.com/office/powerpoint/2010/main" val="2498568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04E8595-9AAC-421C-924D-529B3109EB13}" type="datetime1">
              <a:rPr lang="en-US" smtClean="0"/>
              <a:t>4/7/2021</a:t>
            </a:fld>
            <a:endParaRPr lang="en-US"/>
          </a:p>
        </p:txBody>
      </p:sp>
      <p:sp>
        <p:nvSpPr>
          <p:cNvPr id="6" name="Footer Placeholder 5"/>
          <p:cNvSpPr>
            <a:spLocks noGrp="1"/>
          </p:cNvSpPr>
          <p:nvPr>
            <p:ph type="ftr" sz="quarter" idx="11"/>
          </p:nvPr>
        </p:nvSpPr>
        <p:spPr/>
        <p:txBody>
          <a:bodyPr/>
          <a:lstStyle/>
          <a:p>
            <a:r>
              <a:rPr lang="en-US"/>
              <a:t>8th Annual Research Forum - 23rd and 24th March 2021</a:t>
            </a:r>
          </a:p>
        </p:txBody>
      </p:sp>
      <p:sp>
        <p:nvSpPr>
          <p:cNvPr id="7" name="Slide Number Placeholder 6"/>
          <p:cNvSpPr>
            <a:spLocks noGrp="1"/>
          </p:cNvSpPr>
          <p:nvPr>
            <p:ph type="sldNum" sz="quarter" idx="12"/>
          </p:nvPr>
        </p:nvSpPr>
        <p:spPr/>
        <p:txBody>
          <a:bodyPr/>
          <a:lstStyle/>
          <a:p>
            <a:fld id="{DDE9B9AC-EF30-42A3-8729-A9817BE353AE}" type="slidenum">
              <a:rPr lang="en-US" smtClean="0"/>
              <a:t>‹#›</a:t>
            </a:fld>
            <a:endParaRPr lang="en-US"/>
          </a:p>
        </p:txBody>
      </p:sp>
    </p:spTree>
    <p:extLst>
      <p:ext uri="{BB962C8B-B14F-4D97-AF65-F5344CB8AC3E}">
        <p14:creationId xmlns:p14="http://schemas.microsoft.com/office/powerpoint/2010/main" val="2863226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93D80A9-BDDC-4A9B-9C1C-5CB838E797CC}" type="datetime1">
              <a:rPr lang="en-US" smtClean="0"/>
              <a:t>4/7/2021</a:t>
            </a:fld>
            <a:endParaRPr lang="en-US"/>
          </a:p>
        </p:txBody>
      </p:sp>
      <p:sp>
        <p:nvSpPr>
          <p:cNvPr id="6" name="Footer Placeholder 5"/>
          <p:cNvSpPr>
            <a:spLocks noGrp="1"/>
          </p:cNvSpPr>
          <p:nvPr>
            <p:ph type="ftr" sz="quarter" idx="11"/>
          </p:nvPr>
        </p:nvSpPr>
        <p:spPr/>
        <p:txBody>
          <a:bodyPr/>
          <a:lstStyle/>
          <a:p>
            <a:r>
              <a:rPr lang="en-US"/>
              <a:t>8th Annual Research Forum - 23rd and 24th March 2021</a:t>
            </a:r>
          </a:p>
        </p:txBody>
      </p:sp>
      <p:sp>
        <p:nvSpPr>
          <p:cNvPr id="7" name="Slide Number Placeholder 6"/>
          <p:cNvSpPr>
            <a:spLocks noGrp="1"/>
          </p:cNvSpPr>
          <p:nvPr>
            <p:ph type="sldNum" sz="quarter" idx="12"/>
          </p:nvPr>
        </p:nvSpPr>
        <p:spPr/>
        <p:txBody>
          <a:bodyPr/>
          <a:lstStyle/>
          <a:p>
            <a:fld id="{DDE9B9AC-EF30-42A3-8729-A9817BE353AE}" type="slidenum">
              <a:rPr lang="en-US" smtClean="0"/>
              <a:t>‹#›</a:t>
            </a:fld>
            <a:endParaRPr lang="en-US"/>
          </a:p>
        </p:txBody>
      </p:sp>
    </p:spTree>
    <p:extLst>
      <p:ext uri="{BB962C8B-B14F-4D97-AF65-F5344CB8AC3E}">
        <p14:creationId xmlns:p14="http://schemas.microsoft.com/office/powerpoint/2010/main" val="1743795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31A025-8128-4C5A-AFC6-941DD8C4E5C7}" type="datetime1">
              <a:rPr lang="en-US" smtClean="0"/>
              <a:t>4/7/2021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8th Annual Research Forum - 23rd and 24th March 2021</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E9B9AC-EF30-42A3-8729-A9817BE353AE}" type="slidenum">
              <a:rPr lang="en-US" smtClean="0"/>
              <a:t>‹#›</a:t>
            </a:fld>
            <a:endParaRPr lang="en-US"/>
          </a:p>
        </p:txBody>
      </p:sp>
    </p:spTree>
    <p:extLst>
      <p:ext uri="{BB962C8B-B14F-4D97-AF65-F5344CB8AC3E}">
        <p14:creationId xmlns:p14="http://schemas.microsoft.com/office/powerpoint/2010/main" val="1810575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rtl="1"/>
            <a:r>
              <a:rPr lang="ar-BH" b="1" dirty="0"/>
              <a:t>بنية المكان في السرد الرحلي</a:t>
            </a:r>
            <a:br>
              <a:rPr lang="en-US" dirty="0"/>
            </a:br>
            <a:r>
              <a:rPr lang="ar-BH" b="1" dirty="0"/>
              <a:t>رحلة ابن جبير أنموذجًا</a:t>
            </a:r>
            <a:br>
              <a:rPr lang="en-US" dirty="0"/>
            </a:br>
            <a:endParaRPr lang="en-US" dirty="0"/>
          </a:p>
        </p:txBody>
      </p:sp>
      <p:sp>
        <p:nvSpPr>
          <p:cNvPr id="3" name="Subtitle 2"/>
          <p:cNvSpPr>
            <a:spLocks noGrp="1"/>
          </p:cNvSpPr>
          <p:nvPr>
            <p:ph type="subTitle" idx="1"/>
          </p:nvPr>
        </p:nvSpPr>
        <p:spPr/>
        <p:txBody>
          <a:bodyPr>
            <a:normAutofit lnSpcReduction="10000"/>
          </a:bodyPr>
          <a:lstStyle/>
          <a:p>
            <a:r>
              <a:rPr lang="ar-BH" dirty="0"/>
              <a:t>إعداد:</a:t>
            </a:r>
          </a:p>
          <a:p>
            <a:r>
              <a:rPr lang="ar-BH" dirty="0"/>
              <a:t>الدكتور علي عبد النبي إبراهيم فرحان</a:t>
            </a:r>
          </a:p>
          <a:p>
            <a:r>
              <a:rPr lang="ar-BH" dirty="0"/>
              <a:t>الجامعة الأهلية</a:t>
            </a:r>
          </a:p>
          <a:p>
            <a:r>
              <a:rPr lang="en-US" dirty="0"/>
              <a:t>8th Annual Research Forum - 23rd and 24th March 2021</a:t>
            </a:r>
          </a:p>
        </p:txBody>
      </p:sp>
      <p:sp>
        <p:nvSpPr>
          <p:cNvPr id="4" name="Footer Placeholder 3"/>
          <p:cNvSpPr>
            <a:spLocks noGrp="1"/>
          </p:cNvSpPr>
          <p:nvPr>
            <p:ph type="ftr" sz="quarter" idx="11"/>
          </p:nvPr>
        </p:nvSpPr>
        <p:spPr/>
        <p:txBody>
          <a:bodyPr/>
          <a:lstStyle/>
          <a:p>
            <a:r>
              <a:rPr lang="en-US"/>
              <a:t>8th Annual Research Forum - 23rd and 24th March 2021</a:t>
            </a:r>
          </a:p>
        </p:txBody>
      </p:sp>
      <p:sp>
        <p:nvSpPr>
          <p:cNvPr id="5" name="Slide Number Placeholder 4"/>
          <p:cNvSpPr>
            <a:spLocks noGrp="1"/>
          </p:cNvSpPr>
          <p:nvPr>
            <p:ph type="sldNum" sz="quarter" idx="12"/>
          </p:nvPr>
        </p:nvSpPr>
        <p:spPr/>
        <p:txBody>
          <a:bodyPr/>
          <a:lstStyle/>
          <a:p>
            <a:fld id="{DDE9B9AC-EF30-42A3-8729-A9817BE353AE}" type="slidenum">
              <a:rPr lang="en-US" smtClean="0"/>
              <a:t>1</a:t>
            </a:fld>
            <a:endParaRPr lang="en-US"/>
          </a:p>
        </p:txBody>
      </p:sp>
    </p:spTree>
    <p:extLst>
      <p:ext uri="{BB962C8B-B14F-4D97-AF65-F5344CB8AC3E}">
        <p14:creationId xmlns:p14="http://schemas.microsoft.com/office/powerpoint/2010/main" val="271815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lvl="0" algn="just" rtl="1"/>
            <a:r>
              <a:rPr lang="ar-BH" dirty="0"/>
              <a:t>( هذا طريق الذهاب)، ثمّ بدأ العودة لا من حيث أتى، بل سلك إلى العراق؛ فمرّ بالقادسية، ثمّ نزل الكوفة، ثمّ الحلة، ثمّ المدائن ومن المدائن ألفى بغداد فأقام بها ثلاثة عشر يومًا، ثمّ توجّه إلى الموصل فأقام بها أربعة أيام، ثمّ رحل إلى نصيبين، ومنها إلى دارا ، فمادرين، فدنيسر، فرأعين ( التي سميت بهذا الاسم لنبع نهر الخابور من عيون بقربها)، ثمّ وصل إلى حرّان، ومنها إلى سروج، وعبر ابن جبير الفرات عند سروج إلى قلعة نجم التي عرفت باسم جسر منبج، ثمّ إلى حلب عن طريق الرحبة ومنبج والبزاغة الباب، ثمّ ألفى دمشق فأقام فيها ما زاد عن الشهرين، بعد أن مرّ بقنسرين، وتل تاجر، وباقدين، وتمنى، والمعرة، وجبل لبنان، وحماة، والرستن، وحمص، ثمّ رحل إلى عكا ليركب البحر منها إلى بلاده، ثمّ علم أنّ مركبا إفرنجيا على وشك الإبحار من مدينة صور إلى بجاية بتونس، غير أنه استصغر المركب فرجع إلى عكا، ومنه خرج إلى مسينة بصقلية، ومن صقليّة اتّجه إلى الأندلس فوصل قرطاجنة يوم الخميس 15 محرم سنة 581هـ، ومنها إلى مرسية ثمّ برالة، ثمّ ورقة، ثمّ المنصورة، ثمّ قنالش، حتى وصل إلى منزله بغرناطة في 22 محرم سنة 581هـ. .إذنْ نحن أمام حركة دائرية بدأت بغرناطة وانتهت بها.</a:t>
            </a:r>
            <a:endParaRPr lang="en-US" dirty="0"/>
          </a:p>
          <a:p>
            <a:pPr algn="just"/>
            <a:endParaRPr lang="en-US" dirty="0"/>
          </a:p>
        </p:txBody>
      </p:sp>
      <p:sp>
        <p:nvSpPr>
          <p:cNvPr id="4" name="Footer Placeholder 3"/>
          <p:cNvSpPr>
            <a:spLocks noGrp="1"/>
          </p:cNvSpPr>
          <p:nvPr>
            <p:ph type="ftr" sz="quarter" idx="11"/>
          </p:nvPr>
        </p:nvSpPr>
        <p:spPr/>
        <p:txBody>
          <a:bodyPr/>
          <a:lstStyle/>
          <a:p>
            <a:r>
              <a:rPr lang="en-US"/>
              <a:t>8th Annual Research Forum - 23rd and 24th March 2021</a:t>
            </a:r>
          </a:p>
        </p:txBody>
      </p:sp>
      <p:sp>
        <p:nvSpPr>
          <p:cNvPr id="5" name="Slide Number Placeholder 4"/>
          <p:cNvSpPr>
            <a:spLocks noGrp="1"/>
          </p:cNvSpPr>
          <p:nvPr>
            <p:ph type="sldNum" sz="quarter" idx="12"/>
          </p:nvPr>
        </p:nvSpPr>
        <p:spPr/>
        <p:txBody>
          <a:bodyPr/>
          <a:lstStyle/>
          <a:p>
            <a:fld id="{DDE9B9AC-EF30-42A3-8729-A9817BE353AE}" type="slidenum">
              <a:rPr lang="en-US" smtClean="0"/>
              <a:t>10</a:t>
            </a:fld>
            <a:endParaRPr lang="en-US"/>
          </a:p>
        </p:txBody>
      </p:sp>
    </p:spTree>
    <p:extLst>
      <p:ext uri="{BB962C8B-B14F-4D97-AF65-F5344CB8AC3E}">
        <p14:creationId xmlns:p14="http://schemas.microsoft.com/office/powerpoint/2010/main" val="1781438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BH" dirty="0"/>
              <a:t>المكان الغاية: </a:t>
            </a:r>
            <a:endParaRPr lang="en-US" dirty="0"/>
          </a:p>
        </p:txBody>
      </p:sp>
      <p:sp>
        <p:nvSpPr>
          <p:cNvPr id="3" name="Content Placeholder 2"/>
          <p:cNvSpPr>
            <a:spLocks noGrp="1"/>
          </p:cNvSpPr>
          <p:nvPr>
            <p:ph idx="1"/>
          </p:nvPr>
        </p:nvSpPr>
        <p:spPr/>
        <p:txBody>
          <a:bodyPr/>
          <a:lstStyle/>
          <a:p>
            <a:pPr algn="just" rtl="1"/>
            <a:r>
              <a:rPr lang="ar-BH" dirty="0"/>
              <a:t>وهو المحرّك الظاهر للرحلة والذي يعدّ الهدف الّذي يسعى الراوي الرحالة بلوغه ليخبرنا عنه ويسرد لنا منه وفيه مشاهداته ورؤاه ومواقفه وذاتيته التي تتشكّل من خلال السرد والوصف والتدوين. وهو " الّذي يحدد نوعية الرحلة ويشير إلى المكان الّذي انطلقت نحوه منذ خروجها."</a:t>
            </a:r>
          </a:p>
          <a:p>
            <a:pPr algn="just" rtl="1"/>
            <a:r>
              <a:rPr lang="ar-SA" dirty="0"/>
              <a:t>كان المقصد والغاية الرئيسة لرحلة ابن جبير أن يصل إلى الديار المقدسة، (مكة المكرمة، والمدينة المنورة) ذات المشاعر الإيمانية والتاريخ الروحي الممتد إلى فترة بعيدة، ولتلك الديار المباركة قدسية متميزة في الذهنية الإسلامية عبر العصور والأزمان</a:t>
            </a:r>
            <a:r>
              <a:rPr lang="en-US" dirty="0"/>
              <a:t> .</a:t>
            </a:r>
          </a:p>
          <a:p>
            <a:pPr algn="just" rtl="1"/>
            <a:r>
              <a:rPr lang="ar-SA" dirty="0"/>
              <a:t>وكانت وقفته الأطول والأوفى عند وصفه المسجد الحرام وصفا دقيقا استقصائيا ضافيا في أكثر من ثمانين صفحة من كتابه ، فجاءت وثيقة أثرية ومدونة وافية للديار المقدسة وأحوالها في ذلك العصر</a:t>
            </a:r>
            <a:r>
              <a:rPr lang="en-US" dirty="0"/>
              <a:t> . </a:t>
            </a:r>
            <a:r>
              <a:rPr lang="ar-SA" dirty="0"/>
              <a:t>ومن فضائل البيت العتيق (باب الكعبة والملتزم) </a:t>
            </a:r>
            <a:endParaRPr lang="en-US" dirty="0"/>
          </a:p>
        </p:txBody>
      </p:sp>
      <p:sp>
        <p:nvSpPr>
          <p:cNvPr id="4" name="Footer Placeholder 3"/>
          <p:cNvSpPr>
            <a:spLocks noGrp="1"/>
          </p:cNvSpPr>
          <p:nvPr>
            <p:ph type="ftr" sz="quarter" idx="11"/>
          </p:nvPr>
        </p:nvSpPr>
        <p:spPr/>
        <p:txBody>
          <a:bodyPr/>
          <a:lstStyle/>
          <a:p>
            <a:r>
              <a:rPr lang="en-US"/>
              <a:t>8th Annual Research Forum - 23rd and 24th March 2021</a:t>
            </a:r>
          </a:p>
        </p:txBody>
      </p:sp>
      <p:sp>
        <p:nvSpPr>
          <p:cNvPr id="5" name="Slide Number Placeholder 4"/>
          <p:cNvSpPr>
            <a:spLocks noGrp="1"/>
          </p:cNvSpPr>
          <p:nvPr>
            <p:ph type="sldNum" sz="quarter" idx="12"/>
          </p:nvPr>
        </p:nvSpPr>
        <p:spPr/>
        <p:txBody>
          <a:bodyPr/>
          <a:lstStyle/>
          <a:p>
            <a:fld id="{DDE9B9AC-EF30-42A3-8729-A9817BE353AE}" type="slidenum">
              <a:rPr lang="en-US" smtClean="0"/>
              <a:t>11</a:t>
            </a:fld>
            <a:endParaRPr lang="en-US"/>
          </a:p>
        </p:txBody>
      </p:sp>
    </p:spTree>
    <p:extLst>
      <p:ext uri="{BB962C8B-B14F-4D97-AF65-F5344CB8AC3E}">
        <p14:creationId xmlns:p14="http://schemas.microsoft.com/office/powerpoint/2010/main" val="4125336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BH" dirty="0"/>
              <a:t>ابن جبير ووصف المكان</a:t>
            </a:r>
            <a:endParaRPr lang="en-US" dirty="0"/>
          </a:p>
        </p:txBody>
      </p:sp>
      <p:sp>
        <p:nvSpPr>
          <p:cNvPr id="3" name="Content Placeholder 2"/>
          <p:cNvSpPr>
            <a:spLocks noGrp="1"/>
          </p:cNvSpPr>
          <p:nvPr>
            <p:ph idx="1"/>
          </p:nvPr>
        </p:nvSpPr>
        <p:spPr/>
        <p:txBody>
          <a:bodyPr>
            <a:normAutofit fontScale="92500" lnSpcReduction="10000"/>
          </a:bodyPr>
          <a:lstStyle/>
          <a:p>
            <a:pPr algn="just" rtl="1"/>
            <a:r>
              <a:rPr lang="ar-SA" dirty="0"/>
              <a:t>السمات الرئيسة لأدب الرحلات أن يحسن الكاتب والأديب وصف الحدث والمكان وصفا واقعيا حيا ، يقدم صورته الخارجية كاملة، ويسعى لإظهار صورته الداخلية وما فيها من دلالات تثري البناء الفني للنص . لذا فإن للوصف عند ابن جبير أبعادا جمالية إذ لم يقتصر على الشكل الخارجي للمدن والمشاهد التي زارها وشاهدها فحسب . </a:t>
            </a:r>
            <a:endParaRPr lang="ar-BH" dirty="0"/>
          </a:p>
          <a:p>
            <a:pPr algn="just" rtl="1"/>
            <a:r>
              <a:rPr lang="ar-SA" dirty="0"/>
              <a:t>بل نراه</a:t>
            </a:r>
            <a:r>
              <a:rPr lang="ar-BH" dirty="0"/>
              <a:t> </a:t>
            </a:r>
            <a:r>
              <a:rPr lang="ar-SA" dirty="0"/>
              <a:t>يتعمق في وصف ملامح شكلها الداخلي، فيصف سكانها ومعالمها وآثارها ومجالسها ومعتقداتها وتقاليدها، أضف إلى ذلك أنه يمتلك ملكة نقدية بارعة تدعوه إلى أن يحقق ويدقق في كل ما يشك فيه من معتقدات وعادات غريبة وشاذة</a:t>
            </a:r>
            <a:r>
              <a:rPr lang="ar-BH" dirty="0"/>
              <a:t>.</a:t>
            </a:r>
          </a:p>
          <a:p>
            <a:pPr algn="just" rtl="1"/>
            <a:r>
              <a:rPr lang="ar-SA" dirty="0"/>
              <a:t>ويلاحظ في وصف ابن جبير التوسع والإسهاب وإبراز الملامح الجمالية للمكان والمشاهد العمرانية ، كما هو الحال في وصف البيت الحرام والمسجد النبوي ، وأحيانا يميل إلى الاختصار والإيجاز ، مثل وصف الكعبة حيث يقول (فألفينا الكعبة الحرام عروسا مجلوة مزفوفة </a:t>
            </a:r>
            <a:r>
              <a:rPr lang="en-US" dirty="0"/>
              <a:t>(</a:t>
            </a:r>
            <a:r>
              <a:rPr lang="ar-BH" dirty="0"/>
              <a:t> </a:t>
            </a:r>
            <a:r>
              <a:rPr lang="ar-SA" dirty="0"/>
              <a:t>إلى جنة الرضوان محفوفة بوفود الرحمن</a:t>
            </a:r>
            <a:r>
              <a:rPr lang="en-US" dirty="0"/>
              <a:t>) . </a:t>
            </a:r>
            <a:r>
              <a:rPr lang="ar-SA" dirty="0"/>
              <a:t>وتتنوع أساليب تشكيل المكان في رحلة ابن جبير بتنوع وظائف الوصف المختلفة، كالوظيفة الزخرفية، والتفسيرية، والاستقصائية، وغيرها</a:t>
            </a:r>
            <a:r>
              <a:rPr lang="en-US" dirty="0"/>
              <a:t> </a:t>
            </a:r>
            <a:endParaRPr lang="ar-BH" dirty="0"/>
          </a:p>
          <a:p>
            <a:pPr algn="just" rtl="1"/>
            <a:endParaRPr lang="en-US" dirty="0"/>
          </a:p>
          <a:p>
            <a:pPr algn="just" rtl="1"/>
            <a:endParaRPr lang="en-US" dirty="0"/>
          </a:p>
        </p:txBody>
      </p:sp>
      <p:sp>
        <p:nvSpPr>
          <p:cNvPr id="4" name="Footer Placeholder 3"/>
          <p:cNvSpPr>
            <a:spLocks noGrp="1"/>
          </p:cNvSpPr>
          <p:nvPr>
            <p:ph type="ftr" sz="quarter" idx="11"/>
          </p:nvPr>
        </p:nvSpPr>
        <p:spPr/>
        <p:txBody>
          <a:bodyPr/>
          <a:lstStyle/>
          <a:p>
            <a:r>
              <a:rPr lang="en-US"/>
              <a:t>8th Annual Research Forum - 23rd and 24th March 2021</a:t>
            </a:r>
          </a:p>
        </p:txBody>
      </p:sp>
      <p:sp>
        <p:nvSpPr>
          <p:cNvPr id="5" name="Slide Number Placeholder 4"/>
          <p:cNvSpPr>
            <a:spLocks noGrp="1"/>
          </p:cNvSpPr>
          <p:nvPr>
            <p:ph type="sldNum" sz="quarter" idx="12"/>
          </p:nvPr>
        </p:nvSpPr>
        <p:spPr/>
        <p:txBody>
          <a:bodyPr/>
          <a:lstStyle/>
          <a:p>
            <a:fld id="{DDE9B9AC-EF30-42A3-8729-A9817BE353AE}" type="slidenum">
              <a:rPr lang="en-US" smtClean="0"/>
              <a:t>12</a:t>
            </a:fld>
            <a:endParaRPr lang="en-US"/>
          </a:p>
        </p:txBody>
      </p:sp>
    </p:spTree>
    <p:extLst>
      <p:ext uri="{BB962C8B-B14F-4D97-AF65-F5344CB8AC3E}">
        <p14:creationId xmlns:p14="http://schemas.microsoft.com/office/powerpoint/2010/main" val="33217019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BH" dirty="0"/>
              <a:t>الخاتمة</a:t>
            </a:r>
            <a:endParaRPr lang="en-US" dirty="0"/>
          </a:p>
        </p:txBody>
      </p:sp>
      <p:sp>
        <p:nvSpPr>
          <p:cNvPr id="3" name="Content Placeholder 2"/>
          <p:cNvSpPr>
            <a:spLocks noGrp="1"/>
          </p:cNvSpPr>
          <p:nvPr>
            <p:ph idx="1"/>
          </p:nvPr>
        </p:nvSpPr>
        <p:spPr/>
        <p:txBody>
          <a:bodyPr>
            <a:normAutofit fontScale="92500" lnSpcReduction="10000"/>
          </a:bodyPr>
          <a:lstStyle/>
          <a:p>
            <a:pPr algn="just" rtl="1"/>
            <a:r>
              <a:rPr lang="ar-SA" dirty="0"/>
              <a:t>إنّ النّصّ المكاني هو من أخطر القضايا، إنّه يخلق الذّكرى، ويكون الرؤيا والموقف. الجغرافيا ليست مكانًا يوصف وحسب؛ بل إنّه يرفد الأديب بما يحكي وبما يحمل من خيالات وآلام وآمال.</a:t>
            </a:r>
            <a:endParaRPr lang="en-US" dirty="0"/>
          </a:p>
          <a:p>
            <a:pPr algn="just" rtl="1"/>
            <a:r>
              <a:rPr lang="ar-SA" dirty="0"/>
              <a:t>المشهد التعبيري الذي تألقت به مخيلة ابن جبير من خلال رسم التوصيف بأدق تفاصيله ليصبح النقطة الفاصلة في ثيمة النّصّ أو بمعنى أصح نقطة التحول بين جنسين أولهما جغرافي يصف الأشياء، وثانيهما أدبي يحيل إلى ذاكرة الأديب وثقافته وموقفه. </a:t>
            </a:r>
            <a:endParaRPr lang="en-US" dirty="0"/>
          </a:p>
          <a:p>
            <a:pPr algn="just" rtl="1"/>
            <a:r>
              <a:rPr lang="ar-SA" dirty="0"/>
              <a:t>إنّ الكشف الذي يقوم به ابن جبير عن طبيعة المكان إنّما يحيل إلى حالة الاستمتاع الأدبي الذي ينحو كاتب الرحلة خلقه بجمال لذّة الأدب على حساب معلومة الجغرافيا.</a:t>
            </a:r>
            <a:endParaRPr lang="en-US" dirty="0"/>
          </a:p>
          <a:p>
            <a:pPr algn="just" rtl="1"/>
            <a:r>
              <a:rPr lang="ar-SA" dirty="0"/>
              <a:t>وهنا تبرز ذاتية الأديب على حساب حيادية الجغرافي؛ الأديب يقع في الجمال فينحاز إلى ذته، ويعبّر عن رؤيته وأحاسيسه، يستحضر ماضيه وخبراته ومواقفه وحاضره وما يستشرفه من مستقبل، والجغرافي عليه أنْ يكون محايدًا، يشاهد فيقيّد؛ يصف البلاد والعباد بموضوعية ودون إسقاطات.</a:t>
            </a:r>
            <a:endParaRPr lang="en-US" dirty="0"/>
          </a:p>
          <a:p>
            <a:pPr algn="just" rtl="1"/>
            <a:endParaRPr lang="en-US" dirty="0"/>
          </a:p>
        </p:txBody>
      </p:sp>
      <p:sp>
        <p:nvSpPr>
          <p:cNvPr id="4" name="Footer Placeholder 3"/>
          <p:cNvSpPr>
            <a:spLocks noGrp="1"/>
          </p:cNvSpPr>
          <p:nvPr>
            <p:ph type="ftr" sz="quarter" idx="11"/>
          </p:nvPr>
        </p:nvSpPr>
        <p:spPr/>
        <p:txBody>
          <a:bodyPr/>
          <a:lstStyle/>
          <a:p>
            <a:r>
              <a:rPr lang="en-US"/>
              <a:t>8th Annual Research Forum - 23rd and 24th March 2021</a:t>
            </a:r>
          </a:p>
        </p:txBody>
      </p:sp>
      <p:sp>
        <p:nvSpPr>
          <p:cNvPr id="5" name="Slide Number Placeholder 4"/>
          <p:cNvSpPr>
            <a:spLocks noGrp="1"/>
          </p:cNvSpPr>
          <p:nvPr>
            <p:ph type="sldNum" sz="quarter" idx="12"/>
          </p:nvPr>
        </p:nvSpPr>
        <p:spPr/>
        <p:txBody>
          <a:bodyPr/>
          <a:lstStyle/>
          <a:p>
            <a:fld id="{DDE9B9AC-EF30-42A3-8729-A9817BE353AE}" type="slidenum">
              <a:rPr lang="en-US" smtClean="0"/>
              <a:t>13</a:t>
            </a:fld>
            <a:endParaRPr lang="en-US"/>
          </a:p>
        </p:txBody>
      </p:sp>
    </p:spTree>
    <p:extLst>
      <p:ext uri="{BB962C8B-B14F-4D97-AF65-F5344CB8AC3E}">
        <p14:creationId xmlns:p14="http://schemas.microsoft.com/office/powerpoint/2010/main" val="14470983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rtl="1">
              <a:buNone/>
            </a:pPr>
            <a:endParaRPr lang="ar-BH" dirty="0"/>
          </a:p>
          <a:p>
            <a:pPr marL="0" indent="0" algn="ctr" rtl="1">
              <a:buNone/>
            </a:pPr>
            <a:endParaRPr lang="ar-BH" dirty="0"/>
          </a:p>
          <a:p>
            <a:pPr marL="0" indent="0" algn="ctr" rtl="1">
              <a:buNone/>
            </a:pPr>
            <a:r>
              <a:rPr lang="ar-BH" dirty="0"/>
              <a:t>شكرًا لحسن استماعكم</a:t>
            </a:r>
          </a:p>
          <a:p>
            <a:pPr marL="0" indent="0" algn="ctr" rtl="1">
              <a:buNone/>
            </a:pPr>
            <a:r>
              <a:rPr lang="ar-BH" dirty="0"/>
              <a:t>أتشرف باستفساراتكم ومناقشاتكم</a:t>
            </a:r>
            <a:endParaRPr lang="en-US" dirty="0"/>
          </a:p>
        </p:txBody>
      </p:sp>
      <p:sp>
        <p:nvSpPr>
          <p:cNvPr id="4" name="Footer Placeholder 3"/>
          <p:cNvSpPr>
            <a:spLocks noGrp="1"/>
          </p:cNvSpPr>
          <p:nvPr>
            <p:ph type="ftr" sz="quarter" idx="11"/>
          </p:nvPr>
        </p:nvSpPr>
        <p:spPr/>
        <p:txBody>
          <a:bodyPr/>
          <a:lstStyle/>
          <a:p>
            <a:r>
              <a:rPr lang="en-US"/>
              <a:t>8th Annual Research Forum - 23rd and 24th March 2021</a:t>
            </a:r>
          </a:p>
        </p:txBody>
      </p:sp>
      <p:sp>
        <p:nvSpPr>
          <p:cNvPr id="5" name="Slide Number Placeholder 4"/>
          <p:cNvSpPr>
            <a:spLocks noGrp="1"/>
          </p:cNvSpPr>
          <p:nvPr>
            <p:ph type="sldNum" sz="quarter" idx="12"/>
          </p:nvPr>
        </p:nvSpPr>
        <p:spPr/>
        <p:txBody>
          <a:bodyPr/>
          <a:lstStyle/>
          <a:p>
            <a:fld id="{DDE9B9AC-EF30-42A3-8729-A9817BE353AE}" type="slidenum">
              <a:rPr lang="en-US" smtClean="0"/>
              <a:t>14</a:t>
            </a:fld>
            <a:endParaRPr lang="en-US"/>
          </a:p>
        </p:txBody>
      </p:sp>
    </p:spTree>
    <p:extLst>
      <p:ext uri="{BB962C8B-B14F-4D97-AF65-F5344CB8AC3E}">
        <p14:creationId xmlns:p14="http://schemas.microsoft.com/office/powerpoint/2010/main" val="1319440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ar-BH" dirty="0"/>
            </a:br>
            <a:r>
              <a:rPr lang="ar-BH" dirty="0"/>
              <a:t>مقدّمة</a:t>
            </a:r>
            <a:br>
              <a:rPr lang="en-US" dirty="0"/>
            </a:br>
            <a:endParaRPr lang="en-US" dirty="0"/>
          </a:p>
        </p:txBody>
      </p:sp>
      <p:sp>
        <p:nvSpPr>
          <p:cNvPr id="3" name="Content Placeholder 2"/>
          <p:cNvSpPr>
            <a:spLocks noGrp="1"/>
          </p:cNvSpPr>
          <p:nvPr>
            <p:ph idx="1"/>
          </p:nvPr>
        </p:nvSpPr>
        <p:spPr/>
        <p:txBody>
          <a:bodyPr>
            <a:normAutofit lnSpcReduction="10000"/>
          </a:bodyPr>
          <a:lstStyle/>
          <a:p>
            <a:pPr algn="just" rtl="1"/>
            <a:r>
              <a:rPr lang="ar-BH" dirty="0"/>
              <a:t>تعمل الكتابة الإبداعية في جزء كبير منها على تشكيل بنية الأشياء مرتبطة بوعي المبدع وقدرته على استحضار الواقع في بوتقة التخييل التي تحيله إلى واقع آخر هو الواقع المنتج من الكتابة.</a:t>
            </a:r>
            <a:endParaRPr lang="en-US" dirty="0"/>
          </a:p>
          <a:p>
            <a:pPr algn="just" rtl="1"/>
            <a:r>
              <a:rPr lang="ar-BH" dirty="0"/>
              <a:t>وتقوم الممارسة النصيّة حين تستحضر المكان على تكوين صور ذهنية وتخييلية غابت عن البعد الحسي للمكان وتعيد تشكيله في أبعاد تتعلّق بتبئير المبدع لصورة المكان الحسية في بنية إبداعية.</a:t>
            </a:r>
            <a:endParaRPr lang="en-US" dirty="0"/>
          </a:p>
          <a:p>
            <a:pPr algn="just" rtl="1"/>
            <a:r>
              <a:rPr lang="ar-BH" dirty="0"/>
              <a:t>" لذا يعدّ تفاعل الأمكنة في مستواها المتخيّل مكوّنًا أساسيًا من مكونات الممارسة النصّيّة برؤاها الفنّية ومعطياتها الجمالية، وما لها من امتدادات دلالية؛ إذ يقتضي استكناه هذا التفاعل في سياق توظيفه النصّي مراعاة التداخل بين بعديه الواقعي والمتخيّل في دلالة على حركيته، وبخاصة إذا ما تعلّق الأمر بنوع خاصٍّ من الكتابة ممثلة في أدب الرحلة التي تعدّ في تعريفٍ من تعاريفها ضربًا من السيرة الذّاتية.</a:t>
            </a:r>
            <a:endParaRPr lang="en-US" dirty="0"/>
          </a:p>
        </p:txBody>
      </p:sp>
      <p:sp>
        <p:nvSpPr>
          <p:cNvPr id="4" name="Footer Placeholder 3"/>
          <p:cNvSpPr>
            <a:spLocks noGrp="1"/>
          </p:cNvSpPr>
          <p:nvPr>
            <p:ph type="ftr" sz="quarter" idx="11"/>
          </p:nvPr>
        </p:nvSpPr>
        <p:spPr/>
        <p:txBody>
          <a:bodyPr/>
          <a:lstStyle/>
          <a:p>
            <a:r>
              <a:rPr lang="en-US"/>
              <a:t>8th Annual Research Forum - 23rd and 24th March 2021</a:t>
            </a:r>
          </a:p>
        </p:txBody>
      </p:sp>
      <p:sp>
        <p:nvSpPr>
          <p:cNvPr id="5" name="Slide Number Placeholder 4"/>
          <p:cNvSpPr>
            <a:spLocks noGrp="1"/>
          </p:cNvSpPr>
          <p:nvPr>
            <p:ph type="sldNum" sz="quarter" idx="12"/>
          </p:nvPr>
        </p:nvSpPr>
        <p:spPr/>
        <p:txBody>
          <a:bodyPr/>
          <a:lstStyle/>
          <a:p>
            <a:fld id="{DDE9B9AC-EF30-42A3-8729-A9817BE353AE}" type="slidenum">
              <a:rPr lang="en-US" smtClean="0"/>
              <a:t>2</a:t>
            </a:fld>
            <a:endParaRPr lang="en-US"/>
          </a:p>
        </p:txBody>
      </p:sp>
    </p:spTree>
    <p:extLst>
      <p:ext uri="{BB962C8B-B14F-4D97-AF65-F5344CB8AC3E}">
        <p14:creationId xmlns:p14="http://schemas.microsoft.com/office/powerpoint/2010/main" val="2956067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rtl="1"/>
            <a:r>
              <a:rPr lang="ar-BH" dirty="0"/>
              <a:t>يقوم راوي الرحلة بمهمتين : الأولى تتقاطع مع مهمة الجغرافي، الذي يعنى بتدون الحقائق الجغرافية المتعلقة بالبلدان والسكان وتوثيقها، والثانية تنحاز إلى صفة الأديب الّذي يعيد ترتيب الأحداث ( والأوصاف ) وينظمها وفق رؤيته ومنهجه."</a:t>
            </a:r>
            <a:endParaRPr lang="en-US" dirty="0"/>
          </a:p>
          <a:p>
            <a:pPr algn="just" rtl="1"/>
            <a:r>
              <a:rPr lang="ar-BH" dirty="0"/>
              <a:t>اشتغل النّصّ الرّحلي على المزاوجة بين الوظيفة الجغرافية والوظيفة الأدبية؛ فلم يكن حضور الجغرافي منفصلا عن حضور الأدبي؛ فالمكان ببنيته الجغرافية يحيل عمل الرحالة إلى دارس للجغرافيا؛ لكنّه كي لا يغرق الأديب الرحالة في الجغرافيا يعمد إلى عمله الأدبي فيندغم عنده الجغرافي بالأدبي سردًا ووصفًا؛ بل لا يخلو الأمر في أحايين كثيرة من مقاربة المسمى الجغرافي بإيحاءات محمولات المعنى الذي يحمله الاسم، ولا أدلّ على ذلك في رحلة ابن جبير من وصفه حرّان ورأس العين.</a:t>
            </a:r>
            <a:endParaRPr lang="en-US" dirty="0"/>
          </a:p>
        </p:txBody>
      </p:sp>
      <p:sp>
        <p:nvSpPr>
          <p:cNvPr id="4" name="Footer Placeholder 3"/>
          <p:cNvSpPr>
            <a:spLocks noGrp="1"/>
          </p:cNvSpPr>
          <p:nvPr>
            <p:ph type="ftr" sz="quarter" idx="11"/>
          </p:nvPr>
        </p:nvSpPr>
        <p:spPr/>
        <p:txBody>
          <a:bodyPr/>
          <a:lstStyle/>
          <a:p>
            <a:r>
              <a:rPr lang="en-US"/>
              <a:t>8th Annual Research Forum - 23rd and 24th March 2021</a:t>
            </a:r>
          </a:p>
        </p:txBody>
      </p:sp>
      <p:sp>
        <p:nvSpPr>
          <p:cNvPr id="5" name="Slide Number Placeholder 4"/>
          <p:cNvSpPr>
            <a:spLocks noGrp="1"/>
          </p:cNvSpPr>
          <p:nvPr>
            <p:ph type="sldNum" sz="quarter" idx="12"/>
          </p:nvPr>
        </p:nvSpPr>
        <p:spPr/>
        <p:txBody>
          <a:bodyPr/>
          <a:lstStyle/>
          <a:p>
            <a:fld id="{DDE9B9AC-EF30-42A3-8729-A9817BE353AE}" type="slidenum">
              <a:rPr lang="en-US" smtClean="0"/>
              <a:t>3</a:t>
            </a:fld>
            <a:endParaRPr lang="en-US"/>
          </a:p>
        </p:txBody>
      </p:sp>
    </p:spTree>
    <p:extLst>
      <p:ext uri="{BB962C8B-B14F-4D97-AF65-F5344CB8AC3E}">
        <p14:creationId xmlns:p14="http://schemas.microsoft.com/office/powerpoint/2010/main" val="400581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BH" b="1" dirty="0"/>
              <a:t>إنّ النّصّ المكاني هو من أخطر القضايا، إنّه يخلق الذّكرى، ويكون الرؤيا والموقف</a:t>
            </a:r>
            <a:endParaRPr lang="en-US" dirty="0"/>
          </a:p>
        </p:txBody>
      </p:sp>
      <p:sp>
        <p:nvSpPr>
          <p:cNvPr id="3" name="Content Placeholder 2"/>
          <p:cNvSpPr>
            <a:spLocks noGrp="1"/>
          </p:cNvSpPr>
          <p:nvPr>
            <p:ph idx="1"/>
          </p:nvPr>
        </p:nvSpPr>
        <p:spPr/>
        <p:txBody>
          <a:bodyPr>
            <a:normAutofit fontScale="92500" lnSpcReduction="10000"/>
          </a:bodyPr>
          <a:lstStyle/>
          <a:p>
            <a:pPr algn="just" rtl="1"/>
            <a:r>
              <a:rPr lang="ar-BH" dirty="0"/>
              <a:t>الجغرافيا ليست مكانًا يوصف وحسب؛ بل إنّه يرفد الأديب بما يحكي وبما يحمل من خيالات وآلام وآمال.</a:t>
            </a:r>
            <a:endParaRPr lang="en-US" dirty="0"/>
          </a:p>
          <a:p>
            <a:pPr algn="just" rtl="1"/>
            <a:r>
              <a:rPr lang="ar-BH" dirty="0"/>
              <a:t>المشهد التعبيري الذي تألقت به مخيلة ابن جبير من خلال رسم التوصيف بأدق تفاصيله أصبح النقطة الفاصلة في ثيمة النّصّ أو بمعنى أصح نقطة التحول بين جنسين أولهما جغرافي يصف الأشياء، وثانيهما أدبي يحيل إلى ذاكرة الأديب وثقافته وموقفه. </a:t>
            </a:r>
            <a:endParaRPr lang="en-US" dirty="0"/>
          </a:p>
          <a:p>
            <a:pPr algn="just" rtl="1"/>
            <a:r>
              <a:rPr lang="ar-BH" dirty="0"/>
              <a:t>إنّ الكشف الذي يقوم به ابن جبير عن طبيعة المكان إنّما يحيل إلى حالة الاستمتاع الأدبي الذي ينحو كاتب الرحلة خلقه بجمال لذّة الأدب على حساب معلومة الجغرافيا.</a:t>
            </a:r>
            <a:endParaRPr lang="en-US" dirty="0"/>
          </a:p>
          <a:p>
            <a:pPr algn="just" rtl="1"/>
            <a:r>
              <a:rPr lang="ar-BH" dirty="0"/>
              <a:t>وهنا تبرز ذاتية الأديب على حساب حيادية الجغرافي؛ الأديب يقع في الجمال فينحاز إلى ذاته، ويعبّر عن رؤيته وأحاسيسه، يستحضر ماضيه وخبراته ومواقفه وحاضره وما يستشرفه من مستقبل، والجغرافي عليه أنْ يكون محايدًا، يشاهد فيقيّد؛ يصف البلاد والعباد بموضوعية ودون إسقاطات.</a:t>
            </a:r>
            <a:endParaRPr lang="en-US" dirty="0"/>
          </a:p>
          <a:p>
            <a:pPr algn="just" rtl="1"/>
            <a:endParaRPr lang="en-US" dirty="0"/>
          </a:p>
        </p:txBody>
      </p:sp>
      <p:sp>
        <p:nvSpPr>
          <p:cNvPr id="4" name="Footer Placeholder 3"/>
          <p:cNvSpPr>
            <a:spLocks noGrp="1"/>
          </p:cNvSpPr>
          <p:nvPr>
            <p:ph type="ftr" sz="quarter" idx="11"/>
          </p:nvPr>
        </p:nvSpPr>
        <p:spPr/>
        <p:txBody>
          <a:bodyPr/>
          <a:lstStyle/>
          <a:p>
            <a:r>
              <a:rPr lang="en-US"/>
              <a:t>8th Annual Research Forum - 23rd and 24th March 2021</a:t>
            </a:r>
          </a:p>
        </p:txBody>
      </p:sp>
      <p:sp>
        <p:nvSpPr>
          <p:cNvPr id="5" name="Slide Number Placeholder 4"/>
          <p:cNvSpPr>
            <a:spLocks noGrp="1"/>
          </p:cNvSpPr>
          <p:nvPr>
            <p:ph type="sldNum" sz="quarter" idx="12"/>
          </p:nvPr>
        </p:nvSpPr>
        <p:spPr/>
        <p:txBody>
          <a:bodyPr/>
          <a:lstStyle/>
          <a:p>
            <a:fld id="{DDE9B9AC-EF30-42A3-8729-A9817BE353AE}" type="slidenum">
              <a:rPr lang="en-US" smtClean="0"/>
              <a:t>4</a:t>
            </a:fld>
            <a:endParaRPr lang="en-US"/>
          </a:p>
        </p:txBody>
      </p:sp>
    </p:spTree>
    <p:extLst>
      <p:ext uri="{BB962C8B-B14F-4D97-AF65-F5344CB8AC3E}">
        <p14:creationId xmlns:p14="http://schemas.microsoft.com/office/powerpoint/2010/main" val="2592765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BH" dirty="0"/>
              <a:t>السّرد وتبئير المكان</a:t>
            </a:r>
            <a:endParaRPr lang="en-US" dirty="0"/>
          </a:p>
        </p:txBody>
      </p:sp>
      <p:sp>
        <p:nvSpPr>
          <p:cNvPr id="3" name="Content Placeholder 2"/>
          <p:cNvSpPr>
            <a:spLocks noGrp="1"/>
          </p:cNvSpPr>
          <p:nvPr>
            <p:ph idx="1"/>
          </p:nvPr>
        </p:nvSpPr>
        <p:spPr/>
        <p:txBody>
          <a:bodyPr/>
          <a:lstStyle/>
          <a:p>
            <a:pPr algn="just" rtl="1"/>
            <a:r>
              <a:rPr lang="ar-BH" dirty="0"/>
              <a:t>إنّ من وظائف الرحالة في حالة السّرد - أي حينما يتلبّس عباءة المبدع – أنْ يعمدُ إلى تبئير المكان بصورة مهيمنة، فيجعل من المكان حافزًا على انفتاح النّصّ الرحلي إلى آفاق من التخييل كبيرة، ودافعًا إلى تعميق المتخيّل؛ وفتح المخيلة لبناء هندسة سردية للمكان في عالم النّصّ تختلف عنه في عالم الواقع الخارجي، وتهدف إلى تشييد العوالم السّردية فيه.</a:t>
            </a:r>
            <a:endParaRPr lang="en-US" dirty="0"/>
          </a:p>
          <a:p>
            <a:pPr algn="just" rtl="1"/>
            <a:r>
              <a:rPr lang="ar-BH" dirty="0"/>
              <a:t>وطالما كان السفر في السرد العربي – بخاصة – محفّزًا للسّرد؛ السفر مرادف للانتقال إلى مكان جديد؛ المكان الجديد قرين المجهول؛ والكشف عن ذلك المجهول يحتاج إلى ساردٍ قدير يحافظ على عنصر الغرابة والدهشة التي تكسب السّرد صفة التشويق.</a:t>
            </a:r>
            <a:endParaRPr lang="en-US" dirty="0"/>
          </a:p>
          <a:p>
            <a:pPr algn="just"/>
            <a:endParaRPr lang="en-US" dirty="0"/>
          </a:p>
        </p:txBody>
      </p:sp>
      <p:sp>
        <p:nvSpPr>
          <p:cNvPr id="4" name="Footer Placeholder 3"/>
          <p:cNvSpPr>
            <a:spLocks noGrp="1"/>
          </p:cNvSpPr>
          <p:nvPr>
            <p:ph type="ftr" sz="quarter" idx="11"/>
          </p:nvPr>
        </p:nvSpPr>
        <p:spPr/>
        <p:txBody>
          <a:bodyPr/>
          <a:lstStyle/>
          <a:p>
            <a:r>
              <a:rPr lang="en-US"/>
              <a:t>8th Annual Research Forum - 23rd and 24th March 2021</a:t>
            </a:r>
          </a:p>
        </p:txBody>
      </p:sp>
      <p:sp>
        <p:nvSpPr>
          <p:cNvPr id="5" name="Slide Number Placeholder 4"/>
          <p:cNvSpPr>
            <a:spLocks noGrp="1"/>
          </p:cNvSpPr>
          <p:nvPr>
            <p:ph type="sldNum" sz="quarter" idx="12"/>
          </p:nvPr>
        </p:nvSpPr>
        <p:spPr/>
        <p:txBody>
          <a:bodyPr/>
          <a:lstStyle/>
          <a:p>
            <a:fld id="{DDE9B9AC-EF30-42A3-8729-A9817BE353AE}" type="slidenum">
              <a:rPr lang="en-US" smtClean="0"/>
              <a:t>5</a:t>
            </a:fld>
            <a:endParaRPr lang="en-US"/>
          </a:p>
        </p:txBody>
      </p:sp>
    </p:spTree>
    <p:extLst>
      <p:ext uri="{BB962C8B-B14F-4D97-AF65-F5344CB8AC3E}">
        <p14:creationId xmlns:p14="http://schemas.microsoft.com/office/powerpoint/2010/main" val="1856211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rtl="1"/>
            <a:r>
              <a:rPr lang="ar-BH" dirty="0"/>
              <a:t>وظيفة السارد الرحالة لا تنتهي عند حدود الرحلة جغرافيًا، بل إنّها تبدأ من حيث تنتهي الرحلة الفيزيائية لتبدأ الرحلة الأدبية ( نصًا مدّونًّا ) يتسلّح بكلّ ممكنات النّصّ الأدبي بصفة عامّة والنّصّ السردي بصفة خاصّة.</a:t>
            </a:r>
            <a:endParaRPr lang="en-US" dirty="0"/>
          </a:p>
          <a:p>
            <a:pPr algn="just" rtl="1"/>
            <a:r>
              <a:rPr lang="ar-BH" dirty="0"/>
              <a:t>إذن حضور المكان في النص المسرود ليس شرطًا أن يكون انعكاسًا لواقع المكان الفيزيائي بل هو ليس هو حتمًا وإن كان محيلا عليه.</a:t>
            </a:r>
            <a:endParaRPr lang="en-US" dirty="0"/>
          </a:p>
          <a:p>
            <a:pPr algn="just" rtl="1"/>
            <a:r>
              <a:rPr lang="ar-BH" dirty="0"/>
              <a:t>وعمل الرحالة في النص الإبداعي يختلف عن عمله في الرحلة الفيزيائية.</a:t>
            </a:r>
            <a:endParaRPr lang="en-US" dirty="0"/>
          </a:p>
          <a:p>
            <a:pPr algn="just" rtl="1"/>
            <a:r>
              <a:rPr lang="ar-BH" dirty="0"/>
              <a:t>ثمة خيط فاصل بين الأمرين؛ والتدوين سواء أكان تثبيتًا للرحلة عبر المشافهة والنقل أو استعادة لها بعد انقضائها أو محايثًا لها وقت حدوثها، فهو حتمًا نصٌّ تنطبق عليه معايير النصّية من جهة شكلية ودلالية ونفعية. كما تنطبق عليه معايير السّرد والوصف من جهة أخرى.</a:t>
            </a:r>
            <a:endParaRPr lang="en-US" dirty="0"/>
          </a:p>
          <a:p>
            <a:pPr algn="just" rtl="1"/>
            <a:endParaRPr lang="en-US" dirty="0"/>
          </a:p>
        </p:txBody>
      </p:sp>
      <p:sp>
        <p:nvSpPr>
          <p:cNvPr id="4" name="Footer Placeholder 3"/>
          <p:cNvSpPr>
            <a:spLocks noGrp="1"/>
          </p:cNvSpPr>
          <p:nvPr>
            <p:ph type="ftr" sz="quarter" idx="11"/>
          </p:nvPr>
        </p:nvSpPr>
        <p:spPr/>
        <p:txBody>
          <a:bodyPr/>
          <a:lstStyle/>
          <a:p>
            <a:r>
              <a:rPr lang="en-US"/>
              <a:t>8th Annual Research Forum - 23rd and 24th March 2021</a:t>
            </a:r>
          </a:p>
        </p:txBody>
      </p:sp>
      <p:sp>
        <p:nvSpPr>
          <p:cNvPr id="5" name="Slide Number Placeholder 4"/>
          <p:cNvSpPr>
            <a:spLocks noGrp="1"/>
          </p:cNvSpPr>
          <p:nvPr>
            <p:ph type="sldNum" sz="quarter" idx="12"/>
          </p:nvPr>
        </p:nvSpPr>
        <p:spPr/>
        <p:txBody>
          <a:bodyPr/>
          <a:lstStyle/>
          <a:p>
            <a:fld id="{DDE9B9AC-EF30-42A3-8729-A9817BE353AE}" type="slidenum">
              <a:rPr lang="en-US" smtClean="0"/>
              <a:t>6</a:t>
            </a:fld>
            <a:endParaRPr lang="en-US"/>
          </a:p>
        </p:txBody>
      </p:sp>
    </p:spTree>
    <p:extLst>
      <p:ext uri="{BB962C8B-B14F-4D97-AF65-F5344CB8AC3E}">
        <p14:creationId xmlns:p14="http://schemas.microsoft.com/office/powerpoint/2010/main" val="3746569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rtl="1"/>
            <a:r>
              <a:rPr lang="ar-BH" dirty="0"/>
              <a:t>تقوم الرحلة على عامل السّفر المتعدد في الزمان والمكان؛ هذا العامل يستدعي عنصره الأساس في الرحلة وهو الانتقال من مكان إلى آخر ضمن فضاء الزمان وإطار الهدف من الرحلة.</a:t>
            </a:r>
          </a:p>
          <a:p>
            <a:pPr algn="just" rtl="1"/>
            <a:r>
              <a:rPr lang="ar-BH" dirty="0"/>
              <a:t>يصبح المكان مرجعًا مذوّتًا حين يتم تناوله في سرود مباشرة من خلال مشاهدات الراوي، أثناء الانتقال والتوقّف في زمن الرحلة، وتتراوح هذه العلاقة بين مرجع ذاتي أثناء الحديث عن مكان الأنا والانطلاق والأمكنة المقدّسة، وبين مرجع غيري ويتعلّق بالأمكنة التي يعبرها الراوي وتكون أجنبية عن ذاته لأنّها أمكنة الآخر.</a:t>
            </a:r>
          </a:p>
          <a:p>
            <a:pPr algn="just" rtl="1"/>
            <a:r>
              <a:rPr lang="ar-BH" dirty="0"/>
              <a:t>وهو لبّ الفعل الذي قام به ابن جبير في رحلته الشهيرة.</a:t>
            </a:r>
            <a:endParaRPr lang="en-US" dirty="0"/>
          </a:p>
        </p:txBody>
      </p:sp>
      <p:sp>
        <p:nvSpPr>
          <p:cNvPr id="4" name="Footer Placeholder 3"/>
          <p:cNvSpPr>
            <a:spLocks noGrp="1"/>
          </p:cNvSpPr>
          <p:nvPr>
            <p:ph type="ftr" sz="quarter" idx="11"/>
          </p:nvPr>
        </p:nvSpPr>
        <p:spPr/>
        <p:txBody>
          <a:bodyPr/>
          <a:lstStyle/>
          <a:p>
            <a:r>
              <a:rPr lang="en-US"/>
              <a:t>8th Annual Research Forum - 23rd and 24th March 2021</a:t>
            </a:r>
          </a:p>
        </p:txBody>
      </p:sp>
      <p:sp>
        <p:nvSpPr>
          <p:cNvPr id="5" name="Slide Number Placeholder 4"/>
          <p:cNvSpPr>
            <a:spLocks noGrp="1"/>
          </p:cNvSpPr>
          <p:nvPr>
            <p:ph type="sldNum" sz="quarter" idx="12"/>
          </p:nvPr>
        </p:nvSpPr>
        <p:spPr/>
        <p:txBody>
          <a:bodyPr/>
          <a:lstStyle/>
          <a:p>
            <a:fld id="{DDE9B9AC-EF30-42A3-8729-A9817BE353AE}" type="slidenum">
              <a:rPr lang="en-US" smtClean="0"/>
              <a:t>7</a:t>
            </a:fld>
            <a:endParaRPr lang="en-US"/>
          </a:p>
        </p:txBody>
      </p:sp>
    </p:spTree>
    <p:extLst>
      <p:ext uri="{BB962C8B-B14F-4D97-AF65-F5344CB8AC3E}">
        <p14:creationId xmlns:p14="http://schemas.microsoft.com/office/powerpoint/2010/main" val="26164072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ar-BH" dirty="0"/>
              <a:t>وتقوم بنية المكان في الرحلة عمومًا وفي رحلة ابن جبير على خريطة من الأمكنة المتنوعة؛ يمكننا أنْ نقسّمها إلى ثلاثة أقسام:</a:t>
            </a:r>
            <a:br>
              <a:rPr lang="en-US" dirty="0"/>
            </a:br>
            <a:endParaRPr lang="en-US" dirty="0"/>
          </a:p>
        </p:txBody>
      </p:sp>
      <p:sp>
        <p:nvSpPr>
          <p:cNvPr id="3" name="Content Placeholder 2"/>
          <p:cNvSpPr>
            <a:spLocks noGrp="1"/>
          </p:cNvSpPr>
          <p:nvPr>
            <p:ph idx="1"/>
          </p:nvPr>
        </p:nvSpPr>
        <p:spPr/>
        <p:txBody>
          <a:bodyPr>
            <a:normAutofit/>
          </a:bodyPr>
          <a:lstStyle/>
          <a:p>
            <a:pPr algn="just" rtl="1"/>
            <a:r>
              <a:rPr lang="ar-BH" dirty="0"/>
              <a:t>مكان الانطلاق ( المكان الوطن ): وهو يمثل حركة البداية التي ترتبط بحافز التحرّك للانتقال والسفر والارتحال؛ وعادة ما يكون موطن الراوي؛ ولا يكون هذا المكان – في السرد العربي القديم – مكانًا مهمّشًا، بل هو مكان أثير مهم له شهرته وفعله في حاضر الناس وحضارتهم، في رحلة ابن جبير غرناطة بداية الانطلاق، ويحدّثنا التاريخ عن أديب من غرناطة – هو أبو الحسين محمد بن أحمد بن جبير – كان كاتم سرّ ملك الموحدين أبي سعيد بن عبد المؤمن أمير غرناطة، وقد استدعاه ذات يوم ليكتب له كتابا وهو على شرابه، " فمد يده إليه بقدح من نبيذٍ، فاعتذر ابن جبير وأبى واسترجع، فأقسم عليه الأمير مغلظا ليشرب منها سبعًا، فشربها صاغرًا، ثمّ ردها عليه أبو سعيد سبع أقداح من الدنانير. لذلك أزمع ابن جبير الحج بتلك الدنانير تكفيرا عن خطيئته، وأقام في سفره سنتين ودوّن مشاهداته وملاحظاته"</a:t>
            </a:r>
            <a:endParaRPr lang="en-US" dirty="0"/>
          </a:p>
        </p:txBody>
      </p:sp>
      <p:sp>
        <p:nvSpPr>
          <p:cNvPr id="4" name="Footer Placeholder 3"/>
          <p:cNvSpPr>
            <a:spLocks noGrp="1"/>
          </p:cNvSpPr>
          <p:nvPr>
            <p:ph type="ftr" sz="quarter" idx="11"/>
          </p:nvPr>
        </p:nvSpPr>
        <p:spPr/>
        <p:txBody>
          <a:bodyPr/>
          <a:lstStyle/>
          <a:p>
            <a:r>
              <a:rPr lang="en-US"/>
              <a:t>8th Annual Research Forum - 23rd and 24th March 2021</a:t>
            </a:r>
          </a:p>
        </p:txBody>
      </p:sp>
      <p:sp>
        <p:nvSpPr>
          <p:cNvPr id="5" name="Slide Number Placeholder 4"/>
          <p:cNvSpPr>
            <a:spLocks noGrp="1"/>
          </p:cNvSpPr>
          <p:nvPr>
            <p:ph type="sldNum" sz="quarter" idx="12"/>
          </p:nvPr>
        </p:nvSpPr>
        <p:spPr/>
        <p:txBody>
          <a:bodyPr/>
          <a:lstStyle/>
          <a:p>
            <a:fld id="{DDE9B9AC-EF30-42A3-8729-A9817BE353AE}" type="slidenum">
              <a:rPr lang="en-US" smtClean="0"/>
              <a:t>8</a:t>
            </a:fld>
            <a:endParaRPr lang="en-US"/>
          </a:p>
        </p:txBody>
      </p:sp>
    </p:spTree>
    <p:extLst>
      <p:ext uri="{BB962C8B-B14F-4D97-AF65-F5344CB8AC3E}">
        <p14:creationId xmlns:p14="http://schemas.microsoft.com/office/powerpoint/2010/main" val="2368271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BH" dirty="0"/>
              <a:t>أمكنة العبور</a:t>
            </a:r>
            <a:endParaRPr lang="en-US" dirty="0"/>
          </a:p>
        </p:txBody>
      </p:sp>
      <p:sp>
        <p:nvSpPr>
          <p:cNvPr id="3" name="Content Placeholder 2"/>
          <p:cNvSpPr>
            <a:spLocks noGrp="1"/>
          </p:cNvSpPr>
          <p:nvPr>
            <p:ph idx="1"/>
          </p:nvPr>
        </p:nvSpPr>
        <p:spPr/>
        <p:txBody>
          <a:bodyPr>
            <a:normAutofit/>
          </a:bodyPr>
          <a:lstStyle/>
          <a:p>
            <a:pPr lvl="0" algn="just" rtl="1"/>
            <a:r>
              <a:rPr lang="ar-BH" dirty="0"/>
              <a:t>أمكنة العبور: وهي الأمكنة التي يعبر بها ومن خلالها الراوي إلى المكان الغاية وإلى المكان الوطن؛ و" هو فضاء السير والعبور والمواجهة مع الآخر؛ لأنّه بداية السفر خارج مكان الألفة."</a:t>
            </a:r>
            <a:endParaRPr lang="ar-BH" baseline="30000" dirty="0"/>
          </a:p>
          <a:p>
            <a:pPr algn="just" rtl="1"/>
            <a:r>
              <a:rPr lang="ar-BH" dirty="0"/>
              <a:t>وتمثّل كثرة الأمكنة في طريق العبور ثراءً للنص الرحلي.</a:t>
            </a:r>
            <a:endParaRPr lang="en-US" dirty="0"/>
          </a:p>
          <a:p>
            <a:pPr lvl="0" algn="just" rtl="1"/>
            <a:r>
              <a:rPr lang="ar-BH" dirty="0"/>
              <a:t> ففي رحلة ابن جبير خرج ابن جبير مع صديقه أحمد بن حسان من غرناطه وقصد الإسكندرية ثمّ القاهرة، ثمّ إلى قوص وصعيد مصر، ثمّ فصل إلى عيذاب، ومنها عبر البحر الأحمر إلى جدة، ومن جدة إلى مكة ( الغاية ) حيث أدى مناسك الحج، فأقام فيها ستة أشهر قمرية، ثمّ رحل إلى المدينة المنورة. </a:t>
            </a:r>
            <a:endParaRPr lang="en-US" dirty="0"/>
          </a:p>
        </p:txBody>
      </p:sp>
      <p:sp>
        <p:nvSpPr>
          <p:cNvPr id="4" name="Footer Placeholder 3"/>
          <p:cNvSpPr>
            <a:spLocks noGrp="1"/>
          </p:cNvSpPr>
          <p:nvPr>
            <p:ph type="ftr" sz="quarter" idx="11"/>
          </p:nvPr>
        </p:nvSpPr>
        <p:spPr/>
        <p:txBody>
          <a:bodyPr/>
          <a:lstStyle/>
          <a:p>
            <a:r>
              <a:rPr lang="en-US"/>
              <a:t>8th Annual Research Forum - 23rd and 24th March 2021</a:t>
            </a:r>
          </a:p>
        </p:txBody>
      </p:sp>
      <p:sp>
        <p:nvSpPr>
          <p:cNvPr id="5" name="Slide Number Placeholder 4"/>
          <p:cNvSpPr>
            <a:spLocks noGrp="1"/>
          </p:cNvSpPr>
          <p:nvPr>
            <p:ph type="sldNum" sz="quarter" idx="12"/>
          </p:nvPr>
        </p:nvSpPr>
        <p:spPr/>
        <p:txBody>
          <a:bodyPr/>
          <a:lstStyle/>
          <a:p>
            <a:fld id="{DDE9B9AC-EF30-42A3-8729-A9817BE353AE}" type="slidenum">
              <a:rPr lang="en-US" smtClean="0"/>
              <a:t>9</a:t>
            </a:fld>
            <a:endParaRPr lang="en-US"/>
          </a:p>
        </p:txBody>
      </p:sp>
    </p:spTree>
    <p:extLst>
      <p:ext uri="{BB962C8B-B14F-4D97-AF65-F5344CB8AC3E}">
        <p14:creationId xmlns:p14="http://schemas.microsoft.com/office/powerpoint/2010/main" val="25631432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TotalTime>
  <Words>1896</Words>
  <Application>Microsoft Office PowerPoint</Application>
  <PresentationFormat>Widescreen</PresentationFormat>
  <Paragraphs>78</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بنية المكان في السرد الرحلي رحلة ابن جبير أنموذجًا </vt:lpstr>
      <vt:lpstr> مقدّمة </vt:lpstr>
      <vt:lpstr>PowerPoint Presentation</vt:lpstr>
      <vt:lpstr>إنّ النّصّ المكاني هو من أخطر القضايا، إنّه يخلق الذّكرى، ويكون الرؤيا والموقف</vt:lpstr>
      <vt:lpstr>السّرد وتبئير المكان</vt:lpstr>
      <vt:lpstr>PowerPoint Presentation</vt:lpstr>
      <vt:lpstr>PowerPoint Presentation</vt:lpstr>
      <vt:lpstr>وتقوم بنية المكان في الرحلة عمومًا وفي رحلة ابن جبير على خريطة من الأمكنة المتنوعة؛ يمكننا أنْ نقسّمها إلى ثلاثة أقسام: </vt:lpstr>
      <vt:lpstr>أمكنة العبور</vt:lpstr>
      <vt:lpstr>PowerPoint Presentation</vt:lpstr>
      <vt:lpstr>المكان الغاية: </vt:lpstr>
      <vt:lpstr>ابن جبير ووصف المكان</vt:lpstr>
      <vt:lpstr>الخاتمة</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بنية المكان في السرد الرحلي رحلة ابن جبير أنموذجًا</dc:title>
  <dc:creator>Ali Abdulnabi Ebrahim Mohamed Hasan</dc:creator>
  <cp:lastModifiedBy>Zainab Abdulwahab Isa Abdulla Darwish</cp:lastModifiedBy>
  <cp:revision>7</cp:revision>
  <dcterms:created xsi:type="dcterms:W3CDTF">2021-03-23T08:39:48Z</dcterms:created>
  <dcterms:modified xsi:type="dcterms:W3CDTF">2021-04-07T07:55:21Z</dcterms:modified>
</cp:coreProperties>
</file>