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6" r:id="rId12"/>
    <p:sldId id="265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94C8"/>
    <a:srgbClr val="0053CC"/>
    <a:srgbClr val="0033CC"/>
    <a:srgbClr val="009ED6"/>
    <a:srgbClr val="4C2600"/>
    <a:srgbClr val="2C150A"/>
    <a:srgbClr val="442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1A33B-FBB9-4735-9D49-079EC91BD00C}" v="2" dt="2021-04-15T06:31:30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764" autoAdjust="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9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0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2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E4D8AA-FB17-4F70-A217-EDB60DA7DD4C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37FB4B-242D-40C0-8487-5F4F9A6C85F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OneDrive\Documents\Mars%20paper\Drawing1\Drawing\~Page-1\Sheet.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96EC-CFCF-4062-BD76-19B3802E8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B1DDD-4D84-49B9-A52B-F7C7646F4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EA66A-5D82-487F-B439-6B08D86A3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C8520E-79AF-4E45-9875-D1A069C67368}"/>
              </a:ext>
            </a:extLst>
          </p:cNvPr>
          <p:cNvSpPr/>
          <p:nvPr/>
        </p:nvSpPr>
        <p:spPr>
          <a:xfrm>
            <a:off x="248726" y="758952"/>
            <a:ext cx="11694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the Prospect of Fossil Fuel on Mars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05AD8-68EB-445C-A0D4-2380B017850E}"/>
              </a:ext>
            </a:extLst>
          </p:cNvPr>
          <p:cNvSpPr/>
          <p:nvPr/>
        </p:nvSpPr>
        <p:spPr>
          <a:xfrm>
            <a:off x="4282161" y="2357365"/>
            <a:ext cx="3493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4420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Shawqi</a:t>
            </a:r>
            <a:r>
              <a:rPr lang="en-US" sz="3600" b="1" cap="none" spc="0" dirty="0">
                <a:ln/>
                <a:solidFill>
                  <a:srgbClr val="4420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600" b="1" cap="none" spc="0" dirty="0" err="1">
                <a:ln/>
                <a:solidFill>
                  <a:srgbClr val="4420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Dallal</a:t>
            </a:r>
            <a:endParaRPr lang="en-US" sz="3600" b="1" cap="none" spc="0" dirty="0">
              <a:ln/>
              <a:solidFill>
                <a:srgbClr val="4420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679D90-DB20-4C57-904A-C1321A0F86DC}"/>
              </a:ext>
            </a:extLst>
          </p:cNvPr>
          <p:cNvSpPr/>
          <p:nvPr/>
        </p:nvSpPr>
        <p:spPr>
          <a:xfrm>
            <a:off x="2776756" y="4622058"/>
            <a:ext cx="6915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Ahlia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BAHRAIN</a:t>
            </a:r>
          </a:p>
        </p:txBody>
      </p:sp>
    </p:spTree>
    <p:extLst>
      <p:ext uri="{BB962C8B-B14F-4D97-AF65-F5344CB8AC3E}">
        <p14:creationId xmlns:p14="http://schemas.microsoft.com/office/powerpoint/2010/main" val="217839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6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7200"/>
            <a:ext cx="10058400" cy="4546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- When Kerogen exposed to oxygen; it is oxidized and thus lost.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CATAGENESIS:</a:t>
            </a:r>
          </a:p>
          <a:p>
            <a:r>
              <a:rPr lang="en-US" b="1" dirty="0">
                <a:solidFill>
                  <a:srgbClr val="008000"/>
                </a:solidFill>
              </a:rPr>
              <a:t>Kerogen</a:t>
            </a:r>
            <a:r>
              <a:rPr lang="en-US" b="1" dirty="0">
                <a:solidFill>
                  <a:srgbClr val="0000FF"/>
                </a:solidFill>
              </a:rPr>
              <a:t>          </a:t>
            </a:r>
            <a:r>
              <a:rPr lang="en-US" b="1" dirty="0">
                <a:solidFill>
                  <a:srgbClr val="C00000"/>
                </a:solidFill>
              </a:rPr>
              <a:t>Fossil Fuel</a:t>
            </a:r>
            <a:r>
              <a:rPr lang="en-US" b="1" dirty="0">
                <a:solidFill>
                  <a:srgbClr val="0000FF"/>
                </a:solidFill>
              </a:rPr>
              <a:t>:   mostly radical rearrangement of Kerogen.</a:t>
            </a:r>
          </a:p>
          <a:p>
            <a:r>
              <a:rPr lang="en-US" b="1" dirty="0">
                <a:solidFill>
                  <a:srgbClr val="0000FF"/>
                </a:solidFill>
              </a:rPr>
              <a:t>- The process takes </a:t>
            </a:r>
            <a:r>
              <a:rPr lang="en-US" b="1" dirty="0">
                <a:solidFill>
                  <a:srgbClr val="FF0000"/>
                </a:solidFill>
              </a:rPr>
              <a:t>thousands of years </a:t>
            </a:r>
            <a:r>
              <a:rPr lang="en-US" b="1" dirty="0">
                <a:solidFill>
                  <a:srgbClr val="0000FF"/>
                </a:solidFill>
              </a:rPr>
              <a:t>in the absence of external reactants.</a:t>
            </a:r>
          </a:p>
          <a:p>
            <a:r>
              <a:rPr lang="en-US" b="1" dirty="0">
                <a:solidFill>
                  <a:srgbClr val="0000FF"/>
                </a:solidFill>
              </a:rPr>
              <a:t>- Source of Heat triggering </a:t>
            </a:r>
            <a:r>
              <a:rPr lang="en-US" b="1" dirty="0" err="1">
                <a:solidFill>
                  <a:srgbClr val="0000FF"/>
                </a:solidFill>
              </a:rPr>
              <a:t>catagenesis</a:t>
            </a:r>
            <a:r>
              <a:rPr lang="en-US" b="1" dirty="0">
                <a:solidFill>
                  <a:srgbClr val="0000FF"/>
                </a:solidFill>
              </a:rPr>
              <a:t> came from decomposition of radioactive minerals of the </a:t>
            </a:r>
          </a:p>
          <a:p>
            <a:r>
              <a:rPr lang="en-US" b="1" dirty="0">
                <a:solidFill>
                  <a:srgbClr val="0000FF"/>
                </a:solidFill>
              </a:rPr>
              <a:t>crust, mainly: </a:t>
            </a:r>
          </a:p>
          <a:p>
            <a:r>
              <a:rPr lang="en-US" b="1" dirty="0">
                <a:solidFill>
                  <a:srgbClr val="0000FF"/>
                </a:solidFill>
              </a:rPr>
              <a:t>- Kerogen reacted towards two classes of products: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                                        </a:t>
            </a:r>
            <a:r>
              <a:rPr lang="en-US" b="1" dirty="0">
                <a:solidFill>
                  <a:schemeClr val="tx1"/>
                </a:solidFill>
              </a:rPr>
              <a:t>Carbon</a:t>
            </a:r>
            <a:r>
              <a:rPr lang="en-US" b="1" dirty="0">
                <a:solidFill>
                  <a:srgbClr val="0000FF"/>
                </a:solidFill>
              </a:rPr>
              <a:t> rich with low H/C ratio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Hydrogen</a:t>
            </a:r>
            <a:r>
              <a:rPr lang="en-US" b="1" dirty="0">
                <a:solidFill>
                  <a:srgbClr val="0000FF"/>
                </a:solidFill>
              </a:rPr>
              <a:t> rich with high H/C ratio</a:t>
            </a:r>
          </a:p>
          <a:p>
            <a:r>
              <a:rPr lang="en-US" b="1" dirty="0">
                <a:solidFill>
                  <a:srgbClr val="0000FF"/>
                </a:solidFill>
              </a:rPr>
              <a:t>- Three main types of Kerogen: Type I (</a:t>
            </a:r>
            <a:r>
              <a:rPr lang="en-US" b="1" dirty="0">
                <a:solidFill>
                  <a:srgbClr val="008000"/>
                </a:solidFill>
              </a:rPr>
              <a:t>algae</a:t>
            </a:r>
            <a:r>
              <a:rPr lang="en-US" b="1" dirty="0">
                <a:solidFill>
                  <a:srgbClr val="0000FF"/>
                </a:solidFill>
              </a:rPr>
              <a:t>, oil prone), Type II (</a:t>
            </a:r>
            <a:r>
              <a:rPr lang="en-US" b="1" dirty="0">
                <a:solidFill>
                  <a:srgbClr val="008000"/>
                </a:solidFill>
              </a:rPr>
              <a:t>Plankton</a:t>
            </a:r>
            <a:r>
              <a:rPr lang="en-US" b="1" dirty="0">
                <a:solidFill>
                  <a:srgbClr val="0000FF"/>
                </a:solidFill>
              </a:rPr>
              <a:t>, H-rich, O-poor), </a:t>
            </a:r>
          </a:p>
          <a:p>
            <a:r>
              <a:rPr lang="en-US" b="1" dirty="0">
                <a:solidFill>
                  <a:srgbClr val="0000FF"/>
                </a:solidFill>
              </a:rPr>
              <a:t>Type III (</a:t>
            </a:r>
            <a:r>
              <a:rPr lang="en-US" b="1" dirty="0">
                <a:solidFill>
                  <a:srgbClr val="008000"/>
                </a:solidFill>
              </a:rPr>
              <a:t>Land plant</a:t>
            </a:r>
            <a:r>
              <a:rPr lang="en-US" b="1" dirty="0">
                <a:solidFill>
                  <a:srgbClr val="0000FF"/>
                </a:solidFill>
              </a:rPr>
              <a:t>, O-rich, H-poor).</a:t>
            </a:r>
          </a:p>
          <a:p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9355" y="342668"/>
            <a:ext cx="8053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sz="5400" b="1" cap="none" spc="0" dirty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Kerogen</a:t>
            </a:r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Fossil Fuel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9" y="2650330"/>
            <a:ext cx="438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1267"/>
              </p:ext>
            </p:extLst>
          </p:nvPr>
        </p:nvGraphicFramePr>
        <p:xfrm>
          <a:off x="2548467" y="3793067"/>
          <a:ext cx="2384566" cy="36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874452" imgH="283770" progId="Visio.Drawing.11">
                  <p:link updateAutomatic="1"/>
                </p:oleObj>
              </mc:Choice>
              <mc:Fallback>
                <p:oleObj name="Visio" r:id="rId3" imgW="1874452" imgH="283770" progId="Visio.Drawing.11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8467" y="3793067"/>
                        <a:ext cx="2384566" cy="36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3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137" y="5962134"/>
            <a:ext cx="789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+mj-cs"/>
              </a:rPr>
              <a:t>Van </a:t>
            </a:r>
            <a:r>
              <a:rPr lang="en-GB" b="1" dirty="0" err="1">
                <a:solidFill>
                  <a:srgbClr val="C00000"/>
                </a:solidFill>
                <a:cs typeface="+mj-cs"/>
              </a:rPr>
              <a:t>Krevelen</a:t>
            </a:r>
            <a:r>
              <a:rPr lang="en-GB" b="1" dirty="0">
                <a:solidFill>
                  <a:srgbClr val="C00000"/>
                </a:solidFill>
                <a:cs typeface="+mj-cs"/>
              </a:rPr>
              <a:t> diagram</a:t>
            </a:r>
            <a:r>
              <a:rPr lang="en-GB" b="1" dirty="0">
                <a:solidFill>
                  <a:srgbClr val="0053CC"/>
                </a:solidFill>
                <a:cs typeface="+mj-cs"/>
              </a:rPr>
              <a:t>: Classification of kerogen by (H/C) and (O/C) atomic ratios</a:t>
            </a:r>
            <a:r>
              <a:rPr lang="en-GB" dirty="0"/>
              <a:t>.</a:t>
            </a:r>
            <a:endParaRPr lang="ar-BH" dirty="0"/>
          </a:p>
        </p:txBody>
      </p:sp>
      <p:sp>
        <p:nvSpPr>
          <p:cNvPr id="3" name="Rectangle 2"/>
          <p:cNvSpPr/>
          <p:nvPr/>
        </p:nvSpPr>
        <p:spPr>
          <a:xfrm>
            <a:off x="4393495" y="308801"/>
            <a:ext cx="3098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Kerogen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20" y="893576"/>
            <a:ext cx="4370917" cy="502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696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400" b="1" dirty="0">
                <a:solidFill>
                  <a:srgbClr val="0000FF"/>
                </a:solidFill>
              </a:rPr>
              <a:t>Aqueous environment on Earth at its early history has been hospitable to the initiation of chemical and biological processes leading to the formation of </a:t>
            </a:r>
            <a:r>
              <a:rPr lang="en-GB" sz="2400" b="1" dirty="0">
                <a:solidFill>
                  <a:srgbClr val="C00000"/>
                </a:solidFill>
              </a:rPr>
              <a:t>kerogen</a:t>
            </a:r>
            <a:r>
              <a:rPr lang="en-GB" sz="2400" b="1" dirty="0">
                <a:solidFill>
                  <a:srgbClr val="0000FF"/>
                </a:solidFill>
              </a:rPr>
              <a:t> and ultimately to fossil fuel.</a:t>
            </a:r>
          </a:p>
          <a:p>
            <a:pPr algn="just"/>
            <a:endParaRPr lang="en-GB" sz="2400" dirty="0"/>
          </a:p>
          <a:p>
            <a:r>
              <a:rPr lang="en-GB" sz="2800" b="1" dirty="0">
                <a:solidFill>
                  <a:srgbClr val="C00000"/>
                </a:solidFill>
              </a:rPr>
              <a:t>Kerogen is a viable signature of the existence of fossil fuel on Mars </a:t>
            </a:r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8228" y="613601"/>
            <a:ext cx="56919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Preliminary  Conclusion</a:t>
            </a:r>
            <a:endParaRPr lang="ar-BH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69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Water on Martian surface at Present:</a:t>
            </a:r>
          </a:p>
          <a:p>
            <a:r>
              <a:rPr lang="en-US" b="1" dirty="0">
                <a:solidFill>
                  <a:srgbClr val="0000FF"/>
                </a:solidFill>
              </a:rPr>
              <a:t>- Bulk Volume of water is in the form of ice</a:t>
            </a:r>
          </a:p>
          <a:p>
            <a:r>
              <a:rPr lang="en-US" b="1" dirty="0">
                <a:solidFill>
                  <a:srgbClr val="0000FF"/>
                </a:solidFill>
              </a:rPr>
              <a:t>- North pole ice cap</a:t>
            </a:r>
          </a:p>
          <a:p>
            <a:r>
              <a:rPr lang="en-US" b="1" dirty="0">
                <a:solidFill>
                  <a:srgbClr val="0000FF"/>
                </a:solidFill>
              </a:rPr>
              <a:t>- Beneath carbon dioxide planets south pole.                 </a:t>
            </a:r>
          </a:p>
          <a:p>
            <a:r>
              <a:rPr lang="en-US" b="1" dirty="0">
                <a:solidFill>
                  <a:srgbClr val="0000FF"/>
                </a:solidFill>
              </a:rPr>
              <a:t>- 21 million km square of ice.</a:t>
            </a:r>
          </a:p>
          <a:p>
            <a:r>
              <a:rPr lang="en-US" b="1" dirty="0">
                <a:solidFill>
                  <a:srgbClr val="C00000"/>
                </a:solidFill>
              </a:rPr>
              <a:t>2016</a:t>
            </a:r>
            <a:r>
              <a:rPr lang="en-US" b="1" dirty="0">
                <a:solidFill>
                  <a:srgbClr val="0000FF"/>
                </a:solidFill>
              </a:rPr>
              <a:t>: NASA            large amount of </a:t>
            </a:r>
            <a:r>
              <a:rPr lang="en-US" b="1" dirty="0">
                <a:solidFill>
                  <a:srgbClr val="008000"/>
                </a:solidFill>
              </a:rPr>
              <a:t>underground water </a:t>
            </a:r>
            <a:r>
              <a:rPr lang="en-US" b="1" dirty="0">
                <a:solidFill>
                  <a:srgbClr val="0000FF"/>
                </a:solidFill>
              </a:rPr>
              <a:t>equivalent to the 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      volume of water in Lake Superior</a:t>
            </a:r>
          </a:p>
          <a:p>
            <a:r>
              <a:rPr lang="en-US" b="1" dirty="0">
                <a:solidFill>
                  <a:srgbClr val="C00000"/>
                </a:solidFill>
              </a:rPr>
              <a:t>2018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8000"/>
                </a:solidFill>
              </a:rPr>
              <a:t>Subglacial lake </a:t>
            </a:r>
            <a:r>
              <a:rPr lang="en-US" b="1" dirty="0">
                <a:solidFill>
                  <a:srgbClr val="0000FF"/>
                </a:solidFill>
              </a:rPr>
              <a:t>at about 1.5 km below the southern pole ice cap extending 20 km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      sideways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5240" y="723668"/>
            <a:ext cx="6701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0094C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Martian Water World Today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59" y="4073258"/>
            <a:ext cx="4381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37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10733"/>
            <a:ext cx="10058400" cy="465836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Reliable indicators of existing type of environment when the minerals formed.</a:t>
            </a:r>
            <a:endParaRPr lang="ar-BH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8973" y="418869"/>
            <a:ext cx="63859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and Aqueous Minerals</a:t>
            </a:r>
            <a:endParaRPr lang="ar-BH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3" y="1733579"/>
            <a:ext cx="7486121" cy="45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61280" y="1932001"/>
            <a:ext cx="2880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Remnant of Ancient Streambed on Mars.</a:t>
            </a:r>
          </a:p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Yogi Rock on Mars.</a:t>
            </a:r>
          </a:p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Mimi flaky </a:t>
            </a:r>
            <a:r>
              <a:rPr lang="en-US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roch</a:t>
            </a: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Meteorite (opportunity </a:t>
            </a:r>
            <a:r>
              <a:rPr lang="en-US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Rov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.).</a:t>
            </a:r>
          </a:p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-Adirondack Rock.</a:t>
            </a:r>
          </a:p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Martian rock called link ( Spirit </a:t>
            </a:r>
            <a:r>
              <a:rPr lang="en-US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Rov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.).</a:t>
            </a:r>
            <a:endParaRPr lang="ar-BH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62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Opportunity examined the amount of water stored in </a:t>
            </a:r>
            <a:r>
              <a:rPr lang="en-US" b="1" dirty="0">
                <a:solidFill>
                  <a:srgbClr val="C00000"/>
                </a:solidFill>
              </a:rPr>
              <a:t>Martian crust</a:t>
            </a:r>
          </a:p>
          <a:p>
            <a:r>
              <a:rPr lang="en-US" b="1" dirty="0">
                <a:solidFill>
                  <a:srgbClr val="0000FF"/>
                </a:solidFill>
              </a:rPr>
              <a:t>Indicators of the type of minerals:</a:t>
            </a:r>
          </a:p>
          <a:p>
            <a:r>
              <a:rPr lang="en-US" b="1" dirty="0">
                <a:solidFill>
                  <a:srgbClr val="C00000"/>
                </a:solidFill>
              </a:rPr>
              <a:t>pH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8000"/>
                </a:solidFill>
              </a:rPr>
              <a:t>low</a:t>
            </a:r>
            <a:r>
              <a:rPr lang="en-US" b="1" dirty="0">
                <a:solidFill>
                  <a:srgbClr val="0000FF"/>
                </a:solidFill>
              </a:rPr>
              <a:t> pH favors the formation of sulfate mineral </a:t>
            </a:r>
            <a:r>
              <a:rPr lang="en-US" b="1" dirty="0" err="1">
                <a:solidFill>
                  <a:srgbClr val="008000"/>
                </a:solidFill>
              </a:rPr>
              <a:t>jarosite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        </a:t>
            </a:r>
            <a:r>
              <a:rPr lang="en-US" b="1" dirty="0">
                <a:solidFill>
                  <a:srgbClr val="008000"/>
                </a:solidFill>
              </a:rPr>
              <a:t>High</a:t>
            </a:r>
            <a:r>
              <a:rPr lang="en-US" b="1" dirty="0">
                <a:solidFill>
                  <a:srgbClr val="0000FF"/>
                </a:solidFill>
              </a:rPr>
              <a:t> to moderate pH favors the formation of </a:t>
            </a:r>
            <a:r>
              <a:rPr lang="en-US" b="1" dirty="0">
                <a:solidFill>
                  <a:srgbClr val="008000"/>
                </a:solidFill>
              </a:rPr>
              <a:t>phyllosilicates</a:t>
            </a:r>
          </a:p>
          <a:p>
            <a:r>
              <a:rPr lang="en-US" b="1" dirty="0">
                <a:solidFill>
                  <a:srgbClr val="C00000"/>
                </a:solidFill>
              </a:rPr>
              <a:t>Eh</a:t>
            </a:r>
            <a:r>
              <a:rPr lang="en-US" b="1" dirty="0">
                <a:solidFill>
                  <a:srgbClr val="0000FF"/>
                </a:solidFill>
              </a:rPr>
              <a:t> : Oxidation potential. It is an indication of oxidation state of an aqueous system.</a:t>
            </a:r>
          </a:p>
          <a:p>
            <a:r>
              <a:rPr lang="en-US" b="1" dirty="0">
                <a:solidFill>
                  <a:srgbClr val="C00000"/>
                </a:solidFill>
              </a:rPr>
              <a:t>pH</a:t>
            </a:r>
            <a:r>
              <a:rPr lang="en-US" b="1" dirty="0">
                <a:solidFill>
                  <a:srgbClr val="0000FF"/>
                </a:solidFill>
              </a:rPr>
              <a:t> and</a:t>
            </a:r>
            <a:r>
              <a:rPr lang="en-US" b="1" dirty="0">
                <a:solidFill>
                  <a:srgbClr val="C00000"/>
                </a:solidFill>
              </a:rPr>
              <a:t> Eh </a:t>
            </a:r>
            <a:r>
              <a:rPr lang="en-US" b="1" dirty="0">
                <a:solidFill>
                  <a:srgbClr val="0000FF"/>
                </a:solidFill>
              </a:rPr>
              <a:t>are together indicators of the type of minerals that are most likely to form. </a:t>
            </a:r>
          </a:p>
          <a:p>
            <a:r>
              <a:rPr lang="en-US" b="1" dirty="0">
                <a:solidFill>
                  <a:srgbClr val="C00000"/>
                </a:solidFill>
              </a:rPr>
              <a:t>Therefore, past environment conditions on Mars can be inferred by analyzing the type of minerals present in the rocks.</a:t>
            </a:r>
          </a:p>
          <a:p>
            <a:endParaRPr lang="en-US" dirty="0"/>
          </a:p>
          <a:p>
            <a:endParaRPr lang="ar-BH" dirty="0"/>
          </a:p>
        </p:txBody>
      </p:sp>
      <p:sp>
        <p:nvSpPr>
          <p:cNvPr id="4" name="Rectangle 3"/>
          <p:cNvSpPr/>
          <p:nvPr/>
        </p:nvSpPr>
        <p:spPr>
          <a:xfrm>
            <a:off x="2006429" y="715201"/>
            <a:ext cx="8179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 of Water in Aqueous Minerals</a:t>
            </a:r>
          </a:p>
        </p:txBody>
      </p:sp>
    </p:spTree>
    <p:extLst>
      <p:ext uri="{BB962C8B-B14F-4D97-AF65-F5344CB8AC3E}">
        <p14:creationId xmlns:p14="http://schemas.microsoft.com/office/powerpoint/2010/main" val="125163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786467"/>
            <a:ext cx="10002521" cy="4082627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Over </a:t>
            </a:r>
            <a:r>
              <a:rPr lang="en-US" b="1" dirty="0">
                <a:solidFill>
                  <a:srgbClr val="C00000"/>
                </a:solidFill>
              </a:rPr>
              <a:t>60</a:t>
            </a:r>
            <a:r>
              <a:rPr lang="en-US" b="1" dirty="0">
                <a:solidFill>
                  <a:srgbClr val="0000FF"/>
                </a:solidFill>
              </a:rPr>
              <a:t> Martian meteorites</a:t>
            </a:r>
          </a:p>
          <a:p>
            <a:r>
              <a:rPr lang="en-US" b="1" dirty="0">
                <a:solidFill>
                  <a:srgbClr val="0000FF"/>
                </a:solidFill>
              </a:rPr>
              <a:t>- Basaltic </a:t>
            </a:r>
            <a:r>
              <a:rPr lang="en-US" b="1" dirty="0" err="1">
                <a:solidFill>
                  <a:srgbClr val="C00000"/>
                </a:solidFill>
              </a:rPr>
              <a:t>shergottite</a:t>
            </a:r>
            <a:r>
              <a:rPr lang="en-US" b="1" dirty="0">
                <a:solidFill>
                  <a:srgbClr val="0000FF"/>
                </a:solidFill>
              </a:rPr>
              <a:t> exposed to water before being ejected into space.</a:t>
            </a:r>
          </a:p>
          <a:p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 err="1">
                <a:solidFill>
                  <a:srgbClr val="C00000"/>
                </a:solidFill>
              </a:rPr>
              <a:t>Nakhlite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suffused with liquid water around 620 million years, and ejected from Mars 10.75 million years ago.</a:t>
            </a:r>
          </a:p>
          <a:p>
            <a:r>
              <a:rPr lang="en-US" b="1" dirty="0">
                <a:solidFill>
                  <a:srgbClr val="0000FF"/>
                </a:solidFill>
              </a:rPr>
              <a:t>- Highest percentage of water discovered in </a:t>
            </a:r>
            <a:r>
              <a:rPr lang="en-US" b="1" dirty="0">
                <a:solidFill>
                  <a:srgbClr val="C00000"/>
                </a:solidFill>
              </a:rPr>
              <a:t>NWA 7034</a:t>
            </a:r>
            <a:r>
              <a:rPr lang="en-US" b="1" dirty="0">
                <a:solidFill>
                  <a:srgbClr val="0000FF"/>
                </a:solidFill>
              </a:rPr>
              <a:t>. It exceeds by one order most other meteorites.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Allen Hills 8400</a:t>
            </a:r>
          </a:p>
          <a:p>
            <a:r>
              <a:rPr lang="en-US" b="1" dirty="0">
                <a:solidFill>
                  <a:srgbClr val="0000FF"/>
                </a:solidFill>
              </a:rPr>
              <a:t>Organic matter of terrestrial origin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8514" y="554335"/>
            <a:ext cx="4371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Martian Meteorites</a:t>
            </a:r>
            <a:endParaRPr lang="ar-BH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Mars Life? 20 Years Later, Debate Over Meteorite Continues | 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66" y="4093858"/>
            <a:ext cx="2886600" cy="19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2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-Mariner 9 (1971)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007" y="715202"/>
            <a:ext cx="7140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Rivers, Lakes and Ocean on Mars</a:t>
            </a:r>
          </a:p>
        </p:txBody>
      </p:sp>
      <p:pic>
        <p:nvPicPr>
          <p:cNvPr id="5" name="Picture 4" descr="Osuga Val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96" y="1866104"/>
            <a:ext cx="4978399" cy="27637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844795" y="4748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Branching rivers in </a:t>
            </a:r>
            <a:r>
              <a:rPr lang="en-GB" b="1" dirty="0" err="1">
                <a:solidFill>
                  <a:srgbClr val="0000FF"/>
                </a:solidFill>
              </a:rPr>
              <a:t>Osuga</a:t>
            </a:r>
            <a:r>
              <a:rPr lang="en-GB" b="1" dirty="0">
                <a:solidFill>
                  <a:srgbClr val="0000FF"/>
                </a:solidFill>
              </a:rPr>
              <a:t> Valles on Mars caused by overland flooding. </a:t>
            </a:r>
            <a:r>
              <a:rPr lang="ar-BH" b="1" dirty="0">
                <a:solidFill>
                  <a:srgbClr val="0000FF"/>
                </a:solidFill>
              </a:rPr>
              <a:t>)</a:t>
            </a:r>
            <a:r>
              <a:rPr lang="en-GB" b="1" dirty="0">
                <a:solidFill>
                  <a:srgbClr val="C00000"/>
                </a:solidFill>
              </a:rPr>
              <a:t>Credit: ESA/DLR/FU Berlin).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8200" y="5571070"/>
            <a:ext cx="846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Analysis of data published in June 2010 revealed </a:t>
            </a:r>
            <a:r>
              <a:rPr lang="en-US" b="1" dirty="0">
                <a:solidFill>
                  <a:srgbClr val="0000FF"/>
                </a:solidFill>
              </a:rPr>
              <a:t>40000</a:t>
            </a:r>
            <a:r>
              <a:rPr lang="en-US" b="1" dirty="0">
                <a:solidFill>
                  <a:srgbClr val="C00000"/>
                </a:solidFill>
              </a:rPr>
              <a:t> river valleys on Mars.</a:t>
            </a:r>
            <a:endParaRPr lang="ar-B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698" y="1756413"/>
            <a:ext cx="10058400" cy="38253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- Many forms of </a:t>
            </a:r>
            <a:r>
              <a:rPr lang="en-US" b="1" dirty="0">
                <a:solidFill>
                  <a:srgbClr val="C00000"/>
                </a:solidFill>
              </a:rPr>
              <a:t>lake basins </a:t>
            </a:r>
            <a:r>
              <a:rPr lang="en-US" b="1" dirty="0">
                <a:solidFill>
                  <a:srgbClr val="0000FF"/>
                </a:solidFill>
              </a:rPr>
              <a:t>have been discovered on Mars.</a:t>
            </a:r>
          </a:p>
          <a:p>
            <a:r>
              <a:rPr lang="en-US" b="1" dirty="0">
                <a:solidFill>
                  <a:srgbClr val="0000FF"/>
                </a:solidFill>
              </a:rPr>
              <a:t>- Some basins are as large as the </a:t>
            </a:r>
            <a:r>
              <a:rPr lang="en-US" b="1" dirty="0">
                <a:solidFill>
                  <a:srgbClr val="008000"/>
                </a:solidFill>
              </a:rPr>
              <a:t>Caspian Sea </a:t>
            </a:r>
            <a:r>
              <a:rPr lang="en-US" b="1" dirty="0">
                <a:solidFill>
                  <a:srgbClr val="0000FF"/>
                </a:solidFill>
              </a:rPr>
              <a:t>or </a:t>
            </a:r>
            <a:r>
              <a:rPr lang="en-US" b="1" dirty="0">
                <a:solidFill>
                  <a:srgbClr val="008000"/>
                </a:solidFill>
              </a:rPr>
              <a:t>Black Sea </a:t>
            </a:r>
            <a:r>
              <a:rPr lang="en-US" b="1" dirty="0">
                <a:solidFill>
                  <a:srgbClr val="0000FF"/>
                </a:solidFill>
              </a:rPr>
              <a:t>on Earth</a:t>
            </a:r>
          </a:p>
          <a:p>
            <a:r>
              <a:rPr lang="en-US" b="1" dirty="0">
                <a:solidFill>
                  <a:srgbClr val="0000FF"/>
                </a:solidFill>
              </a:rPr>
              <a:t>- Lakes were fed by river valleys networks.</a:t>
            </a:r>
          </a:p>
          <a:p>
            <a:r>
              <a:rPr lang="en-US" b="1" dirty="0">
                <a:solidFill>
                  <a:srgbClr val="0000FF"/>
                </a:solidFill>
              </a:rPr>
              <a:t>- Some lakes are probably formed by </a:t>
            </a:r>
            <a:r>
              <a:rPr lang="en-US" b="1" dirty="0">
                <a:solidFill>
                  <a:srgbClr val="C00000"/>
                </a:solidFill>
              </a:rPr>
              <a:t>precipitation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- Others are formed my </a:t>
            </a:r>
            <a:r>
              <a:rPr lang="en-US" b="1" dirty="0">
                <a:solidFill>
                  <a:srgbClr val="C00000"/>
                </a:solidFill>
              </a:rPr>
              <a:t>ground water</a:t>
            </a:r>
          </a:p>
          <a:p>
            <a:r>
              <a:rPr lang="en-US" b="1" dirty="0">
                <a:solidFill>
                  <a:srgbClr val="0000FF"/>
                </a:solidFill>
              </a:rPr>
              <a:t>- Lakes are found in: </a:t>
            </a:r>
            <a:r>
              <a:rPr lang="en-US" b="1" dirty="0" err="1">
                <a:solidFill>
                  <a:srgbClr val="C00000"/>
                </a:solidFill>
              </a:rPr>
              <a:t>Argyre</a:t>
            </a:r>
            <a:r>
              <a:rPr lang="en-US" b="1" dirty="0">
                <a:solidFill>
                  <a:srgbClr val="C00000"/>
                </a:solidFill>
              </a:rPr>
              <a:t> basin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Hellas basin</a:t>
            </a:r>
            <a:r>
              <a:rPr lang="en-US" b="1" dirty="0">
                <a:solidFill>
                  <a:srgbClr val="0000FF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Valle </a:t>
            </a:r>
            <a:r>
              <a:rPr lang="en-US" b="1" dirty="0" err="1">
                <a:solidFill>
                  <a:srgbClr val="C00000"/>
                </a:solidFill>
              </a:rPr>
              <a:t>Marineries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- Several </a:t>
            </a:r>
            <a:r>
              <a:rPr lang="en-US" b="1" dirty="0">
                <a:solidFill>
                  <a:srgbClr val="008000"/>
                </a:solidFill>
              </a:rPr>
              <a:t>channels</a:t>
            </a:r>
            <a:r>
              <a:rPr lang="en-US" b="1" dirty="0">
                <a:solidFill>
                  <a:srgbClr val="0000FF"/>
                </a:solidFill>
              </a:rPr>
              <a:t> were discovered to </a:t>
            </a:r>
            <a:r>
              <a:rPr lang="en-US" b="1" dirty="0">
                <a:solidFill>
                  <a:srgbClr val="008000"/>
                </a:solidFill>
              </a:rPr>
              <a:t>connect</a:t>
            </a:r>
            <a:r>
              <a:rPr lang="en-US" b="1" dirty="0">
                <a:solidFill>
                  <a:srgbClr val="0000FF"/>
                </a:solidFill>
              </a:rPr>
              <a:t> lake basins</a:t>
            </a:r>
          </a:p>
          <a:p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6346" y="622068"/>
            <a:ext cx="28542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Lake Basins</a:t>
            </a:r>
          </a:p>
        </p:txBody>
      </p:sp>
      <p:pic>
        <p:nvPicPr>
          <p:cNvPr id="4098" name="Picture 2" descr="https://upload.wikimedia.org/wikipedia/commons/thumb/b/b9/Topographic_Map_of_Gale_Crater.jpg/1024px-Topographic_Map_of_Gale_Cr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84" y="1756414"/>
            <a:ext cx="3103000" cy="33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41267" y="5124735"/>
            <a:ext cx="3517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Gale crater: NASA detailing the mounting evidence that Gale crater once contained a large lake.</a:t>
            </a:r>
            <a:endParaRPr lang="ar-BH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https://upload.wikimedia.org/wikipedia/commons/f/fc/Hellas_basin_to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8" y="4858821"/>
            <a:ext cx="1759956" cy="17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84376" y="5263234"/>
            <a:ext cx="328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Hellas Basin Area topography. Crater depth is 7152 m</a:t>
            </a:r>
            <a:endParaRPr lang="ar-B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- </a:t>
            </a:r>
            <a:r>
              <a:rPr lang="en-US" sz="2400" b="1" dirty="0">
                <a:solidFill>
                  <a:srgbClr val="C00000"/>
                </a:solidFill>
              </a:rPr>
              <a:t>Determine</a:t>
            </a:r>
            <a:r>
              <a:rPr lang="en-US" sz="2400" b="1" dirty="0">
                <a:solidFill>
                  <a:srgbClr val="0000FF"/>
                </a:solidFill>
              </a:rPr>
              <a:t> the environment in Early Earth giving rise to the formation of fossil  fuel.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-  </a:t>
            </a:r>
            <a:r>
              <a:rPr lang="en-US" sz="2400" b="1" dirty="0">
                <a:solidFill>
                  <a:srgbClr val="C00000"/>
                </a:solidFill>
              </a:rPr>
              <a:t>Identify</a:t>
            </a:r>
            <a:r>
              <a:rPr lang="en-US" sz="2400" b="1" dirty="0">
                <a:solidFill>
                  <a:srgbClr val="0000FF"/>
                </a:solidFill>
              </a:rPr>
              <a:t> a possible signature or </a:t>
            </a:r>
            <a:r>
              <a:rPr lang="en-US" sz="2400" b="1" dirty="0">
                <a:solidFill>
                  <a:srgbClr val="C00000"/>
                </a:solidFill>
              </a:rPr>
              <a:t>indicator </a:t>
            </a:r>
            <a:r>
              <a:rPr lang="en-US" sz="2400" b="1" dirty="0">
                <a:solidFill>
                  <a:srgbClr val="0000FF"/>
                </a:solidFill>
              </a:rPr>
              <a:t>for the formation of fossil fuel.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>
                <a:solidFill>
                  <a:srgbClr val="0000FF"/>
                </a:solidFill>
              </a:rPr>
              <a:t>- </a:t>
            </a:r>
            <a:r>
              <a:rPr lang="en-US" sz="2400" b="1" dirty="0">
                <a:solidFill>
                  <a:srgbClr val="C00000"/>
                </a:solidFill>
              </a:rPr>
              <a:t>Study</a:t>
            </a:r>
            <a:r>
              <a:rPr lang="en-US" sz="2400" b="1" dirty="0">
                <a:solidFill>
                  <a:srgbClr val="0000FF"/>
                </a:solidFill>
              </a:rPr>
              <a:t> the environment on Mars in the past and search for an indicator of the   formation of fossil fuel.</a:t>
            </a:r>
            <a:endParaRPr lang="ar-BH" sz="2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8777" y="740601"/>
            <a:ext cx="6783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there Fossil Fuel on Mars?</a:t>
            </a:r>
          </a:p>
        </p:txBody>
      </p:sp>
    </p:spTree>
    <p:extLst>
      <p:ext uri="{BB962C8B-B14F-4D97-AF65-F5344CB8AC3E}">
        <p14:creationId xmlns:p14="http://schemas.microsoft.com/office/powerpoint/2010/main" val="49650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33" y="1845734"/>
            <a:ext cx="10198947" cy="4023360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b="1" dirty="0">
                <a:solidFill>
                  <a:srgbClr val="0000FF"/>
                </a:solidFill>
              </a:rPr>
              <a:t>Ancient lake occupying an area of </a:t>
            </a:r>
            <a:r>
              <a:rPr lang="en-US" b="1" dirty="0">
                <a:solidFill>
                  <a:srgbClr val="C00000"/>
                </a:solidFill>
              </a:rPr>
              <a:t>1.1 </a:t>
            </a:r>
            <a:r>
              <a:rPr lang="en-US" b="1" dirty="0" err="1">
                <a:solidFill>
                  <a:srgbClr val="C00000"/>
                </a:solidFill>
              </a:rPr>
              <a:t>milliom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km2.</a:t>
            </a:r>
          </a:p>
          <a:p>
            <a:r>
              <a:rPr lang="en-US" b="1" dirty="0">
                <a:solidFill>
                  <a:srgbClr val="0000FF"/>
                </a:solidFill>
              </a:rPr>
              <a:t>- Deepest point </a:t>
            </a:r>
            <a:r>
              <a:rPr lang="en-US" b="1" dirty="0">
                <a:solidFill>
                  <a:srgbClr val="C00000"/>
                </a:solidFill>
              </a:rPr>
              <a:t>2400 m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- Total volume: </a:t>
            </a:r>
            <a:r>
              <a:rPr lang="en-US" b="1" dirty="0">
                <a:solidFill>
                  <a:srgbClr val="C00000"/>
                </a:solidFill>
              </a:rPr>
              <a:t>562000 Km cube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- It contains more water than all Martian lakes together.</a:t>
            </a:r>
          </a:p>
          <a:p>
            <a:r>
              <a:rPr lang="en-US" b="1" dirty="0">
                <a:solidFill>
                  <a:srgbClr val="0000FF"/>
                </a:solidFill>
              </a:rPr>
              <a:t>- It holds </a:t>
            </a:r>
            <a:r>
              <a:rPr lang="en-US" b="1" dirty="0">
                <a:solidFill>
                  <a:srgbClr val="C00000"/>
                </a:solidFill>
              </a:rPr>
              <a:t>9 times </a:t>
            </a:r>
            <a:r>
              <a:rPr lang="en-US" b="1" dirty="0">
                <a:solidFill>
                  <a:srgbClr val="0000FF"/>
                </a:solidFill>
              </a:rPr>
              <a:t>more water than all of North American’s</a:t>
            </a:r>
          </a:p>
          <a:p>
            <a:r>
              <a:rPr lang="en-US" b="1" dirty="0">
                <a:solidFill>
                  <a:srgbClr val="0000FF"/>
                </a:solidFill>
              </a:rPr>
              <a:t>  great lakes, and even larger than the </a:t>
            </a:r>
            <a:r>
              <a:rPr lang="en-US" b="1" dirty="0">
                <a:solidFill>
                  <a:srgbClr val="008000"/>
                </a:solidFill>
              </a:rPr>
              <a:t>Caspian sea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- A valley Network surrounded the lake.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009" y="639001"/>
            <a:ext cx="4356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Eridania</a:t>
            </a:r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Lake/Sea</a:t>
            </a:r>
          </a:p>
        </p:txBody>
      </p:sp>
      <p:pic>
        <p:nvPicPr>
          <p:cNvPr id="5" name="Picture 4" descr="https://upload.wikimedia.org/wikipedia/commons/2/28/PIA22059_fig1eridaniadepth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749530"/>
            <a:ext cx="4371445" cy="325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578601" y="5003800"/>
            <a:ext cx="5317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Map showing estimated water depth in different parts of </a:t>
            </a:r>
            <a:r>
              <a:rPr lang="en-GB" dirty="0" err="1">
                <a:solidFill>
                  <a:srgbClr val="0000FF"/>
                </a:solidFill>
              </a:rPr>
              <a:t>Eridania</a:t>
            </a:r>
            <a:r>
              <a:rPr lang="en-GB" dirty="0">
                <a:solidFill>
                  <a:srgbClr val="0000FF"/>
                </a:solidFill>
              </a:rPr>
              <a:t> Sea. This map is about 850 km across. </a:t>
            </a:r>
            <a:r>
              <a:rPr lang="en-GB" dirty="0">
                <a:solidFill>
                  <a:srgbClr val="C00000"/>
                </a:solidFill>
              </a:rPr>
              <a:t>(Credit: Jim </a:t>
            </a:r>
            <a:r>
              <a:rPr lang="en-GB" dirty="0" err="1">
                <a:solidFill>
                  <a:srgbClr val="C00000"/>
                </a:solidFill>
              </a:rPr>
              <a:t>Secosky</a:t>
            </a:r>
            <a:r>
              <a:rPr lang="en-GB" dirty="0">
                <a:solidFill>
                  <a:srgbClr val="C00000"/>
                </a:solidFill>
              </a:rPr>
              <a:t> and NASA)</a:t>
            </a:r>
            <a:endParaRPr lang="ar-B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b="1" dirty="0">
                <a:solidFill>
                  <a:srgbClr val="0000FF"/>
                </a:solidFill>
              </a:rPr>
              <a:t>Research work indicated that deltas have been</a:t>
            </a:r>
          </a:p>
          <a:p>
            <a:r>
              <a:rPr lang="en-US" b="1" dirty="0">
                <a:solidFill>
                  <a:srgbClr val="0000FF"/>
                </a:solidFill>
              </a:rPr>
              <a:t>  formed in certain Martian lakes.</a:t>
            </a:r>
          </a:p>
          <a:p>
            <a:r>
              <a:rPr lang="en-US" b="1" dirty="0">
                <a:solidFill>
                  <a:srgbClr val="0000FF"/>
                </a:solidFill>
              </a:rPr>
              <a:t>- Deltas are usually formed in stable water to keep</a:t>
            </a:r>
          </a:p>
          <a:p>
            <a:r>
              <a:rPr lang="en-US" b="1" dirty="0">
                <a:solidFill>
                  <a:srgbClr val="0000FF"/>
                </a:solidFill>
              </a:rPr>
              <a:t>  sediment from washing away.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1288" y="689801"/>
            <a:ext cx="3672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Martian Deltas</a:t>
            </a:r>
          </a:p>
        </p:txBody>
      </p:sp>
      <p:pic>
        <p:nvPicPr>
          <p:cNvPr id="5" name="Picture 4" descr="Jezero Crater Mars 20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880551"/>
            <a:ext cx="4408064" cy="3360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19465" y="5324102"/>
            <a:ext cx="4769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Grooved channels of an ancient river delta drift through </a:t>
            </a:r>
            <a:r>
              <a:rPr lang="en-GB" dirty="0" err="1">
                <a:solidFill>
                  <a:srgbClr val="0000FF"/>
                </a:solidFill>
              </a:rPr>
              <a:t>Jezero</a:t>
            </a:r>
            <a:r>
              <a:rPr lang="en-GB" dirty="0">
                <a:solidFill>
                  <a:srgbClr val="0000FF"/>
                </a:solidFill>
              </a:rPr>
              <a:t> crater on Mars. </a:t>
            </a:r>
          </a:p>
          <a:p>
            <a:r>
              <a:rPr lang="en-GB" dirty="0">
                <a:solidFill>
                  <a:srgbClr val="C00000"/>
                </a:solidFill>
              </a:rPr>
              <a:t>(Credit: NASA/JPL-Caltech/MSSS/JHUAPL)</a:t>
            </a:r>
            <a:r>
              <a:rPr lang="en-GB" b="1" dirty="0">
                <a:solidFill>
                  <a:srgbClr val="C00000"/>
                </a:solidFill>
              </a:rPr>
              <a:t>. </a:t>
            </a:r>
            <a:endParaRPr lang="ar-B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18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3" y="1845734"/>
            <a:ext cx="10325947" cy="402336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- European scientists demonstrated geological evidence</a:t>
            </a:r>
          </a:p>
          <a:p>
            <a:r>
              <a:rPr lang="en-US" b="1" dirty="0">
                <a:solidFill>
                  <a:srgbClr val="0000FF"/>
                </a:solidFill>
              </a:rPr>
              <a:t> of an ancient </a:t>
            </a:r>
            <a:r>
              <a:rPr lang="en-US" b="1" dirty="0">
                <a:solidFill>
                  <a:srgbClr val="C00000"/>
                </a:solidFill>
              </a:rPr>
              <a:t>planet-wide groundwater system. </a:t>
            </a:r>
          </a:p>
          <a:p>
            <a:r>
              <a:rPr lang="en-US" b="1" dirty="0">
                <a:solidFill>
                  <a:srgbClr val="0000FF"/>
                </a:solidFill>
              </a:rPr>
              <a:t>connected to a putative Vast ocean.</a:t>
            </a:r>
          </a:p>
          <a:p>
            <a:r>
              <a:rPr lang="en-US" b="1" dirty="0">
                <a:solidFill>
                  <a:srgbClr val="0000FF"/>
                </a:solidFill>
              </a:rPr>
              <a:t>- In </a:t>
            </a:r>
            <a:r>
              <a:rPr lang="en-US" b="1" dirty="0">
                <a:solidFill>
                  <a:srgbClr val="C00000"/>
                </a:solidFill>
              </a:rPr>
              <a:t>2019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Insight Lander </a:t>
            </a:r>
            <a:r>
              <a:rPr lang="en-US" b="1" dirty="0">
                <a:solidFill>
                  <a:srgbClr val="0000FF"/>
                </a:solidFill>
              </a:rPr>
              <a:t>received a mysterious magnetic</a:t>
            </a:r>
          </a:p>
          <a:p>
            <a:r>
              <a:rPr lang="en-US" b="1" dirty="0">
                <a:solidFill>
                  <a:srgbClr val="0000FF"/>
                </a:solidFill>
              </a:rPr>
              <a:t>  pulse, a magnetic oscillations consistent with a planet-</a:t>
            </a:r>
          </a:p>
          <a:p>
            <a:r>
              <a:rPr lang="en-US" b="1" dirty="0">
                <a:solidFill>
                  <a:srgbClr val="0000FF"/>
                </a:solidFill>
              </a:rPr>
              <a:t> wide reservoir of </a:t>
            </a:r>
            <a:r>
              <a:rPr lang="en-US" b="1" dirty="0">
                <a:solidFill>
                  <a:srgbClr val="C00000"/>
                </a:solidFill>
              </a:rPr>
              <a:t>deep underground water</a:t>
            </a:r>
            <a:r>
              <a:rPr lang="en-US" b="1" dirty="0">
                <a:solidFill>
                  <a:srgbClr val="0000FF"/>
                </a:solidFill>
              </a:rPr>
              <a:t>.</a:t>
            </a:r>
            <a:endParaRPr lang="ar-BH" b="1" dirty="0">
              <a:solidFill>
                <a:srgbClr val="0000FF"/>
              </a:solidFill>
            </a:endParaRPr>
          </a:p>
          <a:p>
            <a:endParaRPr lang="ar-BH" dirty="0"/>
          </a:p>
        </p:txBody>
      </p:sp>
      <p:sp>
        <p:nvSpPr>
          <p:cNvPr id="4" name="Rectangle 3"/>
          <p:cNvSpPr/>
          <p:nvPr/>
        </p:nvSpPr>
        <p:spPr>
          <a:xfrm>
            <a:off x="4017922" y="732135"/>
            <a:ext cx="33094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Groundwater</a:t>
            </a:r>
          </a:p>
        </p:txBody>
      </p:sp>
      <p:pic>
        <p:nvPicPr>
          <p:cNvPr id="5" name="Picture 4" descr="https://mars.nasa.gov/express/gallery/press/20040115a/water_seepage_b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67" y="1883726"/>
            <a:ext cx="4306781" cy="33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91867" y="5211002"/>
            <a:ext cx="469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mid 2000 NASA's Mars Global Surveyor spacecraft reported what looked like  evidence of underground water seeping up to the surface relatively recently. </a:t>
            </a:r>
            <a:r>
              <a:rPr lang="en-US" dirty="0">
                <a:solidFill>
                  <a:srgbClr val="C00000"/>
                </a:solidFill>
              </a:rPr>
              <a:t>(Credit: NASA/MGS)</a:t>
            </a:r>
          </a:p>
        </p:txBody>
      </p:sp>
    </p:spTree>
    <p:extLst>
      <p:ext uri="{BB962C8B-B14F-4D97-AF65-F5344CB8AC3E}">
        <p14:creationId xmlns:p14="http://schemas.microsoft.com/office/powerpoint/2010/main" val="393502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7" y="1845733"/>
            <a:ext cx="10156613" cy="45635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- </a:t>
            </a:r>
            <a:r>
              <a:rPr lang="en-US" b="1" dirty="0" err="1">
                <a:solidFill>
                  <a:srgbClr val="C00000"/>
                </a:solidFill>
              </a:rPr>
              <a:t>Vastitas</a:t>
            </a:r>
            <a:r>
              <a:rPr lang="en-US" b="1" dirty="0">
                <a:solidFill>
                  <a:srgbClr val="C00000"/>
                </a:solidFill>
              </a:rPr>
              <a:t> Borealis </a:t>
            </a:r>
            <a:r>
              <a:rPr lang="en-US" b="1" dirty="0">
                <a:solidFill>
                  <a:srgbClr val="0000FF"/>
                </a:solidFill>
              </a:rPr>
              <a:t>basin was once the location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 of an ocean of liquid water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b="1" dirty="0">
                <a:solidFill>
                  <a:srgbClr val="0000FF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1999</a:t>
            </a:r>
            <a:r>
              <a:rPr lang="en-US" b="1" dirty="0">
                <a:solidFill>
                  <a:srgbClr val="0000FF"/>
                </a:solidFill>
              </a:rPr>
              <a:t> Mars Orbiter Laser Altimeter</a:t>
            </a:r>
          </a:p>
          <a:p>
            <a:r>
              <a:rPr lang="en-US" b="1" dirty="0">
                <a:solidFill>
                  <a:srgbClr val="0000FF"/>
                </a:solidFill>
              </a:rPr>
              <a:t>  found that an ocean would have</a:t>
            </a:r>
          </a:p>
          <a:p>
            <a:r>
              <a:rPr lang="en-US" b="1" dirty="0">
                <a:solidFill>
                  <a:srgbClr val="0000FF"/>
                </a:solidFill>
              </a:rPr>
              <a:t> covered 75% of the Planet.</a:t>
            </a:r>
          </a:p>
          <a:p>
            <a:r>
              <a:rPr lang="en-US" b="1" dirty="0">
                <a:solidFill>
                  <a:srgbClr val="0000FF"/>
                </a:solidFill>
              </a:rPr>
              <a:t>- The existence of liquid water requires</a:t>
            </a:r>
          </a:p>
          <a:p>
            <a:r>
              <a:rPr lang="en-US" b="1" dirty="0">
                <a:solidFill>
                  <a:srgbClr val="0000FF"/>
                </a:solidFill>
              </a:rPr>
              <a:t>  warmer climate and dense atmosphere.</a:t>
            </a:r>
          </a:p>
          <a:p>
            <a:r>
              <a:rPr lang="en-US" b="1" dirty="0">
                <a:solidFill>
                  <a:srgbClr val="0000FF"/>
                </a:solidFill>
              </a:rPr>
              <a:t> - Primordial ocean on Mars remains </a:t>
            </a:r>
          </a:p>
          <a:p>
            <a:r>
              <a:rPr lang="en-US" b="1" dirty="0">
                <a:solidFill>
                  <a:srgbClr val="0000FF"/>
                </a:solidFill>
              </a:rPr>
              <a:t> controversial. The conjectured 2-billion</a:t>
            </a:r>
          </a:p>
          <a:p>
            <a:r>
              <a:rPr lang="en-US" b="1" dirty="0">
                <a:solidFill>
                  <a:srgbClr val="0000FF"/>
                </a:solidFill>
              </a:rPr>
              <a:t>years old shoreline does not follow a line of constant gravitational potential. It could be due to a change in distribution of Mars mass, probably resulting from  volcanic eruption or meteor impact. </a:t>
            </a:r>
          </a:p>
          <a:p>
            <a:r>
              <a:rPr lang="en-US" b="1" dirty="0">
                <a:solidFill>
                  <a:srgbClr val="0000FF"/>
                </a:solidFill>
              </a:rPr>
              <a:t>- In </a:t>
            </a:r>
            <a:r>
              <a:rPr lang="en-US" b="1" dirty="0">
                <a:solidFill>
                  <a:srgbClr val="C00000"/>
                </a:solidFill>
              </a:rPr>
              <a:t>2015</a:t>
            </a:r>
            <a:r>
              <a:rPr lang="en-US" b="1" dirty="0">
                <a:solidFill>
                  <a:srgbClr val="0000FF"/>
                </a:solidFill>
              </a:rPr>
              <a:t> evidence of ab ancient Martian Ocean in the planets northern hemisphere comparable to the size of   Earth’s </a:t>
            </a:r>
            <a:r>
              <a:rPr lang="en-US" b="1" dirty="0">
                <a:solidFill>
                  <a:srgbClr val="C00000"/>
                </a:solidFill>
              </a:rPr>
              <a:t>Arctic ocean.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0052" y="655935"/>
            <a:ext cx="5712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Mars Ocean Hypothesis</a:t>
            </a:r>
          </a:p>
        </p:txBody>
      </p:sp>
      <p:pic>
        <p:nvPicPr>
          <p:cNvPr id="5122" name="Picture 2" descr="Ancient Oceans on Mars May Have Been Older and Shallower Than Thought |  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67" y="1632282"/>
            <a:ext cx="5687340" cy="28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84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845734"/>
            <a:ext cx="1054946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Curiosity Rover landed on Mars in 2012.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In 2018 the Rover sifted a sample of soil and ground-up rock </a:t>
            </a:r>
          </a:p>
          <a:p>
            <a:r>
              <a:rPr lang="en-US" b="1" dirty="0">
                <a:solidFill>
                  <a:srgbClr val="0000FF"/>
                </a:solidFill>
              </a:rPr>
              <a:t>  searching for signs of </a:t>
            </a:r>
            <a:r>
              <a:rPr lang="en-US" b="1" dirty="0">
                <a:solidFill>
                  <a:srgbClr val="C00000"/>
                </a:solidFill>
              </a:rPr>
              <a:t>organic molecules.</a:t>
            </a:r>
          </a:p>
          <a:p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Molecules are unlocked from sample by </a:t>
            </a:r>
            <a:r>
              <a:rPr lang="en-US" b="1" dirty="0">
                <a:solidFill>
                  <a:srgbClr val="FF0000"/>
                </a:solidFill>
              </a:rPr>
              <a:t>baking</a:t>
            </a:r>
            <a:r>
              <a:rPr lang="en-US" b="1" dirty="0">
                <a:solidFill>
                  <a:srgbClr val="0000FF"/>
                </a:solidFill>
              </a:rPr>
              <a:t> them up in an oven</a:t>
            </a:r>
          </a:p>
          <a:p>
            <a:r>
              <a:rPr lang="en-US" b="1" dirty="0">
                <a:solidFill>
                  <a:srgbClr val="0000FF"/>
                </a:solidFill>
              </a:rPr>
              <a:t> to temperatures between </a:t>
            </a:r>
            <a:r>
              <a:rPr lang="en-US" b="1" dirty="0">
                <a:solidFill>
                  <a:srgbClr val="FF0000"/>
                </a:solidFill>
              </a:rPr>
              <a:t>600 – 860 </a:t>
            </a:r>
            <a:r>
              <a:rPr lang="en-US" b="1" dirty="0">
                <a:solidFill>
                  <a:srgbClr val="0000FF"/>
                </a:solidFill>
              </a:rPr>
              <a:t>centigrade. (To remove all source of contamination).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Resulting Fume are then fed to a spectrometer to identify molecules by weight.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The organic signal reflects dozens or hundreds of small carbon molecules (</a:t>
            </a:r>
            <a:r>
              <a:rPr lang="en-US" b="1" dirty="0">
                <a:solidFill>
                  <a:srgbClr val="FF0000"/>
                </a:solidFill>
              </a:rPr>
              <a:t>aromatic</a:t>
            </a:r>
            <a:r>
              <a:rPr lang="en-US" b="1" dirty="0">
                <a:solidFill>
                  <a:srgbClr val="0000FF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aliphatic</a:t>
            </a:r>
            <a:r>
              <a:rPr lang="en-US" b="1" dirty="0">
                <a:solidFill>
                  <a:srgbClr val="0000FF"/>
                </a:solidFill>
              </a:rPr>
              <a:t>). 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In addition to sulfur bearing rings known as </a:t>
            </a:r>
            <a:r>
              <a:rPr lang="en-US" b="1" dirty="0" err="1">
                <a:solidFill>
                  <a:srgbClr val="FF0000"/>
                </a:solidFill>
              </a:rPr>
              <a:t>thiophenes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The mass pattern of theses molecules resembles what we obtain on Earth by</a:t>
            </a:r>
            <a:r>
              <a:rPr lang="en-US" b="1" dirty="0">
                <a:solidFill>
                  <a:srgbClr val="FF0000"/>
                </a:solidFill>
              </a:rPr>
              <a:t> Kerogen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Kerogen</a:t>
            </a:r>
            <a:r>
              <a:rPr lang="en-US" b="1" dirty="0">
                <a:solidFill>
                  <a:srgbClr val="0000FF"/>
                </a:solidFill>
              </a:rPr>
              <a:t>, when combined with</a:t>
            </a:r>
            <a:r>
              <a:rPr lang="en-US" b="1" dirty="0">
                <a:solidFill>
                  <a:srgbClr val="FF0000"/>
                </a:solidFill>
              </a:rPr>
              <a:t> sulfur </a:t>
            </a:r>
            <a:r>
              <a:rPr lang="en-US" b="1" dirty="0">
                <a:solidFill>
                  <a:srgbClr val="0000FF"/>
                </a:solidFill>
              </a:rPr>
              <a:t>compounds can be preserved for billion of years.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8332" y="540329"/>
            <a:ext cx="9395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Curiosity Rover, the Search for </a:t>
            </a:r>
            <a:r>
              <a:rPr lang="en-US" sz="4000" b="1" cap="none" spc="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Biosignature</a:t>
            </a:r>
            <a:endParaRPr lang="en-US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Mars rover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33" y="1727216"/>
            <a:ext cx="2975816" cy="17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- Carbon-rich meteorites containing kerogen-like compounds</a:t>
            </a:r>
          </a:p>
          <a:p>
            <a:r>
              <a:rPr lang="en-US" b="1" dirty="0">
                <a:solidFill>
                  <a:srgbClr val="0000FF"/>
                </a:solidFill>
              </a:rPr>
              <a:t>- compounds are formed by reaction driven by ancient volcanos.</a:t>
            </a:r>
          </a:p>
          <a:p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>
                <a:solidFill>
                  <a:srgbClr val="C00000"/>
                </a:solidFill>
              </a:rPr>
              <a:t>Nondestructive testing </a:t>
            </a:r>
            <a:r>
              <a:rPr lang="en-US" b="1" dirty="0">
                <a:solidFill>
                  <a:srgbClr val="0000FF"/>
                </a:solidFill>
              </a:rPr>
              <a:t>by Curiosity Rover involves using cups that free organic compound bonded in rocks, and thus avoiding the need to breaking apart and destroy them at high temperatures. </a:t>
            </a:r>
            <a:r>
              <a:rPr lang="en-US" b="1" dirty="0">
                <a:solidFill>
                  <a:srgbClr val="C00000"/>
                </a:solidFill>
              </a:rPr>
              <a:t>Technical problems prevented the Rover from achieving this task</a:t>
            </a:r>
            <a:r>
              <a:rPr lang="en-US" b="1" dirty="0">
                <a:solidFill>
                  <a:srgbClr val="0000FF"/>
                </a:solidFill>
              </a:rPr>
              <a:t>. 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- The finding of Curiosity Rover are worth pursuing by future Martian missions.</a:t>
            </a:r>
          </a:p>
          <a:p>
            <a:r>
              <a:rPr lang="en-US" b="1" dirty="0">
                <a:solidFill>
                  <a:srgbClr val="0000FF"/>
                </a:solidFill>
              </a:rPr>
              <a:t>Possible answer may be provided by </a:t>
            </a:r>
            <a:r>
              <a:rPr lang="en-US" b="1" dirty="0">
                <a:solidFill>
                  <a:srgbClr val="FF0000"/>
                </a:solidFill>
              </a:rPr>
              <a:t>Perseverance</a:t>
            </a:r>
            <a:r>
              <a:rPr lang="en-US" b="1" dirty="0">
                <a:solidFill>
                  <a:srgbClr val="0000FF"/>
                </a:solidFill>
              </a:rPr>
              <a:t> Rover and Europe’ </a:t>
            </a:r>
            <a:r>
              <a:rPr lang="en-US" b="1" dirty="0">
                <a:solidFill>
                  <a:srgbClr val="FF0000"/>
                </a:solidFill>
              </a:rPr>
              <a:t>Rosalind Franklin </a:t>
            </a:r>
            <a:r>
              <a:rPr lang="en-US" b="1" dirty="0">
                <a:solidFill>
                  <a:srgbClr val="0000FF"/>
                </a:solidFill>
              </a:rPr>
              <a:t>Rover.</a:t>
            </a:r>
          </a:p>
          <a:p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sz="2800" b="1" dirty="0">
                <a:solidFill>
                  <a:srgbClr val="C00000"/>
                </a:solidFill>
              </a:rPr>
              <a:t>Mars Sample Return mission </a:t>
            </a:r>
            <a:r>
              <a:rPr lang="en-US" b="1" dirty="0">
                <a:solidFill>
                  <a:srgbClr val="0000FF"/>
                </a:solidFill>
              </a:rPr>
              <a:t>(MSR) will impact our approach.</a:t>
            </a:r>
          </a:p>
          <a:p>
            <a:r>
              <a:rPr lang="en-US" b="1" dirty="0">
                <a:solidFill>
                  <a:srgbClr val="0000FF"/>
                </a:solidFill>
              </a:rPr>
              <a:t>- There are three proposals of MSR missions: </a:t>
            </a:r>
            <a:r>
              <a:rPr lang="en-US" b="1" dirty="0">
                <a:solidFill>
                  <a:srgbClr val="C00000"/>
                </a:solidFill>
              </a:rPr>
              <a:t>NASA-ESA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Russian</a:t>
            </a:r>
            <a:r>
              <a:rPr lang="en-US" b="1" dirty="0">
                <a:solidFill>
                  <a:srgbClr val="0000FF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Chinese</a:t>
            </a:r>
            <a:r>
              <a:rPr lang="en-US" b="1" dirty="0">
                <a:solidFill>
                  <a:srgbClr val="0000FF"/>
                </a:solidFill>
              </a:rPr>
              <a:t>.  </a:t>
            </a:r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4738" y="342668"/>
            <a:ext cx="67160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Source of kerogen on Mars</a:t>
            </a:r>
          </a:p>
          <a:p>
            <a:pPr algn="ctr"/>
            <a:r>
              <a:rPr lang="en-US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Searching for a </a:t>
            </a:r>
            <a:r>
              <a:rPr lang="en-US" sz="4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Biosignature</a:t>
            </a:r>
            <a:endParaRPr lang="en-US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ttps://upload.wikimedia.org/wikipedia/commons/0/07/Mars_sample_returnjp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7" y="0"/>
            <a:ext cx="2607733" cy="2683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06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256520" cy="441113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- In the first part of this paper, it was determined that the </a:t>
            </a:r>
            <a:r>
              <a:rPr lang="en-US" b="1" dirty="0">
                <a:solidFill>
                  <a:srgbClr val="C00000"/>
                </a:solidFill>
              </a:rPr>
              <a:t>aqueous environment </a:t>
            </a:r>
            <a:r>
              <a:rPr lang="en-US" b="1" dirty="0">
                <a:solidFill>
                  <a:srgbClr val="0000FF"/>
                </a:solidFill>
              </a:rPr>
              <a:t>played a crucial role in the formation of fossil fuel in the early history of Earth.</a:t>
            </a:r>
          </a:p>
          <a:p>
            <a:r>
              <a:rPr lang="en-US" b="1" dirty="0">
                <a:solidFill>
                  <a:srgbClr val="0000FF"/>
                </a:solidFill>
              </a:rPr>
              <a:t>- </a:t>
            </a:r>
            <a:r>
              <a:rPr lang="en-US" b="1" dirty="0">
                <a:solidFill>
                  <a:srgbClr val="C00000"/>
                </a:solidFill>
              </a:rPr>
              <a:t>Kerogen</a:t>
            </a:r>
            <a:r>
              <a:rPr lang="en-US" b="1" dirty="0">
                <a:solidFill>
                  <a:srgbClr val="0000FF"/>
                </a:solidFill>
              </a:rPr>
              <a:t> emerges as a possible </a:t>
            </a:r>
            <a:r>
              <a:rPr lang="en-US" b="1" dirty="0" err="1">
                <a:solidFill>
                  <a:srgbClr val="C00000"/>
                </a:solidFill>
              </a:rPr>
              <a:t>biosignature</a:t>
            </a:r>
            <a:r>
              <a:rPr lang="en-US" b="1" dirty="0">
                <a:solidFill>
                  <a:srgbClr val="0000FF"/>
                </a:solidFill>
              </a:rPr>
              <a:t> utile in identifying similar processes leading to the formation of   fossil fuel on Mars. </a:t>
            </a:r>
          </a:p>
          <a:p>
            <a:r>
              <a:rPr lang="en-US" b="1" dirty="0">
                <a:solidFill>
                  <a:srgbClr val="0000FF"/>
                </a:solidFill>
              </a:rPr>
              <a:t>- Aqueous environment in the early history of Mars supported a biosphere conductive to the ultimate formation of </a:t>
            </a:r>
            <a:r>
              <a:rPr lang="en-US" b="1" dirty="0">
                <a:solidFill>
                  <a:srgbClr val="C00000"/>
                </a:solidFill>
              </a:rPr>
              <a:t>hydrocarbons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r>
              <a:rPr lang="en-US" b="1" dirty="0">
                <a:solidFill>
                  <a:srgbClr val="0000FF"/>
                </a:solidFill>
              </a:rPr>
              <a:t>- Martian probes confirm that Mars has been once replete with </a:t>
            </a:r>
            <a:r>
              <a:rPr lang="en-US" b="1" dirty="0">
                <a:solidFill>
                  <a:srgbClr val="C00000"/>
                </a:solidFill>
              </a:rPr>
              <a:t>large reservoirs of water </a:t>
            </a:r>
            <a:r>
              <a:rPr lang="en-US" b="1" dirty="0">
                <a:solidFill>
                  <a:srgbClr val="0000FF"/>
                </a:solidFill>
              </a:rPr>
              <a:t>in form of </a:t>
            </a:r>
            <a:r>
              <a:rPr lang="en-US" b="1" dirty="0">
                <a:solidFill>
                  <a:srgbClr val="C00000"/>
                </a:solidFill>
              </a:rPr>
              <a:t>rivers, deltas, lakes and underground channels </a:t>
            </a:r>
            <a:r>
              <a:rPr lang="en-US" b="1" dirty="0">
                <a:solidFill>
                  <a:srgbClr val="0000FF"/>
                </a:solidFill>
              </a:rPr>
              <a:t>– not to mention even a possible </a:t>
            </a:r>
            <a:r>
              <a:rPr lang="en-US" b="1" dirty="0">
                <a:solidFill>
                  <a:srgbClr val="C00000"/>
                </a:solidFill>
              </a:rPr>
              <a:t>ocean.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-It was demonstrated that </a:t>
            </a:r>
            <a:r>
              <a:rPr lang="en-US" b="1" dirty="0" err="1">
                <a:solidFill>
                  <a:srgbClr val="C00000"/>
                </a:solidFill>
              </a:rPr>
              <a:t>bioforms</a:t>
            </a:r>
            <a:r>
              <a:rPr lang="en-US" b="1" dirty="0">
                <a:solidFill>
                  <a:srgbClr val="0000FF"/>
                </a:solidFill>
              </a:rPr>
              <a:t> can be transformed, through chemical and biological processes, to </a:t>
            </a:r>
            <a:r>
              <a:rPr lang="en-US" b="1" dirty="0">
                <a:solidFill>
                  <a:srgbClr val="C00000"/>
                </a:solidFill>
              </a:rPr>
              <a:t>kerogen</a:t>
            </a:r>
            <a:r>
              <a:rPr lang="en-US" b="1" dirty="0">
                <a:solidFill>
                  <a:srgbClr val="0000FF"/>
                </a:solidFill>
              </a:rPr>
              <a:t> and, as a final by-product, </a:t>
            </a:r>
            <a:r>
              <a:rPr lang="en-US" b="1" dirty="0" err="1">
                <a:solidFill>
                  <a:srgbClr val="C00000"/>
                </a:solidFill>
              </a:rPr>
              <a:t>catagenisis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transforms kerogen into liquid and gaseous hydrocarbons. </a:t>
            </a:r>
          </a:p>
          <a:p>
            <a:r>
              <a:rPr lang="en-US" b="1" dirty="0">
                <a:solidFill>
                  <a:srgbClr val="0000FF"/>
                </a:solidFill>
              </a:rPr>
              <a:t>- Analysis of samples extracted from the Martian subsurface indicates the presence of </a:t>
            </a:r>
            <a:r>
              <a:rPr lang="en-US" b="1" dirty="0">
                <a:solidFill>
                  <a:srgbClr val="C00000"/>
                </a:solidFill>
              </a:rPr>
              <a:t>kerogen </a:t>
            </a:r>
            <a:r>
              <a:rPr lang="en-US" b="1" dirty="0">
                <a:solidFill>
                  <a:srgbClr val="0000FF"/>
                </a:solidFill>
              </a:rPr>
              <a:t>in the soil. However, no consensus was obtained as to the origin of the discovered kerogen. </a:t>
            </a:r>
          </a:p>
          <a:p>
            <a:r>
              <a:rPr lang="en-US" b="1" dirty="0">
                <a:solidFill>
                  <a:srgbClr val="0000FF"/>
                </a:solidFill>
              </a:rPr>
              <a:t>- It is concluded that </a:t>
            </a:r>
            <a:r>
              <a:rPr lang="en-US" b="1" dirty="0">
                <a:solidFill>
                  <a:srgbClr val="C00000"/>
                </a:solidFill>
              </a:rPr>
              <a:t>future Martian missions </a:t>
            </a:r>
            <a:r>
              <a:rPr lang="en-US" b="1" dirty="0">
                <a:solidFill>
                  <a:srgbClr val="0000FF"/>
                </a:solidFill>
              </a:rPr>
              <a:t>can elucidate the origin of </a:t>
            </a:r>
            <a:r>
              <a:rPr lang="en-US" b="1" dirty="0">
                <a:solidFill>
                  <a:srgbClr val="C00000"/>
                </a:solidFill>
              </a:rPr>
              <a:t>kerogen</a:t>
            </a:r>
            <a:r>
              <a:rPr lang="en-US" b="1" dirty="0">
                <a:solidFill>
                  <a:srgbClr val="0000FF"/>
                </a:solidFill>
              </a:rPr>
              <a:t> on Mars as an important step towards confirming – or refuting -- the existence of fossil fuel in the subsurface of the planet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ar-BH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7869" y="554335"/>
            <a:ext cx="400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9204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5254" y="2433935"/>
            <a:ext cx="15520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BH" sz="6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شكرًا</a:t>
            </a:r>
            <a:endParaRPr lang="en-US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2997" y="3670069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846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13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Ingredients of Fossil Fuel</a:t>
            </a:r>
            <a:endParaRPr lang="ar-BH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9" y="1751014"/>
            <a:ext cx="2862674" cy="19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mplex Chemical Structure, Organic Chemistry, Benzene Ring, Aromatic  Hydrocarbon PNG Transparent Clipart Image and PSD File for Free Download |  Organic chemistry, Chemical structure, Chemistry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60" y="1703209"/>
            <a:ext cx="1988257" cy="19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feforms by thargor6 on Deviant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555" y="1781323"/>
            <a:ext cx="3395809" cy="19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0516" y="4304604"/>
            <a:ext cx="3094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Aqueous 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5549" y="4275203"/>
            <a:ext cx="26575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Complex Chemistry</a:t>
            </a:r>
          </a:p>
        </p:txBody>
      </p:sp>
      <p:sp>
        <p:nvSpPr>
          <p:cNvPr id="9" name="Rectangle 8"/>
          <p:cNvSpPr/>
          <p:nvPr/>
        </p:nvSpPr>
        <p:spPr>
          <a:xfrm>
            <a:off x="8692968" y="4275202"/>
            <a:ext cx="1376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Lifeforms</a:t>
            </a:r>
          </a:p>
        </p:txBody>
      </p:sp>
    </p:spTree>
    <p:extLst>
      <p:ext uri="{BB962C8B-B14F-4D97-AF65-F5344CB8AC3E}">
        <p14:creationId xmlns:p14="http://schemas.microsoft.com/office/powerpoint/2010/main" val="6739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1441" y="503535"/>
            <a:ext cx="7589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9ED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Water in the Solar System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57" y="1621598"/>
            <a:ext cx="7658630" cy="47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5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5" y="846667"/>
            <a:ext cx="10993181" cy="509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3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34" y="366713"/>
            <a:ext cx="7236408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56119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cs typeface="+mj-cs"/>
              </a:rPr>
              <a:t>The distribution of various </a:t>
            </a:r>
            <a:r>
              <a:rPr lang="en-GB" b="1" dirty="0" err="1">
                <a:cs typeface="+mj-cs"/>
              </a:rPr>
              <a:t>spacecrafts</a:t>
            </a:r>
            <a:r>
              <a:rPr lang="en-GB" b="1" dirty="0">
                <a:cs typeface="+mj-cs"/>
              </a:rPr>
              <a:t> sent to Mars. Among the </a:t>
            </a:r>
            <a:r>
              <a:rPr lang="en-GB" b="1" dirty="0">
                <a:solidFill>
                  <a:srgbClr val="008000"/>
                </a:solidFill>
                <a:cs typeface="+mj-cs"/>
              </a:rPr>
              <a:t>56</a:t>
            </a:r>
            <a:r>
              <a:rPr lang="en-GB" b="1" dirty="0">
                <a:cs typeface="+mj-cs"/>
              </a:rPr>
              <a:t> missions, only </a:t>
            </a:r>
            <a:r>
              <a:rPr lang="en-GB" b="1" dirty="0">
                <a:solidFill>
                  <a:srgbClr val="0094C8"/>
                </a:solidFill>
                <a:cs typeface="+mj-cs"/>
              </a:rPr>
              <a:t>28</a:t>
            </a:r>
            <a:r>
              <a:rPr lang="en-GB" b="1" dirty="0">
                <a:cs typeface="+mj-cs"/>
              </a:rPr>
              <a:t> are successful.</a:t>
            </a:r>
            <a:endParaRPr lang="ar-BH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40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Cold, dry, and bathed in ultraviolet radiation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Hostile to any kind of lifeforms on its surface</a:t>
            </a:r>
            <a:r>
              <a:rPr lang="en-US" b="1" dirty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                                   Atmospheric Composition 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                                                             95.32%       CO2</a:t>
            </a:r>
          </a:p>
          <a:p>
            <a:r>
              <a:rPr lang="en-US" b="1" dirty="0">
                <a:solidFill>
                  <a:srgbClr val="008000"/>
                </a:solidFill>
              </a:rPr>
              <a:t>                                                             2.6%            N2</a:t>
            </a:r>
          </a:p>
          <a:p>
            <a:r>
              <a:rPr lang="en-US" b="1" dirty="0">
                <a:solidFill>
                  <a:srgbClr val="008000"/>
                </a:solidFill>
              </a:rPr>
              <a:t>                                                             1.9%            </a:t>
            </a:r>
            <a:r>
              <a:rPr lang="en-US" b="1" dirty="0" err="1">
                <a:solidFill>
                  <a:srgbClr val="008000"/>
                </a:solidFill>
              </a:rPr>
              <a:t>Ar</a:t>
            </a:r>
            <a:endParaRPr lang="en-US" b="1" dirty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0033CC"/>
                </a:solidFill>
              </a:rPr>
              <a:t>Burning of fossil fuel on Mars will not adversely impact the atmospheric environment.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               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4665" y="516004"/>
            <a:ext cx="3988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 Mars</a:t>
            </a:r>
            <a:endParaRPr lang="ar-B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Salty lake, ponds may be gurgling beneath Mars' South P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33" y="1777812"/>
            <a:ext cx="2281465" cy="13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future of Mars exploration may rest on a glider | MIT Technology 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1" y="3209466"/>
            <a:ext cx="2760567" cy="15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3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5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6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" y="0"/>
            <a:ext cx="12182295" cy="637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1033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4295</TotalTime>
  <Words>1652</Words>
  <Application>Microsoft Office PowerPoint</Application>
  <PresentationFormat>Widescreen</PresentationFormat>
  <Paragraphs>157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Times New Roman</vt:lpstr>
      <vt:lpstr>Retrospect</vt:lpstr>
      <vt:lpstr>file:///C:\Users\HP\OneDrive\Documents\Mars%20paper\Drawing1\Drawing\~Page-1\Sheet.3</vt:lpstr>
      <vt:lpstr>PowerPoint Presentation</vt:lpstr>
      <vt:lpstr>PowerPoint Presentation</vt:lpstr>
      <vt:lpstr>Ingredients of Fossil Fuel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Zainab Abdulwahab Isa Abdulla Darwish</cp:lastModifiedBy>
  <cp:revision>58</cp:revision>
  <dcterms:created xsi:type="dcterms:W3CDTF">2020-09-28T18:14:31Z</dcterms:created>
  <dcterms:modified xsi:type="dcterms:W3CDTF">2021-04-15T06:31:30Z</dcterms:modified>
</cp:coreProperties>
</file>