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70" r:id="rId22"/>
    <p:sldId id="271" r:id="rId23"/>
    <p:sldId id="260" r:id="rId24"/>
  </p:sldIdLst>
  <p:sldSz cx="24384000" cy="13716000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02F"/>
    <a:srgbClr val="838488"/>
    <a:srgbClr val="CF2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552D0-0922-468C-8F4F-4D47EC489D84}" v="40" dt="2021-04-15T10:12:23.23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C73CA-FEF4-414F-99AA-5EF4A8C2303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EB85B0-3410-4061-BC74-C930DF843535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Routine emergencies</a:t>
          </a:r>
        </a:p>
      </dgm:t>
    </dgm:pt>
    <dgm:pt modelId="{893923A8-413B-443A-85EF-8308EA5C5C4C}" type="parTrans" cxnId="{05DD1CB1-ABFE-4155-8C1D-F644B48326FD}">
      <dgm:prSet/>
      <dgm:spPr/>
      <dgm:t>
        <a:bodyPr/>
        <a:lstStyle/>
        <a:p>
          <a:endParaRPr lang="en-US" b="1"/>
        </a:p>
      </dgm:t>
    </dgm:pt>
    <dgm:pt modelId="{2F7E3BA8-ED6D-401C-AF69-C2CCA793C247}" type="sibTrans" cxnId="{05DD1CB1-ABFE-4155-8C1D-F644B48326FD}">
      <dgm:prSet/>
      <dgm:spPr/>
      <dgm:t>
        <a:bodyPr/>
        <a:lstStyle/>
        <a:p>
          <a:endParaRPr lang="en-US" b="1"/>
        </a:p>
      </dgm:t>
    </dgm:pt>
    <dgm:pt modelId="{CBD88C50-CFDF-4149-8FCD-229D8798AF7C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Crisis emergencies</a:t>
          </a:r>
        </a:p>
      </dgm:t>
    </dgm:pt>
    <dgm:pt modelId="{16EEDAAC-E4DD-4830-A638-8AA8B46880FC}" type="parTrans" cxnId="{031687CF-C2FB-47DE-8EAD-C062511BF662}">
      <dgm:prSet/>
      <dgm:spPr/>
      <dgm:t>
        <a:bodyPr/>
        <a:lstStyle/>
        <a:p>
          <a:endParaRPr lang="en-US" b="1"/>
        </a:p>
      </dgm:t>
    </dgm:pt>
    <dgm:pt modelId="{A1F2BC50-5E2C-4462-8864-F5162FD43186}" type="sibTrans" cxnId="{031687CF-C2FB-47DE-8EAD-C062511BF662}">
      <dgm:prSet/>
      <dgm:spPr/>
      <dgm:t>
        <a:bodyPr/>
        <a:lstStyle/>
        <a:p>
          <a:endParaRPr lang="en-US" b="1"/>
        </a:p>
      </dgm:t>
    </dgm:pt>
    <dgm:pt modelId="{DB13A611-F39B-4908-9385-867213C0093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Emergent Crises</a:t>
          </a:r>
        </a:p>
      </dgm:t>
    </dgm:pt>
    <dgm:pt modelId="{72036A86-5C55-4AE9-A322-E842971B5243}" type="parTrans" cxnId="{153F3100-E691-4B4A-8776-4DA0C147629E}">
      <dgm:prSet/>
      <dgm:spPr/>
      <dgm:t>
        <a:bodyPr/>
        <a:lstStyle/>
        <a:p>
          <a:endParaRPr lang="en-US" b="1"/>
        </a:p>
      </dgm:t>
    </dgm:pt>
    <dgm:pt modelId="{9B71651A-C4D4-43E5-B7BD-7BC7D47FEC04}" type="sibTrans" cxnId="{153F3100-E691-4B4A-8776-4DA0C147629E}">
      <dgm:prSet/>
      <dgm:spPr/>
      <dgm:t>
        <a:bodyPr/>
        <a:lstStyle/>
        <a:p>
          <a:endParaRPr lang="en-US" b="1"/>
        </a:p>
      </dgm:t>
    </dgm:pt>
    <dgm:pt modelId="{B4DE9885-FCFF-4421-BAA4-C68531C538DD}" type="pres">
      <dgm:prSet presAssocID="{D6DC73CA-FEF4-414F-99AA-5EF4A8C23031}" presName="Name0" presStyleCnt="0">
        <dgm:presLayoutVars>
          <dgm:dir/>
          <dgm:animLvl val="lvl"/>
          <dgm:resizeHandles val="exact"/>
        </dgm:presLayoutVars>
      </dgm:prSet>
      <dgm:spPr/>
    </dgm:pt>
    <dgm:pt modelId="{BA0BC8C6-22A6-44B5-A491-0E915F6C3732}" type="pres">
      <dgm:prSet presAssocID="{DBEB85B0-3410-4061-BC74-C930DF843535}" presName="linNode" presStyleCnt="0"/>
      <dgm:spPr/>
    </dgm:pt>
    <dgm:pt modelId="{99C5F60D-4C93-4A25-ABFB-19066860BC17}" type="pres">
      <dgm:prSet presAssocID="{DBEB85B0-3410-4061-BC74-C930DF84353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FBD6F38-D99C-40E8-99BF-1625D4CC643A}" type="pres">
      <dgm:prSet presAssocID="{2F7E3BA8-ED6D-401C-AF69-C2CCA793C247}" presName="sp" presStyleCnt="0"/>
      <dgm:spPr/>
    </dgm:pt>
    <dgm:pt modelId="{477301AE-424D-4778-8574-99836C705C23}" type="pres">
      <dgm:prSet presAssocID="{CBD88C50-CFDF-4149-8FCD-229D8798AF7C}" presName="linNode" presStyleCnt="0"/>
      <dgm:spPr/>
    </dgm:pt>
    <dgm:pt modelId="{703EF587-64DE-47F5-812F-193291F6DC06}" type="pres">
      <dgm:prSet presAssocID="{CBD88C50-CFDF-4149-8FCD-229D8798AF7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9311EB8-70B6-4686-B06A-045BE60CD9E5}" type="pres">
      <dgm:prSet presAssocID="{A1F2BC50-5E2C-4462-8864-F5162FD43186}" presName="sp" presStyleCnt="0"/>
      <dgm:spPr/>
    </dgm:pt>
    <dgm:pt modelId="{5F9C52E2-14E9-4C89-9803-2EC0DBCE1BC4}" type="pres">
      <dgm:prSet presAssocID="{DB13A611-F39B-4908-9385-867213C0093C}" presName="linNode" presStyleCnt="0"/>
      <dgm:spPr/>
    </dgm:pt>
    <dgm:pt modelId="{F25DDB2B-B82C-4C18-8FDE-B4DEC81045FC}" type="pres">
      <dgm:prSet presAssocID="{DB13A611-F39B-4908-9385-867213C0093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53F3100-E691-4B4A-8776-4DA0C147629E}" srcId="{D6DC73CA-FEF4-414F-99AA-5EF4A8C23031}" destId="{DB13A611-F39B-4908-9385-867213C0093C}" srcOrd="2" destOrd="0" parTransId="{72036A86-5C55-4AE9-A322-E842971B5243}" sibTransId="{9B71651A-C4D4-43E5-B7BD-7BC7D47FEC04}"/>
    <dgm:cxn modelId="{1888F51A-64D4-425A-8968-31244D2F9A8B}" type="presOf" srcId="{DB13A611-F39B-4908-9385-867213C0093C}" destId="{F25DDB2B-B82C-4C18-8FDE-B4DEC81045FC}" srcOrd="0" destOrd="0" presId="urn:microsoft.com/office/officeart/2005/8/layout/vList5"/>
    <dgm:cxn modelId="{81DE677B-32F2-421E-81BC-9C90FCDD747E}" type="presOf" srcId="{DBEB85B0-3410-4061-BC74-C930DF843535}" destId="{99C5F60D-4C93-4A25-ABFB-19066860BC17}" srcOrd="0" destOrd="0" presId="urn:microsoft.com/office/officeart/2005/8/layout/vList5"/>
    <dgm:cxn modelId="{E04FC4AE-FE4E-4C1D-9651-9A54E96567F9}" type="presOf" srcId="{D6DC73CA-FEF4-414F-99AA-5EF4A8C23031}" destId="{B4DE9885-FCFF-4421-BAA4-C68531C538DD}" srcOrd="0" destOrd="0" presId="urn:microsoft.com/office/officeart/2005/8/layout/vList5"/>
    <dgm:cxn modelId="{05DD1CB1-ABFE-4155-8C1D-F644B48326FD}" srcId="{D6DC73CA-FEF4-414F-99AA-5EF4A8C23031}" destId="{DBEB85B0-3410-4061-BC74-C930DF843535}" srcOrd="0" destOrd="0" parTransId="{893923A8-413B-443A-85EF-8308EA5C5C4C}" sibTransId="{2F7E3BA8-ED6D-401C-AF69-C2CCA793C247}"/>
    <dgm:cxn modelId="{031687CF-C2FB-47DE-8EAD-C062511BF662}" srcId="{D6DC73CA-FEF4-414F-99AA-5EF4A8C23031}" destId="{CBD88C50-CFDF-4149-8FCD-229D8798AF7C}" srcOrd="1" destOrd="0" parTransId="{16EEDAAC-E4DD-4830-A638-8AA8B46880FC}" sibTransId="{A1F2BC50-5E2C-4462-8864-F5162FD43186}"/>
    <dgm:cxn modelId="{12549FEE-3F3B-4DD5-8BE3-CCD6B3B3835C}" type="presOf" srcId="{CBD88C50-CFDF-4149-8FCD-229D8798AF7C}" destId="{703EF587-64DE-47F5-812F-193291F6DC06}" srcOrd="0" destOrd="0" presId="urn:microsoft.com/office/officeart/2005/8/layout/vList5"/>
    <dgm:cxn modelId="{A5B1E48A-E3E7-47A7-A91C-87343F2A7767}" type="presParOf" srcId="{B4DE9885-FCFF-4421-BAA4-C68531C538DD}" destId="{BA0BC8C6-22A6-44B5-A491-0E915F6C3732}" srcOrd="0" destOrd="0" presId="urn:microsoft.com/office/officeart/2005/8/layout/vList5"/>
    <dgm:cxn modelId="{ACFF266D-F79A-44E2-9B67-86294ADA2E1A}" type="presParOf" srcId="{BA0BC8C6-22A6-44B5-A491-0E915F6C3732}" destId="{99C5F60D-4C93-4A25-ABFB-19066860BC17}" srcOrd="0" destOrd="0" presId="urn:microsoft.com/office/officeart/2005/8/layout/vList5"/>
    <dgm:cxn modelId="{94E536A7-DF33-45A6-A51D-7515EBEFF39D}" type="presParOf" srcId="{B4DE9885-FCFF-4421-BAA4-C68531C538DD}" destId="{7FBD6F38-D99C-40E8-99BF-1625D4CC643A}" srcOrd="1" destOrd="0" presId="urn:microsoft.com/office/officeart/2005/8/layout/vList5"/>
    <dgm:cxn modelId="{374AA12B-537F-4682-8E60-DBBFBAE652D7}" type="presParOf" srcId="{B4DE9885-FCFF-4421-BAA4-C68531C538DD}" destId="{477301AE-424D-4778-8574-99836C705C23}" srcOrd="2" destOrd="0" presId="urn:microsoft.com/office/officeart/2005/8/layout/vList5"/>
    <dgm:cxn modelId="{FA8AE78F-42A7-4004-9E55-E9C3F29CC635}" type="presParOf" srcId="{477301AE-424D-4778-8574-99836C705C23}" destId="{703EF587-64DE-47F5-812F-193291F6DC06}" srcOrd="0" destOrd="0" presId="urn:microsoft.com/office/officeart/2005/8/layout/vList5"/>
    <dgm:cxn modelId="{940FA6B6-71C4-4AA7-AC56-079AB05E19F8}" type="presParOf" srcId="{B4DE9885-FCFF-4421-BAA4-C68531C538DD}" destId="{39311EB8-70B6-4686-B06A-045BE60CD9E5}" srcOrd="3" destOrd="0" presId="urn:microsoft.com/office/officeart/2005/8/layout/vList5"/>
    <dgm:cxn modelId="{99013871-974F-457D-AFB8-A88C459E4F23}" type="presParOf" srcId="{B4DE9885-FCFF-4421-BAA4-C68531C538DD}" destId="{5F9C52E2-14E9-4C89-9803-2EC0DBCE1BC4}" srcOrd="4" destOrd="0" presId="urn:microsoft.com/office/officeart/2005/8/layout/vList5"/>
    <dgm:cxn modelId="{39B23D7B-8AAA-4B92-8DEF-BC6C79B4336C}" type="presParOf" srcId="{5F9C52E2-14E9-4C89-9803-2EC0DBCE1BC4}" destId="{F25DDB2B-B82C-4C18-8FDE-B4DEC81045F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58030-9B3B-4AFB-9996-39CACE9DE1F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019ABE-400E-4B5F-ADD1-F29BA33FA41D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 b="1" i="1" dirty="0">
              <a:solidFill>
                <a:schemeClr val="bg2">
                  <a:lumMod val="10000"/>
                </a:schemeClr>
              </a:solidFill>
            </a:rPr>
            <a:t>Pose Special challenges </a:t>
          </a:r>
          <a:r>
            <a:rPr lang="en-US" i="1" dirty="0"/>
            <a:t>in term of recognizing novelty because they are unusual characterizes.</a:t>
          </a:r>
        </a:p>
      </dgm:t>
    </dgm:pt>
    <dgm:pt modelId="{392FDD0B-E1D9-43A1-9C7D-FBDA2044E6C6}" type="parTrans" cxnId="{5A622DFF-5DC4-43BC-8AC0-EDC8C64D04C4}">
      <dgm:prSet/>
      <dgm:spPr/>
      <dgm:t>
        <a:bodyPr/>
        <a:lstStyle/>
        <a:p>
          <a:endParaRPr lang="en-US"/>
        </a:p>
      </dgm:t>
    </dgm:pt>
    <dgm:pt modelId="{BB95F960-A49C-45F2-A3CF-FE6D36EC6B62}" type="sibTrans" cxnId="{5A622DFF-5DC4-43BC-8AC0-EDC8C64D04C4}">
      <dgm:prSet/>
      <dgm:spPr/>
      <dgm:t>
        <a:bodyPr/>
        <a:lstStyle/>
        <a:p>
          <a:endParaRPr lang="en-US"/>
        </a:p>
      </dgm:t>
    </dgm:pt>
    <dgm:pt modelId="{5D48DB56-3599-47F4-AD17-00851E0B33C6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 b="1" i="1" dirty="0">
              <a:solidFill>
                <a:srgbClr val="C00000"/>
              </a:solidFill>
            </a:rPr>
            <a:t>We Never planned and expected it </a:t>
          </a:r>
        </a:p>
      </dgm:t>
    </dgm:pt>
    <dgm:pt modelId="{FEAA0545-C41A-4D1F-9091-C025087288CD}" type="parTrans" cxnId="{BE4A291F-71A9-4F49-9757-90B5C57DBBEE}">
      <dgm:prSet/>
      <dgm:spPr/>
      <dgm:t>
        <a:bodyPr/>
        <a:lstStyle/>
        <a:p>
          <a:endParaRPr lang="en-US"/>
        </a:p>
      </dgm:t>
    </dgm:pt>
    <dgm:pt modelId="{53FFCF4D-AC8F-44BE-B9B4-80433046BA2F}" type="sibTrans" cxnId="{BE4A291F-71A9-4F49-9757-90B5C57DBBEE}">
      <dgm:prSet/>
      <dgm:spPr/>
      <dgm:t>
        <a:bodyPr/>
        <a:lstStyle/>
        <a:p>
          <a:endParaRPr lang="en-US"/>
        </a:p>
      </dgm:t>
    </dgm:pt>
    <dgm:pt modelId="{E6306F92-8F31-4295-A5A7-06A1F921A17C}" type="pres">
      <dgm:prSet presAssocID="{E1058030-9B3B-4AFB-9996-39CACE9DE1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A293A8-C060-459A-8679-1EBDEA82FD69}" type="pres">
      <dgm:prSet presAssocID="{33019ABE-400E-4B5F-ADD1-F29BA33FA41D}" presName="hierRoot1" presStyleCnt="0"/>
      <dgm:spPr/>
    </dgm:pt>
    <dgm:pt modelId="{955A5824-8FEC-45E6-9E24-4E4952B9C9D6}" type="pres">
      <dgm:prSet presAssocID="{33019ABE-400E-4B5F-ADD1-F29BA33FA41D}" presName="composite" presStyleCnt="0"/>
      <dgm:spPr/>
    </dgm:pt>
    <dgm:pt modelId="{B00F04AB-4F54-4E0C-985A-813B98D09763}" type="pres">
      <dgm:prSet presAssocID="{33019ABE-400E-4B5F-ADD1-F29BA33FA41D}" presName="background" presStyleLbl="node0" presStyleIdx="0" presStyleCnt="2"/>
      <dgm:spPr>
        <a:solidFill>
          <a:srgbClr val="002060"/>
        </a:solidFill>
      </dgm:spPr>
    </dgm:pt>
    <dgm:pt modelId="{5F698DF0-5CD1-476D-B379-BD10D567B922}" type="pres">
      <dgm:prSet presAssocID="{33019ABE-400E-4B5F-ADD1-F29BA33FA41D}" presName="text" presStyleLbl="fgAcc0" presStyleIdx="0" presStyleCnt="2">
        <dgm:presLayoutVars>
          <dgm:chPref val="3"/>
        </dgm:presLayoutVars>
      </dgm:prSet>
      <dgm:spPr/>
    </dgm:pt>
    <dgm:pt modelId="{B59F5D3D-6841-4F41-84DE-831610095F8C}" type="pres">
      <dgm:prSet presAssocID="{33019ABE-400E-4B5F-ADD1-F29BA33FA41D}" presName="hierChild2" presStyleCnt="0"/>
      <dgm:spPr/>
    </dgm:pt>
    <dgm:pt modelId="{005B6643-B8F0-4087-84D2-B24805D6D642}" type="pres">
      <dgm:prSet presAssocID="{5D48DB56-3599-47F4-AD17-00851E0B33C6}" presName="hierRoot1" presStyleCnt="0"/>
      <dgm:spPr/>
    </dgm:pt>
    <dgm:pt modelId="{278DA529-7A84-48D5-A8BB-5F130FF932ED}" type="pres">
      <dgm:prSet presAssocID="{5D48DB56-3599-47F4-AD17-00851E0B33C6}" presName="composite" presStyleCnt="0"/>
      <dgm:spPr/>
    </dgm:pt>
    <dgm:pt modelId="{E9242AFA-2282-425C-A038-ED109FD9030D}" type="pres">
      <dgm:prSet presAssocID="{5D48DB56-3599-47F4-AD17-00851E0B33C6}" presName="background" presStyleLbl="node0" presStyleIdx="1" presStyleCnt="2"/>
      <dgm:spPr>
        <a:solidFill>
          <a:srgbClr val="002060"/>
        </a:solidFill>
      </dgm:spPr>
    </dgm:pt>
    <dgm:pt modelId="{5F962233-938B-4C63-9491-0FDB2F9E213C}" type="pres">
      <dgm:prSet presAssocID="{5D48DB56-3599-47F4-AD17-00851E0B33C6}" presName="text" presStyleLbl="fgAcc0" presStyleIdx="1" presStyleCnt="2">
        <dgm:presLayoutVars>
          <dgm:chPref val="3"/>
        </dgm:presLayoutVars>
      </dgm:prSet>
      <dgm:spPr/>
    </dgm:pt>
    <dgm:pt modelId="{03961EF1-DA7D-44EA-88EE-FADE4251DA59}" type="pres">
      <dgm:prSet presAssocID="{5D48DB56-3599-47F4-AD17-00851E0B33C6}" presName="hierChild2" presStyleCnt="0"/>
      <dgm:spPr/>
    </dgm:pt>
  </dgm:ptLst>
  <dgm:cxnLst>
    <dgm:cxn modelId="{BE4A291F-71A9-4F49-9757-90B5C57DBBEE}" srcId="{E1058030-9B3B-4AFB-9996-39CACE9DE1FF}" destId="{5D48DB56-3599-47F4-AD17-00851E0B33C6}" srcOrd="1" destOrd="0" parTransId="{FEAA0545-C41A-4D1F-9091-C025087288CD}" sibTransId="{53FFCF4D-AC8F-44BE-B9B4-80433046BA2F}"/>
    <dgm:cxn modelId="{E212E6BB-4386-4DA7-851E-7DE5E7923EEA}" type="presOf" srcId="{33019ABE-400E-4B5F-ADD1-F29BA33FA41D}" destId="{5F698DF0-5CD1-476D-B379-BD10D567B922}" srcOrd="0" destOrd="0" presId="urn:microsoft.com/office/officeart/2005/8/layout/hierarchy1"/>
    <dgm:cxn modelId="{42F7E1EB-19FA-4594-A2C6-67B0CCC41E6B}" type="presOf" srcId="{5D48DB56-3599-47F4-AD17-00851E0B33C6}" destId="{5F962233-938B-4C63-9491-0FDB2F9E213C}" srcOrd="0" destOrd="0" presId="urn:microsoft.com/office/officeart/2005/8/layout/hierarchy1"/>
    <dgm:cxn modelId="{C8EC2DEC-3FF2-4649-9AF7-22B19D4027A5}" type="presOf" srcId="{E1058030-9B3B-4AFB-9996-39CACE9DE1FF}" destId="{E6306F92-8F31-4295-A5A7-06A1F921A17C}" srcOrd="0" destOrd="0" presId="urn:microsoft.com/office/officeart/2005/8/layout/hierarchy1"/>
    <dgm:cxn modelId="{5A622DFF-5DC4-43BC-8AC0-EDC8C64D04C4}" srcId="{E1058030-9B3B-4AFB-9996-39CACE9DE1FF}" destId="{33019ABE-400E-4B5F-ADD1-F29BA33FA41D}" srcOrd="0" destOrd="0" parTransId="{392FDD0B-E1D9-43A1-9C7D-FBDA2044E6C6}" sibTransId="{BB95F960-A49C-45F2-A3CF-FE6D36EC6B62}"/>
    <dgm:cxn modelId="{3B4C58A9-A5CA-462C-98BB-52E179AF69BC}" type="presParOf" srcId="{E6306F92-8F31-4295-A5A7-06A1F921A17C}" destId="{E8A293A8-C060-459A-8679-1EBDEA82FD69}" srcOrd="0" destOrd="0" presId="urn:microsoft.com/office/officeart/2005/8/layout/hierarchy1"/>
    <dgm:cxn modelId="{07BCDD98-8141-4DD7-BFE1-1CFB456610A8}" type="presParOf" srcId="{E8A293A8-C060-459A-8679-1EBDEA82FD69}" destId="{955A5824-8FEC-45E6-9E24-4E4952B9C9D6}" srcOrd="0" destOrd="0" presId="urn:microsoft.com/office/officeart/2005/8/layout/hierarchy1"/>
    <dgm:cxn modelId="{AF50C808-DC32-4618-B554-29FE69C44719}" type="presParOf" srcId="{955A5824-8FEC-45E6-9E24-4E4952B9C9D6}" destId="{B00F04AB-4F54-4E0C-985A-813B98D09763}" srcOrd="0" destOrd="0" presId="urn:microsoft.com/office/officeart/2005/8/layout/hierarchy1"/>
    <dgm:cxn modelId="{760A6237-9DDC-42B3-9B96-5FCC83419F7C}" type="presParOf" srcId="{955A5824-8FEC-45E6-9E24-4E4952B9C9D6}" destId="{5F698DF0-5CD1-476D-B379-BD10D567B922}" srcOrd="1" destOrd="0" presId="urn:microsoft.com/office/officeart/2005/8/layout/hierarchy1"/>
    <dgm:cxn modelId="{B363CA91-657B-48DE-88B0-4F77856FAF60}" type="presParOf" srcId="{E8A293A8-C060-459A-8679-1EBDEA82FD69}" destId="{B59F5D3D-6841-4F41-84DE-831610095F8C}" srcOrd="1" destOrd="0" presId="urn:microsoft.com/office/officeart/2005/8/layout/hierarchy1"/>
    <dgm:cxn modelId="{3B65B235-D79E-46AA-9214-6E1DA7F5ED50}" type="presParOf" srcId="{E6306F92-8F31-4295-A5A7-06A1F921A17C}" destId="{005B6643-B8F0-4087-84D2-B24805D6D642}" srcOrd="1" destOrd="0" presId="urn:microsoft.com/office/officeart/2005/8/layout/hierarchy1"/>
    <dgm:cxn modelId="{73410C22-93D2-4665-B9E0-A8A834FF73D7}" type="presParOf" srcId="{005B6643-B8F0-4087-84D2-B24805D6D642}" destId="{278DA529-7A84-48D5-A8BB-5F130FF932ED}" srcOrd="0" destOrd="0" presId="urn:microsoft.com/office/officeart/2005/8/layout/hierarchy1"/>
    <dgm:cxn modelId="{1A759EB6-D74F-4CA2-B64E-97DE7C36D481}" type="presParOf" srcId="{278DA529-7A84-48D5-A8BB-5F130FF932ED}" destId="{E9242AFA-2282-425C-A038-ED109FD9030D}" srcOrd="0" destOrd="0" presId="urn:microsoft.com/office/officeart/2005/8/layout/hierarchy1"/>
    <dgm:cxn modelId="{FBFDE859-8C0F-4188-A553-D8B6A04F95A7}" type="presParOf" srcId="{278DA529-7A84-48D5-A8BB-5F130FF932ED}" destId="{5F962233-938B-4C63-9491-0FDB2F9E213C}" srcOrd="1" destOrd="0" presId="urn:microsoft.com/office/officeart/2005/8/layout/hierarchy1"/>
    <dgm:cxn modelId="{CC7C46E0-FB78-4F52-82E7-A1F07964B356}" type="presParOf" srcId="{005B6643-B8F0-4087-84D2-B24805D6D642}" destId="{03961EF1-DA7D-44EA-88EE-FADE4251DA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5F60D-4C93-4A25-ABFB-19066860BC17}">
      <dsp:nvSpPr>
        <dsp:cNvPr id="0" name=""/>
        <dsp:cNvSpPr/>
      </dsp:nvSpPr>
      <dsp:spPr>
        <a:xfrm>
          <a:off x="4535424" y="3920"/>
          <a:ext cx="5102352" cy="2587656"/>
        </a:xfrm>
        <a:prstGeom prst="round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/>
            <a:t>Routine emergencies</a:t>
          </a:r>
        </a:p>
      </dsp:txBody>
      <dsp:txXfrm>
        <a:off x="4661743" y="130239"/>
        <a:ext cx="4849714" cy="2335018"/>
      </dsp:txXfrm>
    </dsp:sp>
    <dsp:sp modelId="{703EF587-64DE-47F5-812F-193291F6DC06}">
      <dsp:nvSpPr>
        <dsp:cNvPr id="0" name=""/>
        <dsp:cNvSpPr/>
      </dsp:nvSpPr>
      <dsp:spPr>
        <a:xfrm>
          <a:off x="4535424" y="2720959"/>
          <a:ext cx="5102352" cy="2587656"/>
        </a:xfrm>
        <a:prstGeom prst="round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29999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/>
            <a:t>Crisis emergencies</a:t>
          </a:r>
        </a:p>
      </dsp:txBody>
      <dsp:txXfrm>
        <a:off x="4661743" y="2847278"/>
        <a:ext cx="4849714" cy="2335018"/>
      </dsp:txXfrm>
    </dsp:sp>
    <dsp:sp modelId="{F25DDB2B-B82C-4C18-8FDE-B4DEC81045FC}">
      <dsp:nvSpPr>
        <dsp:cNvPr id="0" name=""/>
        <dsp:cNvSpPr/>
      </dsp:nvSpPr>
      <dsp:spPr>
        <a:xfrm>
          <a:off x="4535424" y="5437998"/>
          <a:ext cx="5102352" cy="25876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>
              <a:solidFill>
                <a:schemeClr val="tx1"/>
              </a:solidFill>
            </a:rPr>
            <a:t>Emergent Crises</a:t>
          </a:r>
        </a:p>
      </dsp:txBody>
      <dsp:txXfrm>
        <a:off x="4661743" y="5564317"/>
        <a:ext cx="4849714" cy="2335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F04AB-4F54-4E0C-985A-813B98D09763}">
      <dsp:nvSpPr>
        <dsp:cNvPr id="0" name=""/>
        <dsp:cNvSpPr/>
      </dsp:nvSpPr>
      <dsp:spPr>
        <a:xfrm>
          <a:off x="2134" y="570773"/>
          <a:ext cx="7492984" cy="475804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98DF0-5CD1-476D-B379-BD10D567B922}">
      <dsp:nvSpPr>
        <dsp:cNvPr id="0" name=""/>
        <dsp:cNvSpPr/>
      </dsp:nvSpPr>
      <dsp:spPr>
        <a:xfrm>
          <a:off x="834688" y="1361699"/>
          <a:ext cx="7492984" cy="4758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i="1" kern="1200" dirty="0">
              <a:solidFill>
                <a:schemeClr val="bg2">
                  <a:lumMod val="10000"/>
                </a:schemeClr>
              </a:solidFill>
            </a:rPr>
            <a:t>Pose Special challenges </a:t>
          </a:r>
          <a:r>
            <a:rPr lang="en-US" sz="5300" i="1" kern="1200" dirty="0"/>
            <a:t>in term of recognizing novelty because they are unusual characterizes.</a:t>
          </a:r>
        </a:p>
      </dsp:txBody>
      <dsp:txXfrm>
        <a:off x="974046" y="1501057"/>
        <a:ext cx="7214268" cy="4479329"/>
      </dsp:txXfrm>
    </dsp:sp>
    <dsp:sp modelId="{E9242AFA-2282-425C-A038-ED109FD9030D}">
      <dsp:nvSpPr>
        <dsp:cNvPr id="0" name=""/>
        <dsp:cNvSpPr/>
      </dsp:nvSpPr>
      <dsp:spPr>
        <a:xfrm>
          <a:off x="9160226" y="570773"/>
          <a:ext cx="7492984" cy="475804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62233-938B-4C63-9491-0FDB2F9E213C}">
      <dsp:nvSpPr>
        <dsp:cNvPr id="0" name=""/>
        <dsp:cNvSpPr/>
      </dsp:nvSpPr>
      <dsp:spPr>
        <a:xfrm>
          <a:off x="9992780" y="1361699"/>
          <a:ext cx="7492984" cy="4758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i="1" kern="1200" dirty="0">
              <a:solidFill>
                <a:srgbClr val="C00000"/>
              </a:solidFill>
            </a:rPr>
            <a:t>We Never planned and expected it </a:t>
          </a:r>
        </a:p>
      </dsp:txBody>
      <dsp:txXfrm>
        <a:off x="10132138" y="1501057"/>
        <a:ext cx="7214268" cy="4479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F8272B-912B-4CCB-B9D6-75686263E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Mukhtar AL-Hashimi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14B0A-1EDA-41FC-9950-8074ECD8F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Mukhtar AL-Hashimi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A2C69-0DBB-4180-BE12-9FCBE290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Mukhtar AL-Hashimi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836367-097C-4EF0-9BC9-514627F89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Mukhtar AL-Hashimi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D8F730-B95E-4B99-BCAB-0880B839C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Mukhtar AL-Hashimi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165C8E-0B51-4E09-BCE6-F31E563B3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Mukhtar AL-Hashimi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0581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05714" y="13120965"/>
            <a:ext cx="602729" cy="5950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CB6B0-F502-448F-BB79-E2A357508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Mukhtar AL-Hashimi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8D32CF-84B3-40FA-8E1F-F07E97363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Mukhtar AL-Hashimi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12FE16-1044-4A6A-BBA9-8E0D93E6C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Mukhtar AL-Hashimi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22939" y="12975505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2CC73E-DB1E-4D9A-8F9B-B38223DD4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Mukhtar AL-Hashimi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382858" y="12947099"/>
            <a:ext cx="479297" cy="47192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B56C9-266E-4C56-8630-7F82DD3E7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Mukhtar AL-Hashimi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658F3F-0B26-4E05-A74A-C6C6CFA03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Mukhtar AL-Hashimi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56399" y="12854756"/>
            <a:ext cx="415178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2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F5E72-6B6B-4189-BE7F-196D5134F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Prof. Mukhtar AL-Hashimi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hf hd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elebrating 20 Years…"/>
          <p:cNvSpPr txBox="1">
            <a:spLocks noGrp="1"/>
          </p:cNvSpPr>
          <p:nvPr>
            <p:ph type="ctrTitle"/>
          </p:nvPr>
        </p:nvSpPr>
        <p:spPr>
          <a:xfrm>
            <a:off x="439449" y="4240459"/>
            <a:ext cx="16560927" cy="220805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1658070">
              <a:defRPr sz="8704" spc="-174">
                <a:solidFill>
                  <a:srgbClr val="FFFFFF"/>
                </a:solidFill>
              </a:defRPr>
            </a:pPr>
            <a:r>
              <a:rPr lang="en-US" sz="5400" i="1" dirty="0">
                <a:solidFill>
                  <a:srgbClr val="FFFF00"/>
                </a:solidFill>
              </a:rPr>
              <a:t>Perception and Impact of Coronavirus (COVID-19) </a:t>
            </a:r>
            <a:br>
              <a:rPr lang="en-US" sz="5400" i="1" dirty="0">
                <a:solidFill>
                  <a:srgbClr val="FFFF00"/>
                </a:solidFill>
              </a:rPr>
            </a:br>
            <a:r>
              <a:rPr lang="en-US" sz="5400" i="1" dirty="0">
                <a:solidFill>
                  <a:srgbClr val="FFFF00"/>
                </a:solidFill>
              </a:rPr>
              <a:t>on People’s and lifestyle in Bahrain</a:t>
            </a:r>
            <a:endParaRPr sz="5400" i="1" dirty="0">
              <a:solidFill>
                <a:srgbClr val="FFFF00"/>
              </a:solidFill>
            </a:endParaRPr>
          </a:p>
        </p:txBody>
      </p:sp>
      <p:sp>
        <p:nvSpPr>
          <p:cNvPr id="153" name="Subtitle goes here"/>
          <p:cNvSpPr txBox="1">
            <a:spLocks noGrp="1"/>
          </p:cNvSpPr>
          <p:nvPr>
            <p:ph type="subTitle" sz="quarter" idx="1"/>
          </p:nvPr>
        </p:nvSpPr>
        <p:spPr>
          <a:xfrm>
            <a:off x="1201342" y="9629192"/>
            <a:ext cx="11031026" cy="127241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>
              <a:defRPr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b="1" i="1" dirty="0"/>
              <a:t>Professor Mukhtar AL-Hashimi</a:t>
            </a:r>
          </a:p>
          <a:p>
            <a:r>
              <a:rPr lang="en-US" sz="4200" b="1" i="1" dirty="0"/>
              <a:t>Vice president for Academic Affairs</a:t>
            </a:r>
            <a:endParaRPr sz="4200" b="1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92500-AB9C-4B42-943B-883819DC06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March 23,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01AD1-B460-4329-ADB1-E9FE4140AD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7000376" y="0"/>
            <a:ext cx="7383624" cy="4930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3DC9B-8C98-49AC-9DFA-4A4E0C97A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0377" y="8785488"/>
            <a:ext cx="7383624" cy="4930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726748-22F8-4CAB-9378-C73E1D534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4337" y="4392744"/>
            <a:ext cx="7399663" cy="4930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2E4EC-EB38-4850-8F0B-B6C7850D01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9B09B29D-AB7B-41DD-BE75-CCC774E8A498}"/>
              </a:ext>
            </a:extLst>
          </p:cNvPr>
          <p:cNvSpPr txBox="1">
            <a:spLocks/>
          </p:cNvSpPr>
          <p:nvPr/>
        </p:nvSpPr>
        <p:spPr>
          <a:xfrm>
            <a:off x="1534831" y="1571812"/>
            <a:ext cx="22373198" cy="83641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Perception Regarding COVID-19, Nature of the Disease, Susceptibility to Complications, and Relationship to Influenza: A Study from Jordan Using Google Forms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1F79489-6D7E-46C7-984E-86C8CAEE8716}"/>
              </a:ext>
            </a:extLst>
          </p:cNvPr>
          <p:cNvSpPr txBox="1">
            <a:spLocks/>
          </p:cNvSpPr>
          <p:nvPr/>
        </p:nvSpPr>
        <p:spPr>
          <a:xfrm>
            <a:off x="1534831" y="4941273"/>
            <a:ext cx="22373198" cy="1459056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majority of Jordanians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a good perception about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nature, cause and symptoms of COVID-19 disease.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Factors such as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age, gender, and education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were found to modulate some of the perceptions of Jordanians regarding different aspects of COVID-19 disease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4F71370-2FDA-48FA-81CE-D802D0308E3E}"/>
              </a:ext>
            </a:extLst>
          </p:cNvPr>
          <p:cNvSpPr txBox="1">
            <a:spLocks/>
          </p:cNvSpPr>
          <p:nvPr/>
        </p:nvSpPr>
        <p:spPr>
          <a:xfrm>
            <a:off x="1515481" y="2477421"/>
            <a:ext cx="22373198" cy="10967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Khabour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O.F.,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Alomari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M.A.,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Alzoubi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K.H.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Alfaqih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M.A. 2020, "Public Perception Regarding COVID-19, Nature of the Disease, Susceptibility to Complications, and Relationship to Influenza: A Study from Jordan Using Google Forms",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Multidisciplinary Healthcare,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vol. 13, pp. 1937-1945.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15A837-F71A-42E9-B51F-2FC08B358400}"/>
              </a:ext>
            </a:extLst>
          </p:cNvPr>
          <p:cNvSpPr txBox="1"/>
          <p:nvPr/>
        </p:nvSpPr>
        <p:spPr>
          <a:xfrm>
            <a:off x="1573532" y="6684076"/>
            <a:ext cx="22373198" cy="113877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spcBef>
                <a:spcPts val="0"/>
              </a:spcBef>
              <a:spcAft>
                <a:spcPts val="79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1" u="none" strike="noStrike" kern="18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Perceptions and experiences of the public regarding the COVID-19 pandemic </a:t>
            </a:r>
            <a:r>
              <a:rPr kumimoji="0" lang="en-US" sz="3400" b="0" i="1" u="none" strike="noStrike" kern="18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Nepal</a:t>
            </a:r>
            <a:r>
              <a:rPr kumimoji="0" lang="en-US" sz="3400" b="0" i="1" u="none" strike="noStrike" kern="18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qualitative study using phenomenological analysis</a:t>
            </a:r>
            <a:endParaRPr kumimoji="0" lang="en-US" sz="3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40539A-47FB-4FE1-9A10-44FEB51FF48C}"/>
              </a:ext>
            </a:extLst>
          </p:cNvPr>
          <p:cNvSpPr txBox="1"/>
          <p:nvPr/>
        </p:nvSpPr>
        <p:spPr>
          <a:xfrm>
            <a:off x="1573531" y="7967796"/>
            <a:ext cx="22334498" cy="7332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Bhatt, N., Bhatt, B., Gurung, S.,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Dahal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Jaishi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A.R., Neupane, B.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Shyam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S.B. 2020, "Perceptions and experiences of the public regarding the COVID-19 pandemic in Nepal: a qualitative study using phenomenological analysis",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BMJ Open,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vol. 10, no. 12.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BE77D8-229C-4BA3-AA0F-DE153656B9B8}"/>
              </a:ext>
            </a:extLst>
          </p:cNvPr>
          <p:cNvSpPr txBox="1"/>
          <p:nvPr/>
        </p:nvSpPr>
        <p:spPr>
          <a:xfrm>
            <a:off x="1612231" y="8896689"/>
            <a:ext cx="22295798" cy="65588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Perceptions of people regarding COVID-19 influences their health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terms of seeking public health services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F1DCBC-AC7F-4047-ADBB-C56BF13D6E18}"/>
              </a:ext>
            </a:extLst>
          </p:cNvPr>
          <p:cNvSpPr txBox="1"/>
          <p:nvPr/>
        </p:nvSpPr>
        <p:spPr>
          <a:xfrm>
            <a:off x="1612231" y="9726972"/>
            <a:ext cx="22334498" cy="2110514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285750" marR="0" lvl="0" indent="-285750" algn="l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a good general understanding among respondents about COVID-19, personal preventive measures and population-level strategies. </a:t>
            </a:r>
          </a:p>
          <a:p>
            <a:pPr marL="285750" marR="0" lvl="0" indent="-285750" algn="l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respondents acknowledged the vital role of media in increasing awareness.</a:t>
            </a:r>
          </a:p>
          <a:p>
            <a:pPr marL="285750" marR="0" lvl="0" indent="-285750" algn="l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lack of social interaction, isolation and loss of income were raised as pertinent issues by the participants as potentially leading to psychological consequences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4928A5-020D-44B8-ABC5-1E4AEF1E4588}"/>
              </a:ext>
            </a:extLst>
          </p:cNvPr>
          <p:cNvSpPr txBox="1"/>
          <p:nvPr/>
        </p:nvSpPr>
        <p:spPr>
          <a:xfrm>
            <a:off x="1476781" y="3719108"/>
            <a:ext cx="22411898" cy="107721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Objective: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study, perception regarding the nature of the COVID-19 disease, susceptibility to its complications, and its relationship to seasonal influenza was investigated among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</a:rPr>
              <a:t>the Jordanian population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7008B6-715B-4803-91E2-C8078CE491A7}"/>
              </a:ext>
            </a:extLst>
          </p:cNvPr>
          <p:cNvCxnSpPr>
            <a:cxnSpLocks/>
          </p:cNvCxnSpPr>
          <p:nvPr/>
        </p:nvCxnSpPr>
        <p:spPr>
          <a:xfrm>
            <a:off x="0" y="6472802"/>
            <a:ext cx="24340030" cy="353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8" name="Dodecagon 27">
            <a:extLst>
              <a:ext uri="{FF2B5EF4-FFF2-40B4-BE49-F238E27FC236}">
                <a16:creationId xmlns:a16="http://schemas.microsoft.com/office/drawing/2014/main" id="{1E920FAF-0245-426A-BCAD-3383FC816CCD}"/>
              </a:ext>
            </a:extLst>
          </p:cNvPr>
          <p:cNvSpPr/>
          <p:nvPr/>
        </p:nvSpPr>
        <p:spPr>
          <a:xfrm>
            <a:off x="909166" y="2248692"/>
            <a:ext cx="256618" cy="228729"/>
          </a:xfrm>
          <a:prstGeom prst="dodecagon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Dodecagon 28">
            <a:extLst>
              <a:ext uri="{FF2B5EF4-FFF2-40B4-BE49-F238E27FC236}">
                <a16:creationId xmlns:a16="http://schemas.microsoft.com/office/drawing/2014/main" id="{6B8A80F6-FDE2-42A5-BD95-DFF79EFD3E69}"/>
              </a:ext>
            </a:extLst>
          </p:cNvPr>
          <p:cNvSpPr/>
          <p:nvPr/>
        </p:nvSpPr>
        <p:spPr>
          <a:xfrm>
            <a:off x="831684" y="7139097"/>
            <a:ext cx="256618" cy="228729"/>
          </a:xfrm>
          <a:prstGeom prst="dodecagon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EEBBB-26B6-4978-BDB5-60E9B7EB937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99871-8C8F-488A-AE0A-BC90DF5E3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25133460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19756D71-3A26-4D8C-A73A-4D1B988B907E}"/>
              </a:ext>
            </a:extLst>
          </p:cNvPr>
          <p:cNvSpPr txBox="1">
            <a:spLocks/>
          </p:cNvSpPr>
          <p:nvPr/>
        </p:nvSpPr>
        <p:spPr>
          <a:xfrm>
            <a:off x="1268989" y="736107"/>
            <a:ext cx="22396135" cy="80216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knowledge and perception of COVID-19 and its Preventive measures, in public of Pakistan.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6720E3BF-7E15-4114-B580-95933ACF267C}"/>
              </a:ext>
            </a:extLst>
          </p:cNvPr>
          <p:cNvSpPr txBox="1">
            <a:spLocks/>
          </p:cNvSpPr>
          <p:nvPr/>
        </p:nvSpPr>
        <p:spPr>
          <a:xfrm>
            <a:off x="1268987" y="3375956"/>
            <a:ext cx="22396138" cy="3185287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of the participants thought that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of face mask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(91%), washing hands (99.4%),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avoiding close contact with sick people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(97.8%) and not touching the face with unwashed hands (98.7%) should be used as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preventive measure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participants were also strongly in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 of all the preventive measures at government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suggested in the questionnaire to reduce the transmission of COVID-19;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participants also had mixed views regarding whether they thought that this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pandemic was a bioweapon developed by a government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a terrorist organization. 55.3% of the people felt that it was likely.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BFEF5C25-3EBC-4420-BAED-C90B06CF4568}"/>
              </a:ext>
            </a:extLst>
          </p:cNvPr>
          <p:cNvSpPr txBox="1">
            <a:spLocks/>
          </p:cNvSpPr>
          <p:nvPr/>
        </p:nvSpPr>
        <p:spPr>
          <a:xfrm>
            <a:off x="1268989" y="1803238"/>
            <a:ext cx="22396135" cy="6451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Taaha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 Armed Forces Med J 2020; 70 (2): 338-45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C04862-FF56-48BF-8A97-763748203DEB}"/>
              </a:ext>
            </a:extLst>
          </p:cNvPr>
          <p:cNvSpPr txBox="1"/>
          <p:nvPr/>
        </p:nvSpPr>
        <p:spPr>
          <a:xfrm>
            <a:off x="1268988" y="6930162"/>
            <a:ext cx="22396139" cy="64511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of General People about COVID-19: A Cross-Sectional Online Survey and Qualitative 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1DFCFC-B745-4B19-B59E-8FB9423472CB}"/>
              </a:ext>
            </a:extLst>
          </p:cNvPr>
          <p:cNvSpPr txBox="1"/>
          <p:nvPr/>
        </p:nvSpPr>
        <p:spPr>
          <a:xfrm>
            <a:off x="1268987" y="8027914"/>
            <a:ext cx="22396139" cy="856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Rabby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I.I., Hossain, F.,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I.J., Amin, S.A.M.S. &amp; Khan, A. 2020, "Understanding of General People about COVID-19: A Cross-Sectional Online Survey and Qualitative Presentation: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Turkiye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Klinkeri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Journal of Medical Sciences", 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Türkiye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Klinikleri.Tip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Bilimleri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Dergisi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vol. 40, no. 2, pp. 203-219.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EFB6F-F203-4681-98CC-E792D9941B22}"/>
              </a:ext>
            </a:extLst>
          </p:cNvPr>
          <p:cNvSpPr txBox="1"/>
          <p:nvPr/>
        </p:nvSpPr>
        <p:spPr>
          <a:xfrm>
            <a:off x="1268987" y="9263418"/>
            <a:ext cx="22396139" cy="98328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 To identify general people’s actual knowledge, awareness, and perception about COVID-19 and to facilitate healthcare organizations, responsible authority, and general people.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8E2E10-7EDA-4B16-884F-9CD33DFBF437}"/>
              </a:ext>
            </a:extLst>
          </p:cNvPr>
          <p:cNvSpPr txBox="1"/>
          <p:nvPr/>
        </p:nvSpPr>
        <p:spPr>
          <a:xfrm>
            <a:off x="1268987" y="10593183"/>
            <a:ext cx="22319095" cy="593304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285750" marR="0" lvl="0" indent="-285750" algn="l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necessary to identify and improve the actual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knowledge, awareness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perception to control its spread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280DB2-26E9-44AD-802A-02B3DED6E7E5}"/>
              </a:ext>
            </a:extLst>
          </p:cNvPr>
          <p:cNvSpPr txBox="1"/>
          <p:nvPr/>
        </p:nvSpPr>
        <p:spPr>
          <a:xfrm>
            <a:off x="1268989" y="2575046"/>
            <a:ext cx="22396136" cy="58477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 To study the perception of COVID-19 and its prevention in the general public.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B47C34-B768-4364-91B2-0AF13314F493}"/>
              </a:ext>
            </a:extLst>
          </p:cNvPr>
          <p:cNvCxnSpPr>
            <a:cxnSpLocks/>
          </p:cNvCxnSpPr>
          <p:nvPr/>
        </p:nvCxnSpPr>
        <p:spPr>
          <a:xfrm flipV="1">
            <a:off x="265897" y="6561244"/>
            <a:ext cx="23399230" cy="10395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Dodecagon 26">
            <a:extLst>
              <a:ext uri="{FF2B5EF4-FFF2-40B4-BE49-F238E27FC236}">
                <a16:creationId xmlns:a16="http://schemas.microsoft.com/office/drawing/2014/main" id="{BCC6039D-229D-4161-9F00-0D135226D24E}"/>
              </a:ext>
            </a:extLst>
          </p:cNvPr>
          <p:cNvSpPr/>
          <p:nvPr/>
        </p:nvSpPr>
        <p:spPr>
          <a:xfrm>
            <a:off x="522515" y="1022823"/>
            <a:ext cx="256618" cy="228729"/>
          </a:xfrm>
          <a:prstGeom prst="dodecagon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Dodecagon 27">
            <a:extLst>
              <a:ext uri="{FF2B5EF4-FFF2-40B4-BE49-F238E27FC236}">
                <a16:creationId xmlns:a16="http://schemas.microsoft.com/office/drawing/2014/main" id="{60415262-842C-4D6D-A4AE-D4F3E0EADF6F}"/>
              </a:ext>
            </a:extLst>
          </p:cNvPr>
          <p:cNvSpPr/>
          <p:nvPr/>
        </p:nvSpPr>
        <p:spPr>
          <a:xfrm>
            <a:off x="650824" y="7117825"/>
            <a:ext cx="256618" cy="228729"/>
          </a:xfrm>
          <a:prstGeom prst="dodecagon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CEB3D9-A10A-465C-86F1-185E531E74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F508B-55FC-46D4-9FC4-FDD7C9F59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15720705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19756D71-3A26-4D8C-A73A-4D1B988B907E}"/>
              </a:ext>
            </a:extLst>
          </p:cNvPr>
          <p:cNvSpPr txBox="1">
            <a:spLocks/>
          </p:cNvSpPr>
          <p:nvPr/>
        </p:nvSpPr>
        <p:spPr>
          <a:xfrm>
            <a:off x="1268989" y="736107"/>
            <a:ext cx="22396135" cy="80216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Perception on COVID-19 in India (</a:t>
            </a:r>
            <a:r>
              <a:rPr lang="da-DK" sz="3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Prakash et al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6720E3BF-7E15-4114-B580-95933ACF267C}"/>
              </a:ext>
            </a:extLst>
          </p:cNvPr>
          <p:cNvSpPr txBox="1">
            <a:spLocks/>
          </p:cNvSpPr>
          <p:nvPr/>
        </p:nvSpPr>
        <p:spPr>
          <a:xfrm>
            <a:off x="1268987" y="3895845"/>
            <a:ext cx="22396138" cy="3185287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Usage of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mask in preventing the disease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acknowledged by maximum number of respondents.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respondents are also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traditional system of medicine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any other type of medicinal system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containment of virus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number of people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appreciate the measures taken by the Government in containment of virus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supports the Government to bring a bill for clearance of virus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Towards the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related to the spread of COVID-19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concerned, nearly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95% of the respondents answered that the disease spread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worldwide.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BFEF5C25-3EBC-4420-BAED-C90B06CF4568}"/>
              </a:ext>
            </a:extLst>
          </p:cNvPr>
          <p:cNvSpPr txBox="1">
            <a:spLocks/>
          </p:cNvSpPr>
          <p:nvPr/>
        </p:nvSpPr>
        <p:spPr>
          <a:xfrm>
            <a:off x="1268989" y="1803238"/>
            <a:ext cx="22396135" cy="6451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Pharmaceutical Research | Jan - Mar 2021 | Vol 13 | Issue  1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C04862-FF56-48BF-8A97-763748203DEB}"/>
              </a:ext>
            </a:extLst>
          </p:cNvPr>
          <p:cNvSpPr txBox="1"/>
          <p:nvPr/>
        </p:nvSpPr>
        <p:spPr>
          <a:xfrm>
            <a:off x="1107616" y="7633174"/>
            <a:ext cx="22396139" cy="64511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Perception of COVID-19 During the 2020 Pandemic in Russia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1DFCFC-B745-4B19-B59E-8FB9423472CB}"/>
              </a:ext>
            </a:extLst>
          </p:cNvPr>
          <p:cNvSpPr txBox="1"/>
          <p:nvPr/>
        </p:nvSpPr>
        <p:spPr>
          <a:xfrm>
            <a:off x="1107615" y="8631616"/>
            <a:ext cx="22396139" cy="856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err="1"/>
              <a:t>Pervichko</a:t>
            </a:r>
            <a:r>
              <a:rPr lang="en-US" sz="2400" dirty="0"/>
              <a:t> E.I., </a:t>
            </a:r>
            <a:r>
              <a:rPr lang="en-US" sz="2400" dirty="0" err="1"/>
              <a:t>Mitina</a:t>
            </a:r>
            <a:r>
              <a:rPr lang="en-US" sz="2400" dirty="0"/>
              <a:t> O.V., Stepanova O.B., et al. Perception of COVID-19 During the 2020 Pandemic in Russia. </a:t>
            </a:r>
            <a:r>
              <a:rPr lang="en-US" sz="2400" dirty="0" err="1"/>
              <a:t>Klinicheskaia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spetsial'naia</a:t>
            </a:r>
            <a:r>
              <a:rPr lang="en-US" sz="2400" dirty="0"/>
              <a:t> </a:t>
            </a:r>
            <a:r>
              <a:rPr lang="en-US" sz="2400" dirty="0" err="1"/>
              <a:t>psikhologiia</a:t>
            </a:r>
            <a:r>
              <a:rPr lang="en-US" sz="2400" dirty="0"/>
              <a:t>=Clinical Psychology and Special Education, 2020. Vol. 9, no. 2, pp. 119–146.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EFB6F-F203-4681-98CC-E792D9941B22}"/>
              </a:ext>
            </a:extLst>
          </p:cNvPr>
          <p:cNvSpPr txBox="1"/>
          <p:nvPr/>
        </p:nvSpPr>
        <p:spPr>
          <a:xfrm>
            <a:off x="1069091" y="9730392"/>
            <a:ext cx="22396139" cy="64511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 To identify general people’s Perception of COVID-19 During the 2020 Pandemic in Russia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8E2E10-7EDA-4B16-884F-9CD33DFBF437}"/>
              </a:ext>
            </a:extLst>
          </p:cNvPr>
          <p:cNvSpPr txBox="1"/>
          <p:nvPr/>
        </p:nvSpPr>
        <p:spPr>
          <a:xfrm>
            <a:off x="1107615" y="10728834"/>
            <a:ext cx="22319095" cy="1122871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285750" marR="0" lvl="0" indent="-285750" algn="l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 differences were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found in experiencing stress, anxiety, and perceptions of the pandemic by gender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while anxiety and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stress were found to be related to income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280DB2-26E9-44AD-802A-02B3DED6E7E5}"/>
              </a:ext>
            </a:extLst>
          </p:cNvPr>
          <p:cNvSpPr txBox="1"/>
          <p:nvPr/>
        </p:nvSpPr>
        <p:spPr>
          <a:xfrm>
            <a:off x="1268989" y="2575046"/>
            <a:ext cx="22396136" cy="107721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Aimed on the understanding of disease nature, causal organism, their spread, containment measures and the contribution of government in controlling the disease measured by 463 people were collected and presented.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B47C34-B768-4364-91B2-0AF13314F493}"/>
              </a:ext>
            </a:extLst>
          </p:cNvPr>
          <p:cNvCxnSpPr>
            <a:cxnSpLocks/>
          </p:cNvCxnSpPr>
          <p:nvPr/>
        </p:nvCxnSpPr>
        <p:spPr>
          <a:xfrm flipV="1">
            <a:off x="227373" y="7279844"/>
            <a:ext cx="24156627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Dodecagon 26">
            <a:extLst>
              <a:ext uri="{FF2B5EF4-FFF2-40B4-BE49-F238E27FC236}">
                <a16:creationId xmlns:a16="http://schemas.microsoft.com/office/drawing/2014/main" id="{BCC6039D-229D-4161-9F00-0D135226D24E}"/>
              </a:ext>
            </a:extLst>
          </p:cNvPr>
          <p:cNvSpPr/>
          <p:nvPr/>
        </p:nvSpPr>
        <p:spPr>
          <a:xfrm>
            <a:off x="522515" y="1022823"/>
            <a:ext cx="256618" cy="228729"/>
          </a:xfrm>
          <a:prstGeom prst="dodecagon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Dodecagon 27">
            <a:extLst>
              <a:ext uri="{FF2B5EF4-FFF2-40B4-BE49-F238E27FC236}">
                <a16:creationId xmlns:a16="http://schemas.microsoft.com/office/drawing/2014/main" id="{60415262-842C-4D6D-A4AE-D4F3E0EADF6F}"/>
              </a:ext>
            </a:extLst>
          </p:cNvPr>
          <p:cNvSpPr/>
          <p:nvPr/>
        </p:nvSpPr>
        <p:spPr>
          <a:xfrm>
            <a:off x="265897" y="7729432"/>
            <a:ext cx="256618" cy="228729"/>
          </a:xfrm>
          <a:prstGeom prst="dodecagon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781D8-5C58-48B9-8593-B7D0BE482FB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E9FA4-C0F7-41F0-A2B9-8079B059A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25345261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B271C6C0-1A92-48BA-8FC1-11C87A70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102" y="6188011"/>
            <a:ext cx="16328572" cy="1631042"/>
          </a:xfrm>
          <a:gradFill flip="none" rotWithShape="1">
            <a:gsLst>
              <a:gs pos="0">
                <a:srgbClr val="CF202F">
                  <a:shade val="30000"/>
                  <a:satMod val="115000"/>
                </a:srgbClr>
              </a:gs>
              <a:gs pos="50000">
                <a:srgbClr val="CF202F">
                  <a:shade val="67500"/>
                  <a:satMod val="115000"/>
                </a:srgbClr>
              </a:gs>
              <a:gs pos="100000">
                <a:srgbClr val="CF20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Results</a:t>
            </a:r>
            <a:endParaRPr lang="en-US" sz="6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elebrating 20 Years…">
            <a:extLst>
              <a:ext uri="{FF2B5EF4-FFF2-40B4-BE49-F238E27FC236}">
                <a16:creationId xmlns:a16="http://schemas.microsoft.com/office/drawing/2014/main" id="{9A802ACE-ED44-44F5-8600-934C691B8ED0}"/>
              </a:ext>
            </a:extLst>
          </p:cNvPr>
          <p:cNvSpPr txBox="1">
            <a:spLocks/>
          </p:cNvSpPr>
          <p:nvPr/>
        </p:nvSpPr>
        <p:spPr>
          <a:xfrm>
            <a:off x="1810139" y="3195430"/>
            <a:ext cx="19967510" cy="2208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1658070" hangingPunct="1">
              <a:defRPr sz="8704" spc="-174">
                <a:solidFill>
                  <a:srgbClr val="FFFFFF"/>
                </a:solidFill>
              </a:defRPr>
            </a:pPr>
            <a:r>
              <a:rPr lang="en-US" sz="5400" i="1" spc="-174" dirty="0">
                <a:solidFill>
                  <a:srgbClr val="002060"/>
                </a:solidFill>
              </a:rPr>
              <a:t>Perception and Impact of Coronavirus (COVID-19) </a:t>
            </a:r>
            <a:br>
              <a:rPr lang="en-US" sz="5400" i="1" spc="-174" dirty="0">
                <a:solidFill>
                  <a:srgbClr val="002060"/>
                </a:solidFill>
              </a:rPr>
            </a:br>
            <a:r>
              <a:rPr lang="en-US" sz="5400" i="1" spc="-174" dirty="0">
                <a:solidFill>
                  <a:srgbClr val="002060"/>
                </a:solidFill>
              </a:rPr>
              <a:t>on People’s and lifestyle in Bahrain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AEFDD9F-6E77-4208-97DE-4DCB26176009}"/>
              </a:ext>
            </a:extLst>
          </p:cNvPr>
          <p:cNvSpPr/>
          <p:nvPr/>
        </p:nvSpPr>
        <p:spPr>
          <a:xfrm rot="20090258">
            <a:off x="19553646" y="600368"/>
            <a:ext cx="5411480" cy="2779832"/>
          </a:xfrm>
          <a:prstGeom prst="cloudCallo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Data Collection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rgbClr val="00206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April 2020 for three Weeks Period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07-3E3C-476B-9E16-A9B0103261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F4227-4094-4A9D-8579-770D87A2E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38748805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4463345500.png">
            <a:extLst>
              <a:ext uri="{FF2B5EF4-FFF2-40B4-BE49-F238E27FC236}">
                <a16:creationId xmlns:a16="http://schemas.microsoft.com/office/drawing/2014/main" id="{C1660C17-8154-418F-B431-6EB7B2DCD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7" y="1911476"/>
            <a:ext cx="9625608" cy="445285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1A2F4C4-E041-497A-B15F-960CC4FF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1" y="923360"/>
            <a:ext cx="6675970" cy="65571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Demographic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32D156E-E0F8-459B-9D35-051DB4908D1D}"/>
              </a:ext>
            </a:extLst>
          </p:cNvPr>
          <p:cNvSpPr txBox="1">
            <a:spLocks/>
          </p:cNvSpPr>
          <p:nvPr/>
        </p:nvSpPr>
        <p:spPr>
          <a:xfrm>
            <a:off x="6074229" y="3088286"/>
            <a:ext cx="4071545" cy="6557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b="1" i="1" dirty="0"/>
              <a:t>Gender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D0BE37-4013-4C17-9191-583DE14069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19" t="-1771"/>
          <a:stretch/>
        </p:blipFill>
        <p:spPr>
          <a:xfrm>
            <a:off x="718893" y="6302829"/>
            <a:ext cx="9022548" cy="7413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D4ED07-C31F-44FE-BFED-5C9B73BA0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2948" y="684152"/>
            <a:ext cx="9972067" cy="620712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6C7E0DA-66A4-494B-9044-E7DFA67B48DD}"/>
              </a:ext>
            </a:extLst>
          </p:cNvPr>
          <p:cNvSpPr txBox="1">
            <a:spLocks/>
          </p:cNvSpPr>
          <p:nvPr/>
        </p:nvSpPr>
        <p:spPr>
          <a:xfrm>
            <a:off x="19157944" y="566888"/>
            <a:ext cx="4223977" cy="684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/>
              <a:t>Qualification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E5B6EB-ABD7-4E4A-A44C-B2C50BDE0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2948" y="7080998"/>
            <a:ext cx="10829937" cy="629673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7578D96-0A93-484D-AACC-4B299027FE66}"/>
              </a:ext>
            </a:extLst>
          </p:cNvPr>
          <p:cNvSpPr txBox="1">
            <a:spLocks/>
          </p:cNvSpPr>
          <p:nvPr/>
        </p:nvSpPr>
        <p:spPr>
          <a:xfrm>
            <a:off x="19835175" y="11396327"/>
            <a:ext cx="4071545" cy="6557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/>
              <a:t>Employment status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21B014-0CB3-49D1-92A6-FBE5A252743C}"/>
              </a:ext>
            </a:extLst>
          </p:cNvPr>
          <p:cNvSpPr txBox="1">
            <a:spLocks/>
          </p:cNvSpPr>
          <p:nvPr/>
        </p:nvSpPr>
        <p:spPr>
          <a:xfrm>
            <a:off x="7477284" y="6563421"/>
            <a:ext cx="4071545" cy="6557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/>
              <a:t>Age in Years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75990DC-C5E8-44CA-B4CA-ACBD98B0B6E2}"/>
              </a:ext>
            </a:extLst>
          </p:cNvPr>
          <p:cNvSpPr txBox="1">
            <a:spLocks/>
          </p:cNvSpPr>
          <p:nvPr/>
        </p:nvSpPr>
        <p:spPr>
          <a:xfrm>
            <a:off x="182030" y="148261"/>
            <a:ext cx="5892199" cy="70782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Total Responses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C53D80C-209C-4221-9FE4-767093D635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0C9642B-C17C-4253-BC43-402961635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28337017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7CB6-12CC-443F-AEE5-78A9490A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1" y="923360"/>
            <a:ext cx="6675970" cy="65571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Demographic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14CAB-50F5-4174-A8BA-C7B0EB84D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30" y="2272206"/>
            <a:ext cx="10431541" cy="670850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0FA27D0-5E9A-42A8-B47F-4ECF0F93F6E8}"/>
              </a:ext>
            </a:extLst>
          </p:cNvPr>
          <p:cNvSpPr txBox="1">
            <a:spLocks/>
          </p:cNvSpPr>
          <p:nvPr/>
        </p:nvSpPr>
        <p:spPr>
          <a:xfrm>
            <a:off x="1123194" y="3630194"/>
            <a:ext cx="8151435" cy="7085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None/>
            </a:pPr>
            <a:r>
              <a:rPr lang="en-US" sz="2800" b="1" i="1" dirty="0"/>
              <a:t>How many people live in your household?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94E1E-54C2-4554-9200-5701E149D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6830" y="823433"/>
            <a:ext cx="11778342" cy="886511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977A4E-CA6F-4F0A-BAE9-A82207F0B55A}"/>
              </a:ext>
            </a:extLst>
          </p:cNvPr>
          <p:cNvSpPr txBox="1">
            <a:spLocks/>
          </p:cNvSpPr>
          <p:nvPr/>
        </p:nvSpPr>
        <p:spPr>
          <a:xfrm>
            <a:off x="15392400" y="4705774"/>
            <a:ext cx="8643257" cy="11004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chronic or hereditary diseases or medical history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ACB03B-C50A-4700-BF6C-EC3C844DE196}"/>
              </a:ext>
            </a:extLst>
          </p:cNvPr>
          <p:cNvSpPr txBox="1">
            <a:spLocks/>
          </p:cNvSpPr>
          <p:nvPr/>
        </p:nvSpPr>
        <p:spPr>
          <a:xfrm>
            <a:off x="182030" y="148261"/>
            <a:ext cx="5892199" cy="70782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Total Responses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7C46CA-9D7B-45C3-92EB-55CE33A45A1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6294DF1-D932-4A58-AC08-9F9221C82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15922708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A0EC-D39A-4BC0-9088-E23E20B1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0" y="923359"/>
            <a:ext cx="7133169" cy="938097"/>
          </a:xfrm>
          <a:solidFill>
            <a:srgbClr val="002060"/>
          </a:solidFill>
        </p:spPr>
        <p:txBody>
          <a:bodyPr anchor="ctr">
            <a:normAutofit/>
          </a:bodyPr>
          <a:lstStyle/>
          <a:p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COVID-19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618DB-B6A3-4A54-9CAD-6E2476A82F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"/>
          <a:stretch/>
        </p:blipFill>
        <p:spPr>
          <a:xfrm>
            <a:off x="0" y="3026570"/>
            <a:ext cx="11772693" cy="699699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94BFA9-F7E7-440B-BFAC-2F96BD4288B7}"/>
              </a:ext>
            </a:extLst>
          </p:cNvPr>
          <p:cNvSpPr txBox="1">
            <a:spLocks/>
          </p:cNvSpPr>
          <p:nvPr/>
        </p:nvSpPr>
        <p:spPr>
          <a:xfrm>
            <a:off x="3079102" y="5558769"/>
            <a:ext cx="7912359" cy="9380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sz="2800" b="1" i="1" dirty="0"/>
              <a:t>How long is the quarantine or self-imposed isolation period?</a:t>
            </a:r>
          </a:p>
        </p:txBody>
      </p:sp>
      <p:pic>
        <p:nvPicPr>
          <p:cNvPr id="6" name="Picture 5" descr="table4463454600.png">
            <a:extLst>
              <a:ext uri="{FF2B5EF4-FFF2-40B4-BE49-F238E27FC236}">
                <a16:creationId xmlns:a16="http://schemas.microsoft.com/office/drawing/2014/main" id="{18CC53E0-DEB3-48CA-9834-51138833C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885" y="4530000"/>
            <a:ext cx="12467757" cy="699698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E49B2A7-BDB5-4C02-897E-22CE473F3B7D}"/>
              </a:ext>
            </a:extLst>
          </p:cNvPr>
          <p:cNvSpPr txBox="1">
            <a:spLocks/>
          </p:cNvSpPr>
          <p:nvPr/>
        </p:nvSpPr>
        <p:spPr>
          <a:xfrm>
            <a:off x="12839908" y="3461657"/>
            <a:ext cx="10814852" cy="680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 behavior for the past week?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95CAE1-CE1C-45D9-9418-C55311E6DC52}"/>
              </a:ext>
            </a:extLst>
          </p:cNvPr>
          <p:cNvSpPr txBox="1">
            <a:spLocks/>
          </p:cNvSpPr>
          <p:nvPr/>
        </p:nvSpPr>
        <p:spPr>
          <a:xfrm>
            <a:off x="182030" y="148261"/>
            <a:ext cx="5892199" cy="70782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Total Responses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A4B39D-2CFF-4213-976F-452C6BFFB187}"/>
              </a:ext>
            </a:extLst>
          </p:cNvPr>
          <p:cNvSpPr/>
          <p:nvPr/>
        </p:nvSpPr>
        <p:spPr>
          <a:xfrm>
            <a:off x="23908642" y="5374433"/>
            <a:ext cx="298580" cy="522514"/>
          </a:xfrm>
          <a:prstGeom prst="roundRect">
            <a:avLst/>
          </a:prstGeom>
          <a:solidFill>
            <a:srgbClr val="CF20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EFD2DB-ED06-43D8-AEB5-BD6F64258F6D}"/>
              </a:ext>
            </a:extLst>
          </p:cNvPr>
          <p:cNvSpPr/>
          <p:nvPr/>
        </p:nvSpPr>
        <p:spPr>
          <a:xfrm>
            <a:off x="23908642" y="6256189"/>
            <a:ext cx="298580" cy="522514"/>
          </a:xfrm>
          <a:prstGeom prst="roundRect">
            <a:avLst/>
          </a:prstGeom>
          <a:solidFill>
            <a:srgbClr val="CF20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9795CB-DC97-474D-A58C-E60EDDCF792B}"/>
              </a:ext>
            </a:extLst>
          </p:cNvPr>
          <p:cNvSpPr/>
          <p:nvPr/>
        </p:nvSpPr>
        <p:spPr>
          <a:xfrm>
            <a:off x="23908642" y="10023560"/>
            <a:ext cx="298580" cy="522514"/>
          </a:xfrm>
          <a:prstGeom prst="roundRect">
            <a:avLst/>
          </a:prstGeom>
          <a:solidFill>
            <a:srgbClr val="CF20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8F902A7-55B8-4D72-BF91-9A3F977C6F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287285C-5896-4A9B-B323-D0F58933A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265099934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A0EC-D39A-4BC0-9088-E23E20B1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0" y="923360"/>
            <a:ext cx="9647769" cy="970754"/>
          </a:xfrm>
          <a:solidFill>
            <a:srgbClr val="002060"/>
          </a:solidFill>
        </p:spPr>
        <p:txBody>
          <a:bodyPr anchor="ctr">
            <a:normAutofit fontScale="90000"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effects of COVID-19 on People</a:t>
            </a:r>
          </a:p>
        </p:txBody>
      </p:sp>
      <p:pic>
        <p:nvPicPr>
          <p:cNvPr id="4" name="Picture 3" descr="chart4463466950.png">
            <a:extLst>
              <a:ext uri="{FF2B5EF4-FFF2-40B4-BE49-F238E27FC236}">
                <a16:creationId xmlns:a16="http://schemas.microsoft.com/office/drawing/2014/main" id="{893F18E7-B92E-4874-8907-162E1E06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29" y="2038287"/>
            <a:ext cx="11748714" cy="5730214"/>
          </a:xfrm>
          <a:prstGeom prst="rect">
            <a:avLst/>
          </a:prstGeom>
        </p:spPr>
      </p:pic>
      <p:pic>
        <p:nvPicPr>
          <p:cNvPr id="5" name="Picture 4" descr="chart4463492790.png">
            <a:extLst>
              <a:ext uri="{FF2B5EF4-FFF2-40B4-BE49-F238E27FC236}">
                <a16:creationId xmlns:a16="http://schemas.microsoft.com/office/drawing/2014/main" id="{E740CD99-0091-46E3-AB2B-29622EC91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382" y="7527218"/>
            <a:ext cx="12147247" cy="601538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4871E9F-BE81-4769-BA1C-4EF512673D19}"/>
              </a:ext>
            </a:extLst>
          </p:cNvPr>
          <p:cNvSpPr txBox="1">
            <a:spLocks/>
          </p:cNvSpPr>
          <p:nvPr/>
        </p:nvSpPr>
        <p:spPr>
          <a:xfrm>
            <a:off x="3809717" y="4903394"/>
            <a:ext cx="5172440" cy="9729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2800" b="1" i="1"/>
              <a:t>What are the reasons for you to leave your home ?</a:t>
            </a:r>
            <a:endParaRPr lang="en-US" sz="2800" b="1" i="1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BDD975E-0DB9-42D3-9C5D-D12CBF2FE2B1}"/>
              </a:ext>
            </a:extLst>
          </p:cNvPr>
          <p:cNvSpPr txBox="1">
            <a:spLocks/>
          </p:cNvSpPr>
          <p:nvPr/>
        </p:nvSpPr>
        <p:spPr>
          <a:xfrm>
            <a:off x="10687006" y="10001347"/>
            <a:ext cx="7761514" cy="13167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/>
              <a:t>How worried are you about the effects of coronavirus on your household’s economic situation?</a:t>
            </a:r>
          </a:p>
        </p:txBody>
      </p:sp>
      <p:pic>
        <p:nvPicPr>
          <p:cNvPr id="8" name="Picture 7" descr="table4464583400.png">
            <a:extLst>
              <a:ext uri="{FF2B5EF4-FFF2-40B4-BE49-F238E27FC236}">
                <a16:creationId xmlns:a16="http://schemas.microsoft.com/office/drawing/2014/main" id="{2D1DB2AF-924D-475D-9902-8ECD47555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9845" y="2491537"/>
            <a:ext cx="11119268" cy="532640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DE1DC15-7FB2-4480-863F-E8C62EECA621}"/>
              </a:ext>
            </a:extLst>
          </p:cNvPr>
          <p:cNvSpPr txBox="1">
            <a:spLocks/>
          </p:cNvSpPr>
          <p:nvPr/>
        </p:nvSpPr>
        <p:spPr>
          <a:xfrm>
            <a:off x="13013207" y="1348384"/>
            <a:ext cx="10271336" cy="9707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/>
              <a:t>To which extent do the following statements apply to you right now? 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7610C9-A06C-4F3E-B0A6-0E2F0449C7A3}"/>
              </a:ext>
            </a:extLst>
          </p:cNvPr>
          <p:cNvSpPr txBox="1">
            <a:spLocks/>
          </p:cNvSpPr>
          <p:nvPr/>
        </p:nvSpPr>
        <p:spPr>
          <a:xfrm>
            <a:off x="182030" y="148261"/>
            <a:ext cx="5892199" cy="70782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Total Responses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DA8E7C-9450-4F22-AE47-2742DAEEC495}"/>
              </a:ext>
            </a:extLst>
          </p:cNvPr>
          <p:cNvSpPr/>
          <p:nvPr/>
        </p:nvSpPr>
        <p:spPr>
          <a:xfrm>
            <a:off x="23908642" y="5374433"/>
            <a:ext cx="298580" cy="522514"/>
          </a:xfrm>
          <a:prstGeom prst="roundRect">
            <a:avLst/>
          </a:prstGeom>
          <a:solidFill>
            <a:srgbClr val="CF20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8E2E19-048A-4E9E-B40E-C58A464E2C45}"/>
              </a:ext>
            </a:extLst>
          </p:cNvPr>
          <p:cNvSpPr/>
          <p:nvPr/>
        </p:nvSpPr>
        <p:spPr>
          <a:xfrm>
            <a:off x="23908642" y="3212841"/>
            <a:ext cx="298580" cy="522514"/>
          </a:xfrm>
          <a:prstGeom prst="roundRect">
            <a:avLst/>
          </a:prstGeom>
          <a:solidFill>
            <a:srgbClr val="CF20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638F4E5-74D6-466A-8C26-219E6BC9EABC}"/>
              </a:ext>
            </a:extLst>
          </p:cNvPr>
          <p:cNvSpPr/>
          <p:nvPr/>
        </p:nvSpPr>
        <p:spPr>
          <a:xfrm>
            <a:off x="23903391" y="6071119"/>
            <a:ext cx="298580" cy="522514"/>
          </a:xfrm>
          <a:prstGeom prst="roundRect">
            <a:avLst/>
          </a:prstGeom>
          <a:solidFill>
            <a:srgbClr val="CF20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FC9DDA1-F67D-49C2-A920-DC12FCA577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664FC47-C319-46C0-B6E9-2311D70E1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95045" y="12985750"/>
            <a:ext cx="8229600" cy="7302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381290417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A0EC-D39A-4BC0-9088-E23E20B1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0" y="923360"/>
            <a:ext cx="9027283" cy="70782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 of Governmental Measures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BDAD6-764D-4133-A486-B464E6E29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7"/>
          <a:stretch/>
        </p:blipFill>
        <p:spPr>
          <a:xfrm>
            <a:off x="0" y="1410912"/>
            <a:ext cx="11402008" cy="6013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83A43B-F460-4A97-A7D1-A67DF2C04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6429" y="375826"/>
            <a:ext cx="11255829" cy="6511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F26FEE-2990-4A84-B185-D2A483A4B5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807"/>
          <a:stretch/>
        </p:blipFill>
        <p:spPr>
          <a:xfrm>
            <a:off x="5800586" y="7204577"/>
            <a:ext cx="12353757" cy="651142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8EF7940-5E74-4B2A-B399-D7F57983502C}"/>
              </a:ext>
            </a:extLst>
          </p:cNvPr>
          <p:cNvSpPr txBox="1">
            <a:spLocks/>
          </p:cNvSpPr>
          <p:nvPr/>
        </p:nvSpPr>
        <p:spPr>
          <a:xfrm>
            <a:off x="4050646" y="2321308"/>
            <a:ext cx="6350483" cy="12942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of your country’s government to the current coronavirus outbreak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72DEF0C-B63B-4E57-B49B-FC6CE9324688}"/>
              </a:ext>
            </a:extLst>
          </p:cNvPr>
          <p:cNvSpPr txBox="1">
            <a:spLocks/>
          </p:cNvSpPr>
          <p:nvPr/>
        </p:nvSpPr>
        <p:spPr>
          <a:xfrm>
            <a:off x="15403420" y="3678190"/>
            <a:ext cx="8789385" cy="1435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/>
              <a:t>How satisfied are you with the government's economic and financial support program. Such as government supporting salaries, electricity, and stopping bank loans on the citizen of your country? 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FC7FACA-16A5-469A-8840-688C0FEB5EEA}"/>
              </a:ext>
            </a:extLst>
          </p:cNvPr>
          <p:cNvSpPr txBox="1">
            <a:spLocks/>
          </p:cNvSpPr>
          <p:nvPr/>
        </p:nvSpPr>
        <p:spPr>
          <a:xfrm>
            <a:off x="10072479" y="10217494"/>
            <a:ext cx="5993916" cy="16991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/>
              <a:t>How effective are social distancing measures (e.g., through a general curfew) to slow down the spread of the coronavirus? 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D23E466-F1B6-4B95-ADBB-29D5CB2B40BD}"/>
              </a:ext>
            </a:extLst>
          </p:cNvPr>
          <p:cNvSpPr txBox="1">
            <a:spLocks/>
          </p:cNvSpPr>
          <p:nvPr/>
        </p:nvSpPr>
        <p:spPr>
          <a:xfrm>
            <a:off x="182030" y="148261"/>
            <a:ext cx="5892199" cy="70782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Total Responses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76A0DA8-6FC1-4243-A221-D25758C70DE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E5B1800-F65D-49DF-991D-0E7A725FD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557" y="13053357"/>
            <a:ext cx="8229600" cy="7302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401492329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74960F9-C5E0-4447-A877-48CE27AC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0" y="945274"/>
            <a:ext cx="7190320" cy="956725"/>
          </a:xfr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Beliefs about COVID-19</a:t>
            </a:r>
          </a:p>
        </p:txBody>
      </p:sp>
      <p:pic>
        <p:nvPicPr>
          <p:cNvPr id="13" name="Picture 12" descr="chart4463495910.png">
            <a:extLst>
              <a:ext uri="{FF2B5EF4-FFF2-40B4-BE49-F238E27FC236}">
                <a16:creationId xmlns:a16="http://schemas.microsoft.com/office/drawing/2014/main" id="{CA5024D0-78F5-4A77-98E4-385A63268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7290"/>
            <a:ext cx="13631941" cy="8032289"/>
          </a:xfrm>
          <a:prstGeom prst="rect">
            <a:avLst/>
          </a:prstGeom>
        </p:spPr>
      </p:pic>
      <p:pic>
        <p:nvPicPr>
          <p:cNvPr id="14" name="Picture 13" descr="table4464614520.png">
            <a:extLst>
              <a:ext uri="{FF2B5EF4-FFF2-40B4-BE49-F238E27FC236}">
                <a16:creationId xmlns:a16="http://schemas.microsoft.com/office/drawing/2014/main" id="{730FB7D2-70C2-4875-B08E-E438713E9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751" y="2980565"/>
            <a:ext cx="13381233" cy="414992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B0D1A64-ED7F-4F35-908C-C1C9F457473B}"/>
              </a:ext>
            </a:extLst>
          </p:cNvPr>
          <p:cNvSpPr txBox="1">
            <a:spLocks/>
          </p:cNvSpPr>
          <p:nvPr/>
        </p:nvSpPr>
        <p:spPr>
          <a:xfrm>
            <a:off x="3777190" y="8687414"/>
            <a:ext cx="8948056" cy="9567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likely do you think that coronavirus will come back again? 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2E5CA39-EDBC-4298-B9F6-075D3D1ED12A}"/>
              </a:ext>
            </a:extLst>
          </p:cNvPr>
          <p:cNvSpPr txBox="1">
            <a:spLocks/>
          </p:cNvSpPr>
          <p:nvPr/>
        </p:nvSpPr>
        <p:spPr>
          <a:xfrm>
            <a:off x="11002767" y="1749112"/>
            <a:ext cx="13199203" cy="8961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coronavirus is part of an international conspiracy ? 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5B54420-30AF-4EF8-9F19-6D238D7845BF}"/>
              </a:ext>
            </a:extLst>
          </p:cNvPr>
          <p:cNvSpPr txBox="1">
            <a:spLocks/>
          </p:cNvSpPr>
          <p:nvPr/>
        </p:nvSpPr>
        <p:spPr>
          <a:xfrm>
            <a:off x="182030" y="112997"/>
            <a:ext cx="5892199" cy="70782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Total Responses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7723C6-026D-4ABD-9AEF-E878F1656BAE}"/>
              </a:ext>
            </a:extLst>
          </p:cNvPr>
          <p:cNvSpPr/>
          <p:nvPr/>
        </p:nvSpPr>
        <p:spPr>
          <a:xfrm>
            <a:off x="18366258" y="5696352"/>
            <a:ext cx="298580" cy="522514"/>
          </a:xfrm>
          <a:prstGeom prst="roundRect">
            <a:avLst/>
          </a:prstGeom>
          <a:solidFill>
            <a:srgbClr val="CF20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F159F-DF7C-48EB-83F0-4F1E40BB2E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91264-B698-4354-BB7E-A1A17B569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42646479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727787" y="1867938"/>
            <a:ext cx="20392928" cy="1433163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8000" i="1" dirty="0">
                <a:solidFill>
                  <a:schemeClr val="bg1"/>
                </a:solidFill>
              </a:rPr>
              <a:t>Can you define crisis?</a:t>
            </a:r>
            <a:endParaRPr sz="8000" i="1" dirty="0">
              <a:solidFill>
                <a:schemeClr val="bg1"/>
              </a:solidFill>
            </a:endParaRPr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1308100" y="3545633"/>
            <a:ext cx="20913628" cy="71364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000" b="1" i="1" dirty="0">
              <a:latin typeface="Open Sans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  <a:p>
            <a:r>
              <a:rPr lang="en-US" sz="4400" b="1" i="1" dirty="0">
                <a:latin typeface="Open Sans"/>
                <a:ea typeface="Adobe Fan Heiti Std B" panose="020B0700000000000000" pitchFamily="34" charset="-128"/>
                <a:cs typeface="Times New Roman" panose="02020603050405020304" pitchFamily="18" charset="0"/>
              </a:rPr>
              <a:t>One can define a crisis </a:t>
            </a:r>
            <a:r>
              <a:rPr lang="en-US" sz="4400" b="1" i="1" dirty="0">
                <a:solidFill>
                  <a:srgbClr val="C00000"/>
                </a:solidFill>
                <a:latin typeface="Open Sans"/>
                <a:ea typeface="Adobe Fan Heiti Std B" panose="020B0700000000000000" pitchFamily="34" charset="-128"/>
                <a:cs typeface="Times New Roman" panose="02020603050405020304" pitchFamily="18" charset="0"/>
              </a:rPr>
              <a:t>as an occurrence that is either natural or human-instigated </a:t>
            </a:r>
            <a:r>
              <a:rPr lang="en-US" sz="4400" b="1" i="1" dirty="0">
                <a:latin typeface="Open Sans"/>
              </a:rPr>
              <a:t>disasters</a:t>
            </a:r>
            <a:r>
              <a:rPr lang="en-US" sz="4400" dirty="0">
                <a:latin typeface="Open Sans"/>
              </a:rPr>
              <a:t> </a:t>
            </a:r>
            <a:r>
              <a:rPr lang="en-US" sz="4400" b="1" i="1" dirty="0">
                <a:solidFill>
                  <a:srgbClr val="C00000"/>
                </a:solidFill>
                <a:latin typeface="Open Sans"/>
                <a:ea typeface="Adobe Fan Heiti Std B" panose="020B0700000000000000" pitchFamily="34" charset="-128"/>
                <a:cs typeface="Times New Roman" panose="02020603050405020304" pitchFamily="18" charset="0"/>
              </a:rPr>
              <a:t>that affects the normal </a:t>
            </a:r>
            <a:r>
              <a:rPr lang="en-US" sz="4400" b="1" i="1" dirty="0">
                <a:latin typeface="Open Sans"/>
                <a:ea typeface="Adobe Fan Heiti Std B" panose="020B0700000000000000" pitchFamily="34" charset="-128"/>
                <a:cs typeface="Times New Roman" panose="02020603050405020304" pitchFamily="18" charset="0"/>
              </a:rPr>
              <a:t>operation of organizations, business, people and government as well as people lifestyles.</a:t>
            </a:r>
            <a:endParaRPr lang="en-US" sz="2400" b="1" i="1" dirty="0">
              <a:latin typeface="Open Sans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Adobe Fan Heiti Std B" panose="020B0700000000000000" pitchFamily="34" charset="-128"/>
                <a:cs typeface="Times New Roman" panose="02020603050405020304" pitchFamily="18" charset="0"/>
              </a:rPr>
              <a:t>In short, </a:t>
            </a:r>
          </a:p>
          <a:p>
            <a:pPr lvl="1"/>
            <a:r>
              <a:rPr lang="en-US" sz="4400" b="1" i="1" dirty="0">
                <a:latin typeface="Open Sans"/>
                <a:ea typeface="Adobe Fan Heiti Std B" panose="020B0700000000000000" pitchFamily="34" charset="-128"/>
                <a:cs typeface="Times New Roman" panose="02020603050405020304" pitchFamily="18" charset="0"/>
              </a:rPr>
              <a:t>a crisis can </a:t>
            </a:r>
            <a:r>
              <a:rPr lang="en-US" sz="4400" b="1" i="1" dirty="0">
                <a:solidFill>
                  <a:srgbClr val="C00000"/>
                </a:solidFill>
                <a:latin typeface="Open Sans"/>
                <a:ea typeface="Adobe Fan Heiti Std B" panose="020B0700000000000000" pitchFamily="34" charset="-128"/>
                <a:cs typeface="Times New Roman" panose="02020603050405020304" pitchFamily="18" charset="0"/>
              </a:rPr>
              <a:t>lead to turbulence in </a:t>
            </a:r>
            <a:r>
              <a:rPr lang="en-US" sz="4400" b="1" i="1" dirty="0">
                <a:latin typeface="Open Sans"/>
                <a:ea typeface="Adobe Fan Heiti Std B" panose="020B0700000000000000" pitchFamily="34" charset="-128"/>
                <a:cs typeface="Times New Roman" panose="02020603050405020304" pitchFamily="18" charset="0"/>
              </a:rPr>
              <a:t>normal  business transactions, economic status, </a:t>
            </a:r>
            <a:r>
              <a:rPr lang="en-US" sz="4400" b="1" i="1" dirty="0">
                <a:solidFill>
                  <a:srgbClr val="C00000"/>
                </a:solidFill>
                <a:latin typeface="Open Sans"/>
                <a:ea typeface="Adobe Fan Heiti Std B" panose="020B0700000000000000" pitchFamily="34" charset="-128"/>
                <a:cs typeface="Times New Roman" panose="02020603050405020304" pitchFamily="18" charset="0"/>
              </a:rPr>
              <a:t>people lifestyles </a:t>
            </a:r>
            <a:r>
              <a:rPr lang="en-US" sz="4400" b="1" i="1" dirty="0">
                <a:latin typeface="Open Sans"/>
                <a:ea typeface="Adobe Fan Heiti Std B" panose="020B0700000000000000" pitchFamily="34" charset="-128"/>
                <a:cs typeface="Times New Roman" panose="02020603050405020304" pitchFamily="18" charset="0"/>
              </a:rPr>
              <a:t>and the political wellness of a country.</a:t>
            </a:r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DBD34-AB71-4B3B-B895-59585A43F5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C1CC9-96DF-412D-86E1-97F2139A7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D263FFC-66D6-43C0-8C26-F507C625A8AA}"/>
              </a:ext>
            </a:extLst>
          </p:cNvPr>
          <p:cNvSpPr txBox="1">
            <a:spLocks/>
          </p:cNvSpPr>
          <p:nvPr/>
        </p:nvSpPr>
        <p:spPr>
          <a:xfrm>
            <a:off x="422592" y="148261"/>
            <a:ext cx="5892199" cy="707829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Total Responses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4BD872-04C2-4463-9FE7-CBE62382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" y="945274"/>
            <a:ext cx="10905070" cy="969251"/>
          </a:xfr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 from the coronavirus crisis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4AAF75-0629-4D1F-BBA4-4D3125C6E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53169"/>
              </p:ext>
            </p:extLst>
          </p:nvPr>
        </p:nvGraphicFramePr>
        <p:xfrm>
          <a:off x="394017" y="2003709"/>
          <a:ext cx="18966815" cy="1100494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3693458">
                  <a:extLst>
                    <a:ext uri="{9D8B030D-6E8A-4147-A177-3AD203B41FA5}">
                      <a16:colId xmlns:a16="http://schemas.microsoft.com/office/drawing/2014/main" val="2643887745"/>
                    </a:ext>
                  </a:extLst>
                </a:gridCol>
                <a:gridCol w="5273357">
                  <a:extLst>
                    <a:ext uri="{9D8B030D-6E8A-4147-A177-3AD203B41FA5}">
                      <a16:colId xmlns:a16="http://schemas.microsoft.com/office/drawing/2014/main" val="3659232133"/>
                    </a:ext>
                  </a:extLst>
                </a:gridCol>
              </a:tblGrid>
              <a:tr h="9555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b="1" i="1" dirty="0">
                          <a:solidFill>
                            <a:schemeClr val="bg1"/>
                          </a:solidFill>
                          <a:effectLst/>
                        </a:rPr>
                        <a:t>Criteria</a:t>
                      </a:r>
                      <a:endParaRPr lang="en-US" sz="4000" b="1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bg1"/>
                          </a:solidFill>
                          <a:effectLst/>
                        </a:rPr>
                        <a:t> Responses</a:t>
                      </a:r>
                      <a:endParaRPr lang="en-US" sz="40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51869"/>
                  </a:ext>
                </a:extLst>
              </a:tr>
              <a:tr h="3761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Health/hygiene related knowledge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9985"/>
                  </a:ext>
                </a:extLst>
              </a:tr>
              <a:tr h="6010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Awareness </a:t>
                      </a: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af-ZA" sz="48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وعي</a:t>
                      </a: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38026961"/>
                  </a:ext>
                </a:extLst>
              </a:tr>
              <a:tr h="3761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Importance of being Prepared/planning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86849"/>
                  </a:ext>
                </a:extLst>
              </a:tr>
              <a:tr h="3897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Strengthening Family Relations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68877671"/>
                  </a:ext>
                </a:extLst>
              </a:tr>
              <a:tr h="3761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Social Distancing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83641"/>
                  </a:ext>
                </a:extLst>
              </a:tr>
              <a:tr h="3897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Following goverment procedures.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76488365"/>
                  </a:ext>
                </a:extLst>
              </a:tr>
              <a:tr h="3761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Self Dependence/Self Discipline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29152"/>
                  </a:ext>
                </a:extLst>
              </a:tr>
              <a:tr h="3761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Unity of society to support each other.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25157240"/>
                  </a:ext>
                </a:extLst>
              </a:tr>
              <a:tr h="3761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Stronger relations to god/understanding the power or strength of God.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205163"/>
                  </a:ext>
                </a:extLst>
              </a:tr>
              <a:tr h="3761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Change in lifestyle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8638257"/>
                  </a:ext>
                </a:extLst>
              </a:tr>
              <a:tr h="3761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Anything is possible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07996"/>
                  </a:ext>
                </a:extLst>
              </a:tr>
              <a:tr h="3761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Patience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51053864"/>
                  </a:ext>
                </a:extLst>
              </a:tr>
              <a:tr h="3761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Importance of healthcare and health workers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46817"/>
                  </a:ext>
                </a:extLst>
              </a:tr>
              <a:tr h="3761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Prevention is better than cure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06227173"/>
                  </a:ext>
                </a:extLst>
              </a:tr>
              <a:tr h="3761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Life goes on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4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40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474866"/>
                  </a:ext>
                </a:extLst>
              </a:tr>
            </a:tbl>
          </a:graphicData>
        </a:graphic>
      </p:graphicFrame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AE0D6C2-B0C7-4E0F-90AD-15A5F5BEC68C}"/>
              </a:ext>
            </a:extLst>
          </p:cNvPr>
          <p:cNvSpPr/>
          <p:nvPr/>
        </p:nvSpPr>
        <p:spPr>
          <a:xfrm rot="20617214">
            <a:off x="13133271" y="2661206"/>
            <a:ext cx="6614371" cy="3904258"/>
          </a:xfrm>
          <a:prstGeom prst="cloud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High Appreciation to government Leadership and Medical Professionals citizen  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A5AF4D4-6795-416F-A656-33E310BDD685}"/>
              </a:ext>
            </a:extLst>
          </p:cNvPr>
          <p:cNvSpPr/>
          <p:nvPr/>
        </p:nvSpPr>
        <p:spPr>
          <a:xfrm rot="20617214">
            <a:off x="13159272" y="9011249"/>
            <a:ext cx="5486400" cy="2405023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Able to Spend More Time with Family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FE458D-36C4-4921-834A-C0EDADB43DF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C79C7E5-E1D3-4899-9BFB-59E0BC2FC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16697" y="12985750"/>
            <a:ext cx="8229600" cy="7302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370530277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B9F7FAE-FAD2-47FE-80B0-AC33D6CA24D4}"/>
              </a:ext>
            </a:extLst>
          </p:cNvPr>
          <p:cNvSpPr txBox="1">
            <a:spLocks/>
          </p:cNvSpPr>
          <p:nvPr/>
        </p:nvSpPr>
        <p:spPr>
          <a:xfrm>
            <a:off x="3178628" y="400119"/>
            <a:ext cx="19267714" cy="228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3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with every problem comes numerous opportunities to grab</a:t>
            </a:r>
            <a:r>
              <a:rPr kumimoji="0" lang="en-US" sz="4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 Leader faces the challenges effectively and sport and execute the opportunities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D7577-69EC-47F0-8FF4-07143578A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831" y="2760689"/>
            <a:ext cx="10075981" cy="4274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8F3503-9ABD-4069-83AD-63029C96C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419" y="7399676"/>
            <a:ext cx="9852806" cy="6129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653B3-4C0E-4A4C-BAA4-2DE1B471A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8293661"/>
            <a:ext cx="6524771" cy="516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A63B5-5E84-431F-8EDA-478547043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75" y="2973804"/>
            <a:ext cx="8355977" cy="5032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6B236B-16E1-41E4-84D6-063C215ED3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100" y="6483498"/>
            <a:ext cx="4561610" cy="362032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FC1B2A-8A5A-44CB-9BAA-5A0FB28D41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3FB4856-BCD8-4549-979C-2E6454EED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59040" y="12883268"/>
            <a:ext cx="8229600" cy="7302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360550651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72F01C76-0CEE-4928-95A8-C9810BFDD5ED}"/>
              </a:ext>
            </a:extLst>
          </p:cNvPr>
          <p:cNvSpPr txBox="1">
            <a:spLocks/>
          </p:cNvSpPr>
          <p:nvPr/>
        </p:nvSpPr>
        <p:spPr>
          <a:xfrm>
            <a:off x="1655421" y="1253998"/>
            <a:ext cx="20486912" cy="11929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Reflection on the organization and well-being </a:t>
            </a: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</a:t>
            </a: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COVID-19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382FA84-7A58-425C-8DFA-469EB6B2489A}"/>
              </a:ext>
            </a:extLst>
          </p:cNvPr>
          <p:cNvSpPr txBox="1">
            <a:spLocks/>
          </p:cNvSpPr>
          <p:nvPr/>
        </p:nvSpPr>
        <p:spPr>
          <a:xfrm>
            <a:off x="1655421" y="3063403"/>
            <a:ext cx="17901542" cy="9607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sz="41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never be the same </a:t>
            </a:r>
            <a:r>
              <a:rPr lang="en-US" sz="4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it was before COVID-19</a:t>
            </a:r>
          </a:p>
          <a:p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en-US" sz="4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Vaccinee passport 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feasible.</a:t>
            </a:r>
          </a:p>
          <a:p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from home and blended working scheme  (</a:t>
            </a:r>
            <a:r>
              <a:rPr lang="en-US" sz="40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from home is reality for work life balance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of some new practice introduced during the COVID-19 – </a:t>
            </a:r>
            <a:r>
              <a:rPr lang="en-US" sz="4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Learning and Work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Adoption of Telehealth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E-health, E-consultation, Digital health Apps options will accelerate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for </a:t>
            </a:r>
            <a:r>
              <a:rPr lang="en-US" sz="4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merger and alliance to sustain 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organization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Lifestyle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Masks and Sanitizer products</a:t>
            </a:r>
          </a:p>
          <a:p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the number of </a:t>
            </a:r>
            <a:r>
              <a:rPr lang="en-US" sz="4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such as anxiety and depression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will continue investing in healthcare 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sectors especially public healthcare and research.</a:t>
            </a:r>
          </a:p>
          <a:p>
            <a:pPr marL="0" indent="0">
              <a:buNone/>
            </a:pP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Restriction and Lockdowns will be acceptable.</a:t>
            </a:r>
          </a:p>
          <a:p>
            <a:pPr marL="0" indent="0">
              <a:buNone/>
            </a:pP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ED3756-7AEE-435F-B042-FA7FE29159F4}"/>
              </a:ext>
            </a:extLst>
          </p:cNvPr>
          <p:cNvSpPr/>
          <p:nvPr/>
        </p:nvSpPr>
        <p:spPr>
          <a:xfrm>
            <a:off x="19268454" y="3340601"/>
            <a:ext cx="3460125" cy="1427342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 -19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B1768B-D403-41BC-BA4F-CE85C9985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45537">
            <a:off x="18572057" y="7032994"/>
            <a:ext cx="5935270" cy="38301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8292-C831-4A36-9C54-9A1EA4BF00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677717-B5E5-4F18-9416-1342E878F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13060659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hank you!"/>
          <p:cNvSpPr txBox="1">
            <a:spLocks noGrp="1"/>
          </p:cNvSpPr>
          <p:nvPr>
            <p:ph type="title"/>
          </p:nvPr>
        </p:nvSpPr>
        <p:spPr>
          <a:xfrm>
            <a:off x="2755380" y="6367585"/>
            <a:ext cx="11763053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i="1" dirty="0"/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62657-28D9-47D5-9370-B737963A3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872" y="8043867"/>
            <a:ext cx="6767146" cy="4831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F847AA-882A-4899-B709-5A3D35C5D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854" y="339891"/>
            <a:ext cx="6767146" cy="48314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95004-1125-4A86-82F9-297516AACB4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1A362-57E6-41E9-96C5-FE2D858E5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/>
              <a:t>Prof. Mukhtar AL-Hashimi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F50FED9-7D78-4BA1-A50D-2650CB56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736601"/>
            <a:ext cx="21603283" cy="1092199"/>
          </a:xfr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What are the types of emergencies we be planning for? 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E19BC9B-3EEC-4155-A921-E2FC0A445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797328"/>
              </p:ext>
            </p:extLst>
          </p:nvPr>
        </p:nvGraphicFramePr>
        <p:xfrm>
          <a:off x="4781939" y="2843212"/>
          <a:ext cx="14173200" cy="802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EDB2B94-A29A-4795-8E6F-C43D063425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9524" y="10375174"/>
            <a:ext cx="9786372" cy="9952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E4D54F-BA0F-467C-A377-BE63CD8A662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8D63F-1D8D-4465-9201-ED3ABCFB8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16B7B8-2E5E-43BA-AEB0-554A77581C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24384000" cy="137165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86B868-3845-47EF-AF28-650215AD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80" y="2136775"/>
            <a:ext cx="15980920" cy="1435099"/>
          </a:xfr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Emergent Crises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1A191712-9FDE-4AD5-8AD5-FD3D9A740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791556"/>
              </p:ext>
            </p:extLst>
          </p:nvPr>
        </p:nvGraphicFramePr>
        <p:xfrm>
          <a:off x="3657600" y="4682330"/>
          <a:ext cx="17487900" cy="669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2FD3071-9601-4F0B-9BC6-980F2EA2CD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914" y="11985692"/>
            <a:ext cx="9786372" cy="9952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01ADBB-EC71-4C7D-B5B1-B3BFF8DA8A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026CE-E32D-42E7-BE5F-83339C049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22467724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04FD82DB-EBD8-48BB-B927-E07A92E3B10A}"/>
              </a:ext>
            </a:extLst>
          </p:cNvPr>
          <p:cNvSpPr txBox="1">
            <a:spLocks/>
          </p:cNvSpPr>
          <p:nvPr/>
        </p:nvSpPr>
        <p:spPr>
          <a:xfrm>
            <a:off x="489403" y="508002"/>
            <a:ext cx="16769897" cy="1120773"/>
          </a:xfrm>
          <a:prstGeom prst="rect">
            <a:avLst/>
          </a:prstGeom>
          <a:solidFill>
            <a:srgbClr val="002060"/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0800" tIns="50800" rIns="50800" bIns="50800" anchor="ctr">
            <a:normAutofit fontScale="92500"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5400" i="1">
                <a:latin typeface="Times New Roman" panose="02020603050405020304" pitchFamily="18" charset="0"/>
                <a:cs typeface="Times New Roman" panose="02020603050405020304" pitchFamily="18" charset="0"/>
              </a:rPr>
              <a:t>Reflection on the organization and well-being </a:t>
            </a:r>
            <a:r>
              <a:rPr lang="en-US" sz="54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5400" i="1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2BBD8A26-D012-4454-AE6B-521FC8F68B3D}"/>
              </a:ext>
            </a:extLst>
          </p:cNvPr>
          <p:cNvSpPr txBox="1">
            <a:spLocks/>
          </p:cNvSpPr>
          <p:nvPr/>
        </p:nvSpPr>
        <p:spPr>
          <a:xfrm>
            <a:off x="946604" y="1943100"/>
            <a:ext cx="19570246" cy="10372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Everyone of us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busy with their work, life, and career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Travelling and enjoying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times.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Freedom of movements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travels.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Seeking more family time and work-life balance.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Attending social, conferences workshops in physical while socializing.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Relax and focusing on the future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anxiety.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are anticipated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planned for based on sound parameters.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is schools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university, and educational responsibility.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at Workplace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management closely monitoring the productivities.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Healthcare facilities accessible to all and operating in normal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Everyone enjoying social engagement – from conferences,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wedding, eating, cinema and sports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 security and stable financial well-being of families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organizations – relative Stability in our life.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short, “we never imagined and anticipated that a public health crisis would tragically …..”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92F9F-D4C5-41DB-A5AD-26AB61D5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551" y="66755"/>
            <a:ext cx="3462597" cy="2003265"/>
          </a:xfrm>
          <a:prstGeom prst="rect">
            <a:avLst/>
          </a:prstGeom>
        </p:spPr>
      </p:pic>
      <p:sp>
        <p:nvSpPr>
          <p:cNvPr id="15" name="Cloud Callout 1">
            <a:extLst>
              <a:ext uri="{FF2B5EF4-FFF2-40B4-BE49-F238E27FC236}">
                <a16:creationId xmlns:a16="http://schemas.microsoft.com/office/drawing/2014/main" id="{DD19EBC8-AA84-4EEE-BA06-1E7C21171E44}"/>
              </a:ext>
            </a:extLst>
          </p:cNvPr>
          <p:cNvSpPr/>
          <p:nvPr/>
        </p:nvSpPr>
        <p:spPr>
          <a:xfrm rot="20235951">
            <a:off x="19533677" y="6059640"/>
            <a:ext cx="3377599" cy="1596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No Mask 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11AF1-FD95-4843-86BA-CFE017350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0713" y="2967135"/>
            <a:ext cx="9786372" cy="9952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5B98D-3873-47F6-8424-4A4D6E1380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D65345-0E9D-4FDD-B2B7-661C264C1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41944188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A58F89-B287-488F-B98E-A167709B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53" y="573208"/>
            <a:ext cx="16771472" cy="1312742"/>
          </a:xfr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on the organization and well-being During COVID-19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32244-901C-43D0-B00D-51365D9C26D4}"/>
              </a:ext>
            </a:extLst>
          </p:cNvPr>
          <p:cNvSpPr/>
          <p:nvPr/>
        </p:nvSpPr>
        <p:spPr>
          <a:xfrm>
            <a:off x="18202275" y="344576"/>
            <a:ext cx="4457700" cy="13127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</a:rPr>
              <a:t>During </a:t>
            </a:r>
          </a:p>
          <a:p>
            <a:pPr algn="ctr"/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</a:rPr>
              <a:t>COVID -19</a:t>
            </a:r>
          </a:p>
        </p:txBody>
      </p:sp>
      <p:pic>
        <p:nvPicPr>
          <p:cNvPr id="10" name="Content Placeholder 1">
            <a:extLst>
              <a:ext uri="{FF2B5EF4-FFF2-40B4-BE49-F238E27FC236}">
                <a16:creationId xmlns:a16="http://schemas.microsoft.com/office/drawing/2014/main" id="{A1936C33-3CBB-47E8-8D07-A12046C50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57" y="2441618"/>
            <a:ext cx="11244493" cy="9730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A4736B-A432-424D-BAA1-7DEA35654934}"/>
              </a:ext>
            </a:extLst>
          </p:cNvPr>
          <p:cNvSpPr txBox="1">
            <a:spLocks/>
          </p:cNvSpPr>
          <p:nvPr/>
        </p:nvSpPr>
        <p:spPr>
          <a:xfrm>
            <a:off x="16940437" y="2741425"/>
            <a:ext cx="6981376" cy="9131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Top issues on people minds during the COVID-19 crisis include: </a:t>
            </a:r>
          </a:p>
          <a:p>
            <a:pPr lvl="1" fontAlgn="base">
              <a:lnSpc>
                <a:spcPct val="100000"/>
              </a:lnSpc>
            </a:pPr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Job security </a:t>
            </a:r>
          </a:p>
          <a:p>
            <a:pPr lvl="1" fontAlgn="base">
              <a:lnSpc>
                <a:spcPct val="100000"/>
              </a:lnSpc>
            </a:pP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Personal health</a:t>
            </a:r>
          </a:p>
          <a:p>
            <a:pPr lvl="1" fontAlgn="base">
              <a:lnSpc>
                <a:spcPct val="100000"/>
              </a:lnSpc>
            </a:pPr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Childcare and home schooling</a:t>
            </a:r>
          </a:p>
          <a:p>
            <a:pPr lvl="1" fontAlgn="base">
              <a:lnSpc>
                <a:spcPct val="100000"/>
              </a:lnSpc>
            </a:pP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Personal finances</a:t>
            </a:r>
          </a:p>
          <a:p>
            <a:pPr lvl="1" fontAlgn="base">
              <a:lnSpc>
                <a:spcPct val="100000"/>
              </a:lnSpc>
            </a:pPr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Remote work</a:t>
            </a:r>
          </a:p>
          <a:p>
            <a:pPr lvl="1" fontAlgn="base">
              <a:lnSpc>
                <a:spcPct val="100000"/>
              </a:lnSpc>
            </a:pP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Visibility of their employer</a:t>
            </a:r>
          </a:p>
          <a:p>
            <a:pPr lvl="1" fontAlgn="base">
              <a:lnSpc>
                <a:spcPct val="100000"/>
              </a:lnSpc>
            </a:pPr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Stress and mental health</a:t>
            </a:r>
          </a:p>
          <a:p>
            <a:pPr lvl="1" fontAlgn="base">
              <a:lnSpc>
                <a:spcPct val="100000"/>
              </a:lnSpc>
            </a:pP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Work life balance</a:t>
            </a:r>
          </a:p>
          <a:p>
            <a:pPr lvl="1" fontAlgn="base">
              <a:lnSpc>
                <a:spcPct val="100000"/>
              </a:lnSpc>
            </a:pP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Family health</a:t>
            </a:r>
          </a:p>
          <a:p>
            <a:pPr lvl="1" fontAlgn="base">
              <a:lnSpc>
                <a:spcPct val="100000"/>
              </a:lnSpc>
            </a:pP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Productivity</a:t>
            </a:r>
          </a:p>
          <a:p>
            <a:pPr lvl="1" fontAlgn="base">
              <a:lnSpc>
                <a:spcPct val="100000"/>
              </a:lnSpc>
            </a:pPr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Social isolation</a:t>
            </a:r>
          </a:p>
          <a:p>
            <a:pPr lvl="1" fontAlgn="base">
              <a:lnSpc>
                <a:spcPct val="100000"/>
              </a:lnSpc>
            </a:pP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Managing schedule</a:t>
            </a:r>
          </a:p>
        </p:txBody>
      </p:sp>
      <p:sp>
        <p:nvSpPr>
          <p:cNvPr id="12" name="Rounded Rectangular Callout 9">
            <a:extLst>
              <a:ext uri="{FF2B5EF4-FFF2-40B4-BE49-F238E27FC236}">
                <a16:creationId xmlns:a16="http://schemas.microsoft.com/office/drawing/2014/main" id="{FECC0551-C5C3-41D9-8542-F77E71CBDCC8}"/>
              </a:ext>
            </a:extLst>
          </p:cNvPr>
          <p:cNvSpPr/>
          <p:nvPr/>
        </p:nvSpPr>
        <p:spPr>
          <a:xfrm rot="20239950">
            <a:off x="1013190" y="2636860"/>
            <a:ext cx="3085838" cy="1145234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Wearing Mask is a habit</a:t>
            </a:r>
          </a:p>
        </p:txBody>
      </p:sp>
      <p:sp>
        <p:nvSpPr>
          <p:cNvPr id="13" name="Rounded Rectangular Callout 2">
            <a:extLst>
              <a:ext uri="{FF2B5EF4-FFF2-40B4-BE49-F238E27FC236}">
                <a16:creationId xmlns:a16="http://schemas.microsoft.com/office/drawing/2014/main" id="{35843349-1B38-429D-AEB6-44F9B9364440}"/>
              </a:ext>
            </a:extLst>
          </p:cNvPr>
          <p:cNvSpPr/>
          <p:nvPr/>
        </p:nvSpPr>
        <p:spPr>
          <a:xfrm rot="20258378">
            <a:off x="1708368" y="10624112"/>
            <a:ext cx="2948528" cy="1395115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Stay physically safe from the virus</a:t>
            </a:r>
          </a:p>
        </p:txBody>
      </p:sp>
      <p:sp>
        <p:nvSpPr>
          <p:cNvPr id="14" name="Cloud Callout 4">
            <a:extLst>
              <a:ext uri="{FF2B5EF4-FFF2-40B4-BE49-F238E27FC236}">
                <a16:creationId xmlns:a16="http://schemas.microsoft.com/office/drawing/2014/main" id="{AED69F30-533E-4C36-98A0-5E8FE3A6B4FD}"/>
              </a:ext>
            </a:extLst>
          </p:cNvPr>
          <p:cNvSpPr/>
          <p:nvPr/>
        </p:nvSpPr>
        <p:spPr>
          <a:xfrm rot="20440519">
            <a:off x="12658035" y="10956346"/>
            <a:ext cx="4492507" cy="179831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Role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F653A-531A-4266-9B2C-8D29766FB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8364" y="1895158"/>
            <a:ext cx="8747450" cy="8895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FD05F-78C4-4212-93C9-F116E20D94D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420B-C415-4686-BCBF-00071AC17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9254" y="12777667"/>
            <a:ext cx="8229600" cy="7302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6667752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99A99AB5-A46B-43A4-8F6D-13ABB8DA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850901"/>
            <a:ext cx="21516975" cy="1120774"/>
          </a:xfr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 on the organization and well-being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Interim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944BB-9108-493D-846B-0683B8F70AEC}"/>
              </a:ext>
            </a:extLst>
          </p:cNvPr>
          <p:cNvSpPr txBox="1">
            <a:spLocks/>
          </p:cNvSpPr>
          <p:nvPr/>
        </p:nvSpPr>
        <p:spPr>
          <a:xfrm>
            <a:off x="1657349" y="2384424"/>
            <a:ext cx="19631025" cy="9845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still have anxiety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 of losing love ones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 of not meeting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or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financial obligation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Worried from another wave of COVID-19</a:t>
            </a:r>
          </a:p>
          <a:p>
            <a:endParaRPr lang="en-US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purchasing power and 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economy performance </a:t>
            </a:r>
          </a:p>
          <a:p>
            <a:pPr marL="0" indent="0">
              <a:buNone/>
            </a:pPr>
            <a:endParaRPr lang="en-US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Worried from recession especially U </a:t>
            </a:r>
            <a:r>
              <a:rPr lang="en-US" sz="4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recession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Uncontrollable domino effect </a:t>
            </a:r>
          </a:p>
          <a:p>
            <a:endParaRPr lang="en-US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Unable to shift your mind set from COVID-19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Implication 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getting caught in the situation.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EE2E37-39A1-4C12-8BF9-BE9001DB6EB0}"/>
              </a:ext>
            </a:extLst>
          </p:cNvPr>
          <p:cNvSpPr/>
          <p:nvPr/>
        </p:nvSpPr>
        <p:spPr>
          <a:xfrm>
            <a:off x="18230395" y="2940050"/>
            <a:ext cx="3315155" cy="143192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Interim</a:t>
            </a:r>
          </a:p>
          <a:p>
            <a:pPr algn="ctr"/>
            <a:r>
              <a:rPr lang="en-US" sz="3600" dirty="0"/>
              <a:t>COVID -19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9C1B98-2BAC-41E4-A358-F78910BD9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7353" y="4536104"/>
            <a:ext cx="8945918" cy="90975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0A381-9AF2-430A-9791-B7988AE66C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47068-06E2-4ADA-8FB9-2F6D5F29A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33314069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4EDF-D634-483C-B143-E51A3879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079501"/>
            <a:ext cx="10858500" cy="1892299"/>
          </a:xfrm>
        </p:spPr>
        <p:txBody>
          <a:bodyPr>
            <a:normAutofit/>
          </a:bodyPr>
          <a:lstStyle/>
          <a:p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here is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74261-1E4B-43DE-A696-F9D313C14893}"/>
              </a:ext>
            </a:extLst>
          </p:cNvPr>
          <p:cNvSpPr txBox="1">
            <a:spLocks/>
          </p:cNvSpPr>
          <p:nvPr/>
        </p:nvSpPr>
        <p:spPr>
          <a:xfrm>
            <a:off x="942975" y="2971800"/>
            <a:ext cx="17230725" cy="16859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accent4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0800" tIns="50800" rIns="50800" bIns="50800" anchor="ctr"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perception and lifestyle toward COVID-19?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D553A-D236-402F-BF57-9DB9282AD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65" y="4864099"/>
            <a:ext cx="15301842" cy="61658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AF71DB-42A1-40A1-AF23-76340DC95F1D}"/>
              </a:ext>
            </a:extLst>
          </p:cNvPr>
          <p:cNvSpPr txBox="1"/>
          <p:nvPr/>
        </p:nvSpPr>
        <p:spPr>
          <a:xfrm>
            <a:off x="5579706" y="6118548"/>
            <a:ext cx="7595118" cy="62515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7FA1B-411E-4EA2-889E-6B3D0EDE32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6C46B4-C58C-4C79-BD3B-B2380C239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41954796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28F003DC-F6F9-4090-9060-004CAAB18118}"/>
              </a:ext>
            </a:extLst>
          </p:cNvPr>
          <p:cNvSpPr txBox="1">
            <a:spLocks/>
          </p:cNvSpPr>
          <p:nvPr/>
        </p:nvSpPr>
        <p:spPr>
          <a:xfrm>
            <a:off x="2485466" y="1875135"/>
            <a:ext cx="20976111" cy="847406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Government trust, perceptions of COVID-19 and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behaviour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change: cohort surveys, Singapore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4534737-4DE9-45F6-9F34-C863804619AD}"/>
              </a:ext>
            </a:extLst>
          </p:cNvPr>
          <p:cNvSpPr txBox="1">
            <a:spLocks/>
          </p:cNvSpPr>
          <p:nvPr/>
        </p:nvSpPr>
        <p:spPr>
          <a:xfrm>
            <a:off x="2485468" y="5707432"/>
            <a:ext cx="20976110" cy="1263934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participants agreed or strongly agreed 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information from official government sources 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Singapore-based news agencies 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trustworthy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B3CE732-9586-4D17-A490-ABB7C268BBB9}"/>
              </a:ext>
            </a:extLst>
          </p:cNvPr>
          <p:cNvSpPr txBox="1">
            <a:spLocks/>
          </p:cNvSpPr>
          <p:nvPr/>
        </p:nvSpPr>
        <p:spPr>
          <a:xfrm>
            <a:off x="2485467" y="3087053"/>
            <a:ext cx="20976110" cy="115482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Lim, V.W., Lim, R.L., Tan, Y.R., Soh, A.S., Tan, M.X., Othman, N.B., Dickens, S.B., Thein, T., Lwin, M.O., Ong, R.T., Leo, Y., Lee, V.J. &amp; Chen, M.I.C. 2021, "Government trust, perceptions of COVID-19 and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change: cohort surveys, Singapore",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Health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Organization.Bulletin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World Health Organization,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vol. 99, no. 2, pp. 92-101.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52BEE6-B93F-4181-825D-31269C82DD39}"/>
              </a:ext>
            </a:extLst>
          </p:cNvPr>
          <p:cNvSpPr txBox="1"/>
          <p:nvPr/>
        </p:nvSpPr>
        <p:spPr>
          <a:xfrm>
            <a:off x="2485467" y="7400445"/>
            <a:ext cx="20976111" cy="646331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Perception Toward Quarantine for COVID-19 Among Adult Residents of Selected Towns in Southwest Ethiopia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94F1B1-7D3E-4245-95C5-201275E77C2D}"/>
              </a:ext>
            </a:extLst>
          </p:cNvPr>
          <p:cNvSpPr txBox="1"/>
          <p:nvPr/>
        </p:nvSpPr>
        <p:spPr>
          <a:xfrm>
            <a:off x="2485467" y="8391576"/>
            <a:ext cx="20976112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 hangingPunct="1">
              <a:lnSpc>
                <a:spcPct val="107000"/>
              </a:lnSpc>
              <a:spcAft>
                <a:spcPts val="800"/>
              </a:spcAft>
            </a:pPr>
            <a:r>
              <a:rPr lang="en-US" sz="2800" kern="1200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Mamo, Y., </a:t>
            </a:r>
            <a:r>
              <a:rPr lang="en-US" sz="2800" kern="1200" dirty="0" err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Asefa</a:t>
            </a:r>
            <a:r>
              <a:rPr lang="en-US" sz="2800" kern="1200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en-US" sz="2800" kern="1200" dirty="0" err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Qanche</a:t>
            </a:r>
            <a:r>
              <a:rPr lang="en-US" sz="2800" kern="1200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Q., </a:t>
            </a:r>
            <a:r>
              <a:rPr lang="en-US" sz="2800" kern="1200" dirty="0" err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Dhuguma</a:t>
            </a:r>
            <a:r>
              <a:rPr lang="en-US" sz="2800" kern="1200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T., </a:t>
            </a:r>
            <a:r>
              <a:rPr lang="en-US" sz="2800" kern="1200" dirty="0" err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Wolde</a:t>
            </a:r>
            <a:r>
              <a:rPr lang="en-US" sz="2800" kern="1200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&amp; </a:t>
            </a:r>
            <a:r>
              <a:rPr lang="en-US" sz="2800" kern="1200" dirty="0" err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Nigussie</a:t>
            </a:r>
            <a:r>
              <a:rPr lang="en-US" sz="2800" kern="1200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2020, "Perception Toward Quarantine for COVID-19 Among Adult Residents of Selected Towns in Southwest Ethiopia", </a:t>
            </a:r>
            <a:r>
              <a:rPr lang="en-US" sz="28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General Medicine, 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vol. 13, pp. 991-1001.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315E4B-3EBE-4C3E-86DA-B028ADE100E4}"/>
              </a:ext>
            </a:extLst>
          </p:cNvPr>
          <p:cNvSpPr txBox="1"/>
          <p:nvPr/>
        </p:nvSpPr>
        <p:spPr>
          <a:xfrm>
            <a:off x="2485468" y="9518258"/>
            <a:ext cx="20976110" cy="1110689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aim of this study was to assess public perceptions toward quarantine for COVID-19 and associated factors among adult residents of selected towns in Southwest Ethiopia, 2020.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694D8D-CAC0-421B-91D9-CB6FE0BA9B9C}"/>
              </a:ext>
            </a:extLst>
          </p:cNvPr>
          <p:cNvSpPr txBox="1"/>
          <p:nvPr/>
        </p:nvSpPr>
        <p:spPr>
          <a:xfrm>
            <a:off x="2485467" y="10772346"/>
            <a:ext cx="20976111" cy="993926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 were significantly associated with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perception toward quarantine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educational status of secondary and above, being a merchant, knowledge of COVID-19 and knowledge of quarantine were significantly associated with a positive perception toward quarantine.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27873D-F3ED-4513-A06E-87ECA32430F6}"/>
              </a:ext>
            </a:extLst>
          </p:cNvPr>
          <p:cNvSpPr txBox="1"/>
          <p:nvPr/>
        </p:nvSpPr>
        <p:spPr>
          <a:xfrm>
            <a:off x="2485467" y="4385280"/>
            <a:ext cx="20976110" cy="107721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Objective To evaluate how public perceptions and trust in government communications affected the adoption of protective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Singapore during the coronavirus disease 2019 (COVID-19) pandemic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6A5E0A-4A9A-417F-95E8-F5422CB9CAF0}"/>
              </a:ext>
            </a:extLst>
          </p:cNvPr>
          <p:cNvCxnSpPr>
            <a:cxnSpLocks/>
          </p:cNvCxnSpPr>
          <p:nvPr/>
        </p:nvCxnSpPr>
        <p:spPr>
          <a:xfrm>
            <a:off x="0" y="7114767"/>
            <a:ext cx="24384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7" name="Dodecagon 16">
            <a:extLst>
              <a:ext uri="{FF2B5EF4-FFF2-40B4-BE49-F238E27FC236}">
                <a16:creationId xmlns:a16="http://schemas.microsoft.com/office/drawing/2014/main" id="{757A29E3-2670-43A7-9AFD-3E9BD9138F2F}"/>
              </a:ext>
            </a:extLst>
          </p:cNvPr>
          <p:cNvSpPr/>
          <p:nvPr/>
        </p:nvSpPr>
        <p:spPr>
          <a:xfrm>
            <a:off x="1995265" y="2119080"/>
            <a:ext cx="256618" cy="228729"/>
          </a:xfrm>
          <a:prstGeom prst="dodecagon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Dodecagon 17">
            <a:extLst>
              <a:ext uri="{FF2B5EF4-FFF2-40B4-BE49-F238E27FC236}">
                <a16:creationId xmlns:a16="http://schemas.microsoft.com/office/drawing/2014/main" id="{A9B31FCA-9F11-49FD-A562-4D54E7618E86}"/>
              </a:ext>
            </a:extLst>
          </p:cNvPr>
          <p:cNvSpPr/>
          <p:nvPr/>
        </p:nvSpPr>
        <p:spPr>
          <a:xfrm>
            <a:off x="1995265" y="7598605"/>
            <a:ext cx="256618" cy="228729"/>
          </a:xfrm>
          <a:prstGeom prst="dodecagon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B3745-2BCD-416C-979A-521D7BCF37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D7A3D-28B0-4AC9-B585-C070D48A9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Prof. Mukhtar AL-Hashimi</a:t>
            </a:r>
          </a:p>
        </p:txBody>
      </p:sp>
    </p:spTree>
    <p:extLst>
      <p:ext uri="{BB962C8B-B14F-4D97-AF65-F5344CB8AC3E}">
        <p14:creationId xmlns:p14="http://schemas.microsoft.com/office/powerpoint/2010/main" val="21774546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2246</Words>
  <Application>Microsoft Office PowerPoint</Application>
  <PresentationFormat>Custom</PresentationFormat>
  <Paragraphs>257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Helvetica Neue</vt:lpstr>
      <vt:lpstr>Helvetica Neue Light</vt:lpstr>
      <vt:lpstr>Helvetica Neue Medium</vt:lpstr>
      <vt:lpstr>Open Sans</vt:lpstr>
      <vt:lpstr>Times New Roman</vt:lpstr>
      <vt:lpstr>Verdana</vt:lpstr>
      <vt:lpstr>21_BasicWhite</vt:lpstr>
      <vt:lpstr>Perception and Impact of Coronavirus (COVID-19)  on People’s and lifestyle in Bahrain</vt:lpstr>
      <vt:lpstr>Can you define crisis?</vt:lpstr>
      <vt:lpstr>What are the types of emergencies we be planning for? </vt:lpstr>
      <vt:lpstr>    Emergent Crises</vt:lpstr>
      <vt:lpstr>PowerPoint Presentation</vt:lpstr>
      <vt:lpstr>Reflection on the organization and well-being During COVID-19</vt:lpstr>
      <vt:lpstr>Reflection on the organization and well-being Interim COVID-19</vt:lpstr>
      <vt:lpstr>The Question here is ….</vt:lpstr>
      <vt:lpstr>PowerPoint Presentation</vt:lpstr>
      <vt:lpstr>PowerPoint Presentation</vt:lpstr>
      <vt:lpstr>PowerPoint Presentation</vt:lpstr>
      <vt:lpstr>PowerPoint Presentation</vt:lpstr>
      <vt:lpstr>Analysis of Results</vt:lpstr>
      <vt:lpstr>Participants Demographic </vt:lpstr>
      <vt:lpstr>Participants Demographic </vt:lpstr>
      <vt:lpstr>Knowledge of COVID-19</vt:lpstr>
      <vt:lpstr>Psychological effects of COVID-19 on People</vt:lpstr>
      <vt:lpstr>Perception of Governmental Measures </vt:lpstr>
      <vt:lpstr>Beliefs about COVID-19</vt:lpstr>
      <vt:lpstr>Lessons learned from the coronavirus crisis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Perception on COVID-19 in Bahrain</dc:title>
  <dc:creator>Maryam</dc:creator>
  <cp:lastModifiedBy>Zainab Abdulwahab Isa Abdulla Darwish</cp:lastModifiedBy>
  <cp:revision>73</cp:revision>
  <cp:lastPrinted>2021-04-15T07:55:50Z</cp:lastPrinted>
  <dcterms:modified xsi:type="dcterms:W3CDTF">2021-04-15T11:02:39Z</dcterms:modified>
</cp:coreProperties>
</file>