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17"/>
  </p:notesMasterIdLst>
  <p:sldIdLst>
    <p:sldId id="256" r:id="rId2"/>
    <p:sldId id="257" r:id="rId3"/>
    <p:sldId id="258" r:id="rId4"/>
    <p:sldId id="261" r:id="rId5"/>
    <p:sldId id="263" r:id="rId6"/>
    <p:sldId id="264" r:id="rId7"/>
    <p:sldId id="305" r:id="rId8"/>
    <p:sldId id="307" r:id="rId9"/>
    <p:sldId id="299" r:id="rId10"/>
    <p:sldId id="309" r:id="rId11"/>
    <p:sldId id="308" r:id="rId12"/>
    <p:sldId id="303" r:id="rId13"/>
    <p:sldId id="304" r:id="rId14"/>
    <p:sldId id="306" r:id="rId15"/>
    <p:sldId id="28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988" autoAdjust="0"/>
  </p:normalViewPr>
  <p:slideViewPr>
    <p:cSldViewPr snapToGrid="0">
      <p:cViewPr>
        <p:scale>
          <a:sx n="81" d="100"/>
          <a:sy n="81" d="100"/>
        </p:scale>
        <p:origin x="-48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6.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6.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EDC91C-74FB-44C0-B6A0-32E12B0DB44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3273F49-9453-48C7-B8CC-C18BC617394B}">
      <dgm:prSet/>
      <dgm:spPr/>
      <dgm:t>
        <a:bodyPr/>
        <a:lstStyle/>
        <a:p>
          <a:r>
            <a:rPr lang="en-US" dirty="0" smtClean="0"/>
            <a:t>Obesity rates have rapidly increased among adolescents (Generation Z)</a:t>
          </a:r>
          <a:endParaRPr lang="en-US" dirty="0"/>
        </a:p>
      </dgm:t>
    </dgm:pt>
    <dgm:pt modelId="{43324E34-226C-4E63-BECC-1106873D0DF7}" type="parTrans" cxnId="{1DFD3B1B-316C-44F2-9EC9-C2C10229692B}">
      <dgm:prSet/>
      <dgm:spPr/>
      <dgm:t>
        <a:bodyPr/>
        <a:lstStyle/>
        <a:p>
          <a:endParaRPr lang="en-US"/>
        </a:p>
      </dgm:t>
    </dgm:pt>
    <dgm:pt modelId="{D2B4F6C0-1C79-4323-B690-93EC128892C7}" type="sibTrans" cxnId="{1DFD3B1B-316C-44F2-9EC9-C2C10229692B}">
      <dgm:prSet/>
      <dgm:spPr/>
      <dgm:t>
        <a:bodyPr/>
        <a:lstStyle/>
        <a:p>
          <a:endParaRPr lang="en-US"/>
        </a:p>
      </dgm:t>
    </dgm:pt>
    <dgm:pt modelId="{BA6A519E-BA98-432D-94C6-BCCE1C7C41A0}">
      <dgm:prSet/>
      <dgm:spPr/>
      <dgm:t>
        <a:bodyPr/>
        <a:lstStyle/>
        <a:p>
          <a:r>
            <a:rPr lang="en-US" dirty="0" smtClean="0"/>
            <a:t>The problem is much worst in the GCC and Bahrain</a:t>
          </a:r>
          <a:endParaRPr lang="en-US" dirty="0"/>
        </a:p>
      </dgm:t>
    </dgm:pt>
    <dgm:pt modelId="{6EFD62BF-7CB4-4AB3-A359-5F04D44865B8}" type="parTrans" cxnId="{FDF2D3FD-5A05-4399-8AEC-C45957DB6E24}">
      <dgm:prSet/>
      <dgm:spPr/>
      <dgm:t>
        <a:bodyPr/>
        <a:lstStyle/>
        <a:p>
          <a:endParaRPr lang="en-US"/>
        </a:p>
      </dgm:t>
    </dgm:pt>
    <dgm:pt modelId="{5403D941-460D-419A-ADE3-CD9796D461A2}" type="sibTrans" cxnId="{FDF2D3FD-5A05-4399-8AEC-C45957DB6E24}">
      <dgm:prSet/>
      <dgm:spPr/>
      <dgm:t>
        <a:bodyPr/>
        <a:lstStyle/>
        <a:p>
          <a:endParaRPr lang="en-US"/>
        </a:p>
      </dgm:t>
    </dgm:pt>
    <dgm:pt modelId="{219ABB59-3752-4377-9CB0-E1625FCAD21A}">
      <dgm:prSet/>
      <dgm:spPr/>
      <dgm:t>
        <a:bodyPr/>
        <a:lstStyle/>
        <a:p>
          <a:r>
            <a:rPr lang="en-US" dirty="0"/>
            <a:t>However, little research has examined </a:t>
          </a:r>
          <a:r>
            <a:rPr lang="en-US" dirty="0" smtClean="0"/>
            <a:t>the obesity-related behaviors of Bahraini adolescents (Generation Z)</a:t>
          </a:r>
          <a:endParaRPr lang="en-US" dirty="0"/>
        </a:p>
      </dgm:t>
    </dgm:pt>
    <dgm:pt modelId="{8AFAE114-2B2E-4A1D-8624-793D01F8D9C9}" type="parTrans" cxnId="{37831CCD-E68A-43C5-852D-1587AC4B2B3A}">
      <dgm:prSet/>
      <dgm:spPr/>
      <dgm:t>
        <a:bodyPr/>
        <a:lstStyle/>
        <a:p>
          <a:endParaRPr lang="en-US"/>
        </a:p>
      </dgm:t>
    </dgm:pt>
    <dgm:pt modelId="{F18CA5AF-C1DC-4385-8B65-1FD6FD651A55}" type="sibTrans" cxnId="{37831CCD-E68A-43C5-852D-1587AC4B2B3A}">
      <dgm:prSet/>
      <dgm:spPr/>
      <dgm:t>
        <a:bodyPr/>
        <a:lstStyle/>
        <a:p>
          <a:endParaRPr lang="en-US"/>
        </a:p>
      </dgm:t>
    </dgm:pt>
    <dgm:pt modelId="{1FF1EFBE-9B6E-408D-A755-A25A1106A689}" type="pres">
      <dgm:prSet presAssocID="{3DEDC91C-74FB-44C0-B6A0-32E12B0DB448}" presName="root" presStyleCnt="0">
        <dgm:presLayoutVars>
          <dgm:dir/>
          <dgm:resizeHandles val="exact"/>
        </dgm:presLayoutVars>
      </dgm:prSet>
      <dgm:spPr/>
      <dgm:t>
        <a:bodyPr/>
        <a:lstStyle/>
        <a:p>
          <a:endParaRPr lang="en-GB"/>
        </a:p>
      </dgm:t>
    </dgm:pt>
    <dgm:pt modelId="{9D3A4F0A-E7EE-4858-9973-0EB98D77E619}" type="pres">
      <dgm:prSet presAssocID="{D3273F49-9453-48C7-B8CC-C18BC617394B}" presName="compNode" presStyleCnt="0"/>
      <dgm:spPr/>
    </dgm:pt>
    <dgm:pt modelId="{EC34AEE7-F06B-4B15-9C77-FF9800DC6AD2}" type="pres">
      <dgm:prSet presAssocID="{D3273F49-9453-48C7-B8CC-C18BC617394B}" presName="bgRect" presStyleLbl="bgShp" presStyleIdx="0" presStyleCnt="3" custLinFactNeighborX="360" custLinFactNeighborY="2207"/>
      <dgm:spPr/>
    </dgm:pt>
    <dgm:pt modelId="{360CF0EA-7CBF-42C4-84D0-5963C2FA076C}" type="pres">
      <dgm:prSet presAssocID="{D3273F49-9453-48C7-B8CC-C18BC617394B}"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GB"/>
        </a:p>
      </dgm:t>
      <dgm:extLst>
        <a:ext uri="{E40237B7-FDA0-4F09-8148-C483321AD2D9}">
          <dgm14:cNvPr xmlns:dgm14="http://schemas.microsoft.com/office/drawing/2010/diagram" id="0" name="" descr="User Network"/>
        </a:ext>
      </dgm:extLst>
    </dgm:pt>
    <dgm:pt modelId="{1311AED8-4ACF-4183-B7D4-D454CDC6EADB}" type="pres">
      <dgm:prSet presAssocID="{D3273F49-9453-48C7-B8CC-C18BC617394B}" presName="spaceRect" presStyleCnt="0"/>
      <dgm:spPr/>
    </dgm:pt>
    <dgm:pt modelId="{E7557EB6-6D37-4C59-B26E-4E5D5908F1C9}" type="pres">
      <dgm:prSet presAssocID="{D3273F49-9453-48C7-B8CC-C18BC617394B}" presName="parTx" presStyleLbl="revTx" presStyleIdx="0" presStyleCnt="3">
        <dgm:presLayoutVars>
          <dgm:chMax val="0"/>
          <dgm:chPref val="0"/>
        </dgm:presLayoutVars>
      </dgm:prSet>
      <dgm:spPr/>
      <dgm:t>
        <a:bodyPr/>
        <a:lstStyle/>
        <a:p>
          <a:endParaRPr lang="en-GB"/>
        </a:p>
      </dgm:t>
    </dgm:pt>
    <dgm:pt modelId="{8CA7A123-2B06-4BBA-8145-B0C7B73EAF8A}" type="pres">
      <dgm:prSet presAssocID="{D2B4F6C0-1C79-4323-B690-93EC128892C7}" presName="sibTrans" presStyleCnt="0"/>
      <dgm:spPr/>
    </dgm:pt>
    <dgm:pt modelId="{4BDDE008-078D-4F5A-B08D-739EB2E70E50}" type="pres">
      <dgm:prSet presAssocID="{BA6A519E-BA98-432D-94C6-BCCE1C7C41A0}" presName="compNode" presStyleCnt="0"/>
      <dgm:spPr/>
    </dgm:pt>
    <dgm:pt modelId="{D6EFF59C-A874-4853-A4B6-773E4C899BF9}" type="pres">
      <dgm:prSet presAssocID="{BA6A519E-BA98-432D-94C6-BCCE1C7C41A0}" presName="bgRect" presStyleLbl="bgShp" presStyleIdx="1" presStyleCnt="3"/>
      <dgm:spPr/>
    </dgm:pt>
    <dgm:pt modelId="{521F5A2C-859F-4182-93D9-68E842DFEF58}" type="pres">
      <dgm:prSet presAssocID="{BA6A519E-BA98-432D-94C6-BCCE1C7C41A0}"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GB"/>
        </a:p>
      </dgm:t>
      <dgm:extLst>
        <a:ext uri="{E40237B7-FDA0-4F09-8148-C483321AD2D9}">
          <dgm14:cNvPr xmlns:dgm14="http://schemas.microsoft.com/office/drawing/2010/diagram" id="0" name="" descr="Connections"/>
        </a:ext>
      </dgm:extLst>
    </dgm:pt>
    <dgm:pt modelId="{2D5B048B-3A67-4184-B7E6-8CCAB0424632}" type="pres">
      <dgm:prSet presAssocID="{BA6A519E-BA98-432D-94C6-BCCE1C7C41A0}" presName="spaceRect" presStyleCnt="0"/>
      <dgm:spPr/>
    </dgm:pt>
    <dgm:pt modelId="{DE0BD68E-F081-4D5C-AB6D-B2037549210E}" type="pres">
      <dgm:prSet presAssocID="{BA6A519E-BA98-432D-94C6-BCCE1C7C41A0}" presName="parTx" presStyleLbl="revTx" presStyleIdx="1" presStyleCnt="3">
        <dgm:presLayoutVars>
          <dgm:chMax val="0"/>
          <dgm:chPref val="0"/>
        </dgm:presLayoutVars>
      </dgm:prSet>
      <dgm:spPr/>
      <dgm:t>
        <a:bodyPr/>
        <a:lstStyle/>
        <a:p>
          <a:endParaRPr lang="en-GB"/>
        </a:p>
      </dgm:t>
    </dgm:pt>
    <dgm:pt modelId="{710E51BE-B961-4404-9A62-70CFA706C3A5}" type="pres">
      <dgm:prSet presAssocID="{5403D941-460D-419A-ADE3-CD9796D461A2}" presName="sibTrans" presStyleCnt="0"/>
      <dgm:spPr/>
    </dgm:pt>
    <dgm:pt modelId="{43C6F7E9-44E0-4AE0-B9EC-E67AF2A494E9}" type="pres">
      <dgm:prSet presAssocID="{219ABB59-3752-4377-9CB0-E1625FCAD21A}" presName="compNode" presStyleCnt="0"/>
      <dgm:spPr/>
    </dgm:pt>
    <dgm:pt modelId="{BEBD9C0F-36C4-49DB-881A-9B368530150A}" type="pres">
      <dgm:prSet presAssocID="{219ABB59-3752-4377-9CB0-E1625FCAD21A}" presName="bgRect" presStyleLbl="bgShp" presStyleIdx="2" presStyleCnt="3"/>
      <dgm:spPr/>
    </dgm:pt>
    <dgm:pt modelId="{C35D2B7A-AB31-4A34-ADC3-B1E4B70D5591}" type="pres">
      <dgm:prSet presAssocID="{219ABB59-3752-4377-9CB0-E1625FCAD21A}"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GB"/>
        </a:p>
      </dgm:t>
      <dgm:extLst>
        <a:ext uri="{E40237B7-FDA0-4F09-8148-C483321AD2D9}">
          <dgm14:cNvPr xmlns:dgm14="http://schemas.microsoft.com/office/drawing/2010/diagram" id="0" name="" descr="Microscope"/>
        </a:ext>
      </dgm:extLst>
    </dgm:pt>
    <dgm:pt modelId="{C34D42AA-7E67-4708-9979-3E877336B06B}" type="pres">
      <dgm:prSet presAssocID="{219ABB59-3752-4377-9CB0-E1625FCAD21A}" presName="spaceRect" presStyleCnt="0"/>
      <dgm:spPr/>
    </dgm:pt>
    <dgm:pt modelId="{0D5F06C7-E32B-40F4-9516-A46ADF930632}" type="pres">
      <dgm:prSet presAssocID="{219ABB59-3752-4377-9CB0-E1625FCAD21A}" presName="parTx" presStyleLbl="revTx" presStyleIdx="2" presStyleCnt="3">
        <dgm:presLayoutVars>
          <dgm:chMax val="0"/>
          <dgm:chPref val="0"/>
        </dgm:presLayoutVars>
      </dgm:prSet>
      <dgm:spPr/>
      <dgm:t>
        <a:bodyPr/>
        <a:lstStyle/>
        <a:p>
          <a:endParaRPr lang="en-GB"/>
        </a:p>
      </dgm:t>
    </dgm:pt>
  </dgm:ptLst>
  <dgm:cxnLst>
    <dgm:cxn modelId="{1DFD3B1B-316C-44F2-9EC9-C2C10229692B}" srcId="{3DEDC91C-74FB-44C0-B6A0-32E12B0DB448}" destId="{D3273F49-9453-48C7-B8CC-C18BC617394B}" srcOrd="0" destOrd="0" parTransId="{43324E34-226C-4E63-BECC-1106873D0DF7}" sibTransId="{D2B4F6C0-1C79-4323-B690-93EC128892C7}"/>
    <dgm:cxn modelId="{37831CCD-E68A-43C5-852D-1587AC4B2B3A}" srcId="{3DEDC91C-74FB-44C0-B6A0-32E12B0DB448}" destId="{219ABB59-3752-4377-9CB0-E1625FCAD21A}" srcOrd="2" destOrd="0" parTransId="{8AFAE114-2B2E-4A1D-8624-793D01F8D9C9}" sibTransId="{F18CA5AF-C1DC-4385-8B65-1FD6FD651A55}"/>
    <dgm:cxn modelId="{57D1F9FA-5A05-4BEA-AC5F-6BDC8D5F95A3}" type="presOf" srcId="{BA6A519E-BA98-432D-94C6-BCCE1C7C41A0}" destId="{DE0BD68E-F081-4D5C-AB6D-B2037549210E}" srcOrd="0" destOrd="0" presId="urn:microsoft.com/office/officeart/2018/2/layout/IconVerticalSolidList"/>
    <dgm:cxn modelId="{FDF2D3FD-5A05-4399-8AEC-C45957DB6E24}" srcId="{3DEDC91C-74FB-44C0-B6A0-32E12B0DB448}" destId="{BA6A519E-BA98-432D-94C6-BCCE1C7C41A0}" srcOrd="1" destOrd="0" parTransId="{6EFD62BF-7CB4-4AB3-A359-5F04D44865B8}" sibTransId="{5403D941-460D-419A-ADE3-CD9796D461A2}"/>
    <dgm:cxn modelId="{E03CC1F8-A1C0-4CC9-87CD-8DDD300DCA8E}" type="presOf" srcId="{3DEDC91C-74FB-44C0-B6A0-32E12B0DB448}" destId="{1FF1EFBE-9B6E-408D-A755-A25A1106A689}" srcOrd="0" destOrd="0" presId="urn:microsoft.com/office/officeart/2018/2/layout/IconVerticalSolidList"/>
    <dgm:cxn modelId="{AFAA2488-6566-4B63-9493-36A25B824E34}" type="presOf" srcId="{219ABB59-3752-4377-9CB0-E1625FCAD21A}" destId="{0D5F06C7-E32B-40F4-9516-A46ADF930632}" srcOrd="0" destOrd="0" presId="urn:microsoft.com/office/officeart/2018/2/layout/IconVerticalSolidList"/>
    <dgm:cxn modelId="{BC095FE5-9B4D-4EF9-8CCE-DB2F248C88C4}" type="presOf" srcId="{D3273F49-9453-48C7-B8CC-C18BC617394B}" destId="{E7557EB6-6D37-4C59-B26E-4E5D5908F1C9}" srcOrd="0" destOrd="0" presId="urn:microsoft.com/office/officeart/2018/2/layout/IconVerticalSolidList"/>
    <dgm:cxn modelId="{8EF3AF92-13D4-4402-BCDD-25A71C22D75B}" type="presParOf" srcId="{1FF1EFBE-9B6E-408D-A755-A25A1106A689}" destId="{9D3A4F0A-E7EE-4858-9973-0EB98D77E619}" srcOrd="0" destOrd="0" presId="urn:microsoft.com/office/officeart/2018/2/layout/IconVerticalSolidList"/>
    <dgm:cxn modelId="{ADD5E3CD-9EE4-4376-94DE-316E4338EF00}" type="presParOf" srcId="{9D3A4F0A-E7EE-4858-9973-0EB98D77E619}" destId="{EC34AEE7-F06B-4B15-9C77-FF9800DC6AD2}" srcOrd="0" destOrd="0" presId="urn:microsoft.com/office/officeart/2018/2/layout/IconVerticalSolidList"/>
    <dgm:cxn modelId="{2E86794C-B963-4446-B6F9-3C544EA24160}" type="presParOf" srcId="{9D3A4F0A-E7EE-4858-9973-0EB98D77E619}" destId="{360CF0EA-7CBF-42C4-84D0-5963C2FA076C}" srcOrd="1" destOrd="0" presId="urn:microsoft.com/office/officeart/2018/2/layout/IconVerticalSolidList"/>
    <dgm:cxn modelId="{55470C75-6DC2-4B29-AF90-62A55DEFF533}" type="presParOf" srcId="{9D3A4F0A-E7EE-4858-9973-0EB98D77E619}" destId="{1311AED8-4ACF-4183-B7D4-D454CDC6EADB}" srcOrd="2" destOrd="0" presId="urn:microsoft.com/office/officeart/2018/2/layout/IconVerticalSolidList"/>
    <dgm:cxn modelId="{5DD4E3E2-ED10-41E3-99BA-1EDA0739103B}" type="presParOf" srcId="{9D3A4F0A-E7EE-4858-9973-0EB98D77E619}" destId="{E7557EB6-6D37-4C59-B26E-4E5D5908F1C9}" srcOrd="3" destOrd="0" presId="urn:microsoft.com/office/officeart/2018/2/layout/IconVerticalSolidList"/>
    <dgm:cxn modelId="{8B404C33-D15F-47A7-977D-0A9032F8D6CD}" type="presParOf" srcId="{1FF1EFBE-9B6E-408D-A755-A25A1106A689}" destId="{8CA7A123-2B06-4BBA-8145-B0C7B73EAF8A}" srcOrd="1" destOrd="0" presId="urn:microsoft.com/office/officeart/2018/2/layout/IconVerticalSolidList"/>
    <dgm:cxn modelId="{FB350621-154A-484F-89C9-9BB56F75CE9E}" type="presParOf" srcId="{1FF1EFBE-9B6E-408D-A755-A25A1106A689}" destId="{4BDDE008-078D-4F5A-B08D-739EB2E70E50}" srcOrd="2" destOrd="0" presId="urn:microsoft.com/office/officeart/2018/2/layout/IconVerticalSolidList"/>
    <dgm:cxn modelId="{E66413B8-37ED-40A4-B65A-6A2DF95FDB8A}" type="presParOf" srcId="{4BDDE008-078D-4F5A-B08D-739EB2E70E50}" destId="{D6EFF59C-A874-4853-A4B6-773E4C899BF9}" srcOrd="0" destOrd="0" presId="urn:microsoft.com/office/officeart/2018/2/layout/IconVerticalSolidList"/>
    <dgm:cxn modelId="{B185514A-33CF-4477-9243-917A70646A1F}" type="presParOf" srcId="{4BDDE008-078D-4F5A-B08D-739EB2E70E50}" destId="{521F5A2C-859F-4182-93D9-68E842DFEF58}" srcOrd="1" destOrd="0" presId="urn:microsoft.com/office/officeart/2018/2/layout/IconVerticalSolidList"/>
    <dgm:cxn modelId="{BF1C4207-FAD7-48C8-9B75-61DD730930FC}" type="presParOf" srcId="{4BDDE008-078D-4F5A-B08D-739EB2E70E50}" destId="{2D5B048B-3A67-4184-B7E6-8CCAB0424632}" srcOrd="2" destOrd="0" presId="urn:microsoft.com/office/officeart/2018/2/layout/IconVerticalSolidList"/>
    <dgm:cxn modelId="{98C7510F-78DE-4C75-9235-7AF0A16F187A}" type="presParOf" srcId="{4BDDE008-078D-4F5A-B08D-739EB2E70E50}" destId="{DE0BD68E-F081-4D5C-AB6D-B2037549210E}" srcOrd="3" destOrd="0" presId="urn:microsoft.com/office/officeart/2018/2/layout/IconVerticalSolidList"/>
    <dgm:cxn modelId="{66EE7365-A0F2-40DD-98A5-763BD1571CB0}" type="presParOf" srcId="{1FF1EFBE-9B6E-408D-A755-A25A1106A689}" destId="{710E51BE-B961-4404-9A62-70CFA706C3A5}" srcOrd="3" destOrd="0" presId="urn:microsoft.com/office/officeart/2018/2/layout/IconVerticalSolidList"/>
    <dgm:cxn modelId="{28F0E763-5224-4705-B405-1E897E41AF0B}" type="presParOf" srcId="{1FF1EFBE-9B6E-408D-A755-A25A1106A689}" destId="{43C6F7E9-44E0-4AE0-B9EC-E67AF2A494E9}" srcOrd="4" destOrd="0" presId="urn:microsoft.com/office/officeart/2018/2/layout/IconVerticalSolidList"/>
    <dgm:cxn modelId="{EDC6E39A-19A2-4876-8612-37E5F7A9B2F1}" type="presParOf" srcId="{43C6F7E9-44E0-4AE0-B9EC-E67AF2A494E9}" destId="{BEBD9C0F-36C4-49DB-881A-9B368530150A}" srcOrd="0" destOrd="0" presId="urn:microsoft.com/office/officeart/2018/2/layout/IconVerticalSolidList"/>
    <dgm:cxn modelId="{AC05DD38-078C-4F44-B4AA-CF3B9967386A}" type="presParOf" srcId="{43C6F7E9-44E0-4AE0-B9EC-E67AF2A494E9}" destId="{C35D2B7A-AB31-4A34-ADC3-B1E4B70D5591}" srcOrd="1" destOrd="0" presId="urn:microsoft.com/office/officeart/2018/2/layout/IconVerticalSolidList"/>
    <dgm:cxn modelId="{0BF5BEF0-C850-4901-9DBB-364239686AA9}" type="presParOf" srcId="{43C6F7E9-44E0-4AE0-B9EC-E67AF2A494E9}" destId="{C34D42AA-7E67-4708-9979-3E877336B06B}" srcOrd="2" destOrd="0" presId="urn:microsoft.com/office/officeart/2018/2/layout/IconVerticalSolidList"/>
    <dgm:cxn modelId="{0BA4DDCD-2F30-407A-B2F5-C450BE3D3B04}" type="presParOf" srcId="{43C6F7E9-44E0-4AE0-B9EC-E67AF2A494E9}" destId="{0D5F06C7-E32B-40F4-9516-A46ADF93063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16A744-DA1E-4AC4-B386-C8F0C664ECF5}"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2855C579-F276-49AC-BC28-80E978E9C297}">
      <dgm:prSet/>
      <dgm:spPr/>
      <dgm:t>
        <a:bodyPr/>
        <a:lstStyle/>
        <a:p>
          <a:r>
            <a:rPr lang="en-US" baseline="0" dirty="0" smtClean="0"/>
            <a:t>The aim of this study is to investigate obesity-related behaviors among Bahraini Adolescents (Generation Z)</a:t>
          </a:r>
          <a:endParaRPr lang="en-US" dirty="0"/>
        </a:p>
      </dgm:t>
    </dgm:pt>
    <dgm:pt modelId="{2ED8E02B-BB96-464E-ABA8-77FCE5234A37}" type="parTrans" cxnId="{59192422-5B43-4240-8D02-0F0BBDED5A85}">
      <dgm:prSet/>
      <dgm:spPr/>
      <dgm:t>
        <a:bodyPr/>
        <a:lstStyle/>
        <a:p>
          <a:endParaRPr lang="en-US"/>
        </a:p>
      </dgm:t>
    </dgm:pt>
    <dgm:pt modelId="{1AF55AE2-9C1C-4B5D-9581-CFAB78B6B020}" type="sibTrans" cxnId="{59192422-5B43-4240-8D02-0F0BBDED5A85}">
      <dgm:prSet/>
      <dgm:spPr/>
      <dgm:t>
        <a:bodyPr/>
        <a:lstStyle/>
        <a:p>
          <a:endParaRPr lang="en-US"/>
        </a:p>
      </dgm:t>
    </dgm:pt>
    <dgm:pt modelId="{1B79AEBC-3B53-4F36-8DEC-B10C7723BC14}">
      <dgm:prSet/>
      <dgm:spPr/>
      <dgm:t>
        <a:bodyPr/>
        <a:lstStyle/>
        <a:p>
          <a:r>
            <a:rPr lang="en-US" dirty="0" smtClean="0"/>
            <a:t>Data was collected from 6 schools in the Kingdom of Bahrain </a:t>
          </a:r>
          <a:endParaRPr lang="en-US" dirty="0"/>
        </a:p>
      </dgm:t>
    </dgm:pt>
    <dgm:pt modelId="{248B6568-391F-4F76-93D6-CCF894E4FF95}" type="parTrans" cxnId="{8BD7B4E9-BFF4-4E63-B980-AB133DCD8F09}">
      <dgm:prSet/>
      <dgm:spPr/>
      <dgm:t>
        <a:bodyPr/>
        <a:lstStyle/>
        <a:p>
          <a:endParaRPr lang="en-US"/>
        </a:p>
      </dgm:t>
    </dgm:pt>
    <dgm:pt modelId="{40C57F46-FF22-4695-AB0E-083D3F8CF2F3}" type="sibTrans" cxnId="{8BD7B4E9-BFF4-4E63-B980-AB133DCD8F09}">
      <dgm:prSet/>
      <dgm:spPr/>
      <dgm:t>
        <a:bodyPr/>
        <a:lstStyle/>
        <a:p>
          <a:endParaRPr lang="en-US"/>
        </a:p>
      </dgm:t>
    </dgm:pt>
    <dgm:pt modelId="{4CF64544-7D71-4905-8909-C53F09EE32C8}">
      <dgm:prSet/>
      <dgm:spPr/>
      <dgm:t>
        <a:bodyPr/>
        <a:lstStyle/>
        <a:p>
          <a:r>
            <a:rPr lang="en-US" dirty="0" smtClean="0"/>
            <a:t>Approximately 1,000 students participated in the study</a:t>
          </a:r>
          <a:endParaRPr lang="en-US" dirty="0"/>
        </a:p>
      </dgm:t>
    </dgm:pt>
    <dgm:pt modelId="{A8860FF8-D3C6-4B19-B189-5391D5A027F0}" type="parTrans" cxnId="{218710D4-C903-4F14-AC24-6A4B6CEB658B}">
      <dgm:prSet/>
      <dgm:spPr/>
      <dgm:t>
        <a:bodyPr/>
        <a:lstStyle/>
        <a:p>
          <a:endParaRPr lang="en-US"/>
        </a:p>
      </dgm:t>
    </dgm:pt>
    <dgm:pt modelId="{A75D2E18-D442-40C0-BB75-296F3BAFD3FF}" type="sibTrans" cxnId="{218710D4-C903-4F14-AC24-6A4B6CEB658B}">
      <dgm:prSet/>
      <dgm:spPr/>
      <dgm:t>
        <a:bodyPr/>
        <a:lstStyle/>
        <a:p>
          <a:endParaRPr lang="en-US"/>
        </a:p>
      </dgm:t>
    </dgm:pt>
    <dgm:pt modelId="{1F9D2B16-C630-4CD2-9B1B-24EB7CDABEF8}">
      <dgm:prSet/>
      <dgm:spPr/>
      <dgm:t>
        <a:bodyPr/>
        <a:lstStyle/>
        <a:p>
          <a:r>
            <a:rPr lang="en-US" baseline="0" dirty="0" smtClean="0"/>
            <a:t>Their ages ranged between 10 and 18</a:t>
          </a:r>
          <a:endParaRPr lang="en-US" dirty="0"/>
        </a:p>
      </dgm:t>
    </dgm:pt>
    <dgm:pt modelId="{561A5850-AAF1-4C9D-B6A9-0EE1C1EADD81}" type="parTrans" cxnId="{F4BAFE6F-C18B-4C35-BD86-093B34881299}">
      <dgm:prSet/>
      <dgm:spPr/>
      <dgm:t>
        <a:bodyPr/>
        <a:lstStyle/>
        <a:p>
          <a:endParaRPr lang="en-US"/>
        </a:p>
      </dgm:t>
    </dgm:pt>
    <dgm:pt modelId="{89B1FF71-207A-48F5-82F5-E41672DA2F2A}" type="sibTrans" cxnId="{F4BAFE6F-C18B-4C35-BD86-093B34881299}">
      <dgm:prSet/>
      <dgm:spPr/>
      <dgm:t>
        <a:bodyPr/>
        <a:lstStyle/>
        <a:p>
          <a:endParaRPr lang="en-US"/>
        </a:p>
      </dgm:t>
    </dgm:pt>
    <dgm:pt modelId="{B747A6DB-55E5-4D17-B116-834FDA5CCAF6}" type="pres">
      <dgm:prSet presAssocID="{DE16A744-DA1E-4AC4-B386-C8F0C664ECF5}" presName="matrix" presStyleCnt="0">
        <dgm:presLayoutVars>
          <dgm:chMax val="1"/>
          <dgm:dir/>
          <dgm:resizeHandles val="exact"/>
        </dgm:presLayoutVars>
      </dgm:prSet>
      <dgm:spPr/>
      <dgm:t>
        <a:bodyPr/>
        <a:lstStyle/>
        <a:p>
          <a:endParaRPr lang="en-GB"/>
        </a:p>
      </dgm:t>
    </dgm:pt>
    <dgm:pt modelId="{A8CFB71B-8E2E-45B2-8B46-30034B93DB24}" type="pres">
      <dgm:prSet presAssocID="{DE16A744-DA1E-4AC4-B386-C8F0C664ECF5}" presName="diamond" presStyleLbl="bgShp" presStyleIdx="0" presStyleCnt="1"/>
      <dgm:spPr/>
    </dgm:pt>
    <dgm:pt modelId="{7BC503E4-7A69-4702-8F6A-1874FCCD3524}" type="pres">
      <dgm:prSet presAssocID="{DE16A744-DA1E-4AC4-B386-C8F0C664ECF5}" presName="quad1" presStyleLbl="node1" presStyleIdx="0" presStyleCnt="4">
        <dgm:presLayoutVars>
          <dgm:chMax val="0"/>
          <dgm:chPref val="0"/>
          <dgm:bulletEnabled val="1"/>
        </dgm:presLayoutVars>
      </dgm:prSet>
      <dgm:spPr/>
      <dgm:t>
        <a:bodyPr/>
        <a:lstStyle/>
        <a:p>
          <a:endParaRPr lang="en-GB"/>
        </a:p>
      </dgm:t>
    </dgm:pt>
    <dgm:pt modelId="{A6F24EB1-44BA-4B36-AE9C-5FE2FB7809F5}" type="pres">
      <dgm:prSet presAssocID="{DE16A744-DA1E-4AC4-B386-C8F0C664ECF5}" presName="quad2" presStyleLbl="node1" presStyleIdx="1" presStyleCnt="4">
        <dgm:presLayoutVars>
          <dgm:chMax val="0"/>
          <dgm:chPref val="0"/>
          <dgm:bulletEnabled val="1"/>
        </dgm:presLayoutVars>
      </dgm:prSet>
      <dgm:spPr/>
      <dgm:t>
        <a:bodyPr/>
        <a:lstStyle/>
        <a:p>
          <a:endParaRPr lang="en-GB"/>
        </a:p>
      </dgm:t>
    </dgm:pt>
    <dgm:pt modelId="{DC83F1E5-215E-4DE6-A2D3-C6658023B040}" type="pres">
      <dgm:prSet presAssocID="{DE16A744-DA1E-4AC4-B386-C8F0C664ECF5}" presName="quad3" presStyleLbl="node1" presStyleIdx="2" presStyleCnt="4">
        <dgm:presLayoutVars>
          <dgm:chMax val="0"/>
          <dgm:chPref val="0"/>
          <dgm:bulletEnabled val="1"/>
        </dgm:presLayoutVars>
      </dgm:prSet>
      <dgm:spPr/>
      <dgm:t>
        <a:bodyPr/>
        <a:lstStyle/>
        <a:p>
          <a:endParaRPr lang="en-GB"/>
        </a:p>
      </dgm:t>
    </dgm:pt>
    <dgm:pt modelId="{5F9BB993-BDE5-43D8-A7C6-D464A5595AE1}" type="pres">
      <dgm:prSet presAssocID="{DE16A744-DA1E-4AC4-B386-C8F0C664ECF5}" presName="quad4" presStyleLbl="node1" presStyleIdx="3" presStyleCnt="4">
        <dgm:presLayoutVars>
          <dgm:chMax val="0"/>
          <dgm:chPref val="0"/>
          <dgm:bulletEnabled val="1"/>
        </dgm:presLayoutVars>
      </dgm:prSet>
      <dgm:spPr/>
      <dgm:t>
        <a:bodyPr/>
        <a:lstStyle/>
        <a:p>
          <a:endParaRPr lang="en-GB"/>
        </a:p>
      </dgm:t>
    </dgm:pt>
  </dgm:ptLst>
  <dgm:cxnLst>
    <dgm:cxn modelId="{90541AC4-F5D7-47A6-8785-2DE0F93CF148}" type="presOf" srcId="{1F9D2B16-C630-4CD2-9B1B-24EB7CDABEF8}" destId="{5F9BB993-BDE5-43D8-A7C6-D464A5595AE1}" srcOrd="0" destOrd="0" presId="urn:microsoft.com/office/officeart/2005/8/layout/matrix3"/>
    <dgm:cxn modelId="{786AC7D1-8C06-4325-B935-E8719AE3153B}" type="presOf" srcId="{4CF64544-7D71-4905-8909-C53F09EE32C8}" destId="{DC83F1E5-215E-4DE6-A2D3-C6658023B040}" srcOrd="0" destOrd="0" presId="urn:microsoft.com/office/officeart/2005/8/layout/matrix3"/>
    <dgm:cxn modelId="{14D9AB6D-8D92-4E73-B071-D88FBA431B6A}" type="presOf" srcId="{1B79AEBC-3B53-4F36-8DEC-B10C7723BC14}" destId="{A6F24EB1-44BA-4B36-AE9C-5FE2FB7809F5}" srcOrd="0" destOrd="0" presId="urn:microsoft.com/office/officeart/2005/8/layout/matrix3"/>
    <dgm:cxn modelId="{8BD7B4E9-BFF4-4E63-B980-AB133DCD8F09}" srcId="{DE16A744-DA1E-4AC4-B386-C8F0C664ECF5}" destId="{1B79AEBC-3B53-4F36-8DEC-B10C7723BC14}" srcOrd="1" destOrd="0" parTransId="{248B6568-391F-4F76-93D6-CCF894E4FF95}" sibTransId="{40C57F46-FF22-4695-AB0E-083D3F8CF2F3}"/>
    <dgm:cxn modelId="{0A4BDE1C-A01C-4A75-A560-C0E8B1371F3D}" type="presOf" srcId="{2855C579-F276-49AC-BC28-80E978E9C297}" destId="{7BC503E4-7A69-4702-8F6A-1874FCCD3524}" srcOrd="0" destOrd="0" presId="urn:microsoft.com/office/officeart/2005/8/layout/matrix3"/>
    <dgm:cxn modelId="{D38B38A8-F587-4AA7-8D14-9D9B685A4518}" type="presOf" srcId="{DE16A744-DA1E-4AC4-B386-C8F0C664ECF5}" destId="{B747A6DB-55E5-4D17-B116-834FDA5CCAF6}" srcOrd="0" destOrd="0" presId="urn:microsoft.com/office/officeart/2005/8/layout/matrix3"/>
    <dgm:cxn modelId="{F4BAFE6F-C18B-4C35-BD86-093B34881299}" srcId="{DE16A744-DA1E-4AC4-B386-C8F0C664ECF5}" destId="{1F9D2B16-C630-4CD2-9B1B-24EB7CDABEF8}" srcOrd="3" destOrd="0" parTransId="{561A5850-AAF1-4C9D-B6A9-0EE1C1EADD81}" sibTransId="{89B1FF71-207A-48F5-82F5-E41672DA2F2A}"/>
    <dgm:cxn modelId="{218710D4-C903-4F14-AC24-6A4B6CEB658B}" srcId="{DE16A744-DA1E-4AC4-B386-C8F0C664ECF5}" destId="{4CF64544-7D71-4905-8909-C53F09EE32C8}" srcOrd="2" destOrd="0" parTransId="{A8860FF8-D3C6-4B19-B189-5391D5A027F0}" sibTransId="{A75D2E18-D442-40C0-BB75-296F3BAFD3FF}"/>
    <dgm:cxn modelId="{59192422-5B43-4240-8D02-0F0BBDED5A85}" srcId="{DE16A744-DA1E-4AC4-B386-C8F0C664ECF5}" destId="{2855C579-F276-49AC-BC28-80E978E9C297}" srcOrd="0" destOrd="0" parTransId="{2ED8E02B-BB96-464E-ABA8-77FCE5234A37}" sibTransId="{1AF55AE2-9C1C-4B5D-9581-CFAB78B6B020}"/>
    <dgm:cxn modelId="{860BFFCB-01C1-4399-9D09-1313D6F75503}" type="presParOf" srcId="{B747A6DB-55E5-4D17-B116-834FDA5CCAF6}" destId="{A8CFB71B-8E2E-45B2-8B46-30034B93DB24}" srcOrd="0" destOrd="0" presId="urn:microsoft.com/office/officeart/2005/8/layout/matrix3"/>
    <dgm:cxn modelId="{F7F509A1-10A2-4178-AC8E-227921825FE5}" type="presParOf" srcId="{B747A6DB-55E5-4D17-B116-834FDA5CCAF6}" destId="{7BC503E4-7A69-4702-8F6A-1874FCCD3524}" srcOrd="1" destOrd="0" presId="urn:microsoft.com/office/officeart/2005/8/layout/matrix3"/>
    <dgm:cxn modelId="{58CE181F-322C-42AE-A75B-963138C8BEB2}" type="presParOf" srcId="{B747A6DB-55E5-4D17-B116-834FDA5CCAF6}" destId="{A6F24EB1-44BA-4B36-AE9C-5FE2FB7809F5}" srcOrd="2" destOrd="0" presId="urn:microsoft.com/office/officeart/2005/8/layout/matrix3"/>
    <dgm:cxn modelId="{CFC17FCB-ABA3-476B-BDAB-12BA3794EF3F}" type="presParOf" srcId="{B747A6DB-55E5-4D17-B116-834FDA5CCAF6}" destId="{DC83F1E5-215E-4DE6-A2D3-C6658023B040}" srcOrd="3" destOrd="0" presId="urn:microsoft.com/office/officeart/2005/8/layout/matrix3"/>
    <dgm:cxn modelId="{A532665A-E320-4D30-9453-F59C7ABA9E47}" type="presParOf" srcId="{B747A6DB-55E5-4D17-B116-834FDA5CCAF6}" destId="{5F9BB993-BDE5-43D8-A7C6-D464A5595AE1}"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16A744-DA1E-4AC4-B386-C8F0C664ECF5}"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2855C579-F276-49AC-BC28-80E978E9C297}">
      <dgm:prSet/>
      <dgm:spPr/>
      <dgm:t>
        <a:bodyPr/>
        <a:lstStyle/>
        <a:p>
          <a:r>
            <a:rPr lang="en-US" baseline="0"/>
            <a:t>Findings from this study are useful for policy makers to design more effective network-based health interventions which were successful when implemented abroad</a:t>
          </a:r>
          <a:endParaRPr lang="en-US"/>
        </a:p>
      </dgm:t>
    </dgm:pt>
    <dgm:pt modelId="{2ED8E02B-BB96-464E-ABA8-77FCE5234A37}" type="parTrans" cxnId="{59192422-5B43-4240-8D02-0F0BBDED5A85}">
      <dgm:prSet/>
      <dgm:spPr/>
      <dgm:t>
        <a:bodyPr/>
        <a:lstStyle/>
        <a:p>
          <a:endParaRPr lang="en-US"/>
        </a:p>
      </dgm:t>
    </dgm:pt>
    <dgm:pt modelId="{1AF55AE2-9C1C-4B5D-9581-CFAB78B6B020}" type="sibTrans" cxnId="{59192422-5B43-4240-8D02-0F0BBDED5A85}">
      <dgm:prSet/>
      <dgm:spPr/>
      <dgm:t>
        <a:bodyPr/>
        <a:lstStyle/>
        <a:p>
          <a:endParaRPr lang="en-US"/>
        </a:p>
      </dgm:t>
    </dgm:pt>
    <dgm:pt modelId="{1B79AEBC-3B53-4F36-8DEC-B10C7723BC14}">
      <dgm:prSet/>
      <dgm:spPr/>
      <dgm:t>
        <a:bodyPr/>
        <a:lstStyle/>
        <a:p>
          <a:r>
            <a:rPr lang="en-US" baseline="0"/>
            <a:t>Findings are also gender specific, which has implications for gender-tailored interventions</a:t>
          </a:r>
          <a:endParaRPr lang="en-US"/>
        </a:p>
      </dgm:t>
    </dgm:pt>
    <dgm:pt modelId="{248B6568-391F-4F76-93D6-CCF894E4FF95}" type="parTrans" cxnId="{8BD7B4E9-BFF4-4E63-B980-AB133DCD8F09}">
      <dgm:prSet/>
      <dgm:spPr/>
      <dgm:t>
        <a:bodyPr/>
        <a:lstStyle/>
        <a:p>
          <a:endParaRPr lang="en-US"/>
        </a:p>
      </dgm:t>
    </dgm:pt>
    <dgm:pt modelId="{40C57F46-FF22-4695-AB0E-083D3F8CF2F3}" type="sibTrans" cxnId="{8BD7B4E9-BFF4-4E63-B980-AB133DCD8F09}">
      <dgm:prSet/>
      <dgm:spPr/>
      <dgm:t>
        <a:bodyPr/>
        <a:lstStyle/>
        <a:p>
          <a:endParaRPr lang="en-US"/>
        </a:p>
      </dgm:t>
    </dgm:pt>
    <dgm:pt modelId="{4CF64544-7D71-4905-8909-C53F09EE32C8}">
      <dgm:prSet/>
      <dgm:spPr/>
      <dgm:t>
        <a:bodyPr/>
        <a:lstStyle/>
        <a:p>
          <a:r>
            <a:rPr lang="en-US" baseline="0"/>
            <a:t>In the Arab gulf region, very few studies offered recommendations that translate research findings into practice</a:t>
          </a:r>
          <a:endParaRPr lang="en-US"/>
        </a:p>
      </dgm:t>
    </dgm:pt>
    <dgm:pt modelId="{A8860FF8-D3C6-4B19-B189-5391D5A027F0}" type="parTrans" cxnId="{218710D4-C903-4F14-AC24-6A4B6CEB658B}">
      <dgm:prSet/>
      <dgm:spPr/>
      <dgm:t>
        <a:bodyPr/>
        <a:lstStyle/>
        <a:p>
          <a:endParaRPr lang="en-US"/>
        </a:p>
      </dgm:t>
    </dgm:pt>
    <dgm:pt modelId="{A75D2E18-D442-40C0-BB75-296F3BAFD3FF}" type="sibTrans" cxnId="{218710D4-C903-4F14-AC24-6A4B6CEB658B}">
      <dgm:prSet/>
      <dgm:spPr/>
      <dgm:t>
        <a:bodyPr/>
        <a:lstStyle/>
        <a:p>
          <a:endParaRPr lang="en-US"/>
        </a:p>
      </dgm:t>
    </dgm:pt>
    <dgm:pt modelId="{1F9D2B16-C630-4CD2-9B1B-24EB7CDABEF8}">
      <dgm:prSet/>
      <dgm:spPr/>
      <dgm:t>
        <a:bodyPr/>
        <a:lstStyle/>
        <a:p>
          <a:r>
            <a:rPr lang="en-US" baseline="0"/>
            <a:t>In Bahrain, there are no comprehensive programmes directed towards combating obesity including adolescent obesity</a:t>
          </a:r>
          <a:endParaRPr lang="en-US"/>
        </a:p>
      </dgm:t>
    </dgm:pt>
    <dgm:pt modelId="{561A5850-AAF1-4C9D-B6A9-0EE1C1EADD81}" type="parTrans" cxnId="{F4BAFE6F-C18B-4C35-BD86-093B34881299}">
      <dgm:prSet/>
      <dgm:spPr/>
      <dgm:t>
        <a:bodyPr/>
        <a:lstStyle/>
        <a:p>
          <a:endParaRPr lang="en-US"/>
        </a:p>
      </dgm:t>
    </dgm:pt>
    <dgm:pt modelId="{89B1FF71-207A-48F5-82F5-E41672DA2F2A}" type="sibTrans" cxnId="{F4BAFE6F-C18B-4C35-BD86-093B34881299}">
      <dgm:prSet/>
      <dgm:spPr/>
      <dgm:t>
        <a:bodyPr/>
        <a:lstStyle/>
        <a:p>
          <a:endParaRPr lang="en-US"/>
        </a:p>
      </dgm:t>
    </dgm:pt>
    <dgm:pt modelId="{B747A6DB-55E5-4D17-B116-834FDA5CCAF6}" type="pres">
      <dgm:prSet presAssocID="{DE16A744-DA1E-4AC4-B386-C8F0C664ECF5}" presName="matrix" presStyleCnt="0">
        <dgm:presLayoutVars>
          <dgm:chMax val="1"/>
          <dgm:dir/>
          <dgm:resizeHandles val="exact"/>
        </dgm:presLayoutVars>
      </dgm:prSet>
      <dgm:spPr/>
      <dgm:t>
        <a:bodyPr/>
        <a:lstStyle/>
        <a:p>
          <a:endParaRPr lang="en-GB"/>
        </a:p>
      </dgm:t>
    </dgm:pt>
    <dgm:pt modelId="{A8CFB71B-8E2E-45B2-8B46-30034B93DB24}" type="pres">
      <dgm:prSet presAssocID="{DE16A744-DA1E-4AC4-B386-C8F0C664ECF5}" presName="diamond" presStyleLbl="bgShp" presStyleIdx="0" presStyleCnt="1"/>
      <dgm:spPr/>
    </dgm:pt>
    <dgm:pt modelId="{7BC503E4-7A69-4702-8F6A-1874FCCD3524}" type="pres">
      <dgm:prSet presAssocID="{DE16A744-DA1E-4AC4-B386-C8F0C664ECF5}" presName="quad1" presStyleLbl="node1" presStyleIdx="0" presStyleCnt="4">
        <dgm:presLayoutVars>
          <dgm:chMax val="0"/>
          <dgm:chPref val="0"/>
          <dgm:bulletEnabled val="1"/>
        </dgm:presLayoutVars>
      </dgm:prSet>
      <dgm:spPr/>
      <dgm:t>
        <a:bodyPr/>
        <a:lstStyle/>
        <a:p>
          <a:endParaRPr lang="en-GB"/>
        </a:p>
      </dgm:t>
    </dgm:pt>
    <dgm:pt modelId="{A6F24EB1-44BA-4B36-AE9C-5FE2FB7809F5}" type="pres">
      <dgm:prSet presAssocID="{DE16A744-DA1E-4AC4-B386-C8F0C664ECF5}" presName="quad2" presStyleLbl="node1" presStyleIdx="1" presStyleCnt="4">
        <dgm:presLayoutVars>
          <dgm:chMax val="0"/>
          <dgm:chPref val="0"/>
          <dgm:bulletEnabled val="1"/>
        </dgm:presLayoutVars>
      </dgm:prSet>
      <dgm:spPr/>
      <dgm:t>
        <a:bodyPr/>
        <a:lstStyle/>
        <a:p>
          <a:endParaRPr lang="en-GB"/>
        </a:p>
      </dgm:t>
    </dgm:pt>
    <dgm:pt modelId="{DC83F1E5-215E-4DE6-A2D3-C6658023B040}" type="pres">
      <dgm:prSet presAssocID="{DE16A744-DA1E-4AC4-B386-C8F0C664ECF5}" presName="quad3" presStyleLbl="node1" presStyleIdx="2" presStyleCnt="4">
        <dgm:presLayoutVars>
          <dgm:chMax val="0"/>
          <dgm:chPref val="0"/>
          <dgm:bulletEnabled val="1"/>
        </dgm:presLayoutVars>
      </dgm:prSet>
      <dgm:spPr/>
      <dgm:t>
        <a:bodyPr/>
        <a:lstStyle/>
        <a:p>
          <a:endParaRPr lang="en-GB"/>
        </a:p>
      </dgm:t>
    </dgm:pt>
    <dgm:pt modelId="{5F9BB993-BDE5-43D8-A7C6-D464A5595AE1}" type="pres">
      <dgm:prSet presAssocID="{DE16A744-DA1E-4AC4-B386-C8F0C664ECF5}" presName="quad4" presStyleLbl="node1" presStyleIdx="3" presStyleCnt="4">
        <dgm:presLayoutVars>
          <dgm:chMax val="0"/>
          <dgm:chPref val="0"/>
          <dgm:bulletEnabled val="1"/>
        </dgm:presLayoutVars>
      </dgm:prSet>
      <dgm:spPr/>
      <dgm:t>
        <a:bodyPr/>
        <a:lstStyle/>
        <a:p>
          <a:endParaRPr lang="en-GB"/>
        </a:p>
      </dgm:t>
    </dgm:pt>
  </dgm:ptLst>
  <dgm:cxnLst>
    <dgm:cxn modelId="{C5309A27-56F4-4F3C-B6E1-6A30370E2A32}" type="presOf" srcId="{1F9D2B16-C630-4CD2-9B1B-24EB7CDABEF8}" destId="{5F9BB993-BDE5-43D8-A7C6-D464A5595AE1}" srcOrd="0" destOrd="0" presId="urn:microsoft.com/office/officeart/2005/8/layout/matrix3"/>
    <dgm:cxn modelId="{8BD7B4E9-BFF4-4E63-B980-AB133DCD8F09}" srcId="{DE16A744-DA1E-4AC4-B386-C8F0C664ECF5}" destId="{1B79AEBC-3B53-4F36-8DEC-B10C7723BC14}" srcOrd="1" destOrd="0" parTransId="{248B6568-391F-4F76-93D6-CCF894E4FF95}" sibTransId="{40C57F46-FF22-4695-AB0E-083D3F8CF2F3}"/>
    <dgm:cxn modelId="{75E8C4FC-1FB2-4628-9FB9-799F673B6410}" type="presOf" srcId="{1B79AEBC-3B53-4F36-8DEC-B10C7723BC14}" destId="{A6F24EB1-44BA-4B36-AE9C-5FE2FB7809F5}" srcOrd="0" destOrd="0" presId="urn:microsoft.com/office/officeart/2005/8/layout/matrix3"/>
    <dgm:cxn modelId="{F4BAFE6F-C18B-4C35-BD86-093B34881299}" srcId="{DE16A744-DA1E-4AC4-B386-C8F0C664ECF5}" destId="{1F9D2B16-C630-4CD2-9B1B-24EB7CDABEF8}" srcOrd="3" destOrd="0" parTransId="{561A5850-AAF1-4C9D-B6A9-0EE1C1EADD81}" sibTransId="{89B1FF71-207A-48F5-82F5-E41672DA2F2A}"/>
    <dgm:cxn modelId="{218710D4-C903-4F14-AC24-6A4B6CEB658B}" srcId="{DE16A744-DA1E-4AC4-B386-C8F0C664ECF5}" destId="{4CF64544-7D71-4905-8909-C53F09EE32C8}" srcOrd="2" destOrd="0" parTransId="{A8860FF8-D3C6-4B19-B189-5391D5A027F0}" sibTransId="{A75D2E18-D442-40C0-BB75-296F3BAFD3FF}"/>
    <dgm:cxn modelId="{037AAD28-1CA3-41E2-9CDA-8B5F37BE1CA8}" type="presOf" srcId="{2855C579-F276-49AC-BC28-80E978E9C297}" destId="{7BC503E4-7A69-4702-8F6A-1874FCCD3524}" srcOrd="0" destOrd="0" presId="urn:microsoft.com/office/officeart/2005/8/layout/matrix3"/>
    <dgm:cxn modelId="{59192422-5B43-4240-8D02-0F0BBDED5A85}" srcId="{DE16A744-DA1E-4AC4-B386-C8F0C664ECF5}" destId="{2855C579-F276-49AC-BC28-80E978E9C297}" srcOrd="0" destOrd="0" parTransId="{2ED8E02B-BB96-464E-ABA8-77FCE5234A37}" sibTransId="{1AF55AE2-9C1C-4B5D-9581-CFAB78B6B020}"/>
    <dgm:cxn modelId="{517D6E5F-08F2-4BE0-A573-5DF4DE715891}" type="presOf" srcId="{4CF64544-7D71-4905-8909-C53F09EE32C8}" destId="{DC83F1E5-215E-4DE6-A2D3-C6658023B040}" srcOrd="0" destOrd="0" presId="urn:microsoft.com/office/officeart/2005/8/layout/matrix3"/>
    <dgm:cxn modelId="{C0FBC69A-1BCE-479F-A636-F67FC48E49D3}" type="presOf" srcId="{DE16A744-DA1E-4AC4-B386-C8F0C664ECF5}" destId="{B747A6DB-55E5-4D17-B116-834FDA5CCAF6}" srcOrd="0" destOrd="0" presId="urn:microsoft.com/office/officeart/2005/8/layout/matrix3"/>
    <dgm:cxn modelId="{CEF04BFE-7773-4F1F-8737-79E264368B70}" type="presParOf" srcId="{B747A6DB-55E5-4D17-B116-834FDA5CCAF6}" destId="{A8CFB71B-8E2E-45B2-8B46-30034B93DB24}" srcOrd="0" destOrd="0" presId="urn:microsoft.com/office/officeart/2005/8/layout/matrix3"/>
    <dgm:cxn modelId="{94CA6421-CA29-4AAA-A710-F0EA70DFF3AB}" type="presParOf" srcId="{B747A6DB-55E5-4D17-B116-834FDA5CCAF6}" destId="{7BC503E4-7A69-4702-8F6A-1874FCCD3524}" srcOrd="1" destOrd="0" presId="urn:microsoft.com/office/officeart/2005/8/layout/matrix3"/>
    <dgm:cxn modelId="{1FEDAC0E-D99D-44C2-A3D0-3C3C0B52DF77}" type="presParOf" srcId="{B747A6DB-55E5-4D17-B116-834FDA5CCAF6}" destId="{A6F24EB1-44BA-4B36-AE9C-5FE2FB7809F5}" srcOrd="2" destOrd="0" presId="urn:microsoft.com/office/officeart/2005/8/layout/matrix3"/>
    <dgm:cxn modelId="{0E3655D1-2436-4CEC-9F06-90E1C80441AE}" type="presParOf" srcId="{B747A6DB-55E5-4D17-B116-834FDA5CCAF6}" destId="{DC83F1E5-215E-4DE6-A2D3-C6658023B040}" srcOrd="3" destOrd="0" presId="urn:microsoft.com/office/officeart/2005/8/layout/matrix3"/>
    <dgm:cxn modelId="{C013C0FB-F15F-417E-A83E-862C474641A3}" type="presParOf" srcId="{B747A6DB-55E5-4D17-B116-834FDA5CCAF6}" destId="{5F9BB993-BDE5-43D8-A7C6-D464A5595AE1}"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4AEE7-F06B-4B15-9C77-FF9800DC6AD2}">
      <dsp:nvSpPr>
        <dsp:cNvPr id="0" name=""/>
        <dsp:cNvSpPr/>
      </dsp:nvSpPr>
      <dsp:spPr>
        <a:xfrm>
          <a:off x="0" y="35844"/>
          <a:ext cx="6506304" cy="159327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0CF0EA-7CBF-42C4-84D0-5963C2FA076C}">
      <dsp:nvSpPr>
        <dsp:cNvPr id="0" name=""/>
        <dsp:cNvSpPr/>
      </dsp:nvSpPr>
      <dsp:spPr>
        <a:xfrm>
          <a:off x="481967" y="359168"/>
          <a:ext cx="876303" cy="87630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E7557EB6-6D37-4C59-B26E-4E5D5908F1C9}">
      <dsp:nvSpPr>
        <dsp:cNvPr id="0" name=""/>
        <dsp:cNvSpPr/>
      </dsp:nvSpPr>
      <dsp:spPr>
        <a:xfrm>
          <a:off x="1840237" y="680"/>
          <a:ext cx="4666066" cy="1593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22" tIns="168622" rIns="168622" bIns="168622" numCol="1" spcCol="1270" anchor="ctr" anchorCtr="0">
          <a:noAutofit/>
        </a:bodyPr>
        <a:lstStyle/>
        <a:p>
          <a:pPr lvl="0" algn="l" defTabSz="1066800">
            <a:lnSpc>
              <a:spcPct val="90000"/>
            </a:lnSpc>
            <a:spcBef>
              <a:spcPct val="0"/>
            </a:spcBef>
            <a:spcAft>
              <a:spcPct val="35000"/>
            </a:spcAft>
          </a:pPr>
          <a:r>
            <a:rPr lang="en-US" sz="2400" kern="1200" dirty="0" smtClean="0"/>
            <a:t>Obesity rates have rapidly increased among adolescents (Generation Z)</a:t>
          </a:r>
          <a:endParaRPr lang="en-US" sz="2400" kern="1200" dirty="0"/>
        </a:p>
      </dsp:txBody>
      <dsp:txXfrm>
        <a:off x="1840237" y="680"/>
        <a:ext cx="4666066" cy="1593279"/>
      </dsp:txXfrm>
    </dsp:sp>
    <dsp:sp modelId="{D6EFF59C-A874-4853-A4B6-773E4C899BF9}">
      <dsp:nvSpPr>
        <dsp:cNvPr id="0" name=""/>
        <dsp:cNvSpPr/>
      </dsp:nvSpPr>
      <dsp:spPr>
        <a:xfrm>
          <a:off x="0" y="1992280"/>
          <a:ext cx="6506304" cy="159327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1F5A2C-859F-4182-93D9-68E842DFEF58}">
      <dsp:nvSpPr>
        <dsp:cNvPr id="0" name=""/>
        <dsp:cNvSpPr/>
      </dsp:nvSpPr>
      <dsp:spPr>
        <a:xfrm>
          <a:off x="481967" y="2350768"/>
          <a:ext cx="876303" cy="876303"/>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DE0BD68E-F081-4D5C-AB6D-B2037549210E}">
      <dsp:nvSpPr>
        <dsp:cNvPr id="0" name=""/>
        <dsp:cNvSpPr/>
      </dsp:nvSpPr>
      <dsp:spPr>
        <a:xfrm>
          <a:off x="1840237" y="1992280"/>
          <a:ext cx="4666066" cy="1593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22" tIns="168622" rIns="168622" bIns="168622" numCol="1" spcCol="1270" anchor="ctr" anchorCtr="0">
          <a:noAutofit/>
        </a:bodyPr>
        <a:lstStyle/>
        <a:p>
          <a:pPr lvl="0" algn="l" defTabSz="1066800">
            <a:lnSpc>
              <a:spcPct val="90000"/>
            </a:lnSpc>
            <a:spcBef>
              <a:spcPct val="0"/>
            </a:spcBef>
            <a:spcAft>
              <a:spcPct val="35000"/>
            </a:spcAft>
          </a:pPr>
          <a:r>
            <a:rPr lang="en-US" sz="2400" kern="1200" dirty="0" smtClean="0"/>
            <a:t>The problem is much worst in the GCC and Bahrain</a:t>
          </a:r>
          <a:endParaRPr lang="en-US" sz="2400" kern="1200" dirty="0"/>
        </a:p>
      </dsp:txBody>
      <dsp:txXfrm>
        <a:off x="1840237" y="1992280"/>
        <a:ext cx="4666066" cy="1593279"/>
      </dsp:txXfrm>
    </dsp:sp>
    <dsp:sp modelId="{BEBD9C0F-36C4-49DB-881A-9B368530150A}">
      <dsp:nvSpPr>
        <dsp:cNvPr id="0" name=""/>
        <dsp:cNvSpPr/>
      </dsp:nvSpPr>
      <dsp:spPr>
        <a:xfrm>
          <a:off x="0" y="3983879"/>
          <a:ext cx="6506304" cy="159327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5D2B7A-AB31-4A34-ADC3-B1E4B70D5591}">
      <dsp:nvSpPr>
        <dsp:cNvPr id="0" name=""/>
        <dsp:cNvSpPr/>
      </dsp:nvSpPr>
      <dsp:spPr>
        <a:xfrm>
          <a:off x="481967" y="4342367"/>
          <a:ext cx="876303" cy="876303"/>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0D5F06C7-E32B-40F4-9516-A46ADF930632}">
      <dsp:nvSpPr>
        <dsp:cNvPr id="0" name=""/>
        <dsp:cNvSpPr/>
      </dsp:nvSpPr>
      <dsp:spPr>
        <a:xfrm>
          <a:off x="1840237" y="3983879"/>
          <a:ext cx="4666066" cy="1593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22" tIns="168622" rIns="168622" bIns="168622" numCol="1" spcCol="1270" anchor="ctr" anchorCtr="0">
          <a:noAutofit/>
        </a:bodyPr>
        <a:lstStyle/>
        <a:p>
          <a:pPr lvl="0" algn="l" defTabSz="1066800">
            <a:lnSpc>
              <a:spcPct val="90000"/>
            </a:lnSpc>
            <a:spcBef>
              <a:spcPct val="0"/>
            </a:spcBef>
            <a:spcAft>
              <a:spcPct val="35000"/>
            </a:spcAft>
          </a:pPr>
          <a:r>
            <a:rPr lang="en-US" sz="2400" kern="1200" dirty="0"/>
            <a:t>However, little research has examined </a:t>
          </a:r>
          <a:r>
            <a:rPr lang="en-US" sz="2400" kern="1200" dirty="0" smtClean="0"/>
            <a:t>the obesity-related behaviors of Bahraini adolescents (Generation Z)</a:t>
          </a:r>
          <a:endParaRPr lang="en-US" sz="2400" kern="1200" dirty="0"/>
        </a:p>
      </dsp:txBody>
      <dsp:txXfrm>
        <a:off x="1840237" y="3983879"/>
        <a:ext cx="4666066" cy="15932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CFB71B-8E2E-45B2-8B46-30034B93DB24}">
      <dsp:nvSpPr>
        <dsp:cNvPr id="0" name=""/>
        <dsp:cNvSpPr/>
      </dsp:nvSpPr>
      <dsp:spPr>
        <a:xfrm>
          <a:off x="464232" y="0"/>
          <a:ext cx="5577840" cy="5577840"/>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C503E4-7A69-4702-8F6A-1874FCCD3524}">
      <dsp:nvSpPr>
        <dsp:cNvPr id="0" name=""/>
        <dsp:cNvSpPr/>
      </dsp:nvSpPr>
      <dsp:spPr>
        <a:xfrm>
          <a:off x="994126" y="529894"/>
          <a:ext cx="2175357" cy="2175357"/>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baseline="0" dirty="0" smtClean="0"/>
            <a:t>The aim of this study is to investigate obesity-related behaviors among Bahraini Adolescents (Generation Z)</a:t>
          </a:r>
          <a:endParaRPr lang="en-US" sz="1700" kern="1200" dirty="0"/>
        </a:p>
      </dsp:txBody>
      <dsp:txXfrm>
        <a:off x="1100318" y="636086"/>
        <a:ext cx="1962973" cy="1962973"/>
      </dsp:txXfrm>
    </dsp:sp>
    <dsp:sp modelId="{A6F24EB1-44BA-4B36-AE9C-5FE2FB7809F5}">
      <dsp:nvSpPr>
        <dsp:cNvPr id="0" name=""/>
        <dsp:cNvSpPr/>
      </dsp:nvSpPr>
      <dsp:spPr>
        <a:xfrm>
          <a:off x="3336819" y="529894"/>
          <a:ext cx="2175357" cy="2175357"/>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Data was collected from 6 schools in the Kingdom of Bahrain </a:t>
          </a:r>
          <a:endParaRPr lang="en-US" sz="1700" kern="1200" dirty="0"/>
        </a:p>
      </dsp:txBody>
      <dsp:txXfrm>
        <a:off x="3443011" y="636086"/>
        <a:ext cx="1962973" cy="1962973"/>
      </dsp:txXfrm>
    </dsp:sp>
    <dsp:sp modelId="{DC83F1E5-215E-4DE6-A2D3-C6658023B040}">
      <dsp:nvSpPr>
        <dsp:cNvPr id="0" name=""/>
        <dsp:cNvSpPr/>
      </dsp:nvSpPr>
      <dsp:spPr>
        <a:xfrm>
          <a:off x="994126" y="2872587"/>
          <a:ext cx="2175357" cy="2175357"/>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Approximately 1,000 students participated in the study</a:t>
          </a:r>
          <a:endParaRPr lang="en-US" sz="1700" kern="1200" dirty="0"/>
        </a:p>
      </dsp:txBody>
      <dsp:txXfrm>
        <a:off x="1100318" y="2978779"/>
        <a:ext cx="1962973" cy="1962973"/>
      </dsp:txXfrm>
    </dsp:sp>
    <dsp:sp modelId="{5F9BB993-BDE5-43D8-A7C6-D464A5595AE1}">
      <dsp:nvSpPr>
        <dsp:cNvPr id="0" name=""/>
        <dsp:cNvSpPr/>
      </dsp:nvSpPr>
      <dsp:spPr>
        <a:xfrm>
          <a:off x="3336819" y="2872587"/>
          <a:ext cx="2175357" cy="2175357"/>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baseline="0" dirty="0" smtClean="0"/>
            <a:t>Their ages ranged between 10 and 18</a:t>
          </a:r>
          <a:endParaRPr lang="en-US" sz="1700" kern="1200" dirty="0"/>
        </a:p>
      </dsp:txBody>
      <dsp:txXfrm>
        <a:off x="3443011" y="2978779"/>
        <a:ext cx="1962973" cy="19629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C4BEBF-45FC-4A37-8314-E7FDA01248DD}" type="datetimeFigureOut">
              <a:rPr lang="en-GB" smtClean="0"/>
              <a:t>07/07/2019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A1D99-31D8-4BF7-9D7D-F9356853CF7D}" type="slidenum">
              <a:rPr lang="en-GB" smtClean="0"/>
              <a:t>‹#›</a:t>
            </a:fld>
            <a:endParaRPr lang="en-GB"/>
          </a:p>
        </p:txBody>
      </p:sp>
    </p:spTree>
    <p:extLst>
      <p:ext uri="{BB962C8B-B14F-4D97-AF65-F5344CB8AC3E}">
        <p14:creationId xmlns:p14="http://schemas.microsoft.com/office/powerpoint/2010/main" val="136333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Obesity has reached epidemic proportions worldwide. High consumption of sugary and fatty foods, lack of physical activity and high levels of screen time among adolescents increase their risk of being obese. The aim of this study is to investigate obesity-related behaviours among Bahraini Adolescents (Generation Z). Data was collected from 6 schools in the Kingdom of Bahrain from adolescents between the ages of 10 and 18. Results indicated that the majority of the participants in the sample skip breakfast regularly (61.9%), eat fast food regularly (83.1%), consume insufficient amounts of fruits and vegetables (86.4%), and consume calorie dense snacks regularly (91.9%). Additionally, the majority of the participants in the sample are classified as insufficiently active (79.0%) and are considered high sedentary (77.7%) with the average number of hours spent sedentary being 4.43 hours a day which is more than twice the international recommended guidelines (2 hours per day).</a:t>
            </a:r>
          </a:p>
          <a:p>
            <a:endParaRPr lang="en-GB" dirty="0"/>
          </a:p>
        </p:txBody>
      </p:sp>
      <p:sp>
        <p:nvSpPr>
          <p:cNvPr id="4" name="Slide Number Placeholder 3"/>
          <p:cNvSpPr>
            <a:spLocks noGrp="1"/>
          </p:cNvSpPr>
          <p:nvPr>
            <p:ph type="sldNum" sz="quarter" idx="10"/>
          </p:nvPr>
        </p:nvSpPr>
        <p:spPr/>
        <p:txBody>
          <a:bodyPr/>
          <a:lstStyle/>
          <a:p>
            <a:fld id="{456A1D99-31D8-4BF7-9D7D-F9356853CF7D}" type="slidenum">
              <a:rPr lang="en-GB" smtClean="0"/>
              <a:t>2</a:t>
            </a:fld>
            <a:endParaRPr lang="en-GB"/>
          </a:p>
        </p:txBody>
      </p:sp>
    </p:spTree>
    <p:extLst>
      <p:ext uri="{BB962C8B-B14F-4D97-AF65-F5344CB8AC3E}">
        <p14:creationId xmlns:p14="http://schemas.microsoft.com/office/powerpoint/2010/main" val="34923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Results indicated that the majority of the participants in the sample skip breakfast regularly (61.9%), eat fast food regularly (83.1%), consume insufficient amounts of fruits and vegetables (86.4%), and consume calorie dense snacks regularly (91.9%). Additionally, the majority of the participants in the sample are classified as insufficiently active (79.0%) and are considered high sedentary (77.7%) with the average number of hours spent sedentary being 4.43 hours a day which is more than twice the international recommended guidelines (2 hours per day).</a:t>
            </a:r>
          </a:p>
          <a:p>
            <a:endParaRPr lang="en-GB" dirty="0"/>
          </a:p>
        </p:txBody>
      </p:sp>
      <p:sp>
        <p:nvSpPr>
          <p:cNvPr id="4" name="Slide Number Placeholder 3"/>
          <p:cNvSpPr>
            <a:spLocks noGrp="1"/>
          </p:cNvSpPr>
          <p:nvPr>
            <p:ph type="sldNum" sz="quarter" idx="10"/>
          </p:nvPr>
        </p:nvSpPr>
        <p:spPr/>
        <p:txBody>
          <a:bodyPr/>
          <a:lstStyle/>
          <a:p>
            <a:fld id="{456A1D99-31D8-4BF7-9D7D-F9356853CF7D}" type="slidenum">
              <a:rPr lang="en-GB" smtClean="0"/>
              <a:t>3</a:t>
            </a:fld>
            <a:endParaRPr lang="en-GB"/>
          </a:p>
        </p:txBody>
      </p:sp>
    </p:spTree>
    <p:extLst>
      <p:ext uri="{BB962C8B-B14F-4D97-AF65-F5344CB8AC3E}">
        <p14:creationId xmlns:p14="http://schemas.microsoft.com/office/powerpoint/2010/main" val="4107133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56A1D99-31D8-4BF7-9D7D-F9356853CF7D}" type="slidenum">
              <a:rPr lang="en-GB" smtClean="0"/>
              <a:t>5</a:t>
            </a:fld>
            <a:endParaRPr lang="en-GB"/>
          </a:p>
        </p:txBody>
      </p:sp>
    </p:spTree>
    <p:extLst>
      <p:ext uri="{BB962C8B-B14F-4D97-AF65-F5344CB8AC3E}">
        <p14:creationId xmlns:p14="http://schemas.microsoft.com/office/powerpoint/2010/main" val="2644301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EAA2256-8A7B-4B8A-A529-EE185D271455}" type="datetimeFigureOut">
              <a:rPr lang="en-GB" smtClean="0"/>
              <a:t>07/07/2019</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3E79229-2134-4E34-BBF7-FA467F1CDD31}"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9443390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A2256-8A7B-4B8A-A529-EE185D271455}" type="datetimeFigureOut">
              <a:rPr lang="en-GB" smtClean="0"/>
              <a:t>07/07/2019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79229-2134-4E34-BBF7-FA467F1CDD31}" type="slidenum">
              <a:rPr lang="en-GB" smtClean="0"/>
              <a:t>‹#›</a:t>
            </a:fld>
            <a:endParaRPr lang="en-GB"/>
          </a:p>
        </p:txBody>
      </p:sp>
    </p:spTree>
    <p:extLst>
      <p:ext uri="{BB962C8B-B14F-4D97-AF65-F5344CB8AC3E}">
        <p14:creationId xmlns:p14="http://schemas.microsoft.com/office/powerpoint/2010/main" val="1116069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A2256-8A7B-4B8A-A529-EE185D271455}" type="datetimeFigureOut">
              <a:rPr lang="en-GB" smtClean="0"/>
              <a:t>07/07/2019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79229-2134-4E34-BBF7-FA467F1CDD31}" type="slidenum">
              <a:rPr lang="en-GB" smtClean="0"/>
              <a:t>‹#›</a:t>
            </a:fld>
            <a:endParaRPr lang="en-GB"/>
          </a:p>
        </p:txBody>
      </p:sp>
    </p:spTree>
    <p:extLst>
      <p:ext uri="{BB962C8B-B14F-4D97-AF65-F5344CB8AC3E}">
        <p14:creationId xmlns:p14="http://schemas.microsoft.com/office/powerpoint/2010/main" val="492215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Text Placeholder 2"/>
          <p:cNvSpPr>
            <a:spLocks noGrp="1"/>
          </p:cNvSpPr>
          <p:nvPr>
            <p:ph idx="1"/>
          </p:nvPr>
        </p:nvSpPr>
        <p:spPr bwMode="auto">
          <a:xfrm>
            <a:off x="609600" y="2362201"/>
            <a:ext cx="10972800" cy="376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 name="Title Placeholder 13"/>
          <p:cNvSpPr>
            <a:spLocks noGrp="1"/>
          </p:cNvSpPr>
          <p:nvPr>
            <p:ph type="title"/>
          </p:nvPr>
        </p:nvSpPr>
        <p:spPr bwMode="auto">
          <a:xfrm>
            <a:off x="609600" y="1493838"/>
            <a:ext cx="109728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lvl="0"/>
            <a:r>
              <a:rPr lang="en-US" altLang="en-US"/>
              <a:t>Click to edit Master title style</a:t>
            </a:r>
          </a:p>
        </p:txBody>
      </p:sp>
      <p:sp>
        <p:nvSpPr>
          <p:cNvPr id="4" name="Date Placeholder 3"/>
          <p:cNvSpPr>
            <a:spLocks noGrp="1"/>
          </p:cNvSpPr>
          <p:nvPr>
            <p:ph type="dt" sz="half" idx="10"/>
          </p:nvPr>
        </p:nvSpPr>
        <p:spPr/>
        <p:txBody>
          <a:bodyPr/>
          <a:lstStyle>
            <a:lvl1pPr>
              <a:defRPr/>
            </a:lvl1pPr>
          </a:lstStyle>
          <a:p>
            <a:pPr>
              <a:defRPr/>
            </a:pPr>
            <a:fld id="{89B44961-B2BD-432A-BE40-04700D1C2EF0}" type="datetime1">
              <a:rPr lang="en-US" altLang="en-US"/>
              <a:pPr>
                <a:defRPr/>
              </a:pPr>
              <a:t>7/7/2019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8" name="Slide Number Placeholder 5"/>
          <p:cNvSpPr>
            <a:spLocks noGrp="1"/>
          </p:cNvSpPr>
          <p:nvPr>
            <p:ph type="sldNum" sz="quarter" idx="12"/>
          </p:nvPr>
        </p:nvSpPr>
        <p:spPr/>
        <p:txBody>
          <a:bodyPr/>
          <a:lstStyle>
            <a:lvl1pPr>
              <a:defRPr/>
            </a:lvl1pPr>
          </a:lstStyle>
          <a:p>
            <a:pPr>
              <a:defRPr/>
            </a:pPr>
            <a:fld id="{EAAB1FB5-B9BF-4A39-888C-83B3F187B567}" type="slidenum">
              <a:rPr lang="en-US" altLang="en-US"/>
              <a:pPr>
                <a:defRPr/>
              </a:pPr>
              <a:t>‹#›</a:t>
            </a:fld>
            <a:endParaRPr lang="en-US" altLang="en-US"/>
          </a:p>
        </p:txBody>
      </p:sp>
    </p:spTree>
    <p:extLst>
      <p:ext uri="{BB962C8B-B14F-4D97-AF65-F5344CB8AC3E}">
        <p14:creationId xmlns:p14="http://schemas.microsoft.com/office/powerpoint/2010/main" val="399673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A2256-8A7B-4B8A-A529-EE185D271455}" type="datetimeFigureOut">
              <a:rPr lang="en-GB" smtClean="0"/>
              <a:t>07/07/2019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79229-2134-4E34-BBF7-FA467F1CDD31}" type="slidenum">
              <a:rPr lang="en-GB" smtClean="0"/>
              <a:t>‹#›</a:t>
            </a:fld>
            <a:endParaRPr lang="en-GB"/>
          </a:p>
        </p:txBody>
      </p:sp>
    </p:spTree>
    <p:extLst>
      <p:ext uri="{BB962C8B-B14F-4D97-AF65-F5344CB8AC3E}">
        <p14:creationId xmlns:p14="http://schemas.microsoft.com/office/powerpoint/2010/main" val="388415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EAA2256-8A7B-4B8A-A529-EE185D271455}" type="datetimeFigureOut">
              <a:rPr lang="en-GB" smtClean="0"/>
              <a:t>07/07/2019</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3E79229-2134-4E34-BBF7-FA467F1CDD31}"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1207796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AA2256-8A7B-4B8A-A529-EE185D271455}" type="datetimeFigureOut">
              <a:rPr lang="en-GB" smtClean="0"/>
              <a:t>07/07/2019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E79229-2134-4E34-BBF7-FA467F1CDD31}" type="slidenum">
              <a:rPr lang="en-GB" smtClean="0"/>
              <a:t>‹#›</a:t>
            </a:fld>
            <a:endParaRPr lang="en-GB"/>
          </a:p>
        </p:txBody>
      </p:sp>
    </p:spTree>
    <p:extLst>
      <p:ext uri="{BB962C8B-B14F-4D97-AF65-F5344CB8AC3E}">
        <p14:creationId xmlns:p14="http://schemas.microsoft.com/office/powerpoint/2010/main" val="3453023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AA2256-8A7B-4B8A-A529-EE185D271455}" type="datetimeFigureOut">
              <a:rPr lang="en-GB" smtClean="0"/>
              <a:t>07/07/2019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E79229-2134-4E34-BBF7-FA467F1CDD31}" type="slidenum">
              <a:rPr lang="en-GB" smtClean="0"/>
              <a:t>‹#›</a:t>
            </a:fld>
            <a:endParaRPr lang="en-GB"/>
          </a:p>
        </p:txBody>
      </p:sp>
    </p:spTree>
    <p:extLst>
      <p:ext uri="{BB962C8B-B14F-4D97-AF65-F5344CB8AC3E}">
        <p14:creationId xmlns:p14="http://schemas.microsoft.com/office/powerpoint/2010/main" val="89750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AA2256-8A7B-4B8A-A529-EE185D271455}" type="datetimeFigureOut">
              <a:rPr lang="en-GB" smtClean="0"/>
              <a:t>07/07/2019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E79229-2134-4E34-BBF7-FA467F1CDD31}" type="slidenum">
              <a:rPr lang="en-GB" smtClean="0"/>
              <a:t>‹#›</a:t>
            </a:fld>
            <a:endParaRPr lang="en-GB"/>
          </a:p>
        </p:txBody>
      </p:sp>
    </p:spTree>
    <p:extLst>
      <p:ext uri="{BB962C8B-B14F-4D97-AF65-F5344CB8AC3E}">
        <p14:creationId xmlns:p14="http://schemas.microsoft.com/office/powerpoint/2010/main" val="4070213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A2256-8A7B-4B8A-A529-EE185D271455}" type="datetimeFigureOut">
              <a:rPr lang="en-GB" smtClean="0"/>
              <a:t>07/07/2019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E79229-2134-4E34-BBF7-FA467F1CDD31}" type="slidenum">
              <a:rPr lang="en-GB" smtClean="0"/>
              <a:t>‹#›</a:t>
            </a:fld>
            <a:endParaRPr lang="en-GB"/>
          </a:p>
        </p:txBody>
      </p:sp>
    </p:spTree>
    <p:extLst>
      <p:ext uri="{BB962C8B-B14F-4D97-AF65-F5344CB8AC3E}">
        <p14:creationId xmlns:p14="http://schemas.microsoft.com/office/powerpoint/2010/main" val="2045266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EAA2256-8A7B-4B8A-A529-EE185D271455}" type="datetimeFigureOut">
              <a:rPr lang="en-GB" smtClean="0"/>
              <a:t>07/07/2019</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3E79229-2134-4E34-BBF7-FA467F1CDD31}"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23606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EAA2256-8A7B-4B8A-A529-EE185D271455}" type="datetimeFigureOut">
              <a:rPr lang="en-GB" smtClean="0"/>
              <a:t>07/07/2019</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3E79229-2134-4E34-BBF7-FA467F1CDD31}"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75220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EAA2256-8A7B-4B8A-A529-EE185D271455}" type="datetimeFigureOut">
              <a:rPr lang="en-GB" smtClean="0"/>
              <a:t>07/07/2019</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3E79229-2134-4E34-BBF7-FA467F1CDD31}"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17731533"/>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0CB63C-1250-4A75-87B7-9009D34DB473}"/>
              </a:ext>
            </a:extLst>
          </p:cNvPr>
          <p:cNvSpPr>
            <a:spLocks noGrp="1"/>
          </p:cNvSpPr>
          <p:nvPr>
            <p:ph type="ctrTitle"/>
          </p:nvPr>
        </p:nvSpPr>
        <p:spPr/>
        <p:txBody>
          <a:bodyPr/>
          <a:lstStyle/>
          <a:p>
            <a:r>
              <a:rPr lang="en-US" dirty="0"/>
              <a:t>Are generation Z </a:t>
            </a:r>
            <a:r>
              <a:rPr lang="en-US" dirty="0" smtClean="0"/>
              <a:t>lazy</a:t>
            </a:r>
            <a:r>
              <a:rPr lang="en-US" dirty="0"/>
              <a:t>?</a:t>
            </a:r>
            <a:endParaRPr lang="en-GB" dirty="0"/>
          </a:p>
        </p:txBody>
      </p:sp>
      <p:sp>
        <p:nvSpPr>
          <p:cNvPr id="3" name="Subtitle 2">
            <a:extLst>
              <a:ext uri="{FF2B5EF4-FFF2-40B4-BE49-F238E27FC236}">
                <a16:creationId xmlns:a16="http://schemas.microsoft.com/office/drawing/2014/main" xmlns="" id="{AE0336AA-8198-4991-ABA8-829A7A184541}"/>
              </a:ext>
            </a:extLst>
          </p:cNvPr>
          <p:cNvSpPr>
            <a:spLocks noGrp="1"/>
          </p:cNvSpPr>
          <p:nvPr>
            <p:ph type="subTitle" idx="1"/>
          </p:nvPr>
        </p:nvSpPr>
        <p:spPr/>
        <p:txBody>
          <a:bodyPr>
            <a:normAutofit fontScale="92500" lnSpcReduction="10000"/>
          </a:bodyPr>
          <a:lstStyle/>
          <a:p>
            <a:r>
              <a:rPr lang="en-US" dirty="0"/>
              <a:t>investigating obesity-related </a:t>
            </a:r>
            <a:r>
              <a:rPr lang="en-US" dirty="0" err="1"/>
              <a:t>behaviours</a:t>
            </a:r>
            <a:r>
              <a:rPr lang="en-US" dirty="0"/>
              <a:t> of Bahraini adolescents </a:t>
            </a:r>
            <a:endParaRPr lang="en-GB" dirty="0"/>
          </a:p>
          <a:p>
            <a:r>
              <a:rPr lang="en-GB" dirty="0" err="1"/>
              <a:t>Dr.Noor</a:t>
            </a:r>
            <a:r>
              <a:rPr lang="en-GB" dirty="0"/>
              <a:t> Mustafa Alsayed</a:t>
            </a:r>
          </a:p>
        </p:txBody>
      </p:sp>
    </p:spTree>
    <p:extLst>
      <p:ext uri="{BB962C8B-B14F-4D97-AF65-F5344CB8AC3E}">
        <p14:creationId xmlns:p14="http://schemas.microsoft.com/office/powerpoint/2010/main" val="2598782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0E880B70-9045-4B1E-A61A-E849BE8C83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3" name="Rectangle 72">
            <a:extLst>
              <a:ext uri="{FF2B5EF4-FFF2-40B4-BE49-F238E27FC236}">
                <a16:creationId xmlns:a16="http://schemas.microsoft.com/office/drawing/2014/main" xmlns="" id="{8E2B8A2D-F46F-4DA5-8AFF-BC57461C28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Title 2"/>
          <p:cNvSpPr>
            <a:spLocks noGrp="1"/>
          </p:cNvSpPr>
          <p:nvPr>
            <p:ph type="title"/>
          </p:nvPr>
        </p:nvSpPr>
        <p:spPr>
          <a:xfrm>
            <a:off x="784743" y="685800"/>
            <a:ext cx="5793475" cy="1485900"/>
          </a:xfrm>
        </p:spPr>
        <p:txBody>
          <a:bodyPr vert="horz" lIns="91440" tIns="45720" rIns="91440" bIns="45720" rtlCol="0" anchor="t">
            <a:normAutofit/>
          </a:bodyPr>
          <a:lstStyle/>
          <a:p>
            <a:r>
              <a:rPr lang="en-US" altLang="en-US" dirty="0" smtClean="0"/>
              <a:t>Screen Time</a:t>
            </a:r>
            <a:endParaRPr lang="en-US" altLang="en-US" dirty="0"/>
          </a:p>
        </p:txBody>
      </p:sp>
      <p:sp>
        <p:nvSpPr>
          <p:cNvPr id="8" name="Content Placeholder 7"/>
          <p:cNvSpPr>
            <a:spLocks noGrp="1"/>
          </p:cNvSpPr>
          <p:nvPr>
            <p:ph idx="1"/>
          </p:nvPr>
        </p:nvSpPr>
        <p:spPr>
          <a:xfrm>
            <a:off x="784743" y="2286000"/>
            <a:ext cx="5793475" cy="3581400"/>
          </a:xfrm>
        </p:spPr>
        <p:txBody>
          <a:bodyPr vert="horz" lIns="91440" tIns="45720" rIns="91440" bIns="45720" rtlCol="0">
            <a:normAutofit/>
          </a:bodyPr>
          <a:lstStyle/>
          <a:p>
            <a:pPr marL="0"/>
            <a:r>
              <a:rPr lang="en-US" dirty="0" smtClean="0"/>
              <a:t>The majority </a:t>
            </a:r>
            <a:r>
              <a:rPr lang="en-US" dirty="0"/>
              <a:t>of the participants are classified high sedentary (78.3%) with the average number of hours spent sedentary being 4.3 hours a day which is more than twice the international recommended guidelines (which is 2 hours or less per day). </a:t>
            </a:r>
            <a:endParaRPr lang="en-US" dirty="0" smtClean="0"/>
          </a:p>
          <a:p>
            <a:pPr marL="0"/>
            <a:r>
              <a:rPr lang="en-US" dirty="0" smtClean="0"/>
              <a:t>The percentage </a:t>
            </a:r>
            <a:r>
              <a:rPr lang="en-US" dirty="0"/>
              <a:t>of high sedentary girls is substantially higher than the high sedentary boys (85.4% vs 71.6% vs).</a:t>
            </a:r>
            <a:endParaRPr lang="en-US" b="1" dirty="0"/>
          </a:p>
        </p:txBody>
      </p:sp>
      <p:sp>
        <p:nvSpPr>
          <p:cNvPr id="75" name="Rectangle 74">
            <a:extLst>
              <a:ext uri="{FF2B5EF4-FFF2-40B4-BE49-F238E27FC236}">
                <a16:creationId xmlns:a16="http://schemas.microsoft.com/office/drawing/2014/main" xmlns="" id="{292BAD85-00E4-4D0A-993C-8372E78E1A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3849" y="2785331"/>
            <a:ext cx="3169627" cy="1975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899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xmlns="" id="{0E880B70-9045-4B1E-A61A-E849BE8C83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8" name="Rectangle 137">
            <a:extLst>
              <a:ext uri="{FF2B5EF4-FFF2-40B4-BE49-F238E27FC236}">
                <a16:creationId xmlns:a16="http://schemas.microsoft.com/office/drawing/2014/main" xmlns="" id="{8E2B8A2D-F46F-4DA5-8AFF-BC57461C28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Title 2"/>
          <p:cNvSpPr>
            <a:spLocks noGrp="1"/>
          </p:cNvSpPr>
          <p:nvPr>
            <p:ph type="title"/>
          </p:nvPr>
        </p:nvSpPr>
        <p:spPr>
          <a:xfrm>
            <a:off x="784743" y="685800"/>
            <a:ext cx="5793475" cy="1485900"/>
          </a:xfrm>
        </p:spPr>
        <p:txBody>
          <a:bodyPr vert="horz" lIns="91440" tIns="45720" rIns="91440" bIns="45720" rtlCol="0" anchor="t">
            <a:normAutofit/>
          </a:bodyPr>
          <a:lstStyle/>
          <a:p>
            <a:r>
              <a:rPr lang="en-GB" dirty="0"/>
              <a:t>Sleep</a:t>
            </a:r>
            <a:endParaRPr lang="en-US" altLang="en-US" dirty="0"/>
          </a:p>
        </p:txBody>
      </p:sp>
      <p:sp>
        <p:nvSpPr>
          <p:cNvPr id="8" name="Content Placeholder 7"/>
          <p:cNvSpPr>
            <a:spLocks noGrp="1"/>
          </p:cNvSpPr>
          <p:nvPr>
            <p:ph idx="1"/>
          </p:nvPr>
        </p:nvSpPr>
        <p:spPr>
          <a:xfrm>
            <a:off x="784743" y="2286000"/>
            <a:ext cx="5793475" cy="3581400"/>
          </a:xfrm>
        </p:spPr>
        <p:txBody>
          <a:bodyPr vert="horz" lIns="91440" tIns="45720" rIns="91440" bIns="45720" rtlCol="0">
            <a:normAutofit/>
          </a:bodyPr>
          <a:lstStyle/>
          <a:p>
            <a:r>
              <a:rPr lang="en-US" dirty="0"/>
              <a:t>A high percentage of the participants are also sleep deprived i.e. get less than eight hours of sleep per day (44.4%).</a:t>
            </a:r>
          </a:p>
          <a:p>
            <a:r>
              <a:rPr lang="en-US" dirty="0"/>
              <a:t> The percentage of sleep deprived boys is substantially higher than the sleep deprived girls (48.1% vs 40.2%).</a:t>
            </a:r>
            <a:endParaRPr lang="en-GB" dirty="0"/>
          </a:p>
        </p:txBody>
      </p:sp>
      <p:sp>
        <p:nvSpPr>
          <p:cNvPr id="140" name="Rectangle 139">
            <a:extLst>
              <a:ext uri="{FF2B5EF4-FFF2-40B4-BE49-F238E27FC236}">
                <a16:creationId xmlns:a16="http://schemas.microsoft.com/office/drawing/2014/main" xmlns="" id="{292BAD85-00E4-4D0A-993C-8372E78E1A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9435" y="2901461"/>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0625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Unhealthy diet, low physical activity levels and high sedentary </a:t>
            </a:r>
            <a:r>
              <a:rPr lang="en-US" dirty="0" err="1"/>
              <a:t>behaviour</a:t>
            </a:r>
            <a:r>
              <a:rPr lang="en-US" dirty="0"/>
              <a:t> among adolescents is not just limited to this sample, but seems like a global problem which needs to be taken seriously in policy making. </a:t>
            </a:r>
            <a:endParaRPr lang="en-US" dirty="0" smtClean="0"/>
          </a:p>
          <a:p>
            <a:r>
              <a:rPr lang="en-US" dirty="0"/>
              <a:t>There was no substantial difference between the percentage of boys and girls consuming fast food, insufficient amounts of fruit and vegetable, and calorie-dense snacks regularly in the sample as was shown in Table 5.4 in Chapter Five. However, a substantially higher percentage of boys seem to engage in skipping breakfast regularly (66.7% vs 48.8%) and sleep deprivation (48.1% vs 40.2%) when compared to the girls as was shown in Table 5.4 in Chapter Five. Additionally, a substantially higher percentage of girls seem to be insufficiently active (83.2% vs 72.9%) and high sedentary (85.4% vs 71.6%) when compared to the boys as was shown in Table 5.4 in Chapter Five. The difference in boys’ and girls’ </a:t>
            </a:r>
            <a:r>
              <a:rPr lang="en-US" dirty="0" err="1"/>
              <a:t>behaviours</a:t>
            </a:r>
            <a:r>
              <a:rPr lang="en-US" dirty="0"/>
              <a:t> are not uncommon in other similar regional and international studies especially with physical activity and sedentary </a:t>
            </a:r>
            <a:r>
              <a:rPr lang="en-US" dirty="0" err="1"/>
              <a:t>behaviour</a:t>
            </a:r>
            <a:r>
              <a:rPr lang="en-US" dirty="0"/>
              <a:t>. In a study investigating obesity risk factors among Bahraini adolescents, the lifestyle risk factors of obesity differed among males and females (</a:t>
            </a:r>
            <a:r>
              <a:rPr lang="en-US" dirty="0" err="1"/>
              <a:t>Musaiger</a:t>
            </a:r>
            <a:r>
              <a:rPr lang="en-US" dirty="0"/>
              <a:t>, Al-</a:t>
            </a:r>
            <a:r>
              <a:rPr lang="en-US" dirty="0" err="1"/>
              <a:t>Roomi</a:t>
            </a:r>
            <a:r>
              <a:rPr lang="en-US" dirty="0"/>
              <a:t> and Bader, 2014). Girls were less prone to practice sports and exercises when compared to boys mainly because they are facing more socio-cultural barriers to practice physical activity and because boys in general, have more freedom and places to practice exercise and other recreational activities when compared to girls (</a:t>
            </a:r>
            <a:r>
              <a:rPr lang="en-US" dirty="0" err="1"/>
              <a:t>Musaiger</a:t>
            </a:r>
            <a:r>
              <a:rPr lang="en-US" dirty="0"/>
              <a:t>, Al-</a:t>
            </a:r>
            <a:r>
              <a:rPr lang="en-US" dirty="0" err="1"/>
              <a:t>Roomi</a:t>
            </a:r>
            <a:r>
              <a:rPr lang="en-US" dirty="0"/>
              <a:t> and Bader, 2014). In one study investigating dietary </a:t>
            </a:r>
            <a:r>
              <a:rPr lang="en-US" dirty="0" err="1"/>
              <a:t>behaviours</a:t>
            </a:r>
            <a:r>
              <a:rPr lang="en-US" dirty="0"/>
              <a:t>, physical activity and sedentary </a:t>
            </a:r>
            <a:r>
              <a:rPr lang="en-US" dirty="0" err="1"/>
              <a:t>behaviour</a:t>
            </a:r>
            <a:r>
              <a:rPr lang="en-US" dirty="0"/>
              <a:t> among adolescents in the UK, boys were found to be significantly more active than girls, and girls spent more time being sedentary (</a:t>
            </a:r>
            <a:r>
              <a:rPr lang="en-US" dirty="0" err="1"/>
              <a:t>Basterfield</a:t>
            </a:r>
            <a:r>
              <a:rPr lang="en-US" dirty="0"/>
              <a:t> et al., 2013). In another study investigating physical activity and sedentary </a:t>
            </a:r>
            <a:r>
              <a:rPr lang="en-US" dirty="0" err="1"/>
              <a:t>behaviour</a:t>
            </a:r>
            <a:r>
              <a:rPr lang="en-US" dirty="0"/>
              <a:t> among adolescents in the US, girls were less engaged in MVPA compared boys and spent more time sitting (Carson, </a:t>
            </a:r>
            <a:r>
              <a:rPr lang="en-US" dirty="0" err="1"/>
              <a:t>Staiano</a:t>
            </a:r>
            <a:r>
              <a:rPr lang="en-US" dirty="0"/>
              <a:t> and </a:t>
            </a:r>
            <a:r>
              <a:rPr lang="en-US" dirty="0" err="1"/>
              <a:t>Katzmarzyk</a:t>
            </a:r>
            <a:r>
              <a:rPr lang="en-US" dirty="0"/>
              <a:t>, 2015). Unhealthy diet, low physical activity levels and high sedentary </a:t>
            </a:r>
            <a:r>
              <a:rPr lang="en-US" dirty="0" err="1"/>
              <a:t>behaviour</a:t>
            </a:r>
            <a:r>
              <a:rPr lang="en-US" dirty="0"/>
              <a:t> among adolescents is not just limited to this sample, but seems like a global problem which needs to be taken seriously in policy making.</a:t>
            </a: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3615484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the Arab gulf region, very few studies offered recommendations that translate research findings into practice (Mabry et al., 2016). Additionally, there are no comprehensive </a:t>
            </a:r>
            <a:r>
              <a:rPr lang="en-US" dirty="0" err="1"/>
              <a:t>programmes</a:t>
            </a:r>
            <a:r>
              <a:rPr lang="en-US" dirty="0"/>
              <a:t> directed towards combating obesity, only some activities related to the prevention and control of obesity carried out by the Ministry of Health that focus on mass media and producing booklets (</a:t>
            </a:r>
            <a:r>
              <a:rPr lang="en-US" dirty="0" err="1"/>
              <a:t>Musaiger</a:t>
            </a:r>
            <a:r>
              <a:rPr lang="en-US" dirty="0"/>
              <a:t>, 2011). There is an urgent need for policy makers to address risks factors for non-communicable diseases including obesity and to encourage young people to adopt healthier </a:t>
            </a:r>
            <a:r>
              <a:rPr lang="en-US" dirty="0" err="1"/>
              <a:t>behaviour</a:t>
            </a:r>
            <a:r>
              <a:rPr lang="en-US" dirty="0"/>
              <a:t> with regard to diet and physical activity (Obermeyer, </a:t>
            </a:r>
            <a:r>
              <a:rPr lang="en-US" dirty="0" err="1"/>
              <a:t>Bott</a:t>
            </a:r>
            <a:r>
              <a:rPr lang="en-US" dirty="0"/>
              <a:t> and </a:t>
            </a:r>
            <a:r>
              <a:rPr lang="en-US" dirty="0" err="1"/>
              <a:t>Sassine</a:t>
            </a:r>
            <a:r>
              <a:rPr lang="en-US" dirty="0"/>
              <a:t>, 2015). This is especially true because of the obesogenic environment in school children and adolescents in the kingdom of Bahrain which creates the need for establishing an early intervention </a:t>
            </a:r>
            <a:r>
              <a:rPr lang="en-US" dirty="0" err="1"/>
              <a:t>programme</a:t>
            </a:r>
            <a:r>
              <a:rPr lang="en-US" dirty="0"/>
              <a:t> to control obesity (</a:t>
            </a:r>
            <a:r>
              <a:rPr lang="en-US" dirty="0" err="1"/>
              <a:t>Musaiger</a:t>
            </a:r>
            <a:r>
              <a:rPr lang="en-US" dirty="0"/>
              <a:t>, Al-</a:t>
            </a:r>
            <a:r>
              <a:rPr lang="en-US" dirty="0" err="1"/>
              <a:t>Mannai</a:t>
            </a:r>
            <a:r>
              <a:rPr lang="en-US" dirty="0"/>
              <a:t> and Al-</a:t>
            </a:r>
            <a:r>
              <a:rPr lang="en-US" dirty="0" err="1"/>
              <a:t>Marzog</a:t>
            </a:r>
            <a:r>
              <a:rPr lang="en-US" dirty="0"/>
              <a:t>, 2014). Testing international examples in the local context would be helpful to inform policy makers to make more effective interventions (Mabry et al., 2016).</a:t>
            </a: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1616856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30BC9609-A8AF-411F-A9E0-C3B93C8945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795E891-D262-4E3A-9DFD-29B9A0D95BF0}"/>
              </a:ext>
            </a:extLst>
          </p:cNvPr>
          <p:cNvSpPr>
            <a:spLocks noGrp="1"/>
          </p:cNvSpPr>
          <p:nvPr>
            <p:ph type="title"/>
          </p:nvPr>
        </p:nvSpPr>
        <p:spPr>
          <a:xfrm>
            <a:off x="640080" y="639704"/>
            <a:ext cx="3299579" cy="5577840"/>
          </a:xfrm>
        </p:spPr>
        <p:txBody>
          <a:bodyPr anchor="ctr">
            <a:normAutofit/>
          </a:bodyPr>
          <a:lstStyle/>
          <a:p>
            <a:pPr algn="ctr"/>
            <a:r>
              <a:rPr lang="en-GB" dirty="0"/>
              <a:t>Conclusion</a:t>
            </a:r>
            <a:endParaRPr lang="en-GB"/>
          </a:p>
        </p:txBody>
      </p:sp>
      <p:graphicFrame>
        <p:nvGraphicFramePr>
          <p:cNvPr id="5" name="Content Placeholder 2">
            <a:extLst>
              <a:ext uri="{FF2B5EF4-FFF2-40B4-BE49-F238E27FC236}">
                <a16:creationId xmlns:a16="http://schemas.microsoft.com/office/drawing/2014/main" xmlns="" id="{474730F0-C21A-42B0-83ED-B491A3732B4A}"/>
              </a:ext>
            </a:extLst>
          </p:cNvPr>
          <p:cNvGraphicFramePr>
            <a:graphicFrameLocks noGrp="1"/>
          </p:cNvGraphicFramePr>
          <p:nvPr>
            <p:ph idx="1"/>
            <p:extLst>
              <p:ext uri="{D42A27DB-BD31-4B8C-83A1-F6EECF244321}">
                <p14:modId xmlns:p14="http://schemas.microsoft.com/office/powerpoint/2010/main" val="1740005552"/>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4062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a:extLst>
              <a:ext uri="{FF2B5EF4-FFF2-40B4-BE49-F238E27FC236}">
                <a16:creationId xmlns:a16="http://schemas.microsoft.com/office/drawing/2014/main" xmlns="" id="{A7141B5D-8C68-4CEC-8A0B-9C9F3CBFD5BA}"/>
              </a:ext>
            </a:extLst>
          </p:cNvPr>
          <p:cNvSpPr>
            <a:spLocks noGrp="1"/>
          </p:cNvSpPr>
          <p:nvPr>
            <p:ph type="title"/>
          </p:nvPr>
        </p:nvSpPr>
        <p:spPr>
          <a:xfrm>
            <a:off x="1847850" y="1628776"/>
            <a:ext cx="8229600" cy="868363"/>
          </a:xfrm>
          <a:ln/>
        </p:spPr>
        <p:txBody>
          <a:bodyPr/>
          <a:lstStyle/>
          <a:p>
            <a:r>
              <a:rPr lang="en-US" altLang="en-US" sz="3200">
                <a:latin typeface="Arial" panose="020B0604020202020204" pitchFamily="34" charset="0"/>
                <a:cs typeface="Arial" panose="020B0604020202020204" pitchFamily="34" charset="0"/>
              </a:rPr>
              <a:t>Questions?</a:t>
            </a:r>
          </a:p>
        </p:txBody>
      </p:sp>
      <p:pic>
        <p:nvPicPr>
          <p:cNvPr id="4098" name="Picture 2" descr="Image result for obesity">
            <a:extLst>
              <a:ext uri="{FF2B5EF4-FFF2-40B4-BE49-F238E27FC236}">
                <a16:creationId xmlns:a16="http://schemas.microsoft.com/office/drawing/2014/main" xmlns="" id="{57A2CFA9-4E88-43DB-B2D7-F45B7C9B2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2825" y="2996406"/>
            <a:ext cx="5288326" cy="27289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597649B1-EA54-4416-AAFC-FF408060C3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itle 4"/>
          <p:cNvSpPr>
            <a:spLocks noGrp="1"/>
          </p:cNvSpPr>
          <p:nvPr>
            <p:ph type="title"/>
          </p:nvPr>
        </p:nvSpPr>
        <p:spPr/>
        <p:txBody>
          <a:bodyPr/>
          <a:lstStyle/>
          <a:p>
            <a:pPr algn="ctr"/>
            <a:r>
              <a:rPr lang="en-GB" dirty="0" smtClean="0"/>
              <a:t>Who are generation Z?</a:t>
            </a:r>
            <a:endParaRPr lang="en-GB"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2498" y="2381617"/>
            <a:ext cx="3783256" cy="25175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0907" y="2471738"/>
            <a:ext cx="5808785" cy="21625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6656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xmlns="" id="{9A204626-2220-4678-A939-FD94EA7B536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3D9DD636-D4AB-4340-A142-6C3D3A2B35B5}"/>
              </a:ext>
            </a:extLst>
          </p:cNvPr>
          <p:cNvSpPr>
            <a:spLocks noGrp="1"/>
          </p:cNvSpPr>
          <p:nvPr>
            <p:ph type="title"/>
          </p:nvPr>
        </p:nvSpPr>
        <p:spPr>
          <a:xfrm>
            <a:off x="784743" y="685800"/>
            <a:ext cx="5958837" cy="1485900"/>
          </a:xfrm>
        </p:spPr>
        <p:txBody>
          <a:bodyPr>
            <a:normAutofit/>
          </a:bodyPr>
          <a:lstStyle/>
          <a:p>
            <a:r>
              <a:rPr lang="en-GB" dirty="0" smtClean="0"/>
              <a:t>The rise in Obesity</a:t>
            </a:r>
            <a:endParaRPr lang="en-GB" dirty="0"/>
          </a:p>
        </p:txBody>
      </p:sp>
      <p:sp>
        <p:nvSpPr>
          <p:cNvPr id="3" name="Content Placeholder 2">
            <a:extLst>
              <a:ext uri="{FF2B5EF4-FFF2-40B4-BE49-F238E27FC236}">
                <a16:creationId xmlns:a16="http://schemas.microsoft.com/office/drawing/2014/main" xmlns="" id="{F0722FA4-96ED-40A9-8540-E581AAD5CCB5}"/>
              </a:ext>
            </a:extLst>
          </p:cNvPr>
          <p:cNvSpPr>
            <a:spLocks noGrp="1"/>
          </p:cNvSpPr>
          <p:nvPr>
            <p:ph idx="1"/>
          </p:nvPr>
        </p:nvSpPr>
        <p:spPr>
          <a:xfrm>
            <a:off x="784743" y="2286000"/>
            <a:ext cx="5958837" cy="3581400"/>
          </a:xfrm>
        </p:spPr>
        <p:txBody>
          <a:bodyPr>
            <a:normAutofit/>
          </a:bodyPr>
          <a:lstStyle/>
          <a:p>
            <a:r>
              <a:rPr lang="en-US" altLang="en-US" sz="1700" dirty="0"/>
              <a:t>Obesity has reached epidemic proportions </a:t>
            </a:r>
            <a:r>
              <a:rPr lang="en-US" altLang="en-US" sz="1700" dirty="0" smtClean="0"/>
              <a:t>worldwide</a:t>
            </a:r>
            <a:endParaRPr lang="en-US" altLang="en-US" sz="1700" dirty="0"/>
          </a:p>
          <a:p>
            <a:r>
              <a:rPr lang="en-US" sz="1700" dirty="0" smtClean="0"/>
              <a:t>Adolescents risks of being obese increases due to</a:t>
            </a:r>
            <a:endParaRPr lang="en-US" sz="1700" dirty="0"/>
          </a:p>
          <a:p>
            <a:pPr lvl="1"/>
            <a:r>
              <a:rPr lang="en-US" sz="1700" dirty="0" smtClean="0"/>
              <a:t>High </a:t>
            </a:r>
            <a:r>
              <a:rPr lang="en-US" sz="1700" dirty="0"/>
              <a:t>consumption of sugary and fatty </a:t>
            </a:r>
            <a:r>
              <a:rPr lang="en-US" sz="1700" dirty="0" smtClean="0"/>
              <a:t>foods</a:t>
            </a:r>
          </a:p>
          <a:p>
            <a:pPr lvl="1"/>
            <a:r>
              <a:rPr lang="en-US" sz="1700" dirty="0"/>
              <a:t>L</a:t>
            </a:r>
            <a:r>
              <a:rPr lang="en-US" sz="1700" dirty="0" smtClean="0"/>
              <a:t>ack </a:t>
            </a:r>
            <a:r>
              <a:rPr lang="en-US" sz="1700" dirty="0"/>
              <a:t>of physical </a:t>
            </a:r>
            <a:r>
              <a:rPr lang="en-US" sz="1700" dirty="0" smtClean="0"/>
              <a:t>activity</a:t>
            </a:r>
          </a:p>
          <a:p>
            <a:pPr lvl="1"/>
            <a:r>
              <a:rPr lang="en-US" sz="1700" dirty="0" smtClean="0"/>
              <a:t> High </a:t>
            </a:r>
            <a:r>
              <a:rPr lang="en-US" sz="1700" dirty="0"/>
              <a:t>levels of screen time among adolescents increase their risk of being obese. </a:t>
            </a:r>
            <a:endParaRPr lang="en-GB" sz="1700" dirty="0"/>
          </a:p>
        </p:txBody>
      </p:sp>
      <p:sp>
        <p:nvSpPr>
          <p:cNvPr id="75" name="Rectangle 74">
            <a:extLst>
              <a:ext uri="{FF2B5EF4-FFF2-40B4-BE49-F238E27FC236}">
                <a16:creationId xmlns:a16="http://schemas.microsoft.com/office/drawing/2014/main" xmlns="" id="{EB97D8A6-1C5A-42B6-AE78-F3D0F9BDF0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050" name="Picture 2" descr="Image result for kids playing video gam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508689">
            <a:off x="8784771" y="3546077"/>
            <a:ext cx="2805166" cy="1570893"/>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Image result for kids eating fast fo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6" descr="Image result for kids eating fast foo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9978585">
            <a:off x="8278690" y="830140"/>
            <a:ext cx="2762250" cy="165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4864" y="4710625"/>
            <a:ext cx="3213100" cy="168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593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30BC9609-A8AF-411F-A9E0-C3B93C8945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0BFCE3E6-A433-43BC-852B-4A443D78466B}"/>
              </a:ext>
            </a:extLst>
          </p:cNvPr>
          <p:cNvSpPr>
            <a:spLocks noGrp="1"/>
          </p:cNvSpPr>
          <p:nvPr>
            <p:ph type="title"/>
          </p:nvPr>
        </p:nvSpPr>
        <p:spPr>
          <a:xfrm>
            <a:off x="640080" y="639704"/>
            <a:ext cx="3299579" cy="5577840"/>
          </a:xfrm>
        </p:spPr>
        <p:txBody>
          <a:bodyPr anchor="ctr">
            <a:normAutofit/>
          </a:bodyPr>
          <a:lstStyle/>
          <a:p>
            <a:pPr algn="ctr"/>
            <a:r>
              <a:rPr lang="en-GB" dirty="0"/>
              <a:t>Research Problem</a:t>
            </a:r>
            <a:endParaRPr lang="en-GB"/>
          </a:p>
        </p:txBody>
      </p:sp>
      <p:graphicFrame>
        <p:nvGraphicFramePr>
          <p:cNvPr id="5" name="Content Placeholder 2">
            <a:extLst>
              <a:ext uri="{FF2B5EF4-FFF2-40B4-BE49-F238E27FC236}">
                <a16:creationId xmlns:a16="http://schemas.microsoft.com/office/drawing/2014/main" xmlns="" id="{6ED515DE-5D28-486C-BE88-00001D06D91A}"/>
              </a:ext>
            </a:extLst>
          </p:cNvPr>
          <p:cNvGraphicFramePr>
            <a:graphicFrameLocks noGrp="1"/>
          </p:cNvGraphicFramePr>
          <p:nvPr>
            <p:ph idx="1"/>
            <p:extLst>
              <p:ext uri="{D42A27DB-BD31-4B8C-83A1-F6EECF244321}">
                <p14:modId xmlns:p14="http://schemas.microsoft.com/office/powerpoint/2010/main" val="3442875103"/>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1781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30BC9609-A8AF-411F-A9E0-C3B93C8945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795E891-D262-4E3A-9DFD-29B9A0D95BF0}"/>
              </a:ext>
            </a:extLst>
          </p:cNvPr>
          <p:cNvSpPr>
            <a:spLocks noGrp="1"/>
          </p:cNvSpPr>
          <p:nvPr>
            <p:ph type="title"/>
          </p:nvPr>
        </p:nvSpPr>
        <p:spPr>
          <a:xfrm>
            <a:off x="640080" y="639704"/>
            <a:ext cx="3299579" cy="5577840"/>
          </a:xfrm>
        </p:spPr>
        <p:txBody>
          <a:bodyPr anchor="ctr">
            <a:normAutofit/>
          </a:bodyPr>
          <a:lstStyle/>
          <a:p>
            <a:pPr algn="ctr"/>
            <a:r>
              <a:rPr lang="en-GB" dirty="0" smtClean="0"/>
              <a:t>Study aim and Sample</a:t>
            </a:r>
            <a:endParaRPr lang="en-GB" dirty="0"/>
          </a:p>
        </p:txBody>
      </p:sp>
      <p:graphicFrame>
        <p:nvGraphicFramePr>
          <p:cNvPr id="5" name="Content Placeholder 2">
            <a:extLst>
              <a:ext uri="{FF2B5EF4-FFF2-40B4-BE49-F238E27FC236}">
                <a16:creationId xmlns:a16="http://schemas.microsoft.com/office/drawing/2014/main" xmlns="" id="{474730F0-C21A-42B0-83ED-B491A3732B4A}"/>
              </a:ext>
            </a:extLst>
          </p:cNvPr>
          <p:cNvGraphicFramePr>
            <a:graphicFrameLocks noGrp="1"/>
          </p:cNvGraphicFramePr>
          <p:nvPr>
            <p:ph idx="1"/>
            <p:extLst>
              <p:ext uri="{D42A27DB-BD31-4B8C-83A1-F6EECF244321}">
                <p14:modId xmlns:p14="http://schemas.microsoft.com/office/powerpoint/2010/main" val="3556853202"/>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24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xmlns="" id="{0E880B70-9045-4B1E-A61A-E849BE8C83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8" name="Rectangle 137">
            <a:extLst>
              <a:ext uri="{FF2B5EF4-FFF2-40B4-BE49-F238E27FC236}">
                <a16:creationId xmlns:a16="http://schemas.microsoft.com/office/drawing/2014/main" xmlns="" id="{8E2B8A2D-F46F-4DA5-8AFF-BC57461C28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Title 2"/>
          <p:cNvSpPr>
            <a:spLocks noGrp="1"/>
          </p:cNvSpPr>
          <p:nvPr>
            <p:ph type="title"/>
          </p:nvPr>
        </p:nvSpPr>
        <p:spPr>
          <a:xfrm>
            <a:off x="784743" y="685800"/>
            <a:ext cx="5793475" cy="1485900"/>
          </a:xfrm>
        </p:spPr>
        <p:txBody>
          <a:bodyPr vert="horz" lIns="91440" tIns="45720" rIns="91440" bIns="45720" rtlCol="0" anchor="t">
            <a:normAutofit/>
          </a:bodyPr>
          <a:lstStyle/>
          <a:p>
            <a:r>
              <a:rPr lang="en-US" altLang="en-US" dirty="0" smtClean="0"/>
              <a:t>Findings </a:t>
            </a:r>
            <a:endParaRPr lang="en-US" altLang="en-US" dirty="0"/>
          </a:p>
        </p:txBody>
      </p:sp>
      <p:sp>
        <p:nvSpPr>
          <p:cNvPr id="8" name="Content Placeholder 7"/>
          <p:cNvSpPr>
            <a:spLocks noGrp="1"/>
          </p:cNvSpPr>
          <p:nvPr>
            <p:ph idx="1"/>
          </p:nvPr>
        </p:nvSpPr>
        <p:spPr>
          <a:xfrm>
            <a:off x="784743" y="2286000"/>
            <a:ext cx="5793475" cy="3581400"/>
          </a:xfrm>
        </p:spPr>
        <p:txBody>
          <a:bodyPr vert="horz" lIns="91440" tIns="45720" rIns="91440" bIns="45720" rtlCol="0">
            <a:normAutofit/>
          </a:bodyPr>
          <a:lstStyle/>
          <a:p>
            <a:r>
              <a:rPr lang="en-US" dirty="0"/>
              <a:t>1 in 3 participants are either overweight or obese </a:t>
            </a:r>
          </a:p>
          <a:p>
            <a:r>
              <a:rPr lang="en-US" dirty="0"/>
              <a:t>The percentages of overweight or obesity among boys were almost twice as high compared to girls</a:t>
            </a:r>
          </a:p>
          <a:p>
            <a:endParaRPr lang="en-US" b="1" dirty="0" smtClean="0"/>
          </a:p>
        </p:txBody>
      </p:sp>
      <p:sp>
        <p:nvSpPr>
          <p:cNvPr id="140" name="Rectangle 139">
            <a:extLst>
              <a:ext uri="{FF2B5EF4-FFF2-40B4-BE49-F238E27FC236}">
                <a16:creationId xmlns:a16="http://schemas.microsoft.com/office/drawing/2014/main" xmlns="" id="{292BAD85-00E4-4D0A-993C-8372E78E1A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0084" y="2066192"/>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Table 3"/>
          <p:cNvGraphicFramePr>
            <a:graphicFrameLocks noGrp="1"/>
          </p:cNvGraphicFramePr>
          <p:nvPr>
            <p:extLst>
              <p:ext uri="{D42A27DB-BD31-4B8C-83A1-F6EECF244321}">
                <p14:modId xmlns:p14="http://schemas.microsoft.com/office/powerpoint/2010/main" val="1973083410"/>
              </p:ext>
            </p:extLst>
          </p:nvPr>
        </p:nvGraphicFramePr>
        <p:xfrm>
          <a:off x="1572845" y="4221774"/>
          <a:ext cx="3643923" cy="1229460"/>
        </p:xfrm>
        <a:graphic>
          <a:graphicData uri="http://schemas.openxmlformats.org/drawingml/2006/table">
            <a:tbl>
              <a:tblPr/>
              <a:tblGrid>
                <a:gridCol w="1530228"/>
                <a:gridCol w="704565"/>
                <a:gridCol w="704565"/>
                <a:gridCol w="704565"/>
              </a:tblGrid>
              <a:tr h="245892">
                <a:tc>
                  <a:txBody>
                    <a:bodyPr/>
                    <a:lstStyle/>
                    <a:p>
                      <a:pPr algn="l" fontAlgn="b"/>
                      <a:r>
                        <a:rPr lang="en-GB" sz="1100" b="1" i="0" u="none" strike="noStrike" dirty="0">
                          <a:solidFill>
                            <a:srgbClr val="000000"/>
                          </a:solidFill>
                          <a:effectLst/>
                          <a:latin typeface="Calibri"/>
                        </a:rPr>
                        <a:t>Weight Status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1" i="0" u="none" strike="noStrike">
                          <a:solidFill>
                            <a:srgbClr val="000000"/>
                          </a:solidFill>
                          <a:effectLst/>
                          <a:latin typeface="Calibri"/>
                        </a:rPr>
                        <a:t>Boys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1" i="0" u="none" strike="noStrike">
                          <a:solidFill>
                            <a:srgbClr val="000000"/>
                          </a:solidFill>
                          <a:effectLst/>
                          <a:latin typeface="Calibri"/>
                        </a:rPr>
                        <a:t>Girls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1" i="0" u="none" strike="noStrike" dirty="0">
                          <a:solidFill>
                            <a:srgbClr val="000000"/>
                          </a:solidFill>
                          <a:effectLst/>
                          <a:latin typeface="Calibri"/>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892">
                <a:tc>
                  <a:txBody>
                    <a:bodyPr/>
                    <a:lstStyle/>
                    <a:p>
                      <a:pPr algn="l" fontAlgn="b"/>
                      <a:r>
                        <a:rPr lang="en-GB" sz="1100" b="0" i="0" u="none" strike="noStrike">
                          <a:solidFill>
                            <a:srgbClr val="000000"/>
                          </a:solidFill>
                          <a:effectLst/>
                          <a:latin typeface="Calibri"/>
                        </a:rPr>
                        <a:t>Underweight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892">
                <a:tc>
                  <a:txBody>
                    <a:bodyPr/>
                    <a:lstStyle/>
                    <a:p>
                      <a:pPr algn="l" fontAlgn="b"/>
                      <a:r>
                        <a:rPr lang="en-GB" sz="1100" b="0" i="0" u="none" strike="noStrike">
                          <a:solidFill>
                            <a:srgbClr val="000000"/>
                          </a:solidFill>
                          <a:effectLst/>
                          <a:latin typeface="Calibri"/>
                        </a:rPr>
                        <a:t>Normal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a:rPr>
                        <a:t>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a:rPr>
                        <a:t>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a:rPr>
                        <a:t>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892">
                <a:tc>
                  <a:txBody>
                    <a:bodyPr/>
                    <a:lstStyle/>
                    <a:p>
                      <a:pPr algn="l" fontAlgn="b"/>
                      <a:r>
                        <a:rPr lang="en-GB" sz="1100" b="0" i="0" u="none" strike="noStrike">
                          <a:solidFill>
                            <a:srgbClr val="000000"/>
                          </a:solidFill>
                          <a:effectLst/>
                          <a:latin typeface="Calibri"/>
                        </a:rPr>
                        <a:t>Overweight or obese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892">
                <a:tc>
                  <a:txBody>
                    <a:bodyPr/>
                    <a:lstStyle/>
                    <a:p>
                      <a:pPr algn="l" fontAlgn="b"/>
                      <a:r>
                        <a:rPr lang="en-GB" sz="1100" b="0" i="0" u="none" strike="noStrike" dirty="0">
                          <a:solidFill>
                            <a:srgbClr val="000000"/>
                          </a:solidFill>
                          <a:effectLst/>
                          <a:latin typeface="Calibri"/>
                        </a:rPr>
                        <a:t>Obese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5823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xmlns="" id="{0E880B70-9045-4B1E-A61A-E849BE8C83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8" name="Rectangle 137">
            <a:extLst>
              <a:ext uri="{FF2B5EF4-FFF2-40B4-BE49-F238E27FC236}">
                <a16:creationId xmlns:a16="http://schemas.microsoft.com/office/drawing/2014/main" xmlns="" id="{8E2B8A2D-F46F-4DA5-8AFF-BC57461C28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Title 2"/>
          <p:cNvSpPr>
            <a:spLocks noGrp="1"/>
          </p:cNvSpPr>
          <p:nvPr>
            <p:ph type="title"/>
          </p:nvPr>
        </p:nvSpPr>
        <p:spPr>
          <a:xfrm>
            <a:off x="784743" y="685800"/>
            <a:ext cx="5793475" cy="1485900"/>
          </a:xfrm>
        </p:spPr>
        <p:txBody>
          <a:bodyPr vert="horz" lIns="91440" tIns="45720" rIns="91440" bIns="45720" rtlCol="0" anchor="t">
            <a:normAutofit/>
          </a:bodyPr>
          <a:lstStyle/>
          <a:p>
            <a:r>
              <a:rPr lang="en-US" altLang="en-US" dirty="0" smtClean="0"/>
              <a:t>Dietary Behaviors</a:t>
            </a:r>
            <a:endParaRPr lang="en-US" altLang="en-US" dirty="0"/>
          </a:p>
        </p:txBody>
      </p:sp>
      <p:sp>
        <p:nvSpPr>
          <p:cNvPr id="8" name="Content Placeholder 7"/>
          <p:cNvSpPr>
            <a:spLocks noGrp="1"/>
          </p:cNvSpPr>
          <p:nvPr>
            <p:ph idx="1"/>
          </p:nvPr>
        </p:nvSpPr>
        <p:spPr>
          <a:xfrm>
            <a:off x="784743" y="2286000"/>
            <a:ext cx="5793475" cy="3581400"/>
          </a:xfrm>
        </p:spPr>
        <p:txBody>
          <a:bodyPr vert="horz" lIns="91440" tIns="45720" rIns="91440" bIns="45720" rtlCol="0">
            <a:normAutofit fontScale="92500" lnSpcReduction="10000"/>
          </a:bodyPr>
          <a:lstStyle/>
          <a:p>
            <a:r>
              <a:rPr lang="en-US" dirty="0"/>
              <a:t>When it comes to </a:t>
            </a:r>
            <a:r>
              <a:rPr lang="en-US" b="1" dirty="0"/>
              <a:t>dietary </a:t>
            </a:r>
            <a:r>
              <a:rPr lang="en-US" b="1" dirty="0" smtClean="0"/>
              <a:t>behaviors </a:t>
            </a:r>
            <a:r>
              <a:rPr lang="en-US" dirty="0"/>
              <a:t>the majority of the </a:t>
            </a:r>
            <a:r>
              <a:rPr lang="en-US" dirty="0" smtClean="0"/>
              <a:t>participants:</a:t>
            </a:r>
          </a:p>
          <a:p>
            <a:pPr lvl="1"/>
            <a:r>
              <a:rPr lang="en-US" dirty="0" smtClean="0"/>
              <a:t> </a:t>
            </a:r>
            <a:r>
              <a:rPr lang="en-US" dirty="0"/>
              <a:t>skip breakfast regularly (57.9</a:t>
            </a:r>
            <a:r>
              <a:rPr lang="en-US" dirty="0" smtClean="0"/>
              <a:t>%)</a:t>
            </a:r>
          </a:p>
          <a:p>
            <a:pPr lvl="1"/>
            <a:r>
              <a:rPr lang="en-US" dirty="0" smtClean="0"/>
              <a:t>eat </a:t>
            </a:r>
            <a:r>
              <a:rPr lang="en-US" dirty="0"/>
              <a:t>fast food regularly (83.6</a:t>
            </a:r>
            <a:r>
              <a:rPr lang="en-US" dirty="0" smtClean="0"/>
              <a:t>%)</a:t>
            </a:r>
          </a:p>
          <a:p>
            <a:pPr lvl="1"/>
            <a:r>
              <a:rPr lang="en-US" dirty="0" smtClean="0"/>
              <a:t>consume </a:t>
            </a:r>
            <a:r>
              <a:rPr lang="en-US" dirty="0"/>
              <a:t>insufficient amounts of fruits and vegetables i.e. less than 5 servings a day (84.4</a:t>
            </a:r>
            <a:r>
              <a:rPr lang="en-US" dirty="0" smtClean="0"/>
              <a:t>%)</a:t>
            </a:r>
          </a:p>
          <a:p>
            <a:pPr lvl="1"/>
            <a:r>
              <a:rPr lang="en-US" dirty="0" smtClean="0"/>
              <a:t>consume </a:t>
            </a:r>
            <a:r>
              <a:rPr lang="en-US" dirty="0"/>
              <a:t>calorie dense snacks regularly (89.9</a:t>
            </a:r>
            <a:r>
              <a:rPr lang="en-US" dirty="0" smtClean="0"/>
              <a:t>%)</a:t>
            </a:r>
          </a:p>
          <a:p>
            <a:r>
              <a:rPr lang="en-US" dirty="0" smtClean="0"/>
              <a:t> </a:t>
            </a:r>
            <a:r>
              <a:rPr lang="en-US" dirty="0"/>
              <a:t>The percentages are far worst with the boys when compared with the girls especially with skipping breakfast (66.7% vs 48.8%), </a:t>
            </a:r>
            <a:endParaRPr lang="en-US" dirty="0" smtClean="0"/>
          </a:p>
        </p:txBody>
      </p:sp>
      <p:sp>
        <p:nvSpPr>
          <p:cNvPr id="140" name="Rectangle 139">
            <a:extLst>
              <a:ext uri="{FF2B5EF4-FFF2-40B4-BE49-F238E27FC236}">
                <a16:creationId xmlns:a16="http://schemas.microsoft.com/office/drawing/2014/main" xmlns="" id="{292BAD85-00E4-4D0A-993C-8372E78E1A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7888" y="2315308"/>
            <a:ext cx="2495550"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26865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xmlns="" id="{0E880B70-9045-4B1E-A61A-E849BE8C83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8" name="Rectangle 137">
            <a:extLst>
              <a:ext uri="{FF2B5EF4-FFF2-40B4-BE49-F238E27FC236}">
                <a16:creationId xmlns:a16="http://schemas.microsoft.com/office/drawing/2014/main" xmlns="" id="{8E2B8A2D-F46F-4DA5-8AFF-BC57461C28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Title 2"/>
          <p:cNvSpPr>
            <a:spLocks noGrp="1"/>
          </p:cNvSpPr>
          <p:nvPr>
            <p:ph type="title"/>
          </p:nvPr>
        </p:nvSpPr>
        <p:spPr>
          <a:xfrm>
            <a:off x="784743" y="685800"/>
            <a:ext cx="5793475" cy="1485900"/>
          </a:xfrm>
        </p:spPr>
        <p:txBody>
          <a:bodyPr vert="horz" lIns="91440" tIns="45720" rIns="91440" bIns="45720" rtlCol="0" anchor="t">
            <a:normAutofit/>
          </a:bodyPr>
          <a:lstStyle/>
          <a:p>
            <a:r>
              <a:rPr lang="en-US" altLang="en-US" dirty="0" smtClean="0"/>
              <a:t>Dietary Behaviors</a:t>
            </a:r>
            <a:endParaRPr lang="en-US" altLang="en-US" dirty="0"/>
          </a:p>
        </p:txBody>
      </p:sp>
      <p:sp>
        <p:nvSpPr>
          <p:cNvPr id="8" name="Content Placeholder 7"/>
          <p:cNvSpPr>
            <a:spLocks noGrp="1"/>
          </p:cNvSpPr>
          <p:nvPr>
            <p:ph idx="1"/>
          </p:nvPr>
        </p:nvSpPr>
        <p:spPr>
          <a:xfrm>
            <a:off x="784743" y="2286000"/>
            <a:ext cx="5793475" cy="3581400"/>
          </a:xfrm>
        </p:spPr>
        <p:txBody>
          <a:bodyPr vert="horz" lIns="91440" tIns="45720" rIns="91440" bIns="45720" rtlCol="0">
            <a:normAutofit/>
          </a:bodyPr>
          <a:lstStyle/>
          <a:p>
            <a:r>
              <a:rPr lang="en-US" dirty="0" smtClean="0"/>
              <a:t>Findings </a:t>
            </a:r>
            <a:r>
              <a:rPr lang="en-US" dirty="0"/>
              <a:t>are consistent with </a:t>
            </a:r>
            <a:r>
              <a:rPr lang="en-US" dirty="0" smtClean="0"/>
              <a:t>older </a:t>
            </a:r>
            <a:r>
              <a:rPr lang="en-US" dirty="0"/>
              <a:t>studies on Arab adolescent’s health which documented increasing consumption of fast foods and saturated fats and low consumption of fruits and vegetables in many parts of the region (Obermeyer, </a:t>
            </a:r>
            <a:r>
              <a:rPr lang="en-US" dirty="0" err="1"/>
              <a:t>Bott</a:t>
            </a:r>
            <a:r>
              <a:rPr lang="en-US" dirty="0"/>
              <a:t> and </a:t>
            </a:r>
            <a:r>
              <a:rPr lang="en-US" dirty="0" err="1"/>
              <a:t>Sassine</a:t>
            </a:r>
            <a:r>
              <a:rPr lang="en-US" dirty="0"/>
              <a:t>, 2015). </a:t>
            </a:r>
            <a:endParaRPr lang="en-US" dirty="0" smtClean="0"/>
          </a:p>
          <a:p>
            <a:r>
              <a:rPr lang="en-US" dirty="0" smtClean="0"/>
              <a:t>High </a:t>
            </a:r>
            <a:r>
              <a:rPr lang="en-US" dirty="0"/>
              <a:t>consumption of sugary and fatty foods and low consumption of dietary </a:t>
            </a:r>
            <a:r>
              <a:rPr lang="en-US" dirty="0" err="1"/>
              <a:t>fibre</a:t>
            </a:r>
            <a:r>
              <a:rPr lang="en-US" dirty="0"/>
              <a:t> by many children in the Kingdom of Bahrain is common and is likely to increase their risk of obesity in later life (</a:t>
            </a:r>
            <a:r>
              <a:rPr lang="en-US" dirty="0" err="1"/>
              <a:t>Ghareeb</a:t>
            </a:r>
            <a:r>
              <a:rPr lang="en-US" dirty="0"/>
              <a:t> and Rasheed, 2011).</a:t>
            </a:r>
          </a:p>
        </p:txBody>
      </p:sp>
      <p:sp>
        <p:nvSpPr>
          <p:cNvPr id="140" name="Rectangle 139">
            <a:extLst>
              <a:ext uri="{FF2B5EF4-FFF2-40B4-BE49-F238E27FC236}">
                <a16:creationId xmlns:a16="http://schemas.microsoft.com/office/drawing/2014/main" xmlns="" id="{292BAD85-00E4-4D0A-993C-8372E78E1A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utoShape 2" descr="Image result for dietary behaviour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0648" y="2275742"/>
            <a:ext cx="2772041" cy="19445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4613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0E880B70-9045-4B1E-A61A-E849BE8C83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3" name="Rectangle 72">
            <a:extLst>
              <a:ext uri="{FF2B5EF4-FFF2-40B4-BE49-F238E27FC236}">
                <a16:creationId xmlns:a16="http://schemas.microsoft.com/office/drawing/2014/main" xmlns="" id="{8E2B8A2D-F46F-4DA5-8AFF-BC57461C28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Title 2"/>
          <p:cNvSpPr>
            <a:spLocks noGrp="1"/>
          </p:cNvSpPr>
          <p:nvPr>
            <p:ph type="title"/>
          </p:nvPr>
        </p:nvSpPr>
        <p:spPr>
          <a:xfrm>
            <a:off x="784743" y="685800"/>
            <a:ext cx="5793475" cy="1485900"/>
          </a:xfrm>
        </p:spPr>
        <p:txBody>
          <a:bodyPr vert="horz" lIns="91440" tIns="45720" rIns="91440" bIns="45720" rtlCol="0" anchor="t">
            <a:normAutofit/>
          </a:bodyPr>
          <a:lstStyle/>
          <a:p>
            <a:r>
              <a:rPr lang="en-US" altLang="en-US" dirty="0"/>
              <a:t>Physical Activity</a:t>
            </a:r>
          </a:p>
        </p:txBody>
      </p:sp>
      <p:sp>
        <p:nvSpPr>
          <p:cNvPr id="8" name="Content Placeholder 7"/>
          <p:cNvSpPr>
            <a:spLocks noGrp="1"/>
          </p:cNvSpPr>
          <p:nvPr>
            <p:ph idx="1"/>
          </p:nvPr>
        </p:nvSpPr>
        <p:spPr>
          <a:xfrm>
            <a:off x="784743" y="2286000"/>
            <a:ext cx="5793475" cy="3581400"/>
          </a:xfrm>
        </p:spPr>
        <p:txBody>
          <a:bodyPr vert="horz" lIns="91440" tIns="45720" rIns="91440" bIns="45720" rtlCol="0">
            <a:normAutofit fontScale="55000" lnSpcReduction="20000"/>
          </a:bodyPr>
          <a:lstStyle/>
          <a:p>
            <a:pPr marL="0"/>
            <a:r>
              <a:rPr lang="en-US" dirty="0"/>
              <a:t>The majority of the participants are classified insufficiently active i.e. spend less than an hour per day engaging in moderate to vigorous physical activity (78.2%).</a:t>
            </a:r>
          </a:p>
          <a:p>
            <a:pPr marL="0"/>
            <a:r>
              <a:rPr lang="en-US" dirty="0"/>
              <a:t>The percentage of insufficiently active girls is substantially higher than the insufficiently active boys (83.2% vs 72.9%)</a:t>
            </a:r>
          </a:p>
          <a:p>
            <a:pPr marL="0"/>
            <a:r>
              <a:rPr lang="en-US" dirty="0"/>
              <a:t>Findings are also consistent with the latest statistics from the GSHS (Global School-based Student Health) survey conducted in Bahrain. The percentage of adolescents (13 to 15 years) who were physically active at least 60 minutes per day on all 7 days during the 7 days was as low as 20.7% and the percentage of the same adolescents who spent three or more hours per day sedentary was as high as 58.8% (WHO, 2016). The unhealthy dietary habits, low physical activity levels and high sedentary </a:t>
            </a:r>
            <a:r>
              <a:rPr lang="en-US" dirty="0" err="1"/>
              <a:t>behaviour</a:t>
            </a:r>
            <a:r>
              <a:rPr lang="en-US" dirty="0"/>
              <a:t> among adolescents is not just a regional problem but a global problem. One study in the UK investigating adolescents’ dietary </a:t>
            </a:r>
            <a:r>
              <a:rPr lang="en-US" dirty="0" err="1"/>
              <a:t>behaviours</a:t>
            </a:r>
            <a:r>
              <a:rPr lang="en-US" dirty="0"/>
              <a:t>, physical activity and sedentary </a:t>
            </a:r>
            <a:r>
              <a:rPr lang="en-US" dirty="0" err="1"/>
              <a:t>behaviour</a:t>
            </a:r>
            <a:r>
              <a:rPr lang="en-US" dirty="0"/>
              <a:t> found that the vast majority of adolescents were not consuming the recommended amounts of fruits and vegetables( 5 servings/day), were not meeting physical activity guidelines (60 minutes of MVPA/ day) and were spending long hours sedentary (</a:t>
            </a:r>
            <a:r>
              <a:rPr lang="en-US" dirty="0" err="1"/>
              <a:t>Basterfield</a:t>
            </a:r>
            <a:r>
              <a:rPr lang="en-US" dirty="0"/>
              <a:t> et al., 2013). In a similar study conducted in Australia, a significant proportion of adolescents fell short of national dietary and physical activity recommendations (Scully et al., 2007). In another study investigating physical activity and sedentary </a:t>
            </a:r>
            <a:r>
              <a:rPr lang="en-US" dirty="0" err="1"/>
              <a:t>behaviour</a:t>
            </a:r>
            <a:r>
              <a:rPr lang="en-US" dirty="0"/>
              <a:t> in the US, the majority of adolescents were participating in minimal MVPA and spending a large portion of their day sitting (Carson, </a:t>
            </a:r>
            <a:r>
              <a:rPr lang="en-US" dirty="0" err="1"/>
              <a:t>Staiano</a:t>
            </a:r>
            <a:r>
              <a:rPr lang="en-US" dirty="0"/>
              <a:t> and </a:t>
            </a:r>
            <a:r>
              <a:rPr lang="en-US" dirty="0" err="1"/>
              <a:t>Katzmarzyk</a:t>
            </a:r>
            <a:r>
              <a:rPr lang="en-US" dirty="0"/>
              <a:t>, 2015).</a:t>
            </a:r>
          </a:p>
        </p:txBody>
      </p:sp>
      <p:sp>
        <p:nvSpPr>
          <p:cNvPr id="75" name="Rectangle 74">
            <a:extLst>
              <a:ext uri="{FF2B5EF4-FFF2-40B4-BE49-F238E27FC236}">
                <a16:creationId xmlns:a16="http://schemas.microsoft.com/office/drawing/2014/main" xmlns="" id="{292BAD85-00E4-4D0A-993C-8372E78E1A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7553" y="2097699"/>
            <a:ext cx="3498329" cy="2392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596048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1689</Words>
  <Application>Microsoft Office PowerPoint</Application>
  <PresentationFormat>Custom</PresentationFormat>
  <Paragraphs>76</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Crop</vt:lpstr>
      <vt:lpstr>Are generation Z lazy?</vt:lpstr>
      <vt:lpstr>Who are generation Z?</vt:lpstr>
      <vt:lpstr>The rise in Obesity</vt:lpstr>
      <vt:lpstr>Research Problem</vt:lpstr>
      <vt:lpstr>Study aim and Sample</vt:lpstr>
      <vt:lpstr>Findings </vt:lpstr>
      <vt:lpstr>Dietary Behaviors</vt:lpstr>
      <vt:lpstr>Dietary Behaviors</vt:lpstr>
      <vt:lpstr>Physical Activity</vt:lpstr>
      <vt:lpstr>Screen Time</vt:lpstr>
      <vt:lpstr>Sleep</vt:lpstr>
      <vt:lpstr>PowerPoint Presentation</vt:lpstr>
      <vt:lpstr>PowerPoint Presentation</vt:lpstr>
      <vt:lpstr>Conclusion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networks and your health</dc:title>
  <dc:creator>Noor Alsayed</dc:creator>
  <cp:lastModifiedBy>Zainab Abdulwahab Isa Abdulla Darwish</cp:lastModifiedBy>
  <cp:revision>26</cp:revision>
  <dcterms:created xsi:type="dcterms:W3CDTF">2019-04-27T08:33:34Z</dcterms:created>
  <dcterms:modified xsi:type="dcterms:W3CDTF">2019-07-07T06:04:04Z</dcterms:modified>
</cp:coreProperties>
</file>