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7" r:id="rId5"/>
    <p:sldId id="268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6F0C-87B6-44AE-B96A-063FC194FB7E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1052736"/>
            <a:ext cx="6019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Anti-Shoulder </a:t>
            </a:r>
            <a:r>
              <a:rPr lang="en-MY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Surfing based Authentication Mechanism using Graphical Passwords</a:t>
            </a:r>
          </a:p>
          <a:p>
            <a:pPr algn="ctr"/>
            <a:r>
              <a:rPr lang="en-MY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 Web Bin, Sohail Safdar, Rehan Akbar, Suresh Subramanian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" y="5042118"/>
            <a:ext cx="2781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of IT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64008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Sohail Safdar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36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Conclusion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Sohail 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071546"/>
            <a:ext cx="8229600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500"/>
              <a:buFont typeface="Arial"/>
              <a:buChar char="•"/>
            </a:pPr>
            <a:r>
              <a:rPr lang="en-MY" sz="3200" dirty="0" smtClean="0">
                <a:solidFill>
                  <a:srgbClr val="000000"/>
                </a:solidFill>
                <a:latin typeface="Calibri"/>
              </a:rPr>
              <a:t>The proposed scheme achieved </a:t>
            </a:r>
          </a:p>
          <a:p>
            <a:pPr lvl="1">
              <a:buSzPts val="1500"/>
              <a:buFont typeface="Arial"/>
              <a:buChar char="•"/>
            </a:pPr>
            <a:r>
              <a:rPr lang="en-MY" sz="2000" dirty="0">
                <a:solidFill>
                  <a:srgbClr val="000000"/>
                </a:solidFill>
                <a:latin typeface="Calibri"/>
              </a:rPr>
              <a:t>S</a:t>
            </a:r>
            <a:r>
              <a:rPr lang="en-MY" sz="2000" dirty="0" smtClean="0">
                <a:solidFill>
                  <a:srgbClr val="000000"/>
                </a:solidFill>
                <a:latin typeface="Calibri"/>
              </a:rPr>
              <a:t>uccessful anti-shoulder surfing based authentication mechanism.</a:t>
            </a:r>
          </a:p>
          <a:p>
            <a:pPr lvl="1">
              <a:buSzPts val="1500"/>
              <a:buFont typeface="Arial"/>
              <a:buChar char="•"/>
            </a:pPr>
            <a:r>
              <a:rPr lang="en-MY" sz="2000" dirty="0" smtClean="0">
                <a:solidFill>
                  <a:srgbClr val="000000"/>
                </a:solidFill>
                <a:latin typeface="Calibri"/>
              </a:rPr>
              <a:t>Improved Usability due to the use of less number of images with larger size.</a:t>
            </a:r>
          </a:p>
          <a:p>
            <a:pPr lvl="1">
              <a:buSzPts val="1500"/>
              <a:buFont typeface="Arial"/>
              <a:buChar char="•"/>
            </a:pPr>
            <a:r>
              <a:rPr lang="en-MY" sz="2000" dirty="0" smtClean="0">
                <a:solidFill>
                  <a:srgbClr val="000000"/>
                </a:solidFill>
                <a:latin typeface="Calibri"/>
              </a:rPr>
              <a:t>Improved security within graphical passwords based authentication.</a:t>
            </a:r>
          </a:p>
          <a:p>
            <a:pPr lvl="1">
              <a:buSzPts val="1500"/>
              <a:buFont typeface="Arial"/>
              <a:buChar char="•"/>
            </a:pPr>
            <a:endParaRPr lang="en-MY" sz="2000" dirty="0">
              <a:solidFill>
                <a:srgbClr val="000000"/>
              </a:solidFill>
              <a:latin typeface="Calibri"/>
            </a:endParaRPr>
          </a:p>
          <a:p>
            <a:pPr marL="457200" lvl="1" indent="0" algn="ctr">
              <a:buSzPts val="1500"/>
              <a:buNone/>
            </a:pPr>
            <a:r>
              <a:rPr lang="en-MY" sz="3600" b="1" u="sng" dirty="0" smtClean="0">
                <a:solidFill>
                  <a:srgbClr val="000000"/>
                </a:solidFill>
                <a:latin typeface="Calibri"/>
              </a:rPr>
              <a:t>Q &amp; A</a:t>
            </a:r>
          </a:p>
          <a:p>
            <a:pPr lvl="1">
              <a:buSzPts val="1500"/>
              <a:buFont typeface="Arial"/>
              <a:buChar char="•"/>
            </a:pPr>
            <a:endParaRPr lang="en-MY" sz="2000" dirty="0">
              <a:solidFill>
                <a:srgbClr val="000000"/>
              </a:solidFill>
              <a:latin typeface="Calibri"/>
            </a:endParaRPr>
          </a:p>
          <a:p>
            <a:pPr>
              <a:buSzPts val="1500"/>
              <a:buFont typeface="Arial"/>
              <a:buChar char="•"/>
            </a:pPr>
            <a:endParaRPr lang="en-MY" sz="2800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07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36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Introduction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Sohail 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071546"/>
            <a:ext cx="8229600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500"/>
              <a:buFont typeface="Arial"/>
              <a:buChar char="•"/>
            </a:pPr>
            <a:r>
              <a:rPr lang="en-MY" sz="2400" dirty="0" smtClean="0">
                <a:solidFill>
                  <a:srgbClr val="000000"/>
                </a:solidFill>
                <a:latin typeface="Calibri"/>
              </a:rPr>
              <a:t>Authentication is one of the most important mechanisms to grant system accessibility to legitimate users. </a:t>
            </a:r>
          </a:p>
          <a:p>
            <a:pPr>
              <a:buSzPts val="1500"/>
              <a:buFont typeface="Arial"/>
              <a:buChar char="•"/>
            </a:pPr>
            <a:r>
              <a:rPr lang="en-MY" sz="2400" dirty="0" smtClean="0">
                <a:solidFill>
                  <a:srgbClr val="000000"/>
                </a:solidFill>
                <a:latin typeface="Calibri"/>
              </a:rPr>
              <a:t>The use of strong passwords is one of the major concerns of Authentication. </a:t>
            </a:r>
          </a:p>
          <a:p>
            <a:pPr>
              <a:buSzPts val="1500"/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These passwords can be </a:t>
            </a:r>
          </a:p>
          <a:p>
            <a:pPr lvl="1">
              <a:buSzPts val="1300"/>
              <a:buFont typeface="Arial"/>
              <a:buChar char="–"/>
            </a:pPr>
            <a:r>
              <a:rPr lang="en-US" sz="1800" dirty="0" smtClean="0">
                <a:solidFill>
                  <a:srgbClr val="000000"/>
                </a:solidFill>
                <a:latin typeface="Calibri"/>
              </a:rPr>
              <a:t>textual based, graphical based, hardware based, biometric based. </a:t>
            </a:r>
          </a:p>
          <a:p>
            <a:pPr>
              <a:buSzPts val="1300"/>
            </a:pPr>
            <a:r>
              <a:rPr lang="en-MY" sz="2200" dirty="0" smtClean="0">
                <a:solidFill>
                  <a:srgbClr val="000000"/>
                </a:solidFill>
                <a:latin typeface="Calibri"/>
              </a:rPr>
              <a:t>Graphical Passwords </a:t>
            </a:r>
            <a:r>
              <a:rPr lang="en-MY" sz="2200" dirty="0">
                <a:solidFill>
                  <a:srgbClr val="000000"/>
                </a:solidFill>
                <a:latin typeface="Calibri"/>
              </a:rPr>
              <a:t>are easy to remember and can overcome the limitations of using long textual passwords for stronger security.</a:t>
            </a:r>
          </a:p>
          <a:p>
            <a:pPr>
              <a:buSzPts val="1300"/>
            </a:pPr>
            <a:r>
              <a:rPr lang="en-MY" sz="2200" dirty="0">
                <a:solidFill>
                  <a:srgbClr val="000000"/>
                </a:solidFill>
                <a:latin typeface="Calibri"/>
              </a:rPr>
              <a:t>However, mostly the picture-based passwords suffer from shoulder surfing attacks and are therefore vulnerable.</a:t>
            </a:r>
            <a:endParaRPr lang="en-US" sz="2200" dirty="0">
              <a:solidFill>
                <a:srgbClr val="000000"/>
              </a:solidFill>
              <a:latin typeface="Calibri"/>
            </a:endParaRPr>
          </a:p>
          <a:p>
            <a:pPr>
              <a:buSzPts val="1500"/>
            </a:pPr>
            <a:r>
              <a:rPr lang="en-MY" sz="2400" dirty="0" smtClean="0">
                <a:solidFill>
                  <a:srgbClr val="000000"/>
                </a:solidFill>
                <a:latin typeface="Calibri"/>
              </a:rPr>
              <a:t>The principle focus of this research is to propose and develop a picture-based authentication scheme with anti shoulder surfing capability. </a:t>
            </a:r>
          </a:p>
        </p:txBody>
      </p:sp>
    </p:spTree>
    <p:extLst>
      <p:ext uri="{BB962C8B-B14F-4D97-AF65-F5344CB8AC3E}">
        <p14:creationId xmlns:p14="http://schemas.microsoft.com/office/powerpoint/2010/main" val="32383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36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Existing Techniques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Sohail 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79512" y="764704"/>
            <a:ext cx="8229600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500"/>
              <a:buFont typeface="Arial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Triangle Scheme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Registration: User Selects 3 images from N generated images as their password images.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Authentication: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Step 1: User clicks one image within the triangular area due to the selected 3 password images in the authentication screen.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Step 2: Step 1 is repeated multiple times by relocating the triangular area dynamically for ensuring authenticity.</a:t>
            </a:r>
          </a:p>
          <a:p>
            <a:pPr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Strength: Uses 1000 small images to avoid brute force attacks.</a:t>
            </a:r>
          </a:p>
          <a:p>
            <a:pPr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Limitations: 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Usability is compromised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Authentication process is slow because of visibility issues.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Increasing size and reducing number of images will help in usability but affects the vulnerability.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Convex Hull: Increase in password guessing chances, if a big triangular area is continuously generated towards the corner of the screen.</a:t>
            </a:r>
          </a:p>
          <a:p>
            <a:pPr lvl="1">
              <a:buSzPts val="1500"/>
              <a:buFont typeface="Arial"/>
              <a:buChar char="•"/>
            </a:pPr>
            <a:endParaRPr lang="en-MY" sz="2000" dirty="0" smtClean="0">
              <a:solidFill>
                <a:schemeClr val="tx1"/>
              </a:solidFill>
              <a:latin typeface="Calibri"/>
            </a:endParaRPr>
          </a:p>
          <a:p>
            <a:pPr lvl="2">
              <a:buSzPts val="1500"/>
              <a:buFont typeface="Arial"/>
              <a:buChar char="•"/>
            </a:pPr>
            <a:endParaRPr lang="en-MY" sz="1800" dirty="0" smtClean="0">
              <a:solidFill>
                <a:schemeClr val="tx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660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360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Existing Techniques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Sohail 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79512" y="764704"/>
            <a:ext cx="8229600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500"/>
              <a:buFont typeface="Arial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Intersection Scheme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Registration: </a:t>
            </a:r>
            <a:r>
              <a:rPr lang="en-US" dirty="0" smtClean="0">
                <a:solidFill>
                  <a:schemeClr val="tx1"/>
                </a:solidFill>
              </a:rPr>
              <a:t>User </a:t>
            </a:r>
            <a:r>
              <a:rPr lang="en-US" dirty="0">
                <a:solidFill>
                  <a:schemeClr val="tx1"/>
                </a:solidFill>
              </a:rPr>
              <a:t>Selects </a:t>
            </a:r>
            <a:r>
              <a:rPr lang="en-US" dirty="0" smtClean="0">
                <a:solidFill>
                  <a:schemeClr val="tx1"/>
                </a:solidFill>
              </a:rPr>
              <a:t>4 </a:t>
            </a:r>
            <a:r>
              <a:rPr lang="en-US" dirty="0">
                <a:solidFill>
                  <a:schemeClr val="tx1"/>
                </a:solidFill>
              </a:rPr>
              <a:t>images from N generated images as their password images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Authentication: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Step 1: </a:t>
            </a:r>
            <a:r>
              <a:rPr lang="en-US" dirty="0">
                <a:solidFill>
                  <a:schemeClr val="tx1"/>
                </a:solidFill>
              </a:rPr>
              <a:t>User clicks one image </a:t>
            </a:r>
            <a:r>
              <a:rPr lang="en-US" dirty="0" smtClean="0">
                <a:solidFill>
                  <a:schemeClr val="tx1"/>
                </a:solidFill>
              </a:rPr>
              <a:t>at the point of intersection of two lines in </a:t>
            </a:r>
            <a:r>
              <a:rPr lang="en-US" dirty="0">
                <a:solidFill>
                  <a:schemeClr val="tx1"/>
                </a:solidFill>
              </a:rPr>
              <a:t>the authentication </a:t>
            </a:r>
            <a:r>
              <a:rPr lang="en-US" dirty="0" smtClean="0">
                <a:solidFill>
                  <a:schemeClr val="tx1"/>
                </a:solidFill>
              </a:rPr>
              <a:t>screen, </a:t>
            </a:r>
            <a:r>
              <a:rPr lang="en-US" dirty="0">
                <a:solidFill>
                  <a:schemeClr val="tx1"/>
                </a:solidFill>
              </a:rPr>
              <a:t>generated</a:t>
            </a:r>
            <a:r>
              <a:rPr lang="en-US" dirty="0" smtClean="0">
                <a:solidFill>
                  <a:schemeClr val="tx1"/>
                </a:solidFill>
              </a:rPr>
              <a:t> due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the selected 4 password images.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Step </a:t>
            </a:r>
            <a:r>
              <a:rPr lang="en-US" dirty="0" smtClean="0">
                <a:solidFill>
                  <a:schemeClr val="tx1"/>
                </a:solidFill>
              </a:rPr>
              <a:t>2: </a:t>
            </a:r>
            <a:r>
              <a:rPr lang="en-US" dirty="0">
                <a:solidFill>
                  <a:schemeClr val="tx1"/>
                </a:solidFill>
              </a:rPr>
              <a:t>Step </a:t>
            </a:r>
            <a:r>
              <a:rPr lang="en-US" dirty="0" smtClean="0">
                <a:solidFill>
                  <a:schemeClr val="tx1"/>
                </a:solidFill>
              </a:rPr>
              <a:t>1 </a:t>
            </a:r>
            <a:r>
              <a:rPr lang="en-US" dirty="0">
                <a:solidFill>
                  <a:schemeClr val="tx1"/>
                </a:solidFill>
              </a:rPr>
              <a:t>is repeated multiple times by relocating the </a:t>
            </a:r>
            <a:r>
              <a:rPr lang="en-US" dirty="0" smtClean="0">
                <a:solidFill>
                  <a:schemeClr val="tx1"/>
                </a:solidFill>
              </a:rPr>
              <a:t>lines intersection </a:t>
            </a:r>
            <a:r>
              <a:rPr lang="en-US" dirty="0">
                <a:solidFill>
                  <a:schemeClr val="tx1"/>
                </a:solidFill>
              </a:rPr>
              <a:t>dynamically for ensuring authenticity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Strength: Uses </a:t>
            </a:r>
            <a:r>
              <a:rPr lang="en-US" dirty="0" smtClean="0">
                <a:solidFill>
                  <a:schemeClr val="tx1"/>
                </a:solidFill>
              </a:rPr>
              <a:t>huge number of </a:t>
            </a:r>
            <a:r>
              <a:rPr lang="en-US" dirty="0">
                <a:solidFill>
                  <a:schemeClr val="tx1"/>
                </a:solidFill>
              </a:rPr>
              <a:t>small images to avoid brute force attacks.</a:t>
            </a:r>
          </a:p>
          <a:p>
            <a:pPr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Limitations: 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Usability is compromised. 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Authentication process is slow </a:t>
            </a:r>
            <a:r>
              <a:rPr lang="en-US" dirty="0" smtClean="0">
                <a:solidFill>
                  <a:schemeClr val="tx1"/>
                </a:solidFill>
              </a:rPr>
              <a:t>and tedious.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Increasing size and reducing number of images </a:t>
            </a:r>
            <a:r>
              <a:rPr lang="en-US" dirty="0">
                <a:solidFill>
                  <a:schemeClr val="tx1"/>
                </a:solidFill>
              </a:rPr>
              <a:t>will help in usability but affects the vulnerability.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Increase </a:t>
            </a:r>
            <a:r>
              <a:rPr lang="en-US" dirty="0">
                <a:solidFill>
                  <a:schemeClr val="tx1"/>
                </a:solidFill>
              </a:rPr>
              <a:t>in password guessing chances, if a </a:t>
            </a:r>
            <a:r>
              <a:rPr lang="en-US" dirty="0" smtClean="0">
                <a:solidFill>
                  <a:schemeClr val="tx1"/>
                </a:solidFill>
              </a:rPr>
              <a:t>intersecting image stands near to center of the screen.</a:t>
            </a:r>
            <a:endParaRPr lang="en-US" dirty="0">
              <a:solidFill>
                <a:schemeClr val="tx1"/>
              </a:solidFill>
            </a:endParaRPr>
          </a:p>
          <a:p>
            <a:pPr>
              <a:buSzPts val="1500"/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360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Existing Techniques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Sohail 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79512" y="764704"/>
            <a:ext cx="8229600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500"/>
              <a:buFont typeface="Arial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Moveable </a:t>
            </a:r>
            <a:r>
              <a:rPr lang="en-US" b="1" dirty="0">
                <a:solidFill>
                  <a:srgbClr val="FF0000"/>
                </a:solidFill>
              </a:rPr>
              <a:t>Frame </a:t>
            </a:r>
            <a:r>
              <a:rPr lang="en-US" b="1" dirty="0" smtClean="0">
                <a:solidFill>
                  <a:srgbClr val="FF0000"/>
                </a:solidFill>
              </a:rPr>
              <a:t>Scheme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Registration: User selects 3 images as their password.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Authentication: Authentication screen is generated consisting of one fixed frame at inner side and one outer moveable frame.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frame contains two password images aligned, outer frame contains third image and needs to be moved such that it aligns the third image to first two.</a:t>
            </a:r>
          </a:p>
          <a:p>
            <a:pPr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Strength: </a:t>
            </a:r>
            <a:r>
              <a:rPr lang="en-US" dirty="0" smtClean="0">
                <a:solidFill>
                  <a:schemeClr val="tx1"/>
                </a:solidFill>
              </a:rPr>
              <a:t>Better compared to triangular and intersection schemes in terms of guessing password.</a:t>
            </a:r>
            <a:endParaRPr lang="en-US" dirty="0">
              <a:solidFill>
                <a:schemeClr val="tx1"/>
              </a:solidFill>
            </a:endParaRPr>
          </a:p>
          <a:p>
            <a:pPr>
              <a:buSzPts val="15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Limitations: 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Authentication </a:t>
            </a:r>
            <a:r>
              <a:rPr lang="en-US" dirty="0">
                <a:solidFill>
                  <a:schemeClr val="tx1"/>
                </a:solidFill>
              </a:rPr>
              <a:t>process is </a:t>
            </a:r>
            <a:r>
              <a:rPr lang="en-US" dirty="0" smtClean="0">
                <a:solidFill>
                  <a:schemeClr val="tx1"/>
                </a:solidFill>
              </a:rPr>
              <a:t>still time consuming.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more the repetition of authentication process increases the chances of password guessing.</a:t>
            </a:r>
            <a:endParaRPr lang="en-US" dirty="0">
              <a:solidFill>
                <a:schemeClr val="tx1"/>
              </a:solidFill>
            </a:endParaRPr>
          </a:p>
          <a:p>
            <a:pPr>
              <a:buSzPts val="1500"/>
              <a:buFont typeface="Arial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Illusion Pin </a:t>
            </a:r>
            <a:r>
              <a:rPr lang="en-US" b="1" dirty="0">
                <a:solidFill>
                  <a:srgbClr val="FF0000"/>
                </a:solidFill>
              </a:rPr>
              <a:t>Scheme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Authentication, the images are generated showing some characters and numbers. 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is allowed to insert pin number that is actually different from the numbers generated on screen to deceive the shoulder surfer.</a:t>
            </a:r>
          </a:p>
          <a:p>
            <a:pPr lvl="1">
              <a:buSzPts val="1500"/>
              <a:buFont typeface="Arial"/>
              <a:buChar char="•"/>
            </a:pPr>
            <a:endParaRPr lang="en-MY" dirty="0" smtClean="0">
              <a:solidFill>
                <a:schemeClr val="tx1"/>
              </a:solidFill>
              <a:latin typeface="Calibri"/>
            </a:endParaRPr>
          </a:p>
          <a:p>
            <a:pPr lvl="2">
              <a:buSzPts val="1500"/>
              <a:buFont typeface="Arial"/>
              <a:buChar char="•"/>
            </a:pPr>
            <a:endParaRPr lang="en-MY" dirty="0" smtClean="0">
              <a:solidFill>
                <a:schemeClr val="tx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964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altLang="en-US" sz="36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Proposed Authentication Mechanism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Sohail </a:t>
            </a:r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836712"/>
            <a:ext cx="8229600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500"/>
              <a:buFont typeface="Arial"/>
              <a:buChar char="•"/>
            </a:pPr>
            <a:r>
              <a:rPr lang="en-MY" sz="2400" dirty="0" smtClean="0">
                <a:solidFill>
                  <a:srgbClr val="000000"/>
                </a:solidFill>
                <a:latin typeface="Calibri"/>
              </a:rPr>
              <a:t>The focus is on proposing an anti-shoulder surfing based graphical password scheme that 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rgbClr val="000000"/>
                </a:solidFill>
                <a:latin typeface="Calibri"/>
              </a:rPr>
              <a:t>Provides a fair usability.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rgbClr val="000000"/>
                </a:solidFill>
                <a:latin typeface="Calibri"/>
              </a:rPr>
              <a:t>Protection against password guessing.</a:t>
            </a:r>
          </a:p>
          <a:p>
            <a:pPr>
              <a:buSzPts val="1500"/>
              <a:buFont typeface="Arial"/>
              <a:buChar char="•"/>
            </a:pPr>
            <a:r>
              <a:rPr lang="en-MY" sz="2400" dirty="0" smtClean="0">
                <a:solidFill>
                  <a:srgbClr val="000000"/>
                </a:solidFill>
                <a:latin typeface="Calibri"/>
              </a:rPr>
              <a:t>The base concept is deceiving the shoulder surfer.</a:t>
            </a:r>
            <a:endParaRPr lang="en-MY" dirty="0">
              <a:solidFill>
                <a:srgbClr val="000000"/>
              </a:solidFill>
              <a:latin typeface="Calibri"/>
            </a:endParaRPr>
          </a:p>
          <a:p>
            <a:pPr>
              <a:buSzPts val="1500"/>
              <a:buFont typeface="Arial"/>
              <a:buChar char="•"/>
            </a:pPr>
            <a:r>
              <a:rPr lang="en-MY" sz="2400" dirty="0" smtClean="0">
                <a:solidFill>
                  <a:srgbClr val="000000"/>
                </a:solidFill>
                <a:latin typeface="Calibri"/>
              </a:rPr>
              <a:t>Constructs: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rgbClr val="000000"/>
                </a:solidFill>
                <a:latin typeface="Calibri"/>
              </a:rPr>
              <a:t>Pass Object (Password Image)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rgbClr val="000000"/>
                </a:solidFill>
                <a:latin typeface="Calibri"/>
              </a:rPr>
              <a:t>Flag Object (Special purpose Signalling Image)</a:t>
            </a:r>
          </a:p>
          <a:p>
            <a:pPr lvl="1">
              <a:buSzPts val="1500"/>
              <a:buFont typeface="Arial"/>
              <a:buChar char="•"/>
            </a:pPr>
            <a:r>
              <a:rPr lang="en-MY" dirty="0" smtClean="0">
                <a:solidFill>
                  <a:srgbClr val="000000"/>
                </a:solidFill>
                <a:latin typeface="Calibri"/>
              </a:rPr>
              <a:t>Skipping Object (</a:t>
            </a:r>
            <a:r>
              <a:rPr lang="en-MY" dirty="0">
                <a:solidFill>
                  <a:srgbClr val="000000"/>
                </a:solidFill>
                <a:latin typeface="Calibri"/>
              </a:rPr>
              <a:t>Special purpose Signalling Image</a:t>
            </a:r>
            <a:r>
              <a:rPr lang="en-MY" dirty="0" smtClean="0">
                <a:solidFill>
                  <a:srgbClr val="000000"/>
                </a:solidFill>
                <a:latin typeface="Calibri"/>
              </a:rPr>
              <a:t>)</a:t>
            </a:r>
          </a:p>
          <a:p>
            <a:pPr>
              <a:buSzPts val="1500"/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Rules: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Rule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1: If the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authentication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screen consists of one flag object along with other objects including pass objects. User has to select five random objects and one flag object to proceed.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Rule 2: If the authentication screen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consists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of one skipping object along with other objects including pass objects. User has to select five pass objects and one skipping object to proceed.</a:t>
            </a:r>
          </a:p>
          <a:p>
            <a:pPr lvl="1">
              <a:buSzPts val="15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Rule 3: If the authentication screen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does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not consist of any flag object and any pass object along with other objects. User has to select five random objects to proceed.</a:t>
            </a:r>
          </a:p>
          <a:p>
            <a:pPr>
              <a:buSzPts val="1500"/>
              <a:buFont typeface="Arial"/>
              <a:buChar char="•"/>
            </a:pPr>
            <a:endParaRPr lang="en-MY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6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36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Algorithm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Sohail 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73025" y="1071546"/>
            <a:ext cx="3634879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1. Username 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n-US" dirty="0">
                <a:solidFill>
                  <a:schemeClr val="tx1"/>
                </a:solidFill>
              </a:rPr>
              <a:t> Inserted by </a:t>
            </a:r>
            <a:r>
              <a:rPr lang="en-US" dirty="0" smtClean="0">
                <a:solidFill>
                  <a:schemeClr val="tx1"/>
                </a:solidFill>
              </a:rPr>
              <a:t>user</a:t>
            </a:r>
            <a:endParaRPr lang="en-US" sz="2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If </a:t>
            </a:r>
            <a:r>
              <a:rPr lang="en-US" sz="1800" dirty="0">
                <a:solidFill>
                  <a:schemeClr val="tx1"/>
                </a:solidFill>
              </a:rPr>
              <a:t>(Username != </a:t>
            </a:r>
            <a:r>
              <a:rPr lang="en-US" sz="1800" dirty="0" smtClean="0">
                <a:solidFill>
                  <a:schemeClr val="tx1"/>
                </a:solidFill>
              </a:rPr>
              <a:t>		Username </a:t>
            </a:r>
            <a:r>
              <a:rPr lang="en-US" sz="1800" dirty="0">
                <a:solidFill>
                  <a:schemeClr val="tx1"/>
                </a:solidFill>
              </a:rPr>
              <a:t>in DB)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	</a:t>
            </a:r>
            <a:r>
              <a:rPr lang="en-US" sz="1600" dirty="0" smtClean="0">
                <a:solidFill>
                  <a:schemeClr val="tx1"/>
                </a:solidFill>
              </a:rPr>
              <a:t>System </a:t>
            </a:r>
            <a:r>
              <a:rPr lang="en-US" sz="1600" dirty="0">
                <a:solidFill>
                  <a:schemeClr val="tx1"/>
                </a:solidFill>
              </a:rPr>
              <a:t>asks for retry</a:t>
            </a: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Else if (Username == Username in DB)</a:t>
            </a:r>
          </a:p>
          <a:p>
            <a:pPr marL="800100" lvl="2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	System </a:t>
            </a:r>
            <a:r>
              <a:rPr lang="en-US" sz="1600" dirty="0">
                <a:solidFill>
                  <a:schemeClr val="tx1"/>
                </a:solidFill>
              </a:rPr>
              <a:t>is proceeded to </a:t>
            </a:r>
            <a:r>
              <a:rPr lang="en-US" sz="1600" dirty="0" smtClean="0">
                <a:solidFill>
                  <a:schemeClr val="tx1"/>
                </a:solidFill>
              </a:rPr>
              <a:t>	step </a:t>
            </a:r>
            <a:r>
              <a:rPr lang="en-US" sz="1600" dirty="0">
                <a:solidFill>
                  <a:schemeClr val="tx1"/>
                </a:solidFill>
              </a:rPr>
              <a:t>2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en-US" dirty="0" err="1" smtClean="0">
                <a:solidFill>
                  <a:schemeClr val="tx1"/>
                </a:solidFill>
              </a:rPr>
              <a:t>Track_Valid_Attempt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n-US" dirty="0">
                <a:solidFill>
                  <a:schemeClr val="tx1"/>
                </a:solidFill>
              </a:rPr>
              <a:t> 0</a:t>
            </a:r>
            <a:endParaRPr lang="en-US" sz="2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en-US" dirty="0" err="1" smtClean="0">
                <a:solidFill>
                  <a:schemeClr val="tx1"/>
                </a:solidFill>
              </a:rPr>
              <a:t>Stage_counter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n-US" dirty="0">
                <a:solidFill>
                  <a:schemeClr val="tx1"/>
                </a:solidFill>
              </a:rPr>
              <a:t> 0.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pPr marL="0" indent="0">
              <a:buSzPts val="1500"/>
              <a:buNone/>
            </a:pPr>
            <a:endParaRPr lang="en-MY" sz="2400" dirty="0" smtClean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51920" y="1125306"/>
            <a:ext cx="4932040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4. 	While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Stage_counter</a:t>
            </a:r>
            <a:r>
              <a:rPr lang="en-US" sz="1800" dirty="0">
                <a:solidFill>
                  <a:schemeClr val="tx1"/>
                </a:solidFill>
              </a:rPr>
              <a:t> &lt; 3)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{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400" dirty="0" smtClean="0">
                <a:solidFill>
                  <a:schemeClr val="tx1"/>
                </a:solidFill>
              </a:rPr>
              <a:t>4.1</a:t>
            </a:r>
            <a:r>
              <a:rPr lang="en-US" sz="1400" dirty="0">
                <a:solidFill>
                  <a:schemeClr val="tx1"/>
                </a:solidFill>
              </a:rPr>
              <a:t>	Rule = </a:t>
            </a:r>
            <a:r>
              <a:rPr lang="en-US" sz="1400" dirty="0" err="1">
                <a:solidFill>
                  <a:schemeClr val="tx1"/>
                </a:solidFill>
              </a:rPr>
              <a:t>P_Interface</a:t>
            </a:r>
            <a:r>
              <a:rPr lang="en-US" sz="1400" dirty="0">
                <a:solidFill>
                  <a:schemeClr val="tx1"/>
                </a:solidFill>
              </a:rPr>
              <a:t>() with Rule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	4.2 </a:t>
            </a:r>
            <a:r>
              <a:rPr lang="en-US" sz="1400" dirty="0">
                <a:solidFill>
                  <a:schemeClr val="tx1"/>
                </a:solidFill>
              </a:rPr>
              <a:t>	Image[6] </a:t>
            </a:r>
            <a:r>
              <a:rPr lang="en-US" sz="1400" dirty="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Select_Images</a:t>
            </a:r>
            <a:r>
              <a:rPr lang="en-US" sz="1400" dirty="0">
                <a:solidFill>
                  <a:schemeClr val="tx1"/>
                </a:solidFill>
              </a:rPr>
              <a:t>(6)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	4.3</a:t>
            </a: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dirty="0" err="1">
                <a:solidFill>
                  <a:schemeClr val="tx1"/>
                </a:solidFill>
              </a:rPr>
              <a:t>Stage_Counter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Stage_Counter</a:t>
            </a:r>
            <a:r>
              <a:rPr lang="en-US" sz="1400" dirty="0">
                <a:solidFill>
                  <a:schemeClr val="tx1"/>
                </a:solidFill>
              </a:rPr>
              <a:t> + 1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	4.4</a:t>
            </a:r>
            <a:r>
              <a:rPr lang="en-US" sz="1400" dirty="0">
                <a:solidFill>
                  <a:schemeClr val="tx1"/>
                </a:solidFill>
              </a:rPr>
              <a:t>	If (</a:t>
            </a:r>
            <a:r>
              <a:rPr lang="en-US" sz="1400" dirty="0" err="1">
                <a:solidFill>
                  <a:schemeClr val="tx1"/>
                </a:solidFill>
              </a:rPr>
              <a:t>Match_Image</a:t>
            </a:r>
            <a:r>
              <a:rPr lang="en-US" sz="1400" dirty="0">
                <a:solidFill>
                  <a:schemeClr val="tx1"/>
                </a:solidFill>
              </a:rPr>
              <a:t>(Image, Rule) == True)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</a:rPr>
              <a:t>Track_Valid_Attempt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sym typeface="Symbol" panose="05050102010706020507" pitchFamily="18" charset="2"/>
              </a:rPr>
              <a:t> </a:t>
            </a:r>
            <a:r>
              <a:rPr lang="en-US" sz="1400" dirty="0" err="1" smtClean="0">
                <a:solidFill>
                  <a:schemeClr val="tx1"/>
                </a:solidFill>
              </a:rPr>
              <a:t>Track_Valid_Attempt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+ 1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}</a:t>
            </a:r>
            <a:endParaRPr lang="en-US" sz="18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5.	If 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Track_Valid_Attempt</a:t>
            </a:r>
            <a:r>
              <a:rPr lang="en-US" sz="1800" dirty="0">
                <a:solidFill>
                  <a:schemeClr val="tx1"/>
                </a:solidFill>
              </a:rPr>
              <a:t> = = 3)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	Access </a:t>
            </a:r>
            <a:r>
              <a:rPr lang="en-US" sz="1800" dirty="0">
                <a:solidFill>
                  <a:schemeClr val="tx1"/>
                </a:solidFill>
              </a:rPr>
              <a:t>Granted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Else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	Go </a:t>
            </a:r>
            <a:r>
              <a:rPr lang="en-US" sz="1800" dirty="0">
                <a:solidFill>
                  <a:schemeClr val="tx1"/>
                </a:solidFill>
              </a:rPr>
              <a:t>to Step 1</a:t>
            </a:r>
          </a:p>
          <a:p>
            <a:pPr marL="0" indent="0">
              <a:buSzPts val="1500"/>
              <a:buNone/>
            </a:pPr>
            <a:endParaRPr lang="en-MY" dirty="0" smtClean="0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851920" y="1125306"/>
            <a:ext cx="0" cy="403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8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36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Implementation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Sohail 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071546"/>
            <a:ext cx="8229600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500"/>
              <a:buFont typeface="Arial"/>
              <a:buChar char="•"/>
            </a:pPr>
            <a:endParaRPr lang="en-MY" sz="2400" dirty="0" smtClean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" name="Picture 6" descr="re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564" y="1043766"/>
            <a:ext cx="4286468" cy="43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a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06326" y="1043766"/>
            <a:ext cx="3896838" cy="382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680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36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Experiment &amp; Results</a:t>
            </a:r>
            <a:endParaRPr lang="en-US" altLang="en-US" sz="36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Sohail Safdar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071546"/>
            <a:ext cx="8229600" cy="528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500"/>
              <a:buFont typeface="Arial"/>
              <a:buChar char="•"/>
            </a:pPr>
            <a:r>
              <a:rPr lang="en-MY" sz="2400" dirty="0" smtClean="0">
                <a:solidFill>
                  <a:srgbClr val="000000"/>
                </a:solidFill>
                <a:latin typeface="Calibri"/>
              </a:rPr>
              <a:t>After Implementation, the passwords are applied in presence of observers standing side by side (as Shoulder Surfer) to obtained the following results.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43945"/>
              </p:ext>
            </p:extLst>
          </p:nvPr>
        </p:nvGraphicFramePr>
        <p:xfrm>
          <a:off x="611560" y="2450120"/>
          <a:ext cx="8075240" cy="3922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1141"/>
                <a:gridCol w="2281923"/>
                <a:gridCol w="2882176"/>
              </a:tblGrid>
              <a:tr h="2133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Password Screen (Rules)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User Action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Shoulder </a:t>
                      </a:r>
                      <a:r>
                        <a:rPr lang="en-US" sz="1800" dirty="0" smtClean="0">
                          <a:effectLst/>
                        </a:rPr>
                        <a:t>Surfers Observation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Rule 1: Existence of Flag Object with pass objects.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Select one pass object and five random images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Cannot judge, which among all selected images are pass objects.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Rule 2: Existing of skipping object with pass objects.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Select five pass objects and one skipping object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 object are sabotaged behind skipping object. It creates confusion w.r.t. previous stage’s selection.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Rule 3: Neither flag object nor pass object exists.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Select random objects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Cannot judge as password, since this selection is different from previous attempts.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Linux Liberti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67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893</Words>
  <Application>Microsoft Office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Introduction</vt:lpstr>
      <vt:lpstr>Existing Techniques</vt:lpstr>
      <vt:lpstr>Existing Techniques</vt:lpstr>
      <vt:lpstr>Existing Techniques</vt:lpstr>
      <vt:lpstr>Proposed Authentication Mechanism</vt:lpstr>
      <vt:lpstr>Algorithm</vt:lpstr>
      <vt:lpstr>Implementation</vt:lpstr>
      <vt:lpstr>Experiment &amp; Results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Zainab Abdulwahab Isa Abdulla Darwish</cp:lastModifiedBy>
  <cp:revision>110</cp:revision>
  <dcterms:created xsi:type="dcterms:W3CDTF">2016-03-26T11:23:44Z</dcterms:created>
  <dcterms:modified xsi:type="dcterms:W3CDTF">2019-07-08T06:32:26Z</dcterms:modified>
</cp:coreProperties>
</file>