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16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2DC04-9BE7-4589-A3F3-4B0993E0FB59}" type="datetimeFigureOut">
              <a:rPr lang="en-US" smtClean="0"/>
              <a:t>7/8/2019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D2C24-FCD1-41A1-856B-98F830ED4E5E}" type="slidenum">
              <a:rPr lang="en-US" smtClean="0"/>
              <a:t>‹#›</a:t>
            </a:fld>
            <a:endParaRPr lang="en-US"/>
          </a:p>
        </p:txBody>
      </p:sp>
    </p:spTree>
    <p:extLst>
      <p:ext uri="{BB962C8B-B14F-4D97-AF65-F5344CB8AC3E}">
        <p14:creationId xmlns:p14="http://schemas.microsoft.com/office/powerpoint/2010/main" val="2346573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E666F0C-87B6-44AE-B96A-063FC194FB7E}" type="datetimeFigureOut">
              <a:rPr lang="en-US" smtClean="0"/>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28796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0C-87B6-44AE-B96A-063FC194FB7E}" type="datetimeFigureOut">
              <a:rPr lang="en-US" smtClean="0"/>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107097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0C-87B6-44AE-B96A-063FC194FB7E}" type="datetimeFigureOut">
              <a:rPr lang="en-US" smtClean="0"/>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19576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0C-87B6-44AE-B96A-063FC194FB7E}" type="datetimeFigureOut">
              <a:rPr lang="en-US" smtClean="0"/>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71910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666F0C-87B6-44AE-B96A-063FC194FB7E}" type="datetimeFigureOut">
              <a:rPr lang="en-US" smtClean="0"/>
              <a:t>7/8/2019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139645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666F0C-87B6-44AE-B96A-063FC194FB7E}" type="datetimeFigureOut">
              <a:rPr lang="en-US" smtClean="0"/>
              <a:t>7/8/2019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0641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666F0C-87B6-44AE-B96A-063FC194FB7E}" type="datetimeFigureOut">
              <a:rPr lang="en-US" smtClean="0"/>
              <a:t>7/8/2019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44120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666F0C-87B6-44AE-B96A-063FC194FB7E}" type="datetimeFigureOut">
              <a:rPr lang="en-US" smtClean="0"/>
              <a:t>7/8/2019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93946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6F0C-87B6-44AE-B96A-063FC194FB7E}" type="datetimeFigureOut">
              <a:rPr lang="en-US" smtClean="0"/>
              <a:t>7/8/2019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82080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66F0C-87B6-44AE-B96A-063FC194FB7E}" type="datetimeFigureOut">
              <a:rPr lang="en-US" smtClean="0"/>
              <a:t>7/8/2019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77040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66F0C-87B6-44AE-B96A-063FC194FB7E}" type="datetimeFigureOut">
              <a:rPr lang="en-US" smtClean="0"/>
              <a:t>7/8/2019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56681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66F0C-87B6-44AE-B96A-063FC194FB7E}" type="datetimeFigureOut">
              <a:rPr lang="en-US" smtClean="0"/>
              <a:t>7/8/2019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BD0BC-D153-4718-AA84-72DD4AEE9CD9}" type="slidenum">
              <a:rPr lang="en-US" smtClean="0"/>
              <a:t>‹#›</a:t>
            </a:fld>
            <a:endParaRPr lang="en-US"/>
          </a:p>
        </p:txBody>
      </p:sp>
    </p:spTree>
    <p:extLst>
      <p:ext uri="{BB962C8B-B14F-4D97-AF65-F5344CB8AC3E}">
        <p14:creationId xmlns:p14="http://schemas.microsoft.com/office/powerpoint/2010/main" val="328791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5" name="TextBox 4"/>
          <p:cNvSpPr txBox="1"/>
          <p:nvPr/>
        </p:nvSpPr>
        <p:spPr>
          <a:xfrm>
            <a:off x="838200" y="2249269"/>
            <a:ext cx="6324600" cy="1754326"/>
          </a:xfrm>
          <a:prstGeom prst="rect">
            <a:avLst/>
          </a:prstGeom>
          <a:noFill/>
        </p:spPr>
        <p:txBody>
          <a:bodyPr wrap="square" rtlCol="0">
            <a:spAutoFit/>
          </a:bodyPr>
          <a:lstStyle/>
          <a:p>
            <a:pPr algn="ctr"/>
            <a:r>
              <a:rPr lang="ar-BH" sz="3600" dirty="0">
                <a:solidFill>
                  <a:srgbClr val="C00000"/>
                </a:solidFill>
              </a:rPr>
              <a:t>استخدام الشباب البحريني لمقاطع الفيديو الترفيهية على موقع اليوتيوب والإشباعات المتحققة منها</a:t>
            </a:r>
            <a:endParaRPr lang="en-US" sz="3600" b="1" dirty="0">
              <a:solidFill>
                <a:srgbClr val="FF0000"/>
              </a:solidFill>
              <a:latin typeface="Arial" panose="020B0604020202020204" pitchFamily="34" charset="0"/>
              <a:cs typeface="Arial" panose="020B0604020202020204" pitchFamily="34" charset="0"/>
            </a:endParaRPr>
          </a:p>
        </p:txBody>
      </p:sp>
      <p:sp>
        <p:nvSpPr>
          <p:cNvPr id="7" name="TextBox 6"/>
          <p:cNvSpPr txBox="1"/>
          <p:nvPr/>
        </p:nvSpPr>
        <p:spPr>
          <a:xfrm>
            <a:off x="38100" y="5042118"/>
            <a:ext cx="2781300" cy="461665"/>
          </a:xfrm>
          <a:prstGeom prst="rect">
            <a:avLst/>
          </a:prstGeom>
          <a:noFill/>
        </p:spPr>
        <p:txBody>
          <a:bodyPr wrap="square" rtlCol="0">
            <a:spAutoFit/>
          </a:bodyPr>
          <a:lstStyle/>
          <a:p>
            <a:pPr algn="ctr"/>
            <a:r>
              <a:rPr lang="ar-BH" sz="2400" dirty="0">
                <a:solidFill>
                  <a:schemeClr val="bg1"/>
                </a:solidFill>
                <a:latin typeface="Arial" panose="020B0604020202020204" pitchFamily="34" charset="0"/>
                <a:cs typeface="Arial" panose="020B0604020202020204" pitchFamily="34" charset="0"/>
              </a:rPr>
              <a:t>كلية الآداب والعلوم </a:t>
            </a:r>
            <a:endParaRPr lang="en-US" sz="2800" b="1" dirty="0">
              <a:solidFill>
                <a:schemeClr val="bg1"/>
              </a:solidFill>
              <a:latin typeface="Arial" panose="020B0604020202020204" pitchFamily="34" charset="0"/>
              <a:cs typeface="Arial" panose="020B0604020202020204" pitchFamily="34" charset="0"/>
            </a:endParaRPr>
          </a:p>
        </p:txBody>
      </p:sp>
      <p:sp>
        <p:nvSpPr>
          <p:cNvPr id="8" name="TextBox 7"/>
          <p:cNvSpPr txBox="1"/>
          <p:nvPr/>
        </p:nvSpPr>
        <p:spPr>
          <a:xfrm>
            <a:off x="38100" y="6400800"/>
            <a:ext cx="9029700" cy="461665"/>
          </a:xfrm>
          <a:prstGeom prst="rect">
            <a:avLst/>
          </a:prstGeom>
          <a:noFill/>
        </p:spPr>
        <p:txBody>
          <a:bodyPr wrap="square" rtlCol="0">
            <a:spAutoFit/>
          </a:bodyPr>
          <a:lstStyle/>
          <a:p>
            <a:pPr algn="r"/>
            <a:r>
              <a:rPr lang="ar-BH" sz="2400" dirty="0">
                <a:solidFill>
                  <a:schemeClr val="bg1"/>
                </a:solidFill>
                <a:latin typeface="Arial" panose="020B0604020202020204" pitchFamily="34" charset="0"/>
                <a:cs typeface="Arial" panose="020B0604020202020204" pitchFamily="34" charset="0"/>
              </a:rPr>
              <a:t>نادر محمد صديق                                       إشراف : عبد الصادق حسن</a:t>
            </a:r>
            <a:r>
              <a:rPr lang="en-US" sz="2400" dirty="0">
                <a:solidFill>
                  <a:schemeClr val="bg1"/>
                </a:solidFill>
                <a:latin typeface="Arial" panose="020B0604020202020204" pitchFamily="34" charset="0"/>
                <a:cs typeface="Arial" panose="020B0604020202020204" pitchFamily="34" charset="0"/>
              </a:rPr>
              <a:t>   </a:t>
            </a:r>
            <a:r>
              <a:rPr lang="ar-BH" sz="2400" dirty="0">
                <a:solidFill>
                  <a:schemeClr val="bg1"/>
                </a:solidFill>
                <a:latin typeface="Arial" panose="020B0604020202020204" pitchFamily="34" charset="0"/>
                <a:cs typeface="Arial" panose="020B0604020202020204" pitchFamily="34" charset="0"/>
              </a:rPr>
              <a:t>   </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7715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BH" dirty="0"/>
              <a:t>مجتمع الدراسة</a:t>
            </a:r>
            <a:endParaRPr lang="en-US" dirty="0"/>
          </a:p>
        </p:txBody>
      </p:sp>
      <p:sp>
        <p:nvSpPr>
          <p:cNvPr id="3" name="Content Placeholder 2"/>
          <p:cNvSpPr>
            <a:spLocks noGrp="1"/>
          </p:cNvSpPr>
          <p:nvPr>
            <p:ph idx="1"/>
          </p:nvPr>
        </p:nvSpPr>
        <p:spPr/>
        <p:txBody>
          <a:bodyPr/>
          <a:lstStyle/>
          <a:p>
            <a:pPr algn="just" rtl="1"/>
            <a:r>
              <a:rPr lang="ar-BH" b="1" dirty="0"/>
              <a:t>مجتمع الدراسة</a:t>
            </a:r>
            <a:endParaRPr lang="en-US" dirty="0"/>
          </a:p>
          <a:p>
            <a:pPr algn="just" rtl="1"/>
            <a:r>
              <a:rPr lang="ar-BH" dirty="0"/>
              <a:t>يتمثل في المجتمع الذي يكون محل دراسة من طرف الباحث، فالمجتمع هو كامل أفراد أو أحداث أو مشاهدات موضوع البحث أو الدراسة</a:t>
            </a:r>
            <a:endParaRPr lang="en-US" dirty="0"/>
          </a:p>
          <a:p>
            <a:pPr algn="just" rtl="1"/>
            <a:r>
              <a:rPr lang="ar-BH" dirty="0"/>
              <a:t>تم اختيار أربعة محافظات من المجتمع البحريني " وهي محافظات مملكة البحرين " لإجراء الدراسة الميدانية ،  وتم التطبيق على جميع الفئات السكانيةمن الشباب باختلاف شرائحها</a:t>
            </a:r>
            <a:r>
              <a:rPr lang="en-US" dirty="0"/>
              <a:t> .</a:t>
            </a:r>
          </a:p>
          <a:p>
            <a:pPr algn="just"/>
            <a:endParaRPr lang="en-US" dirty="0"/>
          </a:p>
        </p:txBody>
      </p:sp>
    </p:spTree>
    <p:extLst>
      <p:ext uri="{BB962C8B-B14F-4D97-AF65-F5344CB8AC3E}">
        <p14:creationId xmlns:p14="http://schemas.microsoft.com/office/powerpoint/2010/main" val="929115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BH" dirty="0"/>
              <a:t>عينة الدراسة</a:t>
            </a:r>
            <a:endParaRPr lang="en-US" dirty="0"/>
          </a:p>
        </p:txBody>
      </p:sp>
      <p:sp>
        <p:nvSpPr>
          <p:cNvPr id="3" name="Content Placeholder 2"/>
          <p:cNvSpPr>
            <a:spLocks noGrp="1"/>
          </p:cNvSpPr>
          <p:nvPr>
            <p:ph idx="1"/>
          </p:nvPr>
        </p:nvSpPr>
        <p:spPr/>
        <p:txBody>
          <a:bodyPr>
            <a:normAutofit/>
          </a:bodyPr>
          <a:lstStyle/>
          <a:p>
            <a:pPr algn="just" rtl="1"/>
            <a:r>
              <a:rPr lang="ar-BH" dirty="0"/>
              <a:t>أجرى الباحث دراسته علي عينة متاحة من الشباب البحريني في إطار العينات غير الإحتمالية،وعلى الرغم من كونها نمطاً من أنماط السحب العمدى للعينة إلا أنها تسمح للباحث بحرية الوصول إلى عينة الدراسة من الشباب البحريني </a:t>
            </a:r>
            <a:r>
              <a:rPr lang="ar-EG" dirty="0"/>
              <a:t>،</a:t>
            </a:r>
            <a:r>
              <a:rPr lang="ar-BH" dirty="0"/>
              <a:t> وتمثيل خصائصهم الديموجرافية بدقة بالغة وتقترب هذه العينة فى تمثيل سمات مجتمع الدراسة من العينات الاحتمالية </a:t>
            </a:r>
            <a:endParaRPr lang="en-US" dirty="0"/>
          </a:p>
          <a:p>
            <a:pPr algn="just" rtl="1"/>
            <a:r>
              <a:rPr lang="ar-BH" dirty="0"/>
              <a:t>،  وقوام هذه العينة 400 مفردة من جميع المحافظات.</a:t>
            </a:r>
            <a:endParaRPr lang="en-US" dirty="0"/>
          </a:p>
        </p:txBody>
      </p:sp>
    </p:spTree>
    <p:extLst>
      <p:ext uri="{BB962C8B-B14F-4D97-AF65-F5344CB8AC3E}">
        <p14:creationId xmlns:p14="http://schemas.microsoft.com/office/powerpoint/2010/main" val="122172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BH" b="1" dirty="0"/>
              <a:t>أداة جمــع البيـانـات</a:t>
            </a:r>
            <a:r>
              <a:rPr lang="en-US" dirty="0"/>
              <a:t/>
            </a:r>
            <a:br>
              <a:rPr lang="en-US" dirty="0"/>
            </a:br>
            <a:endParaRPr lang="en-US" dirty="0"/>
          </a:p>
        </p:txBody>
      </p:sp>
      <p:sp>
        <p:nvSpPr>
          <p:cNvPr id="3" name="Content Placeholder 2"/>
          <p:cNvSpPr>
            <a:spLocks noGrp="1"/>
          </p:cNvSpPr>
          <p:nvPr>
            <p:ph idx="1"/>
          </p:nvPr>
        </p:nvSpPr>
        <p:spPr/>
        <p:txBody>
          <a:bodyPr/>
          <a:lstStyle/>
          <a:p>
            <a:pPr algn="just" rtl="1"/>
            <a:endParaRPr lang="ar-BH" dirty="0"/>
          </a:p>
          <a:p>
            <a:pPr algn="just" rtl="1"/>
            <a:endParaRPr lang="ar-BH" dirty="0"/>
          </a:p>
          <a:p>
            <a:pPr algn="just" rtl="1"/>
            <a:r>
              <a:rPr lang="ar-BH" dirty="0"/>
              <a:t>اعتمدت الدراسة الميدانية على استمارة الاستقصاء بالمقابلة </a:t>
            </a:r>
            <a:r>
              <a:rPr lang="en-US" dirty="0"/>
              <a:t> In Person Survey</a:t>
            </a:r>
            <a:r>
              <a:rPr lang="ar-BH" dirty="0"/>
              <a:t>فى جمع البيانات من عينة الدراسة لضمان الإجابة على جميع الأسئلة بشكل سليم بما لا يخل بالعمليات الإحصائية واستخلاص النتائج</a:t>
            </a:r>
            <a:r>
              <a:rPr lang="en-US" dirty="0"/>
              <a:t>. </a:t>
            </a:r>
          </a:p>
          <a:p>
            <a:pPr algn="just"/>
            <a:endParaRPr lang="en-US" dirty="0"/>
          </a:p>
        </p:txBody>
      </p:sp>
    </p:spTree>
    <p:extLst>
      <p:ext uri="{BB962C8B-B14F-4D97-AF65-F5344CB8AC3E}">
        <p14:creationId xmlns:p14="http://schemas.microsoft.com/office/powerpoint/2010/main" val="161829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BH" dirty="0"/>
              <a:t>أهم نتائج الدراسة</a:t>
            </a:r>
            <a:endParaRPr lang="en-US" dirty="0"/>
          </a:p>
        </p:txBody>
      </p:sp>
      <p:sp>
        <p:nvSpPr>
          <p:cNvPr id="3" name="Content Placeholder 2"/>
          <p:cNvSpPr>
            <a:spLocks noGrp="1"/>
          </p:cNvSpPr>
          <p:nvPr>
            <p:ph idx="1"/>
          </p:nvPr>
        </p:nvSpPr>
        <p:spPr/>
        <p:txBody>
          <a:bodyPr>
            <a:normAutofit fontScale="92500"/>
          </a:bodyPr>
          <a:lstStyle/>
          <a:p>
            <a:pPr lvl="0" algn="just" rtl="1"/>
            <a:r>
              <a:rPr lang="ar-EG" dirty="0"/>
              <a:t>تشير النتائج  إلى أن 35% من عينة الدراسة يستخدمون المقاطع الترفيهية لموقع اليوتيوب منذ أكثر من سنة، و29% يستخدمونه منذ سنة، و 28% يستخدمونه منذ عدة أشهر، فى حين تراجعت النسبة فى الاختيار "اقل من شهر" على 8%.</a:t>
            </a:r>
            <a:endParaRPr lang="en-US" dirty="0"/>
          </a:p>
          <a:p>
            <a:pPr lvl="0" algn="just" rtl="1"/>
            <a:r>
              <a:rPr lang="ar-EG" dirty="0"/>
              <a:t>رصدت النتائج ارتفاع معدلات استخدام المقاطع الترفيهية لموقع اليوتيوب لدى عينة الدراسة، حيث يتضح أن 56% من عينة الدراسة يستخدمون المقاطع الترفيهية لموقع اليوتيوب أكثر من مرة أسبوعيا و 29.5% من العينة يستخدمونه يوميًا.</a:t>
            </a:r>
            <a:endParaRPr lang="en-US" dirty="0"/>
          </a:p>
          <a:p>
            <a:pPr algn="just"/>
            <a:endParaRPr lang="en-US" dirty="0"/>
          </a:p>
        </p:txBody>
      </p:sp>
    </p:spTree>
    <p:extLst>
      <p:ext uri="{BB962C8B-B14F-4D97-AF65-F5344CB8AC3E}">
        <p14:creationId xmlns:p14="http://schemas.microsoft.com/office/powerpoint/2010/main" val="2638480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just" rtl="1"/>
            <a:r>
              <a:rPr lang="ar-EG" dirty="0"/>
              <a:t>تشير النتائج إلى أن الدوافع النفعية التى تكمن وراء مشاهدة الشباب البحريني للمقاطع الترفيهية لموقع اليوتيوب تتمثل في : "لمشاركة الأصدقاء اهتماماتهم" ، "للهروب من وسائل الإعلام التقليدية"  ، "للمشاركة وتبادل الآراء بفضل التفاعلية المتاحة فى قنوات المقاطع الترفيهية لموقع اليوتيوب ، "المقاطع الترفيهية لموقع اليوتيوب وسيلة جديدة للتسلية والترفيه"  ، "هذا النوع من الإعلام يعبر عن اهتماماتى ويلبى كافة احتياجاتى الشخصية" .</a:t>
            </a:r>
            <a:endParaRPr lang="en-US" dirty="0"/>
          </a:p>
          <a:p>
            <a:pPr lvl="0" algn="just" rtl="1"/>
            <a:r>
              <a:rPr lang="ar-EG" dirty="0"/>
              <a:t>تشير النتائج إلى أن الدوافع الطقوسية  التى تكمن وراء مشاهدة الشباب البحريني للمقاطع الترفيهية لموقع اليوتيوب تتمثل في : "المتعة والترفيه" ، "ملء وقت الفراغ" ، "الحرية المتاحة فى اختيار ما أشاهده فى الوقت الذى أريده .</a:t>
            </a:r>
            <a:endParaRPr lang="en-US" dirty="0"/>
          </a:p>
          <a:p>
            <a:pPr algn="just"/>
            <a:endParaRPr lang="en-US" dirty="0"/>
          </a:p>
        </p:txBody>
      </p:sp>
    </p:spTree>
    <p:extLst>
      <p:ext uri="{BB962C8B-B14F-4D97-AF65-F5344CB8AC3E}">
        <p14:creationId xmlns:p14="http://schemas.microsoft.com/office/powerpoint/2010/main" val="712494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just" rtl="1"/>
            <a:r>
              <a:rPr lang="ar-EG" dirty="0"/>
              <a:t>تظهر النتائج أن الأنشطة التى شارك فيها المبحوثون فى مواقع قنوات المقاطع الترفيهية لموقع اليوتيوب تتمثل في: " الاشتراك فى القناة التي تبث المقاطع " كأثر نشاط شارك فيه المبحوثون ، يليه التواصل مع مقدمي المقاطع بالتعليق ، ثم المشاركة فى الاستفتاءات والاستطلاعات ، وأخيرًا التواصل عبر مواقع التواصل كأقل نشاط شارك فيه المبحوثون </a:t>
            </a:r>
            <a:endParaRPr lang="en-US" dirty="0"/>
          </a:p>
          <a:p>
            <a:pPr lvl="0" algn="just" rtl="1"/>
            <a:r>
              <a:rPr lang="ar-EG" dirty="0"/>
              <a:t>تبين النتائج أن الخدمات التى تقدمها مواقع قنوات المقاطع الترفيهية لموقع اليوتيوب ويستفيد منها جمهورها، وقد أتى اختيار تحميل بعض المقاطع كأكثر خدمة تقدمها  المقاطع الترفيهية لموقع اليوتيوب ويستخدمها جمهورها واختيار البحث عن أرشيف القنوات التي تبث المقاطع. </a:t>
            </a:r>
            <a:endParaRPr lang="en-US" dirty="0"/>
          </a:p>
          <a:p>
            <a:pPr algn="just"/>
            <a:endParaRPr lang="en-US" dirty="0"/>
          </a:p>
        </p:txBody>
      </p:sp>
    </p:spTree>
    <p:extLst>
      <p:ext uri="{BB962C8B-B14F-4D97-AF65-F5344CB8AC3E}">
        <p14:creationId xmlns:p14="http://schemas.microsoft.com/office/powerpoint/2010/main" val="2438246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just" rtl="1"/>
            <a:r>
              <a:rPr lang="ar-EG" dirty="0"/>
              <a:t>تشير النتائج إلى أن الإشباعات التى تكمن وراء مشاهدة الشباب البحريني للمقاطع الترفيهية لموقع اليوتيوب تتمثل في : جاء إشباع "</a:t>
            </a:r>
            <a:r>
              <a:rPr lang="ar-EG" b="1" dirty="0"/>
              <a:t> </a:t>
            </a:r>
            <a:r>
              <a:rPr lang="ar-EG" dirty="0"/>
              <a:t>زيادة التواصل الاجتماعى " ، إشباع "التسلية وملء وقت الفراغ"  ، "تشكيل الآراء والاتجاهات حول العديد من الموضوعات والقضايا" ، "زيادة الارتباط بالأصدقاء والأهل" ، "اكتساب مهارات ومعلومات جديدة ، " زيادة المعرفة والمعلومات ، " التحدث مع الآخرين فى موضوعات برامج المقاطع الترفيهية لموقع ، "التحدث مع الآخرين فى موضوعات برامج المقاطع الترفيهية لموقع اليوتيوب " ، "الراحة والاسترخاء" .</a:t>
            </a:r>
            <a:endParaRPr lang="en-US" dirty="0"/>
          </a:p>
          <a:p>
            <a:pPr algn="just" rtl="1"/>
            <a:endParaRPr lang="en-US" dirty="0"/>
          </a:p>
        </p:txBody>
      </p:sp>
    </p:spTree>
    <p:extLst>
      <p:ext uri="{BB962C8B-B14F-4D97-AF65-F5344CB8AC3E}">
        <p14:creationId xmlns:p14="http://schemas.microsoft.com/office/powerpoint/2010/main" val="2226751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just" rtl="1"/>
            <a:r>
              <a:rPr lang="ar-EG" dirty="0"/>
              <a:t>كشف اختبار فرض الدراسة وجود علاقة ارتباطية دالة إحصائياً بين الدوافع النفعية لاستخدام الشباب البحريني  –عينة الدراسة – للمقاطع الترفيهية لموقع اليوتيوب ، بين الإشباعات (التوجيهية – شبه التوجيهية- الاجتماعية) المتحققة لديهم من هذا التعرض، كما ثبت وجود علاقة ارتباطية دالة إحصائياً بين الدوافع الطقوسية لاستخدام الشباب البحريني - عينة الدراسة – للمقاطع الترفيهية لموقع اليوتيوب ، وبين الإشباعات (شبه التوجيهية –الاجتماعية)، فى حين أنه لم يثبت وجود أى علاقة بين الدوافع الطقوسية والإشباعات التوجيهية المتحققة لدى عينة الدراسة.</a:t>
            </a:r>
            <a:endParaRPr lang="en-US" dirty="0"/>
          </a:p>
          <a:p>
            <a:pPr algn="just"/>
            <a:endParaRPr lang="en-US" dirty="0"/>
          </a:p>
        </p:txBody>
      </p:sp>
    </p:spTree>
    <p:extLst>
      <p:ext uri="{BB962C8B-B14F-4D97-AF65-F5344CB8AC3E}">
        <p14:creationId xmlns:p14="http://schemas.microsoft.com/office/powerpoint/2010/main" val="898951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just" rtl="1"/>
            <a:r>
              <a:rPr lang="ar-EG" dirty="0"/>
              <a:t>كشف اختبار فرض الدراسة وجود فروق ذات دلالة إحصائية بين متغير النوع والدوافع (النفعية) لتعرض الشباب البحريني للمقاطع الترفيهية لموقع اليوتيوب لصالح الإناث، فى حين أنه لم يثبت وجود أى فروق ذات دلالة إحصائية بين متغير النوع والدوافع (الطقوسية) لتعرض الشباب البحريني للمقاطع الترفيهية لموقع اليوتيوب.</a:t>
            </a:r>
            <a:endParaRPr lang="en-US" dirty="0"/>
          </a:p>
          <a:p>
            <a:pPr lvl="0" algn="just" rtl="1"/>
            <a:r>
              <a:rPr lang="ar-EG" dirty="0"/>
              <a:t>كشف اختبار فرض الدراسة وجود فروق دالة إحصائياً بين متغير المستوى التعليمي والدوافع (النفعية – الطقوسية) لتعرض الشباب البحريني للمقاطع الترفيهية لموقع اليوتيوب، حيث ثبت وجود فروق ذات دلالة إحصائية بين متغير المستوى التعليمي  والدوافع الطقوسية للمقاطع الترفيهية لموقع اليوتيوب.</a:t>
            </a:r>
            <a:endParaRPr lang="en-US" dirty="0"/>
          </a:p>
          <a:p>
            <a:pPr algn="just"/>
            <a:endParaRPr lang="en-US" dirty="0"/>
          </a:p>
        </p:txBody>
      </p:sp>
    </p:spTree>
    <p:extLst>
      <p:ext uri="{BB962C8B-B14F-4D97-AF65-F5344CB8AC3E}">
        <p14:creationId xmlns:p14="http://schemas.microsoft.com/office/powerpoint/2010/main" val="705035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BH" dirty="0"/>
              <a:t>توصيات </a:t>
            </a:r>
            <a:r>
              <a:rPr lang="ar-EG" dirty="0"/>
              <a:t>الدراسة</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lgn="just" rtl="1"/>
            <a:r>
              <a:rPr lang="ar-BH" dirty="0"/>
              <a:t>في ضوء الاستخدام المتنامي للمقاطع الترفيهية ، توصي الدراسة بإنتاج الجهات الرسمية للعديد من المقاطع الترفيهية والتي تتناول المشاكل الحقيقة بأسلوب ترفيهي .</a:t>
            </a:r>
            <a:endParaRPr lang="en-US" dirty="0"/>
          </a:p>
          <a:p>
            <a:pPr lvl="0" algn="just" rtl="1"/>
            <a:r>
              <a:rPr lang="ar-EG" dirty="0"/>
              <a:t>عقد حلقات نقاشية للتنبيه من مخاطر الإفراط في استخدام المقاطع الترفيهية على موقع اليوتيوب والتي تتناول بعض الموضوعات الخلافية ؛ خصوصاً وأن الرقابة على الموقع تواجه صعوبة في السيطرة على كافة المضامين المقدمة .</a:t>
            </a:r>
            <a:endParaRPr lang="en-US" dirty="0"/>
          </a:p>
          <a:p>
            <a:pPr lvl="0" algn="just" rtl="1"/>
            <a:r>
              <a:rPr lang="ar-EG" dirty="0"/>
              <a:t>الاهتمام بالقنوات الشبابية على موقع اليوتيوب ، ودعم النماذج الجيدة وتشجيعها على الاستمرار.</a:t>
            </a:r>
            <a:endParaRPr lang="en-US" dirty="0"/>
          </a:p>
          <a:p>
            <a:pPr lvl="0" algn="just" rtl="1"/>
            <a:r>
              <a:rPr lang="ar-EG" dirty="0"/>
              <a:t>الاهتمام بإنتاج مقاطع الدراما الترفيهية والتي يحرص الشباب البحريني على متابعتها على موقع اليوتيوب ، فى حين أنها تأتى فى الترتيب الأول لتفضيلات الشباب البحريني ، بحيث يمكن معالجة القضايا والمشكلات التي تواجه المجتمع الخليجي بصفة عامة والبحريني بصفة عامة في إطار كوميدي ساخر محبب لهؤلاء الشباب.</a:t>
            </a:r>
            <a:endParaRPr lang="en-US" dirty="0"/>
          </a:p>
          <a:p>
            <a:pPr lvl="0" algn="just" rtl="1"/>
            <a:r>
              <a:rPr lang="ar-EG" dirty="0"/>
              <a:t>التوسع فى إنشاء على مواقع  على موقع اليوتيوب بكليات وأقسام الإعلام المختلفة، وتدريب الطلاب على كيفية البث على الموقع، وتعريفهم بأدوات الإعلام الجديد.</a:t>
            </a:r>
            <a:endParaRPr lang="en-US" dirty="0"/>
          </a:p>
          <a:p>
            <a:pPr algn="just"/>
            <a:endParaRPr lang="en-US" dirty="0"/>
          </a:p>
        </p:txBody>
      </p:sp>
    </p:spTree>
    <p:extLst>
      <p:ext uri="{BB962C8B-B14F-4D97-AF65-F5344CB8AC3E}">
        <p14:creationId xmlns:p14="http://schemas.microsoft.com/office/powerpoint/2010/main" val="892093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BH" dirty="0"/>
              <a:t>مقدمة </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SA" dirty="0"/>
              <a:t>يعتبر موقع اليوتيوب من أهم مواقع ملفات الفيديو، كما أن هناك انتشاراً واسعاً لاستخدام هذا الموقع بين الشباب والمراهقين فى جميع المجالات، فهم يتعرضون للموقع ، ويتفاعلون معه ويتحكمون في طبيعة المضمون الذي يشاهدونه ويتبادلونه مع الآخرين بدرجة عالية من الحرية والإبداع ، وبالتالى فإن موقع اليوتيوب من الممكن أن يكون مصدراً يساهم فى نشر العديد من المضامين الخاصة بالترفيه والتسليه للمستخدمين بدلاً من المشاهدة عبر القنوات الفضائية المختلفة .</a:t>
            </a:r>
            <a:endParaRPr lang="en-US" dirty="0"/>
          </a:p>
          <a:p>
            <a:pPr algn="just" rtl="1"/>
            <a:r>
              <a:rPr lang="ar-BH" dirty="0"/>
              <a:t>ومن ثم تسعى الدراسة إلى التعرف على استخدام الشباب البحريني لمقاطع الفيديو الترفيهية على موقع اليوتيوب.</a:t>
            </a:r>
            <a:endParaRPr lang="en-US" dirty="0"/>
          </a:p>
          <a:p>
            <a:pPr algn="just"/>
            <a:endParaRPr lang="en-US" dirty="0"/>
          </a:p>
        </p:txBody>
      </p:sp>
    </p:spTree>
    <p:extLst>
      <p:ext uri="{BB962C8B-B14F-4D97-AF65-F5344CB8AC3E}">
        <p14:creationId xmlns:p14="http://schemas.microsoft.com/office/powerpoint/2010/main" val="1923736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BH" dirty="0"/>
          </a:p>
          <a:p>
            <a:endParaRPr lang="ar-BH" dirty="0"/>
          </a:p>
          <a:p>
            <a:endParaRPr lang="ar-BH" dirty="0"/>
          </a:p>
          <a:p>
            <a:pPr marL="0" indent="0" algn="ctr">
              <a:buNone/>
            </a:pPr>
            <a:r>
              <a:rPr lang="ar-BH" dirty="0"/>
              <a:t>شكرا على حسن الاستماع </a:t>
            </a:r>
            <a:endParaRPr lang="en-US" dirty="0"/>
          </a:p>
        </p:txBody>
      </p:sp>
    </p:spTree>
    <p:extLst>
      <p:ext uri="{BB962C8B-B14F-4D97-AF65-F5344CB8AC3E}">
        <p14:creationId xmlns:p14="http://schemas.microsoft.com/office/powerpoint/2010/main" val="1207855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مشكلة الدراسة </a:t>
            </a:r>
            <a:endParaRPr lang="en-US" dirty="0"/>
          </a:p>
        </p:txBody>
      </p:sp>
      <p:sp>
        <p:nvSpPr>
          <p:cNvPr id="3" name="Content Placeholder 2"/>
          <p:cNvSpPr>
            <a:spLocks noGrp="1"/>
          </p:cNvSpPr>
          <p:nvPr>
            <p:ph idx="1"/>
          </p:nvPr>
        </p:nvSpPr>
        <p:spPr/>
        <p:txBody>
          <a:bodyPr>
            <a:normAutofit fontScale="77500" lnSpcReduction="20000"/>
          </a:bodyPr>
          <a:lstStyle/>
          <a:p>
            <a:pPr algn="just" rtl="1"/>
            <a:r>
              <a:rPr lang="ar-SA" dirty="0"/>
              <a:t>انــتشر اســتخدام موقع اليوتيوب في مجــال الترفيــه فقــد اســتخدم في مجــالات أخــرى وذلــك للتغــيرات  والتطورات الحاصلة في البيئة الرقمية ، حيث يعـد اليوتيـوب مـن أكـثر أدوات  الترفيه الإلكتروني شيوعا، وهو من أكبر المواقع المجانية الأوسع على شبكة الانترنت ، وذلك بفضل ما يملكه من امكانات هائلـة وضـخمة، فهـو أسـهل المواقـع التفاعليـة اسـتخداما في الغـرض الترفيهي ، وأكثرها وضوحا واستثمارا دون أي تكاليف تترتب على استخدامه</a:t>
            </a:r>
            <a:r>
              <a:rPr lang="en-US" dirty="0"/>
              <a:t> </a:t>
            </a:r>
            <a:r>
              <a:rPr lang="ar-SA" dirty="0"/>
              <a:t> ، حيث يستخدم الشباب الجامعيُّ موقع اليوتيوب للتسليه والترفيه ومشاهدة العديد من الأعمال الترفيهية والكوميدية لقضاء وقت الفراغ ، حيث يعتبر اليوتيوب – كأحد مواقع التواصل الاجتماعي -  بيئة خصبة لعدد كبير من الشباب لمشاهدة العديد من الأعمال الترفيهية مثل بعض اللقطات الكوميدية والموسيقية والرياضية والفنية  وغيرها الكثير الذي يختص به موقع اليوتيوب</a:t>
            </a:r>
            <a:r>
              <a:rPr lang="en-US" dirty="0"/>
              <a:t>.</a:t>
            </a:r>
          </a:p>
          <a:p>
            <a:pPr algn="just" rtl="1"/>
            <a:r>
              <a:rPr lang="ar-SA" dirty="0"/>
              <a:t>ويمكن عرض مشكلة الدراسة في التساؤل الرئيسي التالي :</a:t>
            </a:r>
            <a:endParaRPr lang="en-US" dirty="0"/>
          </a:p>
          <a:p>
            <a:pPr algn="just" rtl="1"/>
            <a:r>
              <a:rPr lang="ar-BH" dirty="0"/>
              <a:t>ما دوافع استخدام الشباب البحريني للمقاطع الترفيهية في موقع اليوتيوب والإشباعات المتحققة منه ؟ </a:t>
            </a:r>
            <a:endParaRPr lang="en-US" dirty="0"/>
          </a:p>
          <a:p>
            <a:pPr algn="just"/>
            <a:endParaRPr lang="en-US" dirty="0"/>
          </a:p>
        </p:txBody>
      </p:sp>
    </p:spTree>
    <p:extLst>
      <p:ext uri="{BB962C8B-B14F-4D97-AF65-F5344CB8AC3E}">
        <p14:creationId xmlns:p14="http://schemas.microsoft.com/office/powerpoint/2010/main" val="1489526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أهمية الدراسة</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lgn="just" rtl="1"/>
            <a:r>
              <a:rPr lang="ar-BH" dirty="0"/>
              <a:t>ندرة الدراسات – فى حدود اطلاع الباحث – التى تناولت الموضوع، خاصة فيما يتعلق باستخدام الشباب البحريني لمقاطع الفيديو الترفيهية على موقع اليوتيوب</a:t>
            </a:r>
            <a:r>
              <a:rPr lang="en-US" dirty="0"/>
              <a:t>.</a:t>
            </a:r>
          </a:p>
          <a:p>
            <a:pPr lvl="0" algn="just" rtl="1"/>
            <a:r>
              <a:rPr lang="ar-BH" dirty="0"/>
              <a:t>تأتي أهمية الدراسة أيضا من أهمية مرحلة الشباب وضرورة التعرف علي ملامحها وعلاقتها باستخدام المقاطع الترفيهية على موقع اليوتيوب موضع الدراسة .</a:t>
            </a:r>
            <a:endParaRPr lang="en-US" dirty="0"/>
          </a:p>
          <a:p>
            <a:pPr lvl="0" algn="just" rtl="1"/>
            <a:r>
              <a:rPr lang="ar-BH" dirty="0"/>
              <a:t>اختبار مدى صحة نظرية الاستخدامات والإشباعات من خلال تطبيق الإفتراضات المتعددة للنظرية فى السياق الثقافى للمجتمع البحريني.</a:t>
            </a:r>
            <a:endParaRPr lang="en-US" dirty="0"/>
          </a:p>
          <a:p>
            <a:pPr lvl="0" algn="just" rtl="1"/>
            <a:r>
              <a:rPr lang="ar-EG" dirty="0"/>
              <a:t>يشغل موقع اليوتيوب جزءًا مهمًّا من اهتمامات الشباب ؛ مما جعلها عنصرًا مؤثرًا في تشكيل الاتجاهات والأفكار والمعتقدات، خاصة في ظل التطورات التكنولوجية والاتصالية التي طرأت على وسائل الإعلام، بسبب ثورة الإنترنت ومواقع التواصل الاجتماعي.</a:t>
            </a:r>
            <a:endParaRPr lang="en-US" dirty="0"/>
          </a:p>
          <a:p>
            <a:pPr algn="just"/>
            <a:endParaRPr lang="en-US" dirty="0"/>
          </a:p>
        </p:txBody>
      </p:sp>
    </p:spTree>
    <p:extLst>
      <p:ext uri="{BB962C8B-B14F-4D97-AF65-F5344CB8AC3E}">
        <p14:creationId xmlns:p14="http://schemas.microsoft.com/office/powerpoint/2010/main" val="29366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BH" b="1" dirty="0"/>
              <a:t>أهداف الدراسة</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lgn="just" rtl="1"/>
            <a:r>
              <a:rPr lang="ar-BH" dirty="0"/>
              <a:t>الكشف عن عادات وأنماط استخدام الشباب البحريني لمقاطع الفيديو الترفيهية  بموقع اليوتيوب.</a:t>
            </a:r>
            <a:endParaRPr lang="en-US" dirty="0"/>
          </a:p>
          <a:p>
            <a:pPr lvl="0" algn="just" rtl="1"/>
            <a:r>
              <a:rPr lang="ar-BH" dirty="0"/>
              <a:t>التعرف على دوافع استخدام الشباب البحريني لمقاطع الفيديو الترفيهية  بموقع اليوتيوب.</a:t>
            </a:r>
            <a:endParaRPr lang="en-US" dirty="0"/>
          </a:p>
          <a:p>
            <a:pPr lvl="0" algn="just" rtl="1"/>
            <a:r>
              <a:rPr lang="ar-BH" dirty="0"/>
              <a:t>رصد المضامين المختلفة التي يفضلها الشباب البحريني بمقاطع الفيديو الترفيهية  بموقع اليوتيوب.</a:t>
            </a:r>
            <a:endParaRPr lang="en-US" dirty="0"/>
          </a:p>
          <a:p>
            <a:pPr lvl="0" algn="just" rtl="1"/>
            <a:r>
              <a:rPr lang="ar-BH" dirty="0"/>
              <a:t>الكشف عن اتجاهات الشباب البحريني نحو مقاطع الفيديو الترفيهية  بموقع اليوتيوب.</a:t>
            </a:r>
            <a:endParaRPr lang="en-US" dirty="0"/>
          </a:p>
          <a:p>
            <a:pPr lvl="0" algn="just" rtl="1"/>
            <a:r>
              <a:rPr lang="ar-BH" dirty="0"/>
              <a:t>رصد الإشباعات المترتبة على استخدام الشباب البحريني لمقاطع الفيديو الترفيهية  بموقع اليوتيوب.</a:t>
            </a:r>
            <a:endParaRPr lang="en-US" dirty="0"/>
          </a:p>
          <a:p>
            <a:pPr algn="just"/>
            <a:endParaRPr lang="en-US" dirty="0"/>
          </a:p>
        </p:txBody>
      </p:sp>
    </p:spTree>
    <p:extLst>
      <p:ext uri="{BB962C8B-B14F-4D97-AF65-F5344CB8AC3E}">
        <p14:creationId xmlns:p14="http://schemas.microsoft.com/office/powerpoint/2010/main" val="29355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BH" b="1" dirty="0"/>
              <a:t>فروض الدراسة</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lgn="just" rtl="1"/>
            <a:r>
              <a:rPr lang="ar-BH" dirty="0"/>
              <a:t>توجد علاقة ارتباطية دالة إحصائياً بين حجم استخدام الشباب البحريني  للمقاطع الترفيهية لموقع اليوتيوب ، والاشباعات المتحققة لديهم من هذا الاستخدام.</a:t>
            </a:r>
            <a:endParaRPr lang="en-US" dirty="0"/>
          </a:p>
          <a:p>
            <a:pPr lvl="0" algn="just" rtl="1"/>
            <a:r>
              <a:rPr lang="ar-BH" dirty="0"/>
              <a:t>توجد علاقة ارتباطية دالة إحصائياً بين حجم استخدام الشباب البحريني  عينة الدراسة للمقاطع الترفيهية لموقع اليوتيوب  ودوافعهم (النفعية والطقوسية) للاستخدام.</a:t>
            </a:r>
            <a:endParaRPr lang="en-US" dirty="0"/>
          </a:p>
          <a:p>
            <a:pPr lvl="0" algn="just" rtl="1"/>
            <a:r>
              <a:rPr lang="ar-BH" dirty="0"/>
              <a:t>توجد علاقة ارتباطية دالة إحصائياً بين دوافع استخدام الشباب البحريني  –عينة الدراسة – للمقاطع الترفيهية لموقع اليوتيوب ،وبين الإشباعات المتحققة لديهم من هذا الاستخدام.</a:t>
            </a:r>
            <a:endParaRPr lang="en-US" dirty="0"/>
          </a:p>
          <a:p>
            <a:pPr lvl="0" algn="just" rtl="1"/>
            <a:r>
              <a:rPr lang="ar-BH" dirty="0"/>
              <a:t>توجد فروق دالة إحصائياً بين الشباب البحريني فى دوافعهم (النفعية- الطقوسية) للاستخدام للمقاطع الترفيهية لموقع اليوتيوب ، طبقاً للمتغيرات الديموجرافية المختلفة (النوع-– السن – المستوى التعليمي ، محل الإقامة).</a:t>
            </a:r>
            <a:endParaRPr lang="en-US" dirty="0"/>
          </a:p>
          <a:p>
            <a:pPr algn="just"/>
            <a:endParaRPr lang="en-US" dirty="0"/>
          </a:p>
        </p:txBody>
      </p:sp>
    </p:spTree>
    <p:extLst>
      <p:ext uri="{BB962C8B-B14F-4D97-AF65-F5344CB8AC3E}">
        <p14:creationId xmlns:p14="http://schemas.microsoft.com/office/powerpoint/2010/main" val="2006524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BH" b="1" dirty="0"/>
              <a:t>تساؤلات الدراسة</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lgn="just" rtl="1"/>
            <a:r>
              <a:rPr lang="ar-BH" dirty="0"/>
              <a:t>ما عادات وأنماط استخدام الشباب البحريني لمقاطع الفيديو الترفيهية  بموقع اليوتيوب؟</a:t>
            </a:r>
            <a:endParaRPr lang="en-US" dirty="0"/>
          </a:p>
          <a:p>
            <a:pPr lvl="0" algn="just" rtl="1"/>
            <a:r>
              <a:rPr lang="ar-BH" dirty="0"/>
              <a:t>ما دوافع استخدام الشباب البحريني لمقاطع الفيديو الترفيهية  بموقع اليوتيوب؟</a:t>
            </a:r>
            <a:endParaRPr lang="en-US" dirty="0"/>
          </a:p>
          <a:p>
            <a:pPr lvl="0" algn="just" rtl="1"/>
            <a:r>
              <a:rPr lang="ar-BH" dirty="0"/>
              <a:t>ما المضامين المختلفة التي يفضلها الشباب البحريني بمقاطع الفيديو الترفيهية  بموقع اليوتيوب؟</a:t>
            </a:r>
            <a:endParaRPr lang="en-US" dirty="0"/>
          </a:p>
          <a:p>
            <a:pPr lvl="0" algn="just" rtl="1"/>
            <a:r>
              <a:rPr lang="ar-BH" dirty="0"/>
              <a:t>ما اتجاهات الشباب البحريني نحو مقاطع الفيديو الترفيهية  بموقع اليوتيوب؟</a:t>
            </a:r>
            <a:endParaRPr lang="en-US" dirty="0"/>
          </a:p>
          <a:p>
            <a:pPr lvl="0" algn="just" rtl="1"/>
            <a:r>
              <a:rPr lang="ar-BH" dirty="0"/>
              <a:t>ما الإشباعات المترتبة على استخدام الشباب البحريني لمقاطع الفيديو الترفيهية  بموقع اليوتيوب؟</a:t>
            </a:r>
            <a:endParaRPr lang="en-US" dirty="0"/>
          </a:p>
          <a:p>
            <a:pPr algn="just"/>
            <a:endParaRPr lang="en-US" dirty="0"/>
          </a:p>
        </p:txBody>
      </p:sp>
    </p:spTree>
    <p:extLst>
      <p:ext uri="{BB962C8B-B14F-4D97-AF65-F5344CB8AC3E}">
        <p14:creationId xmlns:p14="http://schemas.microsoft.com/office/powerpoint/2010/main" val="607742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BH" dirty="0"/>
              <a:t>نوع الدراسة</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BH" dirty="0"/>
              <a:t>تعد هذه الدراسة من الدراسات الوصفية </a:t>
            </a:r>
            <a:r>
              <a:rPr lang="en-US" dirty="0"/>
              <a:t>Descriptive Research</a:t>
            </a:r>
            <a:r>
              <a:rPr lang="ar-BH" dirty="0"/>
              <a:t> التي تستهدف دراسة ظاهرة معينة أو أزمة معينة وتوصيفها ومعرفة كافة جوانبها، وتصوير وتحليل وتقويم خصائص معينة أو موقف معين يغلب عليه صفة التحديد, أو دراسة الحقائق الراهنة المتعلقة بطبيعة ظاهرة أو موقف أو مجموعة من الناس أو الأحداث، وذلك بهدف الحصول على معلومات كافية ودقيقة عنها، مما يساعد على رصد الحقائق المتعلقة بطبيعة الظاهرة, والوصول إلى نتيجة ترصد من خلالها إلى أى مدى يستخدم الشباب البحريني مقاطع الفيديو الترفيهية على موقع اليوتيوب والإشباعات المترتبة على ذلك </a:t>
            </a:r>
            <a:r>
              <a:rPr lang="ar-EG" dirty="0"/>
              <a:t>.</a:t>
            </a:r>
            <a:endParaRPr lang="en-US" dirty="0"/>
          </a:p>
          <a:p>
            <a:pPr algn="just"/>
            <a:endParaRPr lang="en-US" dirty="0"/>
          </a:p>
        </p:txBody>
      </p:sp>
    </p:spTree>
    <p:extLst>
      <p:ext uri="{BB962C8B-B14F-4D97-AF65-F5344CB8AC3E}">
        <p14:creationId xmlns:p14="http://schemas.microsoft.com/office/powerpoint/2010/main" val="736699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BH" dirty="0"/>
              <a:t>منهج الدراسة</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BH" dirty="0"/>
              <a:t>استخدمت الدراسة منهج المسح الذي يعد من المناهج الأساسية المناسبة للدراسات الميدانية، وإحدى طرق البحث العلمي الرئيسية التي تندرج تحت تقسيمات المنهج الوصفي، والتي تتكيف طبيعتها وفقًا لمجال البحث وتخصصه.  والمسح الوصفي يستهدف الحصول على الحقائق والمعلومات التي تساعد على فهم الظاهرة، والأسباب الدافعة إلى ظهورها؛ للوصول إلى إصدار الإحكام وتقديم الحلول.</a:t>
            </a:r>
            <a:endParaRPr lang="en-US" dirty="0"/>
          </a:p>
          <a:p>
            <a:pPr algn="just" rtl="1"/>
            <a:r>
              <a:rPr lang="ar-BH" dirty="0"/>
              <a:t>وقد قام الباحث بإجراء مسح لعينة من الشباب البحريني للتعرف على الخصائص الأساسية لهم، وتوصيف استخدامهم لمقاطع الفيديو الترفيهية على موقع اليوتيوب .</a:t>
            </a:r>
            <a:endParaRPr lang="en-US" dirty="0"/>
          </a:p>
          <a:p>
            <a:pPr algn="just" rtl="1"/>
            <a:endParaRPr lang="en-US" dirty="0"/>
          </a:p>
        </p:txBody>
      </p:sp>
    </p:spTree>
    <p:extLst>
      <p:ext uri="{BB962C8B-B14F-4D97-AF65-F5344CB8AC3E}">
        <p14:creationId xmlns:p14="http://schemas.microsoft.com/office/powerpoint/2010/main" val="1999588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1521</Words>
  <Application>Microsoft Office PowerPoint</Application>
  <PresentationFormat>On-screen Show (4:3)</PresentationFormat>
  <Paragraphs>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مقدمة </vt:lpstr>
      <vt:lpstr>مشكلة الدراسة </vt:lpstr>
      <vt:lpstr>أهمية الدراسة </vt:lpstr>
      <vt:lpstr>أهداف الدراسة </vt:lpstr>
      <vt:lpstr>فروض الدراسة </vt:lpstr>
      <vt:lpstr>تساؤلات الدراسة </vt:lpstr>
      <vt:lpstr>نوع الدراسة</vt:lpstr>
      <vt:lpstr>منهج الدراسة</vt:lpstr>
      <vt:lpstr>مجتمع الدراسة</vt:lpstr>
      <vt:lpstr>عينة الدراسة</vt:lpstr>
      <vt:lpstr>أداة جمــع البيـانـات </vt:lpstr>
      <vt:lpstr>أهم نتائج الدراسة</vt:lpstr>
      <vt:lpstr>PowerPoint Presentation</vt:lpstr>
      <vt:lpstr>PowerPoint Presentation</vt:lpstr>
      <vt:lpstr>PowerPoint Presentation</vt:lpstr>
      <vt:lpstr>PowerPoint Presentation</vt:lpstr>
      <vt:lpstr>PowerPoint Presentation</vt:lpstr>
      <vt:lpstr>توصيات الدراسة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dc:creator>
  <cp:lastModifiedBy>Zainab Abdulwahab Isa Abdulla Darwish</cp:lastModifiedBy>
  <cp:revision>72</cp:revision>
  <dcterms:created xsi:type="dcterms:W3CDTF">2016-03-26T11:23:44Z</dcterms:created>
  <dcterms:modified xsi:type="dcterms:W3CDTF">2019-07-08T06:32:07Z</dcterms:modified>
</cp:coreProperties>
</file>