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9" r:id="rId4"/>
    <p:sldId id="260" r:id="rId5"/>
    <p:sldId id="261" r:id="rId6"/>
    <p:sldId id="262" r:id="rId7"/>
    <p:sldId id="263" r:id="rId8"/>
    <p:sldId id="265" r:id="rId9"/>
    <p:sldId id="266" r:id="rId10"/>
    <p:sldId id="267" r:id="rId11"/>
    <p:sldId id="275" r:id="rId12"/>
    <p:sldId id="268" r:id="rId13"/>
    <p:sldId id="269" r:id="rId14"/>
    <p:sldId id="270" r:id="rId15"/>
    <p:sldId id="276"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294" y="-13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354109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FB7E002-3937-4E17-B0C1-E5DE5040822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23490631" y="12928600"/>
            <a:ext cx="453238" cy="4699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23236631" y="12877800"/>
            <a:ext cx="453238" cy="4699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9100" y="0"/>
            <a:ext cx="21005800" cy="2286000"/>
          </a:xfrm>
        </p:spPr>
        <p:txBody>
          <a:bodyPr>
            <a:normAutofit/>
          </a:bodyPr>
          <a:lstStyle>
            <a:lvl1pPr>
              <a:defRPr sz="8400" b="1">
                <a:solidFill>
                  <a:srgbClr val="C00000"/>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5800">
                <a:latin typeface="Times New Roman" pitchFamily="18" charset="0"/>
                <a:cs typeface="Times New Roman" pitchFamily="18" charset="0"/>
              </a:defRPr>
            </a:lvl1pPr>
            <a:lvl2pPr>
              <a:defRPr sz="5800">
                <a:latin typeface="Times New Roman" pitchFamily="18" charset="0"/>
                <a:cs typeface="Times New Roman" pitchFamily="18" charset="0"/>
              </a:defRPr>
            </a:lvl2pPr>
            <a:lvl3pPr>
              <a:defRPr sz="5800">
                <a:latin typeface="Times New Roman" pitchFamily="18" charset="0"/>
                <a:cs typeface="Times New Roman" pitchFamily="18" charset="0"/>
              </a:defRPr>
            </a:lvl3pPr>
            <a:lvl4pPr>
              <a:defRPr sz="5800">
                <a:latin typeface="Times New Roman" pitchFamily="18" charset="0"/>
                <a:cs typeface="Times New Roman" pitchFamily="18" charset="0"/>
              </a:defRPr>
            </a:lvl4pPr>
            <a:lvl5pPr>
              <a:defRPr sz="5800">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219200" y="12712701"/>
            <a:ext cx="5689601" cy="730250"/>
          </a:xfrm>
          <a:prstGeom prst="rect">
            <a:avLst/>
          </a:prstGeom>
        </p:spPr>
        <p:txBody>
          <a:bodyPr lIns="190881" tIns="95441" rIns="190881" bIns="95441"/>
          <a:lstStyle>
            <a:lvl1pPr>
              <a:defRPr sz="3200"/>
            </a:lvl1pPr>
          </a:lstStyle>
          <a:p>
            <a:fld id="{3F2182C0-918D-4271-82F6-411230B56858}" type="datetime1">
              <a:rPr lang="en-US" smtClean="0"/>
              <a:pPr/>
              <a:t>6/24/2019</a:t>
            </a:fld>
            <a:endParaRPr lang="en-US" dirty="0"/>
          </a:p>
        </p:txBody>
      </p:sp>
      <p:sp>
        <p:nvSpPr>
          <p:cNvPr id="5" name="Footer Placeholder 4"/>
          <p:cNvSpPr>
            <a:spLocks noGrp="1"/>
          </p:cNvSpPr>
          <p:nvPr>
            <p:ph type="ftr" sz="quarter" idx="11"/>
          </p:nvPr>
        </p:nvSpPr>
        <p:spPr>
          <a:xfrm>
            <a:off x="8331203" y="12712701"/>
            <a:ext cx="7721599" cy="730250"/>
          </a:xfrm>
          <a:prstGeom prst="rect">
            <a:avLst/>
          </a:prstGeom>
        </p:spPr>
        <p:txBody>
          <a:bodyPr lIns="190881" tIns="95441" rIns="190881" bIns="95441"/>
          <a:lstStyle>
            <a:lvl1pPr>
              <a:defRPr sz="3200"/>
            </a:lvl1pPr>
          </a:lstStyle>
          <a:p>
            <a:r>
              <a:rPr lang="en-US"/>
              <a:t>Dr Ammar Aldallal</a:t>
            </a:r>
            <a:endParaRPr lang="en-US" dirty="0"/>
          </a:p>
        </p:txBody>
      </p:sp>
      <p:sp>
        <p:nvSpPr>
          <p:cNvPr id="6" name="Slide Number Placeholder 5"/>
          <p:cNvSpPr>
            <a:spLocks noGrp="1"/>
          </p:cNvSpPr>
          <p:nvPr>
            <p:ph type="sldNum" sz="quarter" idx="12"/>
          </p:nvPr>
        </p:nvSpPr>
        <p:spPr>
          <a:xfrm>
            <a:off x="22309201" y="12776200"/>
            <a:ext cx="479298" cy="471924"/>
          </a:xfrm>
        </p:spPr>
        <p:txBody>
          <a:bodyPr/>
          <a:lstStyle/>
          <a:p>
            <a:fld id="{B13AE1EE-B55D-544F-A01D-D079AC036120}" type="slidenum">
              <a:rPr lang="en-US" smtClean="0"/>
              <a:pPr/>
              <a:t>‹#›</a:t>
            </a:fld>
            <a:endParaRPr lang="en-US" dirty="0"/>
          </a:p>
        </p:txBody>
      </p:sp>
    </p:spTree>
    <p:extLst>
      <p:ext uri="{BB962C8B-B14F-4D97-AF65-F5344CB8AC3E}">
        <p14:creationId xmlns:p14="http://schemas.microsoft.com/office/powerpoint/2010/main" val="220843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xfrm>
            <a:off x="23541431" y="12928600"/>
            <a:ext cx="453238" cy="4699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23236631" y="12827000"/>
            <a:ext cx="453238" cy="469900"/>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xfrm>
            <a:off x="23389031" y="12877800"/>
            <a:ext cx="453238" cy="4699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389031" y="127762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9" name="Title goes here…"/>
          <p:cNvSpPr txBox="1">
            <a:spLocks noGrp="1"/>
          </p:cNvSpPr>
          <p:nvPr>
            <p:ph type="ctrTitle"/>
          </p:nvPr>
        </p:nvSpPr>
        <p:spPr>
          <a:xfrm>
            <a:off x="1778000" y="4925483"/>
            <a:ext cx="20828000" cy="2100263"/>
          </a:xfrm>
          <a:prstGeom prst="rect">
            <a:avLst/>
          </a:prstGeom>
        </p:spPr>
        <p:txBody>
          <a:bodyPr>
            <a:normAutofit fontScale="90000"/>
          </a:bodyPr>
          <a:lstStyle>
            <a:lvl1pPr>
              <a:defRPr sz="10400" b="1">
                <a:solidFill>
                  <a:schemeClr val="accent5"/>
                </a:solidFill>
                <a:latin typeface="Helvetica"/>
                <a:ea typeface="Helvetica"/>
                <a:cs typeface="Helvetica"/>
                <a:sym typeface="Helvetica"/>
              </a:defRPr>
            </a:lvl1pPr>
          </a:lstStyle>
          <a:p>
            <a:r>
              <a:rPr lang="en-US" dirty="0"/>
              <a:t>Using Data Mining Techniques to Predict Diabetes and Heart Diseases</a:t>
            </a:r>
            <a:endParaRPr dirty="0"/>
          </a:p>
        </p:txBody>
      </p:sp>
      <p:sp>
        <p:nvSpPr>
          <p:cNvPr id="120" name="Date: 22nd Feb 2018"/>
          <p:cNvSpPr txBox="1">
            <a:spLocks noGrp="1"/>
          </p:cNvSpPr>
          <p:nvPr>
            <p:ph type="subTitle" sz="quarter" idx="1"/>
          </p:nvPr>
        </p:nvSpPr>
        <p:spPr>
          <a:xfrm>
            <a:off x="1778000" y="7564747"/>
            <a:ext cx="20828000" cy="1831501"/>
          </a:xfrm>
          <a:prstGeom prst="rect">
            <a:avLst/>
          </a:prstGeom>
        </p:spPr>
        <p:txBody>
          <a:bodyPr>
            <a:normAutofit fontScale="70000" lnSpcReduction="20000"/>
          </a:bodyPr>
          <a:lstStyle/>
          <a:p>
            <a:r>
              <a:rPr lang="en-US" b="1" dirty="0">
                <a:solidFill>
                  <a:srgbClr val="C00000"/>
                </a:solidFill>
                <a:latin typeface="GalaxiePolaris-Medium"/>
                <a:cs typeface="GalaxiePolaris-Medium"/>
              </a:rPr>
              <a:t>Dr. Ammar </a:t>
            </a:r>
            <a:r>
              <a:rPr lang="en-US" b="1" dirty="0" err="1">
                <a:solidFill>
                  <a:srgbClr val="C00000"/>
                </a:solidFill>
                <a:latin typeface="GalaxiePolaris-Medium"/>
                <a:cs typeface="GalaxiePolaris-Medium"/>
              </a:rPr>
              <a:t>Aldallal</a:t>
            </a:r>
            <a:endParaRPr lang="en-US" b="1" dirty="0">
              <a:solidFill>
                <a:srgbClr val="C00000"/>
              </a:solidFill>
              <a:latin typeface="GalaxiePolaris-Medium"/>
              <a:cs typeface="GalaxiePolaris-Medium"/>
            </a:endParaRPr>
          </a:p>
          <a:p>
            <a:r>
              <a:rPr lang="en-US" b="1" dirty="0">
                <a:solidFill>
                  <a:srgbClr val="C00000"/>
                </a:solidFill>
                <a:latin typeface="GalaxiePolaris-Medium"/>
                <a:cs typeface="GalaxiePolaris-Medium"/>
              </a:rPr>
              <a:t>Amina </a:t>
            </a:r>
            <a:r>
              <a:rPr lang="en-US" b="1" dirty="0" err="1">
                <a:solidFill>
                  <a:srgbClr val="C00000"/>
                </a:solidFill>
                <a:latin typeface="GalaxiePolaris-Medium"/>
                <a:cs typeface="GalaxiePolaris-Medium"/>
              </a:rPr>
              <a:t>Almoosa</a:t>
            </a:r>
            <a:endParaRPr lang="en-US" b="1" dirty="0">
              <a:solidFill>
                <a:srgbClr val="C00000"/>
              </a:solidFill>
              <a:latin typeface="GalaxiePolaris-Medium"/>
              <a:cs typeface="GalaxiePolaris-Medium"/>
            </a:endParaRPr>
          </a:p>
          <a:p>
            <a:pPr>
              <a:lnSpc>
                <a:spcPct val="120000"/>
              </a:lnSpc>
            </a:pPr>
            <a:r>
              <a:rPr lang="en-US" b="1" dirty="0">
                <a:solidFill>
                  <a:srgbClr val="C00000"/>
                </a:solidFill>
                <a:latin typeface="GalaxiePolaris-Medium"/>
                <a:cs typeface="GalaxiePolaris-Medium"/>
              </a:rPr>
              <a:t>Ahlia University- Bahrain</a:t>
            </a:r>
          </a:p>
          <a:p>
            <a:pPr>
              <a:lnSpc>
                <a:spcPct val="120000"/>
              </a:lnSpc>
            </a:pPr>
            <a:r>
              <a:rPr lang="en-US" b="1" dirty="0">
                <a:solidFill>
                  <a:srgbClr val="C00000"/>
                </a:solidFill>
                <a:latin typeface="GalaxiePolaris-Medium"/>
                <a:cs typeface="GalaxiePolaris-Medium"/>
              </a:rPr>
              <a:t>Department of Computer Engineering</a:t>
            </a:r>
          </a:p>
          <a:p>
            <a:endParaRPr dirty="0"/>
          </a:p>
        </p:txBody>
      </p:sp>
      <p:pic>
        <p:nvPicPr>
          <p:cNvPr id="2051" name="Picture 3" descr="C:\Users\a.dallal\AppData\Local\Microsoft\Windows\Temporary Internet Files\Content.IE5\TT3D40PR\heart-doctorjpg[1].jpg"/>
          <p:cNvPicPr>
            <a:picLocks noChangeAspect="1" noChangeArrowheads="1"/>
          </p:cNvPicPr>
          <p:nvPr/>
        </p:nvPicPr>
        <p:blipFill>
          <a:blip r:embed="rId3" cstate="print"/>
          <a:srcRect/>
          <a:stretch>
            <a:fillRect/>
          </a:stretch>
        </p:blipFill>
        <p:spPr bwMode="auto">
          <a:xfrm>
            <a:off x="18107724" y="7464425"/>
            <a:ext cx="5929162" cy="3634499"/>
          </a:xfrm>
          <a:prstGeom prst="rect">
            <a:avLst/>
          </a:prstGeom>
          <a:noFill/>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12700"/>
            <a:ext cx="21005800" cy="2286000"/>
          </a:xfrm>
        </p:spPr>
        <p:txBody>
          <a:bodyPr/>
          <a:lstStyle/>
          <a:p>
            <a:r>
              <a:rPr lang="en-US" dirty="0"/>
              <a:t>Process of data mining</a:t>
            </a:r>
          </a:p>
        </p:txBody>
      </p:sp>
      <p:sp>
        <p:nvSpPr>
          <p:cNvPr id="6" name="Date Placeholder 5"/>
          <p:cNvSpPr>
            <a:spLocks noGrp="1"/>
          </p:cNvSpPr>
          <p:nvPr>
            <p:ph type="dt" sz="half" idx="10"/>
          </p:nvPr>
        </p:nvSpPr>
        <p:spPr/>
        <p:txBody>
          <a:bodyPr/>
          <a:lstStyle/>
          <a:p>
            <a:fld id="{C6CA358F-9207-4B8F-9431-9E00E40A53B9}" type="datetime1">
              <a:rPr lang="en-US" smtClean="0"/>
              <a:pPr/>
              <a:t>6/24/2019</a:t>
            </a:fld>
            <a:endParaRPr lang="en-US" dirty="0"/>
          </a:p>
        </p:txBody>
      </p:sp>
      <p:sp>
        <p:nvSpPr>
          <p:cNvPr id="7" name="Slide Number Placeholder 6"/>
          <p:cNvSpPr>
            <a:spLocks noGrp="1"/>
          </p:cNvSpPr>
          <p:nvPr>
            <p:ph type="sldNum" sz="quarter" idx="12"/>
          </p:nvPr>
        </p:nvSpPr>
        <p:spPr>
          <a:xfrm>
            <a:off x="12048593" y="13081000"/>
            <a:ext cx="274113" cy="471924"/>
          </a:xfrm>
        </p:spPr>
        <p:txBody>
          <a:bodyPr/>
          <a:lstStyle/>
          <a:p>
            <a:fld id="{B13AE1EE-B55D-544F-A01D-D079AC036120}" type="slidenum">
              <a:rPr lang="en-US" smtClean="0"/>
              <a:pPr/>
              <a:t>10</a:t>
            </a:fld>
            <a:endParaRPr lang="en-US" dirty="0"/>
          </a:p>
        </p:txBody>
      </p:sp>
      <p:sp>
        <p:nvSpPr>
          <p:cNvPr id="8" name="Footer Placeholder 7"/>
          <p:cNvSpPr>
            <a:spLocks noGrp="1"/>
          </p:cNvSpPr>
          <p:nvPr>
            <p:ph type="ftr" sz="quarter" idx="11"/>
          </p:nvPr>
        </p:nvSpPr>
        <p:spPr/>
        <p:txBody>
          <a:bodyPr/>
          <a:lstStyle/>
          <a:p>
            <a:r>
              <a:rPr lang="en-US"/>
              <a:t>Dr Ammar Aldallal</a:t>
            </a:r>
            <a:endParaRPr lang="en-US" dirty="0"/>
          </a:p>
        </p:txBody>
      </p:sp>
      <p:sp>
        <p:nvSpPr>
          <p:cNvPr id="9" name="Content Placeholder 8"/>
          <p:cNvSpPr>
            <a:spLocks noGrp="1"/>
          </p:cNvSpPr>
          <p:nvPr>
            <p:ph idx="1"/>
          </p:nvPr>
        </p:nvSpPr>
        <p:spPr>
          <a:xfrm>
            <a:off x="1689100" y="2270234"/>
            <a:ext cx="21005800" cy="10175766"/>
          </a:xfrm>
        </p:spPr>
        <p:txBody>
          <a:bodyPr>
            <a:normAutofit fontScale="77500" lnSpcReduction="20000"/>
          </a:bodyPr>
          <a:lstStyle/>
          <a:p>
            <a:pPr marL="0" indent="0">
              <a:lnSpc>
                <a:spcPct val="120000"/>
              </a:lnSpc>
              <a:spcBef>
                <a:spcPts val="1800"/>
              </a:spcBef>
              <a:buNone/>
            </a:pPr>
            <a:r>
              <a:rPr lang="en-US" sz="6800" dirty="0"/>
              <a:t>The data mining task can be shown in Data Mining Query Language DMQL as follow: </a:t>
            </a:r>
          </a:p>
          <a:p>
            <a:pPr>
              <a:lnSpc>
                <a:spcPct val="120000"/>
              </a:lnSpc>
              <a:spcBef>
                <a:spcPts val="1800"/>
              </a:spcBef>
            </a:pPr>
            <a:r>
              <a:rPr lang="en-US" sz="6800" dirty="0"/>
              <a:t>Use </a:t>
            </a:r>
            <a:r>
              <a:rPr lang="en-US" sz="6800" dirty="0" err="1"/>
              <a:t>Patient_DB</a:t>
            </a:r>
            <a:endParaRPr lang="en-US" sz="6800" dirty="0"/>
          </a:p>
          <a:p>
            <a:pPr>
              <a:lnSpc>
                <a:spcPct val="120000"/>
              </a:lnSpc>
              <a:spcBef>
                <a:spcPts val="1800"/>
              </a:spcBef>
            </a:pPr>
            <a:r>
              <a:rPr lang="en-US" sz="6800" dirty="0"/>
              <a:t>Mine comparison as “</a:t>
            </a:r>
            <a:r>
              <a:rPr lang="en-US" sz="6800" dirty="0" err="1"/>
              <a:t>Patient_NCD_Risk_Level</a:t>
            </a:r>
            <a:r>
              <a:rPr lang="en-US" sz="6800" dirty="0"/>
              <a:t>”</a:t>
            </a:r>
          </a:p>
          <a:p>
            <a:pPr>
              <a:lnSpc>
                <a:spcPct val="120000"/>
              </a:lnSpc>
              <a:spcBef>
                <a:spcPts val="1800"/>
              </a:spcBef>
            </a:pPr>
            <a:r>
              <a:rPr lang="en-US" sz="6800" dirty="0"/>
              <a:t>In relevant to Age, Sex, CP, Test bps, </a:t>
            </a:r>
            <a:r>
              <a:rPr lang="en-US" sz="6800" dirty="0" err="1"/>
              <a:t>Chol</a:t>
            </a:r>
            <a:r>
              <a:rPr lang="en-US" sz="6800" dirty="0"/>
              <a:t>, FBS, Rest ECG, Diet, Smoking, Alcohol</a:t>
            </a:r>
          </a:p>
          <a:p>
            <a:pPr>
              <a:lnSpc>
                <a:spcPct val="120000"/>
              </a:lnSpc>
              <a:spcBef>
                <a:spcPts val="1800"/>
              </a:spcBef>
            </a:pPr>
            <a:r>
              <a:rPr lang="en-US" sz="6800" dirty="0"/>
              <a:t>For “</a:t>
            </a:r>
            <a:r>
              <a:rPr lang="en-US" sz="6800" dirty="0" err="1"/>
              <a:t>Vitals_View</a:t>
            </a:r>
            <a:r>
              <a:rPr lang="en-US" sz="6800" dirty="0"/>
              <a:t>” and “</a:t>
            </a:r>
            <a:r>
              <a:rPr lang="en-US" sz="6800" dirty="0" err="1"/>
              <a:t>Lab_Results</a:t>
            </a:r>
            <a:r>
              <a:rPr lang="en-US" sz="6800" dirty="0"/>
              <a:t>’</a:t>
            </a:r>
          </a:p>
          <a:p>
            <a:pPr>
              <a:lnSpc>
                <a:spcPct val="120000"/>
              </a:lnSpc>
              <a:spcBef>
                <a:spcPts val="1800"/>
              </a:spcBef>
            </a:pPr>
            <a:r>
              <a:rPr lang="en-US" sz="6800" dirty="0"/>
              <a:t>Versus “</a:t>
            </a:r>
            <a:r>
              <a:rPr lang="en-US" sz="6800" dirty="0" err="1"/>
              <a:t>if_condition_rule</a:t>
            </a:r>
            <a:r>
              <a:rPr lang="en-US" sz="6800" dirty="0"/>
              <a:t>”</a:t>
            </a:r>
          </a:p>
          <a:p>
            <a:pPr>
              <a:lnSpc>
                <a:spcPct val="120000"/>
              </a:lnSpc>
              <a:spcBef>
                <a:spcPts val="1800"/>
              </a:spcBef>
            </a:pPr>
            <a:r>
              <a:rPr lang="en-US" sz="6800" dirty="0"/>
              <a:t>Analyze sum</a:t>
            </a:r>
          </a:p>
          <a:p>
            <a:pPr>
              <a:lnSpc>
                <a:spcPct val="120000"/>
              </a:lnSpc>
              <a:spcBef>
                <a:spcPts val="1800"/>
              </a:spcBef>
            </a:pPr>
            <a:r>
              <a:rPr lang="en-US" sz="6800" dirty="0"/>
              <a:t>Display as “risk level”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of classification process</a:t>
            </a:r>
          </a:p>
        </p:txBody>
      </p:sp>
      <p:sp>
        <p:nvSpPr>
          <p:cNvPr id="3" name="Content Placeholder 2"/>
          <p:cNvSpPr>
            <a:spLocks noGrp="1"/>
          </p:cNvSpPr>
          <p:nvPr>
            <p:ph idx="1"/>
          </p:nvPr>
        </p:nvSpPr>
        <p:spPr>
          <a:xfrm>
            <a:off x="1689100" y="2459421"/>
            <a:ext cx="21005800" cy="10657489"/>
          </a:xfrm>
        </p:spPr>
        <p:txBody>
          <a:bodyPr>
            <a:normAutofit fontScale="77500" lnSpcReduction="20000"/>
          </a:bodyPr>
          <a:lstStyle/>
          <a:p>
            <a:r>
              <a:rPr lang="en-US" sz="6800" dirty="0"/>
              <a:t>The </a:t>
            </a:r>
            <a:r>
              <a:rPr lang="en-US" sz="6800" b="1" dirty="0">
                <a:solidFill>
                  <a:srgbClr val="C00000"/>
                </a:solidFill>
              </a:rPr>
              <a:t>cholesterol</a:t>
            </a:r>
            <a:r>
              <a:rPr lang="en-US" sz="6800" dirty="0"/>
              <a:t> grouped as </a:t>
            </a:r>
          </a:p>
          <a:p>
            <a:pPr lvl="1">
              <a:lnSpc>
                <a:spcPct val="120000"/>
              </a:lnSpc>
              <a:spcBef>
                <a:spcPts val="1200"/>
              </a:spcBef>
            </a:pPr>
            <a:r>
              <a:rPr lang="en-US" sz="6800" dirty="0"/>
              <a:t>0 if the value  is less than 5.2. </a:t>
            </a:r>
          </a:p>
          <a:p>
            <a:pPr lvl="1">
              <a:lnSpc>
                <a:spcPct val="120000"/>
              </a:lnSpc>
              <a:spcBef>
                <a:spcPts val="1200"/>
              </a:spcBef>
            </a:pPr>
            <a:r>
              <a:rPr lang="en-US" sz="6800" dirty="0"/>
              <a:t>1 if the value is greater than or equal 5.2 and less than 6.2. </a:t>
            </a:r>
          </a:p>
          <a:p>
            <a:pPr lvl="1">
              <a:lnSpc>
                <a:spcPct val="120000"/>
              </a:lnSpc>
              <a:spcBef>
                <a:spcPts val="1200"/>
              </a:spcBef>
            </a:pPr>
            <a:r>
              <a:rPr lang="en-US" sz="6800" dirty="0"/>
              <a:t>2 if the value is greater than or equal 6.2. </a:t>
            </a:r>
          </a:p>
          <a:p>
            <a:pPr marL="635000" lvl="2" indent="0">
              <a:lnSpc>
                <a:spcPct val="120000"/>
              </a:lnSpc>
              <a:spcBef>
                <a:spcPts val="2400"/>
              </a:spcBef>
              <a:buNone/>
            </a:pPr>
            <a:r>
              <a:rPr lang="en-US" sz="6800" dirty="0">
                <a:solidFill>
                  <a:srgbClr val="7030A0"/>
                </a:solidFill>
              </a:rPr>
              <a:t>If </a:t>
            </a:r>
            <a:r>
              <a:rPr lang="en-US" sz="6800" dirty="0"/>
              <a:t>cholesterol value &lt; 5.2  </a:t>
            </a:r>
            <a:r>
              <a:rPr lang="en-US" sz="6800" dirty="0">
                <a:solidFill>
                  <a:srgbClr val="7030A0"/>
                </a:solidFill>
              </a:rPr>
              <a:t>then</a:t>
            </a:r>
          </a:p>
          <a:p>
            <a:pPr marL="635000" lvl="2" indent="0">
              <a:lnSpc>
                <a:spcPct val="120000"/>
              </a:lnSpc>
              <a:spcBef>
                <a:spcPts val="2400"/>
              </a:spcBef>
              <a:buNone/>
            </a:pPr>
            <a:r>
              <a:rPr lang="en-US" sz="6800" dirty="0"/>
              <a:t>		group = 0</a:t>
            </a:r>
          </a:p>
          <a:p>
            <a:pPr marL="635000" lvl="2" indent="0">
              <a:lnSpc>
                <a:spcPct val="120000"/>
              </a:lnSpc>
              <a:spcBef>
                <a:spcPts val="2400"/>
              </a:spcBef>
              <a:buNone/>
            </a:pPr>
            <a:r>
              <a:rPr lang="en-US" sz="6800" dirty="0">
                <a:solidFill>
                  <a:srgbClr val="7030A0"/>
                </a:solidFill>
              </a:rPr>
              <a:t>Else if </a:t>
            </a:r>
            <a:r>
              <a:rPr lang="en-US" sz="6800" dirty="0"/>
              <a:t> 5.2  &lt; cholesterol value &lt; 6.2</a:t>
            </a:r>
          </a:p>
          <a:p>
            <a:pPr marL="635000" lvl="2" indent="0">
              <a:lnSpc>
                <a:spcPct val="120000"/>
              </a:lnSpc>
              <a:spcBef>
                <a:spcPts val="2400"/>
              </a:spcBef>
              <a:buNone/>
            </a:pPr>
            <a:r>
              <a:rPr lang="en-US" sz="6800" dirty="0"/>
              <a:t>		 group = 1</a:t>
            </a:r>
          </a:p>
          <a:p>
            <a:pPr marL="635000" lvl="2" indent="0">
              <a:lnSpc>
                <a:spcPct val="120000"/>
              </a:lnSpc>
              <a:spcBef>
                <a:spcPts val="2400"/>
              </a:spcBef>
              <a:buNone/>
            </a:pPr>
            <a:r>
              <a:rPr lang="en-US" sz="6800" dirty="0">
                <a:solidFill>
                  <a:srgbClr val="7030A0"/>
                </a:solidFill>
              </a:rPr>
              <a:t>Else </a:t>
            </a:r>
          </a:p>
          <a:p>
            <a:pPr marL="0" lvl="1" indent="0">
              <a:lnSpc>
                <a:spcPct val="120000"/>
              </a:lnSpc>
              <a:spcBef>
                <a:spcPts val="2400"/>
              </a:spcBef>
              <a:buNone/>
            </a:pPr>
            <a:r>
              <a:rPr lang="en-US" sz="6800" dirty="0"/>
              <a:t>		 group = 2</a:t>
            </a:r>
          </a:p>
        </p:txBody>
      </p:sp>
    </p:spTree>
    <p:extLst>
      <p:ext uri="{BB962C8B-B14F-4D97-AF65-F5344CB8AC3E}">
        <p14:creationId xmlns:p14="http://schemas.microsoft.com/office/powerpoint/2010/main" val="52492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type="pic" sz="half" idx="13"/>
            <p:extLst>
              <p:ext uri="{D42A27DB-BD31-4B8C-83A1-F6EECF244321}">
                <p14:modId xmlns:p14="http://schemas.microsoft.com/office/powerpoint/2010/main" val="470992924"/>
              </p:ext>
            </p:extLst>
          </p:nvPr>
        </p:nvGraphicFramePr>
        <p:xfrm>
          <a:off x="3697451" y="3005959"/>
          <a:ext cx="16776702" cy="10363200"/>
        </p:xfrm>
        <a:graphic>
          <a:graphicData uri="http://schemas.openxmlformats.org/drawingml/2006/table">
            <a:tbl>
              <a:tblPr firstRow="1" bandRow="1">
                <a:tableStyleId>{21E4AEA4-8DFA-4A89-87EB-49C32662AFE0}</a:tableStyleId>
              </a:tblPr>
              <a:tblGrid>
                <a:gridCol w="2796117">
                  <a:extLst>
                    <a:ext uri="{9D8B030D-6E8A-4147-A177-3AD203B41FA5}">
                      <a16:colId xmlns:a16="http://schemas.microsoft.com/office/drawing/2014/main" xmlns="" val="20000"/>
                    </a:ext>
                  </a:extLst>
                </a:gridCol>
                <a:gridCol w="2796117">
                  <a:extLst>
                    <a:ext uri="{9D8B030D-6E8A-4147-A177-3AD203B41FA5}">
                      <a16:colId xmlns:a16="http://schemas.microsoft.com/office/drawing/2014/main" xmlns="" val="20001"/>
                    </a:ext>
                  </a:extLst>
                </a:gridCol>
                <a:gridCol w="2796117">
                  <a:extLst>
                    <a:ext uri="{9D8B030D-6E8A-4147-A177-3AD203B41FA5}">
                      <a16:colId xmlns:a16="http://schemas.microsoft.com/office/drawing/2014/main" xmlns="" val="20002"/>
                    </a:ext>
                  </a:extLst>
                </a:gridCol>
                <a:gridCol w="2796117">
                  <a:extLst>
                    <a:ext uri="{9D8B030D-6E8A-4147-A177-3AD203B41FA5}">
                      <a16:colId xmlns:a16="http://schemas.microsoft.com/office/drawing/2014/main" xmlns="" val="20003"/>
                    </a:ext>
                  </a:extLst>
                </a:gridCol>
                <a:gridCol w="2796117">
                  <a:extLst>
                    <a:ext uri="{9D8B030D-6E8A-4147-A177-3AD203B41FA5}">
                      <a16:colId xmlns:a16="http://schemas.microsoft.com/office/drawing/2014/main" xmlns="" val="20004"/>
                    </a:ext>
                  </a:extLst>
                </a:gridCol>
                <a:gridCol w="2796117">
                  <a:extLst>
                    <a:ext uri="{9D8B030D-6E8A-4147-A177-3AD203B41FA5}">
                      <a16:colId xmlns:a16="http://schemas.microsoft.com/office/drawing/2014/main" xmlns="" val="20005"/>
                    </a:ext>
                  </a:extLst>
                </a:gridCol>
              </a:tblGrid>
              <a:tr h="662940">
                <a:tc>
                  <a:txBody>
                    <a:bodyPr/>
                    <a:lstStyle/>
                    <a:p>
                      <a:pPr algn="ctr"/>
                      <a:r>
                        <a:rPr lang="en-US" sz="4000" dirty="0">
                          <a:effectLst/>
                        </a:rPr>
                        <a:t>BP</a:t>
                      </a:r>
                      <a:endParaRPr lang="en-US" sz="4400" dirty="0">
                        <a:effectLst/>
                        <a:latin typeface="Times New Roman"/>
                      </a:endParaRPr>
                    </a:p>
                  </a:txBody>
                  <a:tcPr marL="68580" marR="68580" marT="0" marB="0" anchor="ctr"/>
                </a:tc>
                <a:tc>
                  <a:txBody>
                    <a:bodyPr/>
                    <a:lstStyle/>
                    <a:p>
                      <a:pPr algn="ctr"/>
                      <a:r>
                        <a:rPr lang="en-US" sz="4000" dirty="0">
                          <a:effectLst/>
                        </a:rPr>
                        <a:t>Heart Rate</a:t>
                      </a:r>
                      <a:endParaRPr lang="en-US" sz="4400" dirty="0">
                        <a:effectLst/>
                        <a:latin typeface="Times New Roman"/>
                      </a:endParaRPr>
                    </a:p>
                  </a:txBody>
                  <a:tcPr marL="68580" marR="68580" marT="0" marB="0" anchor="ctr"/>
                </a:tc>
                <a:tc>
                  <a:txBody>
                    <a:bodyPr/>
                    <a:lstStyle/>
                    <a:p>
                      <a:pPr algn="ctr"/>
                      <a:r>
                        <a:rPr lang="en-US" sz="4000" dirty="0" err="1">
                          <a:effectLst/>
                        </a:rPr>
                        <a:t>Chol</a:t>
                      </a:r>
                      <a:r>
                        <a:rPr lang="en-US" sz="4000" dirty="0">
                          <a:effectLst/>
                        </a:rPr>
                        <a:t>.</a:t>
                      </a:r>
                      <a:endParaRPr lang="en-US" sz="4400" dirty="0">
                        <a:effectLst/>
                        <a:latin typeface="Times New Roman"/>
                      </a:endParaRPr>
                    </a:p>
                  </a:txBody>
                  <a:tcPr marL="68580" marR="68580" marT="0" marB="0" anchor="ctr"/>
                </a:tc>
                <a:tc>
                  <a:txBody>
                    <a:bodyPr/>
                    <a:lstStyle/>
                    <a:p>
                      <a:pPr algn="ctr"/>
                      <a:r>
                        <a:rPr lang="en-US" sz="4000" dirty="0">
                          <a:effectLst/>
                        </a:rPr>
                        <a:t>Chest Pain</a:t>
                      </a:r>
                      <a:endParaRPr lang="en-US" sz="4400" dirty="0">
                        <a:effectLst/>
                        <a:latin typeface="Times New Roman"/>
                      </a:endParaRPr>
                    </a:p>
                  </a:txBody>
                  <a:tcPr marL="68580" marR="68580" marT="0" marB="0" anchor="ctr"/>
                </a:tc>
                <a:tc>
                  <a:txBody>
                    <a:bodyPr/>
                    <a:lstStyle/>
                    <a:p>
                      <a:pPr algn="ctr"/>
                      <a:r>
                        <a:rPr lang="en-US" sz="4000" dirty="0">
                          <a:effectLst/>
                        </a:rPr>
                        <a:t>Age</a:t>
                      </a:r>
                      <a:endParaRPr lang="en-US" sz="4400" dirty="0">
                        <a:effectLst/>
                        <a:latin typeface="Times New Roman"/>
                      </a:endParaRPr>
                    </a:p>
                  </a:txBody>
                  <a:tcPr marL="68580" marR="68580" marT="0" marB="0" anchor="ctr"/>
                </a:tc>
                <a:tc>
                  <a:txBody>
                    <a:bodyPr/>
                    <a:lstStyle/>
                    <a:p>
                      <a:pPr algn="ctr"/>
                      <a:r>
                        <a:rPr lang="en-US" sz="4000" dirty="0">
                          <a:effectLst/>
                        </a:rPr>
                        <a:t>Risk Result</a:t>
                      </a:r>
                      <a:endParaRPr lang="en-US" sz="4400" dirty="0">
                        <a:effectLst/>
                        <a:latin typeface="Times New Roman"/>
                      </a:endParaRPr>
                    </a:p>
                  </a:txBody>
                  <a:tcPr marL="68580" marR="68580" marT="0" marB="0" anchor="ctr"/>
                </a:tc>
                <a:extLst>
                  <a:ext uri="{0D108BD9-81ED-4DB2-BD59-A6C34878D82A}">
                    <a16:rowId xmlns:a16="http://schemas.microsoft.com/office/drawing/2014/main" xmlns="" val="10000"/>
                  </a:ext>
                </a:extLst>
              </a:tr>
              <a:tr h="370840">
                <a:tc>
                  <a:txBody>
                    <a:bodyPr/>
                    <a:lstStyle/>
                    <a:p>
                      <a:pPr algn="ctr"/>
                      <a:r>
                        <a:rPr lang="en-US" sz="4000" u="none" strike="noStrike" cap="none" spc="0" baseline="0" dirty="0">
                          <a:ln>
                            <a:noFill/>
                          </a:ln>
                          <a:effectLst/>
                          <a:uFillTx/>
                          <a:sym typeface="Helvetica Light"/>
                        </a:rPr>
                        <a:t>0</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No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1"/>
                  </a:ext>
                </a:extLst>
              </a:tr>
              <a:tr h="370840">
                <a:tc>
                  <a:txBody>
                    <a:bodyPr/>
                    <a:lstStyle/>
                    <a:p>
                      <a:pPr algn="ctr"/>
                      <a:r>
                        <a:rPr lang="en-US" sz="4000" u="none" strike="noStrike" cap="none" spc="0" baseline="0" dirty="0">
                          <a:ln>
                            <a:noFill/>
                          </a:ln>
                          <a:effectLst/>
                          <a:uFillTx/>
                          <a:sym typeface="Helvetica Light"/>
                        </a:rPr>
                        <a:t>0</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No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2"/>
                  </a:ext>
                </a:extLst>
              </a:tr>
              <a:tr h="370840">
                <a:tc>
                  <a:txBody>
                    <a:bodyPr/>
                    <a:lstStyle/>
                    <a:p>
                      <a:pPr algn="ctr"/>
                      <a:r>
                        <a:rPr lang="en-US" sz="4000" u="none" strike="noStrike" cap="none" spc="0" baseline="0" dirty="0">
                          <a:ln>
                            <a:noFill/>
                          </a:ln>
                          <a:effectLst/>
                          <a:uFillTx/>
                          <a:sym typeface="Helvetica Light"/>
                        </a:rPr>
                        <a:t>0</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No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3"/>
                  </a:ext>
                </a:extLst>
              </a:tr>
              <a:tr h="370840">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Low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4"/>
                  </a:ext>
                </a:extLst>
              </a:tr>
              <a:tr h="370840">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2</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No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5"/>
                  </a:ext>
                </a:extLst>
              </a:tr>
              <a:tr h="370840">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2</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No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6"/>
                  </a:ext>
                </a:extLst>
              </a:tr>
              <a:tr h="370840">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2</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0</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Low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7"/>
                  </a:ext>
                </a:extLst>
              </a:tr>
              <a:tr h="370840">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2</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0</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Medium </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8"/>
                  </a:ext>
                </a:extLst>
              </a:tr>
              <a:tr h="370840">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Low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09"/>
                  </a:ext>
                </a:extLst>
              </a:tr>
              <a:tr h="370840">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2</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Medium </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10"/>
                  </a:ext>
                </a:extLst>
              </a:tr>
              <a:tr h="370840">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Low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11"/>
                  </a:ext>
                </a:extLst>
              </a:tr>
              <a:tr h="370840">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2</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Medium </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12"/>
                  </a:ext>
                </a:extLst>
              </a:tr>
              <a:tr h="370840">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 or 3</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2</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High Risk</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13"/>
                  </a:ext>
                </a:extLst>
              </a:tr>
              <a:tr h="370840">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1</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1</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Medium </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14"/>
                  </a:ext>
                </a:extLst>
              </a:tr>
              <a:tr h="370840">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 or 3</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a:ln>
                            <a:noFill/>
                          </a:ln>
                          <a:effectLst/>
                          <a:uFillTx/>
                          <a:sym typeface="Helvetica Light"/>
                        </a:rPr>
                        <a:t>2</a:t>
                      </a:r>
                      <a:endParaRPr lang="en-US" sz="4000" b="0" i="0" u="none" strike="noStrike" cap="none" spc="0" baseline="0">
                        <a:ln>
                          <a:noFill/>
                        </a:ln>
                        <a:solidFill>
                          <a:schemeClr val="tx1"/>
                        </a:solidFill>
                        <a:effectLst/>
                        <a:uFillTx/>
                        <a:latin typeface="Times New Roman"/>
                        <a:ea typeface="+mn-ea"/>
                        <a:cs typeface="+mn-cs"/>
                        <a:sym typeface="Helvetica Light"/>
                      </a:endParaRPr>
                    </a:p>
                  </a:txBody>
                  <a:tcPr marL="68580" marR="68580" marT="0" marB="0" anchor="ctr"/>
                </a:tc>
                <a:tc>
                  <a:txBody>
                    <a:bodyPr/>
                    <a:lstStyle/>
                    <a:p>
                      <a:pPr algn="ctr"/>
                      <a:r>
                        <a:rPr lang="en-US" sz="4000" u="none" strike="noStrike" cap="none" spc="0" baseline="0" dirty="0">
                          <a:ln>
                            <a:noFill/>
                          </a:ln>
                          <a:effectLst/>
                          <a:uFillTx/>
                          <a:sym typeface="Helvetica Light"/>
                        </a:rPr>
                        <a:t>High Risk</a:t>
                      </a:r>
                      <a:endParaRPr lang="en-US" sz="4000" b="0" i="0" u="none" strike="noStrike" cap="none" spc="0" baseline="0" dirty="0">
                        <a:ln>
                          <a:noFill/>
                        </a:ln>
                        <a:solidFill>
                          <a:schemeClr val="tx1"/>
                        </a:solidFill>
                        <a:effectLst/>
                        <a:uFillTx/>
                        <a:latin typeface="Times New Roman"/>
                        <a:ea typeface="+mn-ea"/>
                        <a:cs typeface="+mn-cs"/>
                        <a:sym typeface="Helvetica Light"/>
                      </a:endParaRPr>
                    </a:p>
                  </a:txBody>
                  <a:tcPr marL="68580" marR="68580" marT="0" marB="0" anchor="ctr"/>
                </a:tc>
                <a:extLst>
                  <a:ext uri="{0D108BD9-81ED-4DB2-BD59-A6C34878D82A}">
                    <a16:rowId xmlns:a16="http://schemas.microsoft.com/office/drawing/2014/main" xmlns="" val="10015"/>
                  </a:ext>
                </a:extLst>
              </a:tr>
            </a:tbl>
          </a:graphicData>
        </a:graphic>
      </p:graphicFrame>
      <p:sp>
        <p:nvSpPr>
          <p:cNvPr id="2" name="Title 1"/>
          <p:cNvSpPr>
            <a:spLocks noGrp="1"/>
          </p:cNvSpPr>
          <p:nvPr>
            <p:ph type="title"/>
          </p:nvPr>
        </p:nvSpPr>
        <p:spPr>
          <a:xfrm>
            <a:off x="1816100" y="0"/>
            <a:ext cx="21005800" cy="2286000"/>
          </a:xfrm>
        </p:spPr>
        <p:txBody>
          <a:bodyPr>
            <a:normAutofit/>
          </a:bodyPr>
          <a:lstStyle/>
          <a:p>
            <a:r>
              <a:rPr lang="en-US" sz="8400" b="1" dirty="0">
                <a:solidFill>
                  <a:srgbClr val="C00000"/>
                </a:solidFill>
                <a:latin typeface="Times New Roman" pitchFamily="18" charset="0"/>
                <a:cs typeface="Times New Roman" pitchFamily="18" charset="0"/>
              </a:rPr>
              <a:t>Results</a:t>
            </a:r>
          </a:p>
        </p:txBody>
      </p:sp>
      <p:sp>
        <p:nvSpPr>
          <p:cNvPr id="8" name="Text Placeholder 7"/>
          <p:cNvSpPr>
            <a:spLocks noGrp="1"/>
          </p:cNvSpPr>
          <p:nvPr>
            <p:ph type="body" sz="half" idx="1"/>
          </p:nvPr>
        </p:nvSpPr>
        <p:spPr>
          <a:xfrm>
            <a:off x="1651438" y="1072055"/>
            <a:ext cx="20840700" cy="1839310"/>
          </a:xfrm>
        </p:spPr>
        <p:txBody>
          <a:bodyPr>
            <a:normAutofit/>
          </a:bodyPr>
          <a:lstStyle/>
          <a:p>
            <a:r>
              <a:rPr lang="en-US" sz="6000" dirty="0">
                <a:latin typeface="Times New Roman" pitchFamily="18" charset="0"/>
                <a:cs typeface="Times New Roman" pitchFamily="18" charset="0"/>
              </a:rPr>
              <a:t>Prediction of Risk level</a:t>
            </a:r>
          </a:p>
        </p:txBody>
      </p:sp>
      <p:sp>
        <p:nvSpPr>
          <p:cNvPr id="6" name="Slide Number Placeholder 5"/>
          <p:cNvSpPr>
            <a:spLocks noGrp="1"/>
          </p:cNvSpPr>
          <p:nvPr>
            <p:ph type="sldNum" sz="quarter" idx="2"/>
          </p:nvPr>
        </p:nvSpPr>
        <p:spPr/>
        <p:txBody>
          <a:bodyPr/>
          <a:lstStyle/>
          <a:p>
            <a:fld id="{B13AE1EE-B55D-544F-A01D-D079AC036120}" type="slidenum">
              <a:rPr lang="en-US" smtClean="0"/>
              <a:pPr/>
              <a:t>12</a:t>
            </a:fld>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output</a:t>
            </a:r>
          </a:p>
        </p:txBody>
      </p:sp>
      <p:sp>
        <p:nvSpPr>
          <p:cNvPr id="7" name="Date Placeholder 6"/>
          <p:cNvSpPr>
            <a:spLocks noGrp="1"/>
          </p:cNvSpPr>
          <p:nvPr>
            <p:ph type="dt" sz="half" idx="10"/>
          </p:nvPr>
        </p:nvSpPr>
        <p:spPr/>
        <p:txBody>
          <a:bodyPr/>
          <a:lstStyle/>
          <a:p>
            <a:fld id="{7F6793D1-66B0-43A1-A4F4-49EC24647409}" type="datetime1">
              <a:rPr lang="en-US" smtClean="0"/>
              <a:pPr/>
              <a:t>6/24/2019</a:t>
            </a:fld>
            <a:endParaRPr lang="en-US" dirty="0"/>
          </a:p>
        </p:txBody>
      </p:sp>
      <p:sp>
        <p:nvSpPr>
          <p:cNvPr id="8" name="Slide Number Placeholder 7"/>
          <p:cNvSpPr>
            <a:spLocks noGrp="1"/>
          </p:cNvSpPr>
          <p:nvPr>
            <p:ph type="sldNum" sz="quarter" idx="12"/>
          </p:nvPr>
        </p:nvSpPr>
        <p:spPr>
          <a:xfrm>
            <a:off x="11962832" y="13081000"/>
            <a:ext cx="445635" cy="471924"/>
          </a:xfrm>
        </p:spPr>
        <p:txBody>
          <a:bodyPr/>
          <a:lstStyle/>
          <a:p>
            <a:fld id="{B13AE1EE-B55D-544F-A01D-D079AC036120}" type="slidenum">
              <a:rPr lang="en-US" smtClean="0"/>
              <a:pPr/>
              <a:t>13</a:t>
            </a:fld>
            <a:endParaRPr lang="en-US" dirty="0"/>
          </a:p>
        </p:txBody>
      </p:sp>
      <p:sp>
        <p:nvSpPr>
          <p:cNvPr id="9" name="Footer Placeholder 8"/>
          <p:cNvSpPr>
            <a:spLocks noGrp="1"/>
          </p:cNvSpPr>
          <p:nvPr>
            <p:ph type="ftr" sz="quarter" idx="11"/>
          </p:nvPr>
        </p:nvSpPr>
        <p:spPr/>
        <p:txBody>
          <a:bodyPr/>
          <a:lstStyle/>
          <a:p>
            <a:r>
              <a:rPr lang="en-US"/>
              <a:t>Dr Ammar Aldallal</a:t>
            </a:r>
            <a:endParaRPr lang="en-US" dirty="0"/>
          </a:p>
        </p:txBody>
      </p:sp>
      <p:pic>
        <p:nvPicPr>
          <p:cNvPr id="10" name="Content Placeholder 9"/>
          <p:cNvPicPr>
            <a:picLocks noGrp="1"/>
          </p:cNvPicPr>
          <p:nvPr>
            <p:ph idx="1"/>
          </p:nvPr>
        </p:nvPicPr>
        <p:blipFill>
          <a:blip r:embed="rId2" cstate="print"/>
          <a:srcRect/>
          <a:stretch>
            <a:fillRect/>
          </a:stretch>
        </p:blipFill>
        <p:spPr bwMode="auto">
          <a:xfrm>
            <a:off x="5511800" y="2717800"/>
            <a:ext cx="13284200" cy="8026400"/>
          </a:xfrm>
          <a:prstGeom prst="rect">
            <a:avLst/>
          </a:prstGeom>
          <a:noFill/>
          <a:ln w="9525">
            <a:noFill/>
            <a:miter lim="800000"/>
            <a:headEnd/>
            <a:tailEnd/>
          </a:ln>
        </p:spPr>
      </p:pic>
      <p:sp>
        <p:nvSpPr>
          <p:cNvPr id="6" name="Oval 5"/>
          <p:cNvSpPr/>
          <p:nvPr/>
        </p:nvSpPr>
        <p:spPr>
          <a:xfrm>
            <a:off x="7467600" y="9702800"/>
            <a:ext cx="1905000" cy="914400"/>
          </a:xfrm>
          <a:prstGeom prst="ellipse">
            <a:avLst/>
          </a:prstGeom>
          <a:noFill/>
          <a:ln w="12700" cap="flat">
            <a:solidFill>
              <a:schemeClr val="accent1">
                <a:lumMod val="5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2" name="Curved Connector 11"/>
          <p:cNvCxnSpPr/>
          <p:nvPr/>
        </p:nvCxnSpPr>
        <p:spPr>
          <a:xfrm flipV="1">
            <a:off x="3429000" y="10439400"/>
            <a:ext cx="4038600" cy="1498600"/>
          </a:xfrm>
          <a:prstGeom prst="curvedConnector3">
            <a:avLst/>
          </a:prstGeom>
          <a:noFill/>
          <a:ln w="5715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lnSpcReduction="20000"/>
          </a:bodyPr>
          <a:lstStyle/>
          <a:p>
            <a:endParaRPr lang="en-US" dirty="0"/>
          </a:p>
          <a:p>
            <a:pPr>
              <a:lnSpc>
                <a:spcPct val="120000"/>
              </a:lnSpc>
              <a:spcBef>
                <a:spcPts val="3600"/>
              </a:spcBef>
            </a:pPr>
            <a:r>
              <a:rPr lang="en-US" dirty="0"/>
              <a:t>The results obtained are </a:t>
            </a:r>
            <a:r>
              <a:rPr lang="en-US" dirty="0">
                <a:solidFill>
                  <a:srgbClr val="C00000"/>
                </a:solidFill>
              </a:rPr>
              <a:t>approved</a:t>
            </a:r>
            <a:r>
              <a:rPr lang="en-US" dirty="0"/>
              <a:t> by a number of practitioners of Bahrain Defense Force Hospital.</a:t>
            </a:r>
          </a:p>
          <a:p>
            <a:pPr>
              <a:lnSpc>
                <a:spcPct val="120000"/>
              </a:lnSpc>
              <a:spcBef>
                <a:spcPts val="3600"/>
              </a:spcBef>
            </a:pPr>
            <a:r>
              <a:rPr lang="en-US" dirty="0"/>
              <a:t>The huge amount of data available in the DB of health center can be utilized in developing such application.</a:t>
            </a:r>
          </a:p>
          <a:p>
            <a:pPr>
              <a:lnSpc>
                <a:spcPct val="120000"/>
              </a:lnSpc>
              <a:spcBef>
                <a:spcPts val="3600"/>
              </a:spcBef>
            </a:pPr>
            <a:r>
              <a:rPr lang="en-US" dirty="0"/>
              <a:t>This study confirms that health centers </a:t>
            </a:r>
            <a:r>
              <a:rPr lang="en-US" dirty="0">
                <a:solidFill>
                  <a:srgbClr val="C00000"/>
                </a:solidFill>
              </a:rPr>
              <a:t>need</a:t>
            </a:r>
            <a:r>
              <a:rPr lang="en-US" dirty="0"/>
              <a:t> to have a system or a software application that </a:t>
            </a:r>
            <a:r>
              <a:rPr lang="en-US" dirty="0">
                <a:solidFill>
                  <a:srgbClr val="C00000"/>
                </a:solidFill>
              </a:rPr>
              <a:t>predicts NCDs</a:t>
            </a:r>
            <a:r>
              <a:rPr lang="en-US" dirty="0"/>
              <a:t>.</a:t>
            </a:r>
          </a:p>
          <a:p>
            <a:pPr>
              <a:lnSpc>
                <a:spcPct val="120000"/>
              </a:lnSpc>
              <a:spcBef>
                <a:spcPts val="3600"/>
              </a:spcBef>
            </a:pPr>
            <a:r>
              <a:rPr lang="en-US" dirty="0"/>
              <a:t>This application would be a </a:t>
            </a:r>
            <a:r>
              <a:rPr lang="en-US" dirty="0">
                <a:solidFill>
                  <a:srgbClr val="C00000"/>
                </a:solidFill>
              </a:rPr>
              <a:t>tremendous asset </a:t>
            </a:r>
            <a:r>
              <a:rPr lang="en-US" dirty="0"/>
              <a:t>for doctors so that they can ensure that their </a:t>
            </a:r>
            <a:r>
              <a:rPr lang="en-US" dirty="0">
                <a:solidFill>
                  <a:srgbClr val="C00000"/>
                </a:solidFill>
              </a:rPr>
              <a:t>diagnosis or inferences are correct </a:t>
            </a:r>
            <a:r>
              <a:rPr lang="en-US" dirty="0"/>
              <a:t>and professional.</a:t>
            </a:r>
          </a:p>
          <a:p>
            <a:endParaRPr lang="en-US" dirty="0">
              <a:solidFill>
                <a:srgbClr val="C00000"/>
              </a:solidFill>
            </a:endParaRPr>
          </a:p>
          <a:p>
            <a:endParaRPr lang="en-US" dirty="0">
              <a:solidFill>
                <a:srgbClr val="C00000"/>
              </a:solidFill>
            </a:endParaRPr>
          </a:p>
        </p:txBody>
      </p:sp>
      <p:sp>
        <p:nvSpPr>
          <p:cNvPr id="4" name="Date Placeholder 3"/>
          <p:cNvSpPr>
            <a:spLocks noGrp="1"/>
          </p:cNvSpPr>
          <p:nvPr>
            <p:ph type="dt" sz="half" idx="10"/>
          </p:nvPr>
        </p:nvSpPr>
        <p:spPr/>
        <p:txBody>
          <a:bodyPr/>
          <a:lstStyle/>
          <a:p>
            <a:fld id="{C5426FCF-C5BD-4824-A5CA-B78CEBBEFD46}" type="datetime1">
              <a:rPr lang="en-US" smtClean="0"/>
              <a:pPr/>
              <a:t>6/24/2019</a:t>
            </a:fld>
            <a:endParaRPr lang="en-US" dirty="0"/>
          </a:p>
        </p:txBody>
      </p:sp>
      <p:sp>
        <p:nvSpPr>
          <p:cNvPr id="5" name="Slide Number Placeholder 4"/>
          <p:cNvSpPr>
            <a:spLocks noGrp="1"/>
          </p:cNvSpPr>
          <p:nvPr>
            <p:ph type="sldNum" sz="quarter" idx="12"/>
          </p:nvPr>
        </p:nvSpPr>
        <p:spPr>
          <a:xfrm>
            <a:off x="11962832" y="13081000"/>
            <a:ext cx="445635" cy="471924"/>
          </a:xfrm>
        </p:spPr>
        <p:txBody>
          <a:bodyPr/>
          <a:lstStyle/>
          <a:p>
            <a:fld id="{B13AE1EE-B55D-544F-A01D-D079AC036120}"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a:t>Dr Ammar Aldallal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allal\AppData\Local\Microsoft\Windows\Temporary Internet Files\Content.IE5\X1N208OW\questions-and-answers[1].jpg"/>
          <p:cNvPicPr>
            <a:picLocks noChangeAspect="1" noChangeArrowheads="1"/>
          </p:cNvPicPr>
          <p:nvPr/>
        </p:nvPicPr>
        <p:blipFill>
          <a:blip r:embed="rId2" cstate="print"/>
          <a:srcRect/>
          <a:stretch>
            <a:fillRect/>
          </a:stretch>
        </p:blipFill>
        <p:spPr bwMode="auto">
          <a:xfrm rot="20881991">
            <a:off x="1103587" y="6643320"/>
            <a:ext cx="5044253" cy="3783189"/>
          </a:xfrm>
          <a:prstGeom prst="rect">
            <a:avLst/>
          </a:prstGeom>
          <a:noFill/>
        </p:spPr>
      </p:pic>
      <p:pic>
        <p:nvPicPr>
          <p:cNvPr id="1027" name="Picture 3" descr="C:\Users\a.dallal\AppData\Local\Microsoft\Windows\Temporary Internet Files\Content.IE5\4U0QOVIW\1024px-FAQ_icon.svg[1].png"/>
          <p:cNvPicPr>
            <a:picLocks noChangeAspect="1" noChangeArrowheads="1"/>
          </p:cNvPicPr>
          <p:nvPr/>
        </p:nvPicPr>
        <p:blipFill>
          <a:blip r:embed="rId3" cstate="print"/>
          <a:srcRect/>
          <a:stretch>
            <a:fillRect/>
          </a:stretch>
        </p:blipFill>
        <p:spPr bwMode="auto">
          <a:xfrm>
            <a:off x="17338602" y="7882759"/>
            <a:ext cx="5920572" cy="4295884"/>
          </a:xfrm>
          <a:prstGeom prst="rect">
            <a:avLst/>
          </a:prstGeom>
          <a:noFill/>
        </p:spPr>
      </p:pic>
      <p:pic>
        <p:nvPicPr>
          <p:cNvPr id="1028" name="Picture 4" descr="C:\Users\a.dallal\AppData\Local\Microsoft\Windows\Temporary Internet Files\Content.IE5\X1N208OW\thank[1].gif"/>
          <p:cNvPicPr>
            <a:picLocks noChangeAspect="1" noChangeArrowheads="1"/>
          </p:cNvPicPr>
          <p:nvPr/>
        </p:nvPicPr>
        <p:blipFill>
          <a:blip r:embed="rId4" cstate="print">
            <a:clrChange>
              <a:clrFrom>
                <a:srgbClr val="669999"/>
              </a:clrFrom>
              <a:clrTo>
                <a:srgbClr val="669999">
                  <a:alpha val="0"/>
                </a:srgbClr>
              </a:clrTo>
            </a:clrChange>
            <a:duotone>
              <a:schemeClr val="accent5">
                <a:shade val="45000"/>
                <a:satMod val="135000"/>
              </a:schemeClr>
              <a:prstClr val="white"/>
            </a:duotone>
          </a:blip>
          <a:srcRect/>
          <a:stretch>
            <a:fillRect/>
          </a:stretch>
        </p:blipFill>
        <p:spPr bwMode="auto">
          <a:xfrm>
            <a:off x="7578780" y="1961767"/>
            <a:ext cx="7734300" cy="4400550"/>
          </a:xfrm>
          <a:prstGeom prst="rect">
            <a:avLst/>
          </a:prstGeom>
          <a:noFill/>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22" name="Lorem Ipsum Dolor"/>
          <p:cNvSpPr txBox="1">
            <a:spLocks noGrp="1"/>
          </p:cNvSpPr>
          <p:nvPr>
            <p:ph type="ctrTitle"/>
          </p:nvPr>
        </p:nvSpPr>
        <p:spPr>
          <a:xfrm>
            <a:off x="6167237" y="3186021"/>
            <a:ext cx="7700963" cy="1180903"/>
          </a:xfrm>
          <a:prstGeom prst="rect">
            <a:avLst/>
          </a:prstGeom>
        </p:spPr>
        <p:txBody>
          <a:bodyPr>
            <a:normAutofit fontScale="90000"/>
          </a:bodyPr>
          <a:lstStyle>
            <a:lvl1pPr defTabSz="511809">
              <a:defRPr sz="6944"/>
            </a:lvl1pPr>
          </a:lstStyle>
          <a:p>
            <a:pPr algn="l"/>
            <a:r>
              <a:rPr lang="en-US" sz="8400" b="1" dirty="0">
                <a:solidFill>
                  <a:srgbClr val="C00000"/>
                </a:solidFill>
                <a:latin typeface="Times New Roman" pitchFamily="18" charset="0"/>
                <a:cs typeface="Times New Roman" pitchFamily="18" charset="0"/>
              </a:rPr>
              <a:t>Outlines</a:t>
            </a:r>
          </a:p>
        </p:txBody>
      </p:sp>
      <p:sp>
        <p:nvSpPr>
          <p:cNvPr id="123" name="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
          <p:cNvSpPr txBox="1">
            <a:spLocks noGrp="1"/>
          </p:cNvSpPr>
          <p:nvPr>
            <p:ph type="subTitle" idx="1"/>
          </p:nvPr>
        </p:nvSpPr>
        <p:spPr>
          <a:xfrm>
            <a:off x="6319638" y="4693088"/>
            <a:ext cx="10391810" cy="6377385"/>
          </a:xfrm>
          <a:prstGeom prst="rect">
            <a:avLst/>
          </a:prstGeom>
        </p:spPr>
        <p:txBody>
          <a:bodyPr>
            <a:normAutofit/>
          </a:bodyPr>
          <a:lstStyle/>
          <a:p>
            <a:pPr marL="685800" indent="-685800" algn="l">
              <a:buFont typeface="Arial" panose="020B0604020202020204" pitchFamily="34" charset="0"/>
              <a:buChar char="•"/>
            </a:pPr>
            <a:r>
              <a:rPr lang="en-US" sz="6000" dirty="0">
                <a:latin typeface="Times New Roman" pitchFamily="18" charset="0"/>
                <a:cs typeface="Times New Roman" pitchFamily="18" charset="0"/>
              </a:rPr>
              <a:t>Introduction </a:t>
            </a:r>
          </a:p>
          <a:p>
            <a:pPr marL="685800" indent="-685800" algn="l">
              <a:buFont typeface="Arial" panose="020B0604020202020204" pitchFamily="34" charset="0"/>
              <a:buChar char="•"/>
            </a:pPr>
            <a:r>
              <a:rPr lang="en-US" sz="6000" dirty="0">
                <a:latin typeface="Times New Roman" pitchFamily="18" charset="0"/>
                <a:cs typeface="Times New Roman" pitchFamily="18" charset="0"/>
              </a:rPr>
              <a:t>Data mining techniques</a:t>
            </a:r>
          </a:p>
          <a:p>
            <a:pPr marL="685800" indent="-685800" algn="l">
              <a:buFont typeface="Arial" panose="020B0604020202020204" pitchFamily="34" charset="0"/>
              <a:buChar char="•"/>
            </a:pPr>
            <a:r>
              <a:rPr lang="en-US" sz="6000" dirty="0">
                <a:latin typeface="Times New Roman" pitchFamily="18" charset="0"/>
                <a:cs typeface="Times New Roman" pitchFamily="18" charset="0"/>
              </a:rPr>
              <a:t>NCD prediction application</a:t>
            </a:r>
          </a:p>
          <a:p>
            <a:pPr marL="685800" indent="-685800" algn="l">
              <a:buFont typeface="Arial" panose="020B0604020202020204" pitchFamily="34" charset="0"/>
              <a:buChar char="•"/>
            </a:pPr>
            <a:r>
              <a:rPr lang="en-US" sz="6000" dirty="0">
                <a:latin typeface="Times New Roman" pitchFamily="18" charset="0"/>
                <a:cs typeface="Times New Roman" pitchFamily="18" charset="0"/>
              </a:rPr>
              <a:t>Results </a:t>
            </a:r>
          </a:p>
          <a:p>
            <a:pPr marL="685800" indent="-685800" algn="l">
              <a:buFont typeface="Arial" panose="020B0604020202020204" pitchFamily="34" charset="0"/>
              <a:buChar char="•"/>
            </a:pPr>
            <a:r>
              <a:rPr lang="en-US" sz="6000" dirty="0">
                <a:latin typeface="Times New Roman" pitchFamily="18" charset="0"/>
                <a:cs typeface="Times New Roman" pitchFamily="18" charset="0"/>
              </a:rPr>
              <a:t>Conclusion</a:t>
            </a:r>
          </a:p>
          <a:p>
            <a:pPr algn="just" defTabSz="371475">
              <a:defRPr sz="1979"/>
            </a:pPr>
            <a:endParaRPr sz="2800" dirty="0"/>
          </a:p>
        </p:txBody>
      </p:sp>
      <p:sp>
        <p:nvSpPr>
          <p:cNvPr id="16386" name="AutoShape 2" descr="Image result for medical equipment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medical equipment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1-512.png"/>
          <p:cNvPicPr>
            <a:picLocks noChangeAspect="1"/>
          </p:cNvPicPr>
          <p:nvPr/>
        </p:nvPicPr>
        <p:blipFill>
          <a:blip r:embed="rId3" cstate="print"/>
          <a:stretch>
            <a:fillRect/>
          </a:stretch>
        </p:blipFill>
        <p:spPr>
          <a:xfrm>
            <a:off x="18582290" y="6059214"/>
            <a:ext cx="4876800" cy="48768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Introduction</a:t>
            </a:r>
          </a:p>
        </p:txBody>
      </p:sp>
      <p:sp>
        <p:nvSpPr>
          <p:cNvPr id="3" name="Content Placeholder 2"/>
          <p:cNvSpPr>
            <a:spLocks noGrp="1"/>
          </p:cNvSpPr>
          <p:nvPr>
            <p:ph idx="1"/>
          </p:nvPr>
        </p:nvSpPr>
        <p:spPr>
          <a:xfrm>
            <a:off x="1219200" y="2573462"/>
            <a:ext cx="21945600" cy="9958266"/>
          </a:xfrm>
        </p:spPr>
        <p:txBody>
          <a:bodyPr>
            <a:normAutofit/>
          </a:bodyPr>
          <a:lstStyle/>
          <a:p>
            <a:r>
              <a:rPr lang="en-US" sz="5400" dirty="0"/>
              <a:t>The figures of World Health Organization (WHO) show that globally non-communicable diseases (NCD) are responsible for 68% of fatalities, where the major fatal NCDs’ are </a:t>
            </a:r>
            <a:r>
              <a:rPr lang="en-US" sz="5400" dirty="0">
                <a:solidFill>
                  <a:srgbClr val="C00000"/>
                </a:solidFill>
              </a:rPr>
              <a:t>diabetes, cancer and heart diseases </a:t>
            </a:r>
          </a:p>
          <a:p>
            <a:r>
              <a:rPr lang="en-US" sz="5400" dirty="0">
                <a:solidFill>
                  <a:srgbClr val="C00000"/>
                </a:solidFill>
              </a:rPr>
              <a:t>Medical diagnosis </a:t>
            </a:r>
            <a:r>
              <a:rPr lang="en-US" sz="5400" dirty="0"/>
              <a:t>is an important task that is needed to execute </a:t>
            </a:r>
            <a:r>
              <a:rPr lang="en-US" sz="5400" dirty="0">
                <a:solidFill>
                  <a:srgbClr val="C00000"/>
                </a:solidFill>
              </a:rPr>
              <a:t>predictions</a:t>
            </a:r>
            <a:r>
              <a:rPr lang="en-US" sz="5400" dirty="0"/>
              <a:t> accurately and efficiently. </a:t>
            </a:r>
          </a:p>
          <a:p>
            <a:r>
              <a:rPr lang="en-US" sz="5400" dirty="0"/>
              <a:t>Unfortunately, doctors are not always experts in every specialization, and there is a shortage of specialized personnel at many places. </a:t>
            </a:r>
          </a:p>
          <a:p>
            <a:r>
              <a:rPr lang="en-US" sz="5400" dirty="0"/>
              <a:t>Hence, any system that would predict or forecast diagnostics will bring a lot of relief and help to doctors and practitioners.</a:t>
            </a:r>
          </a:p>
        </p:txBody>
      </p:sp>
      <p:sp>
        <p:nvSpPr>
          <p:cNvPr id="4" name="Date Placeholder 3"/>
          <p:cNvSpPr>
            <a:spLocks noGrp="1"/>
          </p:cNvSpPr>
          <p:nvPr>
            <p:ph type="dt" sz="half" idx="10"/>
          </p:nvPr>
        </p:nvSpPr>
        <p:spPr/>
        <p:txBody>
          <a:bodyPr/>
          <a:lstStyle/>
          <a:p>
            <a:fld id="{FAD65DBC-9B5D-4A52-9267-B05917072B4A}" type="datetime1">
              <a:rPr lang="en-US" smtClean="0"/>
              <a:pPr/>
              <a:t>6/24/2019</a:t>
            </a:fld>
            <a:endParaRPr lang="en-US" dirty="0"/>
          </a:p>
        </p:txBody>
      </p:sp>
      <p:sp>
        <p:nvSpPr>
          <p:cNvPr id="5" name="Slide Number Placeholder 4"/>
          <p:cNvSpPr>
            <a:spLocks noGrp="1"/>
          </p:cNvSpPr>
          <p:nvPr>
            <p:ph type="sldNum" sz="quarter" idx="12"/>
          </p:nvPr>
        </p:nvSpPr>
        <p:spPr>
          <a:xfrm>
            <a:off x="12048593" y="13081000"/>
            <a:ext cx="274113" cy="471924"/>
          </a:xfrm>
        </p:spPr>
        <p:txBody>
          <a:bodyPr/>
          <a:lstStyle/>
          <a:p>
            <a:fld id="{B13AE1EE-B55D-544F-A01D-D079AC036120}" type="slidenum">
              <a:rPr lang="en-US" smtClean="0"/>
              <a:pPr/>
              <a:t>3</a:t>
            </a:fld>
            <a:endParaRPr lang="en-US" dirty="0"/>
          </a:p>
        </p:txBody>
      </p:sp>
      <p:sp>
        <p:nvSpPr>
          <p:cNvPr id="6" name="Footer Placeholder 5"/>
          <p:cNvSpPr>
            <a:spLocks noGrp="1"/>
          </p:cNvSpPr>
          <p:nvPr>
            <p:ph type="ftr" sz="quarter" idx="11"/>
          </p:nvPr>
        </p:nvSpPr>
        <p:spPr/>
        <p:txBody>
          <a:bodyPr/>
          <a:lstStyle/>
          <a:p>
            <a:r>
              <a:rPr lang="en-US"/>
              <a:t>Dr Ammar Aldallal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Importance of the proposed system</a:t>
            </a:r>
          </a:p>
        </p:txBody>
      </p:sp>
      <p:sp>
        <p:nvSpPr>
          <p:cNvPr id="3" name="Content Placeholder 2"/>
          <p:cNvSpPr>
            <a:spLocks noGrp="1"/>
          </p:cNvSpPr>
          <p:nvPr>
            <p:ph idx="1"/>
          </p:nvPr>
        </p:nvSpPr>
        <p:spPr>
          <a:xfrm>
            <a:off x="1689100" y="2481755"/>
            <a:ext cx="21005800" cy="9207500"/>
          </a:xfrm>
        </p:spPr>
        <p:txBody>
          <a:bodyPr>
            <a:normAutofit lnSpcReduction="10000"/>
          </a:bodyPr>
          <a:lstStyle/>
          <a:p>
            <a:r>
              <a:rPr lang="en-US" dirty="0"/>
              <a:t>According to WHO fact sheet (2014):</a:t>
            </a:r>
          </a:p>
          <a:p>
            <a:pPr lvl="1"/>
            <a:r>
              <a:rPr lang="en-US" dirty="0"/>
              <a:t>Cardiovascular diseases (type of heart disease) caused 26% of deaths in Bahrain. </a:t>
            </a:r>
          </a:p>
          <a:p>
            <a:pPr lvl="1"/>
            <a:r>
              <a:rPr lang="en-US" dirty="0"/>
              <a:t>Probability that 13% deaths within the age range 30-70 years will be caused by four NCDs. </a:t>
            </a:r>
          </a:p>
          <a:p>
            <a:pPr lvl="1"/>
            <a:r>
              <a:rPr lang="en-US" dirty="0"/>
              <a:t>Physicians must monitor </a:t>
            </a:r>
            <a:r>
              <a:rPr lang="en-US" dirty="0">
                <a:solidFill>
                  <a:srgbClr val="FF0000"/>
                </a:solidFill>
              </a:rPr>
              <a:t>risk factor </a:t>
            </a:r>
            <a:r>
              <a:rPr lang="en-US" dirty="0"/>
              <a:t>of cardiovascular diseases to prevent reasons that cause heart attacks or strokes by getting the </a:t>
            </a:r>
            <a:r>
              <a:rPr lang="en-US" dirty="0">
                <a:solidFill>
                  <a:srgbClr val="FF0000"/>
                </a:solidFill>
              </a:rPr>
              <a:t>right system </a:t>
            </a:r>
            <a:r>
              <a:rPr lang="en-US" dirty="0"/>
              <a:t>for </a:t>
            </a:r>
            <a:r>
              <a:rPr lang="en-US" dirty="0">
                <a:solidFill>
                  <a:srgbClr val="FF0000"/>
                </a:solidFill>
              </a:rPr>
              <a:t>storing</a:t>
            </a:r>
            <a:r>
              <a:rPr lang="en-US" dirty="0"/>
              <a:t> the medical record and </a:t>
            </a:r>
            <a:r>
              <a:rPr lang="en-US" dirty="0">
                <a:solidFill>
                  <a:srgbClr val="FF0000"/>
                </a:solidFill>
              </a:rPr>
              <a:t>analyzing the data</a:t>
            </a:r>
            <a:r>
              <a:rPr lang="en-US" dirty="0"/>
              <a:t>.</a:t>
            </a:r>
          </a:p>
        </p:txBody>
      </p:sp>
      <p:sp>
        <p:nvSpPr>
          <p:cNvPr id="4" name="Date Placeholder 3"/>
          <p:cNvSpPr>
            <a:spLocks noGrp="1"/>
          </p:cNvSpPr>
          <p:nvPr>
            <p:ph type="dt" sz="half" idx="10"/>
          </p:nvPr>
        </p:nvSpPr>
        <p:spPr/>
        <p:txBody>
          <a:bodyPr/>
          <a:lstStyle/>
          <a:p>
            <a:fld id="{C1799180-7308-4354-9D10-F33DC517D732}" type="datetime1">
              <a:rPr lang="en-US" smtClean="0"/>
              <a:pPr/>
              <a:t>6/24/2019</a:t>
            </a:fld>
            <a:endParaRPr lang="en-US" dirty="0"/>
          </a:p>
        </p:txBody>
      </p:sp>
      <p:sp>
        <p:nvSpPr>
          <p:cNvPr id="5" name="Slide Number Placeholder 4"/>
          <p:cNvSpPr>
            <a:spLocks noGrp="1"/>
          </p:cNvSpPr>
          <p:nvPr>
            <p:ph type="sldNum" sz="quarter" idx="12"/>
          </p:nvPr>
        </p:nvSpPr>
        <p:spPr>
          <a:xfrm>
            <a:off x="12048593" y="13081000"/>
            <a:ext cx="274113" cy="471924"/>
          </a:xfrm>
        </p:spPr>
        <p:txBody>
          <a:bodyPr/>
          <a:lstStyle/>
          <a:p>
            <a:fld id="{B13AE1EE-B55D-544F-A01D-D079AC036120}" type="slidenum">
              <a:rPr lang="en-US" smtClean="0"/>
              <a:pPr/>
              <a:t>4</a:t>
            </a:fld>
            <a:endParaRPr lang="en-US" dirty="0"/>
          </a:p>
        </p:txBody>
      </p:sp>
      <p:sp>
        <p:nvSpPr>
          <p:cNvPr id="6" name="Footer Placeholder 5"/>
          <p:cNvSpPr>
            <a:spLocks noGrp="1"/>
          </p:cNvSpPr>
          <p:nvPr>
            <p:ph type="ftr" sz="quarter" idx="11"/>
          </p:nvPr>
        </p:nvSpPr>
        <p:spPr/>
        <p:txBody>
          <a:bodyPr/>
          <a:lstStyle/>
          <a:p>
            <a:r>
              <a:rPr lang="en-US"/>
              <a:t>Dr Ammar Aldallal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Mining Techniques</a:t>
            </a:r>
          </a:p>
        </p:txBody>
      </p:sp>
      <p:sp>
        <p:nvSpPr>
          <p:cNvPr id="3" name="Content Placeholder 2"/>
          <p:cNvSpPr>
            <a:spLocks noGrp="1"/>
          </p:cNvSpPr>
          <p:nvPr>
            <p:ph idx="1"/>
          </p:nvPr>
        </p:nvSpPr>
        <p:spPr>
          <a:xfrm>
            <a:off x="1689100" y="3759200"/>
            <a:ext cx="21005800" cy="8686800"/>
          </a:xfrm>
        </p:spPr>
        <p:txBody>
          <a:bodyPr>
            <a:noAutofit/>
          </a:bodyPr>
          <a:lstStyle/>
          <a:p>
            <a:pPr>
              <a:spcBef>
                <a:spcPts val="2400"/>
              </a:spcBef>
            </a:pPr>
            <a:r>
              <a:rPr lang="en-US" b="1" dirty="0">
                <a:solidFill>
                  <a:srgbClr val="C00000"/>
                </a:solidFill>
              </a:rPr>
              <a:t>Data mining </a:t>
            </a:r>
            <a:r>
              <a:rPr lang="en-US" dirty="0"/>
              <a:t>is concept used for retrieving information from a large set of data. </a:t>
            </a:r>
          </a:p>
          <a:p>
            <a:pPr>
              <a:spcBef>
                <a:spcPts val="2400"/>
              </a:spcBef>
            </a:pPr>
            <a:r>
              <a:rPr lang="en-US" dirty="0">
                <a:solidFill>
                  <a:srgbClr val="C00000"/>
                </a:solidFill>
              </a:rPr>
              <a:t>Mining</a:t>
            </a:r>
            <a:r>
              <a:rPr lang="en-US" dirty="0"/>
              <a:t> means using </a:t>
            </a:r>
            <a:r>
              <a:rPr lang="en-US" dirty="0">
                <a:solidFill>
                  <a:srgbClr val="C00000"/>
                </a:solidFill>
              </a:rPr>
              <a:t>available data </a:t>
            </a:r>
            <a:r>
              <a:rPr lang="en-US" dirty="0"/>
              <a:t>and </a:t>
            </a:r>
            <a:r>
              <a:rPr lang="en-US" dirty="0">
                <a:solidFill>
                  <a:srgbClr val="C00000"/>
                </a:solidFill>
              </a:rPr>
              <a:t>processing</a:t>
            </a:r>
            <a:r>
              <a:rPr lang="en-US" dirty="0"/>
              <a:t> it in such a way that it is useful for </a:t>
            </a:r>
            <a:r>
              <a:rPr lang="en-US" dirty="0">
                <a:solidFill>
                  <a:srgbClr val="C00000"/>
                </a:solidFill>
              </a:rPr>
              <a:t>decision-making</a:t>
            </a:r>
            <a:r>
              <a:rPr lang="en-US" dirty="0"/>
              <a:t>.</a:t>
            </a:r>
          </a:p>
          <a:p>
            <a:pPr>
              <a:spcBef>
                <a:spcPts val="2400"/>
              </a:spcBef>
            </a:pPr>
            <a:r>
              <a:rPr lang="en-US" b="1" dirty="0">
                <a:solidFill>
                  <a:srgbClr val="1F1FA9"/>
                </a:solidFill>
              </a:rPr>
              <a:t>Two types:</a:t>
            </a:r>
          </a:p>
          <a:p>
            <a:pPr lvl="1">
              <a:spcBef>
                <a:spcPts val="2400"/>
              </a:spcBef>
            </a:pPr>
            <a:r>
              <a:rPr lang="en-US" b="1" dirty="0">
                <a:solidFill>
                  <a:srgbClr val="C00000"/>
                </a:solidFill>
              </a:rPr>
              <a:t>Predictive data-mining </a:t>
            </a:r>
            <a:r>
              <a:rPr lang="en-US" dirty="0"/>
              <a:t>model predicts the future outcomes based on past records retrieved from database. </a:t>
            </a:r>
          </a:p>
          <a:p>
            <a:pPr lvl="1">
              <a:spcBef>
                <a:spcPts val="2400"/>
              </a:spcBef>
            </a:pPr>
            <a:r>
              <a:rPr lang="en-US" b="1" dirty="0">
                <a:solidFill>
                  <a:srgbClr val="C00000"/>
                </a:solidFill>
              </a:rPr>
              <a:t>Descriptive model </a:t>
            </a:r>
            <a:r>
              <a:rPr lang="en-US" dirty="0"/>
              <a:t>is used to </a:t>
            </a:r>
            <a:r>
              <a:rPr lang="en-US" dirty="0">
                <a:solidFill>
                  <a:srgbClr val="1F1FA9"/>
                </a:solidFill>
              </a:rPr>
              <a:t>discover patterns </a:t>
            </a:r>
            <a:r>
              <a:rPr lang="en-US" dirty="0"/>
              <a:t>in the data and understand the </a:t>
            </a:r>
            <a:r>
              <a:rPr lang="en-US" dirty="0">
                <a:solidFill>
                  <a:srgbClr val="1F1FA9"/>
                </a:solidFill>
              </a:rPr>
              <a:t>relationships</a:t>
            </a:r>
            <a:r>
              <a:rPr lang="en-US" dirty="0"/>
              <a:t> between the data attributes.</a:t>
            </a:r>
          </a:p>
          <a:p>
            <a:endParaRPr lang="en-US" dirty="0"/>
          </a:p>
        </p:txBody>
      </p:sp>
      <p:sp>
        <p:nvSpPr>
          <p:cNvPr id="4" name="Date Placeholder 3"/>
          <p:cNvSpPr>
            <a:spLocks noGrp="1"/>
          </p:cNvSpPr>
          <p:nvPr>
            <p:ph type="dt" sz="half" idx="10"/>
          </p:nvPr>
        </p:nvSpPr>
        <p:spPr/>
        <p:txBody>
          <a:bodyPr/>
          <a:lstStyle/>
          <a:p>
            <a:fld id="{655E26A0-4FC7-41D5-94B4-81AA7BCF9AB7}" type="datetime1">
              <a:rPr lang="en-US" smtClean="0"/>
              <a:pPr/>
              <a:t>6/24/2019</a:t>
            </a:fld>
            <a:endParaRPr lang="en-US" dirty="0"/>
          </a:p>
        </p:txBody>
      </p:sp>
      <p:sp>
        <p:nvSpPr>
          <p:cNvPr id="5" name="Slide Number Placeholder 4"/>
          <p:cNvSpPr>
            <a:spLocks noGrp="1"/>
          </p:cNvSpPr>
          <p:nvPr>
            <p:ph type="sldNum" sz="quarter" idx="12"/>
          </p:nvPr>
        </p:nvSpPr>
        <p:spPr>
          <a:xfrm>
            <a:off x="12048593" y="13081000"/>
            <a:ext cx="274113" cy="471924"/>
          </a:xfrm>
        </p:spPr>
        <p:txBody>
          <a:bodyPr/>
          <a:lstStyle/>
          <a:p>
            <a:fld id="{B13AE1EE-B55D-544F-A01D-D079AC036120}" type="slidenum">
              <a:rPr lang="en-US" smtClean="0"/>
              <a:pPr/>
              <a:t>5</a:t>
            </a:fld>
            <a:endParaRPr lang="en-US" dirty="0"/>
          </a:p>
        </p:txBody>
      </p:sp>
      <p:sp>
        <p:nvSpPr>
          <p:cNvPr id="6" name="Footer Placeholder 5"/>
          <p:cNvSpPr>
            <a:spLocks noGrp="1"/>
          </p:cNvSpPr>
          <p:nvPr>
            <p:ph type="ftr" sz="quarter" idx="11"/>
          </p:nvPr>
        </p:nvSpPr>
        <p:spPr/>
        <p:txBody>
          <a:bodyPr/>
          <a:lstStyle/>
          <a:p>
            <a:r>
              <a:rPr lang="en-US"/>
              <a:t>Dr Ammar Aldallal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 System</a:t>
            </a:r>
          </a:p>
        </p:txBody>
      </p:sp>
      <p:sp>
        <p:nvSpPr>
          <p:cNvPr id="3" name="Content Placeholder 2"/>
          <p:cNvSpPr>
            <a:spLocks noGrp="1"/>
          </p:cNvSpPr>
          <p:nvPr>
            <p:ph idx="1"/>
          </p:nvPr>
        </p:nvSpPr>
        <p:spPr>
          <a:xfrm>
            <a:off x="1689100" y="2270235"/>
            <a:ext cx="21005800" cy="6306206"/>
          </a:xfrm>
        </p:spPr>
        <p:txBody>
          <a:bodyPr>
            <a:normAutofit/>
          </a:bodyPr>
          <a:lstStyle/>
          <a:p>
            <a:r>
              <a:rPr lang="en-US" dirty="0"/>
              <a:t>The objective of this application is to predict </a:t>
            </a:r>
            <a:r>
              <a:rPr lang="en-US" dirty="0">
                <a:solidFill>
                  <a:srgbClr val="C00000"/>
                </a:solidFill>
              </a:rPr>
              <a:t>whether the patient </a:t>
            </a:r>
            <a:r>
              <a:rPr lang="en-US" dirty="0">
                <a:solidFill>
                  <a:schemeClr val="tx1"/>
                </a:solidFill>
              </a:rPr>
              <a:t>is</a:t>
            </a:r>
            <a:r>
              <a:rPr lang="en-US" dirty="0">
                <a:solidFill>
                  <a:srgbClr val="FF0000"/>
                </a:solidFill>
              </a:rPr>
              <a:t> </a:t>
            </a:r>
            <a:r>
              <a:rPr lang="en-US" dirty="0">
                <a:solidFill>
                  <a:srgbClr val="C00000"/>
                </a:solidFill>
              </a:rPr>
              <a:t>at risk </a:t>
            </a:r>
            <a:r>
              <a:rPr lang="en-US" dirty="0"/>
              <a:t>of getting a </a:t>
            </a:r>
            <a:r>
              <a:rPr lang="en-US" dirty="0">
                <a:solidFill>
                  <a:srgbClr val="C00000"/>
                </a:solidFill>
              </a:rPr>
              <a:t>non-communicable disease </a:t>
            </a:r>
            <a:r>
              <a:rPr lang="en-US" dirty="0"/>
              <a:t>or not by analyzing the patients’ data obtained.</a:t>
            </a:r>
          </a:p>
          <a:p>
            <a:r>
              <a:rPr lang="en-US" dirty="0"/>
              <a:t>The attributes collected from the database are the following: </a:t>
            </a:r>
          </a:p>
          <a:p>
            <a:endParaRPr lang="en-US" dirty="0"/>
          </a:p>
        </p:txBody>
      </p:sp>
      <p:sp>
        <p:nvSpPr>
          <p:cNvPr id="4" name="Date Placeholder 3"/>
          <p:cNvSpPr>
            <a:spLocks noGrp="1"/>
          </p:cNvSpPr>
          <p:nvPr>
            <p:ph type="dt" sz="half" idx="10"/>
          </p:nvPr>
        </p:nvSpPr>
        <p:spPr/>
        <p:txBody>
          <a:bodyPr/>
          <a:lstStyle/>
          <a:p>
            <a:fld id="{3F2182C0-918D-4271-82F6-411230B56858}" type="datetime1">
              <a:rPr lang="en-US" smtClean="0"/>
              <a:pPr/>
              <a:t>6/24/2019</a:t>
            </a:fld>
            <a:endParaRPr lang="en-US" dirty="0"/>
          </a:p>
        </p:txBody>
      </p:sp>
      <p:sp>
        <p:nvSpPr>
          <p:cNvPr id="5" name="Footer Placeholder 4"/>
          <p:cNvSpPr>
            <a:spLocks noGrp="1"/>
          </p:cNvSpPr>
          <p:nvPr>
            <p:ph type="ftr" sz="quarter" idx="11"/>
          </p:nvPr>
        </p:nvSpPr>
        <p:spPr/>
        <p:txBody>
          <a:bodyPr/>
          <a:lstStyle/>
          <a:p>
            <a:r>
              <a:rPr lang="en-US"/>
              <a:t>Dr Ammar Aldallal</a:t>
            </a:r>
            <a:endParaRPr lang="en-US" dirty="0"/>
          </a:p>
        </p:txBody>
      </p:sp>
      <p:sp>
        <p:nvSpPr>
          <p:cNvPr id="6" name="Slide Number Placeholder 5"/>
          <p:cNvSpPr>
            <a:spLocks noGrp="1"/>
          </p:cNvSpPr>
          <p:nvPr>
            <p:ph type="sldNum" sz="quarter" idx="12"/>
          </p:nvPr>
        </p:nvSpPr>
        <p:spPr>
          <a:xfrm>
            <a:off x="12048593" y="13081000"/>
            <a:ext cx="274113" cy="471924"/>
          </a:xfrm>
        </p:spPr>
        <p:txBody>
          <a:bodyPr/>
          <a:lstStyle/>
          <a:p>
            <a:fld id="{B13AE1EE-B55D-544F-A01D-D079AC036120}" type="slidenum">
              <a:rPr lang="en-US" smtClean="0"/>
              <a:pPr/>
              <a:t>6</a:t>
            </a:fld>
            <a:endParaRPr lang="en-US" dirty="0"/>
          </a:p>
        </p:txBody>
      </p:sp>
      <p:sp>
        <p:nvSpPr>
          <p:cNvPr id="8" name="TextBox 7"/>
          <p:cNvSpPr txBox="1"/>
          <p:nvPr/>
        </p:nvSpPr>
        <p:spPr>
          <a:xfrm>
            <a:off x="2333296" y="6541636"/>
            <a:ext cx="8828690" cy="54579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buFont typeface="Arial" pitchFamily="34" charset="0"/>
              <a:buChar char="•"/>
            </a:pPr>
            <a:r>
              <a:rPr lang="en-US" sz="5800" dirty="0">
                <a:latin typeface="Times New Roman" pitchFamily="18" charset="0"/>
                <a:cs typeface="Times New Roman" pitchFamily="18" charset="0"/>
              </a:rPr>
              <a:t>Age </a:t>
            </a:r>
          </a:p>
          <a:p>
            <a:pPr algn="l">
              <a:buFont typeface="Arial" pitchFamily="34" charset="0"/>
              <a:buChar char="•"/>
            </a:pPr>
            <a:r>
              <a:rPr lang="en-US" sz="5800" dirty="0">
                <a:latin typeface="Times New Roman" pitchFamily="18" charset="0"/>
                <a:cs typeface="Times New Roman" pitchFamily="18" charset="0"/>
              </a:rPr>
              <a:t>Sex</a:t>
            </a:r>
          </a:p>
          <a:p>
            <a:pPr algn="l">
              <a:buFont typeface="Arial" pitchFamily="34" charset="0"/>
              <a:buChar char="•"/>
            </a:pPr>
            <a:r>
              <a:rPr lang="en-US" sz="5800" dirty="0">
                <a:latin typeface="Times New Roman" pitchFamily="18" charset="0"/>
                <a:cs typeface="Times New Roman" pitchFamily="18" charset="0"/>
              </a:rPr>
              <a:t>Chest Pain (CP) </a:t>
            </a:r>
          </a:p>
          <a:p>
            <a:pPr algn="l">
              <a:buFont typeface="Arial" pitchFamily="34" charset="0"/>
              <a:buChar char="•"/>
            </a:pPr>
            <a:r>
              <a:rPr lang="en-US" sz="5800" dirty="0">
                <a:latin typeface="Times New Roman" pitchFamily="18" charset="0"/>
                <a:cs typeface="Times New Roman" pitchFamily="18" charset="0"/>
              </a:rPr>
              <a:t>Test bps (Resting blood pressure )</a:t>
            </a:r>
          </a:p>
          <a:p>
            <a:pPr algn="l">
              <a:buFont typeface="Arial" pitchFamily="34" charset="0"/>
              <a:buChar char="•"/>
            </a:pPr>
            <a:r>
              <a:rPr lang="en-US" sz="5800" dirty="0">
                <a:latin typeface="Times New Roman" pitchFamily="18" charset="0"/>
                <a:cs typeface="Times New Roman" pitchFamily="18" charset="0"/>
              </a:rPr>
              <a:t> Cholesterol  </a:t>
            </a:r>
          </a:p>
        </p:txBody>
      </p:sp>
      <p:sp>
        <p:nvSpPr>
          <p:cNvPr id="10" name="TextBox 9"/>
          <p:cNvSpPr txBox="1"/>
          <p:nvPr/>
        </p:nvSpPr>
        <p:spPr>
          <a:xfrm>
            <a:off x="10941270" y="6987912"/>
            <a:ext cx="9648497"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buFont typeface="Arial" pitchFamily="34" charset="0"/>
              <a:buChar char="•"/>
            </a:pPr>
            <a:r>
              <a:rPr lang="en-US" sz="5800" dirty="0">
                <a:latin typeface="Times New Roman" pitchFamily="18" charset="0"/>
                <a:cs typeface="Times New Roman" pitchFamily="18" charset="0"/>
              </a:rPr>
              <a:t>Fasting Blood Sugar (FBS )</a:t>
            </a:r>
          </a:p>
          <a:p>
            <a:pPr algn="l">
              <a:buFont typeface="Arial" pitchFamily="34" charset="0"/>
              <a:buChar char="•"/>
            </a:pPr>
            <a:r>
              <a:rPr lang="en-US" sz="5800" dirty="0">
                <a:latin typeface="Times New Roman" pitchFamily="18" charset="0"/>
                <a:cs typeface="Times New Roman" pitchFamily="18" charset="0"/>
              </a:rPr>
              <a:t>Rest ECG (Electronic Cardio Graphic)</a:t>
            </a:r>
          </a:p>
          <a:p>
            <a:pPr algn="l">
              <a:buFont typeface="Arial" pitchFamily="34" charset="0"/>
              <a:buChar char="•"/>
            </a:pPr>
            <a:r>
              <a:rPr lang="en-US" sz="5800" dirty="0">
                <a:latin typeface="Times New Roman" pitchFamily="18" charset="0"/>
                <a:cs typeface="Times New Roman" pitchFamily="18" charset="0"/>
              </a:rPr>
              <a:t>Diet (Yes, No)</a:t>
            </a:r>
          </a:p>
          <a:p>
            <a:pPr algn="l">
              <a:buFont typeface="Arial" pitchFamily="34" charset="0"/>
              <a:buChar char="•"/>
            </a:pPr>
            <a:r>
              <a:rPr lang="en-US" sz="5800" dirty="0">
                <a:latin typeface="Times New Roman" pitchFamily="18" charset="0"/>
                <a:cs typeface="Times New Roman" pitchFamily="18" charset="0"/>
              </a:rPr>
              <a:t>Smoking and Alcohol</a:t>
            </a: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203351"/>
            <a:ext cx="21005800" cy="2286000"/>
          </a:xfrm>
        </p:spPr>
        <p:txBody>
          <a:bodyPr>
            <a:normAutofit/>
          </a:bodyPr>
          <a:lstStyle/>
          <a:p>
            <a:r>
              <a:rPr lang="en-US" dirty="0"/>
              <a:t>ER-Diagram</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Slide Number Placeholder 5"/>
          <p:cNvSpPr>
            <a:spLocks noGrp="1"/>
          </p:cNvSpPr>
          <p:nvPr>
            <p:ph type="sldNum" sz="quarter" idx="12"/>
          </p:nvPr>
        </p:nvSpPr>
        <p:spPr>
          <a:xfrm>
            <a:off x="12048593" y="13081000"/>
            <a:ext cx="274113" cy="471924"/>
          </a:xfrm>
        </p:spPr>
        <p:txBody>
          <a:bodyPr/>
          <a:lstStyle/>
          <a:p>
            <a:fld id="{B13AE1EE-B55D-544F-A01D-D079AC036120}" type="slidenum">
              <a:rPr lang="en-US" smtClean="0"/>
              <a:pPr/>
              <a:t>7</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489351"/>
            <a:ext cx="16129000" cy="10546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Attributes and values collected from the data set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7240492"/>
              </p:ext>
            </p:extLst>
          </p:nvPr>
        </p:nvGraphicFramePr>
        <p:xfrm>
          <a:off x="1689100" y="3578860"/>
          <a:ext cx="20508748" cy="7653020"/>
        </p:xfrm>
        <a:graphic>
          <a:graphicData uri="http://schemas.openxmlformats.org/drawingml/2006/table">
            <a:tbl>
              <a:tblPr firstRow="1" bandRow="1">
                <a:tableStyleId>{69C7853C-536D-4A76-A0AE-DD22124D55A5}</a:tableStyleId>
              </a:tblPr>
              <a:tblGrid>
                <a:gridCol w="2089384">
                  <a:extLst>
                    <a:ext uri="{9D8B030D-6E8A-4147-A177-3AD203B41FA5}">
                      <a16:colId xmlns:a16="http://schemas.microsoft.com/office/drawing/2014/main" xmlns="" val="20000"/>
                    </a:ext>
                  </a:extLst>
                </a:gridCol>
                <a:gridCol w="2529420">
                  <a:extLst>
                    <a:ext uri="{9D8B030D-6E8A-4147-A177-3AD203B41FA5}">
                      <a16:colId xmlns:a16="http://schemas.microsoft.com/office/drawing/2014/main" xmlns="" val="20001"/>
                    </a:ext>
                  </a:extLst>
                </a:gridCol>
                <a:gridCol w="5726156">
                  <a:extLst>
                    <a:ext uri="{9D8B030D-6E8A-4147-A177-3AD203B41FA5}">
                      <a16:colId xmlns:a16="http://schemas.microsoft.com/office/drawing/2014/main" xmlns="" val="20002"/>
                    </a:ext>
                  </a:extLst>
                </a:gridCol>
                <a:gridCol w="5081894">
                  <a:extLst>
                    <a:ext uri="{9D8B030D-6E8A-4147-A177-3AD203B41FA5}">
                      <a16:colId xmlns:a16="http://schemas.microsoft.com/office/drawing/2014/main" xmlns="" val="20003"/>
                    </a:ext>
                  </a:extLst>
                </a:gridCol>
                <a:gridCol w="5081894">
                  <a:extLst>
                    <a:ext uri="{9D8B030D-6E8A-4147-A177-3AD203B41FA5}">
                      <a16:colId xmlns:a16="http://schemas.microsoft.com/office/drawing/2014/main" xmlns="" val="20004"/>
                    </a:ext>
                  </a:extLst>
                </a:gridCol>
              </a:tblGrid>
              <a:tr h="1069340">
                <a:tc>
                  <a:txBody>
                    <a:bodyPr/>
                    <a:lstStyle/>
                    <a:p>
                      <a:r>
                        <a:rPr lang="en-US" sz="3600" dirty="0">
                          <a:effectLst/>
                        </a:rPr>
                        <a:t>No.</a:t>
                      </a:r>
                    </a:p>
                  </a:txBody>
                  <a:tcPr marL="68580" marR="68580" marT="0" marB="0" anchor="ctr"/>
                </a:tc>
                <a:tc>
                  <a:txBody>
                    <a:bodyPr/>
                    <a:lstStyle/>
                    <a:p>
                      <a:r>
                        <a:rPr lang="en-US" sz="3600" dirty="0" err="1">
                          <a:effectLst/>
                        </a:rPr>
                        <a:t>Attr</a:t>
                      </a:r>
                      <a:r>
                        <a:rPr lang="en-US" sz="3600" dirty="0">
                          <a:effectLst/>
                        </a:rPr>
                        <a:t>.</a:t>
                      </a:r>
                      <a:endParaRPr lang="en-US" sz="4400" dirty="0">
                        <a:effectLst/>
                        <a:latin typeface="Times New Roman"/>
                      </a:endParaRPr>
                    </a:p>
                  </a:txBody>
                  <a:tcPr marL="68580" marR="68580" marT="0" marB="0" anchor="ctr"/>
                </a:tc>
                <a:tc>
                  <a:txBody>
                    <a:bodyPr/>
                    <a:lstStyle/>
                    <a:p>
                      <a:r>
                        <a:rPr lang="en-US" sz="3600" dirty="0">
                          <a:effectLst/>
                        </a:rPr>
                        <a:t>Description</a:t>
                      </a:r>
                      <a:endParaRPr lang="en-US" sz="4400" dirty="0">
                        <a:effectLst/>
                        <a:latin typeface="Times New Roman"/>
                      </a:endParaRPr>
                    </a:p>
                  </a:txBody>
                  <a:tcPr marL="68580" marR="68580" marT="0" marB="0" anchor="ctr"/>
                </a:tc>
                <a:tc>
                  <a:txBody>
                    <a:bodyPr/>
                    <a:lstStyle/>
                    <a:p>
                      <a:r>
                        <a:rPr lang="en-US" sz="3600" dirty="0">
                          <a:effectLst/>
                        </a:rPr>
                        <a:t>Cut-off Value </a:t>
                      </a:r>
                      <a:endParaRPr lang="en-US" sz="4400" dirty="0">
                        <a:effectLst/>
                        <a:latin typeface="Times New Roman"/>
                      </a:endParaRPr>
                    </a:p>
                  </a:txBody>
                  <a:tcPr marL="68580" marR="68580" marT="0" marB="0" anchor="ctr"/>
                </a:tc>
                <a:tc>
                  <a:txBody>
                    <a:bodyPr/>
                    <a:lstStyle/>
                    <a:p>
                      <a:r>
                        <a:rPr lang="en-US" sz="3600" dirty="0">
                          <a:effectLst/>
                        </a:rPr>
                        <a:t>Type</a:t>
                      </a:r>
                      <a:endParaRPr lang="en-US" sz="4400" dirty="0">
                        <a:effectLst/>
                        <a:latin typeface="Times New Roman"/>
                      </a:endParaRPr>
                    </a:p>
                  </a:txBody>
                  <a:tcPr marL="68580" marR="68580" marT="0" marB="0" anchor="ctr"/>
                </a:tc>
                <a:extLst>
                  <a:ext uri="{0D108BD9-81ED-4DB2-BD59-A6C34878D82A}">
                    <a16:rowId xmlns:a16="http://schemas.microsoft.com/office/drawing/2014/main" xmlns="" val="10000"/>
                  </a:ext>
                </a:extLst>
              </a:tr>
              <a:tr h="370840">
                <a:tc>
                  <a:txBody>
                    <a:bodyPr/>
                    <a:lstStyle/>
                    <a:p>
                      <a:r>
                        <a:rPr lang="en-US" sz="3600" dirty="0">
                          <a:effectLst/>
                        </a:rPr>
                        <a:t>1</a:t>
                      </a:r>
                      <a:endParaRPr lang="en-US" sz="4400" dirty="0">
                        <a:effectLst/>
                        <a:latin typeface="Times New Roman"/>
                      </a:endParaRPr>
                    </a:p>
                  </a:txBody>
                  <a:tcPr marL="68580" marR="68580" marT="0" marB="0" anchor="ctr"/>
                </a:tc>
                <a:tc>
                  <a:txBody>
                    <a:bodyPr/>
                    <a:lstStyle/>
                    <a:p>
                      <a:r>
                        <a:rPr lang="en-US" sz="3600" dirty="0">
                          <a:effectLst/>
                        </a:rPr>
                        <a:t>Age</a:t>
                      </a:r>
                      <a:endParaRPr lang="en-US" sz="4400" dirty="0">
                        <a:effectLst/>
                        <a:latin typeface="Times New Roman"/>
                      </a:endParaRPr>
                    </a:p>
                  </a:txBody>
                  <a:tcPr marL="68580" marR="68580" marT="0" marB="0" anchor="ctr"/>
                </a:tc>
                <a:tc>
                  <a:txBody>
                    <a:bodyPr/>
                    <a:lstStyle/>
                    <a:p>
                      <a:r>
                        <a:rPr lang="en-US" sz="3600" dirty="0">
                          <a:effectLst/>
                        </a:rPr>
                        <a:t>Age of the patients in years</a:t>
                      </a:r>
                      <a:endParaRPr lang="en-US" sz="4400" dirty="0">
                        <a:effectLst/>
                      </a:endParaRPr>
                    </a:p>
                  </a:txBody>
                  <a:tcPr marL="68580" marR="68580" marT="0" marB="0" anchor="ctr"/>
                </a:tc>
                <a:tc>
                  <a:txBody>
                    <a:bodyPr/>
                    <a:lstStyle/>
                    <a:p>
                      <a:r>
                        <a:rPr lang="en-US" sz="3600" dirty="0">
                          <a:effectLst/>
                        </a:rPr>
                        <a:t>Age &lt;=40</a:t>
                      </a:r>
                      <a:endParaRPr lang="en-US" sz="4400" dirty="0">
                        <a:effectLst/>
                      </a:endParaRPr>
                    </a:p>
                    <a:p>
                      <a:r>
                        <a:rPr lang="en-US" sz="3600" dirty="0">
                          <a:effectLst/>
                        </a:rPr>
                        <a:t>40 &lt; Age &lt;=60 </a:t>
                      </a:r>
                      <a:endParaRPr lang="en-US" sz="4400" dirty="0">
                        <a:effectLst/>
                      </a:endParaRPr>
                    </a:p>
                    <a:p>
                      <a:r>
                        <a:rPr lang="en-US" sz="3600" dirty="0">
                          <a:effectLst/>
                        </a:rPr>
                        <a:t>Age &gt;60</a:t>
                      </a:r>
                      <a:endParaRPr lang="en-US" sz="4400" dirty="0">
                        <a:effectLst/>
                        <a:latin typeface="Times New Roman"/>
                      </a:endParaRPr>
                    </a:p>
                  </a:txBody>
                  <a:tcPr marL="68580" marR="68580" marT="0" marB="0"/>
                </a:tc>
                <a:tc>
                  <a:txBody>
                    <a:bodyPr/>
                    <a:lstStyle/>
                    <a:p>
                      <a:r>
                        <a:rPr lang="en-US" sz="3600">
                          <a:effectLst/>
                        </a:rPr>
                        <a:t>Young Age</a:t>
                      </a:r>
                      <a:endParaRPr lang="en-US" sz="4400">
                        <a:effectLst/>
                      </a:endParaRPr>
                    </a:p>
                    <a:p>
                      <a:r>
                        <a:rPr lang="en-US" sz="3600">
                          <a:effectLst/>
                        </a:rPr>
                        <a:t>Middle Age</a:t>
                      </a:r>
                      <a:endParaRPr lang="en-US" sz="4400">
                        <a:effectLst/>
                      </a:endParaRPr>
                    </a:p>
                    <a:p>
                      <a:r>
                        <a:rPr lang="en-US" sz="3600">
                          <a:effectLst/>
                        </a:rPr>
                        <a:t>Old Age</a:t>
                      </a:r>
                      <a:endParaRPr lang="en-US" sz="4400">
                        <a:effectLst/>
                        <a:latin typeface="Times New Roman"/>
                      </a:endParaRPr>
                    </a:p>
                  </a:txBody>
                  <a:tcPr marL="68580" marR="68580" marT="0" marB="0"/>
                </a:tc>
                <a:extLst>
                  <a:ext uri="{0D108BD9-81ED-4DB2-BD59-A6C34878D82A}">
                    <a16:rowId xmlns:a16="http://schemas.microsoft.com/office/drawing/2014/main" xmlns="" val="10001"/>
                  </a:ext>
                </a:extLst>
              </a:tr>
              <a:tr h="370840">
                <a:tc>
                  <a:txBody>
                    <a:bodyPr/>
                    <a:lstStyle/>
                    <a:p>
                      <a:r>
                        <a:rPr lang="en-US" sz="3600">
                          <a:effectLst/>
                        </a:rPr>
                        <a:t>2</a:t>
                      </a:r>
                      <a:endParaRPr lang="en-US" sz="4400">
                        <a:effectLst/>
                        <a:latin typeface="Times New Roman"/>
                      </a:endParaRPr>
                    </a:p>
                  </a:txBody>
                  <a:tcPr marL="68580" marR="68580" marT="0" marB="0" anchor="ctr"/>
                </a:tc>
                <a:tc>
                  <a:txBody>
                    <a:bodyPr/>
                    <a:lstStyle/>
                    <a:p>
                      <a:r>
                        <a:rPr lang="en-US" sz="3600" dirty="0">
                          <a:effectLst/>
                        </a:rPr>
                        <a:t>Sex</a:t>
                      </a:r>
                      <a:endParaRPr lang="en-US" sz="4400" dirty="0">
                        <a:effectLst/>
                        <a:latin typeface="Times New Roman"/>
                      </a:endParaRPr>
                    </a:p>
                  </a:txBody>
                  <a:tcPr marL="68580" marR="68580" marT="0" marB="0" anchor="ctr"/>
                </a:tc>
                <a:tc>
                  <a:txBody>
                    <a:bodyPr/>
                    <a:lstStyle/>
                    <a:p>
                      <a:r>
                        <a:rPr lang="en-US" sz="3600">
                          <a:effectLst/>
                        </a:rPr>
                        <a:t>Gender</a:t>
                      </a:r>
                      <a:endParaRPr lang="en-US" sz="4400">
                        <a:effectLst/>
                        <a:latin typeface="Times New Roman"/>
                      </a:endParaRPr>
                    </a:p>
                  </a:txBody>
                  <a:tcPr marL="68580" marR="68580" marT="0" marB="0" anchor="ctr"/>
                </a:tc>
                <a:tc>
                  <a:txBody>
                    <a:bodyPr/>
                    <a:lstStyle/>
                    <a:p>
                      <a:r>
                        <a:rPr lang="en-US" sz="3600">
                          <a:effectLst/>
                        </a:rPr>
                        <a:t>1</a:t>
                      </a:r>
                      <a:endParaRPr lang="en-US" sz="4400">
                        <a:effectLst/>
                      </a:endParaRPr>
                    </a:p>
                    <a:p>
                      <a:r>
                        <a:rPr lang="en-US" sz="3600">
                          <a:effectLst/>
                        </a:rPr>
                        <a:t>0</a:t>
                      </a:r>
                      <a:endParaRPr lang="en-US" sz="4400">
                        <a:effectLst/>
                        <a:latin typeface="Times New Roman"/>
                      </a:endParaRPr>
                    </a:p>
                  </a:txBody>
                  <a:tcPr marL="68580" marR="68580" marT="0" marB="0"/>
                </a:tc>
                <a:tc>
                  <a:txBody>
                    <a:bodyPr/>
                    <a:lstStyle/>
                    <a:p>
                      <a:r>
                        <a:rPr lang="en-US" sz="3600">
                          <a:effectLst/>
                        </a:rPr>
                        <a:t>Male</a:t>
                      </a:r>
                      <a:endParaRPr lang="en-US" sz="4400">
                        <a:effectLst/>
                      </a:endParaRPr>
                    </a:p>
                    <a:p>
                      <a:r>
                        <a:rPr lang="en-US" sz="3600">
                          <a:effectLst/>
                        </a:rPr>
                        <a:t>Female</a:t>
                      </a:r>
                      <a:endParaRPr lang="en-US" sz="4400">
                        <a:effectLst/>
                        <a:latin typeface="Times New Roman"/>
                      </a:endParaRPr>
                    </a:p>
                  </a:txBody>
                  <a:tcPr marL="68580" marR="68580" marT="0" marB="0"/>
                </a:tc>
                <a:extLst>
                  <a:ext uri="{0D108BD9-81ED-4DB2-BD59-A6C34878D82A}">
                    <a16:rowId xmlns:a16="http://schemas.microsoft.com/office/drawing/2014/main" xmlns="" val="10002"/>
                  </a:ext>
                </a:extLst>
              </a:tr>
              <a:tr h="370840">
                <a:tc>
                  <a:txBody>
                    <a:bodyPr/>
                    <a:lstStyle/>
                    <a:p>
                      <a:r>
                        <a:rPr lang="en-US" sz="3600">
                          <a:effectLst/>
                        </a:rPr>
                        <a:t>3</a:t>
                      </a:r>
                      <a:endParaRPr lang="en-US" sz="4400">
                        <a:effectLst/>
                        <a:latin typeface="Times New Roman"/>
                      </a:endParaRPr>
                    </a:p>
                  </a:txBody>
                  <a:tcPr marL="68580" marR="68580" marT="0" marB="0" anchor="ctr"/>
                </a:tc>
                <a:tc>
                  <a:txBody>
                    <a:bodyPr/>
                    <a:lstStyle/>
                    <a:p>
                      <a:r>
                        <a:rPr lang="en-US" sz="3600" dirty="0">
                          <a:effectLst/>
                        </a:rPr>
                        <a:t>CP</a:t>
                      </a:r>
                      <a:endParaRPr lang="en-US" sz="4400" dirty="0">
                        <a:effectLst/>
                        <a:latin typeface="Times New Roman"/>
                      </a:endParaRPr>
                    </a:p>
                  </a:txBody>
                  <a:tcPr marL="68580" marR="68580" marT="0" marB="0" anchor="ctr"/>
                </a:tc>
                <a:tc>
                  <a:txBody>
                    <a:bodyPr/>
                    <a:lstStyle/>
                    <a:p>
                      <a:r>
                        <a:rPr lang="en-US" sz="3600" dirty="0">
                          <a:effectLst/>
                        </a:rPr>
                        <a:t>Chest Pain Type</a:t>
                      </a:r>
                      <a:endParaRPr lang="en-US" sz="4400" dirty="0">
                        <a:effectLst/>
                        <a:latin typeface="Times New Roman"/>
                      </a:endParaRPr>
                    </a:p>
                  </a:txBody>
                  <a:tcPr marL="68580" marR="68580" marT="0" marB="0" anchor="ctr"/>
                </a:tc>
                <a:tc>
                  <a:txBody>
                    <a:bodyPr/>
                    <a:lstStyle/>
                    <a:p>
                      <a:r>
                        <a:rPr lang="en-US" sz="3600">
                          <a:effectLst/>
                        </a:rPr>
                        <a:t>Value1</a:t>
                      </a:r>
                      <a:endParaRPr lang="en-US" sz="4400">
                        <a:effectLst/>
                      </a:endParaRPr>
                    </a:p>
                    <a:p>
                      <a:r>
                        <a:rPr lang="en-US" sz="3600">
                          <a:effectLst/>
                        </a:rPr>
                        <a:t>Value2</a:t>
                      </a:r>
                      <a:endParaRPr lang="en-US" sz="4400">
                        <a:effectLst/>
                      </a:endParaRPr>
                    </a:p>
                    <a:p>
                      <a:r>
                        <a:rPr lang="en-US" sz="3600">
                          <a:effectLst/>
                        </a:rPr>
                        <a:t>Value3</a:t>
                      </a:r>
                      <a:endParaRPr lang="en-US" sz="4400">
                        <a:effectLst/>
                      </a:endParaRPr>
                    </a:p>
                    <a:p>
                      <a:r>
                        <a:rPr lang="en-US" sz="3600">
                          <a:effectLst/>
                        </a:rPr>
                        <a:t>Value4</a:t>
                      </a:r>
                      <a:endParaRPr lang="en-US" sz="4400">
                        <a:effectLst/>
                        <a:latin typeface="Times New Roman"/>
                      </a:endParaRPr>
                    </a:p>
                  </a:txBody>
                  <a:tcPr marL="68580" marR="68580" marT="0" marB="0"/>
                </a:tc>
                <a:tc>
                  <a:txBody>
                    <a:bodyPr/>
                    <a:lstStyle/>
                    <a:p>
                      <a:r>
                        <a:rPr lang="en-US" sz="3600">
                          <a:effectLst/>
                        </a:rPr>
                        <a:t>Stable Angina</a:t>
                      </a:r>
                      <a:endParaRPr lang="en-US" sz="4400">
                        <a:effectLst/>
                      </a:endParaRPr>
                    </a:p>
                    <a:p>
                      <a:r>
                        <a:rPr lang="en-US" sz="3600">
                          <a:effectLst/>
                        </a:rPr>
                        <a:t>No-Stable Angina</a:t>
                      </a:r>
                      <a:endParaRPr lang="en-US" sz="4400">
                        <a:effectLst/>
                      </a:endParaRPr>
                    </a:p>
                    <a:p>
                      <a:r>
                        <a:rPr lang="en-US" sz="3600">
                          <a:effectLst/>
                        </a:rPr>
                        <a:t>Non-Angina Pain</a:t>
                      </a:r>
                      <a:endParaRPr lang="en-US" sz="4400">
                        <a:effectLst/>
                      </a:endParaRPr>
                    </a:p>
                    <a:p>
                      <a:r>
                        <a:rPr lang="en-US" sz="3600">
                          <a:effectLst/>
                        </a:rPr>
                        <a:t>Asymptomatic</a:t>
                      </a:r>
                      <a:endParaRPr lang="en-US" sz="4400">
                        <a:effectLst/>
                        <a:latin typeface="Times New Roman"/>
                      </a:endParaRPr>
                    </a:p>
                  </a:txBody>
                  <a:tcPr marL="68580" marR="68580" marT="0" marB="0"/>
                </a:tc>
                <a:extLst>
                  <a:ext uri="{0D108BD9-81ED-4DB2-BD59-A6C34878D82A}">
                    <a16:rowId xmlns:a16="http://schemas.microsoft.com/office/drawing/2014/main" xmlns="" val="10003"/>
                  </a:ext>
                </a:extLst>
              </a:tr>
              <a:tr h="370840">
                <a:tc>
                  <a:txBody>
                    <a:bodyPr/>
                    <a:lstStyle/>
                    <a:p>
                      <a:r>
                        <a:rPr lang="en-US" sz="3600">
                          <a:effectLst/>
                        </a:rPr>
                        <a:t>4</a:t>
                      </a:r>
                      <a:endParaRPr lang="en-US" sz="4400">
                        <a:effectLst/>
                        <a:latin typeface="Times New Roman"/>
                      </a:endParaRPr>
                    </a:p>
                  </a:txBody>
                  <a:tcPr marL="68580" marR="68580" marT="0" marB="0" anchor="ctr"/>
                </a:tc>
                <a:tc>
                  <a:txBody>
                    <a:bodyPr/>
                    <a:lstStyle/>
                    <a:p>
                      <a:r>
                        <a:rPr lang="en-US" sz="3600">
                          <a:effectLst/>
                        </a:rPr>
                        <a:t>Test bps</a:t>
                      </a:r>
                      <a:endParaRPr lang="en-US" sz="4400">
                        <a:effectLst/>
                        <a:latin typeface="Times New Roman"/>
                      </a:endParaRPr>
                    </a:p>
                  </a:txBody>
                  <a:tcPr marL="68580" marR="68580" marT="0" marB="0" anchor="ctr"/>
                </a:tc>
                <a:tc>
                  <a:txBody>
                    <a:bodyPr/>
                    <a:lstStyle/>
                    <a:p>
                      <a:r>
                        <a:rPr lang="en-US" sz="3600" dirty="0">
                          <a:effectLst/>
                        </a:rPr>
                        <a:t>Resting blood pressure (in mmHg)</a:t>
                      </a:r>
                      <a:endParaRPr lang="en-US" sz="4400" dirty="0">
                        <a:effectLst/>
                        <a:latin typeface="Times New Roman"/>
                      </a:endParaRPr>
                    </a:p>
                  </a:txBody>
                  <a:tcPr marL="68580" marR="68580" marT="0" marB="0" anchor="ctr"/>
                </a:tc>
                <a:tc>
                  <a:txBody>
                    <a:bodyPr/>
                    <a:lstStyle/>
                    <a:p>
                      <a:r>
                        <a:rPr lang="en-US" sz="3600">
                          <a:effectLst/>
                        </a:rPr>
                        <a:t>BP&lt;80</a:t>
                      </a:r>
                      <a:endParaRPr lang="en-US" sz="4400">
                        <a:effectLst/>
                      </a:endParaRPr>
                    </a:p>
                    <a:p>
                      <a:r>
                        <a:rPr lang="en-US" sz="3600">
                          <a:effectLst/>
                        </a:rPr>
                        <a:t>BP&lt;90</a:t>
                      </a:r>
                      <a:endParaRPr lang="en-US" sz="4400">
                        <a:effectLst/>
                      </a:endParaRPr>
                    </a:p>
                    <a:p>
                      <a:r>
                        <a:rPr lang="en-US" sz="3600">
                          <a:effectLst/>
                        </a:rPr>
                        <a:t>BP&gt;90</a:t>
                      </a:r>
                      <a:endParaRPr lang="en-US" sz="4400">
                        <a:effectLst/>
                        <a:latin typeface="Times New Roman"/>
                      </a:endParaRPr>
                    </a:p>
                  </a:txBody>
                  <a:tcPr marL="68580" marR="68580" marT="0" marB="0"/>
                </a:tc>
                <a:tc>
                  <a:txBody>
                    <a:bodyPr/>
                    <a:lstStyle/>
                    <a:p>
                      <a:r>
                        <a:rPr lang="en-US" sz="3600" dirty="0">
                          <a:effectLst/>
                        </a:rPr>
                        <a:t>Normal</a:t>
                      </a:r>
                      <a:endParaRPr lang="en-US" sz="4400" dirty="0">
                        <a:effectLst/>
                      </a:endParaRPr>
                    </a:p>
                    <a:p>
                      <a:r>
                        <a:rPr lang="en-US" sz="3600" dirty="0">
                          <a:effectLst/>
                        </a:rPr>
                        <a:t>Normal to High</a:t>
                      </a:r>
                      <a:endParaRPr lang="en-US" sz="4400" dirty="0">
                        <a:effectLst/>
                      </a:endParaRPr>
                    </a:p>
                    <a:p>
                      <a:r>
                        <a:rPr lang="en-US" sz="3600" dirty="0">
                          <a:effectLst/>
                        </a:rPr>
                        <a:t>High</a:t>
                      </a:r>
                      <a:endParaRPr lang="en-US" sz="4400" dirty="0">
                        <a:effectLst/>
                        <a:latin typeface="Times New Roman"/>
                      </a:endParaRPr>
                    </a:p>
                  </a:txBody>
                  <a:tcPr marL="68580" marR="68580" marT="0" marB="0"/>
                </a:tc>
                <a:extLst>
                  <a:ext uri="{0D108BD9-81ED-4DB2-BD59-A6C34878D82A}">
                    <a16:rowId xmlns:a16="http://schemas.microsoft.com/office/drawing/2014/main" xmlns="" val="10004"/>
                  </a:ext>
                </a:extLst>
              </a:tr>
            </a:tbl>
          </a:graphicData>
        </a:graphic>
      </p:graphicFrame>
      <p:sp>
        <p:nvSpPr>
          <p:cNvPr id="6" name="Date Placeholder 5"/>
          <p:cNvSpPr>
            <a:spLocks noGrp="1"/>
          </p:cNvSpPr>
          <p:nvPr>
            <p:ph type="dt" sz="half" idx="10"/>
          </p:nvPr>
        </p:nvSpPr>
        <p:spPr/>
        <p:txBody>
          <a:bodyPr/>
          <a:lstStyle/>
          <a:p>
            <a:fld id="{06ADF54D-572A-4874-9FD2-32573FA0E15C}" type="datetime1">
              <a:rPr lang="en-US" smtClean="0"/>
              <a:pPr/>
              <a:t>6/24/2019</a:t>
            </a:fld>
            <a:endParaRPr lang="en-US" dirty="0"/>
          </a:p>
        </p:txBody>
      </p:sp>
      <p:sp>
        <p:nvSpPr>
          <p:cNvPr id="7" name="Slide Number Placeholder 6"/>
          <p:cNvSpPr>
            <a:spLocks noGrp="1"/>
          </p:cNvSpPr>
          <p:nvPr>
            <p:ph type="sldNum" sz="quarter" idx="12"/>
          </p:nvPr>
        </p:nvSpPr>
        <p:spPr>
          <a:xfrm>
            <a:off x="12048593" y="13081000"/>
            <a:ext cx="274113" cy="471924"/>
          </a:xfrm>
        </p:spPr>
        <p:txBody>
          <a:bodyPr/>
          <a:lstStyle/>
          <a:p>
            <a:fld id="{B13AE1EE-B55D-544F-A01D-D079AC036120}" type="slidenum">
              <a:rPr lang="en-US" smtClean="0"/>
              <a:pPr/>
              <a:t>8</a:t>
            </a:fld>
            <a:endParaRPr lang="en-US" dirty="0"/>
          </a:p>
        </p:txBody>
      </p:sp>
      <p:sp>
        <p:nvSpPr>
          <p:cNvPr id="8" name="Footer Placeholder 7"/>
          <p:cNvSpPr>
            <a:spLocks noGrp="1"/>
          </p:cNvSpPr>
          <p:nvPr>
            <p:ph type="ftr" sz="quarter" idx="11"/>
          </p:nvPr>
        </p:nvSpPr>
        <p:spPr/>
        <p:txBody>
          <a:bodyPr/>
          <a:lstStyle/>
          <a:p>
            <a:r>
              <a:rPr lang="en-US"/>
              <a:t>Dr Ammar Aldallal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Attributes and values collected from the data set (2)</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2591903"/>
              </p:ext>
            </p:extLst>
          </p:nvPr>
        </p:nvGraphicFramePr>
        <p:xfrm>
          <a:off x="1689100" y="3238500"/>
          <a:ext cx="21005800" cy="8229600"/>
        </p:xfrm>
        <a:graphic>
          <a:graphicData uri="http://schemas.openxmlformats.org/drawingml/2006/table">
            <a:tbl>
              <a:tblPr firstRow="1" bandRow="1">
                <a:tableStyleId>{69C7853C-536D-4A76-A0AE-DD22124D55A5}</a:tableStyleId>
              </a:tblPr>
              <a:tblGrid>
                <a:gridCol w="2031562">
                  <a:extLst>
                    <a:ext uri="{9D8B030D-6E8A-4147-A177-3AD203B41FA5}">
                      <a16:colId xmlns:a16="http://schemas.microsoft.com/office/drawing/2014/main" xmlns="" val="20000"/>
                    </a:ext>
                  </a:extLst>
                </a:gridCol>
                <a:gridCol w="2774731">
                  <a:extLst>
                    <a:ext uri="{9D8B030D-6E8A-4147-A177-3AD203B41FA5}">
                      <a16:colId xmlns:a16="http://schemas.microsoft.com/office/drawing/2014/main" xmlns="" val="20001"/>
                    </a:ext>
                  </a:extLst>
                </a:gridCol>
                <a:gridCol w="7189076">
                  <a:extLst>
                    <a:ext uri="{9D8B030D-6E8A-4147-A177-3AD203B41FA5}">
                      <a16:colId xmlns:a16="http://schemas.microsoft.com/office/drawing/2014/main" xmlns="" val="20002"/>
                    </a:ext>
                  </a:extLst>
                </a:gridCol>
                <a:gridCol w="4809271">
                  <a:extLst>
                    <a:ext uri="{9D8B030D-6E8A-4147-A177-3AD203B41FA5}">
                      <a16:colId xmlns:a16="http://schemas.microsoft.com/office/drawing/2014/main" xmlns="" val="20003"/>
                    </a:ext>
                  </a:extLst>
                </a:gridCol>
                <a:gridCol w="4201160">
                  <a:extLst>
                    <a:ext uri="{9D8B030D-6E8A-4147-A177-3AD203B41FA5}">
                      <a16:colId xmlns:a16="http://schemas.microsoft.com/office/drawing/2014/main" xmlns="" val="20004"/>
                    </a:ext>
                  </a:extLst>
                </a:gridCol>
              </a:tblGrid>
              <a:tr h="370840">
                <a:tc>
                  <a:txBody>
                    <a:bodyPr/>
                    <a:lstStyle/>
                    <a:p>
                      <a:r>
                        <a:rPr lang="en-US" sz="3600" dirty="0">
                          <a:effectLst/>
                        </a:rPr>
                        <a:t>No.</a:t>
                      </a:r>
                    </a:p>
                  </a:txBody>
                  <a:tcPr marL="68580" marR="68580" marT="0" marB="0" anchor="ctr"/>
                </a:tc>
                <a:tc>
                  <a:txBody>
                    <a:bodyPr/>
                    <a:lstStyle/>
                    <a:p>
                      <a:r>
                        <a:rPr lang="en-US" sz="3600" dirty="0" err="1">
                          <a:effectLst/>
                        </a:rPr>
                        <a:t>Attr</a:t>
                      </a:r>
                      <a:r>
                        <a:rPr lang="en-US" sz="3600" dirty="0">
                          <a:effectLst/>
                        </a:rPr>
                        <a:t>.</a:t>
                      </a:r>
                      <a:endParaRPr lang="en-US" sz="4400" dirty="0">
                        <a:effectLst/>
                        <a:latin typeface="Times New Roman"/>
                      </a:endParaRPr>
                    </a:p>
                  </a:txBody>
                  <a:tcPr marL="68580" marR="68580" marT="0" marB="0" anchor="ctr"/>
                </a:tc>
                <a:tc>
                  <a:txBody>
                    <a:bodyPr/>
                    <a:lstStyle/>
                    <a:p>
                      <a:r>
                        <a:rPr lang="en-US" sz="3600" dirty="0">
                          <a:effectLst/>
                        </a:rPr>
                        <a:t>Description</a:t>
                      </a:r>
                      <a:endParaRPr lang="en-US" sz="4400" dirty="0">
                        <a:effectLst/>
                        <a:latin typeface="Times New Roman"/>
                      </a:endParaRPr>
                    </a:p>
                  </a:txBody>
                  <a:tcPr marL="68580" marR="68580" marT="0" marB="0" anchor="ctr"/>
                </a:tc>
                <a:tc>
                  <a:txBody>
                    <a:bodyPr/>
                    <a:lstStyle/>
                    <a:p>
                      <a:r>
                        <a:rPr lang="en-US" sz="3600" dirty="0">
                          <a:effectLst/>
                        </a:rPr>
                        <a:t>Cut-off Value </a:t>
                      </a:r>
                      <a:endParaRPr lang="en-US" sz="4400" dirty="0">
                        <a:effectLst/>
                        <a:latin typeface="Times New Roman"/>
                      </a:endParaRPr>
                    </a:p>
                  </a:txBody>
                  <a:tcPr marL="68580" marR="68580" marT="0" marB="0" anchor="ctr"/>
                </a:tc>
                <a:tc>
                  <a:txBody>
                    <a:bodyPr/>
                    <a:lstStyle/>
                    <a:p>
                      <a:r>
                        <a:rPr lang="en-US" sz="3600" dirty="0">
                          <a:effectLst/>
                        </a:rPr>
                        <a:t>Type</a:t>
                      </a:r>
                      <a:endParaRPr lang="en-US" sz="4400" dirty="0">
                        <a:effectLst/>
                        <a:latin typeface="Times New Roman"/>
                      </a:endParaRPr>
                    </a:p>
                  </a:txBody>
                  <a:tcPr marL="68580" marR="68580" marT="0" marB="0" anchor="ctr"/>
                </a:tc>
                <a:extLst>
                  <a:ext uri="{0D108BD9-81ED-4DB2-BD59-A6C34878D82A}">
                    <a16:rowId xmlns:a16="http://schemas.microsoft.com/office/drawing/2014/main" xmlns="" val="10000"/>
                  </a:ext>
                </a:extLst>
              </a:tr>
              <a:tr h="370840">
                <a:tc>
                  <a:txBody>
                    <a:bodyPr/>
                    <a:lstStyle/>
                    <a:p>
                      <a:r>
                        <a:rPr lang="en-US" sz="3600" u="none" strike="noStrike" cap="none" spc="0" baseline="0" dirty="0">
                          <a:ln>
                            <a:noFill/>
                          </a:ln>
                          <a:effectLst/>
                          <a:uFillTx/>
                          <a:sym typeface="Helvetica Light"/>
                        </a:rPr>
                        <a:t>5</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err="1">
                          <a:ln>
                            <a:noFill/>
                          </a:ln>
                          <a:effectLst/>
                          <a:uFillTx/>
                          <a:sym typeface="Helvetica Light"/>
                        </a:rPr>
                        <a:t>Chol</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Serum Cholesterol (</a:t>
                      </a:r>
                      <a:r>
                        <a:rPr lang="en-US" sz="3600" u="none" strike="noStrike" cap="none" spc="0" baseline="0" dirty="0" err="1">
                          <a:ln>
                            <a:noFill/>
                          </a:ln>
                          <a:effectLst/>
                          <a:uFillTx/>
                          <a:sym typeface="Helvetica Light"/>
                        </a:rPr>
                        <a:t>mmg</a:t>
                      </a:r>
                      <a:r>
                        <a:rPr lang="en-US" sz="3600" u="none" strike="noStrike" cap="none" spc="0" baseline="0" dirty="0">
                          <a:ln>
                            <a:noFill/>
                          </a:ln>
                          <a:effectLst/>
                          <a:uFillTx/>
                          <a:sym typeface="Helvetica Light"/>
                        </a:rPr>
                        <a:t>/dl)</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err="1">
                          <a:ln>
                            <a:noFill/>
                          </a:ln>
                          <a:effectLst/>
                          <a:uFillTx/>
                          <a:sym typeface="Helvetica Light"/>
                        </a:rPr>
                        <a:t>Chol</a:t>
                      </a:r>
                      <a:r>
                        <a:rPr lang="en-US" sz="3600" u="none" strike="noStrike" cap="none" spc="0" baseline="0" dirty="0">
                          <a:ln>
                            <a:noFill/>
                          </a:ln>
                          <a:effectLst/>
                          <a:uFillTx/>
                          <a:sym typeface="Helvetica Light"/>
                        </a:rPr>
                        <a:t> &lt; 5.2</a:t>
                      </a:r>
                    </a:p>
                    <a:p>
                      <a:r>
                        <a:rPr lang="en-US" sz="3600" u="none" strike="noStrike" cap="none" spc="0" baseline="0" dirty="0">
                          <a:ln>
                            <a:noFill/>
                          </a:ln>
                          <a:effectLst/>
                          <a:uFillTx/>
                          <a:sym typeface="Helvetica Light"/>
                        </a:rPr>
                        <a:t>5.2  &lt; </a:t>
                      </a:r>
                      <a:r>
                        <a:rPr lang="en-US" sz="3600" u="none" strike="noStrike" cap="none" spc="0" baseline="0" dirty="0" err="1">
                          <a:ln>
                            <a:noFill/>
                          </a:ln>
                          <a:effectLst/>
                          <a:uFillTx/>
                          <a:sym typeface="Helvetica Light"/>
                        </a:rPr>
                        <a:t>Chol</a:t>
                      </a:r>
                      <a:r>
                        <a:rPr lang="en-US" sz="3600" u="none" strike="noStrike" cap="none" spc="0" baseline="0" dirty="0">
                          <a:ln>
                            <a:noFill/>
                          </a:ln>
                          <a:effectLst/>
                          <a:uFillTx/>
                          <a:sym typeface="Helvetica Light"/>
                        </a:rPr>
                        <a:t> &lt; 6.2</a:t>
                      </a:r>
                    </a:p>
                    <a:p>
                      <a:r>
                        <a:rPr lang="en-US" sz="3600" u="none" strike="noStrike" cap="none" spc="0" baseline="0" dirty="0" err="1">
                          <a:ln>
                            <a:noFill/>
                          </a:ln>
                          <a:effectLst/>
                          <a:uFillTx/>
                          <a:sym typeface="Helvetica Light"/>
                        </a:rPr>
                        <a:t>Chol</a:t>
                      </a:r>
                      <a:r>
                        <a:rPr lang="en-US" sz="3600" u="none" strike="noStrike" cap="none" spc="0" baseline="0" dirty="0">
                          <a:ln>
                            <a:noFill/>
                          </a:ln>
                          <a:effectLst/>
                          <a:uFillTx/>
                          <a:sym typeface="Helvetica Light"/>
                        </a:rPr>
                        <a:t> &gt;=6.2</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tc>
                  <a:txBody>
                    <a:bodyPr/>
                    <a:lstStyle/>
                    <a:p>
                      <a:r>
                        <a:rPr lang="en-US" sz="3600" u="none" strike="noStrike" cap="none" spc="0" baseline="0">
                          <a:ln>
                            <a:noFill/>
                          </a:ln>
                          <a:effectLst/>
                          <a:uFillTx/>
                          <a:sym typeface="Helvetica Light"/>
                        </a:rPr>
                        <a:t>Normal</a:t>
                      </a:r>
                    </a:p>
                    <a:p>
                      <a:r>
                        <a:rPr lang="en-US" sz="3600" u="none" strike="noStrike" cap="none" spc="0" baseline="0">
                          <a:ln>
                            <a:noFill/>
                          </a:ln>
                          <a:effectLst/>
                          <a:uFillTx/>
                          <a:sym typeface="Helvetica Light"/>
                        </a:rPr>
                        <a:t>High</a:t>
                      </a:r>
                    </a:p>
                    <a:p>
                      <a:r>
                        <a:rPr lang="en-US" sz="3600" u="none" strike="noStrike" cap="none" spc="0" baseline="0">
                          <a:ln>
                            <a:noFill/>
                          </a:ln>
                          <a:effectLst/>
                          <a:uFillTx/>
                          <a:sym typeface="Helvetica Light"/>
                        </a:rPr>
                        <a:t>Severe</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xmlns="" val="10001"/>
                  </a:ext>
                </a:extLst>
              </a:tr>
              <a:tr h="370840">
                <a:tc>
                  <a:txBody>
                    <a:bodyPr/>
                    <a:lstStyle/>
                    <a:p>
                      <a:r>
                        <a:rPr lang="en-US" sz="3600" u="none" strike="noStrike" cap="none" spc="0" baseline="0" dirty="0">
                          <a:ln>
                            <a:noFill/>
                          </a:ln>
                          <a:effectLst/>
                          <a:uFillTx/>
                          <a:sym typeface="Helvetica Light"/>
                        </a:rPr>
                        <a:t>6</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FBS</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a:ln>
                            <a:noFill/>
                          </a:ln>
                          <a:effectLst/>
                          <a:uFillTx/>
                          <a:sym typeface="Helvetica Light"/>
                        </a:rPr>
                        <a:t>Fasting blood Sugar</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1</a:t>
                      </a:r>
                    </a:p>
                    <a:p>
                      <a:r>
                        <a:rPr lang="en-US" sz="3600" u="none" strike="noStrike" cap="none" spc="0" baseline="0" dirty="0">
                          <a:ln>
                            <a:noFill/>
                          </a:ln>
                          <a:effectLst/>
                          <a:uFillTx/>
                          <a:sym typeface="Helvetica Light"/>
                        </a:rPr>
                        <a:t>0</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tc>
                  <a:txBody>
                    <a:bodyPr/>
                    <a:lstStyle/>
                    <a:p>
                      <a:r>
                        <a:rPr lang="en-US" sz="3600" u="none" strike="noStrike" cap="none" spc="0" baseline="0">
                          <a:ln>
                            <a:noFill/>
                          </a:ln>
                          <a:effectLst/>
                          <a:uFillTx/>
                          <a:sym typeface="Helvetica Light"/>
                        </a:rPr>
                        <a:t>True</a:t>
                      </a:r>
                    </a:p>
                    <a:p>
                      <a:r>
                        <a:rPr lang="en-US" sz="3600" u="none" strike="noStrike" cap="none" spc="0" baseline="0">
                          <a:ln>
                            <a:noFill/>
                          </a:ln>
                          <a:effectLst/>
                          <a:uFillTx/>
                          <a:sym typeface="Helvetica Light"/>
                        </a:rPr>
                        <a:t>False</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xmlns="" val="10002"/>
                  </a:ext>
                </a:extLst>
              </a:tr>
              <a:tr h="370840">
                <a:tc>
                  <a:txBody>
                    <a:bodyPr/>
                    <a:lstStyle/>
                    <a:p>
                      <a:r>
                        <a:rPr lang="en-US" sz="3600" u="none" strike="noStrike" cap="none" spc="0" baseline="0">
                          <a:ln>
                            <a:noFill/>
                          </a:ln>
                          <a:effectLst/>
                          <a:uFillTx/>
                          <a:sym typeface="Helvetica Light"/>
                        </a:rPr>
                        <a:t>7</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Rest ECG</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Resting electro cardio graphic results</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a:ln>
                            <a:noFill/>
                          </a:ln>
                          <a:effectLst/>
                          <a:uFillTx/>
                          <a:sym typeface="Helvetica Light"/>
                        </a:rPr>
                        <a:t>Val=0</a:t>
                      </a:r>
                    </a:p>
                    <a:p>
                      <a:r>
                        <a:rPr lang="en-US" sz="3600" u="none" strike="noStrike" cap="none" spc="0" baseline="0">
                          <a:ln>
                            <a:noFill/>
                          </a:ln>
                          <a:effectLst/>
                          <a:uFillTx/>
                          <a:sym typeface="Helvetica Light"/>
                        </a:rPr>
                        <a:t>Val=1</a:t>
                      </a:r>
                    </a:p>
                    <a:p>
                      <a:r>
                        <a:rPr lang="en-US" sz="3600" u="none" strike="noStrike" cap="none" spc="0" baseline="0">
                          <a:ln>
                            <a:noFill/>
                          </a:ln>
                          <a:effectLst/>
                          <a:uFillTx/>
                          <a:sym typeface="Helvetica Light"/>
                        </a:rPr>
                        <a:t>Val-2</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tc>
                <a:tc>
                  <a:txBody>
                    <a:bodyPr/>
                    <a:lstStyle/>
                    <a:p>
                      <a:r>
                        <a:rPr lang="en-US" sz="3600" u="none" strike="noStrike" cap="none" spc="0" baseline="0">
                          <a:ln>
                            <a:noFill/>
                          </a:ln>
                          <a:effectLst/>
                          <a:uFillTx/>
                          <a:sym typeface="Helvetica Light"/>
                        </a:rPr>
                        <a:t>Normal</a:t>
                      </a:r>
                    </a:p>
                    <a:p>
                      <a:r>
                        <a:rPr lang="en-US" sz="3600" u="none" strike="noStrike" cap="none" spc="0" baseline="0">
                          <a:ln>
                            <a:noFill/>
                          </a:ln>
                          <a:effectLst/>
                          <a:uFillTx/>
                          <a:sym typeface="Helvetica Light"/>
                        </a:rPr>
                        <a:t>Abnormal</a:t>
                      </a:r>
                    </a:p>
                    <a:p>
                      <a:r>
                        <a:rPr lang="en-US" sz="3600" u="none" strike="noStrike" cap="none" spc="0" baseline="0">
                          <a:ln>
                            <a:noFill/>
                          </a:ln>
                          <a:effectLst/>
                          <a:uFillTx/>
                          <a:sym typeface="Helvetica Light"/>
                        </a:rPr>
                        <a:t>Probable</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xmlns="" val="10003"/>
                  </a:ext>
                </a:extLst>
              </a:tr>
              <a:tr h="370840">
                <a:tc>
                  <a:txBody>
                    <a:bodyPr/>
                    <a:lstStyle/>
                    <a:p>
                      <a:r>
                        <a:rPr lang="en-US" sz="3600" u="none" strike="noStrike" cap="none" spc="0" baseline="0">
                          <a:ln>
                            <a:noFill/>
                          </a:ln>
                          <a:effectLst/>
                          <a:uFillTx/>
                          <a:sym typeface="Helvetica Light"/>
                        </a:rPr>
                        <a:t>8</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Diet</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On healthy diet</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a:ln>
                            <a:noFill/>
                          </a:ln>
                          <a:effectLst/>
                          <a:uFillTx/>
                          <a:sym typeface="Helvetica Light"/>
                        </a:rPr>
                        <a:t>0</a:t>
                      </a:r>
                    </a:p>
                    <a:p>
                      <a:r>
                        <a:rPr lang="en-US" sz="3600" u="none" strike="noStrike" cap="none" spc="0" baseline="0">
                          <a:ln>
                            <a:noFill/>
                          </a:ln>
                          <a:effectLst/>
                          <a:uFillTx/>
                          <a:sym typeface="Helvetica Light"/>
                        </a:rPr>
                        <a:t>1</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tc>
                <a:tc>
                  <a:txBody>
                    <a:bodyPr/>
                    <a:lstStyle/>
                    <a:p>
                      <a:r>
                        <a:rPr lang="en-US" sz="3600" u="none" strike="noStrike" cap="none" spc="0" baseline="0">
                          <a:ln>
                            <a:noFill/>
                          </a:ln>
                          <a:effectLst/>
                          <a:uFillTx/>
                          <a:sym typeface="Helvetica Light"/>
                        </a:rPr>
                        <a:t>True</a:t>
                      </a:r>
                    </a:p>
                    <a:p>
                      <a:r>
                        <a:rPr lang="en-US" sz="3600" u="none" strike="noStrike" cap="none" spc="0" baseline="0">
                          <a:ln>
                            <a:noFill/>
                          </a:ln>
                          <a:effectLst/>
                          <a:uFillTx/>
                          <a:sym typeface="Helvetica Light"/>
                        </a:rPr>
                        <a:t>False</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xmlns="" val="10004"/>
                  </a:ext>
                </a:extLst>
              </a:tr>
              <a:tr h="370840">
                <a:tc>
                  <a:txBody>
                    <a:bodyPr/>
                    <a:lstStyle/>
                    <a:p>
                      <a:r>
                        <a:rPr lang="en-US" sz="3600" u="none" strike="noStrike" cap="none" spc="0" baseline="0">
                          <a:ln>
                            <a:noFill/>
                          </a:ln>
                          <a:effectLst/>
                          <a:uFillTx/>
                          <a:sym typeface="Helvetica Light"/>
                        </a:rPr>
                        <a:t>9</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Smoking</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Smoker patient</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0</a:t>
                      </a:r>
                    </a:p>
                    <a:p>
                      <a:r>
                        <a:rPr lang="en-US" sz="3600" u="none" strike="noStrike" cap="none" spc="0" baseline="0" dirty="0">
                          <a:ln>
                            <a:noFill/>
                          </a:ln>
                          <a:effectLst/>
                          <a:uFillTx/>
                          <a:sym typeface="Helvetica Light"/>
                        </a:rPr>
                        <a:t>1</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tc>
                  <a:txBody>
                    <a:bodyPr/>
                    <a:lstStyle/>
                    <a:p>
                      <a:r>
                        <a:rPr lang="en-US" sz="3600" u="none" strike="noStrike" cap="none" spc="0" baseline="0">
                          <a:ln>
                            <a:noFill/>
                          </a:ln>
                          <a:effectLst/>
                          <a:uFillTx/>
                          <a:sym typeface="Helvetica Light"/>
                        </a:rPr>
                        <a:t>True</a:t>
                      </a:r>
                    </a:p>
                    <a:p>
                      <a:r>
                        <a:rPr lang="en-US" sz="3600" u="none" strike="noStrike" cap="none" spc="0" baseline="0">
                          <a:ln>
                            <a:noFill/>
                          </a:ln>
                          <a:effectLst/>
                          <a:uFillTx/>
                          <a:sym typeface="Helvetica Light"/>
                        </a:rPr>
                        <a:t>False</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xmlns="" val="10005"/>
                  </a:ext>
                </a:extLst>
              </a:tr>
              <a:tr h="370840">
                <a:tc>
                  <a:txBody>
                    <a:bodyPr/>
                    <a:lstStyle/>
                    <a:p>
                      <a:r>
                        <a:rPr lang="en-US" sz="3600" u="none" strike="noStrike" cap="none" spc="0" baseline="0">
                          <a:ln>
                            <a:noFill/>
                          </a:ln>
                          <a:effectLst/>
                          <a:uFillTx/>
                          <a:sym typeface="Helvetica Light"/>
                        </a:rPr>
                        <a:t>10</a:t>
                      </a:r>
                      <a:endParaRPr lang="en-US" sz="3600" b="0" i="0" u="none" strike="noStrike" cap="none" spc="0" baseline="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Alcohol</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Alcohol drinker</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nchor="ctr"/>
                </a:tc>
                <a:tc>
                  <a:txBody>
                    <a:bodyPr/>
                    <a:lstStyle/>
                    <a:p>
                      <a:r>
                        <a:rPr lang="en-US" sz="3600" u="none" strike="noStrike" cap="none" spc="0" baseline="0" dirty="0">
                          <a:ln>
                            <a:noFill/>
                          </a:ln>
                          <a:effectLst/>
                          <a:uFillTx/>
                          <a:sym typeface="Helvetica Light"/>
                        </a:rPr>
                        <a:t>0</a:t>
                      </a:r>
                    </a:p>
                    <a:p>
                      <a:r>
                        <a:rPr lang="en-US" sz="3600" u="none" strike="noStrike" cap="none" spc="0" baseline="0" dirty="0">
                          <a:ln>
                            <a:noFill/>
                          </a:ln>
                          <a:effectLst/>
                          <a:uFillTx/>
                          <a:sym typeface="Helvetica Light"/>
                        </a:rPr>
                        <a:t>1</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tc>
                  <a:txBody>
                    <a:bodyPr/>
                    <a:lstStyle/>
                    <a:p>
                      <a:r>
                        <a:rPr lang="en-US" sz="3600" u="none" strike="noStrike" cap="none" spc="0" baseline="0" dirty="0">
                          <a:ln>
                            <a:noFill/>
                          </a:ln>
                          <a:effectLst/>
                          <a:uFillTx/>
                          <a:sym typeface="Helvetica Light"/>
                        </a:rPr>
                        <a:t>True</a:t>
                      </a:r>
                    </a:p>
                    <a:p>
                      <a:r>
                        <a:rPr lang="en-US" sz="3600" u="none" strike="noStrike" cap="none" spc="0" baseline="0" dirty="0">
                          <a:ln>
                            <a:noFill/>
                          </a:ln>
                          <a:effectLst/>
                          <a:uFillTx/>
                          <a:sym typeface="Helvetica Light"/>
                        </a:rPr>
                        <a:t>False</a:t>
                      </a:r>
                      <a:endParaRPr lang="en-US" sz="36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xmlns="" val="10006"/>
                  </a:ext>
                </a:extLst>
              </a:tr>
            </a:tbl>
          </a:graphicData>
        </a:graphic>
      </p:graphicFrame>
      <p:sp>
        <p:nvSpPr>
          <p:cNvPr id="4" name="Date Placeholder 3"/>
          <p:cNvSpPr>
            <a:spLocks noGrp="1"/>
          </p:cNvSpPr>
          <p:nvPr>
            <p:ph type="dt" sz="half" idx="10"/>
          </p:nvPr>
        </p:nvSpPr>
        <p:spPr/>
        <p:txBody>
          <a:bodyPr/>
          <a:lstStyle/>
          <a:p>
            <a:fld id="{CFFD34A5-20AF-4EE0-AC35-1C71D84A3F83}" type="datetime1">
              <a:rPr lang="en-US" smtClean="0"/>
              <a:pPr/>
              <a:t>6/24/2019</a:t>
            </a:fld>
            <a:endParaRPr lang="en-US" dirty="0"/>
          </a:p>
        </p:txBody>
      </p:sp>
      <p:sp>
        <p:nvSpPr>
          <p:cNvPr id="5" name="Slide Number Placeholder 4"/>
          <p:cNvSpPr>
            <a:spLocks noGrp="1"/>
          </p:cNvSpPr>
          <p:nvPr>
            <p:ph type="sldNum" sz="quarter" idx="12"/>
          </p:nvPr>
        </p:nvSpPr>
        <p:spPr>
          <a:xfrm>
            <a:off x="12048593" y="13081000"/>
            <a:ext cx="274113" cy="471924"/>
          </a:xfrm>
        </p:spPr>
        <p:txBody>
          <a:bodyPr/>
          <a:lstStyle/>
          <a:p>
            <a:fld id="{B13AE1EE-B55D-544F-A01D-D079AC036120}" type="slidenum">
              <a:rPr lang="en-US" smtClean="0"/>
              <a:pPr/>
              <a:t>9</a:t>
            </a:fld>
            <a:endParaRPr lang="en-US" dirty="0"/>
          </a:p>
        </p:txBody>
      </p:sp>
      <p:sp>
        <p:nvSpPr>
          <p:cNvPr id="6" name="Footer Placeholder 5"/>
          <p:cNvSpPr>
            <a:spLocks noGrp="1"/>
          </p:cNvSpPr>
          <p:nvPr>
            <p:ph type="ftr" sz="quarter" idx="11"/>
          </p:nvPr>
        </p:nvSpPr>
        <p:spPr/>
        <p:txBody>
          <a:bodyPr/>
          <a:lstStyle/>
          <a:p>
            <a:r>
              <a:rPr lang="en-US"/>
              <a:t>Dr Ammar Aldallal</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6076</TotalTime>
  <Words>911</Words>
  <Application>Microsoft Office PowerPoint</Application>
  <PresentationFormat>Custom</PresentationFormat>
  <Paragraphs>295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White</vt:lpstr>
      <vt:lpstr>Using Data Mining Techniques to Predict Diabetes and Heart Diseases</vt:lpstr>
      <vt:lpstr>Outlines</vt:lpstr>
      <vt:lpstr>Introduction</vt:lpstr>
      <vt:lpstr>Importance of the proposed system</vt:lpstr>
      <vt:lpstr>Data Mining Techniques</vt:lpstr>
      <vt:lpstr>Prediction System</vt:lpstr>
      <vt:lpstr>ER-Diagram</vt:lpstr>
      <vt:lpstr>Attributes and values collected from the data set (1)</vt:lpstr>
      <vt:lpstr>Attributes and values collected from the data set (2)</vt:lpstr>
      <vt:lpstr>Process of data mining</vt:lpstr>
      <vt:lpstr>Sample of classification process</vt:lpstr>
      <vt:lpstr>Results</vt:lpstr>
      <vt:lpstr>Sample output</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TASNEEM</dc:creator>
  <cp:lastModifiedBy>Zainab Abdulwahab Isa Abdulla Darwish</cp:lastModifiedBy>
  <cp:revision>17</cp:revision>
  <dcterms:modified xsi:type="dcterms:W3CDTF">2019-06-24T12:20:20Z</dcterms:modified>
</cp:coreProperties>
</file>