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sldIdLst>
    <p:sldId id="294" r:id="rId2"/>
    <p:sldId id="259" r:id="rId3"/>
    <p:sldId id="271" r:id="rId4"/>
    <p:sldId id="308" r:id="rId5"/>
    <p:sldId id="286" r:id="rId6"/>
    <p:sldId id="287" r:id="rId7"/>
    <p:sldId id="289" r:id="rId8"/>
    <p:sldId id="264" r:id="rId9"/>
    <p:sldId id="291" r:id="rId10"/>
    <p:sldId id="309" r:id="rId11"/>
    <p:sldId id="311" r:id="rId12"/>
    <p:sldId id="312" r:id="rId13"/>
    <p:sldId id="313" r:id="rId14"/>
    <p:sldId id="314" r:id="rId15"/>
    <p:sldId id="265" r:id="rId16"/>
    <p:sldId id="31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6/27/2019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3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5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2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7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5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0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6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6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4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17-Apr-19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6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17-Apr-19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Moh A. Husain Ali Madan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5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27581" y="602903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 trading in a limit order book prediction using Machine Learning Algorithm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6401834"/>
            <a:ext cx="56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College of Information Technology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096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Dr. Suresh Subramanian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406B460-5365-4DB6-9197-40163A8DDFD8}"/>
              </a:ext>
            </a:extLst>
          </p:cNvPr>
          <p:cNvSpPr txBox="1"/>
          <p:nvPr/>
        </p:nvSpPr>
        <p:spPr>
          <a:xfrm>
            <a:off x="-3124200" y="4817757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Ahlia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University 7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Annual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Forum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Proposed system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862157"/>
            <a:ext cx="8305800" cy="549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spcBef>
                <a:spcPts val="1200"/>
              </a:spcBef>
            </a:pPr>
            <a:endParaRPr lang="en-US" altLang="en-US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Generate Model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  <a:p>
            <a:pPr marL="800100" lvl="3" indent="-342900" algn="just">
              <a:spcBef>
                <a:spcPts val="1200"/>
              </a:spcBef>
            </a:pPr>
            <a:r>
              <a:rPr lang="en-US" altLang="en-US" sz="2200" dirty="0" smtClean="0">
                <a:solidFill>
                  <a:schemeClr val="tx1"/>
                </a:solidFill>
                <a:latin typeface="Arial" charset="0"/>
              </a:rPr>
              <a:t>Deep Learning techniques are identified</a:t>
            </a:r>
          </a:p>
          <a:p>
            <a:pPr marL="1257300" lvl="4" indent="-342900" algn="just">
              <a:spcBef>
                <a:spcPts val="1200"/>
              </a:spcBef>
            </a:pPr>
            <a:r>
              <a:rPr lang="en-US" altLang="en-US" sz="2200" dirty="0">
                <a:solidFill>
                  <a:schemeClr val="tx1"/>
                </a:solidFill>
                <a:latin typeface="Arial" charset="0"/>
              </a:rPr>
              <a:t>Convolutional Neural </a:t>
            </a:r>
            <a:r>
              <a:rPr lang="en-US" altLang="en-US" sz="2200" dirty="0" smtClean="0">
                <a:solidFill>
                  <a:schemeClr val="tx1"/>
                </a:solidFill>
                <a:latin typeface="Arial" charset="0"/>
              </a:rPr>
              <a:t>Networks (CNN) [3]</a:t>
            </a:r>
          </a:p>
          <a:p>
            <a:pPr marL="1257300" lvl="4" indent="-342900" algn="just">
              <a:spcBef>
                <a:spcPts val="1200"/>
              </a:spcBef>
            </a:pPr>
            <a:r>
              <a:rPr lang="en-US" altLang="en-US" sz="2200" dirty="0" smtClean="0">
                <a:solidFill>
                  <a:schemeClr val="tx1"/>
                </a:solidFill>
                <a:latin typeface="Arial" charset="0"/>
              </a:rPr>
              <a:t>Recurrent Neural </a:t>
            </a:r>
            <a:r>
              <a:rPr lang="en-US" altLang="en-US" sz="2200" dirty="0">
                <a:solidFill>
                  <a:schemeClr val="tx1"/>
                </a:solidFill>
                <a:latin typeface="Arial" charset="0"/>
              </a:rPr>
              <a:t>Network (RNN</a:t>
            </a:r>
            <a:r>
              <a:rPr lang="en-US" altLang="en-US" sz="2200" dirty="0" smtClean="0">
                <a:solidFill>
                  <a:schemeClr val="tx1"/>
                </a:solidFill>
                <a:latin typeface="Arial" charset="0"/>
              </a:rPr>
              <a:t>) [2][5]</a:t>
            </a:r>
          </a:p>
          <a:p>
            <a:pPr marL="342900" lvl="4" indent="-342900" algn="just">
              <a:spcBef>
                <a:spcPts val="1200"/>
              </a:spcBef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Train the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model </a:t>
            </a:r>
            <a:endParaRPr lang="en-US" altLang="en-US" b="1" dirty="0" smtClean="0">
              <a:solidFill>
                <a:schemeClr val="tx1"/>
              </a:solidFill>
              <a:latin typeface="Arial" charset="0"/>
            </a:endParaRPr>
          </a:p>
          <a:p>
            <a:pPr marL="342900" lvl="4" indent="-342900" algn="just">
              <a:spcBef>
                <a:spcPts val="1200"/>
              </a:spcBef>
              <a:buFont typeface="Arial" charset="0"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Test the model</a:t>
            </a:r>
          </a:p>
          <a:p>
            <a:pPr marL="342900" lvl="4" indent="-342900" algn="just">
              <a:spcBef>
                <a:spcPts val="1200"/>
              </a:spcBef>
              <a:buFont typeface="Arial" charset="0"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Predict the Accuracy – Benchmarking with standard model</a:t>
            </a:r>
          </a:p>
          <a:p>
            <a:pPr marL="342900" lvl="4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Implementation</a:t>
            </a:r>
          </a:p>
          <a:p>
            <a:pPr marL="1257300" lvl="4" indent="-342900" algn="just">
              <a:spcBef>
                <a:spcPts val="1200"/>
              </a:spcBef>
            </a:pPr>
            <a:r>
              <a:rPr lang="en-US" altLang="en-US" sz="2200" dirty="0">
                <a:solidFill>
                  <a:schemeClr val="tx1"/>
                </a:solidFill>
                <a:latin typeface="Arial" charset="0"/>
              </a:rPr>
              <a:t>Python </a:t>
            </a:r>
            <a:r>
              <a:rPr lang="en-US" altLang="en-US" sz="2200" dirty="0" smtClean="0">
                <a:solidFill>
                  <a:schemeClr val="tx1"/>
                </a:solidFill>
                <a:latin typeface="Arial" charset="0"/>
              </a:rPr>
              <a:t>V 3.6</a:t>
            </a:r>
          </a:p>
          <a:p>
            <a:pPr marL="1257300" lvl="4" indent="-342900" algn="just">
              <a:spcBef>
                <a:spcPts val="1200"/>
              </a:spcBef>
            </a:pPr>
            <a:r>
              <a:rPr lang="en-US" altLang="en-US" sz="2200" dirty="0" err="1" smtClean="0">
                <a:solidFill>
                  <a:schemeClr val="tx1"/>
                </a:solidFill>
                <a:latin typeface="Arial" charset="0"/>
              </a:rPr>
              <a:t>TensorFlow</a:t>
            </a:r>
            <a:endParaRPr lang="en-US" altLang="en-US" sz="22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93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Data Representation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883" y="1588055"/>
            <a:ext cx="878205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841375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data of Limit Order Book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12819" y="5425856"/>
            <a:ext cx="1831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Adopted from [4]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11613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Data Representation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716" y="1411289"/>
            <a:ext cx="8724900" cy="39433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31180" y="5077640"/>
            <a:ext cx="1831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Adopted from [4]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87652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Data Representation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93" y="1331913"/>
            <a:ext cx="8820150" cy="4533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695009" y="5588814"/>
            <a:ext cx="1831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Adopted from [4]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067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Data Representation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341" y="1574284"/>
            <a:ext cx="8334375" cy="43148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54656" y="5595585"/>
            <a:ext cx="18311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Adopted from [4]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1061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Conclusion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92481" y="841375"/>
            <a:ext cx="77724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charset="0"/>
              </a:rPr>
              <a:t>Proposed work is the Inter-disciplinary work</a:t>
            </a:r>
            <a:r>
              <a:rPr lang="en-US" altLang="en-US" sz="2400" dirty="0">
                <a:latin typeface="Arial" charset="0"/>
              </a:rPr>
              <a:t> which includes IT and </a:t>
            </a:r>
            <a:r>
              <a:rPr lang="en-US" altLang="en-US" sz="2400" dirty="0" smtClean="0">
                <a:latin typeface="Arial" charset="0"/>
              </a:rPr>
              <a:t>Finance</a:t>
            </a:r>
          </a:p>
          <a:p>
            <a:pPr marL="8001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charset="0"/>
              </a:rPr>
              <a:t>Suggestions from QS Maple presentation at </a:t>
            </a:r>
            <a:r>
              <a:rPr lang="en-US" altLang="en-US" dirty="0" err="1" smtClean="0">
                <a:latin typeface="Arial" charset="0"/>
              </a:rPr>
              <a:t>Ahlia</a:t>
            </a:r>
            <a:r>
              <a:rPr lang="en-US" altLang="en-US" dirty="0" smtClean="0">
                <a:latin typeface="Arial" charset="0"/>
              </a:rPr>
              <a:t> University by Mr. Ashwin</a:t>
            </a:r>
          </a:p>
          <a:p>
            <a:pPr marL="8001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charset="0"/>
              </a:rPr>
              <a:t>Why </a:t>
            </a:r>
            <a:r>
              <a:rPr lang="en-US" altLang="en-US" dirty="0" err="1" smtClean="0">
                <a:latin typeface="Arial" charset="0"/>
              </a:rPr>
              <a:t>Algo</a:t>
            </a:r>
            <a:r>
              <a:rPr lang="en-US" altLang="en-US" dirty="0" smtClean="0">
                <a:latin typeface="Arial" charset="0"/>
              </a:rPr>
              <a:t> Bahrain? 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Arial" charset="0"/>
              </a:rPr>
              <a:t>Proposed work is submitted to – 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latin typeface="Arial" charset="0"/>
              </a:rPr>
              <a:t>	</a:t>
            </a:r>
            <a:r>
              <a:rPr lang="en-US" altLang="en-US" sz="2000" dirty="0" err="1" smtClean="0">
                <a:latin typeface="Arial" charset="0"/>
              </a:rPr>
              <a:t>Ahlia</a:t>
            </a:r>
            <a:r>
              <a:rPr lang="en-US" altLang="en-US" sz="2000" dirty="0" smtClean="0">
                <a:latin typeface="Arial" charset="0"/>
              </a:rPr>
              <a:t> University - Academic  Research 	Intellectual Contribution Committee (ARICC)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charset="0"/>
              </a:rPr>
              <a:t>	</a:t>
            </a:r>
            <a:r>
              <a:rPr lang="en-US" altLang="en-US" sz="2000" dirty="0" smtClean="0">
                <a:latin typeface="Arial" charset="0"/>
              </a:rPr>
              <a:t>Application </a:t>
            </a:r>
            <a:r>
              <a:rPr lang="en-US" altLang="en-US" sz="2000" dirty="0">
                <a:latin typeface="Arial" charset="0"/>
              </a:rPr>
              <a:t>for funding to conduct a research </a:t>
            </a:r>
            <a:r>
              <a:rPr lang="en-US" altLang="en-US" sz="2000" dirty="0" smtClean="0">
                <a:latin typeface="Arial" charset="0"/>
              </a:rPr>
              <a:t>	project 		(Submitted the application to ARICC)  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charset="0"/>
              </a:rPr>
              <a:t>	</a:t>
            </a:r>
            <a:r>
              <a:rPr lang="en-US" altLang="en-US" sz="2000" dirty="0" smtClean="0">
                <a:latin typeface="Arial" charset="0"/>
              </a:rPr>
              <a:t>Primary Investigator : Dr. Suresh Subramanian</a:t>
            </a:r>
          </a:p>
          <a:p>
            <a:pPr algn="just">
              <a:spcBef>
                <a:spcPts val="1200"/>
              </a:spcBef>
            </a:pPr>
            <a:r>
              <a:rPr lang="en-US" altLang="en-US" sz="2000" dirty="0">
                <a:latin typeface="Arial" charset="0"/>
              </a:rPr>
              <a:t>	</a:t>
            </a:r>
            <a:r>
              <a:rPr lang="en-US" altLang="en-US" sz="2000" dirty="0" smtClean="0">
                <a:latin typeface="Arial" charset="0"/>
              </a:rPr>
              <a:t>Co-Investigator: Dr. Gagan Kukreja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charset="0"/>
              </a:rPr>
              <a:t>	</a:t>
            </a:r>
            <a:r>
              <a:rPr lang="en-US" altLang="en-US" sz="2000" dirty="0" smtClean="0">
                <a:latin typeface="Arial" charset="0"/>
              </a:rPr>
              <a:t>Received the positive feedback from reviewers 	and 	comments are addressed in this presentation </a:t>
            </a:r>
          </a:p>
          <a:p>
            <a:pPr algn="just">
              <a:spcBef>
                <a:spcPts val="1200"/>
              </a:spcBef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60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Conclusion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16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579019" y="3962400"/>
            <a:ext cx="442198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latin typeface="Arial" charset="0"/>
              </a:rPr>
              <a:t>Any Questions Please ?</a:t>
            </a:r>
          </a:p>
          <a:p>
            <a:pPr algn="just">
              <a:spcBef>
                <a:spcPts val="1200"/>
              </a:spcBef>
            </a:pPr>
            <a:endParaRPr lang="en-US" altLang="en-US" sz="2400" dirty="0">
              <a:latin typeface="Arial" charset="0"/>
            </a:endParaRPr>
          </a:p>
          <a:p>
            <a:pPr algn="just">
              <a:spcBef>
                <a:spcPts val="1200"/>
              </a:spcBef>
            </a:pPr>
            <a:endParaRPr lang="en-US" altLang="en-US" sz="2400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381" y="1667115"/>
            <a:ext cx="237451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latin typeface="Arial" charset="0"/>
              </a:rPr>
              <a:t>Thank You</a:t>
            </a:r>
          </a:p>
          <a:p>
            <a:pPr algn="just">
              <a:spcBef>
                <a:spcPts val="1200"/>
              </a:spcBef>
            </a:pPr>
            <a:endParaRPr lang="en-US" altLang="en-US" sz="2400" dirty="0">
              <a:latin typeface="Arial" charset="0"/>
            </a:endParaRPr>
          </a:p>
          <a:p>
            <a:pPr algn="just">
              <a:spcBef>
                <a:spcPts val="1200"/>
              </a:spcBef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1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81000" y="987037"/>
            <a:ext cx="8229600" cy="5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Introduction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Literature review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Problem statement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Objectives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Proposed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System 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Design 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Proposed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System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Sample Data Representation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Conclusion</a:t>
            </a: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Introduction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3</a:t>
            </a:fld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9906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Arial" charset="0"/>
              </a:rPr>
              <a:t>Financial Exchanges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Exchanges are organized marketplaces where securities (like stocks), commodities and derivatives (among other financial instruments) are traded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Investors need to agree upon a price before exchanging an asset, and this needs to be done centrally so the transactions can be monitored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Exchanges use what is called a </a:t>
            </a:r>
            <a:r>
              <a:rPr lang="en-GB" altLang="en-US" sz="2000" b="1" u="sng" dirty="0">
                <a:solidFill>
                  <a:schemeClr val="tx1"/>
                </a:solidFill>
                <a:latin typeface="Arial" charset="0"/>
              </a:rPr>
              <a:t>Limit Order Book</a:t>
            </a: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 to achieve this coordination</a:t>
            </a:r>
          </a:p>
          <a:p>
            <a:pPr algn="just">
              <a:spcBef>
                <a:spcPts val="1200"/>
              </a:spcBef>
            </a:pP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0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Introduction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4</a:t>
            </a:fld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9906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GB" altLang="en-US" sz="2400" b="1" dirty="0">
                <a:solidFill>
                  <a:srgbClr val="FF0000"/>
                </a:solidFill>
                <a:latin typeface="Arial" charset="0"/>
              </a:rPr>
              <a:t>Limit Order Book (LOB)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The Limit Order Book is a transparent trading system that matches customer orders (bids and asks) using a                     “</a:t>
            </a:r>
            <a:r>
              <a:rPr lang="en-GB" altLang="en-US" sz="2000" b="1" u="sng" dirty="0">
                <a:solidFill>
                  <a:schemeClr val="tx1"/>
                </a:solidFill>
                <a:latin typeface="Arial" charset="0"/>
              </a:rPr>
              <a:t>price first time second</a:t>
            </a: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” priority basis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When an order is submitted it contains 3 attributes: </a:t>
            </a:r>
          </a:p>
          <a:p>
            <a:pPr marL="914400" lvl="2" indent="0" algn="just">
              <a:spcBef>
                <a:spcPts val="1200"/>
              </a:spcBef>
              <a:buNone/>
            </a:pPr>
            <a:r>
              <a:rPr lang="en-GB" altLang="en-US" sz="1800" dirty="0">
                <a:solidFill>
                  <a:schemeClr val="tx1"/>
                </a:solidFill>
                <a:latin typeface="Arial" charset="0"/>
              </a:rPr>
              <a:t>› Whether it is an ask (sell) or bid (buy) order </a:t>
            </a:r>
          </a:p>
          <a:p>
            <a:pPr marL="914400" lvl="2" indent="0" algn="just">
              <a:spcBef>
                <a:spcPts val="1200"/>
              </a:spcBef>
              <a:buNone/>
            </a:pPr>
            <a:r>
              <a:rPr lang="en-GB" altLang="en-US" sz="1800" dirty="0">
                <a:solidFill>
                  <a:schemeClr val="tx1"/>
                </a:solidFill>
                <a:latin typeface="Arial" charset="0"/>
              </a:rPr>
              <a:t>› The price limit p(t) </a:t>
            </a:r>
          </a:p>
          <a:p>
            <a:pPr marL="914400" lvl="2" indent="0" algn="just">
              <a:spcBef>
                <a:spcPts val="1200"/>
              </a:spcBef>
              <a:buNone/>
            </a:pPr>
            <a:r>
              <a:rPr lang="en-GB" altLang="en-US" sz="1800" dirty="0">
                <a:solidFill>
                  <a:schemeClr val="tx1"/>
                </a:solidFill>
                <a:latin typeface="Arial" charset="0"/>
              </a:rPr>
              <a:t>› The size of the order v(t)</a:t>
            </a:r>
          </a:p>
          <a:p>
            <a:pPr lvl="1" algn="just">
              <a:spcBef>
                <a:spcPts val="1200"/>
              </a:spcBef>
            </a:pPr>
            <a:r>
              <a:rPr lang="en-GB" altLang="en-US" sz="2000" dirty="0">
                <a:solidFill>
                  <a:schemeClr val="tx1"/>
                </a:solidFill>
                <a:latin typeface="Arial" charset="0"/>
              </a:rPr>
              <a:t>The order book has two sides, the bid side, containing buy orders, and the ask side, containing sell orders</a:t>
            </a:r>
          </a:p>
          <a:p>
            <a:pPr algn="just">
              <a:spcBef>
                <a:spcPts val="1200"/>
              </a:spcBef>
            </a:pPr>
            <a:endParaRPr lang="en-US" altLang="en-US" sz="24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8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Literature Review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33400" y="1029867"/>
            <a:ext cx="7848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[1] 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Huang, B.,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Huan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Y., Xu, L. D., Zheng, L., &amp; Zou, Z. (2019). Automated trading systems statistical and machine learning methods and hardware implementation: a survey. Enterprise Information Systems, 13(1), 132-144.</a:t>
            </a:r>
          </a:p>
          <a:p>
            <a:endParaRPr lang="en-US" sz="14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[2]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Tsantekidis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Passalis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Tefas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Kanniainen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Gabbouj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M., &amp;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Iosifidis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(2018). Using Deep Learning for price prediction by exploiting stationary limit order book features. 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arXiv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preprint arXiv:1810.09965.</a:t>
            </a:r>
          </a:p>
          <a:p>
            <a:endParaRPr lang="en-US" sz="14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[3] 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Chen, S., &amp; He, H. (2018, October). Stock Prediction Using Convolutional Neural Network. In IOP Conference Series: Materials Science and Engineering (Vol. 435, No. 1, p. 012026). IOP Publishing.</a:t>
            </a:r>
          </a:p>
          <a:p>
            <a:endParaRPr lang="en-US" sz="1400" dirty="0" smtClean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[4] </a:t>
            </a:r>
            <a:r>
              <a:rPr lang="en-US" sz="14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Tsantekidis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Passalis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Tefas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Kanniainen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Gabbouj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M., &amp;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Iosifidis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(2017, July). Forecasting stock prices from the limit order book using convolutional neural networks. In 2017 IEEE 19th Conference on Business Informatics (CBI) (Vol. 1, pp. 7-12). IEEE.</a:t>
            </a:r>
          </a:p>
          <a:p>
            <a:endParaRPr lang="en-US" sz="14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[5] 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Box, G. E., Jenkins, G. M.,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Reinsel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G. C., &amp;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Ljung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G. M. (2015). Time series analysis: forecasting and control. John Wiley &amp; Sons</a:t>
            </a:r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 smtClean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[6]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Cartea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Á., &amp; </a:t>
            </a:r>
            <a:r>
              <a:rPr lang="en-US" sz="1400" dirty="0" err="1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Penalva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J. (2012). Where is the value in high frequency trading?. The Quarterly Journal of Finance, 2(03), 1250014.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[7] Avellaneda</a:t>
            </a:r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M. (2011). Algorithmic and High-frequency trading: an overview. In New York University &amp; Finance Concepts LLC Quant Congress USA 2011.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141674"/>
            <a:ext cx="7414007" cy="46792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sz="28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Problem Statement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02645" y="2966716"/>
            <a:ext cx="8229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Why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Algo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Bahrain?</a:t>
            </a:r>
          </a:p>
          <a:p>
            <a:pPr lvl="2"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http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://algobahrain.com/#WhyALGOBahrain?</a:t>
            </a:r>
          </a:p>
          <a:p>
            <a:pPr lvl="1"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Algorithmic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trading is the concept has introduced in Bahrain in 2017 to interconnect the banks through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FinTech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technology 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spcBef>
                <a:spcPts val="120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Four out of ten customers in the GCC are ready to switch to a digital-first relationship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http://www.bizbahrain.com/algo-bahrain-worlds-first-fintech-consortium-islamic-banks/).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23900" y="1229269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Propose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machine learning framework to capture the dynamics of high frequency limit order books in financial equity markets and automate real-time prediction of metrics such as mid-price movement and price spread crossing.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Objectives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983232"/>
            <a:ext cx="8513618" cy="529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accomplish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prediction of price movements based on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current and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past changes occurring in the limit order books 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To propose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a machine learning framework to capture the dynamics of high frequency limit order books in financial equity markets and automate real-time prediction of metrics such as mid-price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movement</a:t>
            </a:r>
            <a:r>
              <a:rPr lang="en-GB" sz="240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GB" sz="2400" dirty="0">
              <a:solidFill>
                <a:schemeClr val="tx1"/>
              </a:solidFill>
              <a:latin typeface="Arial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charset="0"/>
              </a:rPr>
              <a:t>To analyse and evaluate the accuracy of the proposed system using deep learning techniques.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Arial" charset="0"/>
              </a:rPr>
              <a:t>To benchmark with other standard techniques such as Support Vector Machine </a:t>
            </a:r>
            <a:r>
              <a:rPr lang="en-GB" sz="24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GB" sz="2400" dirty="0" smtClean="0">
                <a:solidFill>
                  <a:schemeClr val="tx1"/>
                </a:solidFill>
                <a:latin typeface="Arial" charset="0"/>
              </a:rPr>
              <a:t>SVM) and Regression analysis.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26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Proposed </a:t>
            </a:r>
            <a:r>
              <a:rPr lang="en-US" altLang="en-US" sz="280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System Design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5275" y="2209799"/>
            <a:ext cx="80485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8" name="Picture 7" descr="A close up of a map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44" y="1425978"/>
            <a:ext cx="7234855" cy="436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820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Proposed system</a:t>
            </a: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862157"/>
            <a:ext cx="8305800" cy="549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Proposed system has the following steps</a:t>
            </a:r>
          </a:p>
          <a:p>
            <a:pPr lvl="1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Get the Data</a:t>
            </a:r>
          </a:p>
          <a:p>
            <a:pPr lvl="2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Open Dataset </a:t>
            </a:r>
          </a:p>
          <a:p>
            <a:pPr lvl="3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First publicly available datasets that contain representations and annotations for a limit order book (LOB) in the High Frequency Trading universe.</a:t>
            </a:r>
          </a:p>
          <a:p>
            <a:pPr lvl="3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Benchmark Dataset for Mid-Price Forecasting of Limit Order Book Data with Machine Learning Methods.</a:t>
            </a:r>
          </a:p>
          <a:p>
            <a:pPr lvl="2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Paid Dataset</a:t>
            </a:r>
          </a:p>
          <a:p>
            <a:pPr lvl="3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NASDAQ datasets</a:t>
            </a:r>
          </a:p>
          <a:p>
            <a:pPr algn="just"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Generate Features</a:t>
            </a:r>
          </a:p>
          <a:p>
            <a:pPr lvl="2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Auto Regressive Integrated Moving Average (ARIMA) model is proposed – which is the most popular in time series analysis [4]</a:t>
            </a:r>
          </a:p>
          <a:p>
            <a:pPr marL="342900" lvl="3" indent="-342900" algn="just">
              <a:spcBef>
                <a:spcPts val="1200"/>
              </a:spcBef>
              <a:buFont typeface="Arial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Statistical checks</a:t>
            </a:r>
          </a:p>
          <a:p>
            <a:pPr lvl="2" algn="just">
              <a:spcBef>
                <a:spcPts val="1200"/>
              </a:spcBef>
            </a:pPr>
            <a:r>
              <a:rPr lang="en-US" altLang="en-US" dirty="0">
                <a:solidFill>
                  <a:schemeClr val="tx1"/>
                </a:solidFill>
                <a:latin typeface="Arial" charset="0"/>
              </a:rPr>
              <a:t>Ensuring that the data has good quality is very important for our models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lvl="2" algn="just">
              <a:spcBef>
                <a:spcPts val="120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Proposed techniques are  Conditional </a:t>
            </a:r>
            <a:r>
              <a:rPr lang="en-US" altLang="en-US" dirty="0" err="1" smtClean="0">
                <a:solidFill>
                  <a:schemeClr val="tx1"/>
                </a:solidFill>
                <a:latin typeface="Arial" charset="0"/>
              </a:rPr>
              <a:t>Heteroskedasticity</a:t>
            </a:r>
            <a:r>
              <a:rPr lang="en-US" altLang="en-US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serial correlation</a:t>
            </a:r>
            <a:endParaRPr lang="en-US" alt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566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4345</TotalTime>
  <Words>663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Agenda</vt:lpstr>
      <vt:lpstr>Introduction</vt:lpstr>
      <vt:lpstr>Introduction</vt:lpstr>
      <vt:lpstr>Literature Review</vt:lpstr>
      <vt:lpstr>Problem Statement</vt:lpstr>
      <vt:lpstr>Objectives</vt:lpstr>
      <vt:lpstr>Proposed System Design</vt:lpstr>
      <vt:lpstr>Proposed system</vt:lpstr>
      <vt:lpstr>Proposed system</vt:lpstr>
      <vt:lpstr>Data Representation</vt:lpstr>
      <vt:lpstr>Data Representation</vt:lpstr>
      <vt:lpstr>Data Representation</vt:lpstr>
      <vt:lpstr>Data Representation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377</cp:revision>
  <dcterms:created xsi:type="dcterms:W3CDTF">2016-03-26T11:23:44Z</dcterms:created>
  <dcterms:modified xsi:type="dcterms:W3CDTF">2019-06-27T11:57:04Z</dcterms:modified>
</cp:coreProperties>
</file>