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91" r:id="rId3"/>
    <p:sldId id="259" r:id="rId4"/>
    <p:sldId id="260" r:id="rId5"/>
    <p:sldId id="261" r:id="rId6"/>
    <p:sldId id="263" r:id="rId7"/>
    <p:sldId id="266" r:id="rId8"/>
    <p:sldId id="289" r:id="rId9"/>
    <p:sldId id="290" r:id="rId10"/>
    <p:sldId id="269" r:id="rId11"/>
    <p:sldId id="277" r:id="rId12"/>
    <p:sldId id="270" r:id="rId13"/>
    <p:sldId id="279" r:id="rId14"/>
    <p:sldId id="288" r:id="rId15"/>
    <p:sldId id="272" r:id="rId16"/>
    <p:sldId id="285" r:id="rId17"/>
    <p:sldId id="282" r:id="rId18"/>
    <p:sldId id="283" r:id="rId19"/>
    <p:sldId id="276" r:id="rId20"/>
    <p:sldId id="271" r:id="rId21"/>
    <p:sldId id="287" r:id="rId22"/>
    <p:sldId id="281" r:id="rId23"/>
    <p:sldId id="280" r:id="rId24"/>
    <p:sldId id="284"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94" y="-13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354109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20949737" y="3169920"/>
            <a:ext cx="4876798" cy="975360"/>
          </a:xfrm>
          <a:prstGeom prst="rect">
            <a:avLst/>
          </a:prstGeom>
        </p:spPr>
        <p:txBody>
          <a:bodyPr lIns="217709" tIns="108855" rIns="217709" bIns="108855"/>
          <a:lstStyle/>
          <a:p>
            <a:fld id="{DB579FBA-00DB-4E8B-9825-65364F5CDE08}" type="datetimeFigureOut">
              <a:rPr lang="en-US" smtClean="0"/>
              <a:t>6/26/2019</a:t>
            </a:fld>
            <a:endParaRPr lang="en-US"/>
          </a:p>
        </p:txBody>
      </p:sp>
      <p:sp>
        <p:nvSpPr>
          <p:cNvPr id="5" name="Footer Placeholder 4"/>
          <p:cNvSpPr>
            <a:spLocks noGrp="1"/>
          </p:cNvSpPr>
          <p:nvPr>
            <p:ph type="ftr" sz="quarter" idx="11"/>
          </p:nvPr>
        </p:nvSpPr>
        <p:spPr>
          <a:xfrm rot="16200000">
            <a:off x="21020855" y="7975600"/>
            <a:ext cx="4734562" cy="975360"/>
          </a:xfrm>
          <a:prstGeom prst="rect">
            <a:avLst/>
          </a:prstGeom>
        </p:spPr>
        <p:txBody>
          <a:bodyPr lIns="217709" tIns="108855" rIns="217709" bIns="108855"/>
          <a:lstStyle/>
          <a:p>
            <a:endParaRPr lang="en-US"/>
          </a:p>
        </p:txBody>
      </p:sp>
      <p:sp>
        <p:nvSpPr>
          <p:cNvPr id="6" name="Slide Number Placeholder 5"/>
          <p:cNvSpPr>
            <a:spLocks noGrp="1"/>
          </p:cNvSpPr>
          <p:nvPr>
            <p:ph type="sldNum" sz="quarter" idx="12"/>
          </p:nvPr>
        </p:nvSpPr>
        <p:spPr>
          <a:xfrm>
            <a:off x="11946001" y="13081000"/>
            <a:ext cx="479298" cy="471924"/>
          </a:xfrm>
        </p:spPr>
        <p:txBody>
          <a:bodyPr/>
          <a:lstStyle/>
          <a:p>
            <a:fld id="{91BF2093-89F6-4DE4-851C-A93257E412FD}" type="slidenum">
              <a:rPr lang="en-US" smtClean="0"/>
              <a:t>‹#›</a:t>
            </a:fld>
            <a:endParaRPr lang="en-US"/>
          </a:p>
        </p:txBody>
      </p:sp>
    </p:spTree>
    <p:extLst>
      <p:ext uri="{BB962C8B-B14F-4D97-AF65-F5344CB8AC3E}">
        <p14:creationId xmlns:p14="http://schemas.microsoft.com/office/powerpoint/2010/main" val="8594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4488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Title goes here…"/>
          <p:cNvSpPr txBox="1">
            <a:spLocks noGrp="1"/>
          </p:cNvSpPr>
          <p:nvPr>
            <p:ph type="ctrTitle"/>
          </p:nvPr>
        </p:nvSpPr>
        <p:spPr>
          <a:xfrm>
            <a:off x="1778000" y="4925483"/>
            <a:ext cx="20828000" cy="2100263"/>
          </a:xfrm>
          <a:prstGeom prst="rect">
            <a:avLst/>
          </a:prstGeom>
        </p:spPr>
        <p:txBody>
          <a:bodyPr>
            <a:noAutofit/>
          </a:bodyPr>
          <a:lstStyle>
            <a:lvl1pPr>
              <a:defRPr sz="10400" b="1">
                <a:solidFill>
                  <a:schemeClr val="accent5"/>
                </a:solidFill>
                <a:latin typeface="Helvetica"/>
                <a:ea typeface="Helvetica"/>
                <a:cs typeface="Helvetica"/>
                <a:sym typeface="Helvetica"/>
              </a:defRPr>
            </a:lvl1pPr>
          </a:lstStyle>
          <a:p>
            <a:pPr rtl="1"/>
            <a:r>
              <a:rPr lang="ar-BH" sz="4800" dirty="0" smtClean="0"/>
              <a:t>نموذج لتفسير المتغيرات الاجتماعية والمهنية المؤثرة </a:t>
            </a:r>
            <a:r>
              <a:rPr lang="ar-BH" sz="4800" dirty="0"/>
              <a:t>في إنتاج المعرفة </a:t>
            </a:r>
            <a:r>
              <a:rPr lang="ar-BH" sz="4800" dirty="0" smtClean="0"/>
              <a:t>العلمية في مجال الإعلام</a:t>
            </a:r>
            <a:r>
              <a:rPr lang="ar-BH" sz="4800" dirty="0"/>
              <a:t/>
            </a:r>
            <a:br>
              <a:rPr lang="ar-BH" sz="4800" dirty="0"/>
            </a:br>
            <a:r>
              <a:rPr lang="ar-BH" sz="4800" dirty="0"/>
              <a:t>دراسة في إطار علم اجتماع </a:t>
            </a:r>
            <a:r>
              <a:rPr lang="ar-BH" sz="4800" dirty="0" smtClean="0"/>
              <a:t>المعرفة</a:t>
            </a:r>
            <a:br>
              <a:rPr lang="ar-BH" sz="4800" dirty="0" smtClean="0"/>
            </a:br>
            <a:r>
              <a:rPr lang="en-US" sz="4800" dirty="0"/>
              <a:t>A Model for Interpreting Social and Professional Factors Affecting Scientific Productivity in Media Research</a:t>
            </a:r>
            <a:endParaRPr sz="4800" dirty="0"/>
          </a:p>
        </p:txBody>
      </p:sp>
      <p:sp>
        <p:nvSpPr>
          <p:cNvPr id="120" name="Date: 22nd Feb 2018"/>
          <p:cNvSpPr txBox="1">
            <a:spLocks noGrp="1"/>
          </p:cNvSpPr>
          <p:nvPr>
            <p:ph type="subTitle" sz="quarter" idx="1"/>
          </p:nvPr>
        </p:nvSpPr>
        <p:spPr>
          <a:xfrm>
            <a:off x="1778000" y="7533216"/>
            <a:ext cx="20828000" cy="1587501"/>
          </a:xfrm>
          <a:prstGeom prst="rect">
            <a:avLst/>
          </a:prstGeom>
        </p:spPr>
        <p:txBody>
          <a:bodyPr/>
          <a:lstStyle/>
          <a:p>
            <a:r>
              <a:rPr lang="ar-BH" dirty="0" smtClean="0"/>
              <a:t>د. حسام محمد إلهامي</a:t>
            </a:r>
          </a:p>
          <a:p>
            <a:r>
              <a:rPr lang="en-US" dirty="0" err="1" smtClean="0"/>
              <a:t>Hossam</a:t>
            </a:r>
            <a:r>
              <a:rPr lang="en-US" dirty="0" smtClean="0"/>
              <a:t> Mohamed </a:t>
            </a:r>
            <a:r>
              <a:rPr lang="en-US" dirty="0" err="1" smtClean="0"/>
              <a:t>Elhamy</a:t>
            </a:r>
            <a:r>
              <a:rPr lang="en-US" dirty="0" smtClean="0"/>
              <a:t>, Ph. D.</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US" b="1" dirty="0"/>
          </a:p>
        </p:txBody>
      </p:sp>
      <p:sp>
        <p:nvSpPr>
          <p:cNvPr id="3" name="Content Placeholder 2"/>
          <p:cNvSpPr>
            <a:spLocks noGrp="1"/>
          </p:cNvSpPr>
          <p:nvPr>
            <p:ph idx="1"/>
          </p:nvPr>
        </p:nvSpPr>
        <p:spPr>
          <a:xfrm>
            <a:off x="406400" y="2590800"/>
            <a:ext cx="21742400" cy="10210800"/>
          </a:xfrm>
        </p:spPr>
        <p:txBody>
          <a:bodyPr>
            <a:normAutofit/>
          </a:bodyPr>
          <a:lstStyle/>
          <a:p>
            <a:pPr marL="272137" indent="0" algn="ctr" rtl="1">
              <a:buNone/>
            </a:pPr>
            <a:r>
              <a:rPr lang="ar-BH" sz="10400" b="1" dirty="0" smtClean="0"/>
              <a:t>عامل </a:t>
            </a:r>
            <a:r>
              <a:rPr lang="ar-SA" sz="10400" b="1" dirty="0" smtClean="0"/>
              <a:t>التنشئة </a:t>
            </a:r>
            <a:r>
              <a:rPr lang="ar-SA" sz="10400" b="1" dirty="0"/>
              <a:t>الأكاديمية </a:t>
            </a:r>
            <a:r>
              <a:rPr lang="ar-SA" sz="10400" b="1" dirty="0" smtClean="0"/>
              <a:t>ِ</a:t>
            </a:r>
            <a:endParaRPr lang="ar-BH" sz="10400" b="1" dirty="0" smtClean="0"/>
          </a:p>
          <a:p>
            <a:pPr marL="272137" indent="0" algn="ctr" rtl="1">
              <a:buNone/>
            </a:pPr>
            <a:r>
              <a:rPr lang="en-US" sz="10400" b="1" i="1" dirty="0" smtClean="0"/>
              <a:t> </a:t>
            </a:r>
            <a:r>
              <a:rPr lang="en-US" sz="10400" b="1" i="1" dirty="0"/>
              <a:t>Academic </a:t>
            </a:r>
            <a:r>
              <a:rPr lang="en-US" sz="10400" b="1" i="1" dirty="0" smtClean="0"/>
              <a:t>socialization</a:t>
            </a:r>
            <a:endParaRPr lang="ar-BH" sz="10400" b="1" dirty="0"/>
          </a:p>
          <a:p>
            <a:pPr marL="272137" indent="0" algn="just" rtl="1">
              <a:buNone/>
            </a:pPr>
            <a:r>
              <a:rPr lang="ar-SA" sz="7600" dirty="0"/>
              <a:t>الإعداد الأكاديمي الذي يمر به عضو هيئة التدريس بمرحلة البكالوريوس</a:t>
            </a:r>
            <a:r>
              <a:rPr lang="ar-BH" sz="7600" dirty="0"/>
              <a:t> و الماجستير</a:t>
            </a:r>
            <a:r>
              <a:rPr lang="ar-SA" sz="7600" dirty="0"/>
              <a:t> </a:t>
            </a:r>
            <a:endParaRPr lang="ar-BH" sz="7600" dirty="0" smtClean="0"/>
          </a:p>
          <a:p>
            <a:pPr marL="272137" indent="0" algn="just" rtl="1">
              <a:buNone/>
            </a:pPr>
            <a:r>
              <a:rPr lang="ar-BH" sz="7600" dirty="0" smtClean="0"/>
              <a:t>هذه المرحلة تمارس ما يسمى بآليات </a:t>
            </a:r>
            <a:r>
              <a:rPr lang="ar-BH" sz="7600" dirty="0"/>
              <a:t>التطويع الأكاديمي</a:t>
            </a:r>
            <a:r>
              <a:rPr lang="ar-SA" sz="7600" dirty="0"/>
              <a:t>. </a:t>
            </a:r>
          </a:p>
        </p:txBody>
      </p:sp>
    </p:spTree>
    <p:extLst>
      <p:ext uri="{BB962C8B-B14F-4D97-AF65-F5344CB8AC3E}">
        <p14:creationId xmlns:p14="http://schemas.microsoft.com/office/powerpoint/2010/main" val="210192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rtl="1">
              <a:buNone/>
            </a:pPr>
            <a:r>
              <a:rPr lang="ar-BH" sz="7200" b="1" dirty="0" smtClean="0"/>
              <a:t>يرتبط ب</a:t>
            </a:r>
            <a:r>
              <a:rPr lang="ar-SA" sz="7200" b="1" dirty="0" smtClean="0"/>
              <a:t>التنشئة </a:t>
            </a:r>
            <a:r>
              <a:rPr lang="ar-SA" sz="7200" b="1" dirty="0"/>
              <a:t>الأكاديمية </a:t>
            </a:r>
            <a:endParaRPr lang="ar-BH" sz="7200" b="1" dirty="0" smtClean="0"/>
          </a:p>
          <a:p>
            <a:pPr marL="0" indent="0" algn="just" rtl="1">
              <a:buNone/>
            </a:pPr>
            <a:r>
              <a:rPr lang="ar-SA" sz="7200" dirty="0" smtClean="0"/>
              <a:t>النظام </a:t>
            </a:r>
            <a:r>
              <a:rPr lang="ar-SA" sz="7200" dirty="0"/>
              <a:t>المتبع في تعيين الأكاديميين بالمؤسسات الجامعية، الذي يقوم على ما أسمته </a:t>
            </a:r>
            <a:r>
              <a:rPr lang="ar-BH" sz="7200" dirty="0"/>
              <a:t>إحدى الدراسات </a:t>
            </a:r>
            <a:r>
              <a:rPr lang="ar-BH" sz="7200" dirty="0" smtClean="0"/>
              <a:t>تفضيل </a:t>
            </a:r>
            <a:r>
              <a:rPr lang="ar-SA" sz="7200" dirty="0" smtClean="0"/>
              <a:t>نظام</a:t>
            </a:r>
            <a:endParaRPr lang="ar-BH" sz="7200" dirty="0" smtClean="0"/>
          </a:p>
          <a:p>
            <a:pPr marL="0" indent="0" algn="ctr" rtl="1">
              <a:buNone/>
            </a:pPr>
            <a:r>
              <a:rPr lang="ar-SA" sz="7200" b="1" dirty="0" smtClean="0"/>
              <a:t> </a:t>
            </a:r>
            <a:r>
              <a:rPr lang="ar-SA" sz="7200" b="1" dirty="0"/>
              <a:t>"زواج الأقارب الأكاديمي" </a:t>
            </a:r>
            <a:r>
              <a:rPr lang="en-US" sz="7200" b="1" i="1" dirty="0"/>
              <a:t>Academic </a:t>
            </a:r>
            <a:r>
              <a:rPr lang="ar-BH" sz="7200" b="1" i="1" dirty="0" smtClean="0"/>
              <a:t>   </a:t>
            </a:r>
            <a:r>
              <a:rPr lang="en-US" sz="7200" b="1" i="1" dirty="0" smtClean="0"/>
              <a:t>inbreeding</a:t>
            </a:r>
            <a:r>
              <a:rPr lang="en-US" sz="7200" b="1" dirty="0" smtClean="0"/>
              <a:t> </a:t>
            </a:r>
            <a:endParaRPr lang="ar-BH" sz="7200" b="1" dirty="0" smtClean="0"/>
          </a:p>
          <a:p>
            <a:pPr marL="0" indent="0" algn="just" rtl="1">
              <a:buNone/>
            </a:pPr>
            <a:r>
              <a:rPr lang="ar-SA" sz="7200" dirty="0" smtClean="0"/>
              <a:t>أي </a:t>
            </a:r>
            <a:r>
              <a:rPr lang="ar-SA" sz="7200" dirty="0"/>
              <a:t>قصر المؤسسات للتعيينات بها على خريجيها فقط؛ مما يحرمها من وجود تنوع في الخبرات الأكاديمية، ويتسبب في إعادة إنتاج ذات الأنساق الفكرية القائمة</a:t>
            </a:r>
          </a:p>
          <a:p>
            <a:pPr algn="just" rtl="1"/>
            <a:endParaRPr lang="en-US" sz="6600" dirty="0"/>
          </a:p>
        </p:txBody>
      </p:sp>
    </p:spTree>
    <p:extLst>
      <p:ext uri="{BB962C8B-B14F-4D97-AF65-F5344CB8AC3E}">
        <p14:creationId xmlns:p14="http://schemas.microsoft.com/office/powerpoint/2010/main" val="277521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0" y="359364"/>
            <a:ext cx="21005800" cy="2286000"/>
          </a:xfrm>
        </p:spPr>
        <p:txBody>
          <a:bodyPr/>
          <a:lstStyle/>
          <a:p>
            <a:pPr algn="r"/>
            <a:r>
              <a:rPr lang="ar-BH" sz="11400" b="1" dirty="0"/>
              <a:t> التنشئة الأكاديمية وضغوط المؤسسة</a:t>
            </a:r>
            <a:endParaRPr lang="en-US" dirty="0"/>
          </a:p>
        </p:txBody>
      </p:sp>
      <p:sp>
        <p:nvSpPr>
          <p:cNvPr id="3" name="Content Placeholder 2"/>
          <p:cNvSpPr>
            <a:spLocks noGrp="1"/>
          </p:cNvSpPr>
          <p:nvPr>
            <p:ph idx="1"/>
          </p:nvPr>
        </p:nvSpPr>
        <p:spPr>
          <a:xfrm>
            <a:off x="889685" y="3238500"/>
            <a:ext cx="22514011" cy="9207500"/>
          </a:xfrm>
        </p:spPr>
        <p:txBody>
          <a:bodyPr>
            <a:noAutofit/>
          </a:bodyPr>
          <a:lstStyle/>
          <a:p>
            <a:pPr marL="272137" indent="0" algn="just" rtl="1">
              <a:buNone/>
            </a:pPr>
            <a:r>
              <a:rPr lang="ar-SA" sz="5700" b="1" dirty="0" smtClean="0"/>
              <a:t>روبرت </a:t>
            </a:r>
            <a:r>
              <a:rPr lang="ar-SA" sz="5700" b="1" dirty="0"/>
              <a:t>ميرتون </a:t>
            </a:r>
            <a:r>
              <a:rPr lang="ar-BH" sz="5700" b="1" dirty="0" smtClean="0"/>
              <a:t>..</a:t>
            </a:r>
            <a:endParaRPr lang="en-US" sz="5700" dirty="0" smtClean="0"/>
          </a:p>
          <a:p>
            <a:pPr marL="272137" indent="0" algn="just" rtl="1">
              <a:buNone/>
            </a:pPr>
            <a:r>
              <a:rPr lang="ar-SA" sz="5700" dirty="0" smtClean="0"/>
              <a:t>نظام </a:t>
            </a:r>
            <a:r>
              <a:rPr lang="ar-SA" sz="5700" dirty="0"/>
              <a:t>المكافآت الذى تمنحه المؤسسة للعالِم يهدف – ضمن ما يهدف – إلى </a:t>
            </a:r>
            <a:r>
              <a:rPr lang="ar-SA" sz="5700" dirty="0" smtClean="0"/>
              <a:t>تشجيع</a:t>
            </a:r>
            <a:r>
              <a:rPr lang="ar-BH" sz="5700" dirty="0" smtClean="0"/>
              <a:t> الباحثين</a:t>
            </a:r>
            <a:r>
              <a:rPr lang="ar-SA" sz="5700" dirty="0" smtClean="0"/>
              <a:t> </a:t>
            </a:r>
            <a:r>
              <a:rPr lang="ar-SA" sz="5700" dirty="0"/>
              <a:t>على إحترام قواعد المؤسسة، مما يجعل العلماء يخضعون للمعايير التي تضعها المؤسسة الأكاديمية. </a:t>
            </a:r>
            <a:endParaRPr lang="ar-BH" sz="5700" dirty="0"/>
          </a:p>
          <a:p>
            <a:pPr marL="272137" indent="0" algn="just" rtl="1">
              <a:buNone/>
            </a:pPr>
            <a:r>
              <a:rPr lang="ar-SA" sz="5700" dirty="0" smtClean="0"/>
              <a:t>بعض </a:t>
            </a:r>
            <a:r>
              <a:rPr lang="ar-SA" sz="5700" dirty="0"/>
              <a:t>الباحثيين خاصة من لم ينالوا وضعاً إجتماعياً جيداً تشكل السمعة التى يضفيها العلم عليهم الإعتراف الإجتماعي الوحيد الذى بنالونه.</a:t>
            </a:r>
            <a:endParaRPr lang="ar-BH" sz="5700" dirty="0"/>
          </a:p>
          <a:p>
            <a:pPr marL="272137" indent="0" algn="just" rtl="1">
              <a:buNone/>
            </a:pPr>
            <a:r>
              <a:rPr lang="ar-SA" sz="5700" dirty="0"/>
              <a:t> وتكون هذه الفئة أكثر عرضة من غيرها لتقبل ضغوط المؤسسة الأكاديمية، لكونهم يدركون أن القيمة العلمية التى تضفيها المؤسسة عليهم هي المصدر الوحيد لتحقيق المكانة الاجتماعية، مما يجعلهم أكثر انصياعاً لمقومات التنشئة الاكاديمية </a:t>
            </a:r>
            <a:endParaRPr lang="en-US" sz="5700" dirty="0"/>
          </a:p>
        </p:txBody>
      </p:sp>
    </p:spTree>
    <p:extLst>
      <p:ext uri="{BB962C8B-B14F-4D97-AF65-F5344CB8AC3E}">
        <p14:creationId xmlns:p14="http://schemas.microsoft.com/office/powerpoint/2010/main" val="405583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b="1" dirty="0"/>
              <a:t>الصراع الطبقي والعنف </a:t>
            </a:r>
            <a:r>
              <a:rPr lang="ar-SA" b="1" dirty="0" smtClean="0"/>
              <a:t>الرمزي</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rtl="1">
              <a:buNone/>
            </a:pPr>
            <a:r>
              <a:rPr lang="ar-SA" sz="8000" dirty="0" smtClean="0"/>
              <a:t>بورديو </a:t>
            </a:r>
            <a:endParaRPr lang="en-US" sz="8000" dirty="0" smtClean="0"/>
          </a:p>
          <a:p>
            <a:pPr marL="0" indent="0" algn="just" rtl="1">
              <a:buNone/>
            </a:pPr>
            <a:r>
              <a:rPr lang="ar-SA" sz="8000" dirty="0" smtClean="0"/>
              <a:t>المجتمعات </a:t>
            </a:r>
            <a:r>
              <a:rPr lang="ar-SA" sz="8000" dirty="0"/>
              <a:t>العلمية يتواجد داخلها أيضاً شكلٌ من </a:t>
            </a:r>
            <a:r>
              <a:rPr lang="ar-SA" sz="12400" b="1" dirty="0">
                <a:solidFill>
                  <a:srgbClr val="FF0000"/>
                </a:solidFill>
              </a:rPr>
              <a:t>الصراع الطبقي </a:t>
            </a:r>
            <a:r>
              <a:rPr lang="ar-SA" sz="8000" dirty="0" smtClean="0"/>
              <a:t>بين</a:t>
            </a:r>
            <a:endParaRPr lang="en-US" sz="8000" dirty="0" smtClean="0"/>
          </a:p>
          <a:p>
            <a:pPr marL="0" indent="0" algn="just" rtl="1">
              <a:buNone/>
            </a:pPr>
            <a:r>
              <a:rPr lang="ar-SA" sz="8000" dirty="0" smtClean="0"/>
              <a:t> </a:t>
            </a:r>
            <a:r>
              <a:rPr lang="ar-SA" sz="8000" dirty="0"/>
              <a:t>الطبقات المهيمنة والطبقات </a:t>
            </a:r>
            <a:r>
              <a:rPr lang="ar-SA" sz="8000" dirty="0" smtClean="0"/>
              <a:t>التابعة.</a:t>
            </a:r>
            <a:endParaRPr lang="en-US" sz="8000" dirty="0" smtClean="0"/>
          </a:p>
          <a:p>
            <a:pPr marL="0" indent="0" algn="just" rtl="1">
              <a:buNone/>
            </a:pPr>
            <a:r>
              <a:rPr lang="ar-SA" sz="8000" dirty="0" smtClean="0"/>
              <a:t>وخلال </a:t>
            </a:r>
            <a:r>
              <a:rPr lang="ar-SA" sz="8000" dirty="0"/>
              <a:t>هذا الصراع تحاول الطبقة العلمية المهيمنة ممارسة شكل من أشكال </a:t>
            </a:r>
            <a:r>
              <a:rPr lang="ar-SA" sz="16200" b="1" dirty="0">
                <a:solidFill>
                  <a:srgbClr val="FF0000"/>
                </a:solidFill>
              </a:rPr>
              <a:t>العنف الرمزي </a:t>
            </a:r>
            <a:r>
              <a:rPr lang="ar-SA" sz="8000" dirty="0"/>
              <a:t>معتمدة علي حيازة ما أسماه بورديو رأس المال الرمزي (المتمثل في الشهادات المصدق عليها، وتراكم الإنجاز العلمي)</a:t>
            </a:r>
            <a:endParaRPr lang="en-US" sz="8000" dirty="0"/>
          </a:p>
          <a:p>
            <a:pPr algn="just"/>
            <a:endParaRPr lang="en-US" dirty="0"/>
          </a:p>
        </p:txBody>
      </p:sp>
    </p:spTree>
    <p:extLst>
      <p:ext uri="{BB962C8B-B14F-4D97-AF65-F5344CB8AC3E}">
        <p14:creationId xmlns:p14="http://schemas.microsoft.com/office/powerpoint/2010/main" val="254755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0320000" cy="1584324"/>
          </a:xfrm>
        </p:spPr>
        <p:txBody>
          <a:bodyPr>
            <a:normAutofit fontScale="90000"/>
          </a:bodyPr>
          <a:lstStyle/>
          <a:p>
            <a:pPr algn="ctr" rtl="1"/>
            <a:r>
              <a:rPr lang="ar-BH" sz="12900" b="1" dirty="0"/>
              <a:t>الصراع الطبقي</a:t>
            </a:r>
            <a:endParaRPr lang="en-US" sz="12900" b="1" dirty="0"/>
          </a:p>
        </p:txBody>
      </p:sp>
      <p:sp>
        <p:nvSpPr>
          <p:cNvPr id="3" name="Content Placeholder 2"/>
          <p:cNvSpPr>
            <a:spLocks noGrp="1"/>
          </p:cNvSpPr>
          <p:nvPr>
            <p:ph idx="1"/>
          </p:nvPr>
        </p:nvSpPr>
        <p:spPr>
          <a:xfrm>
            <a:off x="609600" y="2990334"/>
            <a:ext cx="21360714" cy="10420865"/>
          </a:xfrm>
        </p:spPr>
        <p:txBody>
          <a:bodyPr>
            <a:normAutofit fontScale="85000" lnSpcReduction="20000"/>
          </a:bodyPr>
          <a:lstStyle/>
          <a:p>
            <a:pPr marL="272137" indent="0" algn="just" rtl="1">
              <a:buNone/>
            </a:pPr>
            <a:r>
              <a:rPr lang="ar-SA" sz="16200" dirty="0" smtClean="0"/>
              <a:t>بورديو </a:t>
            </a:r>
            <a:endParaRPr lang="ar-BH" sz="16200" dirty="0" smtClean="0"/>
          </a:p>
          <a:p>
            <a:pPr marL="272137" indent="0" algn="just" rtl="1">
              <a:buNone/>
            </a:pPr>
            <a:r>
              <a:rPr lang="ar-SA" sz="7600" dirty="0" smtClean="0"/>
              <a:t>خلال </a:t>
            </a:r>
            <a:r>
              <a:rPr lang="ar-SA" sz="7600" dirty="0"/>
              <a:t>هذا الصراع تحاول </a:t>
            </a:r>
            <a:r>
              <a:rPr lang="ar-SA" sz="7600" b="1" dirty="0"/>
              <a:t>الطبقة العلمية المهيمنة </a:t>
            </a:r>
            <a:r>
              <a:rPr lang="ar-SA" sz="7600" dirty="0"/>
              <a:t>ممارسة شكل من أشكال </a:t>
            </a:r>
            <a:r>
              <a:rPr lang="ar-SA" sz="8300" b="1" dirty="0"/>
              <a:t>العنف الرمزي </a:t>
            </a:r>
            <a:r>
              <a:rPr lang="ar-SA" sz="7600" dirty="0"/>
              <a:t>معتمدة علي حيازة ما أسماه بورديو رأس المال الرمزي (المتمثل في الشهادات المصدق عليها، وتراكم الإنجاز العلمي)، وذلك بهدف محافظة تلك الطبقات المهيمنة على مشروعيتها، وإعادة إنتاج ذات البنى والأفكار والنماذج العلمية التي تتبناها. </a:t>
            </a:r>
            <a:r>
              <a:rPr lang="ar-SA" sz="7600" b="1" dirty="0"/>
              <a:t>وذهب بورديو إلى إنه كلما اوغلت عملية العنف الرمزي في التخفي عن الانظار وفي البقاء طليقة دونما رادع، تعاظمت قدرتها على ممارسة الهيمنة على تلك الطبقة</a:t>
            </a:r>
            <a:endParaRPr lang="ar-BH" sz="7600" b="1" dirty="0"/>
          </a:p>
          <a:p>
            <a:pPr marL="272137" indent="0" algn="ctr" rtl="1">
              <a:buNone/>
            </a:pPr>
            <a:r>
              <a:rPr lang="ar-BH" sz="7100" b="1" dirty="0">
                <a:solidFill>
                  <a:srgbClr val="C00000"/>
                </a:solidFill>
              </a:rPr>
              <a:t>وبالتالي تحضر فكرتا الصراع الطبقي و</a:t>
            </a:r>
            <a:r>
              <a:rPr lang="ar-SA" sz="7100" b="1" dirty="0">
                <a:solidFill>
                  <a:srgbClr val="C00000"/>
                </a:solidFill>
              </a:rPr>
              <a:t>"المكانة الاجتماعية" بشكل كبير في الدوافع المحركة لسلوك إنتاج المعرفة العلمية </a:t>
            </a:r>
            <a:endParaRPr lang="ar-BH" sz="7100" b="1" dirty="0">
              <a:solidFill>
                <a:srgbClr val="C00000"/>
              </a:solidFill>
            </a:endParaRPr>
          </a:p>
          <a:p>
            <a:pPr marL="272137" indent="0" algn="just" rtl="1">
              <a:buNone/>
            </a:pPr>
            <a:endParaRPr lang="en-US" sz="7600" b="1" dirty="0"/>
          </a:p>
        </p:txBody>
      </p:sp>
    </p:spTree>
    <p:extLst>
      <p:ext uri="{BB962C8B-B14F-4D97-AF65-F5344CB8AC3E}">
        <p14:creationId xmlns:p14="http://schemas.microsoft.com/office/powerpoint/2010/main" val="275758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BH" b="1" dirty="0"/>
              <a:t>دراسات في تحليل الخطاب العلمي</a:t>
            </a:r>
            <a:endParaRPr lang="en-US" dirty="0"/>
          </a:p>
        </p:txBody>
      </p:sp>
      <p:sp>
        <p:nvSpPr>
          <p:cNvPr id="3" name="Content Placeholder 2"/>
          <p:cNvSpPr>
            <a:spLocks noGrp="1"/>
          </p:cNvSpPr>
          <p:nvPr>
            <p:ph idx="1"/>
          </p:nvPr>
        </p:nvSpPr>
        <p:spPr/>
        <p:txBody>
          <a:bodyPr>
            <a:normAutofit/>
          </a:bodyPr>
          <a:lstStyle/>
          <a:p>
            <a:pPr algn="just" rtl="1"/>
            <a:r>
              <a:rPr lang="ar-SA" sz="8600" dirty="0"/>
              <a:t>التأكيد على وجود </a:t>
            </a:r>
            <a:r>
              <a:rPr lang="ar-SA" sz="8600" b="1" dirty="0">
                <a:solidFill>
                  <a:srgbClr val="FF0000"/>
                </a:solidFill>
              </a:rPr>
              <a:t>حالة من الطبقية أو التقسيم الطبقي </a:t>
            </a:r>
            <a:r>
              <a:rPr lang="ar-SA" sz="8600" dirty="0"/>
              <a:t>في نشر الإنتاج </a:t>
            </a:r>
            <a:r>
              <a:rPr lang="ar-SA" sz="8600" dirty="0" smtClean="0"/>
              <a:t>العلمي، </a:t>
            </a:r>
            <a:r>
              <a:rPr lang="ar-SA" sz="8600" dirty="0"/>
              <a:t>تتجلي في التفرقة بين الباحثين علي أساس </a:t>
            </a:r>
            <a:r>
              <a:rPr lang="ar-SA" sz="8600" b="1" dirty="0">
                <a:solidFill>
                  <a:schemeClr val="tx1"/>
                </a:solidFill>
              </a:rPr>
              <a:t>المؤسسة الأكاديمية </a:t>
            </a:r>
            <a:r>
              <a:rPr lang="ar-SA" sz="8600" dirty="0"/>
              <a:t>التي </a:t>
            </a:r>
            <a:r>
              <a:rPr lang="ar-SA" sz="8600" dirty="0" smtClean="0"/>
              <a:t>ينتم</a:t>
            </a:r>
            <a:r>
              <a:rPr lang="ar-BH" sz="8600" dirty="0" smtClean="0"/>
              <a:t>ون</a:t>
            </a:r>
            <a:r>
              <a:rPr lang="ar-SA" sz="8600" dirty="0" smtClean="0"/>
              <a:t> </a:t>
            </a:r>
            <a:r>
              <a:rPr lang="ar-SA" sz="8600" dirty="0"/>
              <a:t>إليها</a:t>
            </a:r>
            <a:r>
              <a:rPr lang="ar-BH" sz="8600" dirty="0"/>
              <a:t>،</a:t>
            </a:r>
            <a:r>
              <a:rPr lang="ar-SA" sz="8600" dirty="0"/>
              <a:t> والتخصص </a:t>
            </a:r>
            <a:r>
              <a:rPr lang="ar-SA" sz="8600" dirty="0" smtClean="0"/>
              <a:t>العلمي</a:t>
            </a:r>
            <a:r>
              <a:rPr lang="ar-BH" sz="8600" dirty="0" smtClean="0"/>
              <a:t>.</a:t>
            </a:r>
            <a:endParaRPr lang="en-US" sz="8600" dirty="0"/>
          </a:p>
        </p:txBody>
      </p:sp>
    </p:spTree>
    <p:extLst>
      <p:ext uri="{BB962C8B-B14F-4D97-AF65-F5344CB8AC3E}">
        <p14:creationId xmlns:p14="http://schemas.microsoft.com/office/powerpoint/2010/main" val="64135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BH" b="1" dirty="0" smtClean="0"/>
              <a:t>بنية الثورات العلمية </a:t>
            </a:r>
            <a:endParaRPr lang="en-US" b="1" dirty="0"/>
          </a:p>
        </p:txBody>
      </p:sp>
      <p:sp>
        <p:nvSpPr>
          <p:cNvPr id="3" name="Content Placeholder 2"/>
          <p:cNvSpPr>
            <a:spLocks noGrp="1"/>
          </p:cNvSpPr>
          <p:nvPr>
            <p:ph idx="1"/>
          </p:nvPr>
        </p:nvSpPr>
        <p:spPr/>
        <p:txBody>
          <a:bodyPr>
            <a:normAutofit/>
          </a:bodyPr>
          <a:lstStyle/>
          <a:p>
            <a:pPr marL="0" indent="0" algn="ctr" rtl="1">
              <a:buNone/>
            </a:pPr>
            <a:r>
              <a:rPr lang="ar-BH" sz="16600" dirty="0" smtClean="0"/>
              <a:t>توماس كون ونموذج الدورة التاريخية في العلم </a:t>
            </a:r>
            <a:endParaRPr lang="en-US" sz="16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35" y="409833"/>
            <a:ext cx="5762625" cy="56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52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BH" dirty="0" smtClean="0"/>
              <a:t>فكرة</a:t>
            </a:r>
            <a:endParaRPr lang="en-US" dirty="0"/>
          </a:p>
        </p:txBody>
      </p:sp>
      <p:sp>
        <p:nvSpPr>
          <p:cNvPr id="3" name="Content Placeholder 2"/>
          <p:cNvSpPr>
            <a:spLocks noGrp="1"/>
          </p:cNvSpPr>
          <p:nvPr>
            <p:ph idx="1"/>
          </p:nvPr>
        </p:nvSpPr>
        <p:spPr/>
        <p:txBody>
          <a:bodyPr>
            <a:normAutofit/>
          </a:bodyPr>
          <a:lstStyle/>
          <a:p>
            <a:pPr marL="0" indent="0" algn="ctr" rtl="1">
              <a:buNone/>
            </a:pPr>
            <a:r>
              <a:rPr lang="ar-BH" sz="16600" b="1" dirty="0" smtClean="0">
                <a:solidFill>
                  <a:schemeClr val="accent1"/>
                </a:solidFill>
              </a:rPr>
              <a:t>النسق المعرفي المهيمن</a:t>
            </a:r>
          </a:p>
          <a:p>
            <a:pPr marL="0" indent="0" algn="ctr" rtl="1">
              <a:buNone/>
            </a:pPr>
            <a:r>
              <a:rPr lang="en-US" sz="16600" b="1" dirty="0" smtClean="0">
                <a:solidFill>
                  <a:schemeClr val="accent1"/>
                </a:solidFill>
              </a:rPr>
              <a:t>The Habitus</a:t>
            </a:r>
          </a:p>
          <a:p>
            <a:pPr marL="0" indent="0" algn="ctr" rtl="1">
              <a:buNone/>
            </a:pPr>
            <a:r>
              <a:rPr lang="ar-BH" sz="13800" b="1" dirty="0" smtClean="0">
                <a:solidFill>
                  <a:schemeClr val="accent1"/>
                </a:solidFill>
              </a:rPr>
              <a:t>نسق مهيمن رمزي ذ</a:t>
            </a:r>
            <a:r>
              <a:rPr lang="ar-BH" sz="13800" b="1" dirty="0">
                <a:solidFill>
                  <a:schemeClr val="accent1"/>
                </a:solidFill>
              </a:rPr>
              <a:t>و</a:t>
            </a:r>
            <a:r>
              <a:rPr lang="ar-BH" sz="13800" b="1" dirty="0" smtClean="0">
                <a:solidFill>
                  <a:schemeClr val="accent1"/>
                </a:solidFill>
              </a:rPr>
              <a:t> آليات خفية</a:t>
            </a:r>
            <a:endParaRPr lang="en-US" sz="13800" b="1" dirty="0">
              <a:solidFill>
                <a:schemeClr val="accent1"/>
              </a:solidFill>
            </a:endParaRPr>
          </a:p>
        </p:txBody>
      </p:sp>
    </p:spTree>
    <p:extLst>
      <p:ext uri="{BB962C8B-B14F-4D97-AF65-F5344CB8AC3E}">
        <p14:creationId xmlns:p14="http://schemas.microsoft.com/office/powerpoint/2010/main" val="151570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BH" sz="8000" b="1" dirty="0"/>
              <a:t>المتغيرات المشجعة </a:t>
            </a:r>
            <a:r>
              <a:rPr lang="ar-BH" sz="8000" b="1" dirty="0" smtClean="0"/>
              <a:t>والمعوقة </a:t>
            </a:r>
            <a:r>
              <a:rPr lang="ar-BH" sz="8000" b="1" dirty="0"/>
              <a:t>للإنتاج العلمي في مجال الإعلام</a:t>
            </a:r>
            <a:endParaRPr lang="en-US" sz="8000" b="1"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7081" y="3963727"/>
            <a:ext cx="20363935" cy="8615451"/>
          </a:xfrm>
          <a:prstGeom prst="rect">
            <a:avLst/>
          </a:prstGeom>
        </p:spPr>
      </p:pic>
    </p:spTree>
    <p:extLst>
      <p:ext uri="{BB962C8B-B14F-4D97-AF65-F5344CB8AC3E}">
        <p14:creationId xmlns:p14="http://schemas.microsoft.com/office/powerpoint/2010/main" val="18032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683" y="359375"/>
            <a:ext cx="21005800" cy="2286000"/>
          </a:xfrm>
        </p:spPr>
        <p:txBody>
          <a:bodyPr>
            <a:normAutofit fontScale="90000"/>
          </a:bodyPr>
          <a:lstStyle/>
          <a:p>
            <a:pPr algn="r" rtl="1"/>
            <a:r>
              <a:rPr lang="ar-SA" sz="9500" b="1" dirty="0"/>
              <a:t>الفترة العمرية التي تشهد كثافة في إنتاج المعرفة العلمية</a:t>
            </a:r>
            <a:endParaRPr lang="en-US" dirty="0"/>
          </a:p>
        </p:txBody>
      </p:sp>
      <p:sp>
        <p:nvSpPr>
          <p:cNvPr id="3" name="Content Placeholder 2"/>
          <p:cNvSpPr>
            <a:spLocks noGrp="1"/>
          </p:cNvSpPr>
          <p:nvPr>
            <p:ph idx="1"/>
          </p:nvPr>
        </p:nvSpPr>
        <p:spPr/>
        <p:txBody>
          <a:bodyPr>
            <a:normAutofit fontScale="92500" lnSpcReduction="10000"/>
          </a:bodyPr>
          <a:lstStyle/>
          <a:p>
            <a:pPr lvl="0" algn="r" rtl="1"/>
            <a:r>
              <a:rPr lang="ar-SA" sz="7600" b="1" dirty="0"/>
              <a:t>الوسط الحسابي للعمر الذي يشهد كثافة في إنتاج المعرفة العلمية هو: 29.59 سنة</a:t>
            </a:r>
            <a:endParaRPr lang="en-US" sz="7600" dirty="0"/>
          </a:p>
          <a:p>
            <a:pPr lvl="0" algn="r" rtl="1"/>
            <a:r>
              <a:rPr lang="ar-SA" sz="7600" b="1" dirty="0"/>
              <a:t>الوسط الحسابي للعمر الذي يشهد تضاؤل وضعف إنتاج المعرفة العلمية هو: 40.74</a:t>
            </a:r>
            <a:endParaRPr lang="en-US" sz="7600" dirty="0"/>
          </a:p>
          <a:p>
            <a:pPr algn="r" rtl="1"/>
            <a:r>
              <a:rPr lang="ar-SA" sz="7600" b="1" dirty="0"/>
              <a:t>المدي الزمني" أو "المدى العمري" </a:t>
            </a:r>
            <a:endParaRPr lang="ar-BH" sz="7600" b="1" dirty="0"/>
          </a:p>
          <a:p>
            <a:pPr lvl="0" algn="r" rtl="1"/>
            <a:r>
              <a:rPr lang="ar-SA" sz="7600" b="1" dirty="0"/>
              <a:t>متوسط عدد السنوات التي تشهد تواصلا واستمرارا في كثافة إنتاج المعرفة العلمية = 11.14 سنة </a:t>
            </a:r>
            <a:endParaRPr lang="en-US" sz="7600" dirty="0"/>
          </a:p>
          <a:p>
            <a:pPr algn="r" rtl="1"/>
            <a:endParaRPr lang="en-US" sz="7600" dirty="0"/>
          </a:p>
        </p:txBody>
      </p:sp>
    </p:spTree>
    <p:extLst>
      <p:ext uri="{BB962C8B-B14F-4D97-AF65-F5344CB8AC3E}">
        <p14:creationId xmlns:p14="http://schemas.microsoft.com/office/powerpoint/2010/main" val="27653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orem Ipsum Dolor"/>
          <p:cNvSpPr txBox="1">
            <a:spLocks noGrp="1"/>
          </p:cNvSpPr>
          <p:nvPr>
            <p:ph type="ctrTitle"/>
          </p:nvPr>
        </p:nvSpPr>
        <p:spPr>
          <a:xfrm>
            <a:off x="1185333" y="3249083"/>
            <a:ext cx="7700963" cy="1180903"/>
          </a:xfrm>
          <a:prstGeom prst="rect">
            <a:avLst/>
          </a:prstGeom>
        </p:spPr>
        <p:txBody>
          <a:bodyPr/>
          <a:lstStyle>
            <a:lvl1pPr defTabSz="511809">
              <a:defRPr sz="6944"/>
            </a:lvl1pPr>
          </a:lstStyle>
          <a:p>
            <a:r>
              <a:rPr lang="ar-BH" dirty="0" smtClean="0"/>
              <a:t>ملخص البحث</a:t>
            </a:r>
            <a:endParaRPr dirty="0"/>
          </a:p>
        </p:txBody>
      </p:sp>
      <p:sp>
        <p:nvSpPr>
          <p:cNvPr id="123" name="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p:cNvSpPr txBox="1">
            <a:spLocks noGrp="1"/>
          </p:cNvSpPr>
          <p:nvPr>
            <p:ph type="subTitle" idx="1"/>
          </p:nvPr>
        </p:nvSpPr>
        <p:spPr>
          <a:xfrm>
            <a:off x="1337733" y="4756150"/>
            <a:ext cx="21708535" cy="6377385"/>
          </a:xfrm>
          <a:prstGeom prst="rect">
            <a:avLst/>
          </a:prstGeom>
        </p:spPr>
        <p:txBody>
          <a:bodyPr>
            <a:noAutofit/>
          </a:bodyPr>
          <a:lstStyle/>
          <a:p>
            <a:pPr algn="just" rtl="1"/>
            <a:r>
              <a:rPr lang="ar-SA" sz="5400" dirty="0"/>
              <a:t>هذا البحث هو محاولة لاستكشاف المتغيرات المختلفة التي تؤثر </a:t>
            </a:r>
            <a:r>
              <a:rPr lang="ar-BH" sz="5400" dirty="0"/>
              <a:t>في</a:t>
            </a:r>
            <a:r>
              <a:rPr lang="ar-SA" sz="5400" dirty="0"/>
              <a:t> عملية إنتاج المعرفة البحثية العلمية في بحوث الإعلام. وخلص البحث إلى أن أهم المتغيرات التي تؤثر على إنتاج المعرفة العلمية في البحوث الإعلامية تنقسم إلى أربعة أنواع من المتغيرات هى: المتغيرات الشخصية، المتغيرات الاجتماعية، المتغيرات المهنية، وأخيرا المتغيرات المعرفية / العلمية. </a:t>
            </a:r>
            <a:endParaRPr lang="en-US" sz="5400" dirty="0"/>
          </a:p>
          <a:p>
            <a:pPr algn="just" rtl="1"/>
            <a:r>
              <a:rPr lang="ar-SA" sz="5400" dirty="0"/>
              <a:t>وقد اقترح البحث نموذجًا نظريًا يحاول تفسير المتغيرات المختلفة التي تؤثر في عملية إنتاج المعرفة البحثية العلمية في بحوث الإعلام. ويشتمل هذا النموذج على سبعة أبعاد من العوامل التي تؤثر على إنتاج المعرفة العلمية في وسائل الإعلام وهى: المتغيرات الشخصية، وعملية التنشئة الأكاديمية، وخصائص المجال العلمي، والعوامل الاجتماعية والمهنية، وعملية إنتاج المعرفة العلمية (خلال تنفيذ العمل العلمي)، وأخيرا خصائص تقييم عمليات الإنتاج العلمي</a:t>
            </a:r>
            <a:r>
              <a:rPr lang="en-US" sz="5400" dirty="0"/>
              <a:t>.</a:t>
            </a:r>
          </a:p>
        </p:txBody>
      </p:sp>
    </p:spTree>
    <p:extLst>
      <p:ext uri="{BB962C8B-B14F-4D97-AF65-F5344CB8AC3E}">
        <p14:creationId xmlns:p14="http://schemas.microsoft.com/office/powerpoint/2010/main" val="35883976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b="1" dirty="0"/>
              <a:t>دراسات في تحليل الخطاب العلمي</a:t>
            </a:r>
            <a:endParaRPr lang="en-US" dirty="0"/>
          </a:p>
        </p:txBody>
      </p:sp>
      <p:sp>
        <p:nvSpPr>
          <p:cNvPr id="3" name="Content Placeholder 2"/>
          <p:cNvSpPr>
            <a:spLocks noGrp="1"/>
          </p:cNvSpPr>
          <p:nvPr>
            <p:ph idx="1"/>
          </p:nvPr>
        </p:nvSpPr>
        <p:spPr/>
        <p:txBody>
          <a:bodyPr>
            <a:normAutofit/>
          </a:bodyPr>
          <a:lstStyle/>
          <a:p>
            <a:pPr marL="272137" indent="0" algn="just" rtl="1">
              <a:buNone/>
            </a:pPr>
            <a:r>
              <a:rPr lang="ar-SA" sz="8600" dirty="0"/>
              <a:t>ضعف برامج التأهيل الأكاديمي للباحثين، بمرحلتيه الأولى والعالية، وشيوع الانعزالية وضعف الدراسات البينية، وندرة وجود المشروعات العلمية المنظمة في أغلب الأقسام الأكاديمية</a:t>
            </a:r>
            <a:r>
              <a:rPr lang="ar-BH" sz="8600" dirty="0"/>
              <a:t>.</a:t>
            </a:r>
            <a:endParaRPr lang="en-US" sz="8600" dirty="0"/>
          </a:p>
        </p:txBody>
      </p:sp>
    </p:spTree>
    <p:extLst>
      <p:ext uri="{BB962C8B-B14F-4D97-AF65-F5344CB8AC3E}">
        <p14:creationId xmlns:p14="http://schemas.microsoft.com/office/powerpoint/2010/main" val="329552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b="1" dirty="0" smtClean="0"/>
              <a:t>نتائج البحوث في علم اجتماع المعرفة العلمية</a:t>
            </a:r>
            <a:endParaRPr lang="en-US" b="1" dirty="0"/>
          </a:p>
        </p:txBody>
      </p:sp>
      <p:sp>
        <p:nvSpPr>
          <p:cNvPr id="3" name="Content Placeholder 2"/>
          <p:cNvSpPr>
            <a:spLocks noGrp="1"/>
          </p:cNvSpPr>
          <p:nvPr>
            <p:ph idx="1"/>
          </p:nvPr>
        </p:nvSpPr>
        <p:spPr>
          <a:xfrm>
            <a:off x="406400" y="2590800"/>
            <a:ext cx="21945600" cy="10210800"/>
          </a:xfrm>
        </p:spPr>
        <p:txBody>
          <a:bodyPr>
            <a:normAutofit/>
          </a:bodyPr>
          <a:lstStyle/>
          <a:p>
            <a:pPr marL="272137" indent="0" algn="r" rtl="1">
              <a:buNone/>
            </a:pPr>
            <a:r>
              <a:rPr lang="ar-BH" sz="7600" dirty="0">
                <a:solidFill>
                  <a:srgbClr val="C00000"/>
                </a:solidFill>
              </a:rPr>
              <a:t>وجود تبعية فكرية وأكاديمية للعلوم الاجتماعية العربية</a:t>
            </a:r>
          </a:p>
          <a:p>
            <a:pPr marL="272137" indent="0" algn="ctr" rtl="1">
              <a:buNone/>
            </a:pPr>
            <a:r>
              <a:rPr lang="ar-BH" sz="7600" b="1" dirty="0"/>
              <a:t>وجود </a:t>
            </a:r>
            <a:r>
              <a:rPr lang="ar-SA" sz="7600" b="1" dirty="0"/>
              <a:t>فجوة بين هذا العلم والواقع المجتمعي</a:t>
            </a:r>
            <a:endParaRPr lang="ar-BH" sz="7600" b="1" dirty="0"/>
          </a:p>
          <a:p>
            <a:pPr marL="272137" indent="0" algn="just" rtl="1">
              <a:buNone/>
            </a:pPr>
            <a:r>
              <a:rPr lang="ar-SA" sz="7600" dirty="0">
                <a:solidFill>
                  <a:srgbClr val="C00000"/>
                </a:solidFill>
              </a:rPr>
              <a:t>التركيز على</a:t>
            </a:r>
            <a:r>
              <a:rPr lang="ar-SA" sz="7600" i="1" dirty="0">
                <a:solidFill>
                  <a:srgbClr val="C00000"/>
                </a:solidFill>
              </a:rPr>
              <a:t> </a:t>
            </a:r>
            <a:r>
              <a:rPr lang="ar-SA" sz="7600" dirty="0">
                <a:solidFill>
                  <a:srgbClr val="C00000"/>
                </a:solidFill>
              </a:rPr>
              <a:t>كم</a:t>
            </a:r>
            <a:r>
              <a:rPr lang="ar-SA" sz="7600" i="1" dirty="0">
                <a:solidFill>
                  <a:srgbClr val="C00000"/>
                </a:solidFill>
              </a:rPr>
              <a:t> </a:t>
            </a:r>
            <a:r>
              <a:rPr lang="ar-SA" sz="7600" dirty="0">
                <a:solidFill>
                  <a:srgbClr val="C00000"/>
                </a:solidFill>
              </a:rPr>
              <a:t>معين</a:t>
            </a:r>
            <a:r>
              <a:rPr lang="ar-SA" sz="7600" i="1" dirty="0">
                <a:solidFill>
                  <a:srgbClr val="C00000"/>
                </a:solidFill>
              </a:rPr>
              <a:t> </a:t>
            </a:r>
            <a:r>
              <a:rPr lang="ar-SA" sz="7600" dirty="0">
                <a:solidFill>
                  <a:srgbClr val="C00000"/>
                </a:solidFill>
              </a:rPr>
              <a:t>من</a:t>
            </a:r>
            <a:r>
              <a:rPr lang="ar-SA" sz="7600" i="1" dirty="0">
                <a:solidFill>
                  <a:srgbClr val="C00000"/>
                </a:solidFill>
              </a:rPr>
              <a:t> </a:t>
            </a:r>
            <a:r>
              <a:rPr lang="ar-SA" sz="7600" dirty="0">
                <a:solidFill>
                  <a:srgbClr val="C00000"/>
                </a:solidFill>
              </a:rPr>
              <a:t>المقالات</a:t>
            </a:r>
            <a:r>
              <a:rPr lang="ar-SA" sz="7600" i="1" dirty="0">
                <a:solidFill>
                  <a:srgbClr val="C00000"/>
                </a:solidFill>
              </a:rPr>
              <a:t> </a:t>
            </a:r>
            <a:r>
              <a:rPr lang="ar-SA" sz="7600" dirty="0">
                <a:solidFill>
                  <a:srgbClr val="C00000"/>
                </a:solidFill>
              </a:rPr>
              <a:t>والدراسات</a:t>
            </a:r>
            <a:r>
              <a:rPr lang="ar-SA" sz="7600" i="1" dirty="0">
                <a:solidFill>
                  <a:srgbClr val="C00000"/>
                </a:solidFill>
              </a:rPr>
              <a:t> </a:t>
            </a:r>
            <a:r>
              <a:rPr lang="ar-SA" sz="7600" dirty="0">
                <a:solidFill>
                  <a:srgbClr val="C00000"/>
                </a:solidFill>
              </a:rPr>
              <a:t>وحتى</a:t>
            </a:r>
            <a:r>
              <a:rPr lang="ar-SA" sz="7600" i="1" dirty="0">
                <a:solidFill>
                  <a:srgbClr val="C00000"/>
                </a:solidFill>
              </a:rPr>
              <a:t> </a:t>
            </a:r>
            <a:r>
              <a:rPr lang="ar-SA" sz="7600" dirty="0">
                <a:solidFill>
                  <a:srgbClr val="C00000"/>
                </a:solidFill>
              </a:rPr>
              <a:t>الكتب</a:t>
            </a:r>
            <a:r>
              <a:rPr lang="ar-SA" sz="7600" i="1" dirty="0">
                <a:solidFill>
                  <a:srgbClr val="C00000"/>
                </a:solidFill>
              </a:rPr>
              <a:t> </a:t>
            </a:r>
            <a:r>
              <a:rPr lang="ar-SA" sz="7600" dirty="0">
                <a:solidFill>
                  <a:srgbClr val="C00000"/>
                </a:solidFill>
              </a:rPr>
              <a:t>والمؤلفات</a:t>
            </a:r>
            <a:r>
              <a:rPr lang="ar-SA" sz="7600" i="1" dirty="0">
                <a:solidFill>
                  <a:srgbClr val="C00000"/>
                </a:solidFill>
              </a:rPr>
              <a:t> </a:t>
            </a:r>
            <a:r>
              <a:rPr lang="ar-SA" sz="7600" dirty="0">
                <a:solidFill>
                  <a:srgbClr val="C00000"/>
                </a:solidFill>
              </a:rPr>
              <a:t>المنشورة،</a:t>
            </a:r>
            <a:r>
              <a:rPr lang="ar-SA" sz="7600" i="1" dirty="0">
                <a:solidFill>
                  <a:srgbClr val="C00000"/>
                </a:solidFill>
              </a:rPr>
              <a:t> </a:t>
            </a:r>
            <a:r>
              <a:rPr lang="ar-SA" sz="7600" dirty="0">
                <a:solidFill>
                  <a:srgbClr val="C00000"/>
                </a:solidFill>
              </a:rPr>
              <a:t>دون</a:t>
            </a:r>
            <a:r>
              <a:rPr lang="ar-SA" sz="7600" i="1" dirty="0">
                <a:solidFill>
                  <a:srgbClr val="C00000"/>
                </a:solidFill>
              </a:rPr>
              <a:t> </a:t>
            </a:r>
            <a:r>
              <a:rPr lang="ar-SA" sz="7600" dirty="0">
                <a:solidFill>
                  <a:srgbClr val="C00000"/>
                </a:solidFill>
              </a:rPr>
              <a:t>أن</a:t>
            </a:r>
            <a:r>
              <a:rPr lang="ar-SA" sz="7600" i="1" dirty="0">
                <a:solidFill>
                  <a:srgbClr val="C00000"/>
                </a:solidFill>
              </a:rPr>
              <a:t> </a:t>
            </a:r>
            <a:r>
              <a:rPr lang="ar-SA" sz="7600" dirty="0">
                <a:solidFill>
                  <a:srgbClr val="C00000"/>
                </a:solidFill>
              </a:rPr>
              <a:t>تكون</a:t>
            </a:r>
            <a:r>
              <a:rPr lang="ar-SA" sz="7600" i="1" dirty="0">
                <a:solidFill>
                  <a:srgbClr val="C00000"/>
                </a:solidFill>
              </a:rPr>
              <a:t> </a:t>
            </a:r>
            <a:r>
              <a:rPr lang="ar-SA" sz="7600" dirty="0">
                <a:solidFill>
                  <a:srgbClr val="C00000"/>
                </a:solidFill>
              </a:rPr>
              <a:t>مرتبطة</a:t>
            </a:r>
            <a:r>
              <a:rPr lang="ar-SA" sz="7600" i="1" dirty="0">
                <a:solidFill>
                  <a:srgbClr val="C00000"/>
                </a:solidFill>
              </a:rPr>
              <a:t> </a:t>
            </a:r>
            <a:r>
              <a:rPr lang="ar-SA" sz="7600" dirty="0">
                <a:solidFill>
                  <a:srgbClr val="C00000"/>
                </a:solidFill>
              </a:rPr>
              <a:t>ارتباطاً مباشرا بالواقع</a:t>
            </a:r>
            <a:r>
              <a:rPr lang="ar-SA" sz="7600" i="1" dirty="0">
                <a:solidFill>
                  <a:srgbClr val="C00000"/>
                </a:solidFill>
              </a:rPr>
              <a:t> </a:t>
            </a:r>
            <a:r>
              <a:rPr lang="ar-SA" sz="7600" dirty="0">
                <a:solidFill>
                  <a:srgbClr val="C00000"/>
                </a:solidFill>
              </a:rPr>
              <a:t>الاجتماعي</a:t>
            </a:r>
            <a:r>
              <a:rPr lang="ar-SA" sz="7600" i="1" dirty="0">
                <a:solidFill>
                  <a:srgbClr val="C00000"/>
                </a:solidFill>
              </a:rPr>
              <a:t> </a:t>
            </a:r>
            <a:endParaRPr lang="ar-BH" sz="7600" i="1" dirty="0">
              <a:solidFill>
                <a:srgbClr val="C00000"/>
              </a:solidFill>
            </a:endParaRPr>
          </a:p>
          <a:p>
            <a:pPr marL="272137" indent="0" algn="ctr" rtl="1">
              <a:buNone/>
            </a:pPr>
            <a:r>
              <a:rPr lang="ar-SA" sz="7600" b="1" dirty="0"/>
              <a:t>النشر العلمي غالبا ما يكون سبيلا لحيازة</a:t>
            </a:r>
            <a:r>
              <a:rPr lang="ar-SA" sz="7600" b="1" i="1" dirty="0"/>
              <a:t> </a:t>
            </a:r>
            <a:r>
              <a:rPr lang="ar-SA" sz="7600" b="1" dirty="0"/>
              <a:t>المكانة العلمية</a:t>
            </a:r>
            <a:endParaRPr lang="ar-BH" sz="7600" b="1" dirty="0"/>
          </a:p>
          <a:p>
            <a:pPr marL="272137" indent="0" algn="r" rtl="1">
              <a:buNone/>
            </a:pPr>
            <a:r>
              <a:rPr lang="ar-SA" sz="7600" dirty="0">
                <a:solidFill>
                  <a:srgbClr val="C00000"/>
                </a:solidFill>
              </a:rPr>
              <a:t>إقتصار دور</a:t>
            </a:r>
            <a:r>
              <a:rPr lang="ar-SA" sz="7600" i="1" dirty="0">
                <a:solidFill>
                  <a:srgbClr val="C00000"/>
                </a:solidFill>
              </a:rPr>
              <a:t> </a:t>
            </a:r>
            <a:r>
              <a:rPr lang="ar-SA" sz="7600" dirty="0">
                <a:solidFill>
                  <a:srgbClr val="C00000"/>
                </a:solidFill>
              </a:rPr>
              <a:t>الأستاذ</a:t>
            </a:r>
            <a:r>
              <a:rPr lang="ar-SA" sz="7600" i="1" dirty="0">
                <a:solidFill>
                  <a:srgbClr val="C00000"/>
                </a:solidFill>
              </a:rPr>
              <a:t> </a:t>
            </a:r>
            <a:r>
              <a:rPr lang="ar-SA" sz="7600" dirty="0">
                <a:solidFill>
                  <a:srgbClr val="C00000"/>
                </a:solidFill>
              </a:rPr>
              <a:t>على </a:t>
            </a:r>
            <a:r>
              <a:rPr lang="ar-SA" sz="7600" i="1" dirty="0">
                <a:solidFill>
                  <a:srgbClr val="C00000"/>
                </a:solidFill>
              </a:rPr>
              <a:t> </a:t>
            </a:r>
            <a:r>
              <a:rPr lang="ar-SA" sz="7600" dirty="0">
                <a:solidFill>
                  <a:srgbClr val="C00000"/>
                </a:solidFill>
              </a:rPr>
              <a:t>التدريس</a:t>
            </a:r>
            <a:r>
              <a:rPr lang="ar-SA" sz="7600" i="1" dirty="0">
                <a:solidFill>
                  <a:srgbClr val="C00000"/>
                </a:solidFill>
              </a:rPr>
              <a:t> </a:t>
            </a:r>
            <a:r>
              <a:rPr lang="ar-SA" sz="7600" dirty="0">
                <a:solidFill>
                  <a:srgbClr val="C00000"/>
                </a:solidFill>
              </a:rPr>
              <a:t>وإلقاء المحاضرات</a:t>
            </a:r>
            <a:r>
              <a:rPr lang="ar-SA" sz="7600" i="1" dirty="0">
                <a:solidFill>
                  <a:srgbClr val="C00000"/>
                </a:solidFill>
              </a:rPr>
              <a:t> </a:t>
            </a:r>
            <a:endParaRPr lang="en-US" sz="7600" dirty="0">
              <a:solidFill>
                <a:srgbClr val="C00000"/>
              </a:solidFill>
            </a:endParaRPr>
          </a:p>
        </p:txBody>
      </p:sp>
    </p:spTree>
    <p:extLst>
      <p:ext uri="{BB962C8B-B14F-4D97-AF65-F5344CB8AC3E}">
        <p14:creationId xmlns:p14="http://schemas.microsoft.com/office/powerpoint/2010/main" val="144128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692" y="1581665"/>
            <a:ext cx="21978208" cy="10864335"/>
          </a:xfrm>
        </p:spPr>
        <p:txBody>
          <a:bodyPr>
            <a:normAutofit fontScale="92500" lnSpcReduction="10000"/>
          </a:bodyPr>
          <a:lstStyle/>
          <a:p>
            <a:pPr marL="0" indent="0" algn="just" rtl="1">
              <a:buNone/>
            </a:pPr>
            <a:r>
              <a:rPr lang="ar-BH" sz="7200" dirty="0"/>
              <a:t>وجود أزمة في بحوث العلوم الاجتماعية في العالم العربي ترجع إلى التبعية الأكاديمية لعلم الاجتماع الغربي مما ولد ما يطلق </a:t>
            </a:r>
            <a:r>
              <a:rPr lang="ar-BH" sz="7200" dirty="0" smtClean="0"/>
              <a:t>عليه</a:t>
            </a:r>
          </a:p>
          <a:p>
            <a:pPr marL="0" indent="0" algn="ctr" rtl="1">
              <a:buNone/>
            </a:pPr>
            <a:r>
              <a:rPr lang="ar-BH" sz="7200" dirty="0" smtClean="0"/>
              <a:t> </a:t>
            </a:r>
            <a:r>
              <a:rPr lang="ar-BH" sz="11500" b="1" dirty="0">
                <a:solidFill>
                  <a:schemeClr val="accent1"/>
                </a:solidFill>
              </a:rPr>
              <a:t>العقل السجين أو </a:t>
            </a:r>
            <a:r>
              <a:rPr lang="ar-BH" sz="11500" b="1" dirty="0" smtClean="0">
                <a:solidFill>
                  <a:schemeClr val="accent1"/>
                </a:solidFill>
              </a:rPr>
              <a:t>الأسير</a:t>
            </a:r>
          </a:p>
          <a:p>
            <a:pPr marL="0" indent="0" algn="ctr" rtl="1">
              <a:buNone/>
            </a:pPr>
            <a:r>
              <a:rPr lang="ar-BH" sz="11500" b="1" dirty="0" smtClean="0">
                <a:solidFill>
                  <a:schemeClr val="accent1"/>
                </a:solidFill>
              </a:rPr>
              <a:t> </a:t>
            </a:r>
            <a:r>
              <a:rPr lang="en-US" sz="11500" b="1" dirty="0">
                <a:solidFill>
                  <a:schemeClr val="accent1"/>
                </a:solidFill>
              </a:rPr>
              <a:t>The captive mind</a:t>
            </a:r>
          </a:p>
          <a:p>
            <a:pPr marL="0" indent="0" algn="just" rtl="1">
              <a:buNone/>
            </a:pPr>
            <a:r>
              <a:rPr lang="ar-BH" sz="7200" dirty="0"/>
              <a:t>وعدم تناول المشكلات التي يطرحها الواقع الاجتماعي 	</a:t>
            </a:r>
          </a:p>
          <a:p>
            <a:pPr algn="just" rtl="1"/>
            <a:r>
              <a:rPr lang="ar-BH" sz="7200" dirty="0"/>
              <a:t>وندرة وجود المشروعات العلمية </a:t>
            </a:r>
            <a:r>
              <a:rPr lang="ar-BH" sz="7200" dirty="0" smtClean="0"/>
              <a:t>الجادة والبحثية </a:t>
            </a:r>
            <a:r>
              <a:rPr lang="ar-BH" sz="7200" dirty="0"/>
              <a:t>لضعف الصلة بين البحث العلمي و </a:t>
            </a:r>
            <a:r>
              <a:rPr lang="ar-BH" sz="7200" dirty="0" smtClean="0"/>
              <a:t>الواقع.</a:t>
            </a:r>
            <a:endParaRPr lang="ar-BH" sz="7200" dirty="0"/>
          </a:p>
          <a:p>
            <a:pPr algn="just" rtl="1"/>
            <a:endParaRPr lang="en-US" sz="7200" dirty="0"/>
          </a:p>
        </p:txBody>
      </p:sp>
    </p:spTree>
    <p:extLst>
      <p:ext uri="{BB962C8B-B14F-4D97-AF65-F5344CB8AC3E}">
        <p14:creationId xmlns:p14="http://schemas.microsoft.com/office/powerpoint/2010/main" val="184229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532" y="482943"/>
            <a:ext cx="21005800" cy="2286000"/>
          </a:xfrm>
        </p:spPr>
        <p:txBody>
          <a:bodyPr>
            <a:noAutofit/>
          </a:bodyPr>
          <a:lstStyle/>
          <a:p>
            <a:r>
              <a:rPr lang="ar-BH" sz="8000" b="1" dirty="0" smtClean="0"/>
              <a:t>نموذج مقترح لتفسير العوامل المؤثرة في إنتاج المعرفة العلمية</a:t>
            </a:r>
            <a:endParaRPr lang="en-US" sz="80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638" y="2644346"/>
            <a:ext cx="14227816" cy="106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95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673" y="631225"/>
            <a:ext cx="21005800" cy="2286000"/>
          </a:xfrm>
        </p:spPr>
        <p:txBody>
          <a:bodyPr>
            <a:noAutofit/>
          </a:bodyPr>
          <a:lstStyle/>
          <a:p>
            <a:r>
              <a:rPr lang="ar-BH" sz="8000" b="1" dirty="0" smtClean="0"/>
              <a:t>نموذج مقترح لتفسير العوامل المؤثرة في إنتاج المعرفة العلمية</a:t>
            </a:r>
            <a:endParaRPr lang="en-US" sz="8000" b="1" dirty="0"/>
          </a:p>
        </p:txBody>
      </p:sp>
      <p:sp>
        <p:nvSpPr>
          <p:cNvPr id="3" name="Content Placeholder 2"/>
          <p:cNvSpPr>
            <a:spLocks noGrp="1"/>
          </p:cNvSpPr>
          <p:nvPr>
            <p:ph idx="1"/>
          </p:nvPr>
        </p:nvSpPr>
        <p:spPr>
          <a:xfrm>
            <a:off x="1689100" y="3658630"/>
            <a:ext cx="21005800" cy="9661954"/>
          </a:xfrm>
        </p:spPr>
        <p:txBody>
          <a:bodyPr>
            <a:normAutofit/>
          </a:bodyPr>
          <a:lstStyle/>
          <a:p>
            <a:pPr lvl="0" algn="r" rtl="1"/>
            <a:r>
              <a:rPr lang="ar-SA" sz="4000" dirty="0"/>
              <a:t>المتغيرات الشخصية الفردية الخاصة بالباحث</a:t>
            </a:r>
            <a:endParaRPr lang="en-US" sz="4000" dirty="0"/>
          </a:p>
          <a:p>
            <a:pPr lvl="0" algn="r" rtl="1"/>
            <a:r>
              <a:rPr lang="ar-SA" sz="4000" dirty="0"/>
              <a:t>أنماط ومسارات التنشئة الأكاديمية للباحث وطبيعة الخلفية الأكاديمية الخاصة به</a:t>
            </a:r>
            <a:endParaRPr lang="en-US" sz="4000" dirty="0"/>
          </a:p>
          <a:p>
            <a:pPr lvl="0" algn="r" rtl="1"/>
            <a:r>
              <a:rPr lang="ar-SA" sz="4000" dirty="0"/>
              <a:t>خصائص الحقل العلمي الذي يتم في إطاره إنتاج المعرفة العلمية</a:t>
            </a:r>
            <a:endParaRPr lang="en-US" sz="4000" dirty="0"/>
          </a:p>
          <a:p>
            <a:pPr lvl="0" algn="r" rtl="1"/>
            <a:r>
              <a:rPr lang="ar-SA" sz="4000" dirty="0"/>
              <a:t>العوامل الإجتماعية (والمهنية) المحيطة بعملية إنتاج المعرفة العلمية</a:t>
            </a:r>
            <a:endParaRPr lang="en-US" sz="4000" dirty="0"/>
          </a:p>
          <a:p>
            <a:pPr lvl="0" algn="r" rtl="1"/>
            <a:r>
              <a:rPr lang="ar-SA" sz="4000" dirty="0"/>
              <a:t>خصائص الجماعة العلمية التي يعمل الباحث في إطارها وطبيعة العلاقات المتبادلة بينه وبينهم</a:t>
            </a:r>
            <a:endParaRPr lang="en-US" sz="4000" dirty="0"/>
          </a:p>
          <a:p>
            <a:pPr lvl="0" algn="r" rtl="1"/>
            <a:r>
              <a:rPr lang="ar-SA" sz="4000" dirty="0"/>
              <a:t>خصائص ومسارات عملية إنتاج المعرفة العلمية (أثناء التنفيذ الفعلي للعمل العلمي)</a:t>
            </a:r>
            <a:endParaRPr lang="en-US" sz="4000" dirty="0"/>
          </a:p>
          <a:p>
            <a:pPr lvl="0" algn="r" rtl="1"/>
            <a:r>
              <a:rPr lang="ar-SA" sz="4000" dirty="0"/>
              <a:t>خصائص وتوجهات عمليات تقويم الإنتاج العلمي </a:t>
            </a:r>
            <a:endParaRPr lang="en-US" sz="4000" dirty="0"/>
          </a:p>
          <a:p>
            <a:pPr algn="r"/>
            <a:endParaRPr lang="en-US" sz="4000" dirty="0"/>
          </a:p>
        </p:txBody>
      </p:sp>
    </p:spTree>
    <p:extLst>
      <p:ext uri="{BB962C8B-B14F-4D97-AF65-F5344CB8AC3E}">
        <p14:creationId xmlns:p14="http://schemas.microsoft.com/office/powerpoint/2010/main" val="378120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9100" y="914401"/>
            <a:ext cx="21005800" cy="11605741"/>
          </a:xfrm>
        </p:spPr>
        <p:txBody>
          <a:bodyPr>
            <a:noAutofit/>
          </a:bodyPr>
          <a:lstStyle/>
          <a:p>
            <a:pPr marL="0" algn="just" rtl="1">
              <a:lnSpc>
                <a:spcPct val="115000"/>
              </a:lnSpc>
              <a:spcBef>
                <a:spcPts val="1429"/>
              </a:spcBef>
              <a:spcAft>
                <a:spcPts val="1429"/>
              </a:spcAft>
            </a:pPr>
            <a:r>
              <a:rPr lang="ar-SA" sz="6600" dirty="0">
                <a:latin typeface="Arabic Transparent"/>
                <a:ea typeface="Calibri"/>
                <a:cs typeface="Simplified Arabic"/>
              </a:rPr>
              <a:t>"إنتاج المعرفة العلمية </a:t>
            </a:r>
            <a:r>
              <a:rPr lang="ar-SA" sz="8800" b="1" dirty="0">
                <a:latin typeface="Arabic Transparent"/>
                <a:ea typeface="Calibri"/>
                <a:cs typeface="Simplified Arabic"/>
              </a:rPr>
              <a:t>ظاهرة إنسانية </a:t>
            </a:r>
            <a:r>
              <a:rPr lang="ar-SA" sz="6600" dirty="0">
                <a:latin typeface="Arabic Transparent"/>
                <a:ea typeface="Calibri"/>
                <a:cs typeface="Simplified Arabic"/>
              </a:rPr>
              <a:t>يسري عليه</a:t>
            </a:r>
            <a:r>
              <a:rPr lang="ar-BH" sz="6600" dirty="0">
                <a:latin typeface="Arabic Transparent"/>
                <a:ea typeface="Calibri"/>
                <a:cs typeface="Simplified Arabic"/>
              </a:rPr>
              <a:t>ا ما يسري على غيرها من الظواهر </a:t>
            </a:r>
            <a:r>
              <a:rPr lang="ar-BH" sz="6600" dirty="0" smtClean="0">
                <a:latin typeface="Arabic Transparent"/>
                <a:ea typeface="Calibri"/>
                <a:cs typeface="Simplified Arabic"/>
              </a:rPr>
              <a:t>الاجتماعية من قواعد وقوانين</a:t>
            </a:r>
            <a:endParaRPr lang="ar-BH" sz="6600" dirty="0">
              <a:latin typeface="Arabic Transparent"/>
              <a:ea typeface="Calibri"/>
              <a:cs typeface="Simplified Arabic"/>
            </a:endParaRPr>
          </a:p>
          <a:p>
            <a:pPr marL="0" algn="just" rtl="1">
              <a:lnSpc>
                <a:spcPct val="115000"/>
              </a:lnSpc>
              <a:spcBef>
                <a:spcPts val="1429"/>
              </a:spcBef>
              <a:spcAft>
                <a:spcPts val="1429"/>
              </a:spcAft>
            </a:pPr>
            <a:r>
              <a:rPr lang="ar-BH" sz="6600" dirty="0">
                <a:latin typeface="Arabic Transparent"/>
                <a:ea typeface="Calibri"/>
                <a:cs typeface="Simplified Arabic"/>
              </a:rPr>
              <a:t>هذه هى الرؤية التي إنطلق منها </a:t>
            </a:r>
            <a:endParaRPr lang="en-US" sz="6600" dirty="0" smtClean="0">
              <a:latin typeface="Arabic Transparent"/>
              <a:ea typeface="Calibri"/>
              <a:cs typeface="Simplified Arabic"/>
            </a:endParaRPr>
          </a:p>
          <a:p>
            <a:pPr marL="0" indent="0" algn="ctr" rtl="1">
              <a:lnSpc>
                <a:spcPct val="115000"/>
              </a:lnSpc>
              <a:spcBef>
                <a:spcPts val="1429"/>
              </a:spcBef>
              <a:spcAft>
                <a:spcPts val="1429"/>
              </a:spcAft>
              <a:buNone/>
            </a:pPr>
            <a:r>
              <a:rPr lang="ar-SA" sz="6600" b="1" dirty="0" smtClean="0">
                <a:latin typeface="Arabic Transparent"/>
                <a:ea typeface="Calibri"/>
                <a:cs typeface="Simplified Arabic"/>
              </a:rPr>
              <a:t>علم </a:t>
            </a:r>
            <a:r>
              <a:rPr lang="ar-SA" sz="6600" b="1" dirty="0">
                <a:latin typeface="Arabic Transparent"/>
                <a:ea typeface="Calibri"/>
                <a:cs typeface="Simplified Arabic"/>
              </a:rPr>
              <a:t>اجتماع</a:t>
            </a:r>
            <a:r>
              <a:rPr lang="ar-SA" sz="6600" b="1" dirty="0">
                <a:ea typeface="Calibri"/>
                <a:cs typeface="Arabic Transparent"/>
              </a:rPr>
              <a:t> </a:t>
            </a:r>
            <a:r>
              <a:rPr lang="ar-SA" sz="6600" b="1" dirty="0">
                <a:latin typeface="Arabic Transparent"/>
                <a:ea typeface="Calibri"/>
                <a:cs typeface="Simplified Arabic"/>
              </a:rPr>
              <a:t>المعرفة</a:t>
            </a:r>
            <a:r>
              <a:rPr lang="en-US" sz="6600" b="1" dirty="0">
                <a:latin typeface="Arabic Transparent"/>
                <a:ea typeface="Calibri"/>
                <a:cs typeface="Simplified Arabic"/>
              </a:rPr>
              <a:t>"</a:t>
            </a:r>
            <a:r>
              <a:rPr lang="en-US" sz="6600" b="1" dirty="0">
                <a:latin typeface="TimesNewRoman,Bold"/>
                <a:ea typeface="Calibri"/>
                <a:cs typeface="Simplified Arabic"/>
              </a:rPr>
              <a:t>Sociology of Knowledge</a:t>
            </a:r>
            <a:r>
              <a:rPr lang="en-US" sz="6600" b="1" dirty="0">
                <a:latin typeface="Arabic Transparent"/>
                <a:ea typeface="Calibri"/>
                <a:cs typeface="Simplified Arabic"/>
              </a:rPr>
              <a:t>" </a:t>
            </a:r>
            <a:r>
              <a:rPr lang="ar-SA" sz="6600" b="1" dirty="0">
                <a:latin typeface="Arabic Transparent"/>
                <a:ea typeface="Calibri"/>
                <a:cs typeface="Simplified Arabic"/>
              </a:rPr>
              <a:t> </a:t>
            </a:r>
            <a:endParaRPr lang="en-US" sz="6600" b="1" dirty="0" smtClean="0">
              <a:latin typeface="Arabic Transparent"/>
              <a:ea typeface="Calibri"/>
              <a:cs typeface="Simplified Arabic"/>
            </a:endParaRPr>
          </a:p>
          <a:p>
            <a:pPr marL="0" indent="0" algn="ctr" rtl="1">
              <a:lnSpc>
                <a:spcPct val="115000"/>
              </a:lnSpc>
              <a:spcBef>
                <a:spcPts val="1429"/>
              </a:spcBef>
              <a:spcAft>
                <a:spcPts val="1429"/>
              </a:spcAft>
              <a:buNone/>
            </a:pPr>
            <a:r>
              <a:rPr lang="ar-SA" sz="6600" b="1" dirty="0" smtClean="0">
                <a:latin typeface="Arabic Transparent"/>
                <a:ea typeface="Calibri"/>
                <a:cs typeface="Simplified Arabic"/>
              </a:rPr>
              <a:t>أو </a:t>
            </a:r>
            <a:endParaRPr lang="en-US" sz="6600" b="1" dirty="0" smtClean="0">
              <a:latin typeface="Arabic Transparent"/>
              <a:ea typeface="Calibri"/>
              <a:cs typeface="Simplified Arabic"/>
            </a:endParaRPr>
          </a:p>
          <a:p>
            <a:pPr marL="0" indent="0" algn="ctr" rtl="1">
              <a:lnSpc>
                <a:spcPct val="115000"/>
              </a:lnSpc>
              <a:spcBef>
                <a:spcPts val="1429"/>
              </a:spcBef>
              <a:spcAft>
                <a:spcPts val="1429"/>
              </a:spcAft>
              <a:buNone/>
            </a:pPr>
            <a:r>
              <a:rPr lang="ar-SA" sz="6600" b="1" dirty="0" smtClean="0">
                <a:latin typeface="Arabic Transparent"/>
                <a:ea typeface="Calibri"/>
                <a:cs typeface="Simplified Arabic"/>
              </a:rPr>
              <a:t>علم </a:t>
            </a:r>
            <a:r>
              <a:rPr lang="ar-SA" sz="6600" b="1" dirty="0">
                <a:latin typeface="Arabic Transparent"/>
                <a:ea typeface="Calibri"/>
                <a:cs typeface="Simplified Arabic"/>
              </a:rPr>
              <a:t>اجتماع العلم"</a:t>
            </a:r>
            <a:r>
              <a:rPr lang="en-US" sz="6600" b="1" dirty="0">
                <a:latin typeface="TimesNewRoman,Bold"/>
                <a:ea typeface="Calibri"/>
                <a:cs typeface="Simplified Arabic"/>
              </a:rPr>
              <a:t>Sociology of Science </a:t>
            </a:r>
            <a:r>
              <a:rPr lang="ar-SA" sz="6600" b="1" dirty="0">
                <a:latin typeface="Arabic Transparent"/>
                <a:ea typeface="Calibri"/>
                <a:cs typeface="Simplified Arabic"/>
              </a:rPr>
              <a:t>" </a:t>
            </a:r>
            <a:endParaRPr lang="en-US" sz="6600" b="1" dirty="0" smtClean="0">
              <a:latin typeface="Arabic Transparent"/>
              <a:ea typeface="Calibri"/>
              <a:cs typeface="Simplified Arabic"/>
            </a:endParaRPr>
          </a:p>
          <a:p>
            <a:pPr marL="0" indent="0" algn="just" rtl="1">
              <a:lnSpc>
                <a:spcPct val="115000"/>
              </a:lnSpc>
              <a:spcBef>
                <a:spcPts val="1429"/>
              </a:spcBef>
              <a:spcAft>
                <a:spcPts val="1429"/>
              </a:spcAft>
              <a:buNone/>
            </a:pPr>
            <a:r>
              <a:rPr lang="ar-SA" sz="7200" dirty="0" smtClean="0">
                <a:latin typeface="Arabic Transparent"/>
                <a:ea typeface="Calibri"/>
                <a:cs typeface="Simplified Arabic"/>
              </a:rPr>
              <a:t>وهو </a:t>
            </a:r>
            <a:r>
              <a:rPr lang="ar-SA" sz="7200" dirty="0">
                <a:latin typeface="Arabic Transparent"/>
                <a:ea typeface="Calibri"/>
                <a:cs typeface="Simplified Arabic"/>
              </a:rPr>
              <a:t>يختص بدراسة العلاقة بين الفكر العلمي </a:t>
            </a:r>
            <a:r>
              <a:rPr lang="ar-SA" sz="7200" dirty="0" smtClean="0">
                <a:latin typeface="Arabic Transparent"/>
                <a:ea typeface="Calibri"/>
                <a:cs typeface="Simplified Arabic"/>
              </a:rPr>
              <a:t>بين </a:t>
            </a:r>
            <a:r>
              <a:rPr lang="ar-SA" sz="7200" dirty="0">
                <a:latin typeface="Arabic Transparent"/>
                <a:ea typeface="Calibri"/>
                <a:cs typeface="Simplified Arabic"/>
              </a:rPr>
              <a:t>المجتمع والسياق الاجتماعي الذي يحدث في إطاره الاكتشاف العلمي. </a:t>
            </a:r>
            <a:endParaRPr lang="en-US" sz="5400" dirty="0">
              <a:ea typeface="Calibri"/>
              <a:cs typeface="Arial"/>
            </a:endParaRPr>
          </a:p>
          <a:p>
            <a:endParaRPr lang="en-US" sz="6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9" y="1514861"/>
            <a:ext cx="3219526" cy="306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03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762000"/>
            <a:ext cx="21132800" cy="12192000"/>
          </a:xfrm>
        </p:spPr>
        <p:txBody>
          <a:bodyPr>
            <a:normAutofit/>
          </a:bodyPr>
          <a:lstStyle/>
          <a:p>
            <a:pPr algn="just" rtl="1"/>
            <a:r>
              <a:rPr lang="ar-SA" sz="6700" dirty="0"/>
              <a:t>في المراحل الأولى لتشييد بنيان العلم الحديث كانت هناك فكرة سائدة تؤكد على أن </a:t>
            </a:r>
            <a:r>
              <a:rPr lang="ar-SA" sz="8600" b="1" dirty="0"/>
              <a:t>المعرفة العلمية موضوعية ومحايدة، </a:t>
            </a:r>
            <a:r>
              <a:rPr lang="ar-SA" sz="6700" dirty="0"/>
              <a:t>ولا تختلف من إنسان إلي إنسان أو من مجتمع إلى مجتمع. </a:t>
            </a:r>
            <a:endParaRPr lang="ar-BH" sz="6700" dirty="0"/>
          </a:p>
          <a:p>
            <a:pPr algn="just" rtl="1"/>
            <a:r>
              <a:rPr lang="ar-SA" sz="6700" dirty="0"/>
              <a:t>وهو تصور سيطر على الفكر الإنساني حتى الثلث الثاني من القرن العشرين، حتي ظهرت تصورات تؤكد على أثر الظروف المجتمعية على إنتاج العلم، </a:t>
            </a:r>
            <a:r>
              <a:rPr lang="ar-SA" sz="6700" dirty="0" smtClean="0"/>
              <a:t>فظهر </a:t>
            </a:r>
            <a:r>
              <a:rPr lang="ar-SA" sz="6700" dirty="0"/>
              <a:t>علم اجتماع المعرفة</a:t>
            </a:r>
            <a:r>
              <a:rPr lang="ar-BH" sz="6700" dirty="0"/>
              <a:t>.</a:t>
            </a:r>
            <a:r>
              <a:rPr lang="ar-SA" sz="6700" dirty="0"/>
              <a:t> </a:t>
            </a:r>
            <a:endParaRPr lang="ar-BH" sz="6700" dirty="0"/>
          </a:p>
          <a:p>
            <a:pPr algn="just" rtl="1"/>
            <a:r>
              <a:rPr lang="ar-BH" sz="6700" dirty="0"/>
              <a:t>وساد تصور يؤكد بأن </a:t>
            </a:r>
            <a:r>
              <a:rPr lang="ar-BH" sz="8300" b="1" dirty="0"/>
              <a:t>العلم ليس مجرد بنية عقلية منطقية تجريبية فحسب، ولكنه – بالقدر ذاته - بنية اجتماعية حضارية تتأثر بالمجتمع المنتج لهذه المعرفة. </a:t>
            </a:r>
            <a:endParaRPr lang="en-US" sz="8300" b="1" dirty="0"/>
          </a:p>
        </p:txBody>
      </p:sp>
    </p:spTree>
    <p:extLst>
      <p:ext uri="{BB962C8B-B14F-4D97-AF65-F5344CB8AC3E}">
        <p14:creationId xmlns:p14="http://schemas.microsoft.com/office/powerpoint/2010/main" val="364585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0320000" cy="1431924"/>
          </a:xfrm>
        </p:spPr>
        <p:txBody>
          <a:bodyPr>
            <a:normAutofit fontScale="90000"/>
          </a:bodyPr>
          <a:lstStyle/>
          <a:p>
            <a:pPr algn="ctr"/>
            <a:endParaRPr lang="en-US" b="1" dirty="0"/>
          </a:p>
        </p:txBody>
      </p:sp>
      <p:sp>
        <p:nvSpPr>
          <p:cNvPr id="3" name="Content Placeholder 2"/>
          <p:cNvSpPr>
            <a:spLocks noGrp="1"/>
          </p:cNvSpPr>
          <p:nvPr>
            <p:ph idx="1"/>
          </p:nvPr>
        </p:nvSpPr>
        <p:spPr>
          <a:xfrm>
            <a:off x="609600" y="1981200"/>
            <a:ext cx="21336000" cy="10820400"/>
          </a:xfrm>
        </p:spPr>
        <p:txBody>
          <a:bodyPr>
            <a:normAutofit/>
          </a:bodyPr>
          <a:lstStyle/>
          <a:p>
            <a:pPr marL="272137" indent="0" algn="just" rtl="1">
              <a:buNone/>
            </a:pPr>
            <a:r>
              <a:rPr lang="ar-SA" sz="9500" dirty="0"/>
              <a:t>ظهرت البدايات الأولى لعلم اجتماع المعرفة أو سوسيولوجيا المعرفة في أحضان </a:t>
            </a:r>
            <a:r>
              <a:rPr lang="ar-SA" sz="9500" b="1" dirty="0"/>
              <a:t>الفلسفة الألمانية، مع </a:t>
            </a:r>
            <a:r>
              <a:rPr lang="ar-BH" sz="9500" b="1" dirty="0"/>
              <a:t>ظ</a:t>
            </a:r>
            <a:r>
              <a:rPr lang="ar-SA" sz="9500" b="1" dirty="0"/>
              <a:t>هور الفلسفة الماركسية وكتابات كارل ماركس</a:t>
            </a:r>
            <a:r>
              <a:rPr lang="ar-SA" sz="9500" dirty="0"/>
              <a:t>. حيث رد علم الاجتماع الماركسي الفكر والمعرفة إلى الأساس المادي للمجتمع، محاولاً إرجاع الفكر إلي الواقع الاجتماعي وطبيعة الظروف الاجتماعية المحيطة بالأفكار</a:t>
            </a:r>
            <a:endParaRPr lang="en-US" sz="9500" dirty="0"/>
          </a:p>
        </p:txBody>
      </p:sp>
    </p:spTree>
    <p:extLst>
      <p:ext uri="{BB962C8B-B14F-4D97-AF65-F5344CB8AC3E}">
        <p14:creationId xmlns:p14="http://schemas.microsoft.com/office/powerpoint/2010/main" val="337861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39114" y="3238500"/>
            <a:ext cx="22316302" cy="9207500"/>
          </a:xfrm>
        </p:spPr>
        <p:txBody>
          <a:bodyPr>
            <a:normAutofit/>
          </a:bodyPr>
          <a:lstStyle/>
          <a:p>
            <a:pPr marL="272137" indent="0" algn="just" rtl="1">
              <a:buNone/>
            </a:pPr>
            <a:r>
              <a:rPr lang="ar-SA" sz="11500" dirty="0">
                <a:latin typeface="Times New Roman"/>
                <a:ea typeface="Calibri"/>
                <a:cs typeface="Simplified Arabic"/>
              </a:rPr>
              <a:t>وينظر عالم الاجتماع الفرنسي پيير بورديو (1930 - 2002) إلى البحث العلمى باعتباره مجالاً إجتماعياً مثل غيره من المجالات </a:t>
            </a:r>
            <a:r>
              <a:rPr lang="ar-SA" sz="11500" dirty="0" smtClean="0">
                <a:latin typeface="Times New Roman"/>
                <a:ea typeface="Calibri"/>
                <a:cs typeface="Simplified Arabic"/>
              </a:rPr>
              <a:t>الأخرى</a:t>
            </a:r>
            <a:r>
              <a:rPr lang="ar-BH" sz="11500" dirty="0" smtClean="0">
                <a:latin typeface="Times New Roman"/>
                <a:ea typeface="Calibri"/>
                <a:cs typeface="Simplified Arabic"/>
              </a:rPr>
              <a:t>.</a:t>
            </a:r>
            <a:endParaRPr lang="ar-BH" sz="11500" dirty="0">
              <a:latin typeface="Times New Roman"/>
              <a:ea typeface="Calibri"/>
              <a:cs typeface="Simplified Arabic"/>
            </a:endParaRPr>
          </a:p>
        </p:txBody>
      </p:sp>
    </p:spTree>
    <p:extLst>
      <p:ext uri="{BB962C8B-B14F-4D97-AF65-F5344CB8AC3E}">
        <p14:creationId xmlns:p14="http://schemas.microsoft.com/office/powerpoint/2010/main" val="68576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22151546" cy="12039600"/>
          </a:xfrm>
        </p:spPr>
        <p:txBody>
          <a:bodyPr>
            <a:noAutofit/>
          </a:bodyPr>
          <a:lstStyle/>
          <a:p>
            <a:pPr marL="272137" indent="0" algn="just" rtl="1">
              <a:buNone/>
            </a:pPr>
            <a:r>
              <a:rPr lang="ar-SA" sz="6600" dirty="0"/>
              <a:t>ينظر بورديو إلى العلم بإعتباره مجالاً للصراع والمنافسة من أجل تحقيق ما أسماه </a:t>
            </a:r>
            <a:r>
              <a:rPr lang="ar-BH" sz="6600" dirty="0"/>
              <a:t>«</a:t>
            </a:r>
            <a:r>
              <a:rPr lang="ar-SA" sz="6600" dirty="0"/>
              <a:t>تراكم المصداقية العلمية</a:t>
            </a:r>
            <a:r>
              <a:rPr lang="ar-BH" sz="6600" dirty="0"/>
              <a:t>»</a:t>
            </a:r>
          </a:p>
          <a:p>
            <a:pPr marL="272137" indent="0" algn="ctr" rtl="1">
              <a:buNone/>
            </a:pPr>
            <a:r>
              <a:rPr lang="ar-BH" sz="6600" b="1" dirty="0"/>
              <a:t>البحث العلمي أداة لاكتساب المصادقية العلمية</a:t>
            </a:r>
          </a:p>
          <a:p>
            <a:pPr marL="272137" indent="0" algn="ctr" rtl="1">
              <a:buNone/>
            </a:pPr>
            <a:r>
              <a:rPr lang="ar-BH" sz="6600" b="1" dirty="0"/>
              <a:t>وإيجاد تراكم لرأس مال رمزي</a:t>
            </a:r>
          </a:p>
          <a:p>
            <a:pPr marL="272137" indent="0" algn="just" rtl="1">
              <a:buNone/>
            </a:pPr>
            <a:r>
              <a:rPr lang="ar-SA" sz="6600" dirty="0"/>
              <a:t>وتتكون المصداقية العلمية لدى بورديو من مزيج مؤلف من </a:t>
            </a:r>
            <a:r>
              <a:rPr lang="ar-SA" sz="6600" b="1" dirty="0"/>
              <a:t>السلطة والكفاءة العلمية</a:t>
            </a:r>
            <a:r>
              <a:rPr lang="ar-SA" sz="6600" dirty="0"/>
              <a:t>، أى أنها خليط من القدرات الفنية الإجتماعية والسلطة الإجتماعية. </a:t>
            </a:r>
            <a:r>
              <a:rPr lang="ar-BH" sz="6600" dirty="0"/>
              <a:t>أما السلطة </a:t>
            </a:r>
            <a:r>
              <a:rPr lang="ar-SA" sz="6600" dirty="0"/>
              <a:t>الإجتماعية </a:t>
            </a:r>
            <a:r>
              <a:rPr lang="ar-BH" sz="6600" dirty="0"/>
              <a:t>ف</a:t>
            </a:r>
            <a:r>
              <a:rPr lang="ar-SA" sz="6600" dirty="0"/>
              <a:t>يكتسبها الباحث أو العالم بناءً على شكل من أشكال </a:t>
            </a:r>
            <a:r>
              <a:rPr lang="ar-SA" sz="8000" b="1" dirty="0"/>
              <a:t>الإعتراف الإجتماعى</a:t>
            </a:r>
            <a:r>
              <a:rPr lang="ar-SA" sz="6600" dirty="0"/>
              <a:t>، يرتبط </a:t>
            </a:r>
            <a:r>
              <a:rPr lang="ar-SA" sz="6600" dirty="0">
                <a:solidFill>
                  <a:srgbClr val="C00000"/>
                </a:solidFill>
              </a:rPr>
              <a:t>بمنح الالقاب العلمية والجوائز والوظائف والمراكز البحثية</a:t>
            </a:r>
            <a:r>
              <a:rPr lang="ar-SA" sz="6600" dirty="0"/>
              <a:t>. فالمصداقية العلمية تتحقق من خلال المركز الإجتماعى للباحث</a:t>
            </a:r>
            <a:r>
              <a:rPr lang="ar-BH" sz="6600" dirty="0"/>
              <a:t>.</a:t>
            </a:r>
            <a:endParaRPr lang="en-US" sz="6600" dirty="0"/>
          </a:p>
        </p:txBody>
      </p:sp>
    </p:spTree>
    <p:extLst>
      <p:ext uri="{BB962C8B-B14F-4D97-AF65-F5344CB8AC3E}">
        <p14:creationId xmlns:p14="http://schemas.microsoft.com/office/powerpoint/2010/main" val="259402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BH" b="1" dirty="0" smtClean="0"/>
              <a:t>دوافع ممارسة العمل العلمي</a:t>
            </a:r>
            <a:endParaRPr lang="en-US" b="1" dirty="0"/>
          </a:p>
        </p:txBody>
      </p:sp>
      <p:sp>
        <p:nvSpPr>
          <p:cNvPr id="3" name="Content Placeholder 2"/>
          <p:cNvSpPr>
            <a:spLocks noGrp="1"/>
          </p:cNvSpPr>
          <p:nvPr>
            <p:ph idx="1"/>
          </p:nvPr>
        </p:nvSpPr>
        <p:spPr/>
        <p:txBody>
          <a:bodyPr/>
          <a:lstStyle/>
          <a:p>
            <a:pPr marL="272137" indent="0" algn="just" rtl="1">
              <a:buNone/>
            </a:pPr>
            <a:r>
              <a:rPr lang="ar-SA" sz="10500" dirty="0"/>
              <a:t>تحدث بورديو عما أسماه "الرغبة العلمية" أو "الولع العلمي" معتبراً أن هذه الرغبة هى التي تحرك الباحث لإنتاج المعرفة</a:t>
            </a:r>
            <a:r>
              <a:rPr lang="ar-SA" sz="10500" dirty="0">
                <a:latin typeface="Times New Roman"/>
                <a:ea typeface="Calibri"/>
                <a:cs typeface="Simplified Arabic"/>
              </a:rPr>
              <a:t> </a:t>
            </a:r>
            <a:endParaRPr lang="en-US" sz="9500" dirty="0"/>
          </a:p>
          <a:p>
            <a:endParaRPr lang="en-US" dirty="0"/>
          </a:p>
        </p:txBody>
      </p:sp>
    </p:spTree>
    <p:extLst>
      <p:ext uri="{BB962C8B-B14F-4D97-AF65-F5344CB8AC3E}">
        <p14:creationId xmlns:p14="http://schemas.microsoft.com/office/powerpoint/2010/main" val="309791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40665"/>
              </p:ext>
            </p:extLst>
          </p:nvPr>
        </p:nvGraphicFramePr>
        <p:xfrm>
          <a:off x="1219199" y="3200400"/>
          <a:ext cx="19913601" cy="6644640"/>
        </p:xfrm>
        <a:graphic>
          <a:graphicData uri="http://schemas.openxmlformats.org/drawingml/2006/table">
            <a:tbl>
              <a:tblPr rtl="1" firstRow="1" firstCol="1" bandRow="1">
                <a:tableStyleId>{5C22544A-7EE6-4342-B048-85BDC9FD1C3A}</a:tableStyleId>
              </a:tblPr>
              <a:tblGrid>
                <a:gridCol w="11503971"/>
                <a:gridCol w="5531555"/>
                <a:gridCol w="2878075"/>
              </a:tblGrid>
              <a:tr h="1402080">
                <a:tc>
                  <a:txBody>
                    <a:bodyPr/>
                    <a:lstStyle/>
                    <a:p>
                      <a:pPr marL="228600" marR="0" algn="ctr" rtl="1">
                        <a:lnSpc>
                          <a:spcPct val="115000"/>
                        </a:lnSpc>
                        <a:spcBef>
                          <a:spcPts val="0"/>
                        </a:spcBef>
                        <a:spcAft>
                          <a:spcPts val="0"/>
                        </a:spcAft>
                      </a:pPr>
                      <a:r>
                        <a:rPr lang="ar-EG" sz="4000" b="1" dirty="0">
                          <a:effectLst/>
                        </a:rPr>
                        <a:t>الدوافع والأسباب </a:t>
                      </a:r>
                      <a:endParaRPr lang="en-US" sz="5600" b="1" dirty="0">
                        <a:effectLst/>
                        <a:latin typeface="Calibri"/>
                        <a:ea typeface="Calibri"/>
                        <a:cs typeface="Arial"/>
                      </a:endParaRPr>
                    </a:p>
                  </a:txBody>
                  <a:tcPr marL="182880" marR="182880" marT="0" marB="0" anchor="ctr"/>
                </a:tc>
                <a:tc>
                  <a:txBody>
                    <a:bodyPr/>
                    <a:lstStyle/>
                    <a:p>
                      <a:pPr marL="0" marR="0" algn="ctr" rtl="1">
                        <a:lnSpc>
                          <a:spcPct val="115000"/>
                        </a:lnSpc>
                        <a:spcBef>
                          <a:spcPts val="0"/>
                        </a:spcBef>
                        <a:spcAft>
                          <a:spcPts val="0"/>
                        </a:spcAft>
                      </a:pPr>
                      <a:r>
                        <a:rPr lang="ar-EG" sz="4000" b="1" dirty="0">
                          <a:effectLst/>
                        </a:rPr>
                        <a:t>التكرارات</a:t>
                      </a:r>
                      <a:endParaRPr lang="en-US" sz="5600" b="1" dirty="0">
                        <a:effectLst/>
                        <a:latin typeface="Calibri"/>
                        <a:ea typeface="Calibri"/>
                        <a:cs typeface="Arial"/>
                      </a:endParaRPr>
                    </a:p>
                  </a:txBody>
                  <a:tcPr marL="182880" marR="182880" marT="0" marB="0" anchor="ctr"/>
                </a:tc>
                <a:tc>
                  <a:txBody>
                    <a:bodyPr/>
                    <a:lstStyle/>
                    <a:p>
                      <a:pPr marL="0" marR="0" algn="ctr" rtl="1">
                        <a:lnSpc>
                          <a:spcPct val="115000"/>
                        </a:lnSpc>
                        <a:spcBef>
                          <a:spcPts val="0"/>
                        </a:spcBef>
                        <a:spcAft>
                          <a:spcPts val="0"/>
                        </a:spcAft>
                      </a:pPr>
                      <a:r>
                        <a:rPr lang="ar-EG" sz="4000" b="1">
                          <a:effectLst/>
                        </a:rPr>
                        <a:t>النسب المئوية</a:t>
                      </a:r>
                      <a:endParaRPr lang="en-US" sz="5600" b="1">
                        <a:effectLst/>
                        <a:latin typeface="Calibri"/>
                        <a:ea typeface="Calibri"/>
                        <a:cs typeface="Arial"/>
                      </a:endParaRPr>
                    </a:p>
                  </a:txBody>
                  <a:tcPr marL="182880" marR="182880" marT="0" marB="0"/>
                </a:tc>
              </a:tr>
              <a:tr h="1310640">
                <a:tc>
                  <a:txBody>
                    <a:bodyPr/>
                    <a:lstStyle/>
                    <a:p>
                      <a:pPr algn="just" rtl="1">
                        <a:spcAft>
                          <a:spcPts val="0"/>
                        </a:spcAft>
                      </a:pPr>
                      <a:r>
                        <a:rPr lang="ar-EG" sz="4000" b="1" dirty="0">
                          <a:effectLst/>
                        </a:rPr>
                        <a:t>أسباب ودوافع وسائلية أو نفعية</a:t>
                      </a:r>
                      <a:endParaRPr lang="en-US" sz="4000" b="1" dirty="0">
                        <a:effectLst/>
                        <a:latin typeface="Calibri"/>
                      </a:endParaRPr>
                    </a:p>
                  </a:txBody>
                  <a:tcPr marL="182880" marR="182880" marT="0" marB="0" anchor="ctr"/>
                </a:tc>
                <a:tc>
                  <a:txBody>
                    <a:bodyPr/>
                    <a:lstStyle/>
                    <a:p>
                      <a:pPr marL="0" marR="0" algn="ctr" rtl="1">
                        <a:lnSpc>
                          <a:spcPct val="115000"/>
                        </a:lnSpc>
                        <a:spcBef>
                          <a:spcPts val="0"/>
                        </a:spcBef>
                        <a:spcAft>
                          <a:spcPts val="0"/>
                        </a:spcAft>
                      </a:pPr>
                      <a:r>
                        <a:rPr lang="ar-EG" sz="4000" b="1" dirty="0">
                          <a:effectLst/>
                        </a:rPr>
                        <a:t>99</a:t>
                      </a:r>
                      <a:endParaRPr lang="en-US" sz="5600" b="1" dirty="0">
                        <a:effectLst/>
                        <a:latin typeface="Calibri"/>
                        <a:ea typeface="Calibri"/>
                        <a:cs typeface="Arial"/>
                      </a:endParaRPr>
                    </a:p>
                  </a:txBody>
                  <a:tcPr marL="182880" marR="182880" marT="0" marB="0"/>
                </a:tc>
                <a:tc>
                  <a:txBody>
                    <a:bodyPr/>
                    <a:lstStyle/>
                    <a:p>
                      <a:pPr marL="0" marR="0" algn="ctr" rtl="1">
                        <a:lnSpc>
                          <a:spcPct val="115000"/>
                        </a:lnSpc>
                        <a:spcBef>
                          <a:spcPts val="0"/>
                        </a:spcBef>
                        <a:spcAft>
                          <a:spcPts val="0"/>
                        </a:spcAft>
                      </a:pPr>
                      <a:r>
                        <a:rPr lang="ar-EG" sz="4000" b="1" dirty="0">
                          <a:effectLst/>
                        </a:rPr>
                        <a:t>54.1</a:t>
                      </a:r>
                      <a:endParaRPr lang="en-US" sz="5600" b="1" dirty="0">
                        <a:effectLst/>
                        <a:latin typeface="Calibri"/>
                        <a:ea typeface="Calibri"/>
                        <a:cs typeface="Arial"/>
                      </a:endParaRPr>
                    </a:p>
                  </a:txBody>
                  <a:tcPr marL="182880" marR="182880" marT="0" marB="0"/>
                </a:tc>
              </a:tr>
              <a:tr h="1310640">
                <a:tc>
                  <a:txBody>
                    <a:bodyPr/>
                    <a:lstStyle/>
                    <a:p>
                      <a:pPr algn="just" rtl="1">
                        <a:spcAft>
                          <a:spcPts val="0"/>
                        </a:spcAft>
                      </a:pPr>
                      <a:r>
                        <a:rPr lang="ar-EG" sz="4000" b="1" dirty="0">
                          <a:effectLst/>
                        </a:rPr>
                        <a:t>أسباب ودوافع غائية</a:t>
                      </a:r>
                      <a:endParaRPr lang="en-US" sz="4000" b="1" dirty="0">
                        <a:effectLst/>
                        <a:latin typeface="Calibri"/>
                      </a:endParaRPr>
                    </a:p>
                  </a:txBody>
                  <a:tcPr marL="182880" marR="182880" marT="0" marB="0" anchor="ctr"/>
                </a:tc>
                <a:tc>
                  <a:txBody>
                    <a:bodyPr/>
                    <a:lstStyle/>
                    <a:p>
                      <a:pPr marL="0" marR="0" algn="ctr" rtl="1">
                        <a:lnSpc>
                          <a:spcPct val="115000"/>
                        </a:lnSpc>
                        <a:spcBef>
                          <a:spcPts val="0"/>
                        </a:spcBef>
                        <a:spcAft>
                          <a:spcPts val="0"/>
                        </a:spcAft>
                      </a:pPr>
                      <a:r>
                        <a:rPr lang="ar-EG" sz="4000" b="1" dirty="0">
                          <a:effectLst/>
                        </a:rPr>
                        <a:t>50</a:t>
                      </a:r>
                      <a:endParaRPr lang="en-US" sz="5600" b="1" dirty="0">
                        <a:effectLst/>
                        <a:latin typeface="Calibri"/>
                        <a:ea typeface="Calibri"/>
                        <a:cs typeface="Arial"/>
                      </a:endParaRPr>
                    </a:p>
                  </a:txBody>
                  <a:tcPr marL="182880" marR="182880" marT="0" marB="0"/>
                </a:tc>
                <a:tc>
                  <a:txBody>
                    <a:bodyPr/>
                    <a:lstStyle/>
                    <a:p>
                      <a:pPr marL="0" marR="0" algn="ctr" rtl="1">
                        <a:lnSpc>
                          <a:spcPct val="115000"/>
                        </a:lnSpc>
                        <a:spcBef>
                          <a:spcPts val="0"/>
                        </a:spcBef>
                        <a:spcAft>
                          <a:spcPts val="0"/>
                        </a:spcAft>
                      </a:pPr>
                      <a:r>
                        <a:rPr lang="ar-EG" sz="4000" b="1" dirty="0">
                          <a:effectLst/>
                        </a:rPr>
                        <a:t>27.3</a:t>
                      </a:r>
                      <a:endParaRPr lang="en-US" sz="5600" b="1" dirty="0">
                        <a:effectLst/>
                        <a:latin typeface="Calibri"/>
                        <a:ea typeface="Calibri"/>
                        <a:cs typeface="Arial"/>
                      </a:endParaRPr>
                    </a:p>
                  </a:txBody>
                  <a:tcPr marL="182880" marR="182880" marT="0" marB="0"/>
                </a:tc>
              </a:tr>
              <a:tr h="1310640">
                <a:tc>
                  <a:txBody>
                    <a:bodyPr/>
                    <a:lstStyle/>
                    <a:p>
                      <a:pPr algn="just" rtl="1">
                        <a:spcAft>
                          <a:spcPts val="0"/>
                        </a:spcAft>
                      </a:pPr>
                      <a:r>
                        <a:rPr lang="ar-EG" sz="4000" b="1" dirty="0">
                          <a:effectLst/>
                        </a:rPr>
                        <a:t>أسباب ودوافع قيمية</a:t>
                      </a:r>
                      <a:endParaRPr lang="en-US" sz="4000" b="1" dirty="0">
                        <a:effectLst/>
                        <a:latin typeface="Calibri"/>
                      </a:endParaRPr>
                    </a:p>
                  </a:txBody>
                  <a:tcPr marL="182880" marR="182880" marT="0" marB="0" anchor="ctr"/>
                </a:tc>
                <a:tc>
                  <a:txBody>
                    <a:bodyPr/>
                    <a:lstStyle/>
                    <a:p>
                      <a:pPr marL="0" marR="0" algn="ctr" rtl="1">
                        <a:lnSpc>
                          <a:spcPct val="115000"/>
                        </a:lnSpc>
                        <a:spcBef>
                          <a:spcPts val="0"/>
                        </a:spcBef>
                        <a:spcAft>
                          <a:spcPts val="0"/>
                        </a:spcAft>
                      </a:pPr>
                      <a:r>
                        <a:rPr lang="ar-EG" sz="4000" b="1" dirty="0">
                          <a:effectLst/>
                        </a:rPr>
                        <a:t>34</a:t>
                      </a:r>
                      <a:endParaRPr lang="en-US" sz="5600" b="1" dirty="0">
                        <a:effectLst/>
                        <a:latin typeface="Calibri"/>
                        <a:ea typeface="Calibri"/>
                        <a:cs typeface="Arial"/>
                      </a:endParaRPr>
                    </a:p>
                  </a:txBody>
                  <a:tcPr marL="182880" marR="182880" marT="0" marB="0"/>
                </a:tc>
                <a:tc>
                  <a:txBody>
                    <a:bodyPr/>
                    <a:lstStyle/>
                    <a:p>
                      <a:pPr marL="0" marR="0" algn="ctr" rtl="1">
                        <a:lnSpc>
                          <a:spcPct val="115000"/>
                        </a:lnSpc>
                        <a:spcBef>
                          <a:spcPts val="0"/>
                        </a:spcBef>
                        <a:spcAft>
                          <a:spcPts val="0"/>
                        </a:spcAft>
                      </a:pPr>
                      <a:r>
                        <a:rPr lang="ar-EG" sz="4000" b="1" dirty="0">
                          <a:effectLst/>
                        </a:rPr>
                        <a:t>18.6</a:t>
                      </a:r>
                      <a:endParaRPr lang="en-US" sz="5600" b="1" dirty="0">
                        <a:effectLst/>
                        <a:latin typeface="Calibri"/>
                        <a:ea typeface="Calibri"/>
                        <a:cs typeface="Arial"/>
                      </a:endParaRPr>
                    </a:p>
                  </a:txBody>
                  <a:tcPr marL="182880" marR="182880" marT="0" marB="0"/>
                </a:tc>
              </a:tr>
              <a:tr h="1310640">
                <a:tc>
                  <a:txBody>
                    <a:bodyPr/>
                    <a:lstStyle/>
                    <a:p>
                      <a:pPr algn="ctr" rtl="1">
                        <a:spcAft>
                          <a:spcPts val="0"/>
                        </a:spcAft>
                      </a:pPr>
                      <a:r>
                        <a:rPr lang="ar-EG" sz="4000" b="1">
                          <a:effectLst/>
                        </a:rPr>
                        <a:t>المجموع</a:t>
                      </a:r>
                      <a:endParaRPr lang="en-US" sz="4000" b="1">
                        <a:effectLst/>
                        <a:latin typeface="Calibri"/>
                      </a:endParaRPr>
                    </a:p>
                  </a:txBody>
                  <a:tcPr marL="182880" marR="182880" marT="0" marB="0" anchor="ctr"/>
                </a:tc>
                <a:tc>
                  <a:txBody>
                    <a:bodyPr/>
                    <a:lstStyle/>
                    <a:p>
                      <a:pPr marL="0" marR="0" algn="ctr" rtl="1">
                        <a:lnSpc>
                          <a:spcPct val="115000"/>
                        </a:lnSpc>
                        <a:spcBef>
                          <a:spcPts val="0"/>
                        </a:spcBef>
                        <a:spcAft>
                          <a:spcPts val="0"/>
                        </a:spcAft>
                      </a:pPr>
                      <a:r>
                        <a:rPr lang="ar-EG" sz="4000" b="1">
                          <a:effectLst/>
                        </a:rPr>
                        <a:t>183</a:t>
                      </a:r>
                      <a:endParaRPr lang="en-US" sz="5600" b="1">
                        <a:effectLst/>
                        <a:latin typeface="Calibri"/>
                        <a:ea typeface="Calibri"/>
                        <a:cs typeface="Arial"/>
                      </a:endParaRPr>
                    </a:p>
                  </a:txBody>
                  <a:tcPr marL="182880" marR="182880" marT="0" marB="0" anchor="ctr"/>
                </a:tc>
                <a:tc>
                  <a:txBody>
                    <a:bodyPr/>
                    <a:lstStyle/>
                    <a:p>
                      <a:pPr marL="0" marR="0" algn="ctr" rtl="1">
                        <a:lnSpc>
                          <a:spcPct val="115000"/>
                        </a:lnSpc>
                        <a:spcBef>
                          <a:spcPts val="0"/>
                        </a:spcBef>
                        <a:spcAft>
                          <a:spcPts val="0"/>
                        </a:spcAft>
                      </a:pPr>
                      <a:r>
                        <a:rPr lang="ar-EG" sz="4000" b="1" dirty="0">
                          <a:effectLst/>
                        </a:rPr>
                        <a:t>100</a:t>
                      </a:r>
                      <a:endParaRPr lang="en-US" sz="5600" b="1" dirty="0">
                        <a:effectLst/>
                        <a:latin typeface="Calibri"/>
                        <a:ea typeface="Calibri"/>
                        <a:cs typeface="Arial"/>
                      </a:endParaRPr>
                    </a:p>
                  </a:txBody>
                  <a:tcPr marL="182880" marR="182880" marT="0" marB="0"/>
                </a:tc>
              </a:tr>
            </a:tbl>
          </a:graphicData>
        </a:graphic>
      </p:graphicFrame>
    </p:spTree>
    <p:extLst>
      <p:ext uri="{BB962C8B-B14F-4D97-AF65-F5344CB8AC3E}">
        <p14:creationId xmlns:p14="http://schemas.microsoft.com/office/powerpoint/2010/main" val="3131186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209</TotalTime>
  <Words>1177</Words>
  <Application>Microsoft Office PowerPoint</Application>
  <PresentationFormat>Custom</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White</vt:lpstr>
      <vt:lpstr>نموذج لتفسير المتغيرات الاجتماعية والمهنية المؤثرة في إنتاج المعرفة العلمية في مجال الإعلام دراسة في إطار علم اجتماع المعرفة A Model for Interpreting Social and Professional Factors Affecting Scientific Productivity in Media Research</vt:lpstr>
      <vt:lpstr>ملخص البحث</vt:lpstr>
      <vt:lpstr>PowerPoint Presentation</vt:lpstr>
      <vt:lpstr>PowerPoint Presentation</vt:lpstr>
      <vt:lpstr>PowerPoint Presentation</vt:lpstr>
      <vt:lpstr>PowerPoint Presentation</vt:lpstr>
      <vt:lpstr>PowerPoint Presentation</vt:lpstr>
      <vt:lpstr>دوافع ممارسة العمل العلمي</vt:lpstr>
      <vt:lpstr>PowerPoint Presentation</vt:lpstr>
      <vt:lpstr>PowerPoint Presentation</vt:lpstr>
      <vt:lpstr>PowerPoint Presentation</vt:lpstr>
      <vt:lpstr> التنشئة الأكاديمية وضغوط المؤسسة</vt:lpstr>
      <vt:lpstr>الصراع الطبقي والعنف الرمزي</vt:lpstr>
      <vt:lpstr>الصراع الطبقي</vt:lpstr>
      <vt:lpstr>دراسات في تحليل الخطاب العلمي</vt:lpstr>
      <vt:lpstr>بنية الثورات العلمية </vt:lpstr>
      <vt:lpstr>فكرة</vt:lpstr>
      <vt:lpstr>المتغيرات المشجعة والمعوقة للإنتاج العلمي في مجال الإعلام</vt:lpstr>
      <vt:lpstr>الفترة العمرية التي تشهد كثافة في إنتاج المعرفة العلمية</vt:lpstr>
      <vt:lpstr>دراسات في تحليل الخطاب العلمي</vt:lpstr>
      <vt:lpstr>نتائج البحوث في علم اجتماع المعرفة العلمية</vt:lpstr>
      <vt:lpstr>PowerPoint Presentation</vt:lpstr>
      <vt:lpstr>نموذج مقترح لتفسير العوامل المؤثرة في إنتاج المعرفة العلمية</vt:lpstr>
      <vt:lpstr>نموذج مقترح لتفسير العوامل المؤثرة في إنتاج المعرفة العلمية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TASNEEM</dc:creator>
  <cp:lastModifiedBy>Zainab Abdulwahab Isa Abdulla Darwish</cp:lastModifiedBy>
  <cp:revision>16</cp:revision>
  <dcterms:modified xsi:type="dcterms:W3CDTF">2019-06-26T11:07:25Z</dcterms:modified>
</cp:coreProperties>
</file>