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7" r:id="rId3"/>
    <p:sldId id="279" r:id="rId4"/>
    <p:sldId id="280" r:id="rId5"/>
    <p:sldId id="260" r:id="rId6"/>
    <p:sldId id="262" r:id="rId7"/>
    <p:sldId id="264" r:id="rId8"/>
    <p:sldId id="265" r:id="rId9"/>
    <p:sldId id="263" r:id="rId10"/>
    <p:sldId id="278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98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2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CB5B03-C4D0-4118-9ED4-32F06D165551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F9D4CA-8A1C-4234-9D81-AF94C00E3683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2800" b="1" dirty="0" smtClean="0">
              <a:solidFill>
                <a:schemeClr val="tx1"/>
              </a:solidFill>
            </a:rPr>
            <a:t>Study Objectives</a:t>
          </a:r>
          <a:endParaRPr lang="en-US" sz="2800" b="1" dirty="0">
            <a:solidFill>
              <a:schemeClr val="tx1"/>
            </a:solidFill>
          </a:endParaRPr>
        </a:p>
      </dgm:t>
    </dgm:pt>
    <dgm:pt modelId="{036E6557-FCD6-4AF6-825A-AB072C8CB613}" type="parTrans" cxnId="{52E43478-C82C-4468-9419-41406991137B}">
      <dgm:prSet/>
      <dgm:spPr/>
      <dgm:t>
        <a:bodyPr/>
        <a:lstStyle/>
        <a:p>
          <a:endParaRPr lang="en-US"/>
        </a:p>
      </dgm:t>
    </dgm:pt>
    <dgm:pt modelId="{AE3A4164-C602-44D9-B427-931649AF66F8}" type="sibTrans" cxnId="{52E43478-C82C-4468-9419-41406991137B}">
      <dgm:prSet/>
      <dgm:spPr/>
      <dgm:t>
        <a:bodyPr/>
        <a:lstStyle/>
        <a:p>
          <a:endParaRPr lang="en-US"/>
        </a:p>
      </dgm:t>
    </dgm:pt>
    <dgm:pt modelId="{EA0E0CBC-77CE-42FE-B24D-00A05AEE9A51}">
      <dgm:prSet phldrT="[Text]" custT="1"/>
      <dgm:spPr/>
      <dgm:t>
        <a:bodyPr/>
        <a:lstStyle/>
        <a:p>
          <a:r>
            <a:rPr lang="en-US" sz="3200" dirty="0" smtClean="0"/>
            <a:t>To investigate the effect of </a:t>
          </a:r>
          <a:r>
            <a:rPr lang="en-US" sz="3200" b="1" dirty="0" smtClean="0"/>
            <a:t>subjective norm distance </a:t>
          </a:r>
          <a:r>
            <a:rPr lang="en-US" sz="3200" dirty="0" smtClean="0"/>
            <a:t>on </a:t>
          </a:r>
          <a:r>
            <a:rPr lang="en-US" sz="3200" b="1" dirty="0" smtClean="0"/>
            <a:t>KSB</a:t>
          </a:r>
          <a:endParaRPr lang="en-US" sz="3200" b="1" dirty="0"/>
        </a:p>
      </dgm:t>
    </dgm:pt>
    <dgm:pt modelId="{5A70BBAA-3418-4A66-9C38-52FC96E32A2A}" type="parTrans" cxnId="{1CF49932-9DAC-44FA-A5BF-7A3B28C5B677}">
      <dgm:prSet/>
      <dgm:spPr/>
      <dgm:t>
        <a:bodyPr/>
        <a:lstStyle/>
        <a:p>
          <a:endParaRPr lang="en-US"/>
        </a:p>
      </dgm:t>
    </dgm:pt>
    <dgm:pt modelId="{3E84C394-54CB-41A6-BF2C-432D9F3F32F4}" type="sibTrans" cxnId="{1CF49932-9DAC-44FA-A5BF-7A3B28C5B677}">
      <dgm:prSet/>
      <dgm:spPr/>
      <dgm:t>
        <a:bodyPr/>
        <a:lstStyle/>
        <a:p>
          <a:endParaRPr lang="en-US"/>
        </a:p>
      </dgm:t>
    </dgm:pt>
    <dgm:pt modelId="{7F7138DE-E9A1-48F7-9D89-7A0A56B22D85}">
      <dgm:prSet phldrT="[Text]" custT="1"/>
      <dgm:spPr/>
      <dgm:t>
        <a:bodyPr/>
        <a:lstStyle/>
        <a:p>
          <a:r>
            <a:rPr lang="en-US" sz="3200" dirty="0" smtClean="0"/>
            <a:t>To examine </a:t>
          </a:r>
          <a:r>
            <a:rPr lang="en-US" sz="3200" b="1" dirty="0" smtClean="0"/>
            <a:t>IM</a:t>
          </a:r>
          <a:r>
            <a:rPr lang="en-US" sz="3200" dirty="0" smtClean="0"/>
            <a:t> as a moderator of the relation</a:t>
          </a:r>
          <a:endParaRPr lang="en-US" sz="3200" dirty="0"/>
        </a:p>
      </dgm:t>
    </dgm:pt>
    <dgm:pt modelId="{72C9E2D7-AA6A-4ADB-87D4-30C9FAD93A09}" type="parTrans" cxnId="{E9E7816D-CAF2-4BF7-86CB-FF47E9FBD853}">
      <dgm:prSet/>
      <dgm:spPr/>
      <dgm:t>
        <a:bodyPr/>
        <a:lstStyle/>
        <a:p>
          <a:endParaRPr lang="en-US"/>
        </a:p>
      </dgm:t>
    </dgm:pt>
    <dgm:pt modelId="{9A7F0627-24D0-48F3-9C34-9D3CAE5D5538}" type="sibTrans" cxnId="{E9E7816D-CAF2-4BF7-86CB-FF47E9FBD853}">
      <dgm:prSet/>
      <dgm:spPr/>
      <dgm:t>
        <a:bodyPr/>
        <a:lstStyle/>
        <a:p>
          <a:endParaRPr lang="en-US"/>
        </a:p>
      </dgm:t>
    </dgm:pt>
    <dgm:pt modelId="{6598846E-5DCB-48CE-90B0-827738095B25}" type="pres">
      <dgm:prSet presAssocID="{61CB5B03-C4D0-4118-9ED4-32F06D16555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105972A-6412-441C-B9F1-F7D10777E6A0}" type="pres">
      <dgm:prSet presAssocID="{B8F9D4CA-8A1C-4234-9D81-AF94C00E3683}" presName="linNode" presStyleCnt="0"/>
      <dgm:spPr/>
    </dgm:pt>
    <dgm:pt modelId="{C1FD6E06-38C5-4810-84EB-A3B30C2D6544}" type="pres">
      <dgm:prSet presAssocID="{B8F9D4CA-8A1C-4234-9D81-AF94C00E3683}" presName="parentShp" presStyleLbl="node1" presStyleIdx="0" presStyleCnt="1" custScaleX="59032" custScaleY="70935" custLinFactNeighborX="-378" custLinFactNeighborY="17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D5F67C-0788-4682-8A05-7922D808B18A}" type="pres">
      <dgm:prSet presAssocID="{B8F9D4CA-8A1C-4234-9D81-AF94C00E3683}" presName="childShp" presStyleLbl="bgAccFollowNode1" presStyleIdx="0" presStyleCnt="1" custScaleX="157062" custScaleY="100098" custLinFactNeighborX="153" custLinFactNeighborY="-290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093D67-A46B-44FB-985A-184AEF42DCD3}" type="presOf" srcId="{61CB5B03-C4D0-4118-9ED4-32F06D165551}" destId="{6598846E-5DCB-48CE-90B0-827738095B25}" srcOrd="0" destOrd="0" presId="urn:microsoft.com/office/officeart/2005/8/layout/vList6"/>
    <dgm:cxn modelId="{5A996D1E-8B84-4357-8685-7226A94B61AC}" type="presOf" srcId="{7F7138DE-E9A1-48F7-9D89-7A0A56B22D85}" destId="{C3D5F67C-0788-4682-8A05-7922D808B18A}" srcOrd="0" destOrd="1" presId="urn:microsoft.com/office/officeart/2005/8/layout/vList6"/>
    <dgm:cxn modelId="{1CF49932-9DAC-44FA-A5BF-7A3B28C5B677}" srcId="{B8F9D4CA-8A1C-4234-9D81-AF94C00E3683}" destId="{EA0E0CBC-77CE-42FE-B24D-00A05AEE9A51}" srcOrd="0" destOrd="0" parTransId="{5A70BBAA-3418-4A66-9C38-52FC96E32A2A}" sibTransId="{3E84C394-54CB-41A6-BF2C-432D9F3F32F4}"/>
    <dgm:cxn modelId="{05B3EBE4-6770-4944-9902-A1D1D9588964}" type="presOf" srcId="{B8F9D4CA-8A1C-4234-9D81-AF94C00E3683}" destId="{C1FD6E06-38C5-4810-84EB-A3B30C2D6544}" srcOrd="0" destOrd="0" presId="urn:microsoft.com/office/officeart/2005/8/layout/vList6"/>
    <dgm:cxn modelId="{52E43478-C82C-4468-9419-41406991137B}" srcId="{61CB5B03-C4D0-4118-9ED4-32F06D165551}" destId="{B8F9D4CA-8A1C-4234-9D81-AF94C00E3683}" srcOrd="0" destOrd="0" parTransId="{036E6557-FCD6-4AF6-825A-AB072C8CB613}" sibTransId="{AE3A4164-C602-44D9-B427-931649AF66F8}"/>
    <dgm:cxn modelId="{E9E7816D-CAF2-4BF7-86CB-FF47E9FBD853}" srcId="{B8F9D4CA-8A1C-4234-9D81-AF94C00E3683}" destId="{7F7138DE-E9A1-48F7-9D89-7A0A56B22D85}" srcOrd="1" destOrd="0" parTransId="{72C9E2D7-AA6A-4ADB-87D4-30C9FAD93A09}" sibTransId="{9A7F0627-24D0-48F3-9C34-9D3CAE5D5538}"/>
    <dgm:cxn modelId="{A2A38605-A668-41FB-937D-78D60C144C8B}" type="presOf" srcId="{EA0E0CBC-77CE-42FE-B24D-00A05AEE9A51}" destId="{C3D5F67C-0788-4682-8A05-7922D808B18A}" srcOrd="0" destOrd="0" presId="urn:microsoft.com/office/officeart/2005/8/layout/vList6"/>
    <dgm:cxn modelId="{F8ECA5D4-3761-4675-9DEE-EBDFA76DBC00}" type="presParOf" srcId="{6598846E-5DCB-48CE-90B0-827738095B25}" destId="{4105972A-6412-441C-B9F1-F7D10777E6A0}" srcOrd="0" destOrd="0" presId="urn:microsoft.com/office/officeart/2005/8/layout/vList6"/>
    <dgm:cxn modelId="{14F63892-423D-4710-8182-C392D653D0C4}" type="presParOf" srcId="{4105972A-6412-441C-B9F1-F7D10777E6A0}" destId="{C1FD6E06-38C5-4810-84EB-A3B30C2D6544}" srcOrd="0" destOrd="0" presId="urn:microsoft.com/office/officeart/2005/8/layout/vList6"/>
    <dgm:cxn modelId="{B7A8F519-5EFF-4ABE-AB10-5053219827AA}" type="presParOf" srcId="{4105972A-6412-441C-B9F1-F7D10777E6A0}" destId="{C3D5F67C-0788-4682-8A05-7922D808B18A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1841864"/>
            <a:ext cx="8915399" cy="2935518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rgbClr val="002060"/>
                </a:solidFill>
              </a:rPr>
              <a:t>The Effect of Subjective Norm distance on Knowledge Sharing in R&amp;D Teams of Private  sector</a:t>
            </a:r>
            <a:endParaRPr lang="en-US" sz="49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336038"/>
          </a:xfrm>
        </p:spPr>
        <p:txBody>
          <a:bodyPr numCol="2">
            <a:noAutofit/>
          </a:bodyPr>
          <a:lstStyle/>
          <a:p>
            <a:r>
              <a:rPr lang="en-US" sz="2000" dirty="0" smtClean="0"/>
              <a:t>Done by</a:t>
            </a:r>
          </a:p>
          <a:p>
            <a:r>
              <a:rPr lang="en-US" sz="2000" dirty="0" err="1" smtClean="0"/>
              <a:t>Alya</a:t>
            </a:r>
            <a:r>
              <a:rPr lang="en-US" sz="2000" dirty="0" smtClean="0"/>
              <a:t> </a:t>
            </a:r>
            <a:r>
              <a:rPr lang="en-US" sz="2000" dirty="0" err="1" smtClean="0"/>
              <a:t>Alyusuf</a:t>
            </a:r>
            <a:endParaRPr lang="en-US" sz="2000" dirty="0" smtClean="0"/>
          </a:p>
          <a:p>
            <a:r>
              <a:rPr lang="en-US" sz="2000" dirty="0" smtClean="0"/>
              <a:t>1802627</a:t>
            </a:r>
          </a:p>
          <a:p>
            <a:pPr algn="r"/>
            <a:r>
              <a:rPr lang="en-US" sz="2000" dirty="0" smtClean="0"/>
              <a:t>Supervisor</a:t>
            </a:r>
          </a:p>
          <a:p>
            <a:pPr algn="r"/>
            <a:r>
              <a:rPr lang="en-US" sz="2000" dirty="0" smtClean="0"/>
              <a:t>Dr. </a:t>
            </a:r>
            <a:r>
              <a:rPr lang="en-US" sz="2000" dirty="0" err="1" smtClean="0"/>
              <a:t>Tillal</a:t>
            </a:r>
            <a:r>
              <a:rPr lang="en-US" sz="2000" dirty="0" smtClean="0"/>
              <a:t> </a:t>
            </a:r>
            <a:r>
              <a:rPr lang="en-US" sz="2000" dirty="0" err="1" smtClean="0"/>
              <a:t>Aldabi</a:t>
            </a:r>
            <a:endParaRPr lang="en-US" sz="2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18207" y="326574"/>
            <a:ext cx="9576662" cy="18157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/>
          <a:p>
            <a:pPr>
              <a:spcBef>
                <a:spcPct val="0"/>
              </a:spcBef>
            </a:pPr>
            <a:endParaRPr lang="en-US" sz="54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endParaRPr lang="en-US" sz="54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US" sz="59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Brunel / </a:t>
            </a:r>
            <a:r>
              <a:rPr lang="en-US" sz="5900" b="1" dirty="0" smtClean="0">
                <a:solidFill>
                  <a:srgbClr val="C00000"/>
                </a:solidFill>
              </a:rPr>
              <a:t>Ahlia University</a:t>
            </a:r>
            <a:endParaRPr lang="en-US" sz="5900" b="1" dirty="0" smtClean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59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PhD </a:t>
            </a:r>
            <a:r>
              <a:rPr lang="en-US" sz="5900" b="1" dirty="0" smtClean="0">
                <a:solidFill>
                  <a:srgbClr val="C00000"/>
                </a:solidFill>
              </a:rPr>
              <a:t>WR – 1</a:t>
            </a:r>
            <a:r>
              <a:rPr lang="en-US" sz="5900" b="1" baseline="30000" dirty="0" smtClean="0">
                <a:solidFill>
                  <a:srgbClr val="C00000"/>
                </a:solidFill>
              </a:rPr>
              <a:t>st</a:t>
            </a:r>
            <a:r>
              <a:rPr lang="en-US" sz="5900" b="1" dirty="0" smtClean="0">
                <a:solidFill>
                  <a:srgbClr val="C00000"/>
                </a:solidFill>
              </a:rPr>
              <a:t> Year – May 2018</a:t>
            </a:r>
            <a:endParaRPr lang="en-US" sz="5900" b="1" dirty="0" smtClean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9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February Symposium 2019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4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262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3"/>
          <p:cNvGraphicFramePr>
            <a:graphicFrameLocks noGrp="1"/>
          </p:cNvGraphicFramePr>
          <p:nvPr>
            <p:ph idx="1"/>
          </p:nvPr>
        </p:nvGraphicFramePr>
        <p:xfrm>
          <a:off x="332508" y="4111239"/>
          <a:ext cx="11859492" cy="27467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Content Placeholder 3" descr="ØµÙØ±Ø© Ø°Ø§Øª ØµÙØ©"/>
          <p:cNvPicPr>
            <a:picLocks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69485" y="781395"/>
            <a:ext cx="4609003" cy="2666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9"/>
          <p:cNvGrpSpPr/>
          <p:nvPr/>
        </p:nvGrpSpPr>
        <p:grpSpPr>
          <a:xfrm>
            <a:off x="1384532" y="1359415"/>
            <a:ext cx="2373741" cy="1944609"/>
            <a:chOff x="0" y="449790"/>
            <a:chExt cx="2373741" cy="1944609"/>
          </a:xfrm>
        </p:grpSpPr>
        <p:sp>
          <p:nvSpPr>
            <p:cNvPr id="11" name="Rounded Rectangle 10"/>
            <p:cNvSpPr/>
            <p:nvPr/>
          </p:nvSpPr>
          <p:spPr>
            <a:xfrm>
              <a:off x="0" y="449790"/>
              <a:ext cx="2373741" cy="1944609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94928" y="544718"/>
              <a:ext cx="2183885" cy="175475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200" b="1" kern="1200" dirty="0" smtClean="0">
                  <a:solidFill>
                    <a:schemeClr val="tx1"/>
                  </a:solidFill>
                </a:rPr>
                <a:t>IM</a:t>
              </a:r>
              <a:endParaRPr lang="en-US" sz="72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148620" y="1342790"/>
            <a:ext cx="2373741" cy="1944609"/>
            <a:chOff x="0" y="449790"/>
            <a:chExt cx="2373741" cy="1944609"/>
          </a:xfrm>
        </p:grpSpPr>
        <p:sp>
          <p:nvSpPr>
            <p:cNvPr id="14" name="Rounded Rectangle 13"/>
            <p:cNvSpPr/>
            <p:nvPr/>
          </p:nvSpPr>
          <p:spPr>
            <a:xfrm>
              <a:off x="0" y="449790"/>
              <a:ext cx="2373741" cy="1944609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94928" y="544718"/>
              <a:ext cx="2183885" cy="175475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6000" b="1" kern="1200" dirty="0" smtClean="0">
                  <a:solidFill>
                    <a:schemeClr val="tx1"/>
                  </a:solidFill>
                </a:rPr>
                <a:t>SND</a:t>
              </a:r>
              <a:endParaRPr lang="en-US" sz="40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567543" y="169817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Conclusion</a:t>
            </a:r>
            <a:endParaRPr lang="en-US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165" y="166910"/>
            <a:ext cx="8911687" cy="65605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8983" y="731519"/>
            <a:ext cx="10306594" cy="596972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Dey, T. and Mukhopadhyay, S., 2018. Linkage between contextual factors, knowledge‐sharing mediums, and </a:t>
            </a:r>
            <a:r>
              <a:rPr lang="en-US" dirty="0" err="1" smtClean="0">
                <a:solidFill>
                  <a:schemeClr val="tx1"/>
                </a:solidFill>
              </a:rPr>
              <a:t>behaviour</a:t>
            </a:r>
            <a:r>
              <a:rPr lang="en-US" dirty="0" smtClean="0">
                <a:solidFill>
                  <a:schemeClr val="tx1"/>
                </a:solidFill>
              </a:rPr>
              <a:t>: Moderating effect of knowledge‐sharing intentions. </a:t>
            </a:r>
            <a:r>
              <a:rPr lang="en-US" i="1" dirty="0" smtClean="0">
                <a:solidFill>
                  <a:schemeClr val="tx1"/>
                </a:solidFill>
              </a:rPr>
              <a:t>Knowledge and Process Management</a:t>
            </a:r>
            <a:r>
              <a:rPr lang="en-US" dirty="0" smtClean="0">
                <a:solidFill>
                  <a:schemeClr val="tx1"/>
                </a:solidFill>
              </a:rPr>
              <a:t>, </a:t>
            </a:r>
            <a:r>
              <a:rPr lang="en-US" i="1" dirty="0" smtClean="0">
                <a:solidFill>
                  <a:schemeClr val="tx1"/>
                </a:solidFill>
              </a:rPr>
              <a:t>25</a:t>
            </a:r>
            <a:r>
              <a:rPr lang="en-US" dirty="0" smtClean="0">
                <a:solidFill>
                  <a:schemeClr val="tx1"/>
                </a:solidFill>
              </a:rPr>
              <a:t>(1), pp.31-40.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Cummings, J.L. &amp; Teng, B. 2003, "Transferring R&amp;D knowledge: the key factors affecting knowledge transfer success", Journal of Engineering and Technology Management, vol. 20, no. 1, pp. 39-68.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Tang, C. &amp; Naumann, S.E. 2016, "Team diversity, mood, and team creativity: The role of team knowledge sharing in Chinese R &amp; D teams", </a:t>
            </a:r>
            <a:r>
              <a:rPr lang="en-US" i="1" dirty="0" smtClean="0">
                <a:solidFill>
                  <a:schemeClr val="tx1"/>
                </a:solidFill>
              </a:rPr>
              <a:t>Journal of Management &amp; Organization, </a:t>
            </a:r>
            <a:r>
              <a:rPr lang="en-US" dirty="0" smtClean="0">
                <a:solidFill>
                  <a:schemeClr val="tx1"/>
                </a:solidFill>
              </a:rPr>
              <a:t>vol. 22, no. 3, pp. 420-434.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Paulin, D. and Suneson, K., 2015. Knowledge transfer, knowledge sharing and knowledge barriers–three blurry terms in KM. Leading Issues in Knowledge Management, Volume Two, 2, pp.73-94.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Hsu, I.C., 2008. Knowledge sharing practices as a facilitating factor for improving organizational performance through human capital: A preliminary test. Expert Systems with applications, 35(3), pp.1316-1326.</a:t>
            </a:r>
          </a:p>
          <a:p>
            <a:r>
              <a:rPr lang="en-US" dirty="0" smtClean="0"/>
              <a:t>Ulrich, D., </a:t>
            </a:r>
            <a:r>
              <a:rPr lang="en-US" dirty="0" err="1" smtClean="0"/>
              <a:t>Jick</a:t>
            </a:r>
            <a:r>
              <a:rPr lang="en-US" dirty="0" smtClean="0"/>
              <a:t>, T. and Von </a:t>
            </a:r>
            <a:r>
              <a:rPr lang="en-US" dirty="0" err="1" smtClean="0"/>
              <a:t>Glinow</a:t>
            </a:r>
            <a:r>
              <a:rPr lang="en-US" dirty="0" smtClean="0"/>
              <a:t>, M.A., 1993. High-impact learning: Building and diffusing learning capability. </a:t>
            </a:r>
            <a:r>
              <a:rPr lang="en-US" i="1" dirty="0" smtClean="0"/>
              <a:t>Organizational dynamics</a:t>
            </a:r>
            <a:r>
              <a:rPr lang="en-US" dirty="0" smtClean="0"/>
              <a:t>, </a:t>
            </a:r>
            <a:r>
              <a:rPr lang="en-US" i="1" dirty="0" smtClean="0"/>
              <a:t>22</a:t>
            </a:r>
            <a:r>
              <a:rPr lang="en-US" dirty="0" smtClean="0"/>
              <a:t>(2), pp.52-66.</a:t>
            </a:r>
          </a:p>
          <a:p>
            <a:r>
              <a:rPr lang="en-US" dirty="0" smtClean="0"/>
              <a:t>Gharawi, M.A. and Dawes, S.S., 2013, January. Exploring the influence of contextual distances on transnational public sector knowledge networks: A comparative study of </a:t>
            </a:r>
            <a:r>
              <a:rPr lang="en-US" dirty="0" err="1" smtClean="0"/>
              <a:t>AIRNow</a:t>
            </a:r>
            <a:r>
              <a:rPr lang="en-US" dirty="0" smtClean="0"/>
              <a:t>-I Shanghai and the Hajj-MDSS initiatives. In </a:t>
            </a:r>
            <a:r>
              <a:rPr lang="en-US" i="1" dirty="0" smtClean="0"/>
              <a:t>2013 46th Hawaii International Conference on System Sciences</a:t>
            </a:r>
            <a:r>
              <a:rPr lang="en-US" dirty="0" smtClean="0"/>
              <a:t> (pp. 1714-1723). IEEE.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5359" y="166910"/>
            <a:ext cx="8911687" cy="760553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pic>
        <p:nvPicPr>
          <p:cNvPr id="8" name="Content Placeholder 3" descr="ØµÙØ±Ø© Ø°Ø§Øª ØµÙØ©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9665" y="3025833"/>
            <a:ext cx="4572001" cy="3142211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</p:pic>
      <p:sp>
        <p:nvSpPr>
          <p:cNvPr id="9" name="Cloud Callout 8"/>
          <p:cNvSpPr/>
          <p:nvPr/>
        </p:nvSpPr>
        <p:spPr>
          <a:xfrm>
            <a:off x="6600305" y="332509"/>
            <a:ext cx="4339244" cy="2826328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198820" y="798022"/>
            <a:ext cx="30923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To Share or  not to Share?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8403" y="324852"/>
            <a:ext cx="8911687" cy="105506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Knowledge Sharing T&amp;E</a:t>
            </a:r>
            <a:endParaRPr lang="en-US" sz="4800" b="1" dirty="0">
              <a:solidFill>
                <a:schemeClr val="tx1"/>
              </a:solidFill>
            </a:endParaRPr>
          </a:p>
        </p:txBody>
      </p:sp>
      <p:pic>
        <p:nvPicPr>
          <p:cNvPr id="4" name="Content Placeholder 3" descr="ØµÙØ±Ø© Ø°Ø§Øª ØµÙØ©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086110" y="2161308"/>
            <a:ext cx="4609003" cy="2666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31026" y="3092335"/>
            <a:ext cx="22610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Enablers</a:t>
            </a:r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662159" y="2978727"/>
            <a:ext cx="22610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Barriers</a:t>
            </a:r>
            <a:endParaRPr lang="en-US" sz="4000" b="1" dirty="0"/>
          </a:p>
        </p:txBody>
      </p:sp>
      <p:sp>
        <p:nvSpPr>
          <p:cNvPr id="7" name="Oval 6"/>
          <p:cNvSpPr/>
          <p:nvPr/>
        </p:nvSpPr>
        <p:spPr>
          <a:xfrm>
            <a:off x="796833" y="4588626"/>
            <a:ext cx="3239589" cy="12374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IT&amp;Resources</a:t>
            </a:r>
            <a:endParaRPr lang="en-US" sz="2400" b="1" dirty="0" smtClean="0"/>
          </a:p>
          <a:p>
            <a:pPr algn="ctr"/>
            <a:r>
              <a:rPr lang="en-US" sz="2400" b="1" dirty="0" smtClean="0"/>
              <a:t>T&amp; </a:t>
            </a:r>
            <a:r>
              <a:rPr lang="en-US" sz="2400" b="1" dirty="0" err="1" smtClean="0"/>
              <a:t>Intangable</a:t>
            </a:r>
            <a:endParaRPr lang="en-US" sz="2400" b="1" dirty="0"/>
          </a:p>
        </p:txBody>
      </p:sp>
      <p:sp>
        <p:nvSpPr>
          <p:cNvPr id="8" name="Oval 7"/>
          <p:cNvSpPr/>
          <p:nvPr/>
        </p:nvSpPr>
        <p:spPr>
          <a:xfrm>
            <a:off x="1071154" y="1397726"/>
            <a:ext cx="2586446" cy="13585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ORG-Develop Human Capital</a:t>
            </a:r>
          </a:p>
          <a:p>
            <a:pPr algn="ctr"/>
            <a:r>
              <a:rPr lang="en-US" b="1" dirty="0" smtClean="0"/>
              <a:t>(KSM)</a:t>
            </a:r>
            <a:endParaRPr lang="en-US" b="1" dirty="0"/>
          </a:p>
        </p:txBody>
      </p:sp>
      <p:sp>
        <p:nvSpPr>
          <p:cNvPr id="9" name="Oval 8"/>
          <p:cNvSpPr/>
          <p:nvPr/>
        </p:nvSpPr>
        <p:spPr>
          <a:xfrm>
            <a:off x="3341716" y="2793077"/>
            <a:ext cx="1778923" cy="10474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Personal </a:t>
            </a:r>
            <a:endParaRPr lang="en-US" sz="2000" b="1" dirty="0"/>
          </a:p>
        </p:txBody>
      </p:sp>
      <p:sp>
        <p:nvSpPr>
          <p:cNvPr id="11" name="Oval 10"/>
          <p:cNvSpPr/>
          <p:nvPr/>
        </p:nvSpPr>
        <p:spPr>
          <a:xfrm>
            <a:off x="9091748" y="1534292"/>
            <a:ext cx="2690950" cy="1180407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Boundaries</a:t>
            </a:r>
            <a:endParaRPr lang="en-US" sz="2400" b="1" dirty="0"/>
          </a:p>
        </p:txBody>
      </p:sp>
      <p:sp>
        <p:nvSpPr>
          <p:cNvPr id="12" name="Oval 11"/>
          <p:cNvSpPr/>
          <p:nvPr/>
        </p:nvSpPr>
        <p:spPr>
          <a:xfrm>
            <a:off x="9196251" y="4604062"/>
            <a:ext cx="2455818" cy="1248097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Value diversified Team</a:t>
            </a:r>
            <a:endParaRPr lang="en-US" sz="2400" b="1" dirty="0"/>
          </a:p>
        </p:txBody>
      </p:sp>
      <p:sp>
        <p:nvSpPr>
          <p:cNvPr id="13" name="Oval 12"/>
          <p:cNvSpPr/>
          <p:nvPr/>
        </p:nvSpPr>
        <p:spPr>
          <a:xfrm>
            <a:off x="7600602" y="2812472"/>
            <a:ext cx="1812175" cy="1080656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Personal 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ÙØªÙØ¬Ø© Ø¨Ø­Ø« Ø§ÙØµÙØ± Ø¹Ù âªfrom toâ¬â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18673" y="3741189"/>
            <a:ext cx="5588000" cy="271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ÙØªÙØ¬Ø© Ø¨Ø­Ø« Ø§ÙØµÙØ± Ø¹Ù âªmineâ¬â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7358" y="3408218"/>
            <a:ext cx="4403899" cy="310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ØµÙØ±Ø© Ø°Ø§Øª ØµÙØ©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30342" y="199505"/>
            <a:ext cx="3973483" cy="3424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512916" y="199505"/>
            <a:ext cx="635092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Learning Capability: </a:t>
            </a:r>
          </a:p>
          <a:p>
            <a:r>
              <a:rPr lang="en-US" sz="2800" b="1" dirty="0" smtClean="0"/>
              <a:t>Few developed it, many have not.. Unless shared across a boundary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r>
              <a:rPr lang="en-US" sz="2800" b="1" dirty="0" smtClean="0"/>
              <a:t> </a:t>
            </a:r>
            <a:r>
              <a:rPr lang="en-US" sz="1600" b="1" dirty="0" smtClean="0">
                <a:solidFill>
                  <a:srgbClr val="0070C0"/>
                </a:solidFill>
              </a:rPr>
              <a:t>(</a:t>
            </a:r>
            <a:r>
              <a:rPr lang="en-US" sz="1600" b="1" dirty="0" err="1" smtClean="0">
                <a:solidFill>
                  <a:srgbClr val="0070C0"/>
                </a:solidFill>
              </a:rPr>
              <a:t>Ulrich&amp;Glinow</a:t>
            </a:r>
            <a:r>
              <a:rPr lang="en-US" sz="1600" b="1" dirty="0" smtClean="0">
                <a:solidFill>
                  <a:srgbClr val="0070C0"/>
                </a:solidFill>
              </a:rPr>
              <a:t>, 1993)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845" y="313508"/>
            <a:ext cx="8911687" cy="83675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Theories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6251" y="1010193"/>
            <a:ext cx="10016445" cy="546898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ym typeface="Wingdings" pitchFamily="2" charset="2"/>
              </a:rPr>
              <a:t>Theory of planned behavior (TPB) model 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(Ajzen,1991)</a:t>
            </a:r>
            <a:r>
              <a:rPr lang="en-US" sz="2800" dirty="0" smtClean="0">
                <a:sym typeface="Wingdings" pitchFamily="2" charset="2"/>
              </a:rPr>
              <a:t>:  “Suggests that there are three factors, namely, attitudes, </a:t>
            </a:r>
            <a:r>
              <a:rPr lang="en-US" sz="2800" b="1" dirty="0" smtClean="0">
                <a:sym typeface="Wingdings" pitchFamily="2" charset="2"/>
              </a:rPr>
              <a:t>subjective norms</a:t>
            </a:r>
            <a:r>
              <a:rPr lang="en-US" sz="2800" dirty="0" smtClean="0">
                <a:sym typeface="Wingdings" pitchFamily="2" charset="2"/>
              </a:rPr>
              <a:t>, and perceived behavioral control, which form behavioral intention, sequentially predicting the actual.” </a:t>
            </a:r>
            <a:r>
              <a:rPr lang="en-US" i="1" dirty="0" smtClean="0">
                <a:solidFill>
                  <a:srgbClr val="0070C0"/>
                </a:solidFill>
                <a:sym typeface="Wingdings" pitchFamily="2" charset="2"/>
              </a:rPr>
              <a:t>Dey and </a:t>
            </a:r>
            <a:r>
              <a:rPr lang="en-US" i="1" dirty="0" err="1" smtClean="0">
                <a:solidFill>
                  <a:srgbClr val="0070C0"/>
                </a:solidFill>
                <a:sym typeface="Wingdings" pitchFamily="2" charset="2"/>
              </a:rPr>
              <a:t>Mukhopadhaya</a:t>
            </a:r>
            <a:r>
              <a:rPr lang="en-US" i="1" dirty="0" smtClean="0">
                <a:solidFill>
                  <a:srgbClr val="0070C0"/>
                </a:solidFill>
                <a:sym typeface="Wingdings" pitchFamily="2" charset="2"/>
              </a:rPr>
              <a:t> (2018). </a:t>
            </a:r>
          </a:p>
          <a:p>
            <a:pPr>
              <a:buNone/>
            </a:pPr>
            <a:r>
              <a:rPr lang="en-US" sz="2800" i="1" dirty="0" smtClean="0">
                <a:sym typeface="Wingdings" pitchFamily="2" charset="2"/>
              </a:rPr>
              <a:t>   </a:t>
            </a:r>
            <a:r>
              <a:rPr lang="en-US" sz="2800" dirty="0" smtClean="0">
                <a:sym typeface="Wingdings" pitchFamily="2" charset="2"/>
              </a:rPr>
              <a:t>An extension of the </a:t>
            </a:r>
            <a:r>
              <a:rPr lang="en-US" sz="2800" b="1" dirty="0" smtClean="0">
                <a:sym typeface="Wingdings" pitchFamily="2" charset="2"/>
              </a:rPr>
              <a:t>TRA</a:t>
            </a:r>
          </a:p>
          <a:p>
            <a:r>
              <a:rPr lang="en-US" sz="2800" b="1" dirty="0" smtClean="0">
                <a:sym typeface="Wingdings" pitchFamily="2" charset="2"/>
              </a:rPr>
              <a:t>Theory of reasoned action 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(</a:t>
            </a:r>
            <a:r>
              <a:rPr lang="en-US" dirty="0" err="1" smtClean="0">
                <a:solidFill>
                  <a:srgbClr val="0070C0"/>
                </a:solidFill>
                <a:sym typeface="Wingdings" pitchFamily="2" charset="2"/>
              </a:rPr>
              <a:t>Fishbein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 &amp; </a:t>
            </a:r>
            <a:r>
              <a:rPr lang="en-US" dirty="0" err="1" smtClean="0">
                <a:solidFill>
                  <a:srgbClr val="0070C0"/>
                </a:solidFill>
                <a:sym typeface="Wingdings" pitchFamily="2" charset="2"/>
              </a:rPr>
              <a:t>Ajzen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, 1977):  </a:t>
            </a:r>
            <a:r>
              <a:rPr lang="en-US" sz="2800" dirty="0" smtClean="0">
                <a:sym typeface="Wingdings" pitchFamily="2" charset="2"/>
              </a:rPr>
              <a:t>“Assumes that behavioral intention is the most important determinant of behavior” </a:t>
            </a:r>
            <a:r>
              <a:rPr lang="en-US" i="1" dirty="0" smtClean="0">
                <a:solidFill>
                  <a:srgbClr val="0070C0"/>
                </a:solidFill>
                <a:sym typeface="Wingdings" pitchFamily="2" charset="2"/>
              </a:rPr>
              <a:t>Dey and </a:t>
            </a:r>
            <a:r>
              <a:rPr lang="en-US" i="1" dirty="0" err="1" smtClean="0">
                <a:solidFill>
                  <a:srgbClr val="0070C0"/>
                </a:solidFill>
                <a:sym typeface="Wingdings" pitchFamily="2" charset="2"/>
              </a:rPr>
              <a:t>Mukhopadhaya</a:t>
            </a:r>
            <a:r>
              <a:rPr lang="en-US" i="1" dirty="0" smtClean="0">
                <a:solidFill>
                  <a:srgbClr val="0070C0"/>
                </a:solidFill>
                <a:sym typeface="Wingdings" pitchFamily="2" charset="2"/>
              </a:rPr>
              <a:t> (2018) </a:t>
            </a:r>
          </a:p>
          <a:p>
            <a:pPr>
              <a:buNone/>
            </a:pPr>
            <a:endParaRPr lang="en-US" sz="28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0" y="0"/>
            <a:ext cx="10637520" cy="128089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Studies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/>
              <a:t>Relational context factors affecting KSB </a:t>
            </a:r>
            <a:r>
              <a:rPr lang="en-US" b="1" i="1" dirty="0" smtClean="0"/>
              <a:t>(Distances)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977" y="1867990"/>
            <a:ext cx="4604014" cy="4715690"/>
          </a:xfrm>
          <a:ln>
            <a:solidFill>
              <a:srgbClr val="C00000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Proposed 4 factors to define relational context of KT in R&amp;D</a:t>
            </a:r>
          </a:p>
          <a:p>
            <a:pPr lvl="1"/>
            <a:r>
              <a:rPr lang="en-US" sz="1800" dirty="0" err="1" smtClean="0"/>
              <a:t>Org’s</a:t>
            </a:r>
            <a:r>
              <a:rPr lang="en-US" sz="1800" dirty="0" smtClean="0"/>
              <a:t> distance</a:t>
            </a:r>
          </a:p>
          <a:p>
            <a:pPr lvl="1"/>
            <a:r>
              <a:rPr lang="en-US" sz="1800" dirty="0" smtClean="0"/>
              <a:t>Physical distance</a:t>
            </a:r>
          </a:p>
          <a:p>
            <a:pPr lvl="1"/>
            <a:r>
              <a:rPr lang="en-US" sz="1800" dirty="0" smtClean="0"/>
              <a:t>Knowledge distance</a:t>
            </a:r>
          </a:p>
          <a:p>
            <a:pPr lvl="1"/>
            <a:r>
              <a:rPr lang="en-US" sz="1800" b="1" dirty="0" smtClean="0"/>
              <a:t>Norm* distance – cultural &amp; Value-B</a:t>
            </a:r>
          </a:p>
          <a:p>
            <a:pPr lvl="1"/>
            <a:r>
              <a:rPr lang="en-US" sz="1800" b="1" dirty="0" smtClean="0"/>
              <a:t>Hypothesis</a:t>
            </a:r>
            <a:r>
              <a:rPr lang="en-US" sz="1800" dirty="0" smtClean="0"/>
              <a:t>: Transfer success decreases as norm distance between source and recipient increases</a:t>
            </a:r>
          </a:p>
          <a:p>
            <a:pPr lvl="1"/>
            <a:r>
              <a:rPr lang="en-US" sz="1800" b="1" dirty="0" smtClean="0"/>
              <a:t>Findings</a:t>
            </a:r>
            <a:r>
              <a:rPr lang="en-US" sz="1800" dirty="0" smtClean="0"/>
              <a:t>:  the greater the norm distance, the least the KT</a:t>
            </a:r>
          </a:p>
          <a:p>
            <a:pPr lvl="1">
              <a:buNone/>
            </a:pPr>
            <a:r>
              <a:rPr lang="en-US" sz="1800" i="1" dirty="0" smtClean="0"/>
              <a:t>*defines what is acceptable &amp; un.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2424" y="1838839"/>
            <a:ext cx="5869576" cy="4784030"/>
          </a:xfrm>
          <a:ln>
            <a:solidFill>
              <a:srgbClr val="C00000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Proposed  2 factors in Public SU - Managers</a:t>
            </a:r>
          </a:p>
          <a:p>
            <a:r>
              <a:rPr lang="en-US" sz="2400" dirty="0" smtClean="0"/>
              <a:t>Knowledge distance</a:t>
            </a:r>
          </a:p>
          <a:p>
            <a:r>
              <a:rPr lang="en-US" sz="2400" b="1" dirty="0" smtClean="0"/>
              <a:t>Norm distance</a:t>
            </a:r>
          </a:p>
          <a:p>
            <a:r>
              <a:rPr lang="en-US" sz="2400" b="1" dirty="0" smtClean="0"/>
              <a:t>Hypothesis</a:t>
            </a:r>
            <a:r>
              <a:rPr lang="en-US" sz="2400" dirty="0" smtClean="0"/>
              <a:t>: Relational context has a negative influence on KSB</a:t>
            </a:r>
          </a:p>
          <a:p>
            <a:r>
              <a:rPr lang="en-US" sz="2400" b="1" dirty="0" smtClean="0"/>
              <a:t>Findings</a:t>
            </a:r>
            <a:r>
              <a:rPr lang="en-US" sz="2400" dirty="0" smtClean="0"/>
              <a:t>: rejected, i.e. the relational context (K&amp;N) has negative but insignificant effect on KSB. Partially supports Cummings &amp; Teng, (2003), and </a:t>
            </a:r>
            <a:r>
              <a:rPr lang="en-US" sz="2400" b="1" dirty="0" smtClean="0"/>
              <a:t>KSI</a:t>
            </a:r>
            <a:r>
              <a:rPr lang="en-US" sz="2400" dirty="0" smtClean="0"/>
              <a:t> has positive effect on KSB. When considered with </a:t>
            </a:r>
            <a:r>
              <a:rPr lang="en-US" sz="2400" b="1" dirty="0" err="1" smtClean="0"/>
              <a:t>Contex.F</a:t>
            </a:r>
            <a:r>
              <a:rPr lang="en-US" sz="2400" b="1" dirty="0" smtClean="0"/>
              <a:t> &amp; KSM </a:t>
            </a:r>
          </a:p>
          <a:p>
            <a:r>
              <a:rPr lang="en-US" sz="1700" b="1" dirty="0" smtClean="0"/>
              <a:t>K</a:t>
            </a:r>
            <a:r>
              <a:rPr lang="en-US" sz="1700" dirty="0" smtClean="0"/>
              <a:t> should have partially overlap and  reasonable distance</a:t>
            </a:r>
          </a:p>
          <a:p>
            <a:r>
              <a:rPr lang="en-US" sz="1700" b="1" dirty="0" smtClean="0"/>
              <a:t>N (Hoarding K)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665461" y="1175657"/>
            <a:ext cx="4395705" cy="535578"/>
            <a:chOff x="1678524" y="1463040"/>
            <a:chExt cx="4395705" cy="535578"/>
          </a:xfrm>
        </p:grpSpPr>
        <p:sp>
          <p:nvSpPr>
            <p:cNvPr id="5" name="Title 1"/>
            <p:cNvSpPr txBox="1">
              <a:spLocks/>
            </p:cNvSpPr>
            <p:nvPr/>
          </p:nvSpPr>
          <p:spPr>
            <a:xfrm>
              <a:off x="1678524" y="1463040"/>
              <a:ext cx="4395705" cy="535578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txBody>
            <a:bodyPr vert="horz" lIns="91440" tIns="45720" rIns="91440" bIns="45720" rtlCol="0" anchor="t">
              <a:normAutofit fontScale="90000" lnSpcReduction="10000"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711234" y="1593669"/>
              <a:ext cx="42976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(Cummings and Teng, 2003) </a:t>
              </a:r>
              <a:r>
                <a:rPr lang="en-US" b="1" dirty="0" smtClean="0">
                  <a:solidFill>
                    <a:schemeClr val="accent1"/>
                  </a:solidFill>
                </a:rPr>
                <a:t>C1342</a:t>
              </a:r>
              <a:endParaRPr lang="en-US" b="1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977689" y="1236618"/>
            <a:ext cx="4395705" cy="535578"/>
            <a:chOff x="6977689" y="1236618"/>
            <a:chExt cx="4395705" cy="535578"/>
          </a:xfrm>
        </p:grpSpPr>
        <p:sp>
          <p:nvSpPr>
            <p:cNvPr id="7" name="Title 1"/>
            <p:cNvSpPr txBox="1">
              <a:spLocks/>
            </p:cNvSpPr>
            <p:nvPr/>
          </p:nvSpPr>
          <p:spPr>
            <a:xfrm>
              <a:off x="6977689" y="1236618"/>
              <a:ext cx="4395705" cy="535578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txBody>
            <a:bodyPr vert="horz" lIns="91440" tIns="45720" rIns="91440" bIns="45720" rtlCol="0" anchor="t">
              <a:normAutofit fontScale="90000" lnSpcReduction="10000"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572103" y="1367246"/>
              <a:ext cx="36445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(Dey &amp; Mukhopadhyay, 2018)</a:t>
              </a:r>
              <a:endParaRPr lang="en-US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2491" y="624110"/>
            <a:ext cx="8425543" cy="1034873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(Cumming &amp; Teng, 2003) Research Model</a:t>
            </a:r>
            <a:endParaRPr lang="en-US" sz="24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user\Pictures\KS mode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46812" y="2207623"/>
            <a:ext cx="7820294" cy="44358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1234" y="206099"/>
            <a:ext cx="10110651" cy="128089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Linkage between contextual factors, KS mediums, and behavior: moderating effect of knowledge sharing intentions </a:t>
            </a:r>
            <a:r>
              <a:rPr lang="en-US" sz="2400" b="1" dirty="0" smtClean="0">
                <a:solidFill>
                  <a:srgbClr val="0070C0"/>
                </a:solidFill>
              </a:rPr>
              <a:t>(Dey &amp; Mukhopadhyay, 2018) Research Model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638799" y="4038599"/>
            <a:ext cx="1846217" cy="1173481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tabLst/>
              <a:defRPr/>
            </a:pPr>
            <a:r>
              <a:rPr lang="en-US" dirty="0" smtClean="0"/>
              <a:t>Knowledge sharing intentions (KSI)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54034" y="1467392"/>
            <a:ext cx="3762103" cy="285641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C00000"/>
            </a:solidFill>
          </a:ln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Contextual Factors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Env.</a:t>
            </a:r>
            <a:r>
              <a:rPr kumimoji="0" lang="en-US" sz="7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context</a:t>
            </a:r>
            <a:b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K.  context</a:t>
            </a:r>
            <a:b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Relational context </a:t>
            </a: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(Distances)</a:t>
            </a:r>
          </a:p>
          <a:p>
            <a:pPr lvl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kumimoji="0" lang="en-US" sz="1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Knowledge</a:t>
            </a:r>
          </a:p>
          <a:p>
            <a:pPr lvl="1"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12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Norms </a:t>
            </a:r>
          </a:p>
          <a:p>
            <a:pPr lvl="1">
              <a:spcBef>
                <a:spcPct val="0"/>
              </a:spcBef>
              <a:defRPr/>
            </a:pPr>
            <a:r>
              <a:rPr lang="en-US" sz="72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(cultural &amp; Value system based)</a:t>
            </a:r>
          </a:p>
          <a:p>
            <a:pPr lvl="1">
              <a:spcBef>
                <a:spcPct val="0"/>
              </a:spcBef>
              <a:defRPr/>
            </a:pPr>
            <a:endParaRPr lang="en-US" sz="7200" dirty="0" smtClean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  <a:p>
            <a:pPr lvl="1">
              <a:spcBef>
                <a:spcPct val="0"/>
              </a:spcBef>
              <a:defRPr/>
            </a:pPr>
            <a:r>
              <a:rPr lang="en-US" sz="7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Source &amp; Recipient context</a:t>
            </a: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b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5029200" y="1830388"/>
            <a:ext cx="381000" cy="11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3901144" y="3335678"/>
            <a:ext cx="3017524" cy="37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0800000">
            <a:off x="4049488" y="4846320"/>
            <a:ext cx="13324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434149" y="2429691"/>
            <a:ext cx="1084217" cy="261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527075" y="2142308"/>
            <a:ext cx="1905000" cy="923330"/>
          </a:xfrm>
          <a:custGeom>
            <a:avLst/>
            <a:gdLst>
              <a:gd name="connsiteX0" fmla="*/ 0 w 1905000"/>
              <a:gd name="connsiteY0" fmla="*/ 0 h 523220"/>
              <a:gd name="connsiteX1" fmla="*/ 1905000 w 1905000"/>
              <a:gd name="connsiteY1" fmla="*/ 0 h 523220"/>
              <a:gd name="connsiteX2" fmla="*/ 1905000 w 1905000"/>
              <a:gd name="connsiteY2" fmla="*/ 523220 h 523220"/>
              <a:gd name="connsiteX3" fmla="*/ 0 w 1905000"/>
              <a:gd name="connsiteY3" fmla="*/ 523220 h 523220"/>
              <a:gd name="connsiteX4" fmla="*/ 0 w 1905000"/>
              <a:gd name="connsiteY4" fmla="*/ 0 h 523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5000" h="523220">
                <a:moveTo>
                  <a:pt x="0" y="0"/>
                </a:moveTo>
                <a:lnTo>
                  <a:pt x="1905000" y="0"/>
                </a:lnTo>
                <a:lnTo>
                  <a:pt x="1905000" y="523220"/>
                </a:lnTo>
                <a:lnTo>
                  <a:pt x="0" y="5232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Knowledge sharing behavior (KSB)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5029994" y="3199606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5524500" y="3390900"/>
            <a:ext cx="1143000" cy="1588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711234" y="4484734"/>
            <a:ext cx="2306138" cy="19813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Knowledge-Sharing Mediums (KSM)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(one-2-one -  </a:t>
            </a:r>
            <a:r>
              <a:rPr lang="en-US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Tacit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Doc - </a:t>
            </a:r>
            <a:r>
              <a:rPr lang="en-US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Explicit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761615" y="1498665"/>
            <a:ext cx="3125585" cy="233910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/>
                </a:solidFill>
              </a:rPr>
              <a:t>Proposed Model </a:t>
            </a:r>
            <a:br>
              <a:rPr lang="en-US" sz="2400" b="1" dirty="0" smtClean="0">
                <a:solidFill>
                  <a:schemeClr val="accent1"/>
                </a:solidFill>
              </a:rPr>
            </a:br>
            <a:r>
              <a:rPr lang="en-US" sz="2400" b="1" dirty="0" smtClean="0"/>
              <a:t>adding </a:t>
            </a:r>
          </a:p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1.Subjective Norm’s </a:t>
            </a:r>
            <a:r>
              <a:rPr lang="en-US" b="1" dirty="0" smtClean="0">
                <a:solidFill>
                  <a:srgbClr val="0070C0"/>
                </a:solidFill>
              </a:rPr>
              <a:t>Distance</a:t>
            </a:r>
          </a:p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“Theory of planned behavior”</a:t>
            </a:r>
          </a:p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(</a:t>
            </a:r>
            <a:r>
              <a:rPr lang="en-US" sz="1600" dirty="0" err="1" smtClean="0">
                <a:solidFill>
                  <a:srgbClr val="0070C0"/>
                </a:solidFill>
              </a:rPr>
              <a:t>Ajzen</a:t>
            </a:r>
            <a:r>
              <a:rPr lang="en-US" sz="1600" dirty="0" smtClean="0">
                <a:solidFill>
                  <a:srgbClr val="0070C0"/>
                </a:solidFill>
              </a:rPr>
              <a:t> 1991) </a:t>
            </a:r>
          </a:p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041081" y="4057046"/>
            <a:ext cx="2573382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2. Intrinsic Motivation as a moderator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113418" y="2834641"/>
            <a:ext cx="365759" cy="13062"/>
          </a:xfrm>
          <a:prstGeom prst="straightConnector1">
            <a:avLst/>
          </a:prstGeom>
          <a:ln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908" y="166910"/>
            <a:ext cx="8911687" cy="64298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CALL FOR……</a:t>
            </a:r>
            <a:endParaRPr lang="en-US" dirty="0"/>
          </a:p>
        </p:txBody>
      </p:sp>
      <p:pic>
        <p:nvPicPr>
          <p:cNvPr id="4" name="Content Placeholder 3" descr="ÙØªÙØ¬Ø© Ø¨Ø­Ø« Ø§ÙØµÙØ± Ø¹Ù âªcalling in a speakerâ¬â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58093" y="1319349"/>
            <a:ext cx="3095896" cy="2978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6518365" y="600891"/>
            <a:ext cx="5473338" cy="135853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endParaRPr lang="en-US" sz="2800" b="1" dirty="0" smtClean="0">
              <a:solidFill>
                <a:srgbClr val="0070C0"/>
              </a:solidFill>
            </a:endParaRPr>
          </a:p>
          <a:p>
            <a:pPr algn="ctr"/>
            <a:endParaRPr lang="en-US" sz="2800" b="1" dirty="0" smtClean="0">
              <a:solidFill>
                <a:srgbClr val="0070C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(Cummings and Teng, 2003)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Research on </a:t>
            </a:r>
            <a:r>
              <a:rPr lang="en-US" sz="2800" b="1" dirty="0" smtClean="0">
                <a:solidFill>
                  <a:schemeClr val="tx1"/>
                </a:solidFill>
              </a:rPr>
              <a:t>factors</a:t>
            </a:r>
            <a:r>
              <a:rPr lang="en-US" sz="2800" dirty="0" smtClean="0">
                <a:solidFill>
                  <a:schemeClr val="tx1"/>
                </a:solidFill>
              </a:rPr>
              <a:t> affecting KT</a:t>
            </a:r>
          </a:p>
          <a:p>
            <a:pPr algn="ctr"/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180115" y="2190204"/>
            <a:ext cx="7807234" cy="1846219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(Dey &amp; Mukhopadhyay, 2018)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Examining the </a:t>
            </a:r>
            <a:r>
              <a:rPr lang="en-US" sz="2400" b="1" dirty="0" smtClean="0">
                <a:solidFill>
                  <a:schemeClr val="tx1"/>
                </a:solidFill>
              </a:rPr>
              <a:t>macro level personality traits </a:t>
            </a:r>
            <a:r>
              <a:rPr lang="en-US" sz="2400" dirty="0" smtClean="0">
                <a:solidFill>
                  <a:schemeClr val="tx1"/>
                </a:solidFill>
              </a:rPr>
              <a:t>that affect KS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Extend empirical model with </a:t>
            </a:r>
            <a:r>
              <a:rPr lang="en-US" sz="2400" b="1" dirty="0" smtClean="0">
                <a:solidFill>
                  <a:schemeClr val="tx1"/>
                </a:solidFill>
              </a:rPr>
              <a:t>more determinants</a:t>
            </a:r>
          </a:p>
          <a:p>
            <a:pPr algn="ctr"/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230983" y="4254136"/>
            <a:ext cx="5782492" cy="1989909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endParaRPr lang="en-US" sz="2400" b="1" dirty="0" smtClean="0">
              <a:solidFill>
                <a:srgbClr val="0070C0"/>
              </a:solidFill>
            </a:endParaRPr>
          </a:p>
          <a:p>
            <a:pPr algn="ctr"/>
            <a:endParaRPr lang="en-US" sz="2400" b="1" dirty="0" smtClean="0">
              <a:solidFill>
                <a:srgbClr val="0070C0"/>
              </a:solidFill>
            </a:endParaRPr>
          </a:p>
          <a:p>
            <a:pPr algn="ctr"/>
            <a:endParaRPr lang="en-US" sz="2400" b="1" dirty="0" smtClean="0">
              <a:solidFill>
                <a:srgbClr val="0070C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(Gharawi &amp; Dawes, 2018)</a:t>
            </a:r>
          </a:p>
          <a:p>
            <a:pPr lvl="0" algn="ctr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Whether less distance on some dimensions affects wider distances.</a:t>
            </a:r>
          </a:p>
          <a:p>
            <a:pPr lvl="0" algn="ctr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Address measurement in a more structured way</a:t>
            </a:r>
          </a:p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 </a:t>
            </a:r>
          </a:p>
          <a:p>
            <a:pPr algn="ctr"/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83028" y="4367347"/>
            <a:ext cx="5782492" cy="232083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Paulin and Suneson (2015)  </a:t>
            </a:r>
            <a:endParaRPr lang="en-US" sz="2800" dirty="0" smtClean="0"/>
          </a:p>
          <a:p>
            <a:pPr lvl="0"/>
            <a:r>
              <a:rPr lang="en-US" sz="2800" dirty="0" smtClean="0">
                <a:solidFill>
                  <a:schemeClr val="tx1"/>
                </a:solidFill>
              </a:rPr>
              <a:t>Riege (2005; 2007) </a:t>
            </a:r>
          </a:p>
          <a:p>
            <a:pPr lvl="0"/>
            <a:r>
              <a:rPr lang="en-US" sz="2800" dirty="0" smtClean="0">
                <a:solidFill>
                  <a:schemeClr val="tx1"/>
                </a:solidFill>
              </a:rPr>
              <a:t>“Little attention on KS </a:t>
            </a:r>
            <a:r>
              <a:rPr lang="en-US" sz="2800" b="1" dirty="0" smtClean="0">
                <a:solidFill>
                  <a:schemeClr val="tx1"/>
                </a:solidFill>
              </a:rPr>
              <a:t>barriers </a:t>
            </a:r>
            <a:r>
              <a:rPr lang="en-US" sz="2800" dirty="0" smtClean="0">
                <a:solidFill>
                  <a:schemeClr val="tx1"/>
                </a:solidFill>
              </a:rPr>
              <a:t>although negative effect on KM..”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7290</TotalTime>
  <Words>535</Words>
  <Application>Microsoft Office PowerPoint</Application>
  <PresentationFormat>Custom</PresentationFormat>
  <Paragraphs>115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Wisp</vt:lpstr>
      <vt:lpstr>The Effect of Subjective Norm distance on Knowledge Sharing in R&amp;D Teams of Private  sector</vt:lpstr>
      <vt:lpstr>Introduction</vt:lpstr>
      <vt:lpstr>Knowledge Sharing T&amp;E</vt:lpstr>
      <vt:lpstr>Slide 4</vt:lpstr>
      <vt:lpstr>Theories</vt:lpstr>
      <vt:lpstr>Studies  Relational context factors affecting KSB (Distances)   </vt:lpstr>
      <vt:lpstr>(Cumming &amp; Teng, 2003) Research Model</vt:lpstr>
      <vt:lpstr>Linkage between contextual factors, KS mediums, and behavior: moderating effect of knowledge sharing intentions (Dey &amp; Mukhopadhyay, 2018) Research Model )</vt:lpstr>
      <vt:lpstr>CALL FOR……</vt:lpstr>
      <vt:lpstr>Slide 10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261</cp:revision>
  <dcterms:created xsi:type="dcterms:W3CDTF">2014-09-12T02:13:59Z</dcterms:created>
  <dcterms:modified xsi:type="dcterms:W3CDTF">2019-02-10T04:38:39Z</dcterms:modified>
</cp:coreProperties>
</file>