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50" r:id="rId4"/>
  </p:sldMasterIdLst>
  <p:notesMasterIdLst>
    <p:notesMasterId r:id="rId86"/>
  </p:notesMasterIdLst>
  <p:sldIdLst>
    <p:sldId id="724" r:id="rId5"/>
    <p:sldId id="903" r:id="rId6"/>
    <p:sldId id="904" r:id="rId7"/>
    <p:sldId id="866" r:id="rId8"/>
    <p:sldId id="867" r:id="rId9"/>
    <p:sldId id="868" r:id="rId10"/>
    <p:sldId id="766" r:id="rId11"/>
    <p:sldId id="905" r:id="rId12"/>
    <p:sldId id="895" r:id="rId13"/>
    <p:sldId id="906" r:id="rId14"/>
    <p:sldId id="799" r:id="rId15"/>
    <p:sldId id="781" r:id="rId16"/>
    <p:sldId id="782" r:id="rId17"/>
    <p:sldId id="784" r:id="rId18"/>
    <p:sldId id="785" r:id="rId19"/>
    <p:sldId id="786" r:id="rId20"/>
    <p:sldId id="787" r:id="rId21"/>
    <p:sldId id="788" r:id="rId22"/>
    <p:sldId id="789" r:id="rId23"/>
    <p:sldId id="791" r:id="rId24"/>
    <p:sldId id="880" r:id="rId25"/>
    <p:sldId id="878" r:id="rId26"/>
    <p:sldId id="790" r:id="rId27"/>
    <p:sldId id="884" r:id="rId28"/>
    <p:sldId id="796" r:id="rId29"/>
    <p:sldId id="797" r:id="rId30"/>
    <p:sldId id="811" r:id="rId31"/>
    <p:sldId id="812" r:id="rId32"/>
    <p:sldId id="813" r:id="rId33"/>
    <p:sldId id="815" r:id="rId34"/>
    <p:sldId id="700" r:id="rId35"/>
    <p:sldId id="701" r:id="rId36"/>
    <p:sldId id="879" r:id="rId37"/>
    <p:sldId id="702" r:id="rId38"/>
    <p:sldId id="703" r:id="rId39"/>
    <p:sldId id="704" r:id="rId40"/>
    <p:sldId id="726" r:id="rId41"/>
    <p:sldId id="896" r:id="rId42"/>
    <p:sldId id="871" r:id="rId43"/>
    <p:sldId id="872" r:id="rId44"/>
    <p:sldId id="873" r:id="rId45"/>
    <p:sldId id="874" r:id="rId46"/>
    <p:sldId id="876" r:id="rId47"/>
    <p:sldId id="886" r:id="rId48"/>
    <p:sldId id="887" r:id="rId49"/>
    <p:sldId id="902" r:id="rId50"/>
    <p:sldId id="707" r:id="rId51"/>
    <p:sldId id="708" r:id="rId52"/>
    <p:sldId id="709" r:id="rId53"/>
    <p:sldId id="710" r:id="rId54"/>
    <p:sldId id="711" r:id="rId55"/>
    <p:sldId id="712" r:id="rId56"/>
    <p:sldId id="713" r:id="rId57"/>
    <p:sldId id="646" r:id="rId58"/>
    <p:sldId id="721" r:id="rId59"/>
    <p:sldId id="722" r:id="rId60"/>
    <p:sldId id="890" r:id="rId61"/>
    <p:sldId id="891" r:id="rId62"/>
    <p:sldId id="892" r:id="rId63"/>
    <p:sldId id="893" r:id="rId64"/>
    <p:sldId id="894" r:id="rId65"/>
    <p:sldId id="869" r:id="rId66"/>
    <p:sldId id="822" r:id="rId67"/>
    <p:sldId id="823" r:id="rId68"/>
    <p:sldId id="825" r:id="rId69"/>
    <p:sldId id="826" r:id="rId70"/>
    <p:sldId id="827" r:id="rId71"/>
    <p:sldId id="829" r:id="rId72"/>
    <p:sldId id="828" r:id="rId73"/>
    <p:sldId id="693" r:id="rId74"/>
    <p:sldId id="831" r:id="rId75"/>
    <p:sldId id="832" r:id="rId76"/>
    <p:sldId id="834" r:id="rId77"/>
    <p:sldId id="836" r:id="rId78"/>
    <p:sldId id="837" r:id="rId79"/>
    <p:sldId id="838" r:id="rId80"/>
    <p:sldId id="839" r:id="rId81"/>
    <p:sldId id="840" r:id="rId82"/>
    <p:sldId id="841" r:id="rId83"/>
    <p:sldId id="842" r:id="rId84"/>
    <p:sldId id="556" r:id="rId8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5" autoAdjust="0"/>
    <p:restoredTop sz="84866" autoAdjust="0"/>
  </p:normalViewPr>
  <p:slideViewPr>
    <p:cSldViewPr>
      <p:cViewPr varScale="1">
        <p:scale>
          <a:sx n="39" d="100"/>
          <a:sy n="39" d="100"/>
        </p:scale>
        <p:origin x="1278" y="3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8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24037;&#20316;&#31807;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5BD078">
                  <a:lumMod val="75000"/>
                </a:srgbClr>
              </a:solidFill>
            </c:spPr>
            <c:extLst>
              <c:ext xmlns:c16="http://schemas.microsoft.com/office/drawing/2014/chart" uri="{C3380CC4-5D6E-409C-BE32-E72D297353CC}">
                <c16:uniqueId val="{00000001-8B94-4971-8F1B-B1B41C20EB30}"/>
              </c:ext>
            </c:extLst>
          </c:dPt>
          <c:dPt>
            <c:idx val="1"/>
            <c:bubble3D val="0"/>
            <c:spPr>
              <a:solidFill>
                <a:srgbClr val="A50021"/>
              </a:solidFill>
            </c:spPr>
            <c:extLst>
              <c:ext xmlns:c16="http://schemas.microsoft.com/office/drawing/2014/chart" uri="{C3380CC4-5D6E-409C-BE32-E72D297353CC}">
                <c16:uniqueId val="{00000003-8B94-4971-8F1B-B1B41C20EB30}"/>
              </c:ext>
            </c:extLst>
          </c:dPt>
          <c:dPt>
            <c:idx val="2"/>
            <c:bubble3D val="0"/>
            <c:spPr>
              <a:solidFill>
                <a:srgbClr val="0070C0"/>
              </a:solidFill>
            </c:spPr>
            <c:extLst>
              <c:ext xmlns:c16="http://schemas.microsoft.com/office/drawing/2014/chart" uri="{C3380CC4-5D6E-409C-BE32-E72D297353CC}">
                <c16:uniqueId val="{00000005-8B94-4971-8F1B-B1B41C20EB30}"/>
              </c:ext>
            </c:extLst>
          </c:dPt>
          <c:cat>
            <c:strRef>
              <c:f>Sheet1!$A$1:$A$3</c:f>
              <c:strCache>
                <c:ptCount val="3"/>
                <c:pt idx="0">
                  <c:v>Major Equipemnt</c:v>
                </c:pt>
                <c:pt idx="1">
                  <c:v>Air Conditioners</c:v>
                </c:pt>
                <c:pt idx="2">
                  <c:v>Other support Equipment</c:v>
                </c:pt>
              </c:strCache>
            </c:strRef>
          </c:cat>
          <c:val>
            <c:numRef>
              <c:f>Sheet1!$B$1:$B$3</c:f>
              <c:numCache>
                <c:formatCode>0%</c:formatCode>
                <c:ptCount val="3"/>
                <c:pt idx="0">
                  <c:v>0.51</c:v>
                </c:pt>
                <c:pt idx="1">
                  <c:v>0.46</c:v>
                </c:pt>
                <c:pt idx="2">
                  <c:v>0.03</c:v>
                </c:pt>
              </c:numCache>
            </c:numRef>
          </c:val>
          <c:extLst>
            <c:ext xmlns:c16="http://schemas.microsoft.com/office/drawing/2014/chart" uri="{C3380CC4-5D6E-409C-BE32-E72D297353CC}">
              <c16:uniqueId val="{00000006-8B94-4971-8F1B-B1B41C20EB30}"/>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2"/>
            </a:solidFill>
          </c:spPr>
          <c:dPt>
            <c:idx val="0"/>
            <c:bubble3D val="0"/>
            <c:spPr>
              <a:solidFill>
                <a:srgbClr val="A50021"/>
              </a:solidFill>
            </c:spPr>
            <c:extLst>
              <c:ext xmlns:c16="http://schemas.microsoft.com/office/drawing/2014/chart" uri="{C3380CC4-5D6E-409C-BE32-E72D297353CC}">
                <c16:uniqueId val="{00000001-F790-46E6-9633-75C1F8A5C577}"/>
              </c:ext>
            </c:extLst>
          </c:dPt>
          <c:dPt>
            <c:idx val="1"/>
            <c:bubble3D val="0"/>
            <c:spPr>
              <a:solidFill>
                <a:srgbClr val="0070C0"/>
              </a:solidFill>
            </c:spPr>
            <c:extLst>
              <c:ext xmlns:c16="http://schemas.microsoft.com/office/drawing/2014/chart" uri="{C3380CC4-5D6E-409C-BE32-E72D297353CC}">
                <c16:uniqueId val="{00000003-F790-46E6-9633-75C1F8A5C577}"/>
              </c:ext>
            </c:extLst>
          </c:dPt>
          <c:dPt>
            <c:idx val="2"/>
            <c:bubble3D val="0"/>
            <c:spPr>
              <a:solidFill>
                <a:srgbClr val="FFC000"/>
              </a:solidFill>
            </c:spPr>
            <c:extLst>
              <c:ext xmlns:c16="http://schemas.microsoft.com/office/drawing/2014/chart" uri="{C3380CC4-5D6E-409C-BE32-E72D297353CC}">
                <c16:uniqueId val="{00000005-F790-46E6-9633-75C1F8A5C577}"/>
              </c:ext>
            </c:extLst>
          </c:dPt>
          <c:dPt>
            <c:idx val="3"/>
            <c:bubble3D val="0"/>
            <c:spPr>
              <a:solidFill>
                <a:srgbClr val="00B050"/>
              </a:solidFill>
            </c:spPr>
            <c:extLst>
              <c:ext xmlns:c16="http://schemas.microsoft.com/office/drawing/2014/chart" uri="{C3380CC4-5D6E-409C-BE32-E72D297353CC}">
                <c16:uniqueId val="{00000007-F790-46E6-9633-75C1F8A5C577}"/>
              </c:ext>
            </c:extLst>
          </c:dPt>
          <c:dLbls>
            <c:dLbl>
              <c:idx val="0"/>
              <c:layout>
                <c:manualLayout>
                  <c:x val="-0.24589829396325499"/>
                  <c:y val="-0.173994398154767"/>
                </c:manualLayout>
              </c:layout>
              <c:tx>
                <c:rich>
                  <a:bodyPr/>
                  <a:lstStyle/>
                  <a:p>
                    <a:r>
                      <a:rPr lang="en-US" dirty="0"/>
                      <a:t>72</a:t>
                    </a:r>
                    <a:r>
                      <a:rPr lang="en-US" dirty="0" smtClean="0"/>
                      <a:t>%</a:t>
                    </a:r>
                  </a:p>
                  <a:p>
                    <a:r>
                      <a:rPr lang="en-US" dirty="0" smtClean="0"/>
                      <a:t>Cell Site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90-46E6-9633-75C1F8A5C577}"/>
                </c:ext>
              </c:extLst>
            </c:dLbl>
            <c:dLbl>
              <c:idx val="1"/>
              <c:layout>
                <c:manualLayout>
                  <c:x val="0.21101558398950099"/>
                  <c:y val="7.2494328390089596E-2"/>
                </c:manualLayout>
              </c:layout>
              <c:tx>
                <c:rich>
                  <a:bodyPr/>
                  <a:lstStyle/>
                  <a:p>
                    <a:r>
                      <a:rPr lang="en-US" sz="1600" dirty="0">
                        <a:solidFill>
                          <a:schemeClr val="tx1"/>
                        </a:solidFill>
                      </a:rPr>
                      <a:t>15</a:t>
                    </a:r>
                    <a:r>
                      <a:rPr lang="en-US" sz="1600" dirty="0" smtClean="0">
                        <a:solidFill>
                          <a:schemeClr val="tx1"/>
                        </a:solidFill>
                      </a:rPr>
                      <a:t>%</a:t>
                    </a:r>
                  </a:p>
                  <a:p>
                    <a:r>
                      <a:rPr lang="en-US" sz="1600" dirty="0" smtClean="0">
                        <a:solidFill>
                          <a:schemeClr val="tx1"/>
                        </a:solidFill>
                      </a:rPr>
                      <a:t>Transmission</a:t>
                    </a:r>
                    <a:endParaRPr lang="en-US" sz="1600"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90-46E6-9633-75C1F8A5C577}"/>
                </c:ext>
              </c:extLst>
            </c:dLbl>
            <c:dLbl>
              <c:idx val="2"/>
              <c:layout>
                <c:manualLayout>
                  <c:x val="-1.4237204724409399E-3"/>
                  <c:y val="1.03779264559716E-2"/>
                </c:manualLayout>
              </c:layout>
              <c:tx>
                <c:rich>
                  <a:bodyPr/>
                  <a:lstStyle/>
                  <a:p>
                    <a:r>
                      <a:rPr lang="en-US" sz="1400" dirty="0"/>
                      <a:t>7</a:t>
                    </a:r>
                    <a:r>
                      <a:rPr lang="en-US" sz="1400" dirty="0" smtClean="0"/>
                      <a:t>%</a:t>
                    </a:r>
                  </a:p>
                  <a:p>
                    <a:r>
                      <a:rPr lang="en-US" sz="1400" dirty="0" smtClean="0"/>
                      <a:t>Management</a:t>
                    </a:r>
                    <a:r>
                      <a:rPr lang="en-US" sz="1400" baseline="0" dirty="0" smtClean="0"/>
                      <a:t> office</a:t>
                    </a:r>
                    <a:endParaRPr lang="en-US" sz="14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90-46E6-9633-75C1F8A5C577}"/>
                </c:ext>
              </c:extLst>
            </c:dLbl>
            <c:dLbl>
              <c:idx val="3"/>
              <c:layout>
                <c:manualLayout>
                  <c:x val="0.19468700787401599"/>
                  <c:y val="-7.2570337437104096E-3"/>
                </c:manualLayout>
              </c:layout>
              <c:tx>
                <c:rich>
                  <a:bodyPr/>
                  <a:lstStyle/>
                  <a:p>
                    <a:r>
                      <a:rPr lang="en-US" sz="1400" dirty="0"/>
                      <a:t>6</a:t>
                    </a:r>
                    <a:r>
                      <a:rPr lang="en-US" sz="1400" dirty="0" smtClean="0"/>
                      <a:t>% channel </a:t>
                    </a:r>
                    <a:endParaRPr lang="en-US" sz="14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90-46E6-9633-75C1F8A5C577}"/>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Cell site</c:v>
                </c:pt>
                <c:pt idx="1">
                  <c:v>Transmission</c:v>
                </c:pt>
                <c:pt idx="2">
                  <c:v>Management office</c:v>
                </c:pt>
                <c:pt idx="3">
                  <c:v>Channel</c:v>
                </c:pt>
              </c:strCache>
            </c:strRef>
          </c:cat>
          <c:val>
            <c:numRef>
              <c:f>Sheet1!$B$2:$B$5</c:f>
              <c:numCache>
                <c:formatCode>0%</c:formatCode>
                <c:ptCount val="4"/>
                <c:pt idx="0">
                  <c:v>0.72</c:v>
                </c:pt>
                <c:pt idx="1">
                  <c:v>0.15</c:v>
                </c:pt>
                <c:pt idx="2">
                  <c:v>7.0000000000000007E-2</c:v>
                </c:pt>
                <c:pt idx="3">
                  <c:v>0.06</c:v>
                </c:pt>
              </c:numCache>
            </c:numRef>
          </c:val>
          <c:extLst>
            <c:ext xmlns:c16="http://schemas.microsoft.com/office/drawing/2014/chart" uri="{C3380CC4-5D6E-409C-BE32-E72D297353CC}">
              <c16:uniqueId val="{00000008-F790-46E6-9633-75C1F8A5C57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emf"/><Relationship Id="rId7" Type="http://schemas.openxmlformats.org/officeDocument/2006/relationships/image" Target="../media/image87.emf"/><Relationship Id="rId12" Type="http://schemas.openxmlformats.org/officeDocument/2006/relationships/image" Target="../media/image92.emf"/><Relationship Id="rId2" Type="http://schemas.openxmlformats.org/officeDocument/2006/relationships/image" Target="../media/image82.emf"/><Relationship Id="rId1" Type="http://schemas.openxmlformats.org/officeDocument/2006/relationships/image" Target="../media/image81.emf"/><Relationship Id="rId6" Type="http://schemas.openxmlformats.org/officeDocument/2006/relationships/image" Target="../media/image86.emf"/><Relationship Id="rId11" Type="http://schemas.openxmlformats.org/officeDocument/2006/relationships/image" Target="../media/image91.emf"/><Relationship Id="rId5" Type="http://schemas.openxmlformats.org/officeDocument/2006/relationships/image" Target="../media/image85.emf"/><Relationship Id="rId10" Type="http://schemas.openxmlformats.org/officeDocument/2006/relationships/image" Target="../media/image90.emf"/><Relationship Id="rId4" Type="http://schemas.openxmlformats.org/officeDocument/2006/relationships/image" Target="../media/image84.emf"/><Relationship Id="rId9" Type="http://schemas.openxmlformats.org/officeDocument/2006/relationships/image" Target="../media/image89.emf"/></Relationships>
</file>

<file path=ppt/drawings/drawing1.xml><?xml version="1.0" encoding="utf-8"?>
<c:userShapes xmlns:c="http://schemas.openxmlformats.org/drawingml/2006/chart">
  <cdr:relSizeAnchor xmlns:cdr="http://schemas.openxmlformats.org/drawingml/2006/chartDrawing">
    <cdr:from>
      <cdr:x>0.71428</cdr:x>
      <cdr:y>0</cdr:y>
    </cdr:from>
    <cdr:to>
      <cdr:x>1</cdr:x>
      <cdr:y>0.2093</cdr:y>
    </cdr:to>
    <cdr:sp macro="" textlink="">
      <cdr:nvSpPr>
        <cdr:cNvPr id="2" name="TextBox 1"/>
        <cdr:cNvSpPr txBox="1"/>
      </cdr:nvSpPr>
      <cdr:spPr>
        <a:xfrm xmlns:a="http://schemas.openxmlformats.org/drawingml/2006/main">
          <a:off x="3497502" y="-2132856"/>
          <a:ext cx="1399041" cy="8439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rtl="0"/>
          <a:r>
            <a:rPr lang="en-US" altLang="en-US" sz="1400" dirty="0" smtClean="0">
              <a:latin typeface="Arial Unicode MS" pitchFamily="34" charset="-122"/>
              <a:ea typeface="Arial Unicode MS" pitchFamily="34" charset="-122"/>
              <a:cs typeface="Arial Unicode MS" pitchFamily="34" charset="-122"/>
            </a:rPr>
            <a:t>Other Support </a:t>
          </a:r>
        </a:p>
        <a:p xmlns:a="http://schemas.openxmlformats.org/drawingml/2006/main">
          <a:pPr algn="ctr" rtl="0"/>
          <a:r>
            <a:rPr lang="en-US" altLang="en-US" sz="1400" dirty="0" smtClean="0">
              <a:latin typeface="Arial Unicode MS" pitchFamily="34" charset="-122"/>
              <a:ea typeface="Arial Unicode MS" pitchFamily="34" charset="-122"/>
              <a:cs typeface="Arial Unicode MS" pitchFamily="34" charset="-122"/>
            </a:rPr>
            <a:t>Equipment, </a:t>
          </a:r>
        </a:p>
        <a:p xmlns:a="http://schemas.openxmlformats.org/drawingml/2006/main">
          <a:pPr algn="ctr" rtl="0"/>
          <a:r>
            <a:rPr lang="en-US" altLang="en-US" sz="1400" dirty="0" smtClean="0">
              <a:latin typeface="Arial Unicode MS" pitchFamily="34" charset="-122"/>
              <a:ea typeface="Arial Unicode MS" pitchFamily="34" charset="-122"/>
              <a:cs typeface="Arial Unicode MS" pitchFamily="34" charset="-122"/>
            </a:rPr>
            <a:t>3%</a:t>
          </a:r>
        </a:p>
        <a:p xmlns:a="http://schemas.openxmlformats.org/drawingml/2006/main">
          <a:endParaRPr lang="zh-CN" altLang="en-US" sz="1400" dirty="0">
            <a:latin typeface="Arial Unicode MS" pitchFamily="34" charset="-122"/>
            <a:ea typeface="Arial Unicode MS" pitchFamily="34" charset="-122"/>
            <a:cs typeface="Arial Unicode MS" pitchFamily="34" charset="-122"/>
          </a:endParaRPr>
        </a:p>
      </cdr:txBody>
    </cdr:sp>
  </cdr:relSizeAnchor>
  <cdr:relSizeAnchor xmlns:cdr="http://schemas.openxmlformats.org/drawingml/2006/chartDrawing">
    <cdr:from>
      <cdr:x>0.47194</cdr:x>
      <cdr:y>0.34884</cdr:y>
    </cdr:from>
    <cdr:to>
      <cdr:x>0.83929</cdr:x>
      <cdr:y>0.55814</cdr:y>
    </cdr:to>
    <cdr:sp macro="" textlink="">
      <cdr:nvSpPr>
        <cdr:cNvPr id="6" name="TextBox 1"/>
        <cdr:cNvSpPr txBox="1"/>
      </cdr:nvSpPr>
      <cdr:spPr>
        <a:xfrm xmlns:a="http://schemas.openxmlformats.org/drawingml/2006/main">
          <a:off x="1903068" y="1080120"/>
          <a:ext cx="1481307" cy="6480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baseline="0">
              <a:solidFill>
                <a:prstClr val="black"/>
              </a:solidFill>
              <a:latin typeface="+mn-lt"/>
              <a:ea typeface="+mn-ea"/>
              <a:cs typeface="+mn-cs"/>
            </a:defRPr>
          </a:pPr>
          <a:r>
            <a:rPr lang="en-US" altLang="zh-CN" sz="1400" dirty="0">
              <a:latin typeface="Arial Unicode MS" pitchFamily="34" charset="-122"/>
              <a:ea typeface="Arial Unicode MS" pitchFamily="34" charset="-122"/>
              <a:cs typeface="Arial Unicode MS" pitchFamily="34" charset="-122"/>
            </a:rPr>
            <a:t>Major </a:t>
          </a:r>
          <a:endParaRPr lang="en-US" altLang="zh-CN" sz="1400" dirty="0" smtClean="0">
            <a:latin typeface="Arial Unicode MS" pitchFamily="34" charset="-122"/>
            <a:ea typeface="Arial Unicode MS" pitchFamily="34" charset="-122"/>
            <a:cs typeface="Arial Unicode MS" pitchFamily="34" charset="-122"/>
          </a:endParaRPr>
        </a:p>
        <a:p xmlns:a="http://schemas.openxmlformats.org/drawingml/2006/main">
          <a:pPr algn="ctr" rtl="0">
            <a:defRPr sz="1400" b="0" i="0" u="none" strike="noStrike" kern="1200" baseline="0">
              <a:solidFill>
                <a:prstClr val="black"/>
              </a:solidFill>
              <a:latin typeface="+mn-lt"/>
              <a:ea typeface="+mn-ea"/>
              <a:cs typeface="+mn-cs"/>
            </a:defRPr>
          </a:pPr>
          <a:r>
            <a:rPr lang="en-US" altLang="zh-CN" sz="1400" dirty="0" smtClean="0">
              <a:latin typeface="Arial Unicode MS" pitchFamily="34" charset="-122"/>
              <a:ea typeface="Arial Unicode MS" pitchFamily="34" charset="-122"/>
              <a:cs typeface="Arial Unicode MS" pitchFamily="34" charset="-122"/>
            </a:rPr>
            <a:t>Equipment, </a:t>
          </a:r>
        </a:p>
        <a:p xmlns:a="http://schemas.openxmlformats.org/drawingml/2006/main">
          <a:pPr algn="ctr" rtl="0">
            <a:defRPr sz="1400" b="0" i="0" u="none" strike="noStrike" kern="1200" baseline="0">
              <a:solidFill>
                <a:prstClr val="black"/>
              </a:solidFill>
              <a:latin typeface="+mn-lt"/>
              <a:ea typeface="+mn-ea"/>
              <a:cs typeface="+mn-cs"/>
            </a:defRPr>
          </a:pPr>
          <a:r>
            <a:rPr lang="en-US" altLang="zh-CN" sz="1400" dirty="0" smtClean="0">
              <a:latin typeface="Arial Unicode MS" pitchFamily="34" charset="-122"/>
              <a:ea typeface="Arial Unicode MS" pitchFamily="34" charset="-122"/>
              <a:cs typeface="Arial Unicode MS" pitchFamily="34" charset="-122"/>
            </a:rPr>
            <a:t>51</a:t>
          </a:r>
          <a:r>
            <a:rPr lang="en-US" altLang="zh-CN" sz="1400" dirty="0">
              <a:latin typeface="Arial Unicode MS" pitchFamily="34" charset="-122"/>
              <a:ea typeface="Arial Unicode MS" pitchFamily="34" charset="-122"/>
              <a:cs typeface="Arial Unicode MS" pitchFamily="34" charset="-122"/>
            </a:rPr>
            <a:t>%</a:t>
          </a:r>
        </a:p>
      </cdr:txBody>
    </cdr:sp>
  </cdr:relSizeAnchor>
  <cdr:relSizeAnchor xmlns:cdr="http://schemas.openxmlformats.org/drawingml/2006/chartDrawing">
    <cdr:from>
      <cdr:x>0.17857</cdr:x>
      <cdr:y>0.51163</cdr:y>
    </cdr:from>
    <cdr:to>
      <cdr:x>0.46429</cdr:x>
      <cdr:y>0.72093</cdr:y>
    </cdr:to>
    <cdr:sp macro="" textlink="">
      <cdr:nvSpPr>
        <cdr:cNvPr id="7" name="TextBox 1"/>
        <cdr:cNvSpPr txBox="1"/>
      </cdr:nvSpPr>
      <cdr:spPr>
        <a:xfrm xmlns:a="http://schemas.openxmlformats.org/drawingml/2006/main">
          <a:off x="720079" y="1584176"/>
          <a:ext cx="1152128" cy="6480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baseline="0">
              <a:solidFill>
                <a:prstClr val="black"/>
              </a:solidFill>
              <a:latin typeface="+mn-lt"/>
              <a:ea typeface="+mn-ea"/>
              <a:cs typeface="+mn-cs"/>
            </a:defRPr>
          </a:pPr>
          <a:r>
            <a:rPr lang="en-US" altLang="zh-CN" sz="1400" dirty="0">
              <a:latin typeface="Arial Unicode MS" pitchFamily="34" charset="-122"/>
              <a:ea typeface="Arial Unicode MS" pitchFamily="34" charset="-122"/>
              <a:cs typeface="Arial Unicode MS" pitchFamily="34" charset="-122"/>
            </a:rPr>
            <a:t>Air </a:t>
          </a:r>
          <a:r>
            <a:rPr lang="en-US" altLang="zh-CN" sz="1400" dirty="0" smtClean="0">
              <a:latin typeface="Arial Unicode MS" pitchFamily="34" charset="-122"/>
              <a:ea typeface="Arial Unicode MS" pitchFamily="34" charset="-122"/>
              <a:cs typeface="Arial Unicode MS" pitchFamily="34" charset="-122"/>
            </a:rPr>
            <a:t>Conditioners</a:t>
          </a:r>
          <a:r>
            <a:rPr lang="en-US" altLang="zh-CN" sz="1400" dirty="0">
              <a:latin typeface="Arial Unicode MS" pitchFamily="34" charset="-122"/>
              <a:ea typeface="Arial Unicode MS" pitchFamily="34" charset="-122"/>
              <a:cs typeface="Arial Unicode MS" pitchFamily="34" charset="-122"/>
            </a:rPr>
            <a:t>, </a:t>
          </a:r>
          <a:endParaRPr lang="en-US" altLang="zh-CN" sz="1400" dirty="0" smtClean="0">
            <a:latin typeface="Arial Unicode MS" pitchFamily="34" charset="-122"/>
            <a:ea typeface="Arial Unicode MS" pitchFamily="34" charset="-122"/>
            <a:cs typeface="Arial Unicode MS" pitchFamily="34" charset="-122"/>
          </a:endParaRPr>
        </a:p>
        <a:p xmlns:a="http://schemas.openxmlformats.org/drawingml/2006/main">
          <a:pPr algn="ctr" rtl="0">
            <a:defRPr sz="1400" b="0" i="0" u="none" strike="noStrike" kern="1200" baseline="0">
              <a:solidFill>
                <a:prstClr val="black"/>
              </a:solidFill>
              <a:latin typeface="+mn-lt"/>
              <a:ea typeface="+mn-ea"/>
              <a:cs typeface="+mn-cs"/>
            </a:defRPr>
          </a:pPr>
          <a:r>
            <a:rPr lang="en-US" altLang="zh-CN" sz="1400" dirty="0" smtClean="0">
              <a:latin typeface="Arial Unicode MS" pitchFamily="34" charset="-122"/>
              <a:ea typeface="Arial Unicode MS" pitchFamily="34" charset="-122"/>
              <a:cs typeface="Arial Unicode MS" pitchFamily="34" charset="-122"/>
            </a:rPr>
            <a:t>46</a:t>
          </a:r>
          <a:r>
            <a:rPr lang="en-US" altLang="zh-CN" sz="1400" dirty="0">
              <a:latin typeface="Arial Unicode MS" pitchFamily="34" charset="-122"/>
              <a:ea typeface="Arial Unicode MS" pitchFamily="34" charset="-122"/>
              <a:cs typeface="Arial Unicode MS" pitchFamily="34" charset="-122"/>
            </a:rPr>
            <a:t>%</a:t>
          </a:r>
        </a:p>
      </cdr:txBody>
    </cdr:sp>
  </cdr:relSizeAnchor>
  <cdr:relSizeAnchor xmlns:cdr="http://schemas.openxmlformats.org/drawingml/2006/chartDrawing">
    <cdr:from>
      <cdr:x>0.47804</cdr:x>
      <cdr:y>0.08929</cdr:y>
    </cdr:from>
    <cdr:to>
      <cdr:x>0.74275</cdr:x>
      <cdr:y>0.17857</cdr:y>
    </cdr:to>
    <cdr:cxnSp macro="">
      <cdr:nvCxnSpPr>
        <cdr:cNvPr id="5" name="Straight Arrow Connector 4"/>
        <cdr:cNvCxnSpPr/>
      </cdr:nvCxnSpPr>
      <cdr:spPr>
        <a:xfrm xmlns:a="http://schemas.openxmlformats.org/drawingml/2006/main" flipH="1">
          <a:off x="2340767" y="360040"/>
          <a:ext cx="1296145" cy="36004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lIns="91422" tIns="45710" rIns="91422" bIns="45710" rtlCol="0"/>
          <a:lstStyle>
            <a:lvl1pPr algn="l">
              <a:defRPr sz="1200"/>
            </a:lvl1pPr>
          </a:lstStyle>
          <a:p>
            <a:endParaRPr lang="en-GB"/>
          </a:p>
        </p:txBody>
      </p:sp>
      <p:sp>
        <p:nvSpPr>
          <p:cNvPr id="3" name="Date Placeholder 2"/>
          <p:cNvSpPr>
            <a:spLocks noGrp="1"/>
          </p:cNvSpPr>
          <p:nvPr>
            <p:ph type="dt" idx="1"/>
          </p:nvPr>
        </p:nvSpPr>
        <p:spPr>
          <a:xfrm>
            <a:off x="3850445" y="0"/>
            <a:ext cx="2945659" cy="496332"/>
          </a:xfrm>
          <a:prstGeom prst="rect">
            <a:avLst/>
          </a:prstGeom>
        </p:spPr>
        <p:txBody>
          <a:bodyPr vert="horz" lIns="91422" tIns="45710" rIns="91422" bIns="45710" rtlCol="0"/>
          <a:lstStyle>
            <a:lvl1pPr algn="r">
              <a:defRPr sz="1200"/>
            </a:lvl1pPr>
          </a:lstStyle>
          <a:p>
            <a:fld id="{17E0FADD-171B-41D6-81B6-8E870FAD8AB9}" type="datetimeFigureOut">
              <a:rPr lang="en-GB" smtClean="0"/>
              <a:t>10/02/2019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2" tIns="45710" rIns="91422" bIns="4571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22" tIns="45710" rIns="91422" bIns="4571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9428583"/>
            <a:ext cx="2945659" cy="496332"/>
          </a:xfrm>
          <a:prstGeom prst="rect">
            <a:avLst/>
          </a:prstGeom>
        </p:spPr>
        <p:txBody>
          <a:bodyPr vert="horz" lIns="91422" tIns="45710" rIns="91422" bIns="45710"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28583"/>
            <a:ext cx="2945659" cy="496332"/>
          </a:xfrm>
          <a:prstGeom prst="rect">
            <a:avLst/>
          </a:prstGeom>
        </p:spPr>
        <p:txBody>
          <a:bodyPr vert="horz" lIns="91422" tIns="45710" rIns="91422" bIns="45710" rtlCol="0" anchor="b"/>
          <a:lstStyle>
            <a:lvl1pPr algn="r">
              <a:defRPr sz="1200"/>
            </a:lvl1pPr>
          </a:lstStyle>
          <a:p>
            <a:fld id="{73B7AD54-8279-475D-9D19-24999324F505}" type="slidenum">
              <a:rPr lang="en-GB" smtClean="0"/>
              <a:t>‹#›</a:t>
            </a:fld>
            <a:endParaRPr lang="en-GB"/>
          </a:p>
        </p:txBody>
      </p:sp>
    </p:spTree>
    <p:extLst>
      <p:ext uri="{BB962C8B-B14F-4D97-AF65-F5344CB8AC3E}">
        <p14:creationId xmlns:p14="http://schemas.microsoft.com/office/powerpoint/2010/main" val="2991274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AEAE2F-6192-4CC3-A4D9-CF342AB91AD3}" type="slidenum">
              <a:rPr lang="en-GB" smtClean="0"/>
              <a:t>1</a:t>
            </a:fld>
            <a:endParaRPr lang="en-GB"/>
          </a:p>
        </p:txBody>
      </p:sp>
    </p:spTree>
    <p:extLst>
      <p:ext uri="{BB962C8B-B14F-4D97-AF65-F5344CB8AC3E}">
        <p14:creationId xmlns:p14="http://schemas.microsoft.com/office/powerpoint/2010/main" val="3827836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Times New Roman" pitchFamily="18" charset="0"/>
                <a:cs typeface="Times New Roman" pitchFamily="18" charset="0"/>
              </a:rPr>
              <a:t>The C-RAN design has the advantages of easy upgrading and network capacity expansion; it also has better capability for supporting multi-standard operation, maximum resource sharing, and it is more convenient towards support of multi-cell collaborative signal processing. Its major disadvantage is the high bandwidth requirement between the BBU and to carry the baseband signal. </a:t>
            </a:r>
          </a:p>
          <a:p>
            <a:endParaRPr lang="en-GB" sz="1300" dirty="0">
              <a:latin typeface="Times New Roman" pitchFamily="18" charset="0"/>
              <a:cs typeface="Times New Roman" pitchFamily="18" charset="0"/>
            </a:endParaRPr>
          </a:p>
          <a:p>
            <a:r>
              <a:rPr lang="en-GB" sz="1300" dirty="0">
                <a:latin typeface="Times New Roman" pitchFamily="18" charset="0"/>
                <a:cs typeface="Times New Roman" pitchFamily="18" charset="0"/>
              </a:rPr>
              <a:t>The operator only needs to install new RRHs and connect them to the BBU pool to expand the network coverage or split the cell to improve capacity. If the network load grows, the operator only needs to upgrade the BBU pool to accommodate the increased processing capacity. </a:t>
            </a:r>
          </a:p>
          <a:p>
            <a:r>
              <a:rPr lang="en-GB" sz="1300" dirty="0">
                <a:latin typeface="Times New Roman" pitchFamily="18" charset="0"/>
                <a:cs typeface="Times New Roman" pitchFamily="18" charset="0"/>
              </a:rPr>
              <a:t>Different from traditional distributed BS architecture, C-RAN breaks up the static relationship between RRHs and BBUs. Each RRH does not belong to any specific physical BBU. The radio signals from /to a particular RRH can be processed by a virtual BS, which is part of the processing capacity allocated from the physical BBU pool by the real-time virtualization technology. The adoption of virtualization technology will maximize the flexibility in the C-RAN system.    </a:t>
            </a:r>
          </a:p>
        </p:txBody>
      </p:sp>
      <p:sp>
        <p:nvSpPr>
          <p:cNvPr id="4" name="Slide Number Placeholder 3"/>
          <p:cNvSpPr>
            <a:spLocks noGrp="1"/>
          </p:cNvSpPr>
          <p:nvPr>
            <p:ph type="sldNum" sz="quarter" idx="10"/>
          </p:nvPr>
        </p:nvSpPr>
        <p:spPr/>
        <p:txBody>
          <a:bodyPr/>
          <a:lstStyle/>
          <a:p>
            <a:fld id="{C41F1611-8E9E-4585-8963-34768640D792}" type="slidenum">
              <a:rPr lang="en-GB" smtClean="0"/>
              <a:t>15</a:t>
            </a:fld>
            <a:endParaRPr lang="en-GB"/>
          </a:p>
        </p:txBody>
      </p:sp>
    </p:spTree>
    <p:extLst>
      <p:ext uri="{BB962C8B-B14F-4D97-AF65-F5344CB8AC3E}">
        <p14:creationId xmlns:p14="http://schemas.microsoft.com/office/powerpoint/2010/main" val="1554578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800" dirty="0" smtClean="0">
                <a:solidFill>
                  <a:schemeClr val="tx1"/>
                </a:solidFill>
                <a:latin typeface="Times New Roman" pitchFamily="18" charset="0"/>
                <a:cs typeface="Times New Roman" pitchFamily="18" charset="0"/>
              </a:rPr>
              <a:t>Spatial Densification is a term used which refers to</a:t>
            </a:r>
          </a:p>
          <a:p>
            <a:pPr marL="792163" lvl="2" indent="-342900">
              <a:buFont typeface="Wingdings" pitchFamily="2" charset="2"/>
              <a:buChar char="Ø"/>
            </a:pPr>
            <a:r>
              <a:rPr lang="en-GB" sz="1800" dirty="0" smtClean="0">
                <a:solidFill>
                  <a:schemeClr val="tx1"/>
                </a:solidFill>
                <a:latin typeface="Times New Roman" pitchFamily="18" charset="0"/>
                <a:cs typeface="Times New Roman" pitchFamily="18" charset="0"/>
              </a:rPr>
              <a:t>Increasing the number of Antennas per node (User Equipment &amp; Base station)</a:t>
            </a:r>
          </a:p>
          <a:p>
            <a:pPr marL="792163" lvl="2" indent="-342900">
              <a:buFont typeface="Wingdings" pitchFamily="2" charset="2"/>
              <a:buChar char="Ø"/>
            </a:pPr>
            <a:r>
              <a:rPr lang="en-GB" sz="1800" dirty="0" smtClean="0">
                <a:solidFill>
                  <a:schemeClr val="tx1"/>
                </a:solidFill>
                <a:latin typeface="Times New Roman" pitchFamily="18" charset="0"/>
                <a:cs typeface="Times New Roman" pitchFamily="18" charset="0"/>
              </a:rPr>
              <a:t>Increasing the density of base stations (Heterogeneous Networks, Microcells, Pico cells etc.)</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Times New Roman" pitchFamily="18" charset="0"/>
                <a:cs typeface="Times New Roman" pitchFamily="18" charset="0"/>
              </a:rPr>
              <a:t>However Spatial densification comes at the expense of increased CAPEX and OPEX</a:t>
            </a:r>
            <a:endParaRPr lang="en-GB" sz="1200" dirty="0" smtClean="0">
              <a:solidFill>
                <a:schemeClr val="accent1">
                  <a:lumMod val="90000"/>
                  <a:lumOff val="10000"/>
                </a:schemeClr>
              </a:solidFill>
              <a:latin typeface="Times New Roman" pitchFamily="18" charset="0"/>
              <a:cs typeface="Times New Roman" pitchFamily="18" charset="0"/>
            </a:endParaRP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16</a:t>
            </a:fld>
            <a:endParaRPr lang="en-GB"/>
          </a:p>
        </p:txBody>
      </p:sp>
    </p:spTree>
    <p:extLst>
      <p:ext uri="{BB962C8B-B14F-4D97-AF65-F5344CB8AC3E}">
        <p14:creationId xmlns:p14="http://schemas.microsoft.com/office/powerpoint/2010/main" val="4135827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Times New Roman" pitchFamily="18" charset="0"/>
                <a:cs typeface="Times New Roman" pitchFamily="18" charset="0"/>
              </a:rPr>
              <a:t>While comparing with traditional radio access network, the cooperative multi-point (</a:t>
            </a:r>
            <a:r>
              <a:rPr lang="en-GB" sz="1300" b="1" dirty="0">
                <a:latin typeface="Times New Roman" pitchFamily="18" charset="0"/>
                <a:cs typeface="Times New Roman" pitchFamily="18" charset="0"/>
              </a:rPr>
              <a:t>CoMP</a:t>
            </a:r>
            <a:r>
              <a:rPr lang="en-GB" sz="1300" dirty="0">
                <a:latin typeface="Times New Roman" pitchFamily="18" charset="0"/>
                <a:cs typeface="Times New Roman" pitchFamily="18" charset="0"/>
              </a:rPr>
              <a:t>) accessing procedure can be more easily </a:t>
            </a:r>
          </a:p>
          <a:p>
            <a:r>
              <a:rPr lang="en-GB" sz="1300" dirty="0">
                <a:latin typeface="Times New Roman" pitchFamily="18" charset="0"/>
                <a:cs typeface="Times New Roman" pitchFamily="18" charset="0"/>
              </a:rPr>
              <a:t>accomplished within the BS cluster with advantage that all transmission and receiving procedures are processing by virtual BS pool. </a:t>
            </a:r>
          </a:p>
          <a:p>
            <a:r>
              <a:rPr lang="en-GB" sz="1300" dirty="0">
                <a:latin typeface="Times New Roman" pitchFamily="18" charset="0"/>
                <a:cs typeface="Times New Roman" pitchFamily="18" charset="0"/>
              </a:rPr>
              <a:t>As power of the BSs in a BS cluster are supplied by a power system uniformly, more energy can be saved because the number of </a:t>
            </a:r>
          </a:p>
          <a:p>
            <a:r>
              <a:rPr lang="en-GB" sz="1300" dirty="0">
                <a:latin typeface="Times New Roman" pitchFamily="18" charset="0"/>
                <a:cs typeface="Times New Roman" pitchFamily="18" charset="0"/>
              </a:rPr>
              <a:t>air conditioner and other equipment can be greatly reduced by this architecture as aforementioned.</a:t>
            </a:r>
          </a:p>
          <a:p>
            <a:endParaRPr lang="en-GB" sz="1300" dirty="0">
              <a:latin typeface="Times New Roman" pitchFamily="18" charset="0"/>
              <a:cs typeface="Times New Roman" pitchFamily="18" charset="0"/>
            </a:endParaRPr>
          </a:p>
          <a:p>
            <a:r>
              <a:rPr lang="en-GB" sz="1300" dirty="0">
                <a:latin typeface="Times New Roman" pitchFamily="18" charset="0"/>
                <a:cs typeface="Times New Roman" pitchFamily="18" charset="0"/>
              </a:rPr>
              <a:t>Better energy efficiency (</a:t>
            </a:r>
            <a:r>
              <a:rPr lang="en-GB" sz="1300" b="1" dirty="0">
                <a:latin typeface="Times New Roman" pitchFamily="18" charset="0"/>
                <a:cs typeface="Times New Roman" pitchFamily="18" charset="0"/>
              </a:rPr>
              <a:t>EE</a:t>
            </a:r>
            <a:r>
              <a:rPr lang="en-GB" sz="1300" dirty="0">
                <a:latin typeface="Times New Roman" pitchFamily="18" charset="0"/>
                <a:cs typeface="Times New Roman" pitchFamily="18" charset="0"/>
              </a:rPr>
              <a:t>) performance can be achieved because the energy consumption of C-RAN is greatly deduced comparing with traditional architecture, where each BS equipped with one machine room. And while the number of UEs growing, the </a:t>
            </a:r>
            <a:r>
              <a:rPr lang="en-GB" sz="1300" b="1" dirty="0">
                <a:latin typeface="Times New Roman" pitchFamily="18" charset="0"/>
                <a:cs typeface="Times New Roman" pitchFamily="18" charset="0"/>
              </a:rPr>
              <a:t>EE</a:t>
            </a:r>
            <a:r>
              <a:rPr lang="en-GB" sz="1300" dirty="0">
                <a:latin typeface="Times New Roman" pitchFamily="18" charset="0"/>
                <a:cs typeface="Times New Roman" pitchFamily="18" charset="0"/>
              </a:rPr>
              <a:t> trend to flat, that is because of the total maximum UEs’ number restrict of one cluster. </a:t>
            </a:r>
            <a:r>
              <a:rPr lang="en-GB" sz="1300" b="1" dirty="0">
                <a:latin typeface="Times New Roman" pitchFamily="18" charset="0"/>
                <a:cs typeface="Times New Roman" pitchFamily="18" charset="0"/>
              </a:rPr>
              <a:t>BBU</a:t>
            </a:r>
            <a:r>
              <a:rPr lang="en-GB" sz="1300" dirty="0">
                <a:latin typeface="Times New Roman" pitchFamily="18" charset="0"/>
                <a:cs typeface="Times New Roman" pitchFamily="18" charset="0"/>
              </a:rPr>
              <a:t> can effectively manage underutilized RRHs by dynamically turning them on/off, by interference mitigation through cooperative transmission.  </a:t>
            </a:r>
          </a:p>
        </p:txBody>
      </p:sp>
      <p:sp>
        <p:nvSpPr>
          <p:cNvPr id="4" name="Slide Number Placeholder 3"/>
          <p:cNvSpPr>
            <a:spLocks noGrp="1"/>
          </p:cNvSpPr>
          <p:nvPr>
            <p:ph type="sldNum" sz="quarter" idx="10"/>
          </p:nvPr>
        </p:nvSpPr>
        <p:spPr/>
        <p:txBody>
          <a:bodyPr/>
          <a:lstStyle/>
          <a:p>
            <a:fld id="{C41F1611-8E9E-4585-8963-34768640D792}" type="slidenum">
              <a:rPr lang="en-GB" smtClean="0"/>
              <a:t>17</a:t>
            </a:fld>
            <a:endParaRPr lang="en-GB"/>
          </a:p>
        </p:txBody>
      </p:sp>
    </p:spTree>
    <p:extLst>
      <p:ext uri="{BB962C8B-B14F-4D97-AF65-F5344CB8AC3E}">
        <p14:creationId xmlns:p14="http://schemas.microsoft.com/office/powerpoint/2010/main" val="3637560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latin typeface="Times New Roman" pitchFamily="18" charset="0"/>
                <a:cs typeface="Times New Roman" pitchFamily="18" charset="0"/>
              </a:rPr>
              <a:t>THE CONCEPT OF C-RAN</a:t>
            </a:r>
          </a:p>
          <a:p>
            <a:endParaRPr lang="en-GB" sz="1300" b="1" dirty="0">
              <a:latin typeface="Times New Roman" pitchFamily="18" charset="0"/>
              <a:cs typeface="Times New Roman" pitchFamily="18" charset="0"/>
            </a:endParaRPr>
          </a:p>
          <a:p>
            <a:r>
              <a:rPr lang="en-GB" sz="1300" dirty="0">
                <a:latin typeface="Times New Roman" pitchFamily="18" charset="0"/>
                <a:cs typeface="Times New Roman" pitchFamily="18" charset="0"/>
              </a:rPr>
              <a:t>C-RAN system centralizes different baseband processing resources together to form a pool so that resources could be managed and dynamically allocated on demand on a pool level. The C-RAN architecture, which consists of three main parts:-</a:t>
            </a:r>
          </a:p>
          <a:p>
            <a:endParaRPr lang="en-GB" sz="1300" dirty="0">
              <a:latin typeface="Times New Roman" pitchFamily="18" charset="0"/>
              <a:cs typeface="Times New Roman" pitchFamily="18" charset="0"/>
            </a:endParaRPr>
          </a:p>
          <a:p>
            <a:r>
              <a:rPr lang="en-GB" sz="1300" b="1" i="1" dirty="0">
                <a:latin typeface="Times New Roman" pitchFamily="18" charset="0"/>
                <a:cs typeface="Times New Roman" pitchFamily="18" charset="0"/>
              </a:rPr>
              <a:t>Remote Radio Head (RRH): </a:t>
            </a:r>
            <a:r>
              <a:rPr lang="en-GB" sz="1300" dirty="0">
                <a:latin typeface="Times New Roman" pitchFamily="18" charset="0"/>
                <a:cs typeface="Times New Roman" pitchFamily="18" charset="0"/>
              </a:rPr>
              <a:t>Distributed radio units located at remote sites, with most baseband processing capabilities moved to the BBU,</a:t>
            </a:r>
          </a:p>
          <a:p>
            <a:r>
              <a:rPr lang="en-GB" sz="1300" dirty="0">
                <a:latin typeface="Times New Roman" pitchFamily="18" charset="0"/>
                <a:cs typeface="Times New Roman" pitchFamily="18" charset="0"/>
              </a:rPr>
              <a:t>except for radio frequency (RF) amplifier and electronic-optical conversion. High RRH (H-RRH) acts as macro BS and low RRH (L-RRH) as femto BS.</a:t>
            </a:r>
          </a:p>
          <a:p>
            <a:r>
              <a:rPr lang="en-GB" sz="1300" b="1" i="1" dirty="0">
                <a:latin typeface="Times New Roman" pitchFamily="18" charset="0"/>
                <a:cs typeface="Times New Roman" pitchFamily="18" charset="0"/>
              </a:rPr>
              <a:t>Base Band Unit (BBU): </a:t>
            </a:r>
            <a:r>
              <a:rPr lang="en-GB" sz="1300" dirty="0">
                <a:latin typeface="Times New Roman" pitchFamily="18" charset="0"/>
                <a:cs typeface="Times New Roman" pitchFamily="18" charset="0"/>
              </a:rPr>
              <a:t>A cloud-based platform where signals are processed by real-time virtualized computing resources. Note that</a:t>
            </a:r>
          </a:p>
          <a:p>
            <a:r>
              <a:rPr lang="en-GB" sz="1300" dirty="0">
                <a:latin typeface="Times New Roman" pitchFamily="18" charset="0"/>
                <a:cs typeface="Times New Roman" pitchFamily="18" charset="0"/>
              </a:rPr>
              <a:t>C-RAN is not simply moving the proprietary BS hardware to BBU, instead it forms a logically centralized baseband pool in which all available information of RRHs could be jointly processed.</a:t>
            </a:r>
          </a:p>
          <a:p>
            <a:r>
              <a:rPr lang="en-GB" sz="1300" b="1" i="1" dirty="0">
                <a:latin typeface="Times New Roman" pitchFamily="18" charset="0"/>
                <a:cs typeface="Times New Roman" pitchFamily="18" charset="0"/>
              </a:rPr>
              <a:t>Optical fibbers: </a:t>
            </a:r>
            <a:r>
              <a:rPr lang="en-GB" sz="1300" dirty="0">
                <a:latin typeface="Times New Roman" pitchFamily="18" charset="0"/>
                <a:cs typeface="Times New Roman" pitchFamily="18" charset="0"/>
              </a:rPr>
              <a:t>The optical medium through which radio signal between RRHs and the BBU will be carried. It can be deployed in practice </a:t>
            </a:r>
          </a:p>
          <a:p>
            <a:r>
              <a:rPr lang="en-GB" sz="1300" dirty="0">
                <a:latin typeface="Times New Roman" pitchFamily="18" charset="0"/>
                <a:cs typeface="Times New Roman" pitchFamily="18" charset="0"/>
              </a:rPr>
              <a:t>as a passive optical network (</a:t>
            </a:r>
            <a:r>
              <a:rPr lang="en-GB" sz="1300" b="1" dirty="0">
                <a:latin typeface="Times New Roman" pitchFamily="18" charset="0"/>
                <a:cs typeface="Times New Roman" pitchFamily="18" charset="0"/>
              </a:rPr>
              <a:t>PON</a:t>
            </a:r>
            <a:r>
              <a:rPr lang="en-GB" sz="1300" dirty="0">
                <a:latin typeface="Times New Roman" pitchFamily="18" charset="0"/>
                <a:cs typeface="Times New Roman" pitchFamily="18" charset="0"/>
              </a:rPr>
              <a:t>) for cost-effectiveness and ease deployment. Two industry consortiums have been established to standardize the optical interface, namely, common public radio interface (</a:t>
            </a:r>
            <a:r>
              <a:rPr lang="en-GB" sz="1300" b="1" dirty="0">
                <a:latin typeface="Times New Roman" pitchFamily="18" charset="0"/>
                <a:cs typeface="Times New Roman" pitchFamily="18" charset="0"/>
              </a:rPr>
              <a:t>CPRI</a:t>
            </a:r>
            <a:r>
              <a:rPr lang="en-GB" sz="1300" dirty="0">
                <a:latin typeface="Times New Roman" pitchFamily="18" charset="0"/>
                <a:cs typeface="Times New Roman" pitchFamily="18" charset="0"/>
              </a:rPr>
              <a:t>) and open base station architecture initiative (</a:t>
            </a:r>
            <a:r>
              <a:rPr lang="en-GB" sz="1300" b="1" dirty="0">
                <a:latin typeface="Times New Roman" pitchFamily="18" charset="0"/>
                <a:cs typeface="Times New Roman" pitchFamily="18" charset="0"/>
              </a:rPr>
              <a:t>OBASI</a:t>
            </a:r>
            <a:r>
              <a:rPr lang="en-GB" sz="1300" dirty="0">
                <a:latin typeface="Times New Roman" pitchFamily="18" charset="0"/>
                <a:cs typeface="Times New Roman" pitchFamily="18" charset="0"/>
              </a:rPr>
              <a:t>).     </a:t>
            </a:r>
            <a:endParaRPr lang="en-GB" sz="1300"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41F1611-8E9E-4585-8963-34768640D792}" type="slidenum">
              <a:rPr lang="en-GB" smtClean="0"/>
              <a:t>18</a:t>
            </a:fld>
            <a:endParaRPr lang="en-GB"/>
          </a:p>
        </p:txBody>
      </p:sp>
    </p:spTree>
    <p:extLst>
      <p:ext uri="{BB962C8B-B14F-4D97-AF65-F5344CB8AC3E}">
        <p14:creationId xmlns:p14="http://schemas.microsoft.com/office/powerpoint/2010/main" val="389143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Times New Roman" panose="02020603050405020304" pitchFamily="18" charset="0"/>
                <a:cs typeface="Times New Roman" panose="02020603050405020304" pitchFamily="18" charset="0"/>
              </a:rPr>
              <a:t>1- Het-Net increases the throughput and C-RAN decreases</a:t>
            </a:r>
            <a:r>
              <a:rPr lang="en-GB" sz="1400" baseline="0" dirty="0" smtClean="0">
                <a:latin typeface="Times New Roman" panose="02020603050405020304" pitchFamily="18" charset="0"/>
                <a:cs typeface="Times New Roman" panose="02020603050405020304" pitchFamily="18" charset="0"/>
              </a:rPr>
              <a:t> the CAPEX and OPEX</a:t>
            </a:r>
            <a:endParaRPr lang="en-GB" sz="14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Times New Roman" panose="02020603050405020304" pitchFamily="18" charset="0"/>
                <a:cs typeface="Times New Roman" panose="02020603050405020304" pitchFamily="18" charset="0"/>
              </a:rPr>
              <a:t>2- Macro</a:t>
            </a:r>
            <a:r>
              <a:rPr lang="en-GB" sz="1400" baseline="0" dirty="0" smtClean="0">
                <a:latin typeface="Times New Roman" panose="02020603050405020304" pitchFamily="18" charset="0"/>
                <a:cs typeface="Times New Roman" panose="02020603050405020304" pitchFamily="18" charset="0"/>
              </a:rPr>
              <a:t> BS</a:t>
            </a:r>
            <a:r>
              <a:rPr lang="en-GB" sz="1400" dirty="0" smtClean="0">
                <a:latin typeface="Times New Roman" panose="02020603050405020304" pitchFamily="18" charset="0"/>
                <a:cs typeface="Times New Roman" panose="02020603050405020304" pitchFamily="18" charset="0"/>
              </a:rPr>
              <a:t>s are interfaced with the BBU pool by the means of S1 and X2 protocols for the data and control plane respectively to coordinate the inter-tier interference between the Macro BS and the RRHs. </a:t>
            </a:r>
          </a:p>
          <a:p>
            <a:endParaRPr lang="en-GB" sz="1400" dirty="0" smtClean="0">
              <a:latin typeface="Times New Roman" panose="02020603050405020304" pitchFamily="18" charset="0"/>
              <a:cs typeface="Times New Roman" panose="02020603050405020304" pitchFamily="18" charset="0"/>
            </a:endParaRPr>
          </a:p>
          <a:p>
            <a:r>
              <a:rPr lang="en-GB" sz="1400" dirty="0" smtClean="0">
                <a:latin typeface="Times New Roman" panose="02020603050405020304" pitchFamily="18" charset="0"/>
                <a:cs typeface="Times New Roman" panose="02020603050405020304" pitchFamily="18" charset="0"/>
              </a:rPr>
              <a:t>3- </a:t>
            </a:r>
            <a:r>
              <a:rPr lang="en-GB"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Moreover, the </a:t>
            </a:r>
            <a:r>
              <a:rPr lang="en-GB" sz="1400" b="0" i="0" u="none" strike="noStrike" kern="1200" baseline="0" dirty="0" err="1" smtClean="0">
                <a:solidFill>
                  <a:schemeClr val="tx1"/>
                </a:solidFill>
                <a:latin typeface="Times New Roman" panose="02020603050405020304" pitchFamily="18" charset="0"/>
                <a:ea typeface="+mn-ea"/>
                <a:cs typeface="Times New Roman" panose="02020603050405020304" pitchFamily="18" charset="0"/>
              </a:rPr>
              <a:t>fronthaul</a:t>
            </a:r>
            <a:r>
              <a:rPr lang="en-GB"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 constraint in C-RAN is alleviated by incorporating with Macro BS, i.e., shifting the control functionality of the RRHs to the Macro BS.</a:t>
            </a:r>
            <a:endParaRPr lang="en-GB"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FAEAE2F-6192-4CC3-A4D9-CF342AB91AD3}" type="slidenum">
              <a:rPr lang="en-GB" smtClean="0"/>
              <a:t>19</a:t>
            </a:fld>
            <a:endParaRPr lang="en-GB"/>
          </a:p>
        </p:txBody>
      </p:sp>
    </p:spTree>
    <p:extLst>
      <p:ext uri="{BB962C8B-B14F-4D97-AF65-F5344CB8AC3E}">
        <p14:creationId xmlns:p14="http://schemas.microsoft.com/office/powerpoint/2010/main" val="134221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C-RAN relieves the base stations (BSs) from maintaining 24/7 services by aggregating the BBUs in a remote data center/BBU pool. BBUs can now be turned to low power mode or even shut down selectively depending on the traffic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environment. By dynamically remapping the BBU-RRH configuration, significant resource utilisation and power savings can be achieved.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C-RAN requires fewer BBUs to serve a geographical area compared to traditional RAN thus saving operational and management cost to a great extent.</a:t>
            </a:r>
            <a:endParaRPr lang="en-GB" sz="1200" kern="120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C-RAN greatly reduces the number of equipment rooms at sites needed to cover a given geographical area. Thus, the power consumed by air conditioning and other site support equipment can be reduced significantly. Moreover, the connections between BBUs and RRHs are changed dynamically while allowing one BBU to connect to one or more RRHs. By allocating BBUs to RRHs according to traffic load, cost reductions can be achieved due to the reduction in the number of BBUs and the effective utilization of baseband resources.</a:t>
            </a:r>
            <a:endParaRPr lang="en-GB" sz="1200" dirty="0" smtClean="0">
              <a:solidFill>
                <a:schemeClr val="tx1"/>
              </a:solidFill>
              <a:latin typeface="Times New Roman" pitchFamily="18" charset="0"/>
              <a:cs typeface="Times New Roman" pitchFamily="18" charset="0"/>
            </a:endParaRPr>
          </a:p>
          <a:p>
            <a:endParaRPr lang="en-GB" sz="1200" dirty="0" smtClean="0">
              <a:solidFill>
                <a:schemeClr val="tx1"/>
              </a:solidFill>
              <a:latin typeface="Times New Roman" pitchFamily="18" charset="0"/>
              <a:cs typeface="Times New Roman" pitchFamily="18" charset="0"/>
            </a:endParaRPr>
          </a:p>
          <a:p>
            <a:endParaRPr lang="en-GB" sz="1200" dirty="0" smtClean="0">
              <a:solidFill>
                <a:schemeClr val="tx1"/>
              </a:solidFill>
              <a:latin typeface="Times New Roman" pitchFamily="18" charset="0"/>
              <a:cs typeface="Times New Roman" pitchFamily="18" charset="0"/>
            </a:endParaRPr>
          </a:p>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20</a:t>
            </a:fld>
            <a:endParaRPr lang="en-GB"/>
          </a:p>
        </p:txBody>
      </p:sp>
    </p:spTree>
    <p:extLst>
      <p:ext uri="{BB962C8B-B14F-4D97-AF65-F5344CB8AC3E}">
        <p14:creationId xmlns:p14="http://schemas.microsoft.com/office/powerpoint/2010/main" val="340288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baseline="0" dirty="0" smtClean="0"/>
              </a:p>
            </p:txBody>
          </p:sp>
        </mc:Choice>
        <mc:Fallback xmlns="">
          <p:sp>
            <p:nvSpPr>
              <p:cNvPr id="3" name="Notes Placeholder 2"/>
              <p:cNvSpPr>
                <a:spLocks noGrp="1"/>
              </p:cNvSpPr>
              <p:nvPr>
                <p:ph type="body" idx="1"/>
              </p:nvPr>
            </p:nvSpPr>
            <p:spPr/>
            <p:txBody>
              <a:bodyPr/>
              <a:lstStyle/>
              <a:p>
                <a:pPr/>
                <a:r>
                  <a:rPr lang="en-US" sz="1200" b="1" i="0">
                    <a:solidFill>
                      <a:schemeClr val="tx1"/>
                    </a:solidFill>
                    <a:latin typeface="Cambria Math"/>
                  </a:rPr>
                  <a:t>𝑷</a:t>
                </a:r>
                <a:r>
                  <a:rPr lang="en-GB" sz="1200" b="1" i="0">
                    <a:solidFill>
                      <a:schemeClr val="tx1"/>
                    </a:solidFill>
                    <a:latin typeface="Cambria Math"/>
                  </a:rPr>
                  <a:t>_</a:t>
                </a:r>
                <a:r>
                  <a:rPr lang="en-US" sz="1200" b="1" i="0">
                    <a:solidFill>
                      <a:schemeClr val="tx1"/>
                    </a:solidFill>
                    <a:latin typeface="Cambria Math"/>
                  </a:rPr>
                  <a:t>𝒐𝒖𝒕</a:t>
                </a:r>
                <a:r>
                  <a:rPr lang="en-GB" sz="1200" b="1" i="0" smtClean="0">
                    <a:solidFill>
                      <a:schemeClr val="tx1"/>
                    </a:solidFill>
                    <a:latin typeface="Cambria Math"/>
                  </a:rPr>
                  <a:t>/</a:t>
                </a:r>
                <a:r>
                  <a:rPr lang="en-US" sz="1200" b="1" i="0">
                    <a:solidFill>
                      <a:schemeClr val="tx1"/>
                    </a:solidFill>
                    <a:latin typeface="Cambria Math"/>
                  </a:rPr>
                  <a:t>ɳ</a:t>
                </a:r>
                <a:r>
                  <a:rPr lang="en-GB" sz="1200" b="1" i="0">
                    <a:solidFill>
                      <a:schemeClr val="tx1"/>
                    </a:solidFill>
                    <a:latin typeface="Cambria Math"/>
                  </a:rPr>
                  <a:t>_</a:t>
                </a:r>
                <a:r>
                  <a:rPr lang="en-US" sz="1200" b="1" i="0">
                    <a:solidFill>
                      <a:schemeClr val="tx1"/>
                    </a:solidFill>
                    <a:latin typeface="Cambria Math"/>
                  </a:rPr>
                  <a:t>𝑷𝑨 </a:t>
                </a:r>
                <a:r>
                  <a:rPr lang="en-GB" dirty="0" smtClean="0"/>
                  <a:t> = P</a:t>
                </a:r>
                <a:r>
                  <a:rPr lang="en-GB" baseline="-25000" dirty="0" smtClean="0"/>
                  <a:t>PA</a:t>
                </a:r>
                <a:r>
                  <a:rPr lang="en-GB" baseline="0" dirty="0" smtClean="0"/>
                  <a:t> is the power consumption of the power Amplifier. Feeder losses are ignored by introducing RRHs</a:t>
                </a:r>
              </a:p>
              <a:p>
                <a:pPr/>
                <a:endParaRPr lang="en-GB" baseline="0" dirty="0" smtClean="0"/>
              </a:p>
              <a:p>
                <a:pPr/>
                <a:r>
                  <a:rPr lang="en-GB" baseline="0" dirty="0" smtClean="0"/>
                  <a:t>The number of physical resource blocks here are converted to (number of Subcarriers), We know that typically there are 12 subcarriers in each resource block</a:t>
                </a:r>
              </a:p>
              <a:p>
                <a:pPr/>
                <a:r>
                  <a:rPr lang="en-GB" baseline="0" dirty="0" smtClean="0"/>
                  <a:t>So the number of resource blocks observed is multiplied by 12 (12* NPRBs) in order to express them as multiples of Number of Sub-carriers, and then m is added to it. Where m is assumed to be the Maximum energy per resource element.</a:t>
                </a:r>
              </a:p>
              <a:p>
                <a:pPr/>
                <a:endParaRPr lang="en-GB" baseline="0" dirty="0" smtClean="0"/>
              </a:p>
              <a:p>
                <a:pPr/>
                <a:r>
                  <a:rPr lang="en-GB" baseline="0" dirty="0" err="1" smtClean="0"/>
                  <a:t>E</a:t>
                </a:r>
                <a:r>
                  <a:rPr lang="en-GB" baseline="-25000" dirty="0" err="1" smtClean="0"/>
                  <a:t>max</a:t>
                </a:r>
                <a:r>
                  <a:rPr lang="en-GB" baseline="0" dirty="0" smtClean="0"/>
                  <a:t> = (</a:t>
                </a:r>
                <a:r>
                  <a:rPr lang="en-GB" baseline="0" dirty="0" err="1" smtClean="0"/>
                  <a:t>P</a:t>
                </a:r>
                <a:r>
                  <a:rPr lang="en-GB" baseline="-25000" dirty="0" err="1" smtClean="0"/>
                  <a:t>max</a:t>
                </a:r>
                <a:r>
                  <a:rPr lang="en-GB" baseline="-25000" dirty="0" smtClean="0"/>
                  <a:t> *</a:t>
                </a:r>
                <a:r>
                  <a:rPr lang="en-GB" baseline="0" dirty="0" smtClean="0"/>
                  <a:t> 1/delta f)/ N</a:t>
                </a:r>
                <a:r>
                  <a:rPr lang="en-GB" baseline="-25000" dirty="0" smtClean="0"/>
                  <a:t>RB(DL) </a:t>
                </a:r>
                <a:r>
                  <a:rPr lang="en-GB" baseline="0" dirty="0" smtClean="0"/>
                  <a:t>* N</a:t>
                </a:r>
                <a:r>
                  <a:rPr lang="en-GB" baseline="-25000" dirty="0" smtClean="0"/>
                  <a:t>SC ;    </a:t>
                </a:r>
                <a:r>
                  <a:rPr lang="en-GB" baseline="0" dirty="0" smtClean="0"/>
                  <a:t>where </a:t>
                </a:r>
                <a:r>
                  <a:rPr lang="en-GB" baseline="0" dirty="0" err="1" smtClean="0"/>
                  <a:t>N</a:t>
                </a:r>
                <a:r>
                  <a:rPr lang="en-GB" baseline="-25000" dirty="0" err="1" smtClean="0"/>
                  <a:t>sc</a:t>
                </a:r>
                <a:r>
                  <a:rPr lang="en-GB" baseline="0" dirty="0" smtClean="0"/>
                  <a:t> </a:t>
                </a:r>
                <a:r>
                  <a:rPr lang="en-GB" baseline="-25000" dirty="0" smtClean="0"/>
                  <a:t>is</a:t>
                </a:r>
                <a:r>
                  <a:rPr lang="en-GB" baseline="0" dirty="0" smtClean="0"/>
                  <a:t> the number of subcarriers in a Resource Block. N</a:t>
                </a:r>
                <a:r>
                  <a:rPr lang="en-GB" baseline="-25000" dirty="0" smtClean="0"/>
                  <a:t>RB(DL)</a:t>
                </a:r>
                <a:r>
                  <a:rPr lang="en-GB" baseline="0" dirty="0" smtClean="0"/>
                  <a:t> is the system bandwidth in Number of Physical resource blocks.</a:t>
                </a:r>
              </a:p>
              <a:p>
                <a:pPr/>
                <a:endParaRPr lang="en-GB" baseline="0" dirty="0" smtClean="0"/>
              </a:p>
              <a:p>
                <a:pPr/>
                <a:r>
                  <a:rPr lang="en-GB" baseline="0" dirty="0" smtClean="0"/>
                  <a:t>n is the fixed transmit power for Reference signals and is settled by Operators. We assumed this value to be 0.032 Watts for both m and n</a:t>
                </a:r>
              </a:p>
              <a:p>
                <a:pPr/>
                <a:endParaRPr lang="en-GB" baseline="0" dirty="0" smtClean="0"/>
              </a:p>
              <a:p>
                <a:pPr/>
                <a:r>
                  <a:rPr lang="en-GB" baseline="0" dirty="0" smtClean="0"/>
                  <a:t>1 radio frame = 10 </a:t>
                </a:r>
                <a:r>
                  <a:rPr lang="en-GB" baseline="0" dirty="0" err="1" smtClean="0"/>
                  <a:t>ms</a:t>
                </a:r>
                <a:r>
                  <a:rPr lang="en-GB" baseline="0" dirty="0" smtClean="0"/>
                  <a:t> = 20 slots</a:t>
                </a:r>
              </a:p>
              <a:p>
                <a:pPr/>
                <a:r>
                  <a:rPr lang="en-GB" baseline="0" dirty="0" smtClean="0"/>
                  <a:t>1 slot = 0.5 </a:t>
                </a:r>
                <a:r>
                  <a:rPr lang="en-GB" baseline="0" dirty="0" err="1" smtClean="0"/>
                  <a:t>ms</a:t>
                </a:r>
                <a:endParaRPr lang="en-GB" baseline="0" dirty="0" smtClean="0"/>
              </a:p>
              <a:p>
                <a:pPr/>
                <a:r>
                  <a:rPr lang="en-GB" baseline="0" dirty="0" smtClean="0"/>
                  <a:t>1 sub-frame = 2 slots, so; </a:t>
                </a:r>
              </a:p>
              <a:p>
                <a:pPr/>
                <a:r>
                  <a:rPr lang="en-GB" baseline="0" dirty="0" smtClean="0"/>
                  <a:t>1 Radio frame = 10 sub-frames</a:t>
                </a:r>
              </a:p>
              <a:p>
                <a:pPr/>
                <a:r>
                  <a:rPr lang="en-GB" baseline="0" dirty="0" smtClean="0"/>
                  <a:t>1 slot = 1 Resource Block</a:t>
                </a:r>
              </a:p>
              <a:p>
                <a:pPr/>
                <a:r>
                  <a:rPr lang="en-GB" baseline="0" dirty="0" smtClean="0"/>
                  <a:t>1 slot = 7 symbols and 12 subcarriers</a:t>
                </a:r>
              </a:p>
              <a:p>
                <a:pPr/>
                <a:r>
                  <a:rPr lang="en-GB" baseline="0" dirty="0" smtClean="0"/>
                  <a:t>So 1 resource block = 12*7 = 84 Resource Elements</a:t>
                </a:r>
              </a:p>
              <a:p>
                <a:pPr/>
                <a:r>
                  <a:rPr lang="en-GB" baseline="0" dirty="0" smtClean="0"/>
                  <a:t>For a typical LTE,LTE-A system with subcarrier spacing SCS=15KHz, a System Bandwidth SBW =10 MHz, 12 subcarriers per resource Blocks over the frequency domain. Then the number of </a:t>
                </a:r>
              </a:p>
              <a:p>
                <a:pPr/>
                <a:r>
                  <a:rPr lang="en-GB" baseline="0" dirty="0" smtClean="0"/>
                  <a:t>Physical resource blocks is given by</a:t>
                </a:r>
              </a:p>
              <a:p>
                <a:pPr/>
                <a:r>
                  <a:rPr lang="en-GB" baseline="0" dirty="0" smtClean="0"/>
                  <a:t>   Number of Resource Blocks = 0.9*SBW/12*SCS</a:t>
                </a:r>
              </a:p>
              <a:p>
                <a:pPr/>
                <a:r>
                  <a:rPr lang="en-GB" baseline="0" dirty="0" err="1" smtClean="0"/>
                  <a:t>Ie</a:t>
                </a:r>
                <a:r>
                  <a:rPr lang="en-GB" baseline="0" dirty="0" smtClean="0"/>
                  <a:t>   Number of Resource Blocks = 0.9*10 MHz/12*15KHz = 50;</a:t>
                </a:r>
              </a:p>
            </p:txBody>
          </p:sp>
        </mc:Fallback>
      </mc:AlternateContent>
      <p:sp>
        <p:nvSpPr>
          <p:cNvPr id="4" name="Slide Number Placeholder 3"/>
          <p:cNvSpPr>
            <a:spLocks noGrp="1"/>
          </p:cNvSpPr>
          <p:nvPr>
            <p:ph type="sldNum" sz="quarter" idx="10"/>
          </p:nvPr>
        </p:nvSpPr>
        <p:spPr/>
        <p:txBody>
          <a:bodyPr/>
          <a:lstStyle/>
          <a:p>
            <a:fld id="{971ABCF1-EB76-4FBC-9FD9-4DF29005E979}" type="slidenum">
              <a:rPr lang="en-GB" smtClean="0"/>
              <a:t>21</a:t>
            </a:fld>
            <a:endParaRPr lang="en-GB"/>
          </a:p>
        </p:txBody>
      </p:sp>
    </p:spTree>
    <p:extLst>
      <p:ext uri="{BB962C8B-B14F-4D97-AF65-F5344CB8AC3E}">
        <p14:creationId xmlns:p14="http://schemas.microsoft.com/office/powerpoint/2010/main" val="3171068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 generic concept of a self-organisation in C-RAN. The RRHs are connected to the aggregated BBU pool via optical transport network (often termed as front-haul) which may consist of a switch fabric (including a network of switches, optical splitters, multiplexers)  and low latency, high bandwidth fibre optic links. Note that, there are various possibilities of front-haul deployment in C-RAN architecture. The RRHs are equipped with omnidirectional antennas and rests at the centre of small virtual-cells (micro-cells). The self-organisation concept is explained in phases as shown in Figure. where the observation and analysis phases are utilised to detect</a:t>
                </a:r>
              </a:p>
              <a:p>
                <a:r>
                  <a:rPr lang="en-GB" sz="1200" b="0" i="0" u="none" strike="noStrike" kern="1200" baseline="0" dirty="0" smtClean="0">
                    <a:solidFill>
                      <a:schemeClr val="tx1"/>
                    </a:solidFill>
                    <a:latin typeface="+mn-lt"/>
                    <a:ea typeface="+mn-ea"/>
                    <a:cs typeface="+mn-cs"/>
                  </a:rPr>
                  <a:t>the performance of current network deployment (BBU-RRH configuration), and then an optimal implementation is identified for performance comparison. KPIs are used to monitor network status for current and optimal deployment settings. Based on the chosen KPIs, an algorithm decides the best system configuration, and finally, the new topology (BBU-RRH setting) is enforced in the execution phase (if necessary).</a:t>
                </a:r>
                <a:endParaRPr lang="en-GB" baseline="0" dirty="0" smtClean="0"/>
              </a:p>
            </p:txBody>
          </p:sp>
        </mc:Choice>
        <mc:Fallback xmlns="">
          <p:sp>
            <p:nvSpPr>
              <p:cNvPr id="3" name="Notes Placeholder 2"/>
              <p:cNvSpPr>
                <a:spLocks noGrp="1"/>
              </p:cNvSpPr>
              <p:nvPr>
                <p:ph type="body" idx="1"/>
              </p:nvPr>
            </p:nvSpPr>
            <p:spPr/>
            <p:txBody>
              <a:bodyPr/>
              <a:lstStyle/>
              <a:p>
                <a:pPr/>
                <a:r>
                  <a:rPr lang="en-US" sz="1200" b="1" i="0">
                    <a:solidFill>
                      <a:schemeClr val="tx1"/>
                    </a:solidFill>
                    <a:latin typeface="Cambria Math"/>
                  </a:rPr>
                  <a:t>𝑷</a:t>
                </a:r>
                <a:r>
                  <a:rPr lang="en-GB" sz="1200" b="1" i="0">
                    <a:solidFill>
                      <a:schemeClr val="tx1"/>
                    </a:solidFill>
                    <a:latin typeface="Cambria Math"/>
                  </a:rPr>
                  <a:t>_</a:t>
                </a:r>
                <a:r>
                  <a:rPr lang="en-US" sz="1200" b="1" i="0">
                    <a:solidFill>
                      <a:schemeClr val="tx1"/>
                    </a:solidFill>
                    <a:latin typeface="Cambria Math"/>
                  </a:rPr>
                  <a:t>𝒐𝒖𝒕</a:t>
                </a:r>
                <a:r>
                  <a:rPr lang="en-GB" sz="1200" b="1" i="0" smtClean="0">
                    <a:solidFill>
                      <a:schemeClr val="tx1"/>
                    </a:solidFill>
                    <a:latin typeface="Cambria Math"/>
                  </a:rPr>
                  <a:t>/</a:t>
                </a:r>
                <a:r>
                  <a:rPr lang="en-US" sz="1200" b="1" i="0">
                    <a:solidFill>
                      <a:schemeClr val="tx1"/>
                    </a:solidFill>
                    <a:latin typeface="Cambria Math"/>
                  </a:rPr>
                  <a:t>ɳ</a:t>
                </a:r>
                <a:r>
                  <a:rPr lang="en-GB" sz="1200" b="1" i="0">
                    <a:solidFill>
                      <a:schemeClr val="tx1"/>
                    </a:solidFill>
                    <a:latin typeface="Cambria Math"/>
                  </a:rPr>
                  <a:t>_</a:t>
                </a:r>
                <a:r>
                  <a:rPr lang="en-US" sz="1200" b="1" i="0">
                    <a:solidFill>
                      <a:schemeClr val="tx1"/>
                    </a:solidFill>
                    <a:latin typeface="Cambria Math"/>
                  </a:rPr>
                  <a:t>𝑷𝑨 </a:t>
                </a:r>
                <a:r>
                  <a:rPr lang="en-GB" dirty="0" smtClean="0"/>
                  <a:t> = P</a:t>
                </a:r>
                <a:r>
                  <a:rPr lang="en-GB" baseline="-25000" dirty="0" smtClean="0"/>
                  <a:t>PA</a:t>
                </a:r>
                <a:r>
                  <a:rPr lang="en-GB" baseline="0" dirty="0" smtClean="0"/>
                  <a:t> is the power consumption of the power Amplifier. Feeder losses are ignored by introducing RRHs</a:t>
                </a:r>
              </a:p>
              <a:p>
                <a:pPr/>
                <a:endParaRPr lang="en-GB" baseline="0" dirty="0" smtClean="0"/>
              </a:p>
              <a:p>
                <a:pPr/>
                <a:r>
                  <a:rPr lang="en-GB" baseline="0" dirty="0" smtClean="0"/>
                  <a:t>The number of physical resource blocks here are converted to (number of Subcarriers), We know that typically there are 12 subcarriers in each resource block</a:t>
                </a:r>
              </a:p>
              <a:p>
                <a:pPr/>
                <a:r>
                  <a:rPr lang="en-GB" baseline="0" dirty="0" smtClean="0"/>
                  <a:t>So the number of resource blocks observed is multiplied by 12 (12* NPRBs) in order to express them as multiples of Number of Sub-carriers, and then m is added to it. Where m is assumed to be the Maximum energy per resource element.</a:t>
                </a:r>
              </a:p>
              <a:p>
                <a:pPr/>
                <a:endParaRPr lang="en-GB" baseline="0" dirty="0" smtClean="0"/>
              </a:p>
              <a:p>
                <a:pPr/>
                <a:r>
                  <a:rPr lang="en-GB" baseline="0" dirty="0" err="1" smtClean="0"/>
                  <a:t>E</a:t>
                </a:r>
                <a:r>
                  <a:rPr lang="en-GB" baseline="-25000" dirty="0" err="1" smtClean="0"/>
                  <a:t>max</a:t>
                </a:r>
                <a:r>
                  <a:rPr lang="en-GB" baseline="0" dirty="0" smtClean="0"/>
                  <a:t> = (</a:t>
                </a:r>
                <a:r>
                  <a:rPr lang="en-GB" baseline="0" dirty="0" err="1" smtClean="0"/>
                  <a:t>P</a:t>
                </a:r>
                <a:r>
                  <a:rPr lang="en-GB" baseline="-25000" dirty="0" err="1" smtClean="0"/>
                  <a:t>max</a:t>
                </a:r>
                <a:r>
                  <a:rPr lang="en-GB" baseline="-25000" dirty="0" smtClean="0"/>
                  <a:t> *</a:t>
                </a:r>
                <a:r>
                  <a:rPr lang="en-GB" baseline="0" dirty="0" smtClean="0"/>
                  <a:t> 1/delta f)/ N</a:t>
                </a:r>
                <a:r>
                  <a:rPr lang="en-GB" baseline="-25000" dirty="0" smtClean="0"/>
                  <a:t>RB(DL) </a:t>
                </a:r>
                <a:r>
                  <a:rPr lang="en-GB" baseline="0" dirty="0" smtClean="0"/>
                  <a:t>* N</a:t>
                </a:r>
                <a:r>
                  <a:rPr lang="en-GB" baseline="-25000" dirty="0" smtClean="0"/>
                  <a:t>SC ;    </a:t>
                </a:r>
                <a:r>
                  <a:rPr lang="en-GB" baseline="0" dirty="0" smtClean="0"/>
                  <a:t>where </a:t>
                </a:r>
                <a:r>
                  <a:rPr lang="en-GB" baseline="0" dirty="0" err="1" smtClean="0"/>
                  <a:t>N</a:t>
                </a:r>
                <a:r>
                  <a:rPr lang="en-GB" baseline="-25000" dirty="0" err="1" smtClean="0"/>
                  <a:t>sc</a:t>
                </a:r>
                <a:r>
                  <a:rPr lang="en-GB" baseline="0" dirty="0" smtClean="0"/>
                  <a:t> </a:t>
                </a:r>
                <a:r>
                  <a:rPr lang="en-GB" baseline="-25000" dirty="0" smtClean="0"/>
                  <a:t>is</a:t>
                </a:r>
                <a:r>
                  <a:rPr lang="en-GB" baseline="0" dirty="0" smtClean="0"/>
                  <a:t> the number of subcarriers in a Resource Block. N</a:t>
                </a:r>
                <a:r>
                  <a:rPr lang="en-GB" baseline="-25000" dirty="0" smtClean="0"/>
                  <a:t>RB(DL)</a:t>
                </a:r>
                <a:r>
                  <a:rPr lang="en-GB" baseline="0" dirty="0" smtClean="0"/>
                  <a:t> is the system bandwidth in Number of Physical resource blocks.</a:t>
                </a:r>
              </a:p>
              <a:p>
                <a:pPr/>
                <a:endParaRPr lang="en-GB" baseline="0" dirty="0" smtClean="0"/>
              </a:p>
              <a:p>
                <a:pPr/>
                <a:r>
                  <a:rPr lang="en-GB" baseline="0" dirty="0" smtClean="0"/>
                  <a:t>n is the fixed transmit power for Reference signals and is settled by Operators. We assumed this value to be 0.032 Watts for both m and n</a:t>
                </a:r>
              </a:p>
              <a:p>
                <a:pPr/>
                <a:endParaRPr lang="en-GB" baseline="0" dirty="0" smtClean="0"/>
              </a:p>
              <a:p>
                <a:pPr/>
                <a:r>
                  <a:rPr lang="en-GB" baseline="0" dirty="0" smtClean="0"/>
                  <a:t>1 radio frame = 10 </a:t>
                </a:r>
                <a:r>
                  <a:rPr lang="en-GB" baseline="0" dirty="0" err="1" smtClean="0"/>
                  <a:t>ms</a:t>
                </a:r>
                <a:r>
                  <a:rPr lang="en-GB" baseline="0" dirty="0" smtClean="0"/>
                  <a:t> = 20 slots</a:t>
                </a:r>
              </a:p>
              <a:p>
                <a:pPr/>
                <a:r>
                  <a:rPr lang="en-GB" baseline="0" dirty="0" smtClean="0"/>
                  <a:t>1 slot = 0.5 </a:t>
                </a:r>
                <a:r>
                  <a:rPr lang="en-GB" baseline="0" dirty="0" err="1" smtClean="0"/>
                  <a:t>ms</a:t>
                </a:r>
                <a:endParaRPr lang="en-GB" baseline="0" dirty="0" smtClean="0"/>
              </a:p>
              <a:p>
                <a:pPr/>
                <a:r>
                  <a:rPr lang="en-GB" baseline="0" dirty="0" smtClean="0"/>
                  <a:t>1 sub-frame = 2 slots, so; </a:t>
                </a:r>
              </a:p>
              <a:p>
                <a:pPr/>
                <a:r>
                  <a:rPr lang="en-GB" baseline="0" dirty="0" smtClean="0"/>
                  <a:t>1 Radio frame = 10 sub-frames</a:t>
                </a:r>
              </a:p>
              <a:p>
                <a:pPr/>
                <a:r>
                  <a:rPr lang="en-GB" baseline="0" dirty="0" smtClean="0"/>
                  <a:t>1 slot = 1 Resource Block</a:t>
                </a:r>
              </a:p>
              <a:p>
                <a:pPr/>
                <a:r>
                  <a:rPr lang="en-GB" baseline="0" dirty="0" smtClean="0"/>
                  <a:t>1 slot = 7 symbols and 12 subcarriers</a:t>
                </a:r>
              </a:p>
              <a:p>
                <a:pPr/>
                <a:r>
                  <a:rPr lang="en-GB" baseline="0" dirty="0" smtClean="0"/>
                  <a:t>So 1 resource block = 12*7 = 84 Resource Elements</a:t>
                </a:r>
              </a:p>
              <a:p>
                <a:pPr/>
                <a:r>
                  <a:rPr lang="en-GB" baseline="0" dirty="0" smtClean="0"/>
                  <a:t>For a typical LTE,LTE-A system with subcarrier spacing SCS=15KHz, a System Bandwidth SBW =10 MHz, 12 subcarriers per resource Blocks over the frequency domain. Then the number of </a:t>
                </a:r>
              </a:p>
              <a:p>
                <a:pPr/>
                <a:r>
                  <a:rPr lang="en-GB" baseline="0" dirty="0" smtClean="0"/>
                  <a:t>Physical resource blocks is given by</a:t>
                </a:r>
              </a:p>
              <a:p>
                <a:pPr/>
                <a:r>
                  <a:rPr lang="en-GB" baseline="0" dirty="0" smtClean="0"/>
                  <a:t>   Number of Resource Blocks = 0.9*SBW/12*SCS</a:t>
                </a:r>
              </a:p>
              <a:p>
                <a:pPr/>
                <a:r>
                  <a:rPr lang="en-GB" baseline="0" dirty="0" err="1" smtClean="0"/>
                  <a:t>Ie</a:t>
                </a:r>
                <a:r>
                  <a:rPr lang="en-GB" baseline="0" dirty="0" smtClean="0"/>
                  <a:t>   Number of Resource Blocks = 0.9*10 MHz/12*15KHz = 50;</a:t>
                </a:r>
              </a:p>
            </p:txBody>
          </p:sp>
        </mc:Fallback>
      </mc:AlternateContent>
      <p:sp>
        <p:nvSpPr>
          <p:cNvPr id="4" name="Slide Number Placeholder 3"/>
          <p:cNvSpPr>
            <a:spLocks noGrp="1"/>
          </p:cNvSpPr>
          <p:nvPr>
            <p:ph type="sldNum" sz="quarter" idx="10"/>
          </p:nvPr>
        </p:nvSpPr>
        <p:spPr/>
        <p:txBody>
          <a:bodyPr/>
          <a:lstStyle/>
          <a:p>
            <a:fld id="{971ABCF1-EB76-4FBC-9FD9-4DF29005E979}" type="slidenum">
              <a:rPr lang="en-GB" smtClean="0"/>
              <a:t>22</a:t>
            </a:fld>
            <a:endParaRPr lang="en-GB"/>
          </a:p>
        </p:txBody>
      </p:sp>
    </p:spTree>
    <p:extLst>
      <p:ext uri="{BB962C8B-B14F-4D97-AF65-F5344CB8AC3E}">
        <p14:creationId xmlns:p14="http://schemas.microsoft.com/office/powerpoint/2010/main" val="1520258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Where the binary variable </a:t>
                </a:r>
                <a14:m>
                  <m:oMath xmlns:m="http://schemas.openxmlformats.org/officeDocument/2006/math">
                    <m:sSubSup>
                      <m:sSubSupPr>
                        <m:ctrlPr>
                          <a:rPr lang="en-GB"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a:ea typeface="+mn-ea"/>
                            <a:cs typeface="+mn-cs"/>
                          </a:rPr>
                          <m:t>𝑅</m:t>
                        </m:r>
                      </m:e>
                      <m:sub>
                        <m:r>
                          <a:rPr lang="en-US" sz="1200" i="1" kern="1200">
                            <a:solidFill>
                              <a:schemeClr val="tx1"/>
                            </a:solidFill>
                            <a:effectLst/>
                            <a:latin typeface="Cambria Math"/>
                            <a:ea typeface="+mn-ea"/>
                            <a:cs typeface="+mn-cs"/>
                          </a:rPr>
                          <m:t>𝑖𝑠</m:t>
                        </m:r>
                      </m:sub>
                      <m:sup>
                        <m:r>
                          <a:rPr lang="en-US" sz="1200" i="1" kern="1200">
                            <a:solidFill>
                              <a:schemeClr val="tx1"/>
                            </a:solidFill>
                            <a:effectLst/>
                            <a:latin typeface="Cambria Math"/>
                            <a:ea typeface="+mn-ea"/>
                            <a:cs typeface="+mn-cs"/>
                          </a:rPr>
                          <m:t>𝑡</m:t>
                        </m:r>
                        <m:r>
                          <a:rPr lang="en-US" sz="1200" i="1" kern="1200">
                            <a:solidFill>
                              <a:schemeClr val="tx1"/>
                            </a:solidFill>
                            <a:effectLst/>
                            <a:latin typeface="Cambria Math"/>
                            <a:ea typeface="+mn-ea"/>
                            <a:cs typeface="+mn-cs"/>
                          </a:rPr>
                          <m:t>+1</m:t>
                        </m:r>
                      </m:sup>
                    </m:sSubSup>
                  </m:oMath>
                </a14:m>
                <a:r>
                  <a:rPr lang="en-US" sz="1200" kern="1200" dirty="0">
                    <a:solidFill>
                      <a:schemeClr val="tx1"/>
                    </a:solidFill>
                    <a:effectLst/>
                    <a:latin typeface="+mn-lt"/>
                    <a:ea typeface="+mn-ea"/>
                    <a:cs typeface="+mn-cs"/>
                  </a:rPr>
                  <a:t> = 1, if</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a:ea typeface="+mn-ea"/>
                            <a:cs typeface="+mn-cs"/>
                          </a:rPr>
                          <m:t> </m:t>
                        </m:r>
                        <m:r>
                          <a:rPr lang="en-US" sz="1200" i="1" kern="1200">
                            <a:solidFill>
                              <a:schemeClr val="tx1"/>
                            </a:solidFill>
                            <a:effectLst/>
                            <a:latin typeface="Cambria Math"/>
                            <a:ea typeface="+mn-ea"/>
                            <a:cs typeface="+mn-cs"/>
                          </a:rPr>
                          <m:t>𝑅𝑅𝐻</m:t>
                        </m:r>
                      </m:e>
                      <m:sub>
                        <m:r>
                          <a:rPr lang="en-US" sz="1200" i="1" kern="1200">
                            <a:solidFill>
                              <a:schemeClr val="tx1"/>
                            </a:solidFill>
                            <a:effectLst/>
                            <a:latin typeface="Cambria Math"/>
                            <a:ea typeface="+mn-ea"/>
                            <a:cs typeface="+mn-cs"/>
                          </a:rPr>
                          <m:t>𝑖</m:t>
                        </m:r>
                      </m:sub>
                    </m:sSub>
                    <m:r>
                      <a:rPr lang="en-US" sz="1200" i="1" kern="1200">
                        <a:solidFill>
                          <a:schemeClr val="tx1"/>
                        </a:solidFill>
                        <a:effectLst/>
                        <a:latin typeface="Cambria Math"/>
                        <a:ea typeface="+mn-ea"/>
                        <a:cs typeface="+mn-cs"/>
                      </a:rPr>
                      <m:t> </m:t>
                    </m:r>
                  </m:oMath>
                </a14:m>
                <a:r>
                  <a:rPr lang="en-US" sz="1200" kern="1200" dirty="0">
                    <a:solidFill>
                      <a:schemeClr val="tx1"/>
                    </a:solidFill>
                    <a:effectLst/>
                    <a:latin typeface="+mn-lt"/>
                    <a:ea typeface="+mn-ea"/>
                    <a:cs typeface="+mn-cs"/>
                  </a:rPr>
                  <a:t>belongs to Sector</a:t>
                </a:r>
                <a:r>
                  <a:rPr lang="en-US" sz="1200" kern="1200" baseline="-250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a:ea typeface="+mn-ea"/>
                            <a:cs typeface="+mn-cs"/>
                          </a:rPr>
                          <m:t>𝑈</m:t>
                        </m:r>
                      </m:e>
                      <m:sub>
                        <m:r>
                          <a:rPr lang="en-US" sz="1200" i="1" kern="1200">
                            <a:solidFill>
                              <a:schemeClr val="tx1"/>
                            </a:solidFill>
                            <a:effectLst/>
                            <a:latin typeface="Cambria Math"/>
                            <a:ea typeface="+mn-ea"/>
                            <a:cs typeface="+mn-cs"/>
                          </a:rPr>
                          <m:t>𝑖</m:t>
                        </m:r>
                      </m:sub>
                    </m:sSub>
                  </m:oMath>
                </a14:m>
                <a:r>
                  <a:rPr lang="en-US" sz="1200" kern="1200" dirty="0">
                    <a:solidFill>
                      <a:schemeClr val="tx1"/>
                    </a:solidFill>
                    <a:effectLst/>
                    <a:latin typeface="+mn-lt"/>
                    <a:ea typeface="+mn-ea"/>
                    <a:cs typeface="+mn-cs"/>
                  </a:rPr>
                  <a:t> is the number of active users served by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a:ea typeface="+mn-ea"/>
                            <a:cs typeface="+mn-cs"/>
                          </a:rPr>
                          <m:t> </m:t>
                        </m:r>
                        <m:r>
                          <a:rPr lang="en-US" sz="1200" i="1" kern="1200">
                            <a:solidFill>
                              <a:schemeClr val="tx1"/>
                            </a:solidFill>
                            <a:effectLst/>
                            <a:latin typeface="Cambria Math"/>
                            <a:ea typeface="+mn-ea"/>
                            <a:cs typeface="+mn-cs"/>
                          </a:rPr>
                          <m:t>𝑅𝑅𝐻</m:t>
                        </m:r>
                      </m:e>
                      <m:sub>
                        <m:r>
                          <a:rPr lang="en-US" sz="1200" i="1" kern="1200">
                            <a:solidFill>
                              <a:schemeClr val="tx1"/>
                            </a:solidFill>
                            <a:effectLst/>
                            <a:latin typeface="Cambria Math"/>
                            <a:ea typeface="+mn-ea"/>
                            <a:cs typeface="+mn-cs"/>
                          </a:rPr>
                          <m:t>𝑖</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a:ea typeface="+mn-ea"/>
                            <a:cs typeface="+mn-cs"/>
                          </a:rPr>
                          <m:t>𝐻𝐶</m:t>
                        </m:r>
                      </m:e>
                      <m:sub>
                        <m:r>
                          <a:rPr lang="en-US" sz="1200" i="1" kern="1200">
                            <a:solidFill>
                              <a:schemeClr val="tx1"/>
                            </a:solidFill>
                            <a:effectLst/>
                            <a:latin typeface="Cambria Math"/>
                            <a:ea typeface="+mn-ea"/>
                            <a:cs typeface="+mn-cs"/>
                          </a:rPr>
                          <m:t>𝑠</m:t>
                        </m:r>
                      </m:sub>
                    </m:sSub>
                  </m:oMath>
                </a14:m>
                <a:r>
                  <a:rPr lang="en-US" sz="1200" kern="1200" dirty="0">
                    <a:solidFill>
                      <a:schemeClr val="tx1"/>
                    </a:solidFill>
                    <a:effectLst/>
                    <a:latin typeface="+mn-lt"/>
                    <a:ea typeface="+mn-ea"/>
                    <a:cs typeface="+mn-cs"/>
                  </a:rPr>
                  <a:t> is the hard capacity of </a:t>
                </a:r>
                <a:r>
                  <a:rPr lang="en-US" sz="1200" kern="1200" dirty="0" smtClean="0">
                    <a:solidFill>
                      <a:schemeClr val="tx1"/>
                    </a:solidFill>
                    <a:effectLst/>
                    <a:latin typeface="+mn-lt"/>
                    <a:ea typeface="+mn-ea"/>
                    <a:cs typeface="+mn-cs"/>
                  </a:rPr>
                  <a:t>sector</a:t>
                </a:r>
                <a:r>
                  <a:rPr lang="en-US" sz="1200" kern="1200" baseline="-25000" dirty="0" smtClean="0">
                    <a:solidFill>
                      <a:schemeClr val="tx1"/>
                    </a:solidFill>
                    <a:effectLst/>
                    <a:latin typeface="+mn-lt"/>
                    <a:ea typeface="+mn-ea"/>
                    <a:cs typeface="+mn-cs"/>
                  </a:rPr>
                  <a:t>s</a:t>
                </a:r>
              </a:p>
              <a:p>
                <a:endParaRPr lang="en-US" sz="1200" kern="1200" baseline="-250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Varying the binary variable</a:t>
                </a:r>
                <a14:m>
                  <m:oMath xmlns:m="http://schemas.openxmlformats.org/officeDocument/2006/math">
                    <m:r>
                      <a:rPr lang="en-US" sz="1200" i="1" kern="1200">
                        <a:solidFill>
                          <a:schemeClr val="tx1"/>
                        </a:solidFill>
                        <a:effectLst/>
                        <a:latin typeface="Cambria Math"/>
                        <a:ea typeface="+mn-ea"/>
                        <a:cs typeface="+mn-cs"/>
                      </a:rPr>
                      <m:t> </m:t>
                    </m:r>
                    <m:sSubSup>
                      <m:sSubSupPr>
                        <m:ctrlPr>
                          <a:rPr lang="en-GB"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a:ea typeface="+mn-ea"/>
                            <a:cs typeface="+mn-cs"/>
                          </a:rPr>
                          <m:t>𝑅</m:t>
                        </m:r>
                      </m:e>
                      <m:sub>
                        <m:r>
                          <a:rPr lang="en-US" sz="1200" i="1" kern="1200">
                            <a:solidFill>
                              <a:schemeClr val="tx1"/>
                            </a:solidFill>
                            <a:effectLst/>
                            <a:latin typeface="Cambria Math"/>
                            <a:ea typeface="+mn-ea"/>
                            <a:cs typeface="+mn-cs"/>
                          </a:rPr>
                          <m:t>𝑠</m:t>
                        </m:r>
                      </m:sub>
                      <m:sup>
                        <m:r>
                          <a:rPr lang="en-US" sz="1200" i="1" kern="1200">
                            <a:solidFill>
                              <a:schemeClr val="tx1"/>
                            </a:solidFill>
                            <a:effectLst/>
                            <a:latin typeface="Cambria Math"/>
                            <a:ea typeface="+mn-ea"/>
                            <a:cs typeface="+mn-cs"/>
                          </a:rPr>
                          <m:t>𝑡</m:t>
                        </m:r>
                        <m:r>
                          <a:rPr lang="en-US" sz="1200" i="1" kern="1200">
                            <a:solidFill>
                              <a:schemeClr val="tx1"/>
                            </a:solidFill>
                            <a:effectLst/>
                            <a:latin typeface="Cambria Math"/>
                            <a:ea typeface="+mn-ea"/>
                            <a:cs typeface="+mn-cs"/>
                          </a:rPr>
                          <m:t>+1</m:t>
                        </m:r>
                      </m:sup>
                    </m:sSubSup>
                    <m:r>
                      <a:rPr lang="en-US" sz="1200" i="1" kern="1200">
                        <a:solidFill>
                          <a:schemeClr val="tx1"/>
                        </a:solidFill>
                        <a:effectLst/>
                        <a:latin typeface="Cambria Math"/>
                        <a:ea typeface="+mn-ea"/>
                        <a:cs typeface="+mn-cs"/>
                      </a:rPr>
                      <m:t> </m:t>
                    </m:r>
                  </m:oMath>
                </a14:m>
                <a:r>
                  <a:rPr lang="en-US" sz="1200" kern="1200" dirty="0">
                    <a:solidFill>
                      <a:schemeClr val="tx1"/>
                    </a:solidFill>
                    <a:effectLst/>
                    <a:latin typeface="+mn-lt"/>
                    <a:ea typeface="+mn-ea"/>
                    <a:cs typeface="+mn-cs"/>
                  </a:rPr>
                  <a:t>to find the new BBU-RRH configuration makes the search space</a:t>
                </a:r>
                <a14:m>
                  <m:oMath xmlns:m="http://schemas.openxmlformats.org/officeDocument/2006/math">
                    <m:r>
                      <a:rPr lang="en-US" sz="1200" i="1" kern="1200">
                        <a:solidFill>
                          <a:schemeClr val="tx1"/>
                        </a:solidFill>
                        <a:effectLst/>
                        <a:latin typeface="Cambria Math"/>
                        <a:ea typeface="+mn-ea"/>
                        <a:cs typeface="+mn-cs"/>
                      </a:rPr>
                      <m:t> </m:t>
                    </m:r>
                    <m:sSup>
                      <m:sSupPr>
                        <m:ctrlPr>
                          <a:rPr lang="en-GB"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a:ea typeface="+mn-ea"/>
                            <a:cs typeface="+mn-cs"/>
                          </a:rPr>
                          <m:t>2</m:t>
                        </m:r>
                      </m:e>
                      <m:sup>
                        <m:r>
                          <a:rPr lang="en-US" sz="1200" i="1" kern="1200">
                            <a:solidFill>
                              <a:schemeClr val="tx1"/>
                            </a:solidFill>
                            <a:effectLst/>
                            <a:latin typeface="Cambria Math"/>
                            <a:ea typeface="+mn-ea"/>
                            <a:cs typeface="+mn-cs"/>
                          </a:rPr>
                          <m:t>𝑁𝑆</m:t>
                        </m:r>
                      </m:sup>
                    </m:sSup>
                  </m:oMath>
                </a14:m>
                <a:r>
                  <a:rPr lang="en-US" sz="1200" kern="1200" dirty="0">
                    <a:solidFill>
                      <a:schemeClr val="tx1"/>
                    </a:solidFill>
                    <a:effectLst/>
                    <a:latin typeface="+mn-lt"/>
                    <a:ea typeface="+mn-ea"/>
                    <a:cs typeface="+mn-cs"/>
                  </a:rPr>
                  <a:t>.Where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is the number of RRHs and </a:t>
                </a:r>
                <a:r>
                  <a:rPr lang="en-US" sz="1200" i="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is the number of sectors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endParaRPr lang="en-GB"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Where the binary variable </a:t>
                </a:r>
                <a:r>
                  <a:rPr lang="en-US" sz="1200" i="0" kern="1200">
                    <a:solidFill>
                      <a:schemeClr val="tx1"/>
                    </a:solidFill>
                    <a:effectLst/>
                    <a:latin typeface="+mn-lt"/>
                    <a:ea typeface="+mn-ea"/>
                    <a:cs typeface="+mn-cs"/>
                  </a:rPr>
                  <a:t>𝑅</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𝑖𝑠^</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𝑡+1</a:t>
                </a:r>
                <a:r>
                  <a:rPr lang="en-GB"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 1, if</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 𝑅𝑅𝐻</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  </a:t>
                </a:r>
                <a:r>
                  <a:rPr lang="en-US" sz="1200" kern="1200" dirty="0">
                    <a:solidFill>
                      <a:schemeClr val="tx1"/>
                    </a:solidFill>
                    <a:effectLst/>
                    <a:latin typeface="+mn-lt"/>
                    <a:ea typeface="+mn-ea"/>
                    <a:cs typeface="+mn-cs"/>
                  </a:rPr>
                  <a:t>belongs to Sector</a:t>
                </a:r>
                <a:r>
                  <a:rPr lang="en-US" sz="1200" kern="1200" baseline="-250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𝑈</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is the number of active users served by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 𝑅𝑅𝐻</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and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𝐻𝐶</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a:t>
                </a:r>
                <a:r>
                  <a:rPr lang="en-US" sz="1200" kern="1200" dirty="0">
                    <a:solidFill>
                      <a:schemeClr val="tx1"/>
                    </a:solidFill>
                    <a:effectLst/>
                    <a:latin typeface="+mn-lt"/>
                    <a:ea typeface="+mn-ea"/>
                    <a:cs typeface="+mn-cs"/>
                  </a:rPr>
                  <a:t> is the hard capacity of </a:t>
                </a:r>
                <a:r>
                  <a:rPr lang="en-US" sz="1200" kern="1200" dirty="0" smtClean="0">
                    <a:solidFill>
                      <a:schemeClr val="tx1"/>
                    </a:solidFill>
                    <a:effectLst/>
                    <a:latin typeface="+mn-lt"/>
                    <a:ea typeface="+mn-ea"/>
                    <a:cs typeface="+mn-cs"/>
                  </a:rPr>
                  <a:t>sector</a:t>
                </a:r>
                <a:r>
                  <a:rPr lang="en-US" sz="1200" kern="1200" baseline="-25000" dirty="0" smtClean="0">
                    <a:solidFill>
                      <a:schemeClr val="tx1"/>
                    </a:solidFill>
                    <a:effectLst/>
                    <a:latin typeface="+mn-lt"/>
                    <a:ea typeface="+mn-ea"/>
                    <a:cs typeface="+mn-cs"/>
                  </a:rPr>
                  <a:t>s</a:t>
                </a:r>
              </a:p>
              <a:p>
                <a:endParaRPr lang="en-US" sz="1200" kern="1200" baseline="-250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Varying the binary variable</a:t>
                </a:r>
                <a:r>
                  <a:rPr lang="en-US" sz="1200" i="0" kern="1200">
                    <a:solidFill>
                      <a:schemeClr val="tx1"/>
                    </a:solidFill>
                    <a:effectLst/>
                    <a:latin typeface="+mn-lt"/>
                    <a:ea typeface="+mn-ea"/>
                    <a:cs typeface="+mn-cs"/>
                  </a:rPr>
                  <a:t> 𝑅</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𝑠^</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𝑡+1</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to find the new BBU-RRH configuration makes the search space</a:t>
                </a:r>
                <a:r>
                  <a:rPr lang="en-US" sz="1200" i="0" kern="1200">
                    <a:solidFill>
                      <a:schemeClr val="tx1"/>
                    </a:solidFill>
                    <a:effectLst/>
                    <a:latin typeface="+mn-lt"/>
                    <a:ea typeface="+mn-ea"/>
                    <a:cs typeface="+mn-cs"/>
                  </a:rPr>
                  <a:t> 2</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𝑁𝑆</a:t>
                </a:r>
                <a:r>
                  <a:rPr lang="en-US" sz="1200" kern="1200" dirty="0">
                    <a:solidFill>
                      <a:schemeClr val="tx1"/>
                    </a:solidFill>
                    <a:effectLst/>
                    <a:latin typeface="+mn-lt"/>
                    <a:ea typeface="+mn-ea"/>
                    <a:cs typeface="+mn-cs"/>
                  </a:rPr>
                  <a:t>.Where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is the number of RRHs and </a:t>
                </a:r>
                <a:r>
                  <a:rPr lang="en-US" sz="1200" i="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is the number of sectors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endParaRPr lang="en-GB" dirty="0"/>
              </a:p>
            </p:txBody>
          </p:sp>
        </mc:Fallback>
      </mc:AlternateContent>
      <p:sp>
        <p:nvSpPr>
          <p:cNvPr id="4" name="Slide Number Placeholder 3"/>
          <p:cNvSpPr>
            <a:spLocks noGrp="1"/>
          </p:cNvSpPr>
          <p:nvPr>
            <p:ph type="sldNum" sz="quarter" idx="10"/>
          </p:nvPr>
        </p:nvSpPr>
        <p:spPr/>
        <p:txBody>
          <a:bodyPr/>
          <a:lstStyle/>
          <a:p>
            <a:fld id="{971ABCF1-EB76-4FBC-9FD9-4DF29005E979}" type="slidenum">
              <a:rPr lang="en-GB" smtClean="0"/>
              <a:t>23</a:t>
            </a:fld>
            <a:endParaRPr lang="en-GB"/>
          </a:p>
        </p:txBody>
      </p:sp>
    </p:spTree>
    <p:extLst>
      <p:ext uri="{BB962C8B-B14F-4D97-AF65-F5344CB8AC3E}">
        <p14:creationId xmlns:p14="http://schemas.microsoft.com/office/powerpoint/2010/main" val="4281293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GB" sz="1200" b="0" i="0" kern="1200" dirty="0">
                <a:solidFill>
                  <a:schemeClr val="tx1"/>
                </a:solidFill>
                <a:effectLst/>
                <a:latin typeface="+mn-lt"/>
                <a:ea typeface="+mn-ea"/>
                <a:cs typeface="+mn-cs"/>
              </a:rPr>
              <a:t>Definition for network densification is “adding more cell sites to increase the amount of available capacity.” Cell sites placed in capacity-strained areas add more capacity where it is most needed and also help offload traffic from surrounding sites. Urban areas and large public venues are candidates for network densification because of the high concentration of mobile users.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 major component of 5G, which is still not standardized or defined, will be ultra-dense network configurations.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Densification can either be increasing</a:t>
            </a:r>
            <a:r>
              <a:rPr lang="en-GB" sz="1200" b="0" i="0" kern="1200" baseline="0" dirty="0">
                <a:solidFill>
                  <a:schemeClr val="tx1"/>
                </a:solidFill>
                <a:effectLst/>
                <a:latin typeface="+mn-lt"/>
                <a:ea typeface="+mn-ea"/>
                <a:cs typeface="+mn-cs"/>
              </a:rPr>
              <a:t> the number of base stations in a given geographical area or increasing the number of antennas on the base station, collectively they are termed as spatial densification.</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5G network – will require a densification of the radio access network or the deployment of additional network nodes. By increasing the number of cells, the traffic per square-meter can be increased, and by deploying small cells , the base-station-to-terminal distances will be shorter with a corresponding improvement in achievable data rates.</a:t>
            </a:r>
          </a:p>
          <a:p>
            <a:endParaRPr lang="en-GB" dirty="0"/>
          </a:p>
          <a:p>
            <a:r>
              <a:rPr lang="en-GB" dirty="0"/>
              <a:t>Early cell densification was achieved by deploying more macro BSs (i.e., macro cellular densification). The goal was to increase user capacity and achieve wider coverage. This process was later expanded to include the use of smaller size stations with reduced coverage footprint. Small cells (Micro, </a:t>
            </a:r>
            <a:r>
              <a:rPr lang="en-GB" dirty="0" err="1"/>
              <a:t>pico</a:t>
            </a:r>
            <a:r>
              <a:rPr lang="en-GB" dirty="0"/>
              <a:t> </a:t>
            </a:r>
            <a:r>
              <a:rPr lang="en-GB" dirty="0" err="1"/>
              <a:t>etc</a:t>
            </a:r>
            <a:r>
              <a:rPr lang="en-GB" dirty="0"/>
              <a:t>) utilizing low transmission power and supporting a smaller number of users are easier to install and provide improved cost efficiency.</a:t>
            </a:r>
          </a:p>
          <a:p>
            <a:endParaRPr lang="en-GB" dirty="0"/>
          </a:p>
          <a:p>
            <a:r>
              <a:rPr lang="en-GB" dirty="0"/>
              <a:t>Small cells are widely deployed to provide</a:t>
            </a:r>
          </a:p>
          <a:p>
            <a:r>
              <a:rPr lang="en-GB" dirty="0"/>
              <a:t>  • Extended coverage at cell edges: To service offices or apartment buildings at the cell edge. </a:t>
            </a:r>
          </a:p>
          <a:p>
            <a:r>
              <a:rPr lang="en-GB" baseline="0" dirty="0"/>
              <a:t>  </a:t>
            </a:r>
            <a:r>
              <a:rPr lang="en-GB" dirty="0"/>
              <a:t>• cell split: Uneven and peaky demands on capacity are cost-effectively addressed using a combination of outdoor and indoor plus different sizes of small cells. </a:t>
            </a:r>
          </a:p>
          <a:p>
            <a:endParaRPr lang="en-GB"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25</a:t>
            </a:fld>
            <a:endParaRPr lang="en-GB"/>
          </a:p>
        </p:txBody>
      </p:sp>
    </p:spTree>
    <p:extLst>
      <p:ext uri="{BB962C8B-B14F-4D97-AF65-F5344CB8AC3E}">
        <p14:creationId xmlns:p14="http://schemas.microsoft.com/office/powerpoint/2010/main" val="6451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53032621-8397-443B-A073-E7C301C7B5CE}" type="slidenum">
              <a:rPr lang="en-GB" altLang="en-US" smtClean="0">
                <a:latin typeface="Calibri" panose="020F0502020204030204" pitchFamily="34" charset="0"/>
              </a:rPr>
              <a:pPr fontAlgn="base">
                <a:spcBef>
                  <a:spcPct val="0"/>
                </a:spcBef>
                <a:spcAft>
                  <a:spcPct val="0"/>
                </a:spcAft>
              </a:pPr>
              <a:t>4</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62033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While network densification is seen as an effective method of increasing system capacity and coverage, such gain comes at the expense of increased power consumption.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a:p>
            <a:r>
              <a:rPr lang="en-GB" dirty="0"/>
              <a:t>The deployment strategy of small cells has a significant effect on interference and power consumption in the network. Small cells are deployed in 1) an open access fashion in which any nearby user is allowed to connect the small cell BS; 2) a closed access fashion in which only subscribed users are allowed to connect to their designated small cell BS.</a:t>
            </a:r>
          </a:p>
          <a:p>
            <a:endParaRPr lang="en-GB" dirty="0"/>
          </a:p>
          <a:p>
            <a:r>
              <a:rPr lang="en-GB" dirty="0"/>
              <a:t>The handover process in cellular networks enables a UE that is already connected to a serving cell to transfer its connection to a neighbouring cell while maintaining quality of service at an acceptable level.</a:t>
            </a:r>
          </a:p>
          <a:p>
            <a:endParaRPr lang="en-GB" dirty="0"/>
          </a:p>
          <a:p>
            <a:r>
              <a:rPr lang="en-GB" dirty="0"/>
              <a:t>Due to the variety of coverage footprints of </a:t>
            </a:r>
            <a:r>
              <a:rPr lang="en-GB" dirty="0" err="1"/>
              <a:t>HetNets</a:t>
            </a:r>
            <a:r>
              <a:rPr lang="en-GB" dirty="0"/>
              <a:t>, a mobile UE cannot use the same set of handover parameters as those used in a homogenous network. Instead, a mobile UE must use cell specific handover parameters</a:t>
            </a:r>
          </a:p>
          <a:p>
            <a:endParaRPr lang="en-GB" dirty="0"/>
          </a:p>
          <a:p>
            <a:r>
              <a:rPr lang="en-GB" dirty="0"/>
              <a:t>Another factor aggravating the problem occurs when handover decisions are based solely on the received signal strength at the mobile UE (downlink). Since downlink transmission powers for macro and small cells are disproportionate, handovers might be unnecessary performed. Hence, it is required to simultaneously consider both downlink and uplink which could be challenging.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an ideal load balancing setting, a user of moderate or high mobility on entering a small cell association area should be offloaded from its original cell and back when it is no more near the small cell. However, it is known that handovers involve relatively complicated procedures as well as costly overhead. In the case of a short sojourn time in small cell, it may be preferable from a system-level view to temporarily tolerate a suboptimal BS association versus initiating a handover into and out of this cell.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While the introduction of </a:t>
            </a:r>
            <a:r>
              <a:rPr lang="en-GB" dirty="0" err="1"/>
              <a:t>HetNets</a:t>
            </a:r>
            <a:r>
              <a:rPr lang="en-GB" dirty="0"/>
              <a:t> as a solution helped improve coverage and capacity, there remains significant room for improvements in the concept of network densification.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26</a:t>
            </a:fld>
            <a:endParaRPr lang="en-GB"/>
          </a:p>
        </p:txBody>
      </p:sp>
    </p:spTree>
    <p:extLst>
      <p:ext uri="{BB962C8B-B14F-4D97-AF65-F5344CB8AC3E}">
        <p14:creationId xmlns:p14="http://schemas.microsoft.com/office/powerpoint/2010/main" val="323869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27</a:t>
            </a:fld>
            <a:endParaRPr lang="en-GB"/>
          </a:p>
        </p:txBody>
      </p:sp>
    </p:spTree>
    <p:extLst>
      <p:ext uri="{BB962C8B-B14F-4D97-AF65-F5344CB8AC3E}">
        <p14:creationId xmlns:p14="http://schemas.microsoft.com/office/powerpoint/2010/main" val="1283000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Note that, all 30 initial configurations are improper RRH-sector allocations and each improper configuration generates 80, 177, and 128 blocked users for</a:t>
            </a:r>
          </a:p>
          <a:p>
            <a:r>
              <a:rPr lang="en-GB" sz="1200" b="0" i="0" u="none" strike="noStrike" kern="1200" baseline="0" dirty="0">
                <a:solidFill>
                  <a:schemeClr val="tx1"/>
                </a:solidFill>
                <a:latin typeface="+mn-lt"/>
                <a:ea typeface="+mn-ea"/>
                <a:cs typeface="+mn-cs"/>
              </a:rPr>
              <a:t>P1, P2, and P3, respectively.</a:t>
            </a:r>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28</a:t>
            </a:fld>
            <a:endParaRPr lang="en-GB"/>
          </a:p>
        </p:txBody>
      </p:sp>
    </p:spTree>
    <p:extLst>
      <p:ext uri="{BB962C8B-B14F-4D97-AF65-F5344CB8AC3E}">
        <p14:creationId xmlns:p14="http://schemas.microsoft.com/office/powerpoint/2010/main" val="2311285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29</a:t>
            </a:fld>
            <a:endParaRPr lang="en-GB"/>
          </a:p>
        </p:txBody>
      </p:sp>
    </p:spTree>
    <p:extLst>
      <p:ext uri="{BB962C8B-B14F-4D97-AF65-F5344CB8AC3E}">
        <p14:creationId xmlns:p14="http://schemas.microsoft.com/office/powerpoint/2010/main" val="18755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30</a:t>
            </a:fld>
            <a:endParaRPr lang="en-GB"/>
          </a:p>
        </p:txBody>
      </p:sp>
    </p:spTree>
    <p:extLst>
      <p:ext uri="{BB962C8B-B14F-4D97-AF65-F5344CB8AC3E}">
        <p14:creationId xmlns:p14="http://schemas.microsoft.com/office/powerpoint/2010/main" val="3622266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1ABCF1-EB76-4FBC-9FD9-4DF29005E979}"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600501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5CBF0F-47C5-4E99-9E95-577F61506FA5}" type="slidenum">
              <a:rPr lang="en-GB" smtClean="0"/>
              <a:t>32</a:t>
            </a:fld>
            <a:endParaRPr lang="en-GB"/>
          </a:p>
        </p:txBody>
      </p:sp>
    </p:spTree>
    <p:extLst>
      <p:ext uri="{BB962C8B-B14F-4D97-AF65-F5344CB8AC3E}">
        <p14:creationId xmlns:p14="http://schemas.microsoft.com/office/powerpoint/2010/main" val="3763672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BBUs are decoupled from the RRH and migrated to a centralised BBU-pool, whereas the RRHs with simple RF transmission functions are left on the cell sites. A SON controller inside the BBU cloud monitors the BBU-pool resource utilisation as well as controls the front-haul. Each RRH is connected to the BBU pool via optical transport network (front-haul).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In contrast, the same geographical area is served by a single high-power base station at extreme low load traffic conditions. As the traffic load reaches the resource limitation of the high-power base station, the geographical area differentiates into </a:t>
                </a:r>
                <a:r>
                  <a:rPr lang="en-GB" sz="1200" b="0" kern="1200" dirty="0">
                    <a:solidFill>
                      <a:schemeClr val="tx1"/>
                    </a:solidFill>
                    <a:effectLst/>
                    <a:latin typeface="+mn-lt"/>
                    <a:ea typeface="+mn-ea"/>
                    <a:cs typeface="+mn-cs"/>
                  </a:rPr>
                  <a:t>C </a:t>
                </a:r>
                <a:r>
                  <a:rPr lang="en-GB" sz="1200" kern="1200" dirty="0">
                    <a:solidFill>
                      <a:schemeClr val="tx1"/>
                    </a:solidFill>
                    <a:effectLst/>
                    <a:latin typeface="+mn-lt"/>
                    <a:ea typeface="+mn-ea"/>
                    <a:cs typeface="+mn-cs"/>
                  </a:rPr>
                  <a:t>equally sized small cells by activating the RRHs deployed. Furthermore, each of the </a:t>
                </a:r>
                <a:r>
                  <a:rPr lang="en-GB" sz="1200" b="0" kern="1200" dirty="0">
                    <a:solidFill>
                      <a:schemeClr val="tx1"/>
                    </a:solidFill>
                    <a:effectLst/>
                    <a:latin typeface="+mn-lt"/>
                    <a:ea typeface="+mn-ea"/>
                    <a:cs typeface="+mn-cs"/>
                  </a:rPr>
                  <a:t>C </a:t>
                </a:r>
                <a:r>
                  <a:rPr lang="en-GB" sz="1200" kern="1200" dirty="0">
                    <a:solidFill>
                      <a:schemeClr val="tx1"/>
                    </a:solidFill>
                    <a:effectLst/>
                    <a:latin typeface="+mn-lt"/>
                    <a:ea typeface="+mn-ea"/>
                    <a:cs typeface="+mn-cs"/>
                  </a:rPr>
                  <a:t>cells can further differentiate into </a:t>
                </a:r>
                <a:r>
                  <a:rPr lang="en-GB" sz="1200" b="0" kern="1200" dirty="0">
                    <a:solidFill>
                      <a:schemeClr val="tx1"/>
                    </a:solidFill>
                    <a:effectLst/>
                    <a:latin typeface="+mn-lt"/>
                    <a:ea typeface="+mn-ea"/>
                    <a:cs typeface="+mn-cs"/>
                  </a:rPr>
                  <a:t>c </a:t>
                </a:r>
                <a:r>
                  <a:rPr lang="en-GB" sz="1200" kern="1200" dirty="0">
                    <a:solidFill>
                      <a:schemeClr val="tx1"/>
                    </a:solidFill>
                    <a:effectLst/>
                    <a:latin typeface="+mn-lt"/>
                    <a:ea typeface="+mn-ea"/>
                    <a:cs typeface="+mn-cs"/>
                  </a:rPr>
                  <a:t>more small cells by activating the RRHs deployed within the cell to accommodate capacity demands.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Moreover, each RRH can be served by only one BBU at a given time instance. The actual number of RRHs required in the network is determined by the coverage area, users density, and other environment-related factors, however, in this work, both </a:t>
                </a:r>
                <a:r>
                  <a:rPr lang="en-GB" sz="1200" b="0" kern="1200" dirty="0">
                    <a:solidFill>
                      <a:schemeClr val="tx1"/>
                    </a:solidFill>
                    <a:effectLst/>
                    <a:latin typeface="+mn-lt"/>
                    <a:ea typeface="+mn-ea"/>
                    <a:cs typeface="+mn-cs"/>
                  </a:rPr>
                  <a:t>C </a:t>
                </a:r>
                <a:r>
                  <a:rPr lang="en-GB" sz="1200" kern="1200" dirty="0">
                    <a:solidFill>
                      <a:schemeClr val="tx1"/>
                    </a:solidFill>
                    <a:effectLst/>
                    <a:latin typeface="+mn-lt"/>
                    <a:ea typeface="+mn-ea"/>
                    <a:cs typeface="+mn-cs"/>
                  </a:rPr>
                  <a:t>and </a:t>
                </a:r>
                <a:r>
                  <a:rPr lang="en-GB" sz="1200" b="0" kern="1200" dirty="0">
                    <a:solidFill>
                      <a:schemeClr val="tx1"/>
                    </a:solidFill>
                    <a:effectLst/>
                    <a:latin typeface="+mn-lt"/>
                    <a:ea typeface="+mn-ea"/>
                    <a:cs typeface="+mn-cs"/>
                  </a:rPr>
                  <a:t>c </a:t>
                </a:r>
                <a:r>
                  <a:rPr lang="en-GB" sz="1200" kern="1200" dirty="0">
                    <a:solidFill>
                      <a:schemeClr val="tx1"/>
                    </a:solidFill>
                    <a:effectLst/>
                    <a:latin typeface="+mn-lt"/>
                    <a:ea typeface="+mn-ea"/>
                    <a:cs typeface="+mn-cs"/>
                  </a:rPr>
                  <a:t>are considered to be seven as a reasonable example.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mc:Choice>
        <mc:Fallback xmlns="">
          <p:sp>
            <p:nvSpPr>
              <p:cNvPr id="3" name="Notes Placeholder 2"/>
              <p:cNvSpPr>
                <a:spLocks noGrp="1"/>
              </p:cNvSpPr>
              <p:nvPr>
                <p:ph type="body" idx="1"/>
              </p:nvPr>
            </p:nvSpPr>
            <p:spPr/>
            <p:txBody>
              <a:bodyPr/>
              <a:lstStyle/>
              <a:p>
                <a:r>
                  <a:rPr lang="en-GB" dirty="0" smtClean="0"/>
                  <a:t>In the network topology phase, information on sectors and RRHs is collected. Sectors are divided into two sets based on their hard-capacity limitation. </a:t>
                </a:r>
                <a:r>
                  <a:rPr lang="en-GB" b="1" i="0" dirty="0" smtClean="0">
                    <a:latin typeface="Cambria Math"/>
                  </a:rPr>
                  <a:t>𝐒_𝐛𝐮𝐬𝐲</a:t>
                </a:r>
                <a:r>
                  <a:rPr lang="en-GB" dirty="0" smtClean="0"/>
                  <a:t> set of Sectors must reduce the number of supported RRHs by assigning them to suitable neighbour sectors so as to satisfy its hard-capacity. </a:t>
                </a:r>
                <a:r>
                  <a:rPr lang="en-GB" b="1" i="0" smtClean="0">
                    <a:latin typeface="Cambria Math"/>
                  </a:rPr>
                  <a:t>𝐒_𝐧𝐨𝐫𝐦𝐚𝐥</a:t>
                </a:r>
                <a:r>
                  <a:rPr lang="en-GB" dirty="0" smtClean="0"/>
                  <a:t> set of Sectors is available to accept RRHs subject to proximity constraint.</a:t>
                </a:r>
              </a:p>
              <a:p>
                <a:endParaRPr lang="en-GB" dirty="0" smtClean="0"/>
              </a:p>
              <a:p>
                <a:r>
                  <a:rPr lang="en-GB" dirty="0" smtClean="0"/>
                  <a:t>Each BBU sends its sector information to the SON server to form the assignment matrix and to calculate the KPIs and network. QoS metric at a given time t. Once the network topology is constructed (i.e., the matrix</a:t>
                </a:r>
              </a:p>
              <a:p>
                <a:r>
                  <a:rPr lang="en-GB" dirty="0" smtClean="0"/>
                  <a:t>AM), the adjacency of Sectors is identified to form the matrix AX. A copy of all matrices and QoS metric for existing RRH-sector is stored for comparison.</a:t>
                </a:r>
              </a:p>
              <a:p>
                <a:endParaRPr lang="en-GB" dirty="0" smtClean="0"/>
              </a:p>
              <a:p>
                <a:r>
                  <a:rPr lang="en-GB" dirty="0" smtClean="0"/>
                  <a:t>This phase implements the RRH-Sector mapping scheme. This phase of the algorithm focuses on the radio access network, the </a:t>
                </a:r>
                <a:r>
                  <a:rPr lang="en-GB" b="1" i="0" smtClean="0">
                    <a:latin typeface="Cambria Math"/>
                  </a:rPr>
                  <a:t>𝐒_𝐛𝐮𝐬𝐲  </a:t>
                </a:r>
                <a:r>
                  <a:rPr lang="en-GB" dirty="0" smtClean="0"/>
                  <a:t>Sectors switches their RRHs to neighbour Sectors until the number of</a:t>
                </a:r>
              </a:p>
              <a:p>
                <a:r>
                  <a:rPr lang="en-GB" dirty="0" smtClean="0"/>
                  <a:t>supported users is less than or equal to the hard-capacity of sectors. A mapping path is constructed by the SON server hosting the proposed algorithm.</a:t>
                </a:r>
                <a:endParaRPr lang="en-GB" dirty="0"/>
              </a:p>
            </p:txBody>
          </p:sp>
        </mc:Fallback>
      </mc:AlternateContent>
      <p:sp>
        <p:nvSpPr>
          <p:cNvPr id="4" name="Slide Number Placeholder 3"/>
          <p:cNvSpPr>
            <a:spLocks noGrp="1"/>
          </p:cNvSpPr>
          <p:nvPr>
            <p:ph type="sldNum" sz="quarter" idx="10"/>
          </p:nvPr>
        </p:nvSpPr>
        <p:spPr/>
        <p:txBody>
          <a:bodyPr/>
          <a:lstStyle/>
          <a:p>
            <a:fld id="{971ABCF1-EB76-4FBC-9FD9-4DF29005E979}" type="slidenum">
              <a:rPr lang="en-GB" smtClean="0"/>
              <a:t>33</a:t>
            </a:fld>
            <a:endParaRPr lang="en-GB"/>
          </a:p>
        </p:txBody>
      </p:sp>
    </p:spTree>
    <p:extLst>
      <p:ext uri="{BB962C8B-B14F-4D97-AF65-F5344CB8AC3E}">
        <p14:creationId xmlns:p14="http://schemas.microsoft.com/office/powerpoint/2010/main" val="471442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b="0" i="0" u="none" strike="noStrike" kern="1200" baseline="0" dirty="0" smtClean="0">
                <a:solidFill>
                  <a:schemeClr val="tx1"/>
                </a:solidFill>
                <a:latin typeface="+mn-lt"/>
                <a:ea typeface="+mn-ea"/>
                <a:cs typeface="+mn-cs"/>
              </a:rPr>
              <a:t>From the results shown in the first  figure above, it is observed that the average network throughput increases by 45.53% in the cell differentiation and integration C-RAN (CDI-CRAN) compared to fixed C-RAN (F-CRAN), both enabled with  proportional fair PF schedulers. Whereas with  Round Robin RR schedulers, an increase of 42.102% is observed. Moreover, the average throughput difference between initial and optimum BBU-RRH mapping in a CDI-enabled C-RAN, with PF and RR scheduling is 4.0219% and 4.126%, respectively. This indicates efficient resource utilisation during cell differentiation and integration, ensuring minimum blocked users until a proper BBU-RRH setting is identified.</a:t>
            </a:r>
          </a:p>
          <a:p>
            <a:pPr>
              <a:lnSpc>
                <a:spcPct val="150000"/>
              </a:lnSpc>
            </a:pPr>
            <a:r>
              <a:rPr lang="en-GB" sz="1200" b="0" i="0" u="none" strike="noStrike" kern="1200" baseline="0" dirty="0" smtClean="0">
                <a:solidFill>
                  <a:schemeClr val="tx1"/>
                </a:solidFill>
                <a:latin typeface="+mn-lt"/>
                <a:ea typeface="+mn-ea"/>
                <a:cs typeface="+mn-cs"/>
              </a:rPr>
              <a:t>About 23.149% reduction in the average number of blocked users with PF scheduler and 20.903% with RR is observed in the figure shown above. Moreover, the average resource shortage drastically decreases in the CDI-CRAN, compared to fixed C-RAN</a:t>
            </a:r>
            <a:endParaRPr lang="en-GB" dirty="0"/>
          </a:p>
        </p:txBody>
      </p:sp>
      <p:sp>
        <p:nvSpPr>
          <p:cNvPr id="4" name="Slide Number Placeholder 3"/>
          <p:cNvSpPr>
            <a:spLocks noGrp="1"/>
          </p:cNvSpPr>
          <p:nvPr>
            <p:ph type="sldNum" sz="quarter" idx="10"/>
          </p:nvPr>
        </p:nvSpPr>
        <p:spPr/>
        <p:txBody>
          <a:bodyPr/>
          <a:lstStyle/>
          <a:p>
            <a:fld id="{747AC8ED-6C7B-482D-9B43-ACC0B319B38C}"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54126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is a clear increase in network capacity when using new radio frequency range 2 (FR2) (</a:t>
            </a:r>
            <a:r>
              <a:rPr lang="en-GB" baseline="0" dirty="0" err="1" smtClean="0"/>
              <a:t>mmw</a:t>
            </a:r>
            <a:r>
              <a:rPr lang="en-GB" baseline="0" dirty="0" smtClean="0"/>
              <a:t>  band </a:t>
            </a:r>
            <a:r>
              <a:rPr lang="en-GB" sz="1200" b="0" i="0" u="none" strike="noStrike" kern="1200" baseline="0" dirty="0" smtClean="0">
                <a:solidFill>
                  <a:schemeClr val="tx1"/>
                </a:solidFill>
                <a:latin typeface="+mn-lt"/>
                <a:ea typeface="+mn-ea"/>
                <a:cs typeface="+mn-cs"/>
              </a:rPr>
              <a:t>27500 MHz – 28350 MHz) for the differentiated cells.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a:t>
            </a:r>
            <a:r>
              <a:rPr lang="en-GB" baseline="0" dirty="0" smtClean="0"/>
              <a:t> also clear from the second figure above that there is a clear reduction in </a:t>
            </a:r>
            <a:endParaRPr lang="en-GB" dirty="0" smtClean="0"/>
          </a:p>
          <a:p>
            <a:endParaRPr lang="en-GB" dirty="0"/>
          </a:p>
        </p:txBody>
      </p:sp>
      <p:sp>
        <p:nvSpPr>
          <p:cNvPr id="4" name="Slide Number Placeholder 3"/>
          <p:cNvSpPr>
            <a:spLocks noGrp="1"/>
          </p:cNvSpPr>
          <p:nvPr>
            <p:ph type="sldNum" sz="quarter" idx="10"/>
          </p:nvPr>
        </p:nvSpPr>
        <p:spPr/>
        <p:txBody>
          <a:bodyPr/>
          <a:lstStyle/>
          <a:p>
            <a:fld id="{67B454E1-2B14-46DE-BF60-48E1F6CD6F7D}"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57294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GB"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D00D01C-3ACB-4188-A33B-A7CFA3F017F6}" type="slidenum">
              <a:rPr lang="en-GB" altLang="en-US" smtClean="0">
                <a:latin typeface="Calibri" panose="020F0502020204030204" pitchFamily="34" charset="0"/>
              </a:rPr>
              <a:pPr fontAlgn="base">
                <a:spcBef>
                  <a:spcPct val="0"/>
                </a:spcBef>
                <a:spcAft>
                  <a:spcPct val="0"/>
                </a:spcAft>
              </a:pPr>
              <a:t>5</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597595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figure above shows a comparison of different</a:t>
            </a:r>
            <a:r>
              <a:rPr lang="en-GB" baseline="0" dirty="0" smtClean="0"/>
              <a:t> cellular scenarios to validate the suggested architecture. There is a clear improvement in the overall system rate compared to SFR technique, </a:t>
            </a:r>
            <a:r>
              <a:rPr lang="en-GB" baseline="0" dirty="0" err="1" smtClean="0"/>
              <a:t>HetNet</a:t>
            </a:r>
            <a:r>
              <a:rPr lang="en-GB" baseline="0" dirty="0" smtClean="0"/>
              <a:t> with </a:t>
            </a:r>
            <a:r>
              <a:rPr lang="en-GB" baseline="0" dirty="0" err="1" smtClean="0"/>
              <a:t>mmw</a:t>
            </a:r>
            <a:r>
              <a:rPr lang="en-GB" baseline="0" dirty="0" smtClean="0"/>
              <a:t> </a:t>
            </a:r>
            <a:r>
              <a:rPr lang="en-GB" baseline="0" dirty="0" err="1" smtClean="0"/>
              <a:t>pico</a:t>
            </a:r>
            <a:r>
              <a:rPr lang="en-GB" baseline="0" dirty="0" smtClean="0"/>
              <a:t> cells located at hot spots and the traditional universal frequency reuse. </a:t>
            </a:r>
            <a:r>
              <a:rPr lang="en-GB" sz="1200" dirty="0" smtClean="0"/>
              <a:t>A 35.7% average  improvement in system rate compared to SFR.</a:t>
            </a:r>
          </a:p>
          <a:p>
            <a:r>
              <a:rPr lang="en-GB" dirty="0" smtClean="0"/>
              <a:t>There is also a noticeable enhancement in coverage</a:t>
            </a:r>
            <a:r>
              <a:rPr lang="en-GB" baseline="0" dirty="0" smtClean="0"/>
              <a:t> compared to different systems scenarios. A </a:t>
            </a:r>
            <a:r>
              <a:rPr lang="en-GB" sz="1200" dirty="0" smtClean="0"/>
              <a:t>15% increase in average coverage probability  after implementing the proposed architecture of serving cell edge area by </a:t>
            </a:r>
            <a:r>
              <a:rPr lang="en-GB" sz="1200" dirty="0" err="1" smtClean="0"/>
              <a:t>mmw</a:t>
            </a:r>
            <a:r>
              <a:rPr lang="en-GB" sz="1200" dirty="0" smtClean="0"/>
              <a:t> band compared to Het Net with </a:t>
            </a:r>
            <a:r>
              <a:rPr lang="en-GB" sz="1200" dirty="0" err="1" smtClean="0"/>
              <a:t>mmw</a:t>
            </a:r>
            <a:r>
              <a:rPr lang="en-GB" sz="1200" dirty="0" smtClean="0"/>
              <a:t> </a:t>
            </a:r>
            <a:r>
              <a:rPr lang="en-GB" sz="1200" dirty="0" err="1" smtClean="0"/>
              <a:t>pico</a:t>
            </a:r>
            <a:r>
              <a:rPr lang="en-GB" sz="1200" dirty="0" smtClean="0"/>
              <a:t>-cells located at hot spots only</a:t>
            </a:r>
            <a:r>
              <a:rPr lang="en-GB" dirty="0" smtClean="0"/>
              <a:t>.</a:t>
            </a:r>
            <a:endParaRPr lang="en-GB" dirty="0"/>
          </a:p>
        </p:txBody>
      </p:sp>
      <p:sp>
        <p:nvSpPr>
          <p:cNvPr id="4" name="Slide Number Placeholder 3"/>
          <p:cNvSpPr>
            <a:spLocks noGrp="1"/>
          </p:cNvSpPr>
          <p:nvPr>
            <p:ph type="sldNum" sz="quarter" idx="10"/>
          </p:nvPr>
        </p:nvSpPr>
        <p:spPr/>
        <p:txBody>
          <a:bodyPr/>
          <a:lstStyle/>
          <a:p>
            <a:fld id="{747AC8ED-6C7B-482D-9B43-ACC0B319B38C}"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544654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37</a:t>
            </a:fld>
            <a:endParaRPr lang="en-GB"/>
          </a:p>
        </p:txBody>
      </p:sp>
    </p:spTree>
    <p:extLst>
      <p:ext uri="{BB962C8B-B14F-4D97-AF65-F5344CB8AC3E}">
        <p14:creationId xmlns:p14="http://schemas.microsoft.com/office/powerpoint/2010/main" val="3899129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mmWave</a:t>
            </a:r>
            <a:r>
              <a:rPr lang="en-GB" sz="1200" kern="1200" dirty="0" smtClean="0">
                <a:solidFill>
                  <a:schemeClr val="tx1"/>
                </a:solidFill>
                <a:effectLst/>
                <a:latin typeface="+mn-lt"/>
                <a:ea typeface="+mn-ea"/>
                <a:cs typeface="+mn-cs"/>
              </a:rPr>
              <a:t> spectrum band is essential if mobile networks aiming to reach its full potential regarding both capacity and speed.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graph shows O2,H2O water vapour, light rain and heavy rain absorption in dB/km against frequency in GHz</a:t>
            </a:r>
            <a:endParaRPr lang="en-GB" dirty="0"/>
          </a:p>
        </p:txBody>
      </p:sp>
      <p:sp>
        <p:nvSpPr>
          <p:cNvPr id="4" name="Slide Number Placeholder 3"/>
          <p:cNvSpPr>
            <a:spLocks noGrp="1"/>
          </p:cNvSpPr>
          <p:nvPr>
            <p:ph type="sldNum" sz="quarter" idx="10"/>
          </p:nvPr>
        </p:nvSpPr>
        <p:spPr/>
        <p:txBody>
          <a:bodyPr/>
          <a:lstStyle/>
          <a:p>
            <a:fld id="{D0BD859A-2913-4632-9CB4-611F37586557}" type="slidenum">
              <a:rPr lang="en-GB" smtClean="0"/>
              <a:t>39</a:t>
            </a:fld>
            <a:endParaRPr lang="en-GB"/>
          </a:p>
        </p:txBody>
      </p:sp>
    </p:spTree>
    <p:extLst>
      <p:ext uri="{BB962C8B-B14F-4D97-AF65-F5344CB8AC3E}">
        <p14:creationId xmlns:p14="http://schemas.microsoft.com/office/powerpoint/2010/main" val="3418363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mmWave</a:t>
            </a:r>
            <a:r>
              <a:rPr lang="en-GB" sz="1200" kern="1200" dirty="0" smtClean="0">
                <a:solidFill>
                  <a:schemeClr val="tx1"/>
                </a:solidFill>
                <a:effectLst/>
                <a:latin typeface="+mn-lt"/>
                <a:ea typeface="+mn-ea"/>
                <a:cs typeface="+mn-cs"/>
              </a:rPr>
              <a:t> band between 200 - 300GHz is highly interested because of its relatively flat and low absorption attenuation, however the most challenge is how to overcome the high path loss in multipath environment as well as.</a:t>
            </a:r>
          </a:p>
          <a:p>
            <a:endParaRPr lang="en-GB" dirty="0"/>
          </a:p>
        </p:txBody>
      </p:sp>
      <p:sp>
        <p:nvSpPr>
          <p:cNvPr id="4" name="Slide Number Placeholder 3"/>
          <p:cNvSpPr>
            <a:spLocks noGrp="1"/>
          </p:cNvSpPr>
          <p:nvPr>
            <p:ph type="sldNum" sz="quarter" idx="10"/>
          </p:nvPr>
        </p:nvSpPr>
        <p:spPr/>
        <p:txBody>
          <a:bodyPr/>
          <a:lstStyle/>
          <a:p>
            <a:fld id="{D0BD859A-2913-4632-9CB4-611F37586557}" type="slidenum">
              <a:rPr lang="en-GB" smtClean="0"/>
              <a:t>40</a:t>
            </a:fld>
            <a:endParaRPr lang="en-GB"/>
          </a:p>
        </p:txBody>
      </p:sp>
    </p:spTree>
    <p:extLst>
      <p:ext uri="{BB962C8B-B14F-4D97-AF65-F5344CB8AC3E}">
        <p14:creationId xmlns:p14="http://schemas.microsoft.com/office/powerpoint/2010/main" val="1228479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 tackle several issues in </a:t>
            </a:r>
            <a:r>
              <a:rPr lang="en-GB" sz="1200" kern="1200" dirty="0" err="1" smtClean="0">
                <a:solidFill>
                  <a:schemeClr val="tx1"/>
                </a:solidFill>
                <a:effectLst/>
                <a:latin typeface="+mn-lt"/>
                <a:ea typeface="+mn-ea"/>
                <a:cs typeface="+mn-cs"/>
              </a:rPr>
              <a:t>mmWave</a:t>
            </a:r>
            <a:r>
              <a:rPr lang="en-GB" sz="1200" kern="1200" dirty="0" smtClean="0">
                <a:solidFill>
                  <a:schemeClr val="tx1"/>
                </a:solidFill>
                <a:effectLst/>
                <a:latin typeface="+mn-lt"/>
                <a:ea typeface="+mn-ea"/>
                <a:cs typeface="+mn-cs"/>
              </a:rPr>
              <a:t> communication system such as high propagation path loss, narrow beam width requires a bound of relevant techniques such as </a:t>
            </a:r>
            <a:r>
              <a:rPr lang="en-GB" sz="1200" kern="1200" dirty="0" err="1" smtClean="0">
                <a:solidFill>
                  <a:schemeClr val="tx1"/>
                </a:solidFill>
                <a:effectLst/>
                <a:latin typeface="+mn-lt"/>
                <a:ea typeface="+mn-ea"/>
                <a:cs typeface="+mn-cs"/>
              </a:rPr>
              <a:t>mmWave</a:t>
            </a:r>
            <a:r>
              <a:rPr lang="en-GB" sz="1200" kern="1200" dirty="0" smtClean="0">
                <a:solidFill>
                  <a:schemeClr val="tx1"/>
                </a:solidFill>
                <a:effectLst/>
                <a:latin typeface="+mn-lt"/>
                <a:ea typeface="+mn-ea"/>
                <a:cs typeface="+mn-cs"/>
              </a:rPr>
              <a:t> massive Multi Input Multi Output (MIMO), highly directive antennas or various beamforming techniques, since many multipath components may be excluded by the narrow beam, the </a:t>
            </a:r>
            <a:r>
              <a:rPr lang="en-GB" sz="1200" kern="1200" dirty="0" err="1" smtClean="0">
                <a:solidFill>
                  <a:schemeClr val="tx1"/>
                </a:solidFill>
                <a:effectLst/>
                <a:latin typeface="+mn-lt"/>
                <a:ea typeface="+mn-ea"/>
                <a:cs typeface="+mn-cs"/>
              </a:rPr>
              <a:t>mmWave</a:t>
            </a:r>
            <a:r>
              <a:rPr lang="en-GB" sz="1200" kern="1200" dirty="0" smtClean="0">
                <a:solidFill>
                  <a:schemeClr val="tx1"/>
                </a:solidFill>
                <a:effectLst/>
                <a:latin typeface="+mn-lt"/>
                <a:ea typeface="+mn-ea"/>
                <a:cs typeface="+mn-cs"/>
              </a:rPr>
              <a:t> radio channel (consisting of the transmit antenna, the propagation channels, and the receive antenna) strongly depends on the </a:t>
            </a:r>
            <a:r>
              <a:rPr lang="en-GB" sz="1200" kern="1200" dirty="0" err="1" smtClean="0">
                <a:solidFill>
                  <a:schemeClr val="tx1"/>
                </a:solidFill>
                <a:effectLst/>
                <a:latin typeface="+mn-lt"/>
                <a:ea typeface="+mn-ea"/>
                <a:cs typeface="+mn-cs"/>
              </a:rPr>
              <a:t>beamwidth</a:t>
            </a:r>
            <a:r>
              <a:rPr lang="en-GB" sz="1200" kern="1200" dirty="0" smtClean="0">
                <a:solidFill>
                  <a:schemeClr val="tx1"/>
                </a:solidFill>
                <a:effectLst/>
                <a:latin typeface="+mn-lt"/>
                <a:ea typeface="+mn-ea"/>
                <a:cs typeface="+mn-cs"/>
              </a:rPr>
              <a:t>, orientation, and shape of the narrow beam, an example of hybrid beam forming is highly recommended. And last not the least a touch of Artificial Intelligent (AI) technique which is present for all machine learning systems including mobile network systems.</a:t>
            </a:r>
          </a:p>
          <a:p>
            <a:endParaRPr lang="en-GB" dirty="0"/>
          </a:p>
        </p:txBody>
      </p:sp>
      <p:sp>
        <p:nvSpPr>
          <p:cNvPr id="4" name="Slide Number Placeholder 3"/>
          <p:cNvSpPr>
            <a:spLocks noGrp="1"/>
          </p:cNvSpPr>
          <p:nvPr>
            <p:ph type="sldNum" sz="quarter" idx="10"/>
          </p:nvPr>
        </p:nvSpPr>
        <p:spPr/>
        <p:txBody>
          <a:bodyPr/>
          <a:lstStyle/>
          <a:p>
            <a:fld id="{D0BD859A-2913-4632-9CB4-611F37586557}" type="slidenum">
              <a:rPr lang="en-GB" smtClean="0"/>
              <a:t>41</a:t>
            </a:fld>
            <a:endParaRPr lang="en-GB"/>
          </a:p>
        </p:txBody>
      </p:sp>
    </p:spTree>
    <p:extLst>
      <p:ext uri="{BB962C8B-B14F-4D97-AF65-F5344CB8AC3E}">
        <p14:creationId xmlns:p14="http://schemas.microsoft.com/office/powerpoint/2010/main" val="377424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One of the benefits of </a:t>
            </a:r>
            <a:r>
              <a:rPr lang="en-GB" sz="1200" kern="1200" dirty="0" err="1" smtClean="0">
                <a:solidFill>
                  <a:schemeClr val="tx1"/>
                </a:solidFill>
                <a:effectLst/>
                <a:latin typeface="+mn-lt"/>
                <a:ea typeface="+mn-ea"/>
                <a:cs typeface="+mn-cs"/>
              </a:rPr>
              <a:t>mmWave</a:t>
            </a:r>
            <a:r>
              <a:rPr lang="en-GB" sz="1200" kern="1200" dirty="0" smtClean="0">
                <a:solidFill>
                  <a:schemeClr val="tx1"/>
                </a:solidFill>
                <a:effectLst/>
                <a:latin typeface="+mn-lt"/>
                <a:ea typeface="+mn-ea"/>
                <a:cs typeface="+mn-cs"/>
              </a:rPr>
              <a:t> characteristic is small wavelength, for example in 240GHz frequency the half wavelength is = 0.625mm, so a 10x10 antenna array would be in about a size of portcullis of penny.</a:t>
            </a:r>
            <a:endParaRPr lang="en-GB" dirty="0"/>
          </a:p>
        </p:txBody>
      </p:sp>
      <p:sp>
        <p:nvSpPr>
          <p:cNvPr id="4" name="Slide Number Placeholder 3"/>
          <p:cNvSpPr>
            <a:spLocks noGrp="1"/>
          </p:cNvSpPr>
          <p:nvPr>
            <p:ph type="sldNum" sz="quarter" idx="10"/>
          </p:nvPr>
        </p:nvSpPr>
        <p:spPr/>
        <p:txBody>
          <a:bodyPr/>
          <a:lstStyle/>
          <a:p>
            <a:fld id="{D0BD859A-2913-4632-9CB4-611F37586557}" type="slidenum">
              <a:rPr lang="en-GB" smtClean="0"/>
              <a:t>42</a:t>
            </a:fld>
            <a:endParaRPr lang="en-GB"/>
          </a:p>
        </p:txBody>
      </p:sp>
    </p:spTree>
    <p:extLst>
      <p:ext uri="{BB962C8B-B14F-4D97-AF65-F5344CB8AC3E}">
        <p14:creationId xmlns:p14="http://schemas.microsoft.com/office/powerpoint/2010/main" val="3128058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7AD54-8279-475D-9D19-24999324F505}" type="slidenum">
              <a:rPr lang="en-GB" smtClean="0"/>
              <a:t>43</a:t>
            </a:fld>
            <a:endParaRPr lang="en-GB"/>
          </a:p>
        </p:txBody>
      </p:sp>
    </p:spTree>
    <p:extLst>
      <p:ext uri="{BB962C8B-B14F-4D97-AF65-F5344CB8AC3E}">
        <p14:creationId xmlns:p14="http://schemas.microsoft.com/office/powerpoint/2010/main" val="2823809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7AD54-8279-475D-9D19-24999324F505}" type="slidenum">
              <a:rPr lang="en-GB" smtClean="0"/>
              <a:t>44</a:t>
            </a:fld>
            <a:endParaRPr lang="en-GB"/>
          </a:p>
        </p:txBody>
      </p:sp>
    </p:spTree>
    <p:extLst>
      <p:ext uri="{BB962C8B-B14F-4D97-AF65-F5344CB8AC3E}">
        <p14:creationId xmlns:p14="http://schemas.microsoft.com/office/powerpoint/2010/main" val="339518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smtClean="0"/>
          </a:p>
        </p:txBody>
      </p:sp>
      <p:sp>
        <p:nvSpPr>
          <p:cNvPr id="4" name="Slide Number Placeholder 3"/>
          <p:cNvSpPr>
            <a:spLocks noGrp="1"/>
          </p:cNvSpPr>
          <p:nvPr>
            <p:ph type="sldNum" sz="quarter" idx="10"/>
          </p:nvPr>
        </p:nvSpPr>
        <p:spPr/>
        <p:txBody>
          <a:bodyPr/>
          <a:lstStyle/>
          <a:p>
            <a:fld id="{53F4567A-3EA1-4496-909D-6B123640E19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808501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smtClean="0"/>
          </a:p>
        </p:txBody>
      </p:sp>
      <p:sp>
        <p:nvSpPr>
          <p:cNvPr id="4" name="Slide Number Placeholder 3"/>
          <p:cNvSpPr>
            <a:spLocks noGrp="1"/>
          </p:cNvSpPr>
          <p:nvPr>
            <p:ph type="sldNum" sz="quarter" idx="10"/>
          </p:nvPr>
        </p:nvSpPr>
        <p:spPr/>
        <p:txBody>
          <a:bodyPr/>
          <a:lstStyle/>
          <a:p>
            <a:fld id="{53F4567A-3EA1-4496-909D-6B123640E19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058307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144E9B3-E64A-4145-9EF8-EA47E3E50CF5}" type="slidenum">
              <a:rPr lang="en-GB" altLang="en-US" smtClean="0">
                <a:latin typeface="Calibri" panose="020F0502020204030204" pitchFamily="34" charset="0"/>
              </a:rPr>
              <a:pPr fontAlgn="base">
                <a:spcBef>
                  <a:spcPct val="0"/>
                </a:spcBef>
                <a:spcAft>
                  <a:spcPct val="0"/>
                </a:spcAft>
              </a:pPr>
              <a:t>6</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211857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smtClean="0"/>
          </a:p>
        </p:txBody>
      </p:sp>
      <p:sp>
        <p:nvSpPr>
          <p:cNvPr id="4" name="Slide Number Placeholder 3"/>
          <p:cNvSpPr>
            <a:spLocks noGrp="1"/>
          </p:cNvSpPr>
          <p:nvPr>
            <p:ph type="sldNum" sz="quarter" idx="10"/>
          </p:nvPr>
        </p:nvSpPr>
        <p:spPr/>
        <p:txBody>
          <a:bodyPr/>
          <a:lstStyle/>
          <a:p>
            <a:fld id="{53F4567A-3EA1-4496-909D-6B123640E19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805050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smtClean="0"/>
          </a:p>
        </p:txBody>
      </p:sp>
      <p:sp>
        <p:nvSpPr>
          <p:cNvPr id="4" name="Slide Number Placeholder 3"/>
          <p:cNvSpPr>
            <a:spLocks noGrp="1"/>
          </p:cNvSpPr>
          <p:nvPr>
            <p:ph type="sldNum" sz="quarter" idx="10"/>
          </p:nvPr>
        </p:nvSpPr>
        <p:spPr/>
        <p:txBody>
          <a:bodyPr/>
          <a:lstStyle/>
          <a:p>
            <a:fld id="{53F4567A-3EA1-4496-909D-6B123640E19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839803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smtClean="0"/>
          </a:p>
        </p:txBody>
      </p:sp>
      <p:sp>
        <p:nvSpPr>
          <p:cNvPr id="4" name="Slide Number Placeholder 3"/>
          <p:cNvSpPr>
            <a:spLocks noGrp="1"/>
          </p:cNvSpPr>
          <p:nvPr>
            <p:ph type="sldNum" sz="quarter" idx="10"/>
          </p:nvPr>
        </p:nvSpPr>
        <p:spPr/>
        <p:txBody>
          <a:bodyPr/>
          <a:lstStyle/>
          <a:p>
            <a:fld id="{53F4567A-3EA1-4496-909D-6B123640E19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699961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smtClean="0"/>
          </a:p>
        </p:txBody>
      </p:sp>
      <p:sp>
        <p:nvSpPr>
          <p:cNvPr id="4" name="Slide Number Placeholder 3"/>
          <p:cNvSpPr>
            <a:spLocks noGrp="1"/>
          </p:cNvSpPr>
          <p:nvPr>
            <p:ph type="sldNum" sz="quarter" idx="10"/>
          </p:nvPr>
        </p:nvSpPr>
        <p:spPr/>
        <p:txBody>
          <a:bodyPr/>
          <a:lstStyle/>
          <a:p>
            <a:fld id="{53F4567A-3EA1-4496-909D-6B123640E19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918111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smtClean="0"/>
          </a:p>
        </p:txBody>
      </p:sp>
      <p:sp>
        <p:nvSpPr>
          <p:cNvPr id="4" name="Slide Number Placeholder 3"/>
          <p:cNvSpPr>
            <a:spLocks noGrp="1"/>
          </p:cNvSpPr>
          <p:nvPr>
            <p:ph type="sldNum" sz="quarter" idx="10"/>
          </p:nvPr>
        </p:nvSpPr>
        <p:spPr/>
        <p:txBody>
          <a:bodyPr/>
          <a:lstStyle/>
          <a:p>
            <a:fld id="{53F4567A-3EA1-4496-909D-6B123640E19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937836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25000" lnSpcReduction="20000"/>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accent2"/>
                    </a:solidFill>
                    <a:effectLst/>
                    <a:uLnTx/>
                    <a:uFillTx/>
                    <a:latin typeface="Times New Roman" panose="02020603050405020304" pitchFamily="18" charset="0"/>
                    <a:ea typeface="+mn-ea"/>
                    <a:cs typeface="+mn-cs"/>
                  </a:rPr>
                  <a:t>Contributions (1)</a:t>
                </a:r>
                <a:endParaRPr kumimoji="0" lang="en-GB" sz="1800" b="1" i="0" u="none" strike="noStrike" kern="1200" cap="none" spc="0" normalizeH="0" baseline="0" noProof="0" dirty="0" smtClean="0">
                  <a:ln>
                    <a:noFill/>
                  </a:ln>
                  <a:solidFill>
                    <a:schemeClr val="accent2"/>
                  </a:solidFill>
                  <a:effectLst/>
                  <a:uLnTx/>
                  <a:uFillTx/>
                  <a:latin typeface="Times New Roman" panose="02020603050405020304" pitchFamily="18" charset="0"/>
                  <a:ea typeface="+mn-ea"/>
                  <a:cs typeface="+mn-cs"/>
                </a:endParaRPr>
              </a:p>
              <a:p>
                <a:pPr marL="914400" lvl="2" indent="0" algn="l" rtl="0" fontAlgn="base">
                  <a:lnSpc>
                    <a:spcPts val="1200"/>
                  </a:lnSpc>
                  <a:spcAft>
                    <a:spcPts val="0"/>
                  </a:spcAft>
                  <a:buSzPts val="1000"/>
                  <a:buFont typeface="Times New Roman"/>
                  <a:buNone/>
                  <a:tabLst>
                    <a:tab pos="342900" algn="l"/>
                  </a:tabLst>
                </a:pPr>
                <a:endParaRPr lang="en-GB" sz="1200" b="1" i="1" u="none" strike="noStrike" dirty="0" smtClean="0">
                  <a:effectLst/>
                  <a:latin typeface="Times New Roman"/>
                  <a:ea typeface="SimSun"/>
                </a:endParaRPr>
              </a:p>
              <a:p>
                <a:pPr marL="914400" lvl="2" indent="0" algn="l" rtl="0" fontAlgn="base">
                  <a:lnSpc>
                    <a:spcPts val="1200"/>
                  </a:lnSpc>
                  <a:spcAft>
                    <a:spcPts val="0"/>
                  </a:spcAft>
                  <a:buSzPts val="1000"/>
                  <a:buFont typeface="Times New Roman"/>
                  <a:buNone/>
                  <a:tabLst>
                    <a:tab pos="342900" algn="l"/>
                  </a:tabLst>
                </a:pPr>
                <a:r>
                  <a:rPr lang="en-GB" sz="1200" b="1" i="1" u="none" strike="noStrike" dirty="0" smtClean="0">
                    <a:effectLst/>
                    <a:latin typeface="Times New Roman"/>
                    <a:ea typeface="SimSun"/>
                  </a:rPr>
                  <a:t>Network Model and Cluster Generation Algorithm</a:t>
                </a:r>
                <a:endParaRPr lang="en-GB" sz="1200" b="1" i="1" u="none" strike="noStrike" dirty="0">
                  <a:effectLst/>
                  <a:latin typeface="Times New Roman"/>
                  <a:ea typeface="MS Mincho"/>
                </a:endParaRPr>
              </a:p>
              <a:p>
                <a:pPr indent="182880" algn="l" rtl="0">
                  <a:lnSpc>
                    <a:spcPct val="95000"/>
                  </a:lnSpc>
                  <a:spcAft>
                    <a:spcPts val="600"/>
                  </a:spcAft>
                  <a:tabLst>
                    <a:tab pos="182880" algn="l"/>
                    <a:tab pos="457200" algn="l"/>
                  </a:tabLst>
                </a:pPr>
                <a:r>
                  <a:rPr lang="en-GB" sz="1200" spc="-5" dirty="0">
                    <a:effectLst/>
                    <a:latin typeface="Times New Roman"/>
                    <a:ea typeface="SimSun"/>
                  </a:rPr>
                  <a:t>Here the hierarchical network is considered in which a sensor field is logically divided into quarters, with levels of CHs. Each cluster has a sink and a cluster head (CH), and the remaining components are the ordinary sensor nodes. It is assumed that (n), a sensor node in an N*N sensing field, is used with a homogeneous distribution, as shown in </a:t>
                </a:r>
                <a:r>
                  <a:rPr lang="en-GB" sz="1200" spc="-5" dirty="0" smtClean="0">
                    <a:effectLst/>
                    <a:latin typeface="Times New Roman"/>
                    <a:ea typeface="SimSun"/>
                  </a:rPr>
                  <a:t>Fig above</a:t>
                </a:r>
                <a:endParaRPr lang="en-GB" sz="1200" dirty="0">
                  <a:effectLst/>
                  <a:latin typeface="Times New Roman"/>
                  <a:ea typeface="MS Mincho"/>
                </a:endParaRPr>
              </a:p>
              <a:p>
                <a:pPr indent="182880" algn="l" rtl="0">
                  <a:lnSpc>
                    <a:spcPct val="95000"/>
                  </a:lnSpc>
                  <a:spcAft>
                    <a:spcPts val="600"/>
                  </a:spcAft>
                  <a:tabLst>
                    <a:tab pos="182880" algn="l"/>
                    <a:tab pos="457200" algn="l"/>
                  </a:tabLst>
                </a:pPr>
                <a:r>
                  <a:rPr lang="en-GB" sz="1200" spc="-5" dirty="0">
                    <a:effectLst/>
                    <a:latin typeface="Times New Roman"/>
                    <a:ea typeface="SimSun"/>
                  </a:rPr>
                  <a:t>The proposed network model contains the following elements:</a:t>
                </a:r>
                <a:endParaRPr lang="en-GB" sz="1200" dirty="0">
                  <a:effectLst/>
                  <a:latin typeface="Times New Roman"/>
                  <a:ea typeface="MS Mincho"/>
                </a:endParaRPr>
              </a:p>
              <a:p>
                <a:pPr marL="342900" lvl="0" indent="-342900" algn="l" rtl="0">
                  <a:lnSpc>
                    <a:spcPct val="95000"/>
                  </a:lnSpc>
                  <a:spcAft>
                    <a:spcPts val="600"/>
                  </a:spcAft>
                  <a:buFont typeface="Symbol"/>
                  <a:buChar char=""/>
                  <a:tabLst>
                    <a:tab pos="182880" algn="l"/>
                    <a:tab pos="411480" algn="l"/>
                    <a:tab pos="411480" algn="l"/>
                  </a:tabLst>
                </a:pPr>
                <a:r>
                  <a:rPr lang="en-GB" sz="1200" spc="-5" dirty="0">
                    <a:effectLst/>
                    <a:latin typeface="Times New Roman"/>
                    <a:ea typeface="SimSun"/>
                  </a:rPr>
                  <a:t>The nodes: Distributed randomly.</a:t>
                </a:r>
                <a:endParaRPr lang="en-GB" sz="1200" dirty="0">
                  <a:effectLst/>
                  <a:latin typeface="Times New Roman"/>
                  <a:ea typeface="MS Mincho"/>
                </a:endParaRPr>
              </a:p>
              <a:p>
                <a:pPr marL="342900" lvl="0" indent="-342900" algn="just" rtl="0">
                  <a:lnSpc>
                    <a:spcPct val="95000"/>
                  </a:lnSpc>
                  <a:spcAft>
                    <a:spcPts val="600"/>
                  </a:spcAft>
                  <a:buFont typeface="Symbol"/>
                  <a:buChar char=""/>
                  <a:tabLst>
                    <a:tab pos="182880" algn="l"/>
                    <a:tab pos="411480" algn="l"/>
                    <a:tab pos="411480" algn="l"/>
                  </a:tabLst>
                </a:pPr>
                <a:r>
                  <a:rPr lang="en-GB" sz="1200" spc="-5" dirty="0">
                    <a:effectLst/>
                    <a:latin typeface="Times New Roman"/>
                    <a:ea typeface="SimSun"/>
                  </a:rPr>
                  <a:t>Two stationary sinks: One sink is located in the middle of the left side (</a:t>
                </a:r>
                <a14:m>
                  <m:oMath xmlns:m="http://schemas.openxmlformats.org/officeDocument/2006/math">
                    <m:f>
                      <m:fPr>
                        <m:type m:val="lin"/>
                        <m:ctrlPr>
                          <a:rPr lang="en-GB" sz="1200" i="1" spc="-5">
                            <a:effectLst/>
                            <a:latin typeface="Cambria Math" panose="02040503050406030204" pitchFamily="18" charset="0"/>
                            <a:ea typeface="SimSun"/>
                          </a:rPr>
                        </m:ctrlPr>
                      </m:fPr>
                      <m:num>
                        <m:r>
                          <a:rPr lang="en-GB" sz="1200" spc="-5">
                            <a:effectLst/>
                            <a:latin typeface="Cambria Math"/>
                            <a:ea typeface="SimSun"/>
                          </a:rPr>
                          <m:t>[1</m:t>
                        </m:r>
                      </m:num>
                      <m:den>
                        <m:r>
                          <a:rPr lang="en-GB" sz="1200" spc="-5">
                            <a:effectLst/>
                            <a:latin typeface="Cambria Math"/>
                            <a:ea typeface="SimSun"/>
                          </a:rPr>
                          <m:t>4] </m:t>
                        </m:r>
                        <m:r>
                          <m:rPr>
                            <m:sty m:val="p"/>
                          </m:rPr>
                          <a:rPr lang="en-GB" sz="1200" spc="-5">
                            <a:effectLst/>
                            <a:latin typeface="Cambria Math"/>
                            <a:ea typeface="SimSun"/>
                          </a:rPr>
                          <m:t>N</m:t>
                        </m:r>
                      </m:den>
                    </m:f>
                  </m:oMath>
                </a14:m>
                <a:r>
                  <a:rPr lang="en-GB" sz="1200" spc="-5" dirty="0">
                    <a:effectLst/>
                    <a:latin typeface="Times New Roman"/>
                    <a:ea typeface="SimSun"/>
                  </a:rPr>
                  <a:t>,</a:t>
                </a:r>
                <a14:m>
                  <m:oMath xmlns:m="http://schemas.openxmlformats.org/officeDocument/2006/math">
                    <m:f>
                      <m:fPr>
                        <m:type m:val="lin"/>
                        <m:ctrlPr>
                          <a:rPr lang="en-GB" sz="1200" i="1" spc="-5">
                            <a:effectLst/>
                            <a:latin typeface="Cambria Math" panose="02040503050406030204" pitchFamily="18" charset="0"/>
                            <a:ea typeface="SimSun"/>
                          </a:rPr>
                        </m:ctrlPr>
                      </m:fPr>
                      <m:num>
                        <m:r>
                          <a:rPr lang="en-GB" sz="1200" spc="-5">
                            <a:effectLst/>
                            <a:latin typeface="Cambria Math"/>
                            <a:ea typeface="SimSun"/>
                          </a:rPr>
                          <m:t>[1</m:t>
                        </m:r>
                      </m:num>
                      <m:den>
                        <m:r>
                          <a:rPr lang="en-GB" sz="1200" spc="-5">
                            <a:effectLst/>
                            <a:latin typeface="Cambria Math"/>
                            <a:ea typeface="SimSun"/>
                          </a:rPr>
                          <m:t>2] </m:t>
                        </m:r>
                        <m:r>
                          <m:rPr>
                            <m:sty m:val="p"/>
                          </m:rPr>
                          <a:rPr lang="en-GB" sz="1200" spc="-5">
                            <a:effectLst/>
                            <a:latin typeface="Cambria Math"/>
                            <a:ea typeface="SimSun"/>
                          </a:rPr>
                          <m:t>N</m:t>
                        </m:r>
                      </m:den>
                    </m:f>
                  </m:oMath>
                </a14:m>
                <a:r>
                  <a:rPr lang="en-GB" sz="1200" spc="-5" dirty="0">
                    <a:effectLst/>
                    <a:latin typeface="Times New Roman"/>
                    <a:ea typeface="SimSun"/>
                  </a:rPr>
                  <a:t>) and the other one is in the middle of the right side (</a:t>
                </a:r>
                <a14:m>
                  <m:oMath xmlns:m="http://schemas.openxmlformats.org/officeDocument/2006/math">
                    <m:f>
                      <m:fPr>
                        <m:type m:val="lin"/>
                        <m:ctrlPr>
                          <a:rPr lang="en-GB" sz="1200" i="1" spc="-5">
                            <a:effectLst/>
                            <a:latin typeface="Cambria Math" panose="02040503050406030204" pitchFamily="18" charset="0"/>
                            <a:ea typeface="SimSun"/>
                          </a:rPr>
                        </m:ctrlPr>
                      </m:fPr>
                      <m:num>
                        <m:r>
                          <a:rPr lang="en-GB" sz="1200" spc="-5">
                            <a:effectLst/>
                            <a:latin typeface="Cambria Math"/>
                            <a:ea typeface="SimSun"/>
                          </a:rPr>
                          <m:t>[3</m:t>
                        </m:r>
                      </m:num>
                      <m:den>
                        <m:r>
                          <a:rPr lang="en-GB" sz="1200" spc="-5">
                            <a:effectLst/>
                            <a:latin typeface="Cambria Math"/>
                            <a:ea typeface="SimSun"/>
                          </a:rPr>
                          <m:t>4] </m:t>
                        </m:r>
                        <m:r>
                          <m:rPr>
                            <m:sty m:val="p"/>
                          </m:rPr>
                          <a:rPr lang="en-GB" sz="1200" spc="-5">
                            <a:effectLst/>
                            <a:latin typeface="Cambria Math"/>
                            <a:ea typeface="SimSun"/>
                          </a:rPr>
                          <m:t>N</m:t>
                        </m:r>
                      </m:den>
                    </m:f>
                  </m:oMath>
                </a14:m>
                <a:r>
                  <a:rPr lang="en-GB" sz="1200" spc="-5" dirty="0">
                    <a:effectLst/>
                    <a:latin typeface="Times New Roman"/>
                    <a:ea typeface="SimSun"/>
                  </a:rPr>
                  <a:t>,</a:t>
                </a:r>
                <a14:m>
                  <m:oMath xmlns:m="http://schemas.openxmlformats.org/officeDocument/2006/math">
                    <m:r>
                      <a:rPr lang="en-GB" sz="1200" i="1" spc="-5">
                        <a:effectLst/>
                        <a:latin typeface="Cambria Math"/>
                        <a:ea typeface="SimSun"/>
                      </a:rPr>
                      <m:t> </m:t>
                    </m:r>
                    <m:f>
                      <m:fPr>
                        <m:type m:val="lin"/>
                        <m:ctrlPr>
                          <a:rPr lang="en-GB" sz="1200" i="1" spc="-5">
                            <a:effectLst/>
                            <a:latin typeface="Cambria Math" panose="02040503050406030204" pitchFamily="18" charset="0"/>
                            <a:ea typeface="SimSun"/>
                          </a:rPr>
                        </m:ctrlPr>
                      </m:fPr>
                      <m:num>
                        <m:r>
                          <a:rPr lang="en-GB" sz="1200" spc="-5">
                            <a:effectLst/>
                            <a:latin typeface="Cambria Math"/>
                            <a:ea typeface="SimSun"/>
                          </a:rPr>
                          <m:t>[1</m:t>
                        </m:r>
                      </m:num>
                      <m:den>
                        <m:r>
                          <a:rPr lang="en-GB" sz="1200" spc="-5">
                            <a:effectLst/>
                            <a:latin typeface="Cambria Math"/>
                            <a:ea typeface="SimSun"/>
                          </a:rPr>
                          <m:t>2</m:t>
                        </m:r>
                      </m:den>
                    </m:f>
                    <m:r>
                      <a:rPr lang="en-GB" sz="1200" spc="-5">
                        <a:effectLst/>
                        <a:latin typeface="Cambria Math"/>
                        <a:ea typeface="SimSun"/>
                      </a:rPr>
                      <m:t>] </m:t>
                    </m:r>
                    <m:r>
                      <m:rPr>
                        <m:sty m:val="p"/>
                      </m:rPr>
                      <a:rPr lang="en-GB" sz="1200" spc="-5">
                        <a:effectLst/>
                        <a:latin typeface="Cambria Math"/>
                        <a:ea typeface="SimSun"/>
                      </a:rPr>
                      <m:t>N</m:t>
                    </m:r>
                  </m:oMath>
                </a14:m>
                <a:r>
                  <a:rPr lang="en-GB" sz="1200" spc="-5" dirty="0">
                    <a:effectLst/>
                    <a:latin typeface="Times New Roman"/>
                    <a:ea typeface="SimSun"/>
                  </a:rPr>
                  <a:t>).</a:t>
                </a:r>
                <a:endParaRPr lang="en-GB" sz="1200" dirty="0">
                  <a:effectLst/>
                  <a:latin typeface="Times New Roman"/>
                  <a:ea typeface="MS Mincho"/>
                </a:endParaRPr>
              </a:p>
              <a:p>
                <a:pPr marL="342900" lvl="0" indent="-342900" algn="just" rtl="0">
                  <a:lnSpc>
                    <a:spcPct val="95000"/>
                  </a:lnSpc>
                  <a:spcAft>
                    <a:spcPts val="600"/>
                  </a:spcAft>
                  <a:buFont typeface="Symbol"/>
                  <a:buChar char=""/>
                  <a:tabLst>
                    <a:tab pos="182880" algn="l"/>
                    <a:tab pos="411480" algn="l"/>
                    <a:tab pos="411480" algn="l"/>
                  </a:tabLst>
                </a:pPr>
                <a:r>
                  <a:rPr lang="en-GB" sz="1200" spc="-5" dirty="0">
                    <a:effectLst/>
                    <a:latin typeface="Times New Roman"/>
                    <a:ea typeface="SimSun"/>
                  </a:rPr>
                  <a:t>Four quarters of the sensing field: Each quarter is divided into three levels horizontally. At each level, there is a maximum transmission range (TR), which is the diagonal length of the level as shown in Fig. 1. Nodes that are beyond this are unable to connect with the CHs, whereas those within this range use this to transmit their parameters so that they might themselves become the new CH, and once chosen, the others will send data to it</a:t>
                </a:r>
                <a:r>
                  <a:rPr lang="en-GB" sz="1200" spc="-5" dirty="0" smtClean="0">
                    <a:effectLst/>
                    <a:latin typeface="Times New Roman"/>
                    <a:ea typeface="SimSun"/>
                  </a:rPr>
                  <a:t>.</a:t>
                </a:r>
              </a:p>
              <a:p>
                <a:pPr marL="342900" lvl="0" indent="-342900" algn="just" rtl="0">
                  <a:lnSpc>
                    <a:spcPct val="95000"/>
                  </a:lnSpc>
                  <a:spcAft>
                    <a:spcPts val="600"/>
                  </a:spcAft>
                  <a:buFont typeface="Symbol"/>
                  <a:buChar char=""/>
                  <a:tabLst>
                    <a:tab pos="182880" algn="l"/>
                    <a:tab pos="411480" algn="l"/>
                    <a:tab pos="411480" algn="l"/>
                  </a:tabLst>
                </a:pPr>
                <a:endParaRPr lang="en-GB" sz="1200" dirty="0">
                  <a:effectLst/>
                  <a:latin typeface="Times New Roman"/>
                  <a:ea typeface="MS Mincho"/>
                </a:endParaRPr>
              </a:p>
              <a:p>
                <a:pPr marL="0" marR="0" lvl="0" indent="182880" algn="just" defTabSz="914400" rtl="0" eaLnBrk="1" fontAlgn="auto" latinLnBrk="0" hangingPunct="1">
                  <a:lnSpc>
                    <a:spcPct val="95000"/>
                  </a:lnSpc>
                  <a:spcBef>
                    <a:spcPts val="0"/>
                  </a:spcBef>
                  <a:spcAft>
                    <a:spcPts val="600"/>
                  </a:spcAft>
                  <a:buClrTx/>
                  <a:buSzTx/>
                  <a:buFontTx/>
                  <a:buNone/>
                  <a:tabLst>
                    <a:tab pos="182880" algn="l"/>
                  </a:tabLst>
                  <a:defRPr/>
                </a:pPr>
                <a:r>
                  <a:rPr lang="en-GB" dirty="0" smtClean="0"/>
                  <a:t>We proposed a model through M2M to be as a part of the </a:t>
                </a:r>
                <a:r>
                  <a:rPr lang="en-GB" dirty="0" err="1" smtClean="0"/>
                  <a:t>IoT</a:t>
                </a:r>
                <a:r>
                  <a:rPr lang="en-GB" dirty="0" smtClean="0"/>
                  <a:t> system as shown in figure .1. The proposed protocol of the Multilevel Clustering with Multiple Sink algorithm (MLCMS) through 6LoWPAN, which is an improved routing protocol to enhance the lifetime of the network by using three levels of cluster heads with two sinks in fixed and useful positions ,which represented as a specific structure network strategy. As well as there is a special technique in election and rotation of cluster heads. All of these should be put the transmission rage in the consideration before sending any data.</a:t>
                </a:r>
                <a:r>
                  <a:rPr kumimoji="0" lang="en-US" sz="1200" b="0" i="0" u="none" strike="noStrike" kern="1200" cap="none" spc="-5" normalizeH="0" baseline="0" noProof="0" dirty="0" smtClean="0">
                    <a:ln>
                      <a:noFill/>
                    </a:ln>
                    <a:solidFill>
                      <a:prstClr val="black"/>
                    </a:solidFill>
                    <a:effectLst/>
                    <a:uLnTx/>
                    <a:uFillTx/>
                    <a:latin typeface="Times New Roman"/>
                    <a:ea typeface="SimSun"/>
                    <a:cs typeface="+mn-cs"/>
                  </a:rPr>
                  <a:t> The objective of this contribution is to improve network performance by applying a load balancing technique for M2M networks with the aim being to achieve a high average residual energy amongst the nodes. In order to meet the N.P. requirements of M2M, we introduce an optimal reconfiguration of the network solution that involves a traffic-aware load balancing mechanism, thereby improving energy efficiency. The main contribution of this paper is to present an efficient model for proper CH to sinks mapping as an approach to achieve an optimal network structure to solve a load balancing and residual energy problem, which in turn </a:t>
                </a:r>
                <a:r>
                  <a:rPr kumimoji="0" lang="en-US" sz="1200" b="0" i="0" u="none" strike="noStrike" kern="1200" cap="none" spc="-5" normalizeH="0" baseline="0" noProof="0" dirty="0" err="1" smtClean="0">
                    <a:ln>
                      <a:noFill/>
                    </a:ln>
                    <a:solidFill>
                      <a:prstClr val="black"/>
                    </a:solidFill>
                    <a:effectLst/>
                    <a:uLnTx/>
                    <a:uFillTx/>
                    <a:latin typeface="Times New Roman"/>
                    <a:ea typeface="SimSun"/>
                    <a:cs typeface="+mn-cs"/>
                  </a:rPr>
                  <a:t>maximises</a:t>
                </a:r>
                <a:r>
                  <a:rPr kumimoji="0" lang="en-US" sz="1200" b="0" i="0" u="none" strike="noStrike" kern="1200" cap="none" spc="-5" normalizeH="0" baseline="0" noProof="0" dirty="0" smtClean="0">
                    <a:ln>
                      <a:noFill/>
                    </a:ln>
                    <a:solidFill>
                      <a:prstClr val="black"/>
                    </a:solidFill>
                    <a:effectLst/>
                    <a:uLnTx/>
                    <a:uFillTx/>
                    <a:latin typeface="Times New Roman"/>
                    <a:ea typeface="SimSun"/>
                    <a:cs typeface="+mn-cs"/>
                  </a:rPr>
                  <a:t> the Network Performance (N.P.). In addition, an MLCMS protocol is presented to control CH-Sink and Node-CH transmission techniques so as to enhance network lifetime.</a:t>
                </a:r>
              </a:p>
              <a:p>
                <a:pPr marL="0" marR="0" lvl="0" indent="182880" algn="just" defTabSz="914400" rtl="0" eaLnBrk="1" fontAlgn="auto" latinLnBrk="0" hangingPunct="1">
                  <a:lnSpc>
                    <a:spcPct val="95000"/>
                  </a:lnSpc>
                  <a:spcBef>
                    <a:spcPts val="0"/>
                  </a:spcBef>
                  <a:spcAft>
                    <a:spcPts val="600"/>
                  </a:spcAft>
                  <a:buClrTx/>
                  <a:buSzTx/>
                  <a:buFontTx/>
                  <a:buNone/>
                  <a:tabLst>
                    <a:tab pos="182880" algn="l"/>
                  </a:tabLst>
                  <a:defRPr/>
                </a:pPr>
                <a:endParaRPr kumimoji="0" lang="en-US" sz="1200" b="0" i="0" u="none" strike="noStrike" kern="1200" cap="none" spc="-5" normalizeH="0" baseline="0" noProof="0" dirty="0" smtClean="0">
                  <a:ln>
                    <a:noFill/>
                  </a:ln>
                  <a:solidFill>
                    <a:prstClr val="black"/>
                  </a:solidFill>
                  <a:effectLst/>
                  <a:uLnTx/>
                  <a:uFillTx/>
                  <a:latin typeface="Times New Roman"/>
                  <a:ea typeface="SimSun"/>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504D"/>
                    </a:solidFill>
                    <a:effectLst/>
                    <a:uLnTx/>
                    <a:uFillTx/>
                    <a:latin typeface="Times New Roman" panose="02020603050405020304" pitchFamily="18" charset="0"/>
                    <a:ea typeface="+mn-ea"/>
                    <a:cs typeface="+mn-cs"/>
                  </a:rPr>
                  <a:t>Contributions (2)</a:t>
                </a:r>
                <a:endParaRPr kumimoji="0" lang="en-GB" sz="1800" b="1" i="0" u="none" strike="noStrike" kern="1200" cap="none" spc="0" normalizeH="0" baseline="0" noProof="0" dirty="0" smtClean="0">
                  <a:ln>
                    <a:noFill/>
                  </a:ln>
                  <a:solidFill>
                    <a:srgbClr val="C0504D"/>
                  </a:solidFill>
                  <a:effectLst/>
                  <a:uLnTx/>
                  <a:uFillTx/>
                  <a:latin typeface="Times New Roman" panose="02020603050405020304" pitchFamily="18" charset="0"/>
                  <a:ea typeface="+mn-ea"/>
                  <a:cs typeface="+mn-cs"/>
                </a:endParaRPr>
              </a:p>
              <a:p>
                <a:pPr marL="0" marR="0" lvl="0" indent="182880" algn="just" defTabSz="914400" rtl="0" eaLnBrk="1" fontAlgn="auto" latinLnBrk="0" hangingPunct="1">
                  <a:lnSpc>
                    <a:spcPct val="95000"/>
                  </a:lnSpc>
                  <a:spcBef>
                    <a:spcPts val="0"/>
                  </a:spcBef>
                  <a:spcAft>
                    <a:spcPts val="600"/>
                  </a:spcAft>
                  <a:buClrTx/>
                  <a:buSzTx/>
                  <a:buFontTx/>
                  <a:buNone/>
                  <a:tabLst>
                    <a:tab pos="182880" algn="l"/>
                  </a:tabLst>
                  <a:defRPr/>
                </a:pPr>
                <a:endParaRPr kumimoji="0" lang="en-GB" sz="1200" b="0" i="0" u="none" strike="noStrike" kern="1200" cap="none" spc="0" normalizeH="0" baseline="0" noProof="0" dirty="0" smtClean="0">
                  <a:ln>
                    <a:noFill/>
                  </a:ln>
                  <a:solidFill>
                    <a:prstClr val="black"/>
                  </a:solidFill>
                  <a:effectLst/>
                  <a:uLnTx/>
                  <a:uFillTx/>
                  <a:latin typeface="Times New Roman"/>
                  <a:ea typeface="MS Mincho"/>
                  <a:cs typeface="+mn-cs"/>
                </a:endParaRPr>
              </a:p>
              <a:p>
                <a:pPr marL="0" marR="0" lvl="0" indent="182880" algn="just" defTabSz="914400" rtl="0" eaLnBrk="1" fontAlgn="auto" latinLnBrk="0" hangingPunct="1">
                  <a:lnSpc>
                    <a:spcPct val="95000"/>
                  </a:lnSpc>
                  <a:spcBef>
                    <a:spcPts val="0"/>
                  </a:spcBef>
                  <a:spcAft>
                    <a:spcPts val="600"/>
                  </a:spcAft>
                  <a:buClrTx/>
                  <a:buSzTx/>
                  <a:buFontTx/>
                  <a:buNone/>
                  <a:tabLst>
                    <a:tab pos="182880" algn="l"/>
                    <a:tab pos="457200" algn="l"/>
                  </a:tabLst>
                  <a:defRPr/>
                </a:pPr>
                <a:r>
                  <a:rPr kumimoji="0" lang="en-US" sz="1200" b="0" i="0" u="none" strike="noStrike" kern="1200" cap="none" spc="-5" normalizeH="0" baseline="0" noProof="0" dirty="0" smtClean="0">
                    <a:ln>
                      <a:noFill/>
                    </a:ln>
                    <a:solidFill>
                      <a:prstClr val="black"/>
                    </a:solidFill>
                    <a:effectLst/>
                    <a:uLnTx/>
                    <a:uFillTx/>
                    <a:latin typeface="Times New Roman"/>
                    <a:ea typeface="SimSun"/>
                    <a:cs typeface="+mn-cs"/>
                  </a:rPr>
                  <a:t>The transmission between the CHs and sinks is dynamically adjusted by proper CH assignment to sinks via an intelligent algorithm. Enhancement of the N.P. in terms of reliability and lifetime can be achieved by the CH selecting a sink through applying an </a:t>
                </a:r>
                <a:r>
                  <a:rPr kumimoji="0" lang="en-US" sz="1200" b="0" i="0" u="none" strike="noStrike" kern="1200" cap="none" spc="-5" normalizeH="0" baseline="0" noProof="0" dirty="0" err="1" smtClean="0">
                    <a:ln>
                      <a:noFill/>
                    </a:ln>
                    <a:solidFill>
                      <a:prstClr val="black"/>
                    </a:solidFill>
                    <a:effectLst/>
                    <a:uLnTx/>
                    <a:uFillTx/>
                    <a:latin typeface="Times New Roman"/>
                    <a:ea typeface="SimSun"/>
                    <a:cs typeface="+mn-cs"/>
                  </a:rPr>
                  <a:t>optimisation</a:t>
                </a:r>
                <a:r>
                  <a:rPr kumimoji="0" lang="en-US" sz="1200" b="0" i="0" u="none" strike="noStrike" kern="1200" cap="none" spc="-5" normalizeH="0" baseline="0" noProof="0" dirty="0" smtClean="0">
                    <a:ln>
                      <a:noFill/>
                    </a:ln>
                    <a:solidFill>
                      <a:prstClr val="black"/>
                    </a:solidFill>
                    <a:effectLst/>
                    <a:uLnTx/>
                    <a:uFillTx/>
                    <a:latin typeface="Times New Roman"/>
                    <a:ea typeface="SimSun"/>
                    <a:cs typeface="+mn-cs"/>
                  </a:rPr>
                  <a:t> algorithm rather than the nearest sink to communicate. CH-sink allocation is achieved by formulating a linear integer-based </a:t>
                </a:r>
                <a:r>
                  <a:rPr kumimoji="0" lang="en-US" sz="1200" b="0" i="0" u="none" strike="noStrike" kern="1200" cap="none" spc="-5" normalizeH="0" baseline="0" noProof="0" dirty="0" err="1" smtClean="0">
                    <a:ln>
                      <a:noFill/>
                    </a:ln>
                    <a:solidFill>
                      <a:prstClr val="black"/>
                    </a:solidFill>
                    <a:effectLst/>
                    <a:uLnTx/>
                    <a:uFillTx/>
                    <a:latin typeface="Times New Roman"/>
                    <a:ea typeface="SimSun"/>
                    <a:cs typeface="+mn-cs"/>
                  </a:rPr>
                  <a:t>optimisation</a:t>
                </a:r>
                <a:r>
                  <a:rPr kumimoji="0" lang="en-US" sz="1200" b="0" i="0" u="none" strike="noStrike" kern="1200" cap="none" spc="-5" normalizeH="0" baseline="0" noProof="0" dirty="0" smtClean="0">
                    <a:ln>
                      <a:noFill/>
                    </a:ln>
                    <a:solidFill>
                      <a:prstClr val="black"/>
                    </a:solidFill>
                    <a:effectLst/>
                    <a:uLnTx/>
                    <a:uFillTx/>
                    <a:latin typeface="Times New Roman"/>
                    <a:ea typeface="SimSun"/>
                    <a:cs typeface="+mn-cs"/>
                  </a:rPr>
                  <a:t> problem with constraints. Two evolutionary algorithms, i.e. GA and DPSO, are considered for solving the </a:t>
                </a:r>
                <a:r>
                  <a:rPr kumimoji="0" lang="en-US" sz="1200" b="0" i="0" u="none" strike="noStrike" kern="1200" cap="none" spc="-5" normalizeH="0" baseline="0" noProof="0" dirty="0" err="1" smtClean="0">
                    <a:ln>
                      <a:noFill/>
                    </a:ln>
                    <a:solidFill>
                      <a:prstClr val="black"/>
                    </a:solidFill>
                    <a:effectLst/>
                    <a:uLnTx/>
                    <a:uFillTx/>
                    <a:latin typeface="Times New Roman"/>
                    <a:ea typeface="SimSun"/>
                    <a:cs typeface="+mn-cs"/>
                  </a:rPr>
                  <a:t>optimisation</a:t>
                </a:r>
                <a:r>
                  <a:rPr kumimoji="0" lang="en-US" sz="1200" b="0" i="0" u="none" strike="noStrike" kern="1200" cap="none" spc="-5" normalizeH="0" baseline="0" noProof="0" dirty="0" smtClean="0">
                    <a:ln>
                      <a:noFill/>
                    </a:ln>
                    <a:solidFill>
                      <a:prstClr val="black"/>
                    </a:solidFill>
                    <a:effectLst/>
                    <a:uLnTx/>
                    <a:uFillTx/>
                    <a:latin typeface="Times New Roman"/>
                    <a:ea typeface="SimSun"/>
                    <a:cs typeface="+mn-cs"/>
                  </a:rPr>
                  <a:t> problem.</a:t>
                </a:r>
                <a:endParaRPr kumimoji="0" lang="en-GB" sz="1200" b="0" i="0" u="none" strike="noStrike" kern="1200" cap="none" spc="-5" normalizeH="0" baseline="0" noProof="0" dirty="0" smtClean="0">
                  <a:ln>
                    <a:noFill/>
                  </a:ln>
                  <a:solidFill>
                    <a:prstClr val="black"/>
                  </a:solidFill>
                  <a:effectLst/>
                  <a:uLnTx/>
                  <a:uFillTx/>
                  <a:latin typeface="Times New Roman"/>
                  <a:ea typeface="SimSu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5" normalizeH="0" baseline="0" noProof="0" dirty="0" smtClean="0">
                  <a:ln>
                    <a:noFill/>
                  </a:ln>
                  <a:solidFill>
                    <a:prstClr val="black"/>
                  </a:solidFill>
                  <a:effectLst/>
                  <a:uLnTx/>
                  <a:uFillTx/>
                  <a:latin typeface="Times New Roman"/>
                  <a:ea typeface="SimSu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smtClean="0">
                    <a:ln>
                      <a:noFill/>
                    </a:ln>
                    <a:solidFill>
                      <a:prstClr val="black"/>
                    </a:solidFill>
                    <a:effectLst/>
                    <a:uLnTx/>
                    <a:uFillTx/>
                    <a:latin typeface="Times New Roman"/>
                    <a:ea typeface="SimSun"/>
                    <a:cs typeface="+mn-cs"/>
                  </a:rPr>
                  <a:t>Network performance can be measured by utilising multiple Key Performance Indicators (KPIs). These KPIs help the network to react proactively against events that threaten network performance and services availability. A different set of objectives can be employed to evaluate network performance, which can then be mapped to predefined performance metrics. Note that, a weighted normalised function is required when considering different sets of objectives. This work represent KPIs that define network performance. The medium load balancer (centralised server) is</a:t>
                </a:r>
                <a:r>
                  <a:rPr kumimoji="0" lang="en-US" sz="1200" b="0" i="0" u="none" strike="noStrike" kern="1200" cap="none" spc="0" normalizeH="0" baseline="0" noProof="0" dirty="0" smtClean="0">
                    <a:ln>
                      <a:noFill/>
                    </a:ln>
                    <a:solidFill>
                      <a:prstClr val="black"/>
                    </a:solidFill>
                    <a:effectLst/>
                    <a:uLnTx/>
                    <a:uFillTx/>
                    <a:latin typeface="Times New Roman"/>
                    <a:ea typeface="SimSun"/>
                    <a:cs typeface="+mn-cs"/>
                  </a:rPr>
                  <a:t> responsible  for manipulating the route of the request nodes and allowing the system to scale so as to service more requests by just adding nodes. It continuously checks the load at the CPU of the sinks as it will increase due to the processing of the data coming from the CH sensors. When the CPU workload attains a certain threshold level, an alarm is sent by the aggregator to the server, which triggers the load balance algorithm.</a:t>
                </a:r>
                <a:endParaRPr kumimoji="0" lang="en-GB"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a:ea typeface="SimSun"/>
                    <a:cs typeface="+mn-cs"/>
                  </a:rPr>
                  <a:t> </a:t>
                </a:r>
                <a:endParaRPr kumimoji="0" lang="en-GB"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a:ea typeface="SimSun"/>
                    <a:cs typeface="+mn-cs"/>
                  </a:rPr>
                  <a:t> </a:t>
                </a:r>
                <a:endParaRPr kumimoji="0" lang="en-GB"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a:ea typeface="SimSun"/>
                    <a:cs typeface="+mn-cs"/>
                  </a:rPr>
                  <a:t>The CHs in the network at a particular time are re-configured</a:t>
                </a:r>
                <a:r>
                  <a:rPr kumimoji="0" lang="en-US" sz="1200" b="0" i="0" u="none" strike="noStrike" kern="1200" cap="none" spc="0" normalizeH="0" baseline="0" noProof="0" dirty="0" smtClean="0">
                    <a:ln>
                      <a:noFill/>
                    </a:ln>
                    <a:solidFill>
                      <a:srgbClr val="FF0000"/>
                    </a:solidFill>
                    <a:effectLst/>
                    <a:uLnTx/>
                    <a:uFillTx/>
                    <a:latin typeface="Times New Roman"/>
                    <a:ea typeface="SimSun"/>
                    <a:cs typeface="+mn-cs"/>
                  </a:rPr>
                  <a:t> </a:t>
                </a:r>
                <a:r>
                  <a:rPr kumimoji="0" lang="en-US" sz="1200" b="0" i="0" u="none" strike="noStrike" kern="1200" cap="none" spc="0" normalizeH="0" baseline="0" noProof="0" dirty="0" smtClean="0">
                    <a:ln>
                      <a:noFill/>
                    </a:ln>
                    <a:solidFill>
                      <a:prstClr val="black"/>
                    </a:solidFill>
                    <a:effectLst/>
                    <a:uLnTx/>
                    <a:uFillTx/>
                    <a:latin typeface="Times New Roman"/>
                    <a:ea typeface="SimSun"/>
                    <a:cs typeface="+mn-cs"/>
                  </a:rPr>
                  <a:t>optimally for sink transmission, based on the KPIs’ information to achieve a balanced load in the network. If the CH-Sink configuration is known at time t</a:t>
                </a:r>
                <a:r>
                  <a:rPr kumimoji="0" lang="en-US" sz="1200" b="0" i="1" u="none" strike="noStrike" kern="1200" cap="none" spc="0" normalizeH="0" baseline="0" noProof="0" dirty="0" smtClean="0">
                    <a:ln>
                      <a:noFill/>
                    </a:ln>
                    <a:solidFill>
                      <a:prstClr val="black"/>
                    </a:solidFill>
                    <a:effectLst/>
                    <a:uLnTx/>
                    <a:uFillTx/>
                    <a:latin typeface="Times New Roman"/>
                    <a:ea typeface="SimSun"/>
                    <a:cs typeface="+mn-cs"/>
                  </a:rPr>
                  <a:t>, </a:t>
                </a:r>
                <a:r>
                  <a:rPr kumimoji="0" lang="en-US" sz="1200" b="0" i="0" u="none" strike="noStrike" kern="1200" cap="none" spc="0" normalizeH="0" baseline="0" noProof="0" dirty="0" smtClean="0">
                    <a:ln>
                      <a:noFill/>
                    </a:ln>
                    <a:solidFill>
                      <a:prstClr val="black"/>
                    </a:solidFill>
                    <a:effectLst/>
                    <a:uLnTx/>
                    <a:uFillTx/>
                    <a:latin typeface="Times New Roman"/>
                    <a:ea typeface="SimSun"/>
                    <a:cs typeface="+mn-cs"/>
                  </a:rPr>
                  <a:t>then finding the optimum CH-Sink configuration at time t+1</a:t>
                </a:r>
                <a:r>
                  <a:rPr kumimoji="0" lang="en-US" sz="1200" b="0" i="1" u="none" strike="noStrike" kern="1200" cap="none" spc="0" normalizeH="0" baseline="0" noProof="0" dirty="0" smtClean="0">
                    <a:ln>
                      <a:noFill/>
                    </a:ln>
                    <a:solidFill>
                      <a:prstClr val="black"/>
                    </a:solidFill>
                    <a:effectLst/>
                    <a:uLnTx/>
                    <a:uFillTx/>
                    <a:latin typeface="Times New Roman"/>
                    <a:ea typeface="SimSun"/>
                    <a:cs typeface="+mn-cs"/>
                  </a:rPr>
                  <a:t> </a:t>
                </a:r>
                <a:r>
                  <a:rPr kumimoji="0" lang="en-US" sz="1200" b="0" i="0" u="none" strike="noStrike" kern="1200" cap="none" spc="0" normalizeH="0" baseline="0" noProof="0" dirty="0" smtClean="0">
                    <a:ln>
                      <a:noFill/>
                    </a:ln>
                    <a:solidFill>
                      <a:prstClr val="black"/>
                    </a:solidFill>
                    <a:effectLst/>
                    <a:uLnTx/>
                    <a:uFillTx/>
                    <a:latin typeface="Times New Roman"/>
                    <a:ea typeface="SimSun"/>
                    <a:cs typeface="+mn-cs"/>
                  </a:rPr>
                  <a:t>is the main challenge. Let N</a:t>
                </a:r>
                <a:r>
                  <a:rPr kumimoji="0" lang="en-US" sz="1200" b="0" i="1" u="none" strike="noStrike" kern="1200" cap="none" spc="0" normalizeH="0" baseline="0" noProof="0" dirty="0" smtClean="0">
                    <a:ln>
                      <a:noFill/>
                    </a:ln>
                    <a:solidFill>
                      <a:prstClr val="black"/>
                    </a:solidFill>
                    <a:effectLst/>
                    <a:uLnTx/>
                    <a:uFillTx/>
                    <a:latin typeface="Times New Roman"/>
                    <a:ea typeface="SimSun"/>
                    <a:cs typeface="+mn-cs"/>
                  </a:rPr>
                  <a:t> </a:t>
                </a:r>
                <a:r>
                  <a:rPr kumimoji="0" lang="en-US" sz="1200" b="0" i="0" u="none" strike="noStrike" kern="1200" cap="none" spc="0" normalizeH="0" baseline="0" noProof="0" dirty="0" smtClean="0">
                    <a:ln>
                      <a:noFill/>
                    </a:ln>
                    <a:solidFill>
                      <a:prstClr val="black"/>
                    </a:solidFill>
                    <a:effectLst/>
                    <a:uLnTx/>
                    <a:uFillTx/>
                    <a:latin typeface="Times New Roman"/>
                    <a:ea typeface="SimSun"/>
                    <a:cs typeface="+mn-cs"/>
                  </a:rPr>
                  <a:t>be the number of CHs in the network and M be the number of sinks.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SimSu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SimSun"/>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504D"/>
                    </a:solidFill>
                    <a:effectLst/>
                    <a:uLnTx/>
                    <a:uFillTx/>
                    <a:latin typeface="Times New Roman" panose="02020603050405020304" pitchFamily="18" charset="0"/>
                    <a:ea typeface="+mn-ea"/>
                    <a:cs typeface="+mn-cs"/>
                  </a:rPr>
                  <a:t>Contributions (3)</a:t>
                </a:r>
                <a:endParaRPr kumimoji="0" lang="en-GB" sz="1800" b="1" i="0" u="none" strike="noStrike" kern="1200" cap="none" spc="0" normalizeH="0" baseline="0" noProof="0" dirty="0" smtClean="0">
                  <a:ln>
                    <a:noFill/>
                  </a:ln>
                  <a:solidFill>
                    <a:srgbClr val="C050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SimSun"/>
                  <a:cs typeface="+mn-cs"/>
                </a:endParaRPr>
              </a:p>
              <a:p>
                <a:pPr algn="just" rtl="0">
                  <a:lnSpc>
                    <a:spcPct val="150000"/>
                  </a:lnSpc>
                  <a:spcAft>
                    <a:spcPts val="0"/>
                  </a:spcAft>
                </a:pPr>
                <a:r>
                  <a:rPr lang="en-GB" sz="1200" dirty="0" smtClean="0">
                    <a:effectLst/>
                    <a:latin typeface="Times New Roman"/>
                    <a:ea typeface="Calibri"/>
                    <a:cs typeface="Times New Roman"/>
                  </a:rPr>
                  <a:t>A sensing field is logically divided into N sections, depending on the number of sinks, as shown in Figure contribution3. In addition, the SDN-WISE protocol stacks as shown in Figure 5.1 is based on the SDN-WISE architecture proposed in [26],  with complete layers related to the proposed architecture. The introduced network model is based on the power model parameter’s definitions and the simulation parameters, which are listed in table 5.1and table 5.2 </a:t>
                </a:r>
                <a:r>
                  <a:rPr lang="en-US" sz="1200" dirty="0" smtClean="0">
                    <a:effectLst/>
                    <a:latin typeface="Times New Roman"/>
                    <a:ea typeface="Calibri"/>
                    <a:cs typeface="Times New Roman"/>
                  </a:rPr>
                  <a:t>respectively</a:t>
                </a:r>
                <a:r>
                  <a:rPr lang="en-GB" sz="1200" dirty="0" smtClean="0">
                    <a:effectLst/>
                    <a:latin typeface="Times New Roman"/>
                    <a:ea typeface="Calibri"/>
                    <a:cs typeface="Times New Roman"/>
                  </a:rPr>
                  <a:t>. The sensing field size is assumed as </a:t>
                </a:r>
                <a:r>
                  <a:rPr lang="en-GB" sz="1200" dirty="0" err="1" smtClean="0">
                    <a:effectLst/>
                    <a:latin typeface="Times New Roman"/>
                    <a:ea typeface="Calibri"/>
                    <a:cs typeface="Times New Roman"/>
                  </a:rPr>
                  <a:t>NxN</a:t>
                </a:r>
                <a:r>
                  <a:rPr lang="en-GB" sz="1200" dirty="0" smtClean="0">
                    <a:effectLst/>
                    <a:latin typeface="Times New Roman"/>
                    <a:ea typeface="Calibri"/>
                    <a:cs typeface="Times New Roman"/>
                  </a:rPr>
                  <a:t>. In consequence, the proposed network model would contain the following elements:</a:t>
                </a:r>
                <a:endParaRPr lang="en-GB" sz="1200" dirty="0" smtClean="0">
                  <a:effectLst/>
                  <a:latin typeface="Times New Roman"/>
                  <a:ea typeface="Times New Roman"/>
                  <a:cs typeface="Times New Roman"/>
                </a:endParaRPr>
              </a:p>
              <a:p>
                <a:pPr algn="just" rtl="0">
                  <a:lnSpc>
                    <a:spcPct val="150000"/>
                  </a:lnSpc>
                  <a:spcAft>
                    <a:spcPts val="0"/>
                  </a:spcAft>
                </a:pPr>
                <a:r>
                  <a:rPr lang="en-GB" sz="1200" dirty="0" smtClean="0">
                    <a:effectLst/>
                    <a:latin typeface="Times New Roman"/>
                    <a:ea typeface="Calibri"/>
                    <a:cs typeface="Times New Roman"/>
                  </a:rPr>
                  <a:t> </a:t>
                </a:r>
                <a:endParaRPr lang="en-GB" sz="1200" dirty="0" smtClean="0">
                  <a:effectLst/>
                  <a:latin typeface="Times New Roman"/>
                  <a:ea typeface="Times New Roman"/>
                  <a:cs typeface="Times New Roman"/>
                </a:endParaRPr>
              </a:p>
              <a:p>
                <a:pPr marL="342900" lvl="0" indent="-342900" algn="l" rtl="0">
                  <a:lnSpc>
                    <a:spcPct val="150000"/>
                  </a:lnSpc>
                  <a:spcAft>
                    <a:spcPts val="1000"/>
                  </a:spcAft>
                  <a:buFont typeface="Symbol"/>
                  <a:buChar char=""/>
                </a:pPr>
                <a:r>
                  <a:rPr lang="en-GB" sz="1200" b="1" dirty="0" smtClean="0">
                    <a:effectLst/>
                    <a:latin typeface="Times New Roman"/>
                    <a:ea typeface="Times New Roman"/>
                    <a:cs typeface="Times New Roman"/>
                  </a:rPr>
                  <a:t>Sensor Nodes (SNs): </a:t>
                </a:r>
                <a:r>
                  <a:rPr lang="en-GB" sz="1200" dirty="0" smtClean="0">
                    <a:effectLst/>
                    <a:latin typeface="Times New Roman"/>
                    <a:ea typeface="Times New Roman"/>
                    <a:cs typeface="Times New Roman"/>
                  </a:rPr>
                  <a:t> The sensors contain the following layers:</a:t>
                </a:r>
              </a:p>
              <a:p>
                <a:pPr marL="228600" algn="l" rtl="0">
                  <a:spcAft>
                    <a:spcPts val="1000"/>
                  </a:spcAft>
                </a:pPr>
                <a:r>
                  <a:rPr lang="en-GB" dirty="0" smtClean="0">
                    <a:effectLst/>
                    <a:latin typeface="Times New Roman"/>
                    <a:ea typeface="Times New Roman"/>
                    <a:cs typeface="Times New Roman"/>
                  </a:rPr>
                  <a:t> </a:t>
                </a:r>
                <a:endParaRPr lang="en-GB" dirty="0" smtClean="0">
                  <a:effectLst/>
                </a:endParaRPr>
              </a:p>
              <a:p>
                <a:pPr marL="342900" lvl="0" indent="-342900" algn="l" rtl="0">
                  <a:spcAft>
                    <a:spcPts val="1000"/>
                  </a:spcAft>
                  <a:buFont typeface="+mj-lt"/>
                  <a:buAutoNum type="arabicPeriod"/>
                </a:pPr>
                <a:r>
                  <a:rPr lang="en-GB" b="1" dirty="0" err="1" smtClean="0">
                    <a:effectLst/>
                    <a:latin typeface="Times New Roman"/>
                    <a:ea typeface="Times New Roman"/>
                    <a:cs typeface="Times New Roman"/>
                  </a:rPr>
                  <a:t>IoT</a:t>
                </a:r>
                <a:r>
                  <a:rPr lang="en-GB" b="1" dirty="0" smtClean="0">
                    <a:effectLst/>
                    <a:latin typeface="Times New Roman"/>
                    <a:ea typeface="Times New Roman"/>
                    <a:cs typeface="Times New Roman"/>
                  </a:rPr>
                  <a:t> Application layer</a:t>
                </a:r>
                <a:endParaRPr lang="en-GB" dirty="0" smtClean="0">
                  <a:effectLst/>
                </a:endParaRPr>
              </a:p>
              <a:p>
                <a:pPr marL="342900" lvl="0" indent="-342900" algn="l" rtl="0">
                  <a:spcAft>
                    <a:spcPts val="1000"/>
                  </a:spcAft>
                  <a:buFont typeface="+mj-lt"/>
                  <a:buAutoNum type="arabicPeriod"/>
                </a:pPr>
                <a:r>
                  <a:rPr lang="en-GB" b="1" dirty="0" smtClean="0">
                    <a:effectLst/>
                    <a:latin typeface="Times New Roman"/>
                    <a:ea typeface="Times New Roman"/>
                    <a:cs typeface="Times New Roman"/>
                  </a:rPr>
                  <a:t>SDN-WISE layers</a:t>
                </a:r>
                <a:endParaRPr lang="en-GB" dirty="0" smtClean="0">
                  <a:effectLst/>
                </a:endParaRPr>
              </a:p>
              <a:p>
                <a:pPr marL="342900" lvl="0" indent="-342900" algn="l" rtl="0">
                  <a:lnSpc>
                    <a:spcPct val="150000"/>
                  </a:lnSpc>
                  <a:spcAft>
                    <a:spcPts val="1000"/>
                  </a:spcAft>
                  <a:buFont typeface="Symbol"/>
                  <a:buChar char=""/>
                </a:pPr>
                <a:r>
                  <a:rPr lang="en-GB" sz="1200" b="1" dirty="0" smtClean="0">
                    <a:effectLst/>
                    <a:latin typeface="Times New Roman"/>
                    <a:ea typeface="Times New Roman"/>
                    <a:cs typeface="Times New Roman"/>
                  </a:rPr>
                  <a:t>Topology Discovery (TD)</a:t>
                </a:r>
                <a:r>
                  <a:rPr lang="en-GB" sz="1200" dirty="0" smtClean="0">
                    <a:effectLst/>
                    <a:latin typeface="Times New Roman"/>
                    <a:ea typeface="Times New Roman"/>
                    <a:cs typeface="Times New Roman"/>
                  </a:rPr>
                  <a:t> </a:t>
                </a:r>
                <a:r>
                  <a:rPr lang="en-GB" sz="1200" b="1" dirty="0" smtClean="0">
                    <a:effectLst/>
                    <a:latin typeface="Times New Roman"/>
                    <a:ea typeface="Times New Roman"/>
                    <a:cs typeface="Times New Roman"/>
                  </a:rPr>
                  <a:t>layer</a:t>
                </a:r>
                <a:endParaRPr lang="en-GB" sz="1200" dirty="0" smtClean="0">
                  <a:effectLst/>
                  <a:latin typeface="Times New Roman"/>
                  <a:ea typeface="Times New Roman"/>
                  <a:cs typeface="Times New Roman"/>
                </a:endParaRPr>
              </a:p>
              <a:p>
                <a:pPr marL="342900" lvl="0" indent="-342900" algn="l" rtl="0">
                  <a:lnSpc>
                    <a:spcPct val="150000"/>
                  </a:lnSpc>
                  <a:spcAft>
                    <a:spcPts val="1000"/>
                  </a:spcAft>
                  <a:buFont typeface="Symbol"/>
                  <a:buChar char=""/>
                </a:pPr>
                <a:r>
                  <a:rPr lang="en-US" sz="1200" b="1" spc="-5" dirty="0" smtClean="0">
                    <a:effectLst/>
                    <a:latin typeface="Times New Roman"/>
                    <a:ea typeface="SimSun"/>
                    <a:cs typeface="Times New Roman"/>
                  </a:rPr>
                  <a:t>In-Network Packet Processing (</a:t>
                </a:r>
                <a:r>
                  <a:rPr lang="en-GB" sz="1200" b="1" dirty="0" smtClean="0">
                    <a:effectLst/>
                    <a:latin typeface="Times New Roman"/>
                    <a:ea typeface="Times New Roman"/>
                    <a:cs typeface="Times New Roman"/>
                  </a:rPr>
                  <a:t>INPP) layer</a:t>
                </a:r>
                <a:r>
                  <a:rPr lang="en-GB" sz="1200" dirty="0" smtClean="0">
                    <a:effectLst/>
                    <a:latin typeface="Times New Roman"/>
                    <a:ea typeface="Times New Roman"/>
                    <a:cs typeface="Times New Roman"/>
                  </a:rPr>
                  <a:t> </a:t>
                </a:r>
              </a:p>
              <a:p>
                <a:pPr marL="342900" lvl="0" indent="-342900" algn="l" rtl="0">
                  <a:lnSpc>
                    <a:spcPct val="150000"/>
                  </a:lnSpc>
                  <a:spcAft>
                    <a:spcPts val="1000"/>
                  </a:spcAft>
                  <a:buFont typeface="Symbol"/>
                  <a:buChar char=""/>
                </a:pPr>
                <a:r>
                  <a:rPr lang="en-GB" sz="1200" b="1" dirty="0" smtClean="0">
                    <a:effectLst/>
                    <a:latin typeface="Times New Roman"/>
                    <a:ea typeface="Times New Roman"/>
                    <a:cs typeface="Times New Roman"/>
                  </a:rPr>
                  <a:t>Forwarding layer</a:t>
                </a:r>
                <a:r>
                  <a:rPr lang="en-US" sz="1200" b="1" spc="-5" dirty="0" smtClean="0">
                    <a:effectLst/>
                    <a:latin typeface="Times New Roman"/>
                    <a:ea typeface="SimSun"/>
                    <a:cs typeface="Times New Roman"/>
                  </a:rPr>
                  <a:t> (FWD</a:t>
                </a:r>
                <a:r>
                  <a:rPr lang="en-US" sz="1200" spc="-5" dirty="0" smtClean="0">
                    <a:effectLst/>
                    <a:latin typeface="Times New Roman"/>
                    <a:ea typeface="SimSun"/>
                    <a:cs typeface="Times New Roman"/>
                  </a:rPr>
                  <a:t>)</a:t>
                </a:r>
                <a:r>
                  <a:rPr lang="en-GB" sz="1200" dirty="0" smtClean="0">
                    <a:effectLst/>
                    <a:latin typeface="Times New Roman"/>
                    <a:ea typeface="Times New Roman"/>
                    <a:cs typeface="Times New Roman"/>
                  </a:rPr>
                  <a:t> </a:t>
                </a:r>
              </a:p>
              <a:p>
                <a:pPr marL="342900" lvl="0" indent="-342900" algn="l" rtl="0">
                  <a:spcAft>
                    <a:spcPts val="1000"/>
                  </a:spcAft>
                  <a:buFont typeface="+mj-lt"/>
                  <a:buAutoNum type="arabicPeriod"/>
                </a:pPr>
                <a:r>
                  <a:rPr lang="en-GB" b="1" dirty="0" smtClean="0">
                    <a:effectLst/>
                    <a:latin typeface="Times New Roman"/>
                    <a:ea typeface="Times New Roman"/>
                    <a:cs typeface="Times New Roman"/>
                  </a:rPr>
                  <a:t>MAC layer</a:t>
                </a:r>
                <a:endParaRPr lang="en-GB" dirty="0" smtClean="0">
                  <a:effectLst/>
                </a:endParaRPr>
              </a:p>
              <a:p>
                <a:pPr marL="342900" lvl="0" indent="-342900" algn="l" rtl="0">
                  <a:spcAft>
                    <a:spcPts val="1000"/>
                  </a:spcAft>
                  <a:buFont typeface="+mj-lt"/>
                  <a:buAutoNum type="arabicPeriod"/>
                </a:pPr>
                <a:r>
                  <a:rPr lang="en-GB" b="1" dirty="0" smtClean="0">
                    <a:effectLst/>
                    <a:latin typeface="Times New Roman"/>
                    <a:ea typeface="Times New Roman"/>
                    <a:cs typeface="Times New Roman"/>
                  </a:rPr>
                  <a:t>Physical layer</a:t>
                </a:r>
                <a:endParaRPr lang="en-GB" dirty="0" smtClean="0">
                  <a:effectLst/>
                </a:endParaRPr>
              </a:p>
              <a:p>
                <a:pPr marL="342900" lvl="0" indent="-342900" algn="just" rtl="0">
                  <a:lnSpc>
                    <a:spcPct val="150000"/>
                  </a:lnSpc>
                  <a:spcAft>
                    <a:spcPts val="1000"/>
                  </a:spcAft>
                  <a:buFont typeface="Symbol"/>
                  <a:buChar char=""/>
                </a:pPr>
                <a:r>
                  <a:rPr lang="en-GB" sz="1200" b="1" spc="-5" dirty="0" smtClean="0">
                    <a:effectLst/>
                    <a:latin typeface="Times New Roman"/>
                    <a:ea typeface="SimSun"/>
                    <a:cs typeface="Times New Roman"/>
                  </a:rPr>
                  <a:t> </a:t>
                </a:r>
                <a:r>
                  <a:rPr lang="en-US" sz="1200" b="1" spc="-5" dirty="0" smtClean="0">
                    <a:effectLst/>
                    <a:latin typeface="Times New Roman"/>
                    <a:ea typeface="SimSun"/>
                    <a:cs typeface="Times New Roman"/>
                  </a:rPr>
                  <a:t>Sinks Nodes (SNKs): </a:t>
                </a:r>
                <a:r>
                  <a:rPr lang="en-US" sz="1200" spc="-5" dirty="0" smtClean="0">
                    <a:effectLst/>
                    <a:latin typeface="Times New Roman"/>
                    <a:ea typeface="SimSun"/>
                    <a:cs typeface="Times New Roman"/>
                  </a:rPr>
                  <a:t> </a:t>
                </a:r>
                <a:r>
                  <a:rPr lang="en-GB" sz="1200" spc="-5" dirty="0" smtClean="0">
                    <a:effectLst/>
                    <a:latin typeface="Times New Roman"/>
                    <a:ea typeface="SimSun"/>
                    <a:cs typeface="Times New Roman"/>
                  </a:rPr>
                  <a:t>Is an aggregation point from sensors with short-range interface through to the Internet with a specific network ID is presenting as the gateway between sensor nodes, which are running the data plane and the elements of control plane of the proposed network. It is a bidirectional protocol convertor. It is the same as a sensor node but with unlimited energy. This sink roots the same layers in sensor nodes in addition to extra layers, which are </a:t>
                </a:r>
                <a:r>
                  <a:rPr lang="en-GB" sz="1200" b="1" spc="-5" dirty="0" smtClean="0">
                    <a:effectLst/>
                    <a:latin typeface="Times New Roman"/>
                    <a:ea typeface="SimSun"/>
                    <a:cs typeface="Times New Roman"/>
                  </a:rPr>
                  <a:t>the adaptation layer</a:t>
                </a:r>
                <a:r>
                  <a:rPr lang="en-GB" sz="1200" spc="-5" dirty="0" smtClean="0">
                    <a:effectLst/>
                    <a:latin typeface="Times New Roman"/>
                    <a:ea typeface="SimSun"/>
                    <a:cs typeface="Times New Roman"/>
                  </a:rPr>
                  <a:t>, as well as </a:t>
                </a:r>
                <a:r>
                  <a:rPr lang="en-GB" sz="1200" b="1" spc="-5" dirty="0" smtClean="0">
                    <a:effectLst/>
                    <a:latin typeface="Times New Roman"/>
                    <a:ea typeface="SimSun"/>
                    <a:cs typeface="Times New Roman"/>
                  </a:rPr>
                  <a:t>TCP/IP</a:t>
                </a:r>
                <a:r>
                  <a:rPr lang="en-GB" sz="1200" spc="-5" dirty="0" smtClean="0">
                    <a:effectLst/>
                    <a:latin typeface="Times New Roman"/>
                    <a:ea typeface="SimSun"/>
                    <a:cs typeface="Times New Roman"/>
                  </a:rPr>
                  <a:t> protocol with </a:t>
                </a:r>
                <a:r>
                  <a:rPr lang="en-GB" sz="1200" b="1" spc="-5" dirty="0" smtClean="0">
                    <a:effectLst/>
                    <a:latin typeface="Times New Roman"/>
                    <a:ea typeface="SimSun"/>
                    <a:cs typeface="Times New Roman"/>
                  </a:rPr>
                  <a:t>external network interface </a:t>
                </a:r>
                <a:r>
                  <a:rPr lang="en-GB" sz="1200" spc="-5" dirty="0" smtClean="0">
                    <a:effectLst/>
                    <a:latin typeface="Times New Roman"/>
                    <a:ea typeface="SimSun"/>
                    <a:cs typeface="Times New Roman"/>
                  </a:rPr>
                  <a:t>as Ethernet 802.3. This sink has two ports one deals with 802.15.4 for connecting with WSN (network elements) and the other corresponds to the Ethernet 802.3 for connecting with external network as well as SDN-WISE controller.</a:t>
                </a:r>
                <a:r>
                  <a:rPr lang="en-GB" sz="1200" dirty="0" smtClean="0">
                    <a:solidFill>
                      <a:srgbClr val="FF0000"/>
                    </a:solidFill>
                    <a:effectLst/>
                    <a:latin typeface="Times New Roman"/>
                    <a:ea typeface="Times New Roman"/>
                    <a:cs typeface="Times New Roman"/>
                  </a:rPr>
                  <a:t> </a:t>
                </a:r>
                <a:endParaRPr lang="en-GB" sz="1200" dirty="0" smtClean="0">
                  <a:effectLst/>
                  <a:latin typeface="Times New Roman"/>
                  <a:ea typeface="Times New Roman"/>
                  <a:cs typeface="Times New Roman"/>
                </a:endParaRPr>
              </a:p>
              <a:p>
                <a:pPr marL="342900" lvl="0" indent="-342900" algn="just" rtl="0">
                  <a:lnSpc>
                    <a:spcPct val="150000"/>
                  </a:lnSpc>
                  <a:spcAft>
                    <a:spcPts val="1000"/>
                  </a:spcAft>
                  <a:buFont typeface="Symbol"/>
                  <a:buChar char=""/>
                </a:pPr>
                <a:r>
                  <a:rPr lang="en-US" sz="1200" b="1" spc="-5" dirty="0" smtClean="0">
                    <a:effectLst/>
                    <a:latin typeface="Times New Roman"/>
                    <a:ea typeface="SimSun"/>
                    <a:cs typeface="Times New Roman"/>
                  </a:rPr>
                  <a:t>WISE-VISOR:</a:t>
                </a:r>
                <a:r>
                  <a:rPr lang="en-US" sz="1200" dirty="0" smtClean="0">
                    <a:effectLst/>
                    <a:latin typeface="Times New Roman"/>
                    <a:ea typeface="Times New Roman"/>
                    <a:cs typeface="Times New Roman"/>
                  </a:rPr>
                  <a:t> </a:t>
                </a:r>
                <a:r>
                  <a:rPr lang="en-GB" sz="1200" dirty="0" smtClean="0">
                    <a:effectLst/>
                    <a:latin typeface="Times New Roman"/>
                    <a:ea typeface="Times New Roman"/>
                    <a:cs typeface="Times New Roman"/>
                  </a:rPr>
                  <a:t>Is a controller device, which is a proxy between the SDN-WISE network components and other networks. Moreover, the WISE-VISOR is responsible for creating and managing the SDN-WISE flow table. Furthermore, it has the </a:t>
                </a:r>
                <a:r>
                  <a:rPr lang="en-GB" sz="1200" b="1" dirty="0" smtClean="0">
                    <a:effectLst/>
                    <a:latin typeface="Times New Roman"/>
                    <a:ea typeface="Times New Roman"/>
                    <a:cs typeface="Times New Roman"/>
                  </a:rPr>
                  <a:t>Adaptation Layer and</a:t>
                </a:r>
                <a:r>
                  <a:rPr lang="en-GB" sz="1200" dirty="0" smtClean="0">
                    <a:effectLst/>
                    <a:latin typeface="Times New Roman"/>
                    <a:ea typeface="Times New Roman"/>
                    <a:cs typeface="Times New Roman"/>
                  </a:rPr>
                  <a:t> the </a:t>
                </a:r>
                <a:r>
                  <a:rPr lang="en-GB" sz="1200" b="1" dirty="0" smtClean="0">
                    <a:effectLst/>
                    <a:latin typeface="Times New Roman"/>
                    <a:ea typeface="Times New Roman"/>
                    <a:cs typeface="Times New Roman"/>
                  </a:rPr>
                  <a:t>Topology Management (TM)</a:t>
                </a:r>
                <a:r>
                  <a:rPr lang="en-GB" sz="1200" dirty="0" smtClean="0">
                    <a:effectLst/>
                    <a:latin typeface="Times New Roman"/>
                    <a:ea typeface="Times New Roman"/>
                    <a:cs typeface="Times New Roman"/>
                  </a:rPr>
                  <a:t> layer.</a:t>
                </a:r>
              </a:p>
              <a:p>
                <a:pPr marL="342900" lvl="0" indent="-342900" algn="just" rtl="0">
                  <a:lnSpc>
                    <a:spcPct val="150000"/>
                  </a:lnSpc>
                  <a:spcAft>
                    <a:spcPts val="1000"/>
                  </a:spcAft>
                  <a:buFont typeface="Symbol"/>
                  <a:buChar char=""/>
                </a:pPr>
                <a:r>
                  <a:rPr lang="en-GB" sz="1200" b="1" dirty="0" smtClean="0">
                    <a:effectLst/>
                    <a:latin typeface="Times New Roman"/>
                    <a:ea typeface="Times New Roman"/>
                    <a:cs typeface="Times New Roman"/>
                  </a:rPr>
                  <a:t>NOS </a:t>
                </a:r>
                <a:r>
                  <a:rPr lang="en-GB" sz="1200" dirty="0" smtClean="0">
                    <a:effectLst/>
                    <a:latin typeface="Times New Roman"/>
                    <a:ea typeface="Times New Roman"/>
                    <a:cs typeface="Times New Roman"/>
                  </a:rPr>
                  <a:t>: This layer is runs beyond the application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algn="just" rtl="0"/>
                <a:endParaRPr lang="en-GB" dirty="0" smtClean="0"/>
              </a:p>
              <a:p>
                <a:pPr algn="just" rtl="0"/>
                <a:endParaRPr lang="en-GB" dirty="0"/>
              </a:p>
            </p:txBody>
          </p:sp>
        </mc:Choice>
        <mc:Fallback xmlns="">
          <p:sp>
            <p:nvSpPr>
              <p:cNvPr id="3" name="Notes Placeholder 2"/>
              <p:cNvSpPr>
                <a:spLocks noGrp="1"/>
              </p:cNvSpPr>
              <p:nvPr>
                <p:ph type="body" idx="1"/>
              </p:nvPr>
            </p:nvSpPr>
            <p:spPr/>
            <p:txBody>
              <a:bodyPr/>
              <a:lstStyle/>
              <a:p>
                <a:pPr marL="914400" lvl="2" indent="0" algn="l" rtl="0" fontAlgn="base">
                  <a:lnSpc>
                    <a:spcPts val="1200"/>
                  </a:lnSpc>
                  <a:spcAft>
                    <a:spcPts val="0"/>
                  </a:spcAft>
                  <a:buSzPts val="1000"/>
                  <a:buFont typeface="Times New Roman"/>
                  <a:buNone/>
                  <a:tabLst>
                    <a:tab pos="342900" algn="l"/>
                  </a:tabLst>
                </a:pPr>
                <a:r>
                  <a:rPr lang="en-GB" sz="1200" b="1" i="1" u="none" strike="noStrike" dirty="0" smtClean="0">
                    <a:effectLst/>
                    <a:latin typeface="Times New Roman"/>
                    <a:ea typeface="SimSun"/>
                  </a:rPr>
                  <a:t>Network Model and Cluster Generation Algorithm</a:t>
                </a:r>
                <a:endParaRPr lang="en-GB" sz="1200" b="1" i="1" u="none" strike="noStrike" dirty="0">
                  <a:effectLst/>
                  <a:latin typeface="Times New Roman"/>
                  <a:ea typeface="MS Mincho"/>
                </a:endParaRPr>
              </a:p>
              <a:p>
                <a:pPr indent="182880" algn="l" rtl="0">
                  <a:lnSpc>
                    <a:spcPct val="95000"/>
                  </a:lnSpc>
                  <a:spcAft>
                    <a:spcPts val="600"/>
                  </a:spcAft>
                  <a:tabLst>
                    <a:tab pos="182880" algn="l"/>
                    <a:tab pos="457200" algn="l"/>
                  </a:tabLst>
                </a:pPr>
                <a:r>
                  <a:rPr lang="en-GB" sz="1200" spc="-5" dirty="0">
                    <a:effectLst/>
                    <a:latin typeface="Times New Roman"/>
                    <a:ea typeface="SimSun"/>
                  </a:rPr>
                  <a:t>Here the hierarchical network is considered in which a sensor field is logically divided into quarters, with levels of CHs. Each cluster has a sink and a cluster head (CH), and the remaining components are the ordinary sensor nodes. It is assumed that (n), a sensor node in an N*N sensing field, is used with a homogeneous distribution, as shown in </a:t>
                </a:r>
                <a:r>
                  <a:rPr lang="en-GB" sz="1200" spc="-5" dirty="0" smtClean="0">
                    <a:effectLst/>
                    <a:latin typeface="Times New Roman"/>
                    <a:ea typeface="SimSun"/>
                  </a:rPr>
                  <a:t>Fig above</a:t>
                </a:r>
                <a:endParaRPr lang="en-GB" sz="1200" dirty="0">
                  <a:effectLst/>
                  <a:latin typeface="Times New Roman"/>
                  <a:ea typeface="MS Mincho"/>
                </a:endParaRPr>
              </a:p>
              <a:p>
                <a:pPr indent="182880" algn="l" rtl="0">
                  <a:lnSpc>
                    <a:spcPct val="95000"/>
                  </a:lnSpc>
                  <a:spcAft>
                    <a:spcPts val="600"/>
                  </a:spcAft>
                  <a:tabLst>
                    <a:tab pos="182880" algn="l"/>
                    <a:tab pos="457200" algn="l"/>
                  </a:tabLst>
                </a:pPr>
                <a:r>
                  <a:rPr lang="en-GB" sz="1200" spc="-5" dirty="0">
                    <a:effectLst/>
                    <a:latin typeface="Times New Roman"/>
                    <a:ea typeface="SimSun"/>
                  </a:rPr>
                  <a:t>The proposed network model contains the following elements:</a:t>
                </a:r>
                <a:endParaRPr lang="en-GB" sz="1200" dirty="0">
                  <a:effectLst/>
                  <a:latin typeface="Times New Roman"/>
                  <a:ea typeface="MS Mincho"/>
                </a:endParaRPr>
              </a:p>
              <a:p>
                <a:pPr marL="342900" lvl="0" indent="-342900" algn="l" rtl="0">
                  <a:lnSpc>
                    <a:spcPct val="95000"/>
                  </a:lnSpc>
                  <a:spcAft>
                    <a:spcPts val="600"/>
                  </a:spcAft>
                  <a:buFont typeface="Symbol"/>
                  <a:buChar char=""/>
                  <a:tabLst>
                    <a:tab pos="182880" algn="l"/>
                    <a:tab pos="411480" algn="l"/>
                    <a:tab pos="411480" algn="l"/>
                  </a:tabLst>
                </a:pPr>
                <a:r>
                  <a:rPr lang="en-GB" sz="1200" spc="-5" dirty="0">
                    <a:effectLst/>
                    <a:latin typeface="Times New Roman"/>
                    <a:ea typeface="SimSun"/>
                  </a:rPr>
                  <a:t>The nodes: Distributed randomly.</a:t>
                </a:r>
                <a:endParaRPr lang="en-GB" sz="1200" dirty="0">
                  <a:effectLst/>
                  <a:latin typeface="Times New Roman"/>
                  <a:ea typeface="MS Mincho"/>
                </a:endParaRPr>
              </a:p>
              <a:p>
                <a:pPr marL="342900" lvl="0" indent="-342900" algn="just" rtl="0">
                  <a:lnSpc>
                    <a:spcPct val="95000"/>
                  </a:lnSpc>
                  <a:spcAft>
                    <a:spcPts val="600"/>
                  </a:spcAft>
                  <a:buFont typeface="Symbol"/>
                  <a:buChar char=""/>
                  <a:tabLst>
                    <a:tab pos="182880" algn="l"/>
                    <a:tab pos="411480" algn="l"/>
                    <a:tab pos="411480" algn="l"/>
                  </a:tabLst>
                </a:pPr>
                <a:r>
                  <a:rPr lang="en-GB" sz="1200" spc="-5" dirty="0">
                    <a:effectLst/>
                    <a:latin typeface="Times New Roman"/>
                    <a:ea typeface="SimSun"/>
                  </a:rPr>
                  <a:t>Two stationary sinks: One sink is located in the middle of the left side (</a:t>
                </a:r>
                <a:r>
                  <a:rPr lang="en-GB" sz="1200" i="0" spc="-5">
                    <a:effectLst/>
                    <a:latin typeface="Cambria Math"/>
                    <a:ea typeface="SimSun"/>
                  </a:rPr>
                  <a:t>〖[1〗∕〖4] N〗</a:t>
                </a:r>
                <a:r>
                  <a:rPr lang="en-GB" sz="1200" spc="-5" dirty="0">
                    <a:effectLst/>
                    <a:latin typeface="Times New Roman"/>
                    <a:ea typeface="SimSun"/>
                  </a:rPr>
                  <a:t>,</a:t>
                </a:r>
                <a:r>
                  <a:rPr lang="en-GB" sz="1200" i="0" spc="-5">
                    <a:effectLst/>
                    <a:latin typeface="Cambria Math"/>
                    <a:ea typeface="SimSun"/>
                  </a:rPr>
                  <a:t>〖[1〗∕〖2] N〗</a:t>
                </a:r>
                <a:r>
                  <a:rPr lang="en-GB" sz="1200" spc="-5" dirty="0">
                    <a:effectLst/>
                    <a:latin typeface="Times New Roman"/>
                    <a:ea typeface="SimSun"/>
                  </a:rPr>
                  <a:t>) and the other one is in the middle of the right side (</a:t>
                </a:r>
                <a:r>
                  <a:rPr lang="en-GB" sz="1200" i="0" spc="-5">
                    <a:effectLst/>
                    <a:latin typeface="Cambria Math"/>
                    <a:ea typeface="SimSun"/>
                  </a:rPr>
                  <a:t>〖[3〗∕〖4] N〗</a:t>
                </a:r>
                <a:r>
                  <a:rPr lang="en-GB" sz="1200" spc="-5" dirty="0">
                    <a:effectLst/>
                    <a:latin typeface="Times New Roman"/>
                    <a:ea typeface="SimSun"/>
                  </a:rPr>
                  <a:t>,</a:t>
                </a:r>
                <a:r>
                  <a:rPr lang="en-GB" sz="1200" i="0" spc="-5">
                    <a:effectLst/>
                    <a:latin typeface="Cambria Math"/>
                    <a:ea typeface="SimSun"/>
                  </a:rPr>
                  <a:t>  〖[1〗∕2] N</a:t>
                </a:r>
                <a:r>
                  <a:rPr lang="en-GB" sz="1200" spc="-5" dirty="0">
                    <a:effectLst/>
                    <a:latin typeface="Times New Roman"/>
                    <a:ea typeface="SimSun"/>
                  </a:rPr>
                  <a:t>).</a:t>
                </a:r>
                <a:endParaRPr lang="en-GB" sz="1200" dirty="0">
                  <a:effectLst/>
                  <a:latin typeface="Times New Roman"/>
                  <a:ea typeface="MS Mincho"/>
                </a:endParaRPr>
              </a:p>
              <a:p>
                <a:pPr marL="342900" lvl="0" indent="-342900" algn="just" rtl="0">
                  <a:lnSpc>
                    <a:spcPct val="95000"/>
                  </a:lnSpc>
                  <a:spcAft>
                    <a:spcPts val="600"/>
                  </a:spcAft>
                  <a:buFont typeface="Symbol"/>
                  <a:buChar char=""/>
                  <a:tabLst>
                    <a:tab pos="182880" algn="l"/>
                    <a:tab pos="411480" algn="l"/>
                    <a:tab pos="411480" algn="l"/>
                  </a:tabLst>
                </a:pPr>
                <a:r>
                  <a:rPr lang="en-GB" sz="1200" spc="-5" dirty="0">
                    <a:effectLst/>
                    <a:latin typeface="Times New Roman"/>
                    <a:ea typeface="SimSun"/>
                  </a:rPr>
                  <a:t>Four quarters of the sensing field: Each quarter is divided into three levels horizontally. At each level, there is a maximum transmission range (TR), which is the diagonal length of the level as shown in Fig. 1. Nodes that are beyond this are unable to connect with the CHs, whereas those within this range use this to transmit their parameters so that they might themselves become the new CH, and once chosen, the others will send data to it.</a:t>
                </a:r>
                <a:endParaRPr lang="en-GB" sz="1200" dirty="0">
                  <a:effectLst/>
                  <a:latin typeface="Times New Roman"/>
                  <a:ea typeface="MS Mincho"/>
                </a:endParaRPr>
              </a:p>
              <a:p>
                <a:pPr algn="just" rtl="0"/>
                <a:endParaRPr lang="en-GB" dirty="0"/>
              </a:p>
            </p:txBody>
          </p:sp>
        </mc:Fallback>
      </mc:AlternateContent>
      <p:sp>
        <p:nvSpPr>
          <p:cNvPr id="4" name="Slide Number Placeholder 3"/>
          <p:cNvSpPr>
            <a:spLocks noGrp="1"/>
          </p:cNvSpPr>
          <p:nvPr>
            <p:ph type="sldNum" sz="quarter" idx="10"/>
          </p:nvPr>
        </p:nvSpPr>
        <p:spPr/>
        <p:txBody>
          <a:bodyPr/>
          <a:lstStyle/>
          <a:p>
            <a:fld id="{2F5F81FE-E997-4C3D-B989-3457A461962D}" type="slidenum">
              <a:rPr lang="ar-IQ" smtClean="0">
                <a:solidFill>
                  <a:prstClr val="black"/>
                </a:solidFill>
              </a:rPr>
              <a:pPr/>
              <a:t>54</a:t>
            </a:fld>
            <a:endParaRPr lang="ar-IQ">
              <a:solidFill>
                <a:prstClr val="black"/>
              </a:solidFill>
            </a:endParaRPr>
          </a:p>
        </p:txBody>
      </p:sp>
    </p:spTree>
    <p:extLst>
      <p:ext uri="{BB962C8B-B14F-4D97-AF65-F5344CB8AC3E}">
        <p14:creationId xmlns:p14="http://schemas.microsoft.com/office/powerpoint/2010/main" val="2621735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77500" lnSpcReduction="20000"/>
              </a:bodyPr>
              <a:lstStyle/>
              <a:p>
                <a:pPr algn="just" rtl="0"/>
                <a:r>
                  <a:rPr lang="en-US" dirty="0" smtClean="0"/>
                  <a:t>The</a:t>
                </a:r>
                <a:r>
                  <a:rPr lang="en-US" baseline="0" dirty="0" smtClean="0"/>
                  <a:t> comparison of M2M Routing protocol MLCMS (Multi-Level Clustering multiple Sink) with the MLEACH (Multi-Hop LEACH ) in number of active nodes and the remaining energy as clear from the graphs how the energy efficiency and the lifetime of system is better in our proposed routing protocol MLCMS</a:t>
                </a:r>
              </a:p>
              <a:p>
                <a:pPr algn="just" rtl="0"/>
                <a:endParaRPr lang="en-US" baseline="0" dirty="0" smtClean="0"/>
              </a:p>
              <a:p>
                <a:pPr algn="just">
                  <a:lnSpc>
                    <a:spcPct val="150000"/>
                  </a:lnSpc>
                  <a:spcAft>
                    <a:spcPts val="0"/>
                  </a:spcAft>
                </a:pPr>
                <a:r>
                  <a:rPr lang="en-GB" sz="1200" dirty="0" smtClean="0">
                    <a:effectLst/>
                    <a:latin typeface="Times New Roman"/>
                    <a:ea typeface="Calibri"/>
                    <a:cs typeface="Times New Roman"/>
                  </a:rPr>
                  <a:t>The number of </a:t>
                </a:r>
                <a:r>
                  <a:rPr lang="en-GB" sz="1200" i="1" dirty="0" smtClean="0">
                    <a:effectLst/>
                    <a:latin typeface="Times New Roman"/>
                    <a:ea typeface="Calibri"/>
                    <a:cs typeface="Times New Roman"/>
                  </a:rPr>
                  <a:t>“</a:t>
                </a:r>
                <a:r>
                  <a:rPr lang="en-GB" sz="1200" dirty="0" smtClean="0">
                    <a:effectLst/>
                    <a:latin typeface="Times New Roman"/>
                    <a:ea typeface="Calibri"/>
                    <a:cs typeface="Times New Roman"/>
                  </a:rPr>
                  <a:t>alive</a:t>
                </a:r>
                <a:r>
                  <a:rPr lang="en-GB" sz="1200" i="1" dirty="0" smtClean="0">
                    <a:effectLst/>
                    <a:latin typeface="Times New Roman"/>
                    <a:ea typeface="Calibri"/>
                    <a:cs typeface="Times New Roman"/>
                  </a:rPr>
                  <a:t>” </a:t>
                </a:r>
                <a:r>
                  <a:rPr lang="en-GB" sz="1200" dirty="0" smtClean="0">
                    <a:effectLst/>
                    <a:latin typeface="Times New Roman"/>
                    <a:ea typeface="Calibri"/>
                    <a:cs typeface="Times New Roman"/>
                  </a:rPr>
                  <a:t>nodes over the simulation time is illustrated in Figure 4. The life time of the system refers to the period between its first operation and the demise of the last node. It can be seen that MLCMs lasted for 3716 rounds, whilst LEACH and M-LEACH achieved 1500 and 1900 rounds, respectively. This is observed in the shape of the graphs, where a steep decrease in LEACH and M-LEACH shows where energy equalisation is attained</a:t>
                </a:r>
                <a:r>
                  <a:rPr lang="en-GB" sz="1200" dirty="0" smtClean="0">
                    <a:solidFill>
                      <a:srgbClr val="FF0000"/>
                    </a:solidFill>
                    <a:effectLst/>
                    <a:latin typeface="Times New Roman"/>
                    <a:ea typeface="Calibri"/>
                    <a:cs typeface="Times New Roman"/>
                  </a:rPr>
                  <a:t>.  </a:t>
                </a:r>
                <a:r>
                  <a:rPr lang="en-GB" sz="1200" dirty="0" smtClean="0">
                    <a:solidFill>
                      <a:srgbClr val="984806"/>
                    </a:solidFill>
                    <a:effectLst/>
                    <a:latin typeface="Times New Roman"/>
                    <a:ea typeface="Calibri"/>
                    <a:cs typeface="Times New Roman"/>
                  </a:rPr>
                  <a:t>When last node is reached, all nodes are depleted energy resources, leading to this quick decline. On the other hand, MLCMS shows a gradual decrease in the number of alive nodes, which is due to the fact that energy equalization is not coordinated and some nodes run out of battery energy much more quickly than others. We can also observe an early jump for LEACH and M-LEACH in Fig. 4. A jump is seen at the instance when many sensor have depleted their energy resources</a:t>
                </a:r>
                <a:r>
                  <a:rPr lang="en-GB" sz="1200" dirty="0" smtClean="0">
                    <a:solidFill>
                      <a:srgbClr val="7030A0"/>
                    </a:solidFill>
                    <a:effectLst/>
                    <a:latin typeface="Times New Roman"/>
                    <a:ea typeface="Calibri"/>
                    <a:cs typeface="Times New Roman"/>
                  </a:rPr>
                  <a:t>.</a:t>
                </a:r>
                <a:endParaRPr lang="en-GB" sz="1200" dirty="0" smtClean="0">
                  <a:effectLst/>
                  <a:latin typeface="Times New Roman"/>
                  <a:ea typeface="Times New Roman"/>
                  <a:cs typeface="Times New Roman"/>
                </a:endParaRPr>
              </a:p>
              <a:p>
                <a:pPr algn="just" rtl="0"/>
                <a:endParaRPr lang="en-US" baseline="0" dirty="0" smtClean="0"/>
              </a:p>
              <a:p>
                <a:pPr algn="just" rtl="0"/>
                <a:endParaRPr lang="en-US" baseline="0" dirty="0" smtClean="0"/>
              </a:p>
              <a:p>
                <a:pPr algn="just" rtl="0"/>
                <a:endParaRPr lang="en-US" baseline="0" dirty="0" smtClean="0"/>
              </a:p>
              <a:p>
                <a:pPr algn="just" rtl="0"/>
                <a:endParaRPr lang="en-US" baseline="0" dirty="0" smtClean="0"/>
              </a:p>
              <a:p>
                <a:pPr algn="just" rtl="0"/>
                <a:endParaRPr lang="en-US" baseline="0" dirty="0" smtClean="0"/>
              </a:p>
              <a:p>
                <a:pPr marL="411480" indent="-228600" algn="just" rtl="0">
                  <a:lnSpc>
                    <a:spcPct val="95000"/>
                  </a:lnSpc>
                  <a:spcAft>
                    <a:spcPts val="600"/>
                  </a:spcAft>
                  <a:tabLst>
                    <a:tab pos="182880" algn="l"/>
                    <a:tab pos="411480" algn="l"/>
                    <a:tab pos="457200" algn="l"/>
                  </a:tabLst>
                </a:pPr>
                <a:r>
                  <a:rPr lang="en-GB" sz="1200" spc="-5" dirty="0" smtClean="0">
                    <a:effectLst/>
                    <a:latin typeface="Times New Roman"/>
                    <a:ea typeface="SimSun"/>
                  </a:rPr>
                  <a:t>The operation of the MLCMS routing protocol is divided into two phases in each round: the set-up phase and the steady-state phase. The first phase is the selection of CHs in each quarter, which involves the central node or that nearest the centre for each of the three levels in each quarter, initially sending a Hello message to all the nodes at the same level. Only those within transmission range can receive the message, and hence, send information regarding residual energy and their position (x, y). The two nodes with the MAX Z (n) in equation (4) will be selected as the CHs of this level. These CHs are uniformly distributed to prevent them from being too close to each other, as shown in Fig. 2. Then the elected CHs broadcast their election to the rest of the nodes by sending an INVITE message to declare itself the CH, which contains the ID of the CH. The nodes within their transmission range will receive the INVITE message, then will measure the signal strength and join the CH with the largest signal strength. While the node doesn’t receive an invitation message within T(Z) (T(Z)&lt;T(n)), it declares itself the CH, T(Z) is waiting time, and T(n) is for refreshing the distribution of the nodes in the field. Furthermore, the CH’s energy is checked regularly, and if it is less than 25% of its residual energy, it should be changed. The new CHs for each level will be selected by the old CH, sending a request to all related nodes about their residual energy and their (x, y) position to measure their distance from their sink. The one with maximum Z(n) will be assigned the role of new CH for that level. </a:t>
                </a:r>
                <a14:m>
                  <m:oMath xmlns:m="http://schemas.openxmlformats.org/officeDocument/2006/math">
                    <m:r>
                      <m:rPr>
                        <m:sty m:val="p"/>
                      </m:rPr>
                      <a:rPr lang="en-US" sz="1200" smtClean="0">
                        <a:effectLst/>
                        <a:latin typeface="Cambria Math"/>
                        <a:ea typeface="SimSun"/>
                        <a:cs typeface="Symbol"/>
                      </a:rPr>
                      <m:t>W</m:t>
                    </m:r>
                    <m:d>
                      <m:dPr>
                        <m:ctrlPr>
                          <a:rPr lang="en-GB" sz="1200" i="1">
                            <a:effectLst/>
                            <a:latin typeface="Cambria Math" panose="02040503050406030204" pitchFamily="18" charset="0"/>
                            <a:ea typeface="SimSun"/>
                            <a:cs typeface="Symbol"/>
                          </a:rPr>
                        </m:ctrlPr>
                      </m:dPr>
                      <m:e>
                        <m:r>
                          <m:rPr>
                            <m:sty m:val="p"/>
                          </m:rPr>
                          <a:rPr lang="en-US" sz="1200">
                            <a:effectLst/>
                            <a:latin typeface="Cambria Math"/>
                            <a:ea typeface="SimSun"/>
                            <a:cs typeface="Symbol"/>
                          </a:rPr>
                          <m:t>n</m:t>
                        </m:r>
                      </m:e>
                    </m:d>
                    <m:r>
                      <a:rPr lang="en-US" sz="1200">
                        <a:effectLst/>
                        <a:latin typeface="Cambria Math"/>
                        <a:ea typeface="SimSun"/>
                        <a:cs typeface="Symbol"/>
                      </a:rPr>
                      <m:t>=</m:t>
                    </m:r>
                    <m:sSub>
                      <m:sSubPr>
                        <m:ctrlPr>
                          <a:rPr lang="en-GB" sz="1200" i="1">
                            <a:effectLst/>
                            <a:latin typeface="Cambria Math" panose="02040503050406030204" pitchFamily="18" charset="0"/>
                            <a:ea typeface="SimSun"/>
                            <a:cs typeface="Symbol"/>
                          </a:rPr>
                        </m:ctrlPr>
                      </m:sSubPr>
                      <m:e>
                        <m:r>
                          <a:rPr lang="en-US" sz="1200" i="1">
                            <a:effectLst/>
                            <a:latin typeface="Cambria Math"/>
                            <a:ea typeface="SimSun"/>
                            <a:cs typeface="Symbol"/>
                          </a:rPr>
                          <m:t>𝜛</m:t>
                        </m:r>
                      </m:e>
                      <m:sub>
                        <m:r>
                          <a:rPr lang="en-US" sz="1200" i="1">
                            <a:effectLst/>
                            <a:latin typeface="Cambria Math"/>
                            <a:ea typeface="SimSun"/>
                            <a:cs typeface="Symbol"/>
                          </a:rPr>
                          <m:t>1</m:t>
                        </m:r>
                      </m:sub>
                    </m:sSub>
                    <m:r>
                      <a:rPr lang="en-US" sz="1200" i="1">
                        <a:effectLst/>
                        <a:latin typeface="Cambria Math"/>
                        <a:ea typeface="SimSun"/>
                        <a:cs typeface="Symbol"/>
                      </a:rPr>
                      <m:t>𝐸</m:t>
                    </m:r>
                    <m:r>
                      <a:rPr lang="en-US" sz="1200" i="1">
                        <a:effectLst/>
                        <a:latin typeface="Cambria Math"/>
                        <a:ea typeface="SimSun"/>
                        <a:cs typeface="Symbol"/>
                      </a:rPr>
                      <m:t>(</m:t>
                    </m:r>
                    <m:r>
                      <a:rPr lang="en-US" sz="1200" i="1">
                        <a:effectLst/>
                        <a:latin typeface="Cambria Math"/>
                        <a:ea typeface="SimSun"/>
                        <a:cs typeface="Symbol"/>
                      </a:rPr>
                      <m:t>𝑛</m:t>
                    </m:r>
                    <m:r>
                      <a:rPr lang="en-US" sz="1200" i="1">
                        <a:effectLst/>
                        <a:latin typeface="Cambria Math"/>
                        <a:ea typeface="SimSun"/>
                        <a:cs typeface="Symbol"/>
                      </a:rPr>
                      <m:t>)</m:t>
                    </m:r>
                    <m:r>
                      <a:rPr lang="en-US" sz="1200">
                        <a:effectLst/>
                        <a:latin typeface="Cambria Math"/>
                        <a:ea typeface="SimSun"/>
                        <a:cs typeface="Symbol"/>
                      </a:rPr>
                      <m:t>+</m:t>
                    </m:r>
                    <m:sSub>
                      <m:sSubPr>
                        <m:ctrlPr>
                          <a:rPr lang="en-GB" sz="1200" i="1">
                            <a:effectLst/>
                            <a:latin typeface="Cambria Math" panose="02040503050406030204" pitchFamily="18" charset="0"/>
                            <a:ea typeface="SimSun"/>
                            <a:cs typeface="Symbol"/>
                          </a:rPr>
                        </m:ctrlPr>
                      </m:sSubPr>
                      <m:e>
                        <m:r>
                          <a:rPr lang="en-US" sz="1200" i="1">
                            <a:effectLst/>
                            <a:latin typeface="Cambria Math"/>
                            <a:ea typeface="SimSun"/>
                            <a:cs typeface="Symbol"/>
                          </a:rPr>
                          <m:t>𝜛</m:t>
                        </m:r>
                      </m:e>
                      <m:sub>
                        <m:r>
                          <a:rPr lang="en-US" sz="1200" i="1">
                            <a:effectLst/>
                            <a:latin typeface="Cambria Math"/>
                            <a:ea typeface="SimSun"/>
                            <a:cs typeface="Symbol"/>
                          </a:rPr>
                          <m:t>2</m:t>
                        </m:r>
                      </m:sub>
                    </m:sSub>
                    <m:r>
                      <m:rPr>
                        <m:sty m:val="p"/>
                      </m:rPr>
                      <a:rPr lang="en-US" sz="1200">
                        <a:effectLst/>
                        <a:latin typeface="Cambria Math"/>
                        <a:ea typeface="SimSun"/>
                        <a:cs typeface="Symbol"/>
                      </a:rPr>
                      <m:t>N</m:t>
                    </m:r>
                    <m:d>
                      <m:dPr>
                        <m:ctrlPr>
                          <a:rPr lang="en-GB" sz="1200" i="1">
                            <a:effectLst/>
                            <a:latin typeface="Cambria Math" panose="02040503050406030204" pitchFamily="18" charset="0"/>
                            <a:ea typeface="SimSun"/>
                            <a:cs typeface="Symbol"/>
                          </a:rPr>
                        </m:ctrlPr>
                      </m:dPr>
                      <m:e>
                        <m:r>
                          <m:rPr>
                            <m:sty m:val="p"/>
                          </m:rPr>
                          <a:rPr lang="en-US" sz="1200">
                            <a:effectLst/>
                            <a:latin typeface="Cambria Math"/>
                            <a:ea typeface="SimSun"/>
                            <a:cs typeface="Symbol"/>
                          </a:rPr>
                          <m:t>n</m:t>
                        </m:r>
                      </m:e>
                    </m:d>
                    <m:r>
                      <a:rPr lang="en-US" sz="1200" i="1">
                        <a:effectLst/>
                        <a:latin typeface="Cambria Math"/>
                        <a:ea typeface="SimSun"/>
                        <a:cs typeface="Symbol"/>
                      </a:rPr>
                      <m:t>−</m:t>
                    </m:r>
                    <m:sSub>
                      <m:sSubPr>
                        <m:ctrlPr>
                          <a:rPr lang="en-GB" sz="1200" i="1">
                            <a:effectLst/>
                            <a:latin typeface="Cambria Math" panose="02040503050406030204" pitchFamily="18" charset="0"/>
                            <a:ea typeface="SimSun"/>
                            <a:cs typeface="Symbol"/>
                          </a:rPr>
                        </m:ctrlPr>
                      </m:sSubPr>
                      <m:e>
                        <m:r>
                          <a:rPr lang="en-US" sz="1200" i="1">
                            <a:effectLst/>
                            <a:latin typeface="Cambria Math"/>
                            <a:ea typeface="SimSun"/>
                            <a:cs typeface="Symbol"/>
                          </a:rPr>
                          <m:t>𝜛</m:t>
                        </m:r>
                      </m:e>
                      <m:sub>
                        <m:r>
                          <a:rPr lang="en-US" sz="1200" i="1">
                            <a:effectLst/>
                            <a:latin typeface="Cambria Math"/>
                            <a:ea typeface="SimSun"/>
                            <a:cs typeface="Symbol"/>
                          </a:rPr>
                          <m:t>3</m:t>
                        </m:r>
                      </m:sub>
                    </m:sSub>
                    <m:r>
                      <m:rPr>
                        <m:sty m:val="p"/>
                      </m:rPr>
                      <a:rPr lang="en-US" sz="1200">
                        <a:effectLst/>
                        <a:latin typeface="Cambria Math"/>
                        <a:ea typeface="SimSun"/>
                        <a:cs typeface="Symbol"/>
                      </a:rPr>
                      <m:t>D</m:t>
                    </m:r>
                    <m:r>
                      <a:rPr lang="en-US" sz="1200">
                        <a:effectLst/>
                        <a:latin typeface="Cambria Math"/>
                        <a:ea typeface="SimSun"/>
                        <a:cs typeface="Symbol"/>
                      </a:rPr>
                      <m:t>(</m:t>
                    </m:r>
                    <m:r>
                      <m:rPr>
                        <m:sty m:val="p"/>
                      </m:rPr>
                      <a:rPr lang="en-US" sz="1200">
                        <a:effectLst/>
                        <a:latin typeface="Cambria Math"/>
                        <a:ea typeface="SimSun"/>
                        <a:cs typeface="Symbol"/>
                      </a:rPr>
                      <m:t>n</m:t>
                    </m:r>
                    <m:r>
                      <a:rPr lang="en-US" sz="1200">
                        <a:effectLst/>
                        <a:latin typeface="Cambria Math"/>
                        <a:ea typeface="SimSun"/>
                        <a:cs typeface="Symbol"/>
                      </a:rPr>
                      <m:t>)</m:t>
                    </m:r>
                  </m:oMath>
                </a14:m>
                <a:endParaRPr lang="en-GB" sz="1200" dirty="0">
                  <a:effectLst/>
                  <a:latin typeface="Times New Roman"/>
                  <a:ea typeface="MS Mincho"/>
                </a:endParaRPr>
              </a:p>
            </p:txBody>
          </p:sp>
        </mc:Choice>
        <mc:Fallback xmlns="">
          <p:sp>
            <p:nvSpPr>
              <p:cNvPr id="3" name="Notes Placeholder 2"/>
              <p:cNvSpPr>
                <a:spLocks noGrp="1"/>
              </p:cNvSpPr>
              <p:nvPr>
                <p:ph type="body" idx="1"/>
              </p:nvPr>
            </p:nvSpPr>
            <p:spPr/>
            <p:txBody>
              <a:bodyPr>
                <a:normAutofit fontScale="77500" lnSpcReduction="20000"/>
              </a:bodyPr>
              <a:lstStyle/>
              <a:p>
                <a:pPr algn="just" rtl="0"/>
                <a:r>
                  <a:rPr lang="en-US" dirty="0" smtClean="0"/>
                  <a:t>The</a:t>
                </a:r>
                <a:r>
                  <a:rPr lang="en-US" baseline="0" dirty="0" smtClean="0"/>
                  <a:t> comparison of M2M Routing protocol MLCMS (Multi-Level Clustering multiple Sink) with the MLEACH (Multi-Hop LEACH ) in number of active nodes and the remaining energy as clear from the graphs how the energy efficiency and the lifetime of system is better in our proposed routing protocol MLCMS</a:t>
                </a:r>
              </a:p>
              <a:p>
                <a:pPr algn="just" rtl="0"/>
                <a:endParaRPr lang="en-US" baseline="0" dirty="0" smtClean="0"/>
              </a:p>
              <a:p>
                <a:pPr algn="just">
                  <a:lnSpc>
                    <a:spcPct val="150000"/>
                  </a:lnSpc>
                  <a:spcAft>
                    <a:spcPts val="0"/>
                  </a:spcAft>
                </a:pPr>
                <a:r>
                  <a:rPr lang="en-GB" sz="1200" dirty="0" smtClean="0">
                    <a:effectLst/>
                    <a:latin typeface="Times New Roman"/>
                    <a:ea typeface="Calibri"/>
                    <a:cs typeface="Times New Roman"/>
                  </a:rPr>
                  <a:t>The number of </a:t>
                </a:r>
                <a:r>
                  <a:rPr lang="en-GB" sz="1200" i="1" dirty="0" smtClean="0">
                    <a:effectLst/>
                    <a:latin typeface="Times New Roman"/>
                    <a:ea typeface="Calibri"/>
                    <a:cs typeface="Times New Roman"/>
                  </a:rPr>
                  <a:t>“</a:t>
                </a:r>
                <a:r>
                  <a:rPr lang="en-GB" sz="1200" dirty="0" smtClean="0">
                    <a:effectLst/>
                    <a:latin typeface="Times New Roman"/>
                    <a:ea typeface="Calibri"/>
                    <a:cs typeface="Times New Roman"/>
                  </a:rPr>
                  <a:t>alive</a:t>
                </a:r>
                <a:r>
                  <a:rPr lang="en-GB" sz="1200" i="1" dirty="0" smtClean="0">
                    <a:effectLst/>
                    <a:latin typeface="Times New Roman"/>
                    <a:ea typeface="Calibri"/>
                    <a:cs typeface="Times New Roman"/>
                  </a:rPr>
                  <a:t>” </a:t>
                </a:r>
                <a:r>
                  <a:rPr lang="en-GB" sz="1200" dirty="0" smtClean="0">
                    <a:effectLst/>
                    <a:latin typeface="Times New Roman"/>
                    <a:ea typeface="Calibri"/>
                    <a:cs typeface="Times New Roman"/>
                  </a:rPr>
                  <a:t>nodes over the simulation time is illustrated in Figure 4. The life time of the system refers to the period between its first operation and the demise of the last node. It can be seen that MLCMs lasted for 3716 rounds, whilst LEACH and M-LEACH achieved 1500 and 1900 rounds, respectively. This is observed in the shape of the graphs, where a steep decrease in LEACH and M-LEACH shows where energy equalisation is attained</a:t>
                </a:r>
                <a:r>
                  <a:rPr lang="en-GB" sz="1200" dirty="0" smtClean="0">
                    <a:solidFill>
                      <a:srgbClr val="FF0000"/>
                    </a:solidFill>
                    <a:effectLst/>
                    <a:latin typeface="Times New Roman"/>
                    <a:ea typeface="Calibri"/>
                    <a:cs typeface="Times New Roman"/>
                  </a:rPr>
                  <a:t>.  </a:t>
                </a:r>
                <a:r>
                  <a:rPr lang="en-GB" sz="1200" dirty="0" smtClean="0">
                    <a:solidFill>
                      <a:srgbClr val="984806"/>
                    </a:solidFill>
                    <a:effectLst/>
                    <a:latin typeface="Times New Roman"/>
                    <a:ea typeface="Calibri"/>
                    <a:cs typeface="Times New Roman"/>
                  </a:rPr>
                  <a:t>When last node is reached, all nodes are depleted energy resources, leading to this quick decline. On the other hand, MLCMS shows a gradual decrease in the number of alive nodes, which is due to the fact that energy equalization is not coordinated and some nodes run out of battery energy much more quickly than others. We can also observe an early jump for LEACH and M-LEACH in Fig. 4. A jump is seen at the instance when many sensor have depleted their energy resources</a:t>
                </a:r>
                <a:r>
                  <a:rPr lang="en-GB" sz="1200" dirty="0" smtClean="0">
                    <a:solidFill>
                      <a:srgbClr val="7030A0"/>
                    </a:solidFill>
                    <a:effectLst/>
                    <a:latin typeface="Times New Roman"/>
                    <a:ea typeface="Calibri"/>
                    <a:cs typeface="Times New Roman"/>
                  </a:rPr>
                  <a:t>.</a:t>
                </a:r>
                <a:endParaRPr lang="en-GB" sz="1200" dirty="0" smtClean="0">
                  <a:effectLst/>
                  <a:latin typeface="Times New Roman"/>
                  <a:ea typeface="Times New Roman"/>
                  <a:cs typeface="Times New Roman"/>
                </a:endParaRPr>
              </a:p>
              <a:p>
                <a:pPr algn="just" rtl="0"/>
                <a:endParaRPr lang="en-US" baseline="0" dirty="0" smtClean="0"/>
              </a:p>
              <a:p>
                <a:pPr algn="just" rtl="0"/>
                <a:endParaRPr lang="en-US" baseline="0" dirty="0" smtClean="0"/>
              </a:p>
              <a:p>
                <a:pPr algn="just" rtl="0"/>
                <a:endParaRPr lang="en-US" baseline="0" dirty="0" smtClean="0"/>
              </a:p>
              <a:p>
                <a:pPr algn="just" rtl="0"/>
                <a:endParaRPr lang="en-US" baseline="0" dirty="0" smtClean="0"/>
              </a:p>
              <a:p>
                <a:pPr algn="just" rtl="0"/>
                <a:endParaRPr lang="en-US" baseline="0" dirty="0" smtClean="0"/>
              </a:p>
              <a:p>
                <a:pPr marL="411480" indent="-228600" algn="just" rtl="0">
                  <a:lnSpc>
                    <a:spcPct val="95000"/>
                  </a:lnSpc>
                  <a:spcAft>
                    <a:spcPts val="600"/>
                  </a:spcAft>
                  <a:tabLst>
                    <a:tab pos="182880" algn="l"/>
                    <a:tab pos="411480" algn="l"/>
                    <a:tab pos="457200" algn="l"/>
                  </a:tabLst>
                </a:pPr>
                <a:r>
                  <a:rPr lang="en-GB" sz="1200" spc="-5" dirty="0" smtClean="0">
                    <a:effectLst/>
                    <a:latin typeface="Times New Roman"/>
                    <a:ea typeface="SimSun"/>
                  </a:rPr>
                  <a:t>The operation of the MLCMS routing protocol is divided into two phases in each round: the set-up phase and the steady-state phase. The first phase is the selection of CHs in each quarter, which involves the central node or that nearest the centre for each of the three levels in each quarter, initially sending a Hello message to all the nodes at the same level. Only those within transmission range can receive the message, and hence, send information regarding residual energy and their position (x, y). The two nodes with the MAX Z (n) in equation (4) will be selected as the CHs of this level. These CHs are uniformly distributed to prevent them from being too close to each other, as shown in Fig. 2. Then the elected CHs broadcast their election to the rest of the nodes by sending an INVITE message to declare itself the CH, which contains the ID of the CH. The nodes within their transmission range will receive the INVITE message, then will measure the signal strength and join the CH with the largest signal strength. While the node doesn’t receive an invitation message within T(Z) (T(Z)&lt;T(n)), it declares itself the CH, T(Z) is waiting time, and T(n) is for refreshing the distribution of the nodes in the field. Furthermore, the CH’s energy is checked regularly, and if it is less than 25% of its residual energy, it should be changed. The new CHs for each level will be selected by the old CH, sending a request to all related nodes about their residual energy and their (x, y) position to measure their distance from their sink. The one with maximum Z(n) will be assigned the role of new CH for that level. </a:t>
                </a:r>
                <a:r>
                  <a:rPr lang="en-US" sz="1200" i="0" smtClean="0">
                    <a:effectLst/>
                    <a:latin typeface="Cambria Math"/>
                    <a:ea typeface="SimSun"/>
                    <a:cs typeface="Symbol"/>
                  </a:rPr>
                  <a:t>W</a:t>
                </a:r>
                <a:r>
                  <a:rPr lang="en-GB" sz="1200" i="0">
                    <a:effectLst/>
                    <a:latin typeface="Cambria Math" panose="02040503050406030204" pitchFamily="18" charset="0"/>
                    <a:ea typeface="SimSun"/>
                  </a:rPr>
                  <a:t>(</a:t>
                </a:r>
                <a:r>
                  <a:rPr lang="en-US" sz="1200" i="0">
                    <a:effectLst/>
                    <a:latin typeface="Cambria Math"/>
                    <a:ea typeface="SimSun"/>
                    <a:cs typeface="Symbol"/>
                  </a:rPr>
                  <a:t>n</a:t>
                </a:r>
                <a:r>
                  <a:rPr lang="en-US" sz="1200" i="0">
                    <a:effectLst/>
                    <a:latin typeface="Cambria Math" panose="02040503050406030204" pitchFamily="18" charset="0"/>
                    <a:ea typeface="SimSun"/>
                    <a:cs typeface="Symbol"/>
                  </a:rPr>
                  <a:t>)</a:t>
                </a:r>
                <a:r>
                  <a:rPr lang="en-US" sz="1200" i="0">
                    <a:effectLst/>
                    <a:latin typeface="Cambria Math"/>
                    <a:ea typeface="SimSun"/>
                    <a:cs typeface="Symbol"/>
                  </a:rPr>
                  <a:t>=𝜛</a:t>
                </a:r>
                <a:r>
                  <a:rPr lang="en-GB" sz="1200" i="0">
                    <a:effectLst/>
                    <a:latin typeface="Cambria Math" panose="02040503050406030204" pitchFamily="18" charset="0"/>
                    <a:ea typeface="SimSun"/>
                    <a:cs typeface="Symbol"/>
                  </a:rPr>
                  <a:t>_</a:t>
                </a:r>
                <a:r>
                  <a:rPr lang="en-US" sz="1200" i="0">
                    <a:effectLst/>
                    <a:latin typeface="Cambria Math"/>
                    <a:ea typeface="SimSun"/>
                    <a:cs typeface="Symbol"/>
                  </a:rPr>
                  <a:t>1 𝐸(𝑛)+𝜛</a:t>
                </a:r>
                <a:r>
                  <a:rPr lang="en-GB" sz="1200" i="0">
                    <a:effectLst/>
                    <a:latin typeface="Cambria Math" panose="02040503050406030204" pitchFamily="18" charset="0"/>
                    <a:ea typeface="SimSun"/>
                    <a:cs typeface="Symbol"/>
                  </a:rPr>
                  <a:t>_</a:t>
                </a:r>
                <a:r>
                  <a:rPr lang="en-US" sz="1200" i="0">
                    <a:effectLst/>
                    <a:latin typeface="Cambria Math"/>
                    <a:ea typeface="SimSun"/>
                    <a:cs typeface="Symbol"/>
                  </a:rPr>
                  <a:t>2 N</a:t>
                </a:r>
                <a:r>
                  <a:rPr lang="en-GB" sz="1200" i="0">
                    <a:effectLst/>
                    <a:latin typeface="Cambria Math" panose="02040503050406030204" pitchFamily="18" charset="0"/>
                    <a:ea typeface="SimSun"/>
                  </a:rPr>
                  <a:t>(</a:t>
                </a:r>
                <a:r>
                  <a:rPr lang="en-US" sz="1200" i="0">
                    <a:effectLst/>
                    <a:latin typeface="Cambria Math"/>
                    <a:ea typeface="SimSun"/>
                    <a:cs typeface="Symbol"/>
                  </a:rPr>
                  <a:t>n</a:t>
                </a:r>
                <a:r>
                  <a:rPr lang="en-US" sz="1200" i="0">
                    <a:effectLst/>
                    <a:latin typeface="Cambria Math" panose="02040503050406030204" pitchFamily="18" charset="0"/>
                    <a:ea typeface="SimSun"/>
                    <a:cs typeface="Symbol"/>
                  </a:rPr>
                  <a:t>)</a:t>
                </a:r>
                <a:r>
                  <a:rPr lang="en-US" sz="1200" i="0">
                    <a:effectLst/>
                    <a:latin typeface="Cambria Math"/>
                    <a:ea typeface="SimSun"/>
                    <a:cs typeface="Symbol"/>
                  </a:rPr>
                  <a:t>−𝜛</a:t>
                </a:r>
                <a:r>
                  <a:rPr lang="en-GB" sz="1200" i="0">
                    <a:effectLst/>
                    <a:latin typeface="Cambria Math" panose="02040503050406030204" pitchFamily="18" charset="0"/>
                    <a:ea typeface="SimSun"/>
                    <a:cs typeface="Symbol"/>
                  </a:rPr>
                  <a:t>_</a:t>
                </a:r>
                <a:r>
                  <a:rPr lang="en-US" sz="1200" i="0">
                    <a:effectLst/>
                    <a:latin typeface="Cambria Math"/>
                    <a:ea typeface="SimSun"/>
                    <a:cs typeface="Symbol"/>
                  </a:rPr>
                  <a:t>3 D(n)</a:t>
                </a:r>
                <a:endParaRPr lang="en-GB" sz="1200" dirty="0">
                  <a:effectLst/>
                  <a:latin typeface="Times New Roman"/>
                  <a:ea typeface="MS Mincho"/>
                </a:endParaRPr>
              </a:p>
            </p:txBody>
          </p:sp>
        </mc:Fallback>
      </mc:AlternateContent>
      <p:sp>
        <p:nvSpPr>
          <p:cNvPr id="4" name="Slide Number Placeholder 3"/>
          <p:cNvSpPr>
            <a:spLocks noGrp="1"/>
          </p:cNvSpPr>
          <p:nvPr>
            <p:ph type="sldNum" sz="quarter" idx="10"/>
          </p:nvPr>
        </p:nvSpPr>
        <p:spPr/>
        <p:txBody>
          <a:bodyPr/>
          <a:lstStyle/>
          <a:p>
            <a:fld id="{2F5F81FE-E997-4C3D-B989-3457A461962D}" type="slidenum">
              <a:rPr lang="ar-IQ" smtClean="0"/>
              <a:pPr/>
              <a:t>55</a:t>
            </a:fld>
            <a:endParaRPr lang="ar-IQ"/>
          </a:p>
        </p:txBody>
      </p:sp>
    </p:spTree>
    <p:extLst>
      <p:ext uri="{BB962C8B-B14F-4D97-AF65-F5344CB8AC3E}">
        <p14:creationId xmlns:p14="http://schemas.microsoft.com/office/powerpoint/2010/main" val="757574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0"/>
              </a:spcAft>
            </a:pPr>
            <a:r>
              <a:rPr lang="en-US" sz="1200" dirty="0" smtClean="0">
                <a:effectLst/>
                <a:latin typeface="Times"/>
                <a:ea typeface="Times New Roman"/>
                <a:cs typeface="Times New Roman"/>
              </a:rPr>
              <a:t>we plot the expected end-to-end delay associated with round. As seen, the end-to-end delay decreases as the traffic load of the system is </a:t>
            </a:r>
            <a:r>
              <a:rPr lang="en-US" sz="1200" dirty="0" err="1" smtClean="0">
                <a:effectLst/>
                <a:latin typeface="Times"/>
                <a:ea typeface="Times New Roman"/>
                <a:cs typeface="Times New Roman"/>
              </a:rPr>
              <a:t>minimising</a:t>
            </a:r>
            <a:r>
              <a:rPr lang="en-US" sz="1200" dirty="0" smtClean="0">
                <a:effectLst/>
                <a:latin typeface="Times"/>
                <a:ea typeface="Times New Roman"/>
                <a:cs typeface="Times New Roman"/>
              </a:rPr>
              <a:t>, by considering the sleep mode periods for CHs and its nodes in adaptive way based on the residual energy of its and achieve the overlapping between CHs to keep the performance of the multi-level clustering.  The delay is </a:t>
            </a:r>
            <a:r>
              <a:rPr lang="en-US" sz="1200" dirty="0" err="1" smtClean="0">
                <a:effectLst/>
                <a:latin typeface="Times"/>
                <a:ea typeface="Times New Roman"/>
                <a:cs typeface="Times New Roman"/>
              </a:rPr>
              <a:t>lineary</a:t>
            </a:r>
            <a:r>
              <a:rPr lang="en-US" sz="1200" dirty="0" smtClean="0">
                <a:effectLst/>
                <a:latin typeface="Times"/>
                <a:ea typeface="Times New Roman"/>
                <a:cs typeface="Times New Roman"/>
              </a:rPr>
              <a:t> proportional to traffic load. Indeed, as the traffic between source and destination of consecutive forwarders increases, the times that a data packet will be forwarded increases and hence the end-to-end delay increases. It means that, the more conjunction increases, the more end-to-end delay is.</a:t>
            </a:r>
            <a:endParaRPr lang="en-GB" sz="1200" dirty="0" smtClean="0">
              <a:effectLst/>
              <a:latin typeface="Times New Roman"/>
              <a:ea typeface="Times New Roman"/>
              <a:cs typeface="Times New Roman"/>
            </a:endParaRPr>
          </a:p>
          <a:p>
            <a:pPr algn="l" rtl="0"/>
            <a:endParaRPr lang="en-GB" dirty="0"/>
          </a:p>
        </p:txBody>
      </p:sp>
      <p:sp>
        <p:nvSpPr>
          <p:cNvPr id="4" name="Slide Number Placeholder 3"/>
          <p:cNvSpPr>
            <a:spLocks noGrp="1"/>
          </p:cNvSpPr>
          <p:nvPr>
            <p:ph type="sldNum" sz="quarter" idx="10"/>
          </p:nvPr>
        </p:nvSpPr>
        <p:spPr/>
        <p:txBody>
          <a:bodyPr/>
          <a:lstStyle/>
          <a:p>
            <a:fld id="{2F5F81FE-E997-4C3D-B989-3457A461962D}" type="slidenum">
              <a:rPr lang="ar-IQ" smtClean="0"/>
              <a:pPr/>
              <a:t>56</a:t>
            </a:fld>
            <a:endParaRPr lang="ar-IQ"/>
          </a:p>
        </p:txBody>
      </p:sp>
    </p:spTree>
    <p:extLst>
      <p:ext uri="{BB962C8B-B14F-4D97-AF65-F5344CB8AC3E}">
        <p14:creationId xmlns:p14="http://schemas.microsoft.com/office/powerpoint/2010/main" val="224889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7</a:t>
            </a:fld>
            <a:endParaRPr lang="en-GB"/>
          </a:p>
        </p:txBody>
      </p:sp>
    </p:spTree>
    <p:extLst>
      <p:ext uri="{BB962C8B-B14F-4D97-AF65-F5344CB8AC3E}">
        <p14:creationId xmlns:p14="http://schemas.microsoft.com/office/powerpoint/2010/main" val="28636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In a </a:t>
            </a:r>
            <a:r>
              <a:rPr lang="en-GB" sz="1200" b="1" i="0" u="none" strike="noStrike" kern="1200" baseline="0" dirty="0">
                <a:solidFill>
                  <a:schemeClr val="tx1"/>
                </a:solidFill>
                <a:latin typeface="+mn-lt"/>
                <a:ea typeface="+mn-ea"/>
                <a:cs typeface="+mn-cs"/>
              </a:rPr>
              <a:t>traditional architecture</a:t>
            </a:r>
            <a:r>
              <a:rPr lang="en-GB" sz="1200" b="0" i="0" u="none" strike="noStrike" kern="1200" baseline="0" dirty="0">
                <a:solidFill>
                  <a:schemeClr val="tx1"/>
                </a:solidFill>
                <a:latin typeface="+mn-lt"/>
                <a:ea typeface="+mn-ea"/>
                <a:cs typeface="+mn-cs"/>
              </a:rPr>
              <a:t>, the two main components, i.e., the BBU and RRH are integrated within a single centralised BS housed securely in an outdoor shelter. Radio Frequency (RF) signals are generated inside the integrated unit and fed to the antenna module over coaxial cables. The X2 and S1 interfaces are defined for BSs which connects a BS to its neighbouring BSs and the mobile network core, respectively.</a:t>
            </a:r>
          </a:p>
          <a:p>
            <a:r>
              <a:rPr lang="en-GB" sz="1200" b="0" i="0" u="none" strike="noStrike" kern="1200" baseline="0" dirty="0">
                <a:solidFill>
                  <a:schemeClr val="tx1"/>
                </a:solidFill>
                <a:latin typeface="+mn-lt"/>
                <a:ea typeface="+mn-ea"/>
                <a:cs typeface="+mn-cs"/>
              </a:rPr>
              <a:t>The architecture was widely used for 1G and 2G mobile network deployments.</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Disjoint BBU and RRH: </a:t>
            </a:r>
            <a:r>
              <a:rPr lang="en-GB" sz="1200" b="0" i="0" u="none" strike="noStrike" kern="1200" baseline="0" dirty="0">
                <a:solidFill>
                  <a:schemeClr val="tx1"/>
                </a:solidFill>
                <a:latin typeface="+mn-lt"/>
                <a:ea typeface="+mn-ea"/>
                <a:cs typeface="+mn-cs"/>
              </a:rPr>
              <a:t>Due to space limitations and a high cost of deployment operations, traditional integrated BS implementation is not possible everywhere. In this architecture, the BS is physically split into two components, i.e., the BBU and RRH. The RRH can be mounted near the antenna on the tower due to its small size and volume while the BBU can be located in a suitable space that is conveniently accessible and cost efficient in terms of site rental and maintenance.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 C-RAN, the BBUs of BSs are aggregated in a centralised location called the BBU pool/farm/cloud, while the RRHs are left on the cell sites, The RRHs are </a:t>
            </a:r>
            <a:r>
              <a:rPr lang="en-GB" sz="1200" b="0" i="0" u="none" strike="noStrike" kern="1200" baseline="0" dirty="0" err="1">
                <a:solidFill>
                  <a:schemeClr val="tx1"/>
                </a:solidFill>
                <a:latin typeface="+mn-lt"/>
                <a:ea typeface="+mn-ea"/>
                <a:cs typeface="+mn-cs"/>
              </a:rPr>
              <a:t>coonected</a:t>
            </a:r>
            <a:r>
              <a:rPr lang="en-GB" sz="1200" b="0" i="0" u="none" strike="noStrike" kern="1200" baseline="0" dirty="0">
                <a:solidFill>
                  <a:schemeClr val="tx1"/>
                </a:solidFill>
                <a:latin typeface="+mn-lt"/>
                <a:ea typeface="+mn-ea"/>
                <a:cs typeface="+mn-cs"/>
              </a:rPr>
              <a:t> to the BBU pool via an optical transport links with high bandwidth and low latency. The letter C in acronym C-RAN have different meanings. It not only stands for a ’Centralised-RAN’ or ’Cloud-RAN’ due to its cloud like infrastructure but is also interpreted as ’Collaborative,</a:t>
            </a:r>
          </a:p>
          <a:p>
            <a:r>
              <a:rPr lang="en-GB" sz="1200" b="0" i="0" u="none" strike="noStrike" kern="1200" baseline="0" dirty="0">
                <a:solidFill>
                  <a:schemeClr val="tx1"/>
                </a:solidFill>
                <a:latin typeface="+mn-lt"/>
                <a:ea typeface="+mn-ea"/>
                <a:cs typeface="+mn-cs"/>
              </a:rPr>
              <a:t>Cooperative Radio or Clean (Green) RAN’ due to its flexible architecture.</a:t>
            </a:r>
            <a:endParaRPr lang="en-GB" b="1" dirty="0"/>
          </a:p>
        </p:txBody>
      </p:sp>
      <p:sp>
        <p:nvSpPr>
          <p:cNvPr id="4" name="Slide Number Placeholder 3"/>
          <p:cNvSpPr>
            <a:spLocks noGrp="1"/>
          </p:cNvSpPr>
          <p:nvPr>
            <p:ph type="sldNum" sz="quarter" idx="10"/>
          </p:nvPr>
        </p:nvSpPr>
        <p:spPr/>
        <p:txBody>
          <a:bodyPr/>
          <a:lstStyle/>
          <a:p>
            <a:fld id="{971ABCF1-EB76-4FBC-9FD9-4DF29005E979}" type="slidenum">
              <a:rPr lang="en-GB" smtClean="0"/>
              <a:t>11</a:t>
            </a:fld>
            <a:endParaRPr lang="en-GB"/>
          </a:p>
        </p:txBody>
      </p:sp>
    </p:spTree>
    <p:extLst>
      <p:ext uri="{BB962C8B-B14F-4D97-AF65-F5344CB8AC3E}">
        <p14:creationId xmlns:p14="http://schemas.microsoft.com/office/powerpoint/2010/main" val="354121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Times New Roman" pitchFamily="18" charset="0"/>
                <a:cs typeface="Times New Roman" pitchFamily="18" charset="0"/>
              </a:rPr>
              <a:t>The power consumption gets a dramatic rise as the operators constantly increase the number of base stations to offer broadband wireless services. However, doubling the number of (</a:t>
            </a:r>
            <a:r>
              <a:rPr lang="en-GB" sz="1300" b="1" dirty="0">
                <a:latin typeface="Times New Roman" pitchFamily="18" charset="0"/>
                <a:cs typeface="Times New Roman" pitchFamily="18" charset="0"/>
              </a:rPr>
              <a:t>BS</a:t>
            </a:r>
            <a:r>
              <a:rPr lang="en-GB" sz="1300" dirty="0">
                <a:latin typeface="Times New Roman" pitchFamily="18" charset="0"/>
                <a:cs typeface="Times New Roman" pitchFamily="18" charset="0"/>
              </a:rPr>
              <a:t>) to provide better network coverage and capacity, will significantly doubled  the total power consumption as well. The majority of power consumption is going (</a:t>
            </a:r>
            <a:r>
              <a:rPr lang="en-GB" sz="1300" b="1" dirty="0">
                <a:latin typeface="Times New Roman" pitchFamily="18" charset="0"/>
                <a:cs typeface="Times New Roman" pitchFamily="18" charset="0"/>
              </a:rPr>
              <a:t>BS</a:t>
            </a:r>
            <a:r>
              <a:rPr lang="en-GB" sz="1300" dirty="0">
                <a:latin typeface="Times New Roman" pitchFamily="18" charset="0"/>
                <a:cs typeface="Times New Roman" pitchFamily="18" charset="0"/>
              </a:rPr>
              <a:t>) in the radio access network. Inside the BS, only half of the power is used by the </a:t>
            </a:r>
            <a:r>
              <a:rPr lang="en-GB" sz="1300" b="1" dirty="0">
                <a:latin typeface="Times New Roman" pitchFamily="18" charset="0"/>
                <a:cs typeface="Times New Roman" pitchFamily="18" charset="0"/>
              </a:rPr>
              <a:t>RAN </a:t>
            </a:r>
            <a:r>
              <a:rPr lang="en-GB" sz="1300" dirty="0">
                <a:latin typeface="Times New Roman" pitchFamily="18" charset="0"/>
                <a:cs typeface="Times New Roman" pitchFamily="18" charset="0"/>
              </a:rPr>
              <a:t>equipment; while the other half is consumed by air condition and other facilitate equipment as shown in the Pie chart.  </a:t>
            </a:r>
          </a:p>
          <a:p>
            <a:endParaRPr lang="zh-CN" altLang="en-US" sz="1300" dirty="0">
              <a:latin typeface="Times New Roman" pitchFamily="18" charset="0"/>
              <a:cs typeface="Times New Roman" pitchFamily="18" charset="0"/>
            </a:endParaRPr>
          </a:p>
          <a:p>
            <a:r>
              <a:rPr lang="en-GB" sz="1300" dirty="0">
                <a:latin typeface="Times New Roman" pitchFamily="18" charset="0"/>
                <a:cs typeface="Times New Roman" pitchFamily="18" charset="0"/>
              </a:rPr>
              <a:t>In order to save energy and decrease carbon-dioxide emissions is by decreasing the number of (</a:t>
            </a:r>
            <a:r>
              <a:rPr lang="en-GB" sz="1300" b="1" dirty="0">
                <a:latin typeface="Times New Roman" pitchFamily="18" charset="0"/>
                <a:cs typeface="Times New Roman" pitchFamily="18" charset="0"/>
              </a:rPr>
              <a:t>BS</a:t>
            </a:r>
            <a:r>
              <a:rPr lang="en-GB" sz="1300" dirty="0">
                <a:latin typeface="Times New Roman" pitchFamily="18" charset="0"/>
                <a:cs typeface="Times New Roman" pitchFamily="18" charset="0"/>
              </a:rPr>
              <a:t>). However, this will result in worse network coverage and lower capacity in traditional </a:t>
            </a:r>
            <a:r>
              <a:rPr lang="en-GB" sz="1300" b="1" dirty="0">
                <a:latin typeface="Times New Roman" pitchFamily="18" charset="0"/>
                <a:cs typeface="Times New Roman" pitchFamily="18" charset="0"/>
              </a:rPr>
              <a:t>RAN</a:t>
            </a:r>
            <a:r>
              <a:rPr lang="en-GB" sz="1300" dirty="0">
                <a:latin typeface="Times New Roman" pitchFamily="18" charset="0"/>
                <a:cs typeface="Times New Roman" pitchFamily="18" charset="0"/>
              </a:rPr>
              <a:t>. Therefore, new technologies are needed to reduce energy consumption without reducing the network coverage and capacity.  </a:t>
            </a:r>
          </a:p>
          <a:p>
            <a:r>
              <a:rPr lang="en-GB" sz="1300" dirty="0">
                <a:latin typeface="Times New Roman" pitchFamily="18" charset="0"/>
                <a:cs typeface="Times New Roman" pitchFamily="18" charset="0"/>
              </a:rPr>
              <a:t>Nowadays, many technologies solution that helps to reduce (</a:t>
            </a:r>
            <a:r>
              <a:rPr lang="en-GB" sz="1300" b="1" dirty="0">
                <a:latin typeface="Times New Roman" pitchFamily="18" charset="0"/>
                <a:cs typeface="Times New Roman" pitchFamily="18" charset="0"/>
              </a:rPr>
              <a:t>BS</a:t>
            </a:r>
            <a:r>
              <a:rPr lang="en-GB" sz="1300" dirty="0">
                <a:latin typeface="Times New Roman" pitchFamily="18" charset="0"/>
                <a:cs typeface="Times New Roman" pitchFamily="18" charset="0"/>
              </a:rPr>
              <a:t>) power consumption, such as the software solutions which save power through turning off selected carriers on idle hours like midnight, the green energy solutions which offer solar, wind and other renewable energy for base station's power supply according to local natural conditions, and the energy-saving air conditioning technology which combined with the local climate and environment characteristics, reduce the energy consumption of the air conditioning equipment, etc. </a:t>
            </a:r>
          </a:p>
        </p:txBody>
      </p:sp>
      <p:sp>
        <p:nvSpPr>
          <p:cNvPr id="4" name="Slide Number Placeholder 3"/>
          <p:cNvSpPr>
            <a:spLocks noGrp="1"/>
          </p:cNvSpPr>
          <p:nvPr>
            <p:ph type="sldNum" sz="quarter" idx="10"/>
          </p:nvPr>
        </p:nvSpPr>
        <p:spPr/>
        <p:txBody>
          <a:bodyPr/>
          <a:lstStyle/>
          <a:p>
            <a:fld id="{C41F1611-8E9E-4585-8963-34768640D792}" type="slidenum">
              <a:rPr lang="en-GB" smtClean="0"/>
              <a:t>12</a:t>
            </a:fld>
            <a:endParaRPr lang="en-GB"/>
          </a:p>
        </p:txBody>
      </p:sp>
    </p:spTree>
    <p:extLst>
      <p:ext uri="{BB962C8B-B14F-4D97-AF65-F5344CB8AC3E}">
        <p14:creationId xmlns:p14="http://schemas.microsoft.com/office/powerpoint/2010/main" val="330428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AEAE2F-6192-4CC3-A4D9-CF342AB91AD3}" type="slidenum">
              <a:rPr lang="en-GB" smtClean="0"/>
              <a:t>13</a:t>
            </a:fld>
            <a:endParaRPr lang="en-GB"/>
          </a:p>
        </p:txBody>
      </p:sp>
    </p:spTree>
    <p:extLst>
      <p:ext uri="{BB962C8B-B14F-4D97-AF65-F5344CB8AC3E}">
        <p14:creationId xmlns:p14="http://schemas.microsoft.com/office/powerpoint/2010/main" val="128371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b="1" i="1" dirty="0">
                <a:latin typeface="Times New Roman" pitchFamily="18" charset="0"/>
                <a:cs typeface="Times New Roman" pitchFamily="18" charset="0"/>
              </a:rPr>
              <a:t>Traditional Base Station :</a:t>
            </a:r>
            <a:endParaRPr lang="en-GB" dirty="0">
              <a:latin typeface="Times New Roman" pitchFamily="18" charset="0"/>
              <a:cs typeface="Times New Roman" pitchFamily="18" charset="0"/>
            </a:endParaRPr>
          </a:p>
          <a:p>
            <a:pPr defTabSz="955617">
              <a:defRPr/>
            </a:pPr>
            <a:r>
              <a:rPr lang="en-GB" dirty="0">
                <a:latin typeface="Times New Roman" pitchFamily="18" charset="0"/>
                <a:cs typeface="Times New Roman" pitchFamily="18" charset="0"/>
              </a:rPr>
              <a:t>In the 1G and 2G networks, most base station were using the all-in-one design, which mean having the analog, digital and power functions in one cabinet. Usually the base station cabinet is placed in a dedicated equipment room with all necessary site supporting facilitates like power, backup battery, air condition, backhaul transmission equipment etc. The RF signal from the base station RF unit goes through pairs of RF cable to the antennas on the top of  base station tower.  </a:t>
            </a:r>
          </a:p>
          <a:p>
            <a:pPr defTabSz="955617">
              <a:defRPr/>
            </a:pPr>
            <a:endParaRPr lang="en-GB" dirty="0">
              <a:latin typeface="Times New Roman" pitchFamily="18" charset="0"/>
              <a:cs typeface="Times New Roman" pitchFamily="18" charset="0"/>
            </a:endParaRPr>
          </a:p>
          <a:p>
            <a:pPr rtl="0"/>
            <a:r>
              <a:rPr lang="en-GB" b="1" i="1" dirty="0">
                <a:latin typeface="Times New Roman" pitchFamily="18" charset="0"/>
                <a:cs typeface="Times New Roman" pitchFamily="18" charset="0"/>
              </a:rPr>
              <a:t>Distributed Base Station:</a:t>
            </a:r>
          </a:p>
          <a:p>
            <a:pPr rtl="0"/>
            <a:r>
              <a:rPr lang="en-GB" dirty="0">
                <a:latin typeface="Times New Roman" pitchFamily="18" charset="0"/>
                <a:cs typeface="Times New Roman" pitchFamily="18" charset="0"/>
              </a:rPr>
              <a:t>The distributed base station design in 3G network used where the radio function unit also referred to as the remote radio head (</a:t>
            </a:r>
            <a:r>
              <a:rPr lang="en-GB" b="1" dirty="0">
                <a:latin typeface="Times New Roman" pitchFamily="18" charset="0"/>
                <a:cs typeface="Times New Roman" pitchFamily="18" charset="0"/>
              </a:rPr>
              <a:t>RRH</a:t>
            </a:r>
            <a:r>
              <a:rPr lang="en-GB" dirty="0">
                <a:latin typeface="Times New Roman" pitchFamily="18" charset="0"/>
                <a:cs typeface="Times New Roman" pitchFamily="18" charset="0"/>
              </a:rPr>
              <a:t>), is separated from the digital function unit, also referred to as the baseband unit (</a:t>
            </a:r>
            <a:r>
              <a:rPr lang="en-GB" b="1" dirty="0">
                <a:latin typeface="Times New Roman" pitchFamily="18" charset="0"/>
                <a:cs typeface="Times New Roman" pitchFamily="18" charset="0"/>
              </a:rPr>
              <a:t>BBU</a:t>
            </a:r>
            <a:r>
              <a:rPr lang="en-GB" dirty="0">
                <a:latin typeface="Times New Roman" pitchFamily="18" charset="0"/>
                <a:cs typeface="Times New Roman" pitchFamily="18" charset="0"/>
              </a:rPr>
              <a:t>). The RRH can be installed on the top of tower, close to the antenna. This reduces the cable loss compared to the traditional base station where the RF signal has to travel through a long cable from the base station cabinet to the antenna at the top of power.  </a:t>
            </a:r>
          </a:p>
          <a:p>
            <a:pPr rtl="0"/>
            <a:endParaRPr lang="en-GB" dirty="0">
              <a:latin typeface="Times New Roman" pitchFamily="18" charset="0"/>
              <a:cs typeface="Times New Roman" pitchFamily="18" charset="0"/>
            </a:endParaRPr>
          </a:p>
          <a:p>
            <a:pPr rtl="0"/>
            <a:r>
              <a:rPr lang="en-GB" b="1" i="1" dirty="0">
                <a:latin typeface="Times New Roman" pitchFamily="18" charset="0"/>
                <a:cs typeface="Times New Roman" pitchFamily="18" charset="0"/>
              </a:rPr>
              <a:t>C-RAN/Cloud-RAN:</a:t>
            </a:r>
          </a:p>
          <a:p>
            <a:pPr rtl="0"/>
            <a:r>
              <a:rPr lang="en-GB" dirty="0">
                <a:latin typeface="Times New Roman" pitchFamily="18" charset="0"/>
                <a:cs typeface="Times New Roman" pitchFamily="18" charset="0"/>
              </a:rPr>
              <a:t>C-RAN can consider as an evolution based on the above distributed base station design. It applies recent Data Centre Network technology to allow a low cost, high reliability, low latency and high bandwidth interconnect network in the BBU pool. It utilizes open platform and real-time virtualization technology rooted in cloud computing to achieve dynamic shared resource allocation in BBU pool.     </a:t>
            </a:r>
          </a:p>
        </p:txBody>
      </p:sp>
      <p:sp>
        <p:nvSpPr>
          <p:cNvPr id="4" name="Slide Number Placeholder 3"/>
          <p:cNvSpPr>
            <a:spLocks noGrp="1"/>
          </p:cNvSpPr>
          <p:nvPr>
            <p:ph type="sldNum" sz="quarter" idx="10"/>
          </p:nvPr>
        </p:nvSpPr>
        <p:spPr/>
        <p:txBody>
          <a:bodyPr/>
          <a:lstStyle/>
          <a:p>
            <a:fld id="{C41F1611-8E9E-4585-8963-34768640D792}" type="slidenum">
              <a:rPr lang="en-GB" smtClean="0"/>
              <a:t>14</a:t>
            </a:fld>
            <a:endParaRPr lang="en-GB"/>
          </a:p>
        </p:txBody>
      </p:sp>
    </p:spTree>
    <p:extLst>
      <p:ext uri="{BB962C8B-B14F-4D97-AF65-F5344CB8AC3E}">
        <p14:creationId xmlns:p14="http://schemas.microsoft.com/office/powerpoint/2010/main" val="1342006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US" smtClean="0"/>
              <a:t>Click icon to add picture</a:t>
            </a:r>
            <a:endParaRPr lang="en-GB"/>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4" y="0"/>
            <a:ext cx="633281" cy="6858000"/>
          </a:xfrm>
          <a:prstGeom prst="rect">
            <a:avLst/>
          </a:prstGeom>
          <a:solidFill>
            <a:schemeClr val="accent1"/>
          </a:solidFill>
        </p:spPr>
      </p:pic>
      <p:grpSp>
        <p:nvGrpSpPr>
          <p:cNvPr id="8" name="Group 7"/>
          <p:cNvGrpSpPr/>
          <p:nvPr/>
        </p:nvGrpSpPr>
        <p:grpSpPr>
          <a:xfrm>
            <a:off x="4343892"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2" name="Title 1"/>
          <p:cNvSpPr>
            <a:spLocks noGrp="1"/>
          </p:cNvSpPr>
          <p:nvPr>
            <p:ph type="ctrTitle"/>
          </p:nvPr>
        </p:nvSpPr>
        <p:spPr>
          <a:xfrm>
            <a:off x="293549" y="2130425"/>
            <a:ext cx="4084912" cy="1470025"/>
          </a:xfrm>
        </p:spPr>
        <p:txBody>
          <a:bodyPr lIns="36000" rIns="36000">
            <a:normAutofit/>
          </a:bodyPr>
          <a:lstStyle>
            <a:lvl1pPr algn="l">
              <a:defRPr sz="3000"/>
            </a:lvl1pPr>
          </a:lstStyle>
          <a:p>
            <a:r>
              <a:rPr lang="en-US" smtClean="0"/>
              <a:t>Click to edit Master title style</a:t>
            </a:r>
            <a:endParaRPr lang="en-GB" dirty="0"/>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6" y="295900"/>
            <a:ext cx="1842827" cy="677446"/>
          </a:xfrm>
          <a:prstGeom prst="rect">
            <a:avLst/>
          </a:prstGeom>
        </p:spPr>
      </p:pic>
    </p:spTree>
    <p:extLst>
      <p:ext uri="{BB962C8B-B14F-4D97-AF65-F5344CB8AC3E}">
        <p14:creationId xmlns:p14="http://schemas.microsoft.com/office/powerpoint/2010/main" val="261132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29052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Picture Placeholder 10"/>
          <p:cNvSpPr>
            <a:spLocks noGrp="1"/>
          </p:cNvSpPr>
          <p:nvPr>
            <p:ph type="pic" sz="quarter" idx="14"/>
          </p:nvPr>
        </p:nvSpPr>
        <p:spPr>
          <a:xfrm>
            <a:off x="323850" y="1844675"/>
            <a:ext cx="5688310" cy="4392637"/>
          </a:xfrm>
        </p:spPr>
        <p:txBody>
          <a:bodyPr/>
          <a:lstStyle/>
          <a:p>
            <a:r>
              <a:rPr lang="en-US" smtClean="0"/>
              <a:t>Click icon to add picture</a:t>
            </a:r>
            <a:endParaRPr lang="en-GB"/>
          </a:p>
        </p:txBody>
      </p:sp>
      <p:sp>
        <p:nvSpPr>
          <p:cNvPr id="9" name="Date Placeholder 8"/>
          <p:cNvSpPr>
            <a:spLocks noGrp="1"/>
          </p:cNvSpPr>
          <p:nvPr>
            <p:ph type="dt" sz="half" idx="15"/>
          </p:nvPr>
        </p:nvSpPr>
        <p:spPr/>
        <p:txBody>
          <a:bodyPr/>
          <a:lstStyle/>
          <a:p>
            <a:r>
              <a:rPr lang="en-US" smtClean="0">
                <a:solidFill>
                  <a:srgbClr val="00325B"/>
                </a:solidFill>
              </a:rPr>
              <a:t>2</a:t>
            </a:r>
            <a:endParaRPr lang="ar-IQ">
              <a:solidFill>
                <a:srgbClr val="00325B"/>
              </a:solidFill>
            </a:endParaRPr>
          </a:p>
        </p:txBody>
      </p:sp>
      <p:sp>
        <p:nvSpPr>
          <p:cNvPr id="10" name="Footer Placeholder 9"/>
          <p:cNvSpPr>
            <a:spLocks noGrp="1"/>
          </p:cNvSpPr>
          <p:nvPr>
            <p:ph type="ftr" sz="quarter" idx="16"/>
          </p:nvPr>
        </p:nvSpPr>
        <p:spPr/>
        <p:txBody>
          <a:bodyPr/>
          <a:lstStyle/>
          <a:p>
            <a:endParaRPr lang="ar-IQ">
              <a:solidFill>
                <a:srgbClr val="00325B"/>
              </a:solidFill>
            </a:endParaRPr>
          </a:p>
        </p:txBody>
      </p:sp>
      <p:sp>
        <p:nvSpPr>
          <p:cNvPr id="11" name="Slide Number Placeholder 10"/>
          <p:cNvSpPr>
            <a:spLocks noGrp="1"/>
          </p:cNvSpPr>
          <p:nvPr>
            <p:ph type="sldNum" sz="quarter" idx="17"/>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36410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4" name="Footer Placeholder 3"/>
          <p:cNvSpPr>
            <a:spLocks noGrp="1"/>
          </p:cNvSpPr>
          <p:nvPr>
            <p:ph type="ftr" sz="quarter" idx="11"/>
          </p:nvPr>
        </p:nvSpPr>
        <p:spPr/>
        <p:txBody>
          <a:bodyPr/>
          <a:lstStyle/>
          <a:p>
            <a:endParaRPr lang="ar-IQ">
              <a:solidFill>
                <a:srgbClr val="00325B"/>
              </a:solidFill>
            </a:endParaRPr>
          </a:p>
        </p:txBody>
      </p:sp>
      <p:sp>
        <p:nvSpPr>
          <p:cNvPr id="5" name="Slide Number Placeholder 4"/>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27934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3" name="Footer Placeholder 2"/>
          <p:cNvSpPr>
            <a:spLocks noGrp="1"/>
          </p:cNvSpPr>
          <p:nvPr>
            <p:ph type="ftr" sz="quarter" idx="11"/>
          </p:nvPr>
        </p:nvSpPr>
        <p:spPr/>
        <p:txBody>
          <a:bodyPr/>
          <a:lstStyle/>
          <a:p>
            <a:endParaRPr lang="ar-IQ">
              <a:solidFill>
                <a:srgbClr val="00325B"/>
              </a:solidFill>
            </a:endParaRPr>
          </a:p>
        </p:txBody>
      </p:sp>
      <p:sp>
        <p:nvSpPr>
          <p:cNvPr id="4" name="Slide Number Placeholder 3"/>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100489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CF6CE-DE3F-4E57-B0D8-A9C456B51E65}"/>
              </a:ext>
            </a:extLst>
          </p:cNvPr>
          <p:cNvSpPr>
            <a:spLocks noGrp="1"/>
          </p:cNvSpPr>
          <p:nvPr>
            <p:ph type="dt" sz="half" idx="10"/>
          </p:nvPr>
        </p:nvSpPr>
        <p:spPr/>
        <p:txBody>
          <a:bodyPr/>
          <a:lstStyle>
            <a:lvl1pPr>
              <a:defRPr/>
            </a:lvl1pPr>
          </a:lstStyle>
          <a:p>
            <a:pPr>
              <a:defRPr/>
            </a:pPr>
            <a:fld id="{AA05B9CE-7054-4266-9E0D-6C7D66837771}" type="datetimeFigureOut">
              <a:rPr lang="en-US"/>
              <a:pPr>
                <a:defRPr/>
              </a:pPr>
              <a:t>2/10/2019</a:t>
            </a:fld>
            <a:endParaRPr lang="en-US"/>
          </a:p>
        </p:txBody>
      </p:sp>
      <p:sp>
        <p:nvSpPr>
          <p:cNvPr id="5" name="Footer Placeholder 4">
            <a:extLst>
              <a:ext uri="{FF2B5EF4-FFF2-40B4-BE49-F238E27FC236}">
                <a16:creationId xmlns:a16="http://schemas.microsoft.com/office/drawing/2014/main" id="{4BD92541-389C-4C80-B10A-9CBC493A79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242717-E15F-48BE-9F42-87F98D6C8B2A}"/>
              </a:ext>
            </a:extLst>
          </p:cNvPr>
          <p:cNvSpPr>
            <a:spLocks noGrp="1"/>
          </p:cNvSpPr>
          <p:nvPr>
            <p:ph type="sldNum" sz="quarter" idx="12"/>
          </p:nvPr>
        </p:nvSpPr>
        <p:spPr/>
        <p:txBody>
          <a:bodyPr/>
          <a:lstStyle>
            <a:lvl1pPr>
              <a:defRPr/>
            </a:lvl1pPr>
          </a:lstStyle>
          <a:p>
            <a:pPr>
              <a:defRPr/>
            </a:pPr>
            <a:fld id="{D980BA82-48CE-48C9-AC83-ED7CCDAF4737}" type="slidenum">
              <a:rPr lang="en-US"/>
              <a:pPr>
                <a:defRPr/>
              </a:pPr>
              <a:t>‹#›</a:t>
            </a:fld>
            <a:endParaRPr lang="en-US"/>
          </a:p>
        </p:txBody>
      </p:sp>
    </p:spTree>
    <p:extLst>
      <p:ext uri="{BB962C8B-B14F-4D97-AF65-F5344CB8AC3E}">
        <p14:creationId xmlns:p14="http://schemas.microsoft.com/office/powerpoint/2010/main" val="185234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US" smtClean="0"/>
              <a:t>Click icon to add picture</a:t>
            </a:r>
            <a:endParaRPr lang="en-GB"/>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4" y="0"/>
            <a:ext cx="633281" cy="6858000"/>
          </a:xfrm>
          <a:prstGeom prst="rect">
            <a:avLst/>
          </a:prstGeom>
          <a:solidFill>
            <a:schemeClr val="accent1"/>
          </a:solidFill>
        </p:spPr>
      </p:pic>
      <p:grpSp>
        <p:nvGrpSpPr>
          <p:cNvPr id="8" name="Group 7"/>
          <p:cNvGrpSpPr/>
          <p:nvPr/>
        </p:nvGrpSpPr>
        <p:grpSpPr>
          <a:xfrm>
            <a:off x="4343892"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2" name="Title 1"/>
          <p:cNvSpPr>
            <a:spLocks noGrp="1"/>
          </p:cNvSpPr>
          <p:nvPr>
            <p:ph type="ctrTitle"/>
          </p:nvPr>
        </p:nvSpPr>
        <p:spPr>
          <a:xfrm>
            <a:off x="293549" y="2130425"/>
            <a:ext cx="4084912" cy="1470025"/>
          </a:xfrm>
        </p:spPr>
        <p:txBody>
          <a:bodyPr lIns="36000" rIns="36000">
            <a:normAutofit/>
          </a:bodyPr>
          <a:lstStyle>
            <a:lvl1pPr algn="l">
              <a:defRPr sz="3000"/>
            </a:lvl1pPr>
          </a:lstStyle>
          <a:p>
            <a:r>
              <a:rPr lang="en-US" smtClean="0"/>
              <a:t>Click to edit Master title style</a:t>
            </a:r>
            <a:endParaRPr lang="en-GB" dirty="0"/>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6" y="295900"/>
            <a:ext cx="1842827" cy="677446"/>
          </a:xfrm>
          <a:prstGeom prst="rect">
            <a:avLst/>
          </a:prstGeom>
        </p:spPr>
      </p:pic>
    </p:spTree>
    <p:extLst>
      <p:ext uri="{BB962C8B-B14F-4D97-AF65-F5344CB8AC3E}">
        <p14:creationId xmlns:p14="http://schemas.microsoft.com/office/powerpoint/2010/main" val="327219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0"/>
            <a:ext cx="8271538" cy="6858001"/>
          </a:xfrm>
          <a:prstGeom prst="rect">
            <a:avLst/>
          </a:prstGeom>
        </p:spPr>
      </p:pic>
      <p:grpSp>
        <p:nvGrpSpPr>
          <p:cNvPr id="6" name="Group 5"/>
          <p:cNvGrpSpPr/>
          <p:nvPr/>
        </p:nvGrpSpPr>
        <p:grpSpPr>
          <a:xfrm>
            <a:off x="8235165"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2" name="Title 1"/>
          <p:cNvSpPr>
            <a:spLocks noGrp="1"/>
          </p:cNvSpPr>
          <p:nvPr>
            <p:ph type="ctrTitle"/>
          </p:nvPr>
        </p:nvSpPr>
        <p:spPr>
          <a:xfrm>
            <a:off x="293548" y="2130425"/>
            <a:ext cx="5286563" cy="2018655"/>
          </a:xfrm>
        </p:spPr>
        <p:txBody>
          <a:bodyPr lIns="36000" rIns="36000">
            <a:normAutofit/>
          </a:bodyPr>
          <a:lstStyle>
            <a:lvl1pPr algn="l">
              <a:defRPr sz="36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hasCustomPrompt="1"/>
          </p:nvPr>
        </p:nvSpPr>
        <p:spPr>
          <a:xfrm>
            <a:off x="199057"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4" cy="677445"/>
          </a:xfrm>
          <a:prstGeom prst="rect">
            <a:avLst/>
          </a:prstGeom>
        </p:spPr>
      </p:pic>
    </p:spTree>
    <p:extLst>
      <p:ext uri="{BB962C8B-B14F-4D97-AF65-F5344CB8AC3E}">
        <p14:creationId xmlns:p14="http://schemas.microsoft.com/office/powerpoint/2010/main" val="390669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8" y="2130425"/>
            <a:ext cx="5286563" cy="2018655"/>
          </a:xfrm>
        </p:spPr>
        <p:txBody>
          <a:bodyPr lIns="36000" rIns="36000">
            <a:normAutofit/>
          </a:bodyPr>
          <a:lstStyle>
            <a:lvl1pPr algn="l">
              <a:defRPr sz="36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hasCustomPrompt="1"/>
          </p:nvPr>
        </p:nvSpPr>
        <p:spPr>
          <a:xfrm>
            <a:off x="199057"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4" cy="677445"/>
          </a:xfrm>
          <a:prstGeom prst="rect">
            <a:avLst/>
          </a:prstGeom>
        </p:spPr>
      </p:pic>
      <p:grpSp>
        <p:nvGrpSpPr>
          <p:cNvPr id="11" name="Group 10"/>
          <p:cNvGrpSpPr/>
          <p:nvPr/>
        </p:nvGrpSpPr>
        <p:grpSpPr>
          <a:xfrm>
            <a:off x="8235165"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Tree>
    <p:extLst>
      <p:ext uri="{BB962C8B-B14F-4D97-AF65-F5344CB8AC3E}">
        <p14:creationId xmlns:p14="http://schemas.microsoft.com/office/powerpoint/2010/main" val="410864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174926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427984" y="1772816"/>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215130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0"/>
            <a:ext cx="8271538" cy="6858001"/>
          </a:xfrm>
          <a:prstGeom prst="rect">
            <a:avLst/>
          </a:prstGeom>
        </p:spPr>
      </p:pic>
      <p:grpSp>
        <p:nvGrpSpPr>
          <p:cNvPr id="6" name="Group 5"/>
          <p:cNvGrpSpPr/>
          <p:nvPr/>
        </p:nvGrpSpPr>
        <p:grpSpPr>
          <a:xfrm>
            <a:off x="8235165"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2" name="Title 1"/>
          <p:cNvSpPr>
            <a:spLocks noGrp="1"/>
          </p:cNvSpPr>
          <p:nvPr>
            <p:ph type="ctrTitle"/>
          </p:nvPr>
        </p:nvSpPr>
        <p:spPr>
          <a:xfrm>
            <a:off x="293548" y="2130425"/>
            <a:ext cx="5286563" cy="2018655"/>
          </a:xfrm>
        </p:spPr>
        <p:txBody>
          <a:bodyPr lIns="36000" rIns="36000">
            <a:normAutofit/>
          </a:bodyPr>
          <a:lstStyle>
            <a:lvl1pPr algn="l">
              <a:defRPr sz="36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hasCustomPrompt="1"/>
          </p:nvPr>
        </p:nvSpPr>
        <p:spPr>
          <a:xfrm>
            <a:off x="199057"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4" cy="677445"/>
          </a:xfrm>
          <a:prstGeom prst="rect">
            <a:avLst/>
          </a:prstGeom>
        </p:spPr>
      </p:pic>
    </p:spTree>
    <p:extLst>
      <p:ext uri="{BB962C8B-B14F-4D97-AF65-F5344CB8AC3E}">
        <p14:creationId xmlns:p14="http://schemas.microsoft.com/office/powerpoint/2010/main" val="49620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365928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6574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3145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1" name="Picture Placeholder 10"/>
          <p:cNvSpPr>
            <a:spLocks noGrp="1"/>
          </p:cNvSpPr>
          <p:nvPr>
            <p:ph type="pic" sz="quarter" idx="14"/>
          </p:nvPr>
        </p:nvSpPr>
        <p:spPr>
          <a:xfrm>
            <a:off x="323850" y="2420888"/>
            <a:ext cx="1656000" cy="1656184"/>
          </a:xfrm>
        </p:spPr>
        <p:txBody>
          <a:bodyPr/>
          <a:lstStyle/>
          <a:p>
            <a:r>
              <a:rPr lang="en-US" smtClean="0"/>
              <a:t>Click icon to add picture</a:t>
            </a:r>
            <a:endParaRPr lang="en-GB"/>
          </a:p>
        </p:txBody>
      </p:sp>
      <p:sp>
        <p:nvSpPr>
          <p:cNvPr id="12" name="Picture Placeholder 10"/>
          <p:cNvSpPr>
            <a:spLocks noGrp="1"/>
          </p:cNvSpPr>
          <p:nvPr>
            <p:ph type="pic" sz="quarter" idx="15"/>
          </p:nvPr>
        </p:nvSpPr>
        <p:spPr>
          <a:xfrm>
            <a:off x="1979954" y="2420888"/>
            <a:ext cx="1656000" cy="1656184"/>
          </a:xfrm>
        </p:spPr>
        <p:txBody>
          <a:bodyPr/>
          <a:lstStyle/>
          <a:p>
            <a:r>
              <a:rPr lang="en-US" smtClean="0"/>
              <a:t>Click icon to add picture</a:t>
            </a:r>
            <a:endParaRPr lang="en-GB"/>
          </a:p>
        </p:txBody>
      </p:sp>
      <p:sp>
        <p:nvSpPr>
          <p:cNvPr id="13" name="Picture Placeholder 10"/>
          <p:cNvSpPr>
            <a:spLocks noGrp="1"/>
          </p:cNvSpPr>
          <p:nvPr>
            <p:ph type="pic" sz="quarter" idx="16"/>
          </p:nvPr>
        </p:nvSpPr>
        <p:spPr>
          <a:xfrm>
            <a:off x="3636058" y="2420888"/>
            <a:ext cx="1656000" cy="1656184"/>
          </a:xfrm>
        </p:spPr>
        <p:txBody>
          <a:bodyPr/>
          <a:lstStyle/>
          <a:p>
            <a:r>
              <a:rPr lang="en-US" smtClean="0"/>
              <a:t>Click icon to add picture</a:t>
            </a:r>
            <a:endParaRPr lang="en-GB"/>
          </a:p>
        </p:txBody>
      </p:sp>
      <p:sp>
        <p:nvSpPr>
          <p:cNvPr id="14" name="Picture Placeholder 10"/>
          <p:cNvSpPr>
            <a:spLocks noGrp="1"/>
          </p:cNvSpPr>
          <p:nvPr>
            <p:ph type="pic" sz="quarter" idx="17"/>
          </p:nvPr>
        </p:nvSpPr>
        <p:spPr>
          <a:xfrm>
            <a:off x="5292162" y="2420888"/>
            <a:ext cx="1656000" cy="1656184"/>
          </a:xfrm>
        </p:spPr>
        <p:txBody>
          <a:bodyPr/>
          <a:lstStyle/>
          <a:p>
            <a:r>
              <a:rPr lang="en-US" smtClean="0"/>
              <a:t>Click icon to add picture</a:t>
            </a:r>
            <a:endParaRPr lang="en-GB"/>
          </a:p>
        </p:txBody>
      </p:sp>
      <p:sp>
        <p:nvSpPr>
          <p:cNvPr id="15" name="Picture Placeholder 10"/>
          <p:cNvSpPr>
            <a:spLocks noGrp="1"/>
          </p:cNvSpPr>
          <p:nvPr>
            <p:ph type="pic" sz="quarter" idx="18"/>
          </p:nvPr>
        </p:nvSpPr>
        <p:spPr>
          <a:xfrm>
            <a:off x="6948264" y="2420888"/>
            <a:ext cx="1656000" cy="1656184"/>
          </a:xfrm>
        </p:spPr>
        <p:txBody>
          <a:bodyPr/>
          <a:lstStyle/>
          <a:p>
            <a:r>
              <a:rPr lang="en-US" smtClean="0"/>
              <a:t>Click icon to add picture</a:t>
            </a:r>
            <a:endParaRPr lang="en-GB"/>
          </a:p>
        </p:txBody>
      </p:sp>
      <p:sp>
        <p:nvSpPr>
          <p:cNvPr id="18" name="Text Placeholder 17"/>
          <p:cNvSpPr>
            <a:spLocks noGrp="1"/>
          </p:cNvSpPr>
          <p:nvPr>
            <p:ph type="body" sz="quarter" idx="19"/>
          </p:nvPr>
        </p:nvSpPr>
        <p:spPr>
          <a:xfrm>
            <a:off x="224088"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7"/>
          <p:cNvSpPr>
            <a:spLocks noGrp="1"/>
          </p:cNvSpPr>
          <p:nvPr>
            <p:ph type="body" sz="quarter" idx="20"/>
          </p:nvPr>
        </p:nvSpPr>
        <p:spPr>
          <a:xfrm>
            <a:off x="1881614"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7"/>
          <p:cNvSpPr>
            <a:spLocks noGrp="1"/>
          </p:cNvSpPr>
          <p:nvPr>
            <p:ph type="body" sz="quarter" idx="21"/>
          </p:nvPr>
        </p:nvSpPr>
        <p:spPr>
          <a:xfrm>
            <a:off x="3539140"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1" name="Text Placeholder 17"/>
          <p:cNvSpPr>
            <a:spLocks noGrp="1"/>
          </p:cNvSpPr>
          <p:nvPr>
            <p:ph type="body" sz="quarter" idx="22"/>
          </p:nvPr>
        </p:nvSpPr>
        <p:spPr>
          <a:xfrm>
            <a:off x="5196666"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7"/>
          <p:cNvSpPr>
            <a:spLocks noGrp="1"/>
          </p:cNvSpPr>
          <p:nvPr>
            <p:ph type="body" sz="quarter" idx="23"/>
          </p:nvPr>
        </p:nvSpPr>
        <p:spPr>
          <a:xfrm>
            <a:off x="6854192"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3" name="Footer Placeholder 2"/>
          <p:cNvSpPr>
            <a:spLocks noGrp="1"/>
          </p:cNvSpPr>
          <p:nvPr>
            <p:ph type="ftr" sz="quarter" idx="24"/>
          </p:nvPr>
        </p:nvSpPr>
        <p:spPr/>
        <p:txBody>
          <a:bodyPr/>
          <a:lstStyle/>
          <a:p>
            <a:endParaRPr lang="ar-IQ">
              <a:solidFill>
                <a:srgbClr val="00325B"/>
              </a:solidFill>
            </a:endParaRPr>
          </a:p>
        </p:txBody>
      </p:sp>
    </p:spTree>
    <p:extLst>
      <p:ext uri="{BB962C8B-B14F-4D97-AF65-F5344CB8AC3E}">
        <p14:creationId xmlns:p14="http://schemas.microsoft.com/office/powerpoint/2010/main" val="45385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33886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Picture Placeholder 10"/>
          <p:cNvSpPr>
            <a:spLocks noGrp="1"/>
          </p:cNvSpPr>
          <p:nvPr>
            <p:ph type="pic" sz="quarter" idx="14"/>
          </p:nvPr>
        </p:nvSpPr>
        <p:spPr>
          <a:xfrm>
            <a:off x="323850" y="1844675"/>
            <a:ext cx="5688310" cy="4392637"/>
          </a:xfrm>
        </p:spPr>
        <p:txBody>
          <a:bodyPr/>
          <a:lstStyle/>
          <a:p>
            <a:r>
              <a:rPr lang="en-US" smtClean="0"/>
              <a:t>Click icon to add picture</a:t>
            </a:r>
            <a:endParaRPr lang="en-GB"/>
          </a:p>
        </p:txBody>
      </p:sp>
      <p:sp>
        <p:nvSpPr>
          <p:cNvPr id="9" name="Date Placeholder 8"/>
          <p:cNvSpPr>
            <a:spLocks noGrp="1"/>
          </p:cNvSpPr>
          <p:nvPr>
            <p:ph type="dt" sz="half" idx="15"/>
          </p:nvPr>
        </p:nvSpPr>
        <p:spPr/>
        <p:txBody>
          <a:bodyPr/>
          <a:lstStyle/>
          <a:p>
            <a:r>
              <a:rPr lang="en-US" smtClean="0">
                <a:solidFill>
                  <a:srgbClr val="00325B"/>
                </a:solidFill>
              </a:rPr>
              <a:t>2</a:t>
            </a:r>
            <a:endParaRPr lang="ar-IQ">
              <a:solidFill>
                <a:srgbClr val="00325B"/>
              </a:solidFill>
            </a:endParaRPr>
          </a:p>
        </p:txBody>
      </p:sp>
      <p:sp>
        <p:nvSpPr>
          <p:cNvPr id="10" name="Footer Placeholder 9"/>
          <p:cNvSpPr>
            <a:spLocks noGrp="1"/>
          </p:cNvSpPr>
          <p:nvPr>
            <p:ph type="ftr" sz="quarter" idx="16"/>
          </p:nvPr>
        </p:nvSpPr>
        <p:spPr/>
        <p:txBody>
          <a:bodyPr/>
          <a:lstStyle/>
          <a:p>
            <a:endParaRPr lang="ar-IQ">
              <a:solidFill>
                <a:srgbClr val="00325B"/>
              </a:solidFill>
            </a:endParaRPr>
          </a:p>
        </p:txBody>
      </p:sp>
      <p:sp>
        <p:nvSpPr>
          <p:cNvPr id="11" name="Slide Number Placeholder 10"/>
          <p:cNvSpPr>
            <a:spLocks noGrp="1"/>
          </p:cNvSpPr>
          <p:nvPr>
            <p:ph type="sldNum" sz="quarter" idx="17"/>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210483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4" name="Footer Placeholder 3"/>
          <p:cNvSpPr>
            <a:spLocks noGrp="1"/>
          </p:cNvSpPr>
          <p:nvPr>
            <p:ph type="ftr" sz="quarter" idx="11"/>
          </p:nvPr>
        </p:nvSpPr>
        <p:spPr/>
        <p:txBody>
          <a:bodyPr/>
          <a:lstStyle/>
          <a:p>
            <a:endParaRPr lang="ar-IQ">
              <a:solidFill>
                <a:srgbClr val="00325B"/>
              </a:solidFill>
            </a:endParaRPr>
          </a:p>
        </p:txBody>
      </p:sp>
      <p:sp>
        <p:nvSpPr>
          <p:cNvPr id="5" name="Slide Number Placeholder 4"/>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5529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3" name="Footer Placeholder 2"/>
          <p:cNvSpPr>
            <a:spLocks noGrp="1"/>
          </p:cNvSpPr>
          <p:nvPr>
            <p:ph type="ftr" sz="quarter" idx="11"/>
          </p:nvPr>
        </p:nvSpPr>
        <p:spPr/>
        <p:txBody>
          <a:bodyPr/>
          <a:lstStyle/>
          <a:p>
            <a:endParaRPr lang="ar-IQ">
              <a:solidFill>
                <a:srgbClr val="00325B"/>
              </a:solidFill>
            </a:endParaRPr>
          </a:p>
        </p:txBody>
      </p:sp>
      <p:sp>
        <p:nvSpPr>
          <p:cNvPr id="4" name="Slide Number Placeholder 3"/>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206576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US" smtClean="0"/>
              <a:t>Click icon to add picture</a:t>
            </a:r>
            <a:endParaRPr lang="en-GB"/>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4" y="0"/>
            <a:ext cx="633281" cy="6858000"/>
          </a:xfrm>
          <a:prstGeom prst="rect">
            <a:avLst/>
          </a:prstGeom>
          <a:solidFill>
            <a:schemeClr val="accent1"/>
          </a:solidFill>
        </p:spPr>
      </p:pic>
      <p:grpSp>
        <p:nvGrpSpPr>
          <p:cNvPr id="8" name="Group 7"/>
          <p:cNvGrpSpPr/>
          <p:nvPr/>
        </p:nvGrpSpPr>
        <p:grpSpPr>
          <a:xfrm>
            <a:off x="4343892"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2" name="Title 1"/>
          <p:cNvSpPr>
            <a:spLocks noGrp="1"/>
          </p:cNvSpPr>
          <p:nvPr>
            <p:ph type="ctrTitle"/>
          </p:nvPr>
        </p:nvSpPr>
        <p:spPr>
          <a:xfrm>
            <a:off x="293549" y="2130425"/>
            <a:ext cx="4084912" cy="1470025"/>
          </a:xfrm>
        </p:spPr>
        <p:txBody>
          <a:bodyPr lIns="36000" rIns="36000">
            <a:normAutofit/>
          </a:bodyPr>
          <a:lstStyle>
            <a:lvl1pPr algn="l">
              <a:defRPr sz="3000"/>
            </a:lvl1pPr>
          </a:lstStyle>
          <a:p>
            <a:r>
              <a:rPr lang="en-US" smtClean="0"/>
              <a:t>Click to edit Master title style</a:t>
            </a:r>
            <a:endParaRPr lang="en-GB" dirty="0"/>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6" y="295900"/>
            <a:ext cx="1842827" cy="677446"/>
          </a:xfrm>
          <a:prstGeom prst="rect">
            <a:avLst/>
          </a:prstGeom>
        </p:spPr>
      </p:pic>
    </p:spTree>
    <p:extLst>
      <p:ext uri="{BB962C8B-B14F-4D97-AF65-F5344CB8AC3E}">
        <p14:creationId xmlns:p14="http://schemas.microsoft.com/office/powerpoint/2010/main" val="347551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0"/>
            <a:ext cx="8271538" cy="6858001"/>
          </a:xfrm>
          <a:prstGeom prst="rect">
            <a:avLst/>
          </a:prstGeom>
        </p:spPr>
      </p:pic>
      <p:grpSp>
        <p:nvGrpSpPr>
          <p:cNvPr id="6" name="Group 5"/>
          <p:cNvGrpSpPr/>
          <p:nvPr/>
        </p:nvGrpSpPr>
        <p:grpSpPr>
          <a:xfrm>
            <a:off x="8235165"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2" name="Title 1"/>
          <p:cNvSpPr>
            <a:spLocks noGrp="1"/>
          </p:cNvSpPr>
          <p:nvPr>
            <p:ph type="ctrTitle"/>
          </p:nvPr>
        </p:nvSpPr>
        <p:spPr>
          <a:xfrm>
            <a:off x="293548" y="2130425"/>
            <a:ext cx="5286563" cy="2018655"/>
          </a:xfrm>
        </p:spPr>
        <p:txBody>
          <a:bodyPr lIns="36000" rIns="36000">
            <a:normAutofit/>
          </a:bodyPr>
          <a:lstStyle>
            <a:lvl1pPr algn="l">
              <a:defRPr sz="36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hasCustomPrompt="1"/>
          </p:nvPr>
        </p:nvSpPr>
        <p:spPr>
          <a:xfrm>
            <a:off x="199057"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4" cy="677445"/>
          </a:xfrm>
          <a:prstGeom prst="rect">
            <a:avLst/>
          </a:prstGeom>
        </p:spPr>
      </p:pic>
    </p:spTree>
    <p:extLst>
      <p:ext uri="{BB962C8B-B14F-4D97-AF65-F5344CB8AC3E}">
        <p14:creationId xmlns:p14="http://schemas.microsoft.com/office/powerpoint/2010/main" val="133123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8" y="2130425"/>
            <a:ext cx="5286563" cy="2018655"/>
          </a:xfrm>
        </p:spPr>
        <p:txBody>
          <a:bodyPr lIns="36000" rIns="36000">
            <a:normAutofit/>
          </a:bodyPr>
          <a:lstStyle>
            <a:lvl1pPr algn="l">
              <a:defRPr sz="36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hasCustomPrompt="1"/>
          </p:nvPr>
        </p:nvSpPr>
        <p:spPr>
          <a:xfrm>
            <a:off x="199057"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4" cy="677445"/>
          </a:xfrm>
          <a:prstGeom prst="rect">
            <a:avLst/>
          </a:prstGeom>
        </p:spPr>
      </p:pic>
      <p:grpSp>
        <p:nvGrpSpPr>
          <p:cNvPr id="11" name="Group 10"/>
          <p:cNvGrpSpPr/>
          <p:nvPr/>
        </p:nvGrpSpPr>
        <p:grpSpPr>
          <a:xfrm>
            <a:off x="8235165"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Tree>
    <p:extLst>
      <p:ext uri="{BB962C8B-B14F-4D97-AF65-F5344CB8AC3E}">
        <p14:creationId xmlns:p14="http://schemas.microsoft.com/office/powerpoint/2010/main" val="334466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8" y="2130425"/>
            <a:ext cx="5286563" cy="2018655"/>
          </a:xfrm>
        </p:spPr>
        <p:txBody>
          <a:bodyPr lIns="36000" rIns="36000">
            <a:normAutofit/>
          </a:bodyPr>
          <a:lstStyle>
            <a:lvl1pPr algn="l">
              <a:defRPr sz="36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hasCustomPrompt="1"/>
          </p:nvPr>
        </p:nvSpPr>
        <p:spPr>
          <a:xfrm>
            <a:off x="199057"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4" cy="677445"/>
          </a:xfrm>
          <a:prstGeom prst="rect">
            <a:avLst/>
          </a:prstGeom>
        </p:spPr>
      </p:pic>
      <p:grpSp>
        <p:nvGrpSpPr>
          <p:cNvPr id="11" name="Group 10"/>
          <p:cNvGrpSpPr/>
          <p:nvPr/>
        </p:nvGrpSpPr>
        <p:grpSpPr>
          <a:xfrm>
            <a:off x="8235165"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Tree>
    <p:extLst>
      <p:ext uri="{BB962C8B-B14F-4D97-AF65-F5344CB8AC3E}">
        <p14:creationId xmlns:p14="http://schemas.microsoft.com/office/powerpoint/2010/main" val="13138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303787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427984" y="1772816"/>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355442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21926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9689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756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1" name="Picture Placeholder 10"/>
          <p:cNvSpPr>
            <a:spLocks noGrp="1"/>
          </p:cNvSpPr>
          <p:nvPr>
            <p:ph type="pic" sz="quarter" idx="14"/>
          </p:nvPr>
        </p:nvSpPr>
        <p:spPr>
          <a:xfrm>
            <a:off x="323850" y="2420888"/>
            <a:ext cx="1656000" cy="1656184"/>
          </a:xfrm>
        </p:spPr>
        <p:txBody>
          <a:bodyPr/>
          <a:lstStyle/>
          <a:p>
            <a:r>
              <a:rPr lang="en-US" smtClean="0"/>
              <a:t>Click icon to add picture</a:t>
            </a:r>
            <a:endParaRPr lang="en-GB"/>
          </a:p>
        </p:txBody>
      </p:sp>
      <p:sp>
        <p:nvSpPr>
          <p:cNvPr id="12" name="Picture Placeholder 10"/>
          <p:cNvSpPr>
            <a:spLocks noGrp="1"/>
          </p:cNvSpPr>
          <p:nvPr>
            <p:ph type="pic" sz="quarter" idx="15"/>
          </p:nvPr>
        </p:nvSpPr>
        <p:spPr>
          <a:xfrm>
            <a:off x="1979954" y="2420888"/>
            <a:ext cx="1656000" cy="1656184"/>
          </a:xfrm>
        </p:spPr>
        <p:txBody>
          <a:bodyPr/>
          <a:lstStyle/>
          <a:p>
            <a:r>
              <a:rPr lang="en-US" smtClean="0"/>
              <a:t>Click icon to add picture</a:t>
            </a:r>
            <a:endParaRPr lang="en-GB"/>
          </a:p>
        </p:txBody>
      </p:sp>
      <p:sp>
        <p:nvSpPr>
          <p:cNvPr id="13" name="Picture Placeholder 10"/>
          <p:cNvSpPr>
            <a:spLocks noGrp="1"/>
          </p:cNvSpPr>
          <p:nvPr>
            <p:ph type="pic" sz="quarter" idx="16"/>
          </p:nvPr>
        </p:nvSpPr>
        <p:spPr>
          <a:xfrm>
            <a:off x="3636058" y="2420888"/>
            <a:ext cx="1656000" cy="1656184"/>
          </a:xfrm>
        </p:spPr>
        <p:txBody>
          <a:bodyPr/>
          <a:lstStyle/>
          <a:p>
            <a:r>
              <a:rPr lang="en-US" smtClean="0"/>
              <a:t>Click icon to add picture</a:t>
            </a:r>
            <a:endParaRPr lang="en-GB"/>
          </a:p>
        </p:txBody>
      </p:sp>
      <p:sp>
        <p:nvSpPr>
          <p:cNvPr id="14" name="Picture Placeholder 10"/>
          <p:cNvSpPr>
            <a:spLocks noGrp="1"/>
          </p:cNvSpPr>
          <p:nvPr>
            <p:ph type="pic" sz="quarter" idx="17"/>
          </p:nvPr>
        </p:nvSpPr>
        <p:spPr>
          <a:xfrm>
            <a:off x="5292162" y="2420888"/>
            <a:ext cx="1656000" cy="1656184"/>
          </a:xfrm>
        </p:spPr>
        <p:txBody>
          <a:bodyPr/>
          <a:lstStyle/>
          <a:p>
            <a:r>
              <a:rPr lang="en-US" smtClean="0"/>
              <a:t>Click icon to add picture</a:t>
            </a:r>
            <a:endParaRPr lang="en-GB"/>
          </a:p>
        </p:txBody>
      </p:sp>
      <p:sp>
        <p:nvSpPr>
          <p:cNvPr id="15" name="Picture Placeholder 10"/>
          <p:cNvSpPr>
            <a:spLocks noGrp="1"/>
          </p:cNvSpPr>
          <p:nvPr>
            <p:ph type="pic" sz="quarter" idx="18"/>
          </p:nvPr>
        </p:nvSpPr>
        <p:spPr>
          <a:xfrm>
            <a:off x="6948264" y="2420888"/>
            <a:ext cx="1656000" cy="1656184"/>
          </a:xfrm>
        </p:spPr>
        <p:txBody>
          <a:bodyPr/>
          <a:lstStyle/>
          <a:p>
            <a:r>
              <a:rPr lang="en-US" smtClean="0"/>
              <a:t>Click icon to add picture</a:t>
            </a:r>
            <a:endParaRPr lang="en-GB"/>
          </a:p>
        </p:txBody>
      </p:sp>
      <p:sp>
        <p:nvSpPr>
          <p:cNvPr id="18" name="Text Placeholder 17"/>
          <p:cNvSpPr>
            <a:spLocks noGrp="1"/>
          </p:cNvSpPr>
          <p:nvPr>
            <p:ph type="body" sz="quarter" idx="19"/>
          </p:nvPr>
        </p:nvSpPr>
        <p:spPr>
          <a:xfrm>
            <a:off x="224088"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7"/>
          <p:cNvSpPr>
            <a:spLocks noGrp="1"/>
          </p:cNvSpPr>
          <p:nvPr>
            <p:ph type="body" sz="quarter" idx="20"/>
          </p:nvPr>
        </p:nvSpPr>
        <p:spPr>
          <a:xfrm>
            <a:off x="1881614"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7"/>
          <p:cNvSpPr>
            <a:spLocks noGrp="1"/>
          </p:cNvSpPr>
          <p:nvPr>
            <p:ph type="body" sz="quarter" idx="21"/>
          </p:nvPr>
        </p:nvSpPr>
        <p:spPr>
          <a:xfrm>
            <a:off x="3539140"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1" name="Text Placeholder 17"/>
          <p:cNvSpPr>
            <a:spLocks noGrp="1"/>
          </p:cNvSpPr>
          <p:nvPr>
            <p:ph type="body" sz="quarter" idx="22"/>
          </p:nvPr>
        </p:nvSpPr>
        <p:spPr>
          <a:xfrm>
            <a:off x="5196666"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7"/>
          <p:cNvSpPr>
            <a:spLocks noGrp="1"/>
          </p:cNvSpPr>
          <p:nvPr>
            <p:ph type="body" sz="quarter" idx="23"/>
          </p:nvPr>
        </p:nvSpPr>
        <p:spPr>
          <a:xfrm>
            <a:off x="6854192"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3" name="Footer Placeholder 2"/>
          <p:cNvSpPr>
            <a:spLocks noGrp="1"/>
          </p:cNvSpPr>
          <p:nvPr>
            <p:ph type="ftr" sz="quarter" idx="24"/>
          </p:nvPr>
        </p:nvSpPr>
        <p:spPr/>
        <p:txBody>
          <a:bodyPr/>
          <a:lstStyle/>
          <a:p>
            <a:endParaRPr lang="ar-IQ">
              <a:solidFill>
                <a:srgbClr val="00325B"/>
              </a:solidFill>
            </a:endParaRPr>
          </a:p>
        </p:txBody>
      </p:sp>
    </p:spTree>
    <p:extLst>
      <p:ext uri="{BB962C8B-B14F-4D97-AF65-F5344CB8AC3E}">
        <p14:creationId xmlns:p14="http://schemas.microsoft.com/office/powerpoint/2010/main" val="408695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110244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Picture Placeholder 10"/>
          <p:cNvSpPr>
            <a:spLocks noGrp="1"/>
          </p:cNvSpPr>
          <p:nvPr>
            <p:ph type="pic" sz="quarter" idx="14"/>
          </p:nvPr>
        </p:nvSpPr>
        <p:spPr>
          <a:xfrm>
            <a:off x="323850" y="1844675"/>
            <a:ext cx="5688310" cy="4392637"/>
          </a:xfrm>
        </p:spPr>
        <p:txBody>
          <a:bodyPr/>
          <a:lstStyle/>
          <a:p>
            <a:r>
              <a:rPr lang="en-US" smtClean="0"/>
              <a:t>Click icon to add picture</a:t>
            </a:r>
            <a:endParaRPr lang="en-GB"/>
          </a:p>
        </p:txBody>
      </p:sp>
      <p:sp>
        <p:nvSpPr>
          <p:cNvPr id="9" name="Date Placeholder 8"/>
          <p:cNvSpPr>
            <a:spLocks noGrp="1"/>
          </p:cNvSpPr>
          <p:nvPr>
            <p:ph type="dt" sz="half" idx="15"/>
          </p:nvPr>
        </p:nvSpPr>
        <p:spPr/>
        <p:txBody>
          <a:bodyPr/>
          <a:lstStyle/>
          <a:p>
            <a:r>
              <a:rPr lang="en-US" smtClean="0">
                <a:solidFill>
                  <a:srgbClr val="00325B"/>
                </a:solidFill>
              </a:rPr>
              <a:t>2</a:t>
            </a:r>
            <a:endParaRPr lang="ar-IQ">
              <a:solidFill>
                <a:srgbClr val="00325B"/>
              </a:solidFill>
            </a:endParaRPr>
          </a:p>
        </p:txBody>
      </p:sp>
      <p:sp>
        <p:nvSpPr>
          <p:cNvPr id="10" name="Footer Placeholder 9"/>
          <p:cNvSpPr>
            <a:spLocks noGrp="1"/>
          </p:cNvSpPr>
          <p:nvPr>
            <p:ph type="ftr" sz="quarter" idx="16"/>
          </p:nvPr>
        </p:nvSpPr>
        <p:spPr/>
        <p:txBody>
          <a:bodyPr/>
          <a:lstStyle/>
          <a:p>
            <a:endParaRPr lang="ar-IQ">
              <a:solidFill>
                <a:srgbClr val="00325B"/>
              </a:solidFill>
            </a:endParaRPr>
          </a:p>
        </p:txBody>
      </p:sp>
      <p:sp>
        <p:nvSpPr>
          <p:cNvPr id="11" name="Slide Number Placeholder 10"/>
          <p:cNvSpPr>
            <a:spLocks noGrp="1"/>
          </p:cNvSpPr>
          <p:nvPr>
            <p:ph type="sldNum" sz="quarter" idx="17"/>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88424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4" name="Footer Placeholder 3"/>
          <p:cNvSpPr>
            <a:spLocks noGrp="1"/>
          </p:cNvSpPr>
          <p:nvPr>
            <p:ph type="ftr" sz="quarter" idx="11"/>
          </p:nvPr>
        </p:nvSpPr>
        <p:spPr/>
        <p:txBody>
          <a:bodyPr/>
          <a:lstStyle/>
          <a:p>
            <a:endParaRPr lang="ar-IQ">
              <a:solidFill>
                <a:srgbClr val="00325B"/>
              </a:solidFill>
            </a:endParaRPr>
          </a:p>
        </p:txBody>
      </p:sp>
      <p:sp>
        <p:nvSpPr>
          <p:cNvPr id="5" name="Slide Number Placeholder 4"/>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8915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71087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3" name="Footer Placeholder 2"/>
          <p:cNvSpPr>
            <a:spLocks noGrp="1"/>
          </p:cNvSpPr>
          <p:nvPr>
            <p:ph type="ftr" sz="quarter" idx="11"/>
          </p:nvPr>
        </p:nvSpPr>
        <p:spPr/>
        <p:txBody>
          <a:bodyPr/>
          <a:lstStyle/>
          <a:p>
            <a:endParaRPr lang="ar-IQ">
              <a:solidFill>
                <a:srgbClr val="00325B"/>
              </a:solidFill>
            </a:endParaRPr>
          </a:p>
        </p:txBody>
      </p:sp>
      <p:sp>
        <p:nvSpPr>
          <p:cNvPr id="4" name="Slide Number Placeholder 3"/>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23273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7871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3889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8764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351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46831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0305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4371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2296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6710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427984" y="1772816"/>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36991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9183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9147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fld id="{A5065BC2-2DAA-4D80-B2E4-0F86901ECE4F}" type="datetime4">
              <a:rPr lang="en-GB" smtClean="0"/>
              <a:t>10 February 2019</a:t>
            </a:fld>
            <a:endParaRPr lang="en-GB"/>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79015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49486" cy="4526280"/>
          </a:xfrm>
          <a:prstGeom prst="rect">
            <a:avLst/>
          </a:prstGeom>
        </p:spPr>
        <p:txBody>
          <a:bodyPr lIns="80010" tIns="40005" rIns="80010" bIns="4000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7314" y="1600200"/>
            <a:ext cx="4049486" cy="4526280"/>
          </a:xfrm>
          <a:prstGeom prst="rect">
            <a:avLst/>
          </a:prstGeom>
        </p:spPr>
        <p:txBody>
          <a:bodyPr lIns="80010" tIns="40005" rIns="80010" bIns="4000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5844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Tree>
    <p:extLst>
      <p:ext uri="{BB962C8B-B14F-4D97-AF65-F5344CB8AC3E}">
        <p14:creationId xmlns:p14="http://schemas.microsoft.com/office/powerpoint/2010/main" val="224961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92602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6" name="Footer Placeholder 5"/>
          <p:cNvSpPr>
            <a:spLocks noGrp="1"/>
          </p:cNvSpPr>
          <p:nvPr>
            <p:ph type="ftr" sz="quarter" idx="11"/>
          </p:nvPr>
        </p:nvSpPr>
        <p:spPr/>
        <p:txBody>
          <a:bodyPr/>
          <a:lstStyle/>
          <a:p>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3660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7" name="Slide Number Placeholder 6"/>
          <p:cNvSpPr>
            <a:spLocks noGrp="1"/>
          </p:cNvSpPr>
          <p:nvPr>
            <p:ph type="sldNum" sz="quarter" idx="12"/>
          </p:nvPr>
        </p:nvSpPr>
        <p:spPr/>
        <p:txBody>
          <a:bodyPr/>
          <a:lstStyle/>
          <a:p>
            <a:fld id="{386C4D9B-C4BA-43FA-8A2C-49E2BE78A8D6}" type="slidenum">
              <a:rPr lang="ar-IQ" smtClean="0">
                <a:solidFill>
                  <a:srgbClr val="BE0F34"/>
                </a:solidFill>
              </a:rPr>
              <a:pPr/>
              <a:t>‹#›</a:t>
            </a:fld>
            <a:endParaRPr lang="ar-IQ">
              <a:solidFill>
                <a:srgbClr val="BE0F34"/>
              </a:solidFill>
            </a:endParaRPr>
          </a:p>
        </p:txBody>
      </p:sp>
      <p:sp>
        <p:nvSpPr>
          <p:cNvPr id="11" name="Picture Placeholder 10"/>
          <p:cNvSpPr>
            <a:spLocks noGrp="1"/>
          </p:cNvSpPr>
          <p:nvPr>
            <p:ph type="pic" sz="quarter" idx="14"/>
          </p:nvPr>
        </p:nvSpPr>
        <p:spPr>
          <a:xfrm>
            <a:off x="323850" y="2420888"/>
            <a:ext cx="1656000" cy="1656184"/>
          </a:xfrm>
        </p:spPr>
        <p:txBody>
          <a:bodyPr/>
          <a:lstStyle/>
          <a:p>
            <a:r>
              <a:rPr lang="en-US" smtClean="0"/>
              <a:t>Click icon to add picture</a:t>
            </a:r>
            <a:endParaRPr lang="en-GB"/>
          </a:p>
        </p:txBody>
      </p:sp>
      <p:sp>
        <p:nvSpPr>
          <p:cNvPr id="12" name="Picture Placeholder 10"/>
          <p:cNvSpPr>
            <a:spLocks noGrp="1"/>
          </p:cNvSpPr>
          <p:nvPr>
            <p:ph type="pic" sz="quarter" idx="15"/>
          </p:nvPr>
        </p:nvSpPr>
        <p:spPr>
          <a:xfrm>
            <a:off x="1979954" y="2420888"/>
            <a:ext cx="1656000" cy="1656184"/>
          </a:xfrm>
        </p:spPr>
        <p:txBody>
          <a:bodyPr/>
          <a:lstStyle/>
          <a:p>
            <a:r>
              <a:rPr lang="en-US" smtClean="0"/>
              <a:t>Click icon to add picture</a:t>
            </a:r>
            <a:endParaRPr lang="en-GB"/>
          </a:p>
        </p:txBody>
      </p:sp>
      <p:sp>
        <p:nvSpPr>
          <p:cNvPr id="13" name="Picture Placeholder 10"/>
          <p:cNvSpPr>
            <a:spLocks noGrp="1"/>
          </p:cNvSpPr>
          <p:nvPr>
            <p:ph type="pic" sz="quarter" idx="16"/>
          </p:nvPr>
        </p:nvSpPr>
        <p:spPr>
          <a:xfrm>
            <a:off x="3636058" y="2420888"/>
            <a:ext cx="1656000" cy="1656184"/>
          </a:xfrm>
        </p:spPr>
        <p:txBody>
          <a:bodyPr/>
          <a:lstStyle/>
          <a:p>
            <a:r>
              <a:rPr lang="en-US" smtClean="0"/>
              <a:t>Click icon to add picture</a:t>
            </a:r>
            <a:endParaRPr lang="en-GB"/>
          </a:p>
        </p:txBody>
      </p:sp>
      <p:sp>
        <p:nvSpPr>
          <p:cNvPr id="14" name="Picture Placeholder 10"/>
          <p:cNvSpPr>
            <a:spLocks noGrp="1"/>
          </p:cNvSpPr>
          <p:nvPr>
            <p:ph type="pic" sz="quarter" idx="17"/>
          </p:nvPr>
        </p:nvSpPr>
        <p:spPr>
          <a:xfrm>
            <a:off x="5292162" y="2420888"/>
            <a:ext cx="1656000" cy="1656184"/>
          </a:xfrm>
        </p:spPr>
        <p:txBody>
          <a:bodyPr/>
          <a:lstStyle/>
          <a:p>
            <a:r>
              <a:rPr lang="en-US" smtClean="0"/>
              <a:t>Click icon to add picture</a:t>
            </a:r>
            <a:endParaRPr lang="en-GB"/>
          </a:p>
        </p:txBody>
      </p:sp>
      <p:sp>
        <p:nvSpPr>
          <p:cNvPr id="15" name="Picture Placeholder 10"/>
          <p:cNvSpPr>
            <a:spLocks noGrp="1"/>
          </p:cNvSpPr>
          <p:nvPr>
            <p:ph type="pic" sz="quarter" idx="18"/>
          </p:nvPr>
        </p:nvSpPr>
        <p:spPr>
          <a:xfrm>
            <a:off x="6948264" y="2420888"/>
            <a:ext cx="1656000" cy="1656184"/>
          </a:xfrm>
        </p:spPr>
        <p:txBody>
          <a:bodyPr/>
          <a:lstStyle/>
          <a:p>
            <a:r>
              <a:rPr lang="en-US" smtClean="0"/>
              <a:t>Click icon to add picture</a:t>
            </a:r>
            <a:endParaRPr lang="en-GB"/>
          </a:p>
        </p:txBody>
      </p:sp>
      <p:sp>
        <p:nvSpPr>
          <p:cNvPr id="18" name="Text Placeholder 17"/>
          <p:cNvSpPr>
            <a:spLocks noGrp="1"/>
          </p:cNvSpPr>
          <p:nvPr>
            <p:ph type="body" sz="quarter" idx="19"/>
          </p:nvPr>
        </p:nvSpPr>
        <p:spPr>
          <a:xfrm>
            <a:off x="224088"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7"/>
          <p:cNvSpPr>
            <a:spLocks noGrp="1"/>
          </p:cNvSpPr>
          <p:nvPr>
            <p:ph type="body" sz="quarter" idx="20"/>
          </p:nvPr>
        </p:nvSpPr>
        <p:spPr>
          <a:xfrm>
            <a:off x="1881614"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7"/>
          <p:cNvSpPr>
            <a:spLocks noGrp="1"/>
          </p:cNvSpPr>
          <p:nvPr>
            <p:ph type="body" sz="quarter" idx="21"/>
          </p:nvPr>
        </p:nvSpPr>
        <p:spPr>
          <a:xfrm>
            <a:off x="3539140"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1" name="Text Placeholder 17"/>
          <p:cNvSpPr>
            <a:spLocks noGrp="1"/>
          </p:cNvSpPr>
          <p:nvPr>
            <p:ph type="body" sz="quarter" idx="22"/>
          </p:nvPr>
        </p:nvSpPr>
        <p:spPr>
          <a:xfrm>
            <a:off x="5196666"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7"/>
          <p:cNvSpPr>
            <a:spLocks noGrp="1"/>
          </p:cNvSpPr>
          <p:nvPr>
            <p:ph type="body" sz="quarter" idx="23"/>
          </p:nvPr>
        </p:nvSpPr>
        <p:spPr>
          <a:xfrm>
            <a:off x="6854192"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p:txBody>
      </p:sp>
      <p:sp>
        <p:nvSpPr>
          <p:cNvPr id="3" name="Footer Placeholder 2"/>
          <p:cNvSpPr>
            <a:spLocks noGrp="1"/>
          </p:cNvSpPr>
          <p:nvPr>
            <p:ph type="ftr" sz="quarter" idx="24"/>
          </p:nvPr>
        </p:nvSpPr>
        <p:spPr/>
        <p:txBody>
          <a:bodyPr/>
          <a:lstStyle/>
          <a:p>
            <a:endParaRPr lang="ar-IQ">
              <a:solidFill>
                <a:srgbClr val="00325B"/>
              </a:solidFill>
            </a:endParaRPr>
          </a:p>
        </p:txBody>
      </p:sp>
    </p:spTree>
    <p:extLst>
      <p:ext uri="{BB962C8B-B14F-4D97-AF65-F5344CB8AC3E}">
        <p14:creationId xmlns:p14="http://schemas.microsoft.com/office/powerpoint/2010/main" val="27416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2" name="Title Placeholder 1"/>
          <p:cNvSpPr>
            <a:spLocks noGrp="1"/>
          </p:cNvSpPr>
          <p:nvPr>
            <p:ph type="title"/>
          </p:nvPr>
        </p:nvSpPr>
        <p:spPr>
          <a:xfrm>
            <a:off x="215842" y="269776"/>
            <a:ext cx="8316598" cy="1143000"/>
          </a:xfrm>
          <a:prstGeom prst="rect">
            <a:avLst/>
          </a:prstGeom>
        </p:spPr>
        <p:txBody>
          <a:bodyPr vert="horz" lIns="91440" tIns="45720" rIns="91440" bIns="45720" rtlCol="0" anchor="t">
            <a:normAutofit/>
          </a:bodyPr>
          <a:lstStyle/>
          <a:p>
            <a:r>
              <a:rPr lang="en-US" dirty="0" smtClean="0"/>
              <a:t>Click to edit Master </a:t>
            </a:r>
            <a:br>
              <a:rPr lang="en-US" dirty="0" smtClean="0"/>
            </a:br>
            <a:r>
              <a:rPr lang="en-US" dirty="0" smtClean="0"/>
              <a:t>title style</a:t>
            </a:r>
            <a:endParaRPr lang="en-GB" dirty="0"/>
          </a:p>
        </p:txBody>
      </p:sp>
      <p:sp>
        <p:nvSpPr>
          <p:cNvPr id="3" name="Text Placeholder 2"/>
          <p:cNvSpPr>
            <a:spLocks noGrp="1"/>
          </p:cNvSpPr>
          <p:nvPr>
            <p:ph type="body" idx="1"/>
          </p:nvPr>
        </p:nvSpPr>
        <p:spPr>
          <a:xfrm>
            <a:off x="215842" y="1772816"/>
            <a:ext cx="8316598"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7308626" y="269776"/>
            <a:ext cx="1295822" cy="365125"/>
          </a:xfrm>
          <a:prstGeom prst="rect">
            <a:avLst/>
          </a:prstGeom>
        </p:spPr>
        <p:txBody>
          <a:bodyPr vert="horz" lIns="91440" tIns="45720" rIns="91440" bIns="45720" rtlCol="0" anchor="ctr"/>
          <a:lstStyle>
            <a:lvl1pPr algn="r">
              <a:defRPr sz="900">
                <a:solidFill>
                  <a:schemeClr val="accent1"/>
                </a:solidFill>
              </a:defRPr>
            </a:lvl1pPr>
          </a:lstStyle>
          <a:p>
            <a:pPr rtl="1"/>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3"/>
          </p:nvPr>
        </p:nvSpPr>
        <p:spPr>
          <a:xfrm>
            <a:off x="1695780" y="6426298"/>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pPr rtl="1"/>
            <a:endParaRPr lang="ar-IQ">
              <a:solidFill>
                <a:srgbClr val="00325B"/>
              </a:solidFill>
            </a:endParaRPr>
          </a:p>
        </p:txBody>
      </p:sp>
      <p:sp>
        <p:nvSpPr>
          <p:cNvPr id="6" name="Slide Number Placeholder 5"/>
          <p:cNvSpPr>
            <a:spLocks noGrp="1"/>
          </p:cNvSpPr>
          <p:nvPr>
            <p:ph type="sldNum" sz="quarter" idx="4"/>
          </p:nvPr>
        </p:nvSpPr>
        <p:spPr>
          <a:xfrm>
            <a:off x="6516216" y="6426298"/>
            <a:ext cx="2133600" cy="365125"/>
          </a:xfrm>
          <a:prstGeom prst="rect">
            <a:avLst/>
          </a:prstGeom>
        </p:spPr>
        <p:txBody>
          <a:bodyPr vert="horz" lIns="91440" tIns="45720" rIns="91440" bIns="45720" rtlCol="0" anchor="ctr"/>
          <a:lstStyle>
            <a:lvl1pPr algn="r">
              <a:defRPr sz="1200">
                <a:solidFill>
                  <a:schemeClr val="accent2"/>
                </a:solidFill>
              </a:defRPr>
            </a:lvl1pPr>
          </a:lstStyle>
          <a:p>
            <a:pPr rtl="1"/>
            <a:fld id="{386C4D9B-C4BA-43FA-8A2C-49E2BE78A8D6}" type="slidenum">
              <a:rPr lang="ar-IQ" smtClean="0">
                <a:solidFill>
                  <a:srgbClr val="BE0F34"/>
                </a:solidFill>
              </a:rPr>
              <a:pPr rtl="1"/>
              <a:t>‹#›</a:t>
            </a:fld>
            <a:endParaRPr lang="ar-IQ">
              <a:solidFill>
                <a:srgbClr val="BE0F34"/>
              </a:solidFill>
            </a:endParaRPr>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7" name="TextBox 6"/>
          <p:cNvSpPr txBox="1"/>
          <p:nvPr/>
        </p:nvSpPr>
        <p:spPr>
          <a:xfrm>
            <a:off x="218720" y="6502536"/>
            <a:ext cx="1616976" cy="230832"/>
          </a:xfrm>
          <a:prstGeom prst="rect">
            <a:avLst/>
          </a:prstGeom>
          <a:noFill/>
        </p:spPr>
        <p:txBody>
          <a:bodyPr wrap="square" rtlCol="0">
            <a:spAutoFit/>
          </a:bodyPr>
          <a:lstStyle/>
          <a:p>
            <a:pPr algn="r" rtl="1"/>
            <a:r>
              <a:rPr lang="en-GB" sz="900" spc="20" dirty="0" smtClean="0">
                <a:solidFill>
                  <a:srgbClr val="00325B"/>
                </a:solidFill>
              </a:rPr>
              <a:t>Brunel University London </a:t>
            </a:r>
            <a:endParaRPr lang="en-GB" sz="900" spc="20" dirty="0">
              <a:solidFill>
                <a:srgbClr val="00325B"/>
              </a:solidFill>
            </a:endParaRPr>
          </a:p>
        </p:txBody>
      </p:sp>
    </p:spTree>
    <p:extLst>
      <p:ext uri="{BB962C8B-B14F-4D97-AF65-F5344CB8AC3E}">
        <p14:creationId xmlns:p14="http://schemas.microsoft.com/office/powerpoint/2010/main" val="3363841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6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2" name="Title Placeholder 1"/>
          <p:cNvSpPr>
            <a:spLocks noGrp="1"/>
          </p:cNvSpPr>
          <p:nvPr>
            <p:ph type="title"/>
          </p:nvPr>
        </p:nvSpPr>
        <p:spPr>
          <a:xfrm>
            <a:off x="215842" y="269776"/>
            <a:ext cx="8316598" cy="1143000"/>
          </a:xfrm>
          <a:prstGeom prst="rect">
            <a:avLst/>
          </a:prstGeom>
        </p:spPr>
        <p:txBody>
          <a:bodyPr vert="horz" lIns="91440" tIns="45720" rIns="91440" bIns="45720" rtlCol="0" anchor="t">
            <a:normAutofit/>
          </a:bodyPr>
          <a:lstStyle/>
          <a:p>
            <a:r>
              <a:rPr lang="en-US" dirty="0" smtClean="0"/>
              <a:t>Click to edit Master </a:t>
            </a:r>
            <a:br>
              <a:rPr lang="en-US" dirty="0" smtClean="0"/>
            </a:br>
            <a:r>
              <a:rPr lang="en-US" dirty="0" smtClean="0"/>
              <a:t>title style</a:t>
            </a:r>
            <a:endParaRPr lang="en-GB" dirty="0"/>
          </a:p>
        </p:txBody>
      </p:sp>
      <p:sp>
        <p:nvSpPr>
          <p:cNvPr id="3" name="Text Placeholder 2"/>
          <p:cNvSpPr>
            <a:spLocks noGrp="1"/>
          </p:cNvSpPr>
          <p:nvPr>
            <p:ph type="body" idx="1"/>
          </p:nvPr>
        </p:nvSpPr>
        <p:spPr>
          <a:xfrm>
            <a:off x="215842" y="1772816"/>
            <a:ext cx="8316598"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7308626" y="269776"/>
            <a:ext cx="1295822" cy="365125"/>
          </a:xfrm>
          <a:prstGeom prst="rect">
            <a:avLst/>
          </a:prstGeom>
        </p:spPr>
        <p:txBody>
          <a:bodyPr vert="horz" lIns="91440" tIns="45720" rIns="91440" bIns="45720" rtlCol="0" anchor="ctr"/>
          <a:lstStyle>
            <a:lvl1pPr algn="r">
              <a:defRPr sz="900">
                <a:solidFill>
                  <a:schemeClr val="accent1"/>
                </a:solidFill>
              </a:defRPr>
            </a:lvl1pPr>
          </a:lstStyle>
          <a:p>
            <a:pPr rtl="1"/>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3"/>
          </p:nvPr>
        </p:nvSpPr>
        <p:spPr>
          <a:xfrm>
            <a:off x="1695780" y="6426298"/>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pPr rtl="1"/>
            <a:endParaRPr lang="ar-IQ">
              <a:solidFill>
                <a:srgbClr val="00325B"/>
              </a:solidFill>
            </a:endParaRPr>
          </a:p>
        </p:txBody>
      </p:sp>
      <p:sp>
        <p:nvSpPr>
          <p:cNvPr id="6" name="Slide Number Placeholder 5"/>
          <p:cNvSpPr>
            <a:spLocks noGrp="1"/>
          </p:cNvSpPr>
          <p:nvPr>
            <p:ph type="sldNum" sz="quarter" idx="4"/>
          </p:nvPr>
        </p:nvSpPr>
        <p:spPr>
          <a:xfrm>
            <a:off x="6516216" y="6426298"/>
            <a:ext cx="2133600" cy="365125"/>
          </a:xfrm>
          <a:prstGeom prst="rect">
            <a:avLst/>
          </a:prstGeom>
        </p:spPr>
        <p:txBody>
          <a:bodyPr vert="horz" lIns="91440" tIns="45720" rIns="91440" bIns="45720" rtlCol="0" anchor="ctr"/>
          <a:lstStyle>
            <a:lvl1pPr algn="r">
              <a:defRPr sz="1200">
                <a:solidFill>
                  <a:schemeClr val="accent2"/>
                </a:solidFill>
              </a:defRPr>
            </a:lvl1pPr>
          </a:lstStyle>
          <a:p>
            <a:pPr rtl="1"/>
            <a:fld id="{386C4D9B-C4BA-43FA-8A2C-49E2BE78A8D6}" type="slidenum">
              <a:rPr lang="ar-IQ" smtClean="0">
                <a:solidFill>
                  <a:srgbClr val="BE0F34"/>
                </a:solidFill>
              </a:rPr>
              <a:pPr rtl="1"/>
              <a:t>‹#›</a:t>
            </a:fld>
            <a:endParaRPr lang="ar-IQ">
              <a:solidFill>
                <a:srgbClr val="BE0F34"/>
              </a:solidFill>
            </a:endParaRPr>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7" name="TextBox 6"/>
          <p:cNvSpPr txBox="1"/>
          <p:nvPr/>
        </p:nvSpPr>
        <p:spPr>
          <a:xfrm>
            <a:off x="218720" y="6502536"/>
            <a:ext cx="1616976" cy="230832"/>
          </a:xfrm>
          <a:prstGeom prst="rect">
            <a:avLst/>
          </a:prstGeom>
          <a:noFill/>
        </p:spPr>
        <p:txBody>
          <a:bodyPr wrap="square" rtlCol="0">
            <a:spAutoFit/>
          </a:bodyPr>
          <a:lstStyle/>
          <a:p>
            <a:pPr algn="r" rtl="1"/>
            <a:r>
              <a:rPr lang="en-GB" sz="900" spc="20" dirty="0" smtClean="0">
                <a:solidFill>
                  <a:srgbClr val="00325B"/>
                </a:solidFill>
              </a:rPr>
              <a:t>Brunel University London </a:t>
            </a:r>
            <a:endParaRPr lang="en-GB" sz="900" spc="20" dirty="0">
              <a:solidFill>
                <a:srgbClr val="00325B"/>
              </a:solidFill>
            </a:endParaRPr>
          </a:p>
        </p:txBody>
      </p:sp>
    </p:spTree>
    <p:extLst>
      <p:ext uri="{BB962C8B-B14F-4D97-AF65-F5344CB8AC3E}">
        <p14:creationId xmlns:p14="http://schemas.microsoft.com/office/powerpoint/2010/main" val="386413056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2" name="Title Placeholder 1"/>
          <p:cNvSpPr>
            <a:spLocks noGrp="1"/>
          </p:cNvSpPr>
          <p:nvPr>
            <p:ph type="title"/>
          </p:nvPr>
        </p:nvSpPr>
        <p:spPr>
          <a:xfrm>
            <a:off x="215842" y="269776"/>
            <a:ext cx="8316598" cy="1143000"/>
          </a:xfrm>
          <a:prstGeom prst="rect">
            <a:avLst/>
          </a:prstGeom>
        </p:spPr>
        <p:txBody>
          <a:bodyPr vert="horz" lIns="91440" tIns="45720" rIns="91440" bIns="45720" rtlCol="0" anchor="t">
            <a:normAutofit/>
          </a:bodyPr>
          <a:lstStyle/>
          <a:p>
            <a:r>
              <a:rPr lang="en-US" dirty="0" smtClean="0"/>
              <a:t>Click to edit Master </a:t>
            </a:r>
            <a:br>
              <a:rPr lang="en-US" dirty="0" smtClean="0"/>
            </a:br>
            <a:r>
              <a:rPr lang="en-US" dirty="0" smtClean="0"/>
              <a:t>title style</a:t>
            </a:r>
            <a:endParaRPr lang="en-GB" dirty="0"/>
          </a:p>
        </p:txBody>
      </p:sp>
      <p:sp>
        <p:nvSpPr>
          <p:cNvPr id="3" name="Text Placeholder 2"/>
          <p:cNvSpPr>
            <a:spLocks noGrp="1"/>
          </p:cNvSpPr>
          <p:nvPr>
            <p:ph type="body" idx="1"/>
          </p:nvPr>
        </p:nvSpPr>
        <p:spPr>
          <a:xfrm>
            <a:off x="215842" y="1772816"/>
            <a:ext cx="8316598"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7308626" y="269776"/>
            <a:ext cx="1295822" cy="365125"/>
          </a:xfrm>
          <a:prstGeom prst="rect">
            <a:avLst/>
          </a:prstGeom>
        </p:spPr>
        <p:txBody>
          <a:bodyPr vert="horz" lIns="91440" tIns="45720" rIns="91440" bIns="45720" rtlCol="0" anchor="ctr"/>
          <a:lstStyle>
            <a:lvl1pPr algn="r">
              <a:defRPr sz="900">
                <a:solidFill>
                  <a:schemeClr val="accent1"/>
                </a:solidFill>
              </a:defRPr>
            </a:lvl1pPr>
          </a:lstStyle>
          <a:p>
            <a:pPr rtl="1"/>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3"/>
          </p:nvPr>
        </p:nvSpPr>
        <p:spPr>
          <a:xfrm>
            <a:off x="1695780" y="6426298"/>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pPr rtl="1"/>
            <a:endParaRPr lang="ar-IQ">
              <a:solidFill>
                <a:srgbClr val="00325B"/>
              </a:solidFill>
            </a:endParaRPr>
          </a:p>
        </p:txBody>
      </p:sp>
      <p:sp>
        <p:nvSpPr>
          <p:cNvPr id="6" name="Slide Number Placeholder 5"/>
          <p:cNvSpPr>
            <a:spLocks noGrp="1"/>
          </p:cNvSpPr>
          <p:nvPr>
            <p:ph type="sldNum" sz="quarter" idx="4"/>
          </p:nvPr>
        </p:nvSpPr>
        <p:spPr>
          <a:xfrm>
            <a:off x="6516216" y="6426298"/>
            <a:ext cx="2133600" cy="365125"/>
          </a:xfrm>
          <a:prstGeom prst="rect">
            <a:avLst/>
          </a:prstGeom>
        </p:spPr>
        <p:txBody>
          <a:bodyPr vert="horz" lIns="91440" tIns="45720" rIns="91440" bIns="45720" rtlCol="0" anchor="ctr"/>
          <a:lstStyle>
            <a:lvl1pPr algn="r">
              <a:defRPr sz="1200">
                <a:solidFill>
                  <a:schemeClr val="accent2"/>
                </a:solidFill>
              </a:defRPr>
            </a:lvl1pPr>
          </a:lstStyle>
          <a:p>
            <a:pPr rtl="1"/>
            <a:fld id="{386C4D9B-C4BA-43FA-8A2C-49E2BE78A8D6}" type="slidenum">
              <a:rPr lang="ar-IQ" smtClean="0">
                <a:solidFill>
                  <a:srgbClr val="BE0F34"/>
                </a:solidFill>
              </a:rPr>
              <a:pPr rtl="1"/>
              <a:t>‹#›</a:t>
            </a:fld>
            <a:endParaRPr lang="ar-IQ">
              <a:solidFill>
                <a:srgbClr val="BE0F34"/>
              </a:solidFill>
            </a:endParaRPr>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solidFill>
                  <a:prstClr val="white"/>
                </a:solidFill>
              </a:endParaRPr>
            </a:p>
          </p:txBody>
        </p:sp>
      </p:grpSp>
      <p:sp>
        <p:nvSpPr>
          <p:cNvPr id="7" name="TextBox 6"/>
          <p:cNvSpPr txBox="1"/>
          <p:nvPr/>
        </p:nvSpPr>
        <p:spPr>
          <a:xfrm>
            <a:off x="218720" y="6502536"/>
            <a:ext cx="1616976" cy="230832"/>
          </a:xfrm>
          <a:prstGeom prst="rect">
            <a:avLst/>
          </a:prstGeom>
          <a:noFill/>
        </p:spPr>
        <p:txBody>
          <a:bodyPr wrap="square" rtlCol="0">
            <a:spAutoFit/>
          </a:bodyPr>
          <a:lstStyle/>
          <a:p>
            <a:pPr algn="r" rtl="1"/>
            <a:r>
              <a:rPr lang="en-GB" sz="900" spc="20" dirty="0" smtClean="0">
                <a:solidFill>
                  <a:srgbClr val="00325B"/>
                </a:solidFill>
              </a:rPr>
              <a:t>Brunel University London </a:t>
            </a:r>
            <a:endParaRPr lang="en-GB" sz="900" spc="20" dirty="0">
              <a:solidFill>
                <a:srgbClr val="00325B"/>
              </a:solidFill>
            </a:endParaRPr>
          </a:p>
        </p:txBody>
      </p:sp>
    </p:spTree>
    <p:extLst>
      <p:ext uri="{BB962C8B-B14F-4D97-AF65-F5344CB8AC3E}">
        <p14:creationId xmlns:p14="http://schemas.microsoft.com/office/powerpoint/2010/main" val="270992877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E62349-6954-4167-A9B4-25068DD96F16}" type="datetimeFigureOut">
              <a:rPr lang="en-GB" smtClean="0">
                <a:solidFill>
                  <a:prstClr val="black">
                    <a:tint val="75000"/>
                  </a:prstClr>
                </a:solidFill>
              </a:rPr>
              <a:pPr/>
              <a:t>10/02/2019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30821-B16F-4423-83F9-2CF6FEBF65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983405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3" r:id="rId12"/>
    <p:sldLayoutId id="214748376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brunel.ac.uk/cedps/electronic-computer-engineering/research-activities/wncc" TargetMode="External"/><Relationship Id="rId3" Type="http://schemas.openxmlformats.org/officeDocument/2006/relationships/image" Target="../media/image6.png"/><Relationship Id="rId7" Type="http://schemas.openxmlformats.org/officeDocument/2006/relationships/hyperlink" Target="mailto:Hamed.Al-Raweshidy@brunel.ac.uk"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5.emf"/><Relationship Id="rId2" Type="http://schemas.openxmlformats.org/officeDocument/2006/relationships/slideLayout" Target="../slideLayouts/slideLayout4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7.pn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18" Type="http://schemas.openxmlformats.org/officeDocument/2006/relationships/image" Target="../media/image65.pn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oleObject" Target="../embeddings/oleObject6.bin"/><Relationship Id="rId18" Type="http://schemas.openxmlformats.org/officeDocument/2006/relationships/oleObject" Target="../embeddings/oleObject8.bin"/><Relationship Id="rId26" Type="http://schemas.openxmlformats.org/officeDocument/2006/relationships/oleObject" Target="../embeddings/oleObject12.bin"/><Relationship Id="rId3" Type="http://schemas.openxmlformats.org/officeDocument/2006/relationships/notesSlide" Target="../notesSlides/notesSlide27.xml"/><Relationship Id="rId21" Type="http://schemas.openxmlformats.org/officeDocument/2006/relationships/image" Target="../media/image87.emf"/><Relationship Id="rId7" Type="http://schemas.openxmlformats.org/officeDocument/2006/relationships/oleObject" Target="../embeddings/oleObject3.bin"/><Relationship Id="rId12" Type="http://schemas.openxmlformats.org/officeDocument/2006/relationships/image" Target="../media/image83.emf"/><Relationship Id="rId17" Type="http://schemas.openxmlformats.org/officeDocument/2006/relationships/image" Target="../media/image85.emf"/><Relationship Id="rId25" Type="http://schemas.openxmlformats.org/officeDocument/2006/relationships/image" Target="../media/image89.emf"/><Relationship Id="rId2" Type="http://schemas.openxmlformats.org/officeDocument/2006/relationships/slideLayout" Target="../slideLayouts/slideLayout6.xml"/><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image" Target="../media/image91.emf"/><Relationship Id="rId1" Type="http://schemas.openxmlformats.org/officeDocument/2006/relationships/vmlDrawing" Target="../drawings/vmlDrawing2.vml"/><Relationship Id="rId6" Type="http://schemas.openxmlformats.org/officeDocument/2006/relationships/image" Target="../media/image93.PNG"/><Relationship Id="rId11" Type="http://schemas.openxmlformats.org/officeDocument/2006/relationships/oleObject" Target="../embeddings/oleObject5.bin"/><Relationship Id="rId24" Type="http://schemas.openxmlformats.org/officeDocument/2006/relationships/oleObject" Target="../embeddings/oleObject11.bin"/><Relationship Id="rId32"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media/image88.emf"/><Relationship Id="rId28" Type="http://schemas.openxmlformats.org/officeDocument/2006/relationships/oleObject" Target="../embeddings/oleObject13.bin"/><Relationship Id="rId10" Type="http://schemas.openxmlformats.org/officeDocument/2006/relationships/image" Target="../media/image82.emf"/><Relationship Id="rId19" Type="http://schemas.openxmlformats.org/officeDocument/2006/relationships/image" Target="../media/image86.emf"/><Relationship Id="rId31" Type="http://schemas.openxmlformats.org/officeDocument/2006/relationships/image" Target="../media/image92.emf"/><Relationship Id="rId4" Type="http://schemas.openxmlformats.org/officeDocument/2006/relationships/image" Target="NULL"/><Relationship Id="rId9" Type="http://schemas.openxmlformats.org/officeDocument/2006/relationships/oleObject" Target="../embeddings/oleObject4.bin"/><Relationship Id="rId14" Type="http://schemas.openxmlformats.org/officeDocument/2006/relationships/image" Target="../media/image84.emf"/><Relationship Id="rId22" Type="http://schemas.openxmlformats.org/officeDocument/2006/relationships/oleObject" Target="../embeddings/oleObject10.bin"/><Relationship Id="rId27" Type="http://schemas.openxmlformats.org/officeDocument/2006/relationships/image" Target="../media/image90.emf"/><Relationship Id="rId30" Type="http://schemas.openxmlformats.org/officeDocument/2006/relationships/oleObject" Target="../embeddings/oleObject14.bin"/></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97.jp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jpeg"/></Relationships>
</file>

<file path=ppt/slides/_rels/slide46.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jjwMyntO7ZAhVBUhQKHUiDAKcQjRwIBg&amp;url=https://teslasuit.io/blog/haptic-feedback/haptic_feedback&amp;psig=AOvVaw24s6XW7WEViKlBvshBvhpk&amp;ust=1521206000814822" TargetMode="External"/><Relationship Id="rId13" Type="http://schemas.microsoft.com/office/2007/relationships/hdphoto" Target="../media/hdphoto7.wdp"/><Relationship Id="rId18" Type="http://schemas.microsoft.com/office/2007/relationships/hdphoto" Target="../media/hdphoto8.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116.png"/><Relationship Id="rId17" Type="http://schemas.openxmlformats.org/officeDocument/2006/relationships/image" Target="../media/image120.png"/><Relationship Id="rId2" Type="http://schemas.openxmlformats.org/officeDocument/2006/relationships/image" Target="../media/image110.png"/><Relationship Id="rId16" Type="http://schemas.openxmlformats.org/officeDocument/2006/relationships/image" Target="../media/image119.emf"/><Relationship Id="rId20" Type="http://schemas.openxmlformats.org/officeDocument/2006/relationships/image" Target="../media/image122.png"/><Relationship Id="rId1" Type="http://schemas.openxmlformats.org/officeDocument/2006/relationships/slideLayout" Target="../slideLayouts/slideLayout41.xml"/><Relationship Id="rId6" Type="http://schemas.openxmlformats.org/officeDocument/2006/relationships/image" Target="../media/image112.png"/><Relationship Id="rId11" Type="http://schemas.openxmlformats.org/officeDocument/2006/relationships/image" Target="../media/image115.png"/><Relationship Id="rId5" Type="http://schemas.microsoft.com/office/2007/relationships/hdphoto" Target="../media/hdphoto5.wdp"/><Relationship Id="rId15" Type="http://schemas.openxmlformats.org/officeDocument/2006/relationships/image" Target="../media/image118.png"/><Relationship Id="rId10" Type="http://schemas.openxmlformats.org/officeDocument/2006/relationships/image" Target="../media/image114.png"/><Relationship Id="rId19" Type="http://schemas.openxmlformats.org/officeDocument/2006/relationships/image" Target="../media/image121.emf"/><Relationship Id="rId4" Type="http://schemas.openxmlformats.org/officeDocument/2006/relationships/image" Target="../media/image111.png"/><Relationship Id="rId9" Type="http://schemas.openxmlformats.org/officeDocument/2006/relationships/image" Target="../media/image113.jpeg"/><Relationship Id="rId14" Type="http://schemas.openxmlformats.org/officeDocument/2006/relationships/image" Target="../media/image117.emf"/></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6194A1-5B28-41B4-A256-7AB656992733}" type="slidenum">
              <a:rPr lang="en-GB" smtClean="0"/>
              <a:t>1</a:t>
            </a:fld>
            <a:endParaRPr lang="en-GB"/>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2888111" cy="1008112"/>
          </a:xfrm>
        </p:spPr>
      </p:pic>
      <p:pic>
        <p:nvPicPr>
          <p:cNvPr id="10" name="Picture 9" descr="Logo"/>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88224" y="121544"/>
            <a:ext cx="1778496" cy="818693"/>
          </a:xfrm>
          <a:prstGeom prst="rect">
            <a:avLst/>
          </a:prstGeom>
          <a:noFill/>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5" y="2348880"/>
            <a:ext cx="5286375"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0" y="764704"/>
            <a:ext cx="8862888" cy="6186309"/>
          </a:xfrm>
          <a:prstGeom prst="rect">
            <a:avLst/>
          </a:prstGeom>
        </p:spPr>
        <p:txBody>
          <a:bodyPr wrap="square">
            <a:spAutoFit/>
          </a:bodyPr>
          <a:lstStyle/>
          <a:p>
            <a:pPr algn="ctr"/>
            <a:endParaRPr lang="en-GB" sz="2000" dirty="0">
              <a:latin typeface="+mj-lt"/>
              <a:cs typeface="Arabic Typesetting" pitchFamily="66" charset="-78"/>
            </a:endParaRPr>
          </a:p>
          <a:p>
            <a:pPr algn="ctr"/>
            <a:r>
              <a:rPr lang="en-GB"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Topic at </a:t>
            </a:r>
            <a:r>
              <a:rPr lang="en-GB"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Wireless Networks and Communications Centre </a:t>
            </a:r>
            <a:r>
              <a:rPr lang="en-GB"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(WNCC)</a:t>
            </a:r>
          </a:p>
          <a:p>
            <a:pPr algn="ctr"/>
            <a:endParaRPr lang="en-GB"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GB" sz="2400" b="1" i="1" dirty="0" smtClean="0">
                <a:latin typeface="Times New Roman" panose="02020603050405020304" pitchFamily="18" charset="0"/>
                <a:cs typeface="Times New Roman" panose="02020603050405020304" pitchFamily="18" charset="0"/>
              </a:rPr>
              <a:t> </a:t>
            </a:r>
            <a:r>
              <a:rPr lang="en-GB" sz="2800" b="1" i="1" dirty="0" smtClean="0">
                <a:latin typeface="Times New Roman" panose="02020603050405020304" pitchFamily="18" charset="0"/>
                <a:cs typeface="Times New Roman" panose="02020603050405020304" pitchFamily="18" charset="0"/>
              </a:rPr>
              <a:t>H.S. Al-Raweshidy </a:t>
            </a:r>
            <a:endParaRPr lang="en-GB" sz="2800" b="1" dirty="0">
              <a:latin typeface="Times New Roman" panose="02020603050405020304" pitchFamily="18" charset="0"/>
              <a:cs typeface="Times New Roman" panose="02020603050405020304" pitchFamily="18" charset="0"/>
            </a:endParaRPr>
          </a:p>
          <a:p>
            <a:pPr algn="ctr"/>
            <a:endParaRPr lang="en-GB" sz="2000" b="1" dirty="0">
              <a:latin typeface="Times New Roman" panose="02020603050405020304" pitchFamily="18" charset="0"/>
              <a:cs typeface="Times New Roman" panose="02020603050405020304" pitchFamily="18" charset="0"/>
            </a:endParaRPr>
          </a:p>
          <a:p>
            <a:pPr algn="ctr"/>
            <a:r>
              <a:rPr lang="en-GB" sz="2000" dirty="0" smtClean="0">
                <a:latin typeface="Times New Roman" panose="02020603050405020304" pitchFamily="18" charset="0"/>
                <a:cs typeface="Times New Roman" panose="02020603050405020304" pitchFamily="18" charset="0"/>
              </a:rPr>
              <a:t>Director </a:t>
            </a:r>
            <a:r>
              <a:rPr lang="en-GB" sz="2000" dirty="0">
                <a:latin typeface="Times New Roman" panose="02020603050405020304" pitchFamily="18" charset="0"/>
                <a:cs typeface="Times New Roman" panose="02020603050405020304" pitchFamily="18" charset="0"/>
              </a:rPr>
              <a:t>of Wireless Networks and Communications Centre (WNCC),</a:t>
            </a:r>
          </a:p>
          <a:p>
            <a:pPr algn="ctr"/>
            <a:r>
              <a:rPr lang="en-GB" sz="2000" dirty="0" smtClean="0">
                <a:latin typeface="Times New Roman" panose="02020603050405020304" pitchFamily="18" charset="0"/>
                <a:cs typeface="Times New Roman" panose="02020603050405020304" pitchFamily="18" charset="0"/>
              </a:rPr>
              <a:t>Director </a:t>
            </a:r>
            <a:r>
              <a:rPr lang="en-GB" sz="2000" dirty="0">
                <a:latin typeface="Times New Roman" panose="02020603050405020304" pitchFamily="18" charset="0"/>
                <a:cs typeface="Times New Roman" panose="02020603050405020304" pitchFamily="18" charset="0"/>
              </a:rPr>
              <a:t>of Post Graduate studies (ECE)</a:t>
            </a:r>
          </a:p>
          <a:p>
            <a:pPr algn="ctr"/>
            <a:r>
              <a:rPr lang="en-GB" sz="2000" dirty="0">
                <a:latin typeface="Times New Roman" panose="02020603050405020304" pitchFamily="18" charset="0"/>
                <a:cs typeface="Times New Roman" panose="02020603050405020304" pitchFamily="18" charset="0"/>
              </a:rPr>
              <a:t>Department of Electronic and Computer Engineering</a:t>
            </a:r>
            <a:r>
              <a:rPr lang="en-GB" sz="2000" dirty="0" smtClean="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a:p>
            <a:pPr algn="ctr"/>
            <a:r>
              <a:rPr lang="en-GB" sz="2000" dirty="0">
                <a:latin typeface="Times New Roman" panose="02020603050405020304" pitchFamily="18" charset="0"/>
                <a:cs typeface="Times New Roman" panose="02020603050405020304" pitchFamily="18" charset="0"/>
              </a:rPr>
              <a:t>Brunel University London</a:t>
            </a:r>
            <a:r>
              <a:rPr lang="en-GB" sz="2000" dirty="0" smtClean="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a:p>
            <a:pPr algn="ctr"/>
            <a:endParaRPr lang="en-GB" sz="2400" dirty="0" smtClean="0">
              <a:latin typeface="Times New Roman" panose="02020603050405020304" pitchFamily="18" charset="0"/>
              <a:cs typeface="Times New Roman" panose="02020603050405020304" pitchFamily="18" charset="0"/>
              <a:hlinkClick r:id="rId7"/>
            </a:endParaRPr>
          </a:p>
          <a:p>
            <a:pPr algn="ctr"/>
            <a:r>
              <a:rPr lang="en-GB" sz="2400" dirty="0" smtClean="0">
                <a:solidFill>
                  <a:schemeClr val="accent1"/>
                </a:solidFill>
                <a:latin typeface="Times New Roman" panose="02020603050405020304" pitchFamily="18" charset="0"/>
                <a:cs typeface="Times New Roman" panose="02020603050405020304" pitchFamily="18" charset="0"/>
                <a:hlinkClick r:id="rId7"/>
              </a:rPr>
              <a:t>Hamed.Al-Raweshidy@brunel.ac.uk</a:t>
            </a:r>
            <a:endParaRPr lang="en-GB" sz="2400" dirty="0" smtClean="0">
              <a:solidFill>
                <a:schemeClr val="accent1"/>
              </a:solidFill>
              <a:latin typeface="Times New Roman" panose="02020603050405020304" pitchFamily="18" charset="0"/>
              <a:cs typeface="Times New Roman" panose="02020603050405020304" pitchFamily="18" charset="0"/>
            </a:endParaRPr>
          </a:p>
          <a:p>
            <a:pPr algn="ctr"/>
            <a:endParaRPr lang="en-GB" dirty="0">
              <a:latin typeface="Times New Roman" panose="02020603050405020304" pitchFamily="18" charset="0"/>
              <a:cs typeface="Times New Roman" panose="02020603050405020304" pitchFamily="18" charset="0"/>
            </a:endParaRPr>
          </a:p>
          <a:p>
            <a:pPr algn="ctr"/>
            <a:r>
              <a:rPr lang="en-GB" u="sng" dirty="0">
                <a:latin typeface="Times New Roman" panose="02020603050405020304" pitchFamily="18" charset="0"/>
                <a:cs typeface="Times New Roman" panose="02020603050405020304" pitchFamily="18" charset="0"/>
                <a:hlinkClick r:id="rId8"/>
              </a:rPr>
              <a:t>http://www.brunel.ac.uk/cedps/electronic-computer-engineering/research-activities/wncc</a:t>
            </a:r>
            <a:endParaRPr lang="en-GB" dirty="0">
              <a:latin typeface="Times New Roman" panose="02020603050405020304" pitchFamily="18" charset="0"/>
              <a:cs typeface="Times New Roman" panose="02020603050405020304" pitchFamily="18" charset="0"/>
            </a:endParaRPr>
          </a:p>
          <a:p>
            <a:r>
              <a:rPr lang="en-GB" sz="1600" dirty="0"/>
              <a:t> </a:t>
            </a:r>
            <a:r>
              <a:rPr lang="en-GB" sz="1600" dirty="0" smtClean="0"/>
              <a:t>			          </a:t>
            </a:r>
          </a:p>
          <a:p>
            <a:pPr algn="ctr"/>
            <a:r>
              <a:rPr lang="en-GB" sz="2400" dirty="0"/>
              <a:t> </a:t>
            </a:r>
          </a:p>
          <a:p>
            <a:pPr algn="ctr"/>
            <a:endParaRPr lang="en-GB" sz="1600" dirty="0">
              <a:solidFill>
                <a:schemeClr val="accent2"/>
              </a:solidFill>
            </a:endParaRPr>
          </a:p>
        </p:txBody>
      </p:sp>
    </p:spTree>
    <p:extLst>
      <p:ext uri="{BB962C8B-B14F-4D97-AF65-F5344CB8AC3E}">
        <p14:creationId xmlns:p14="http://schemas.microsoft.com/office/powerpoint/2010/main" val="57427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9" y="269776"/>
            <a:ext cx="8892480" cy="1143000"/>
          </a:xfrm>
        </p:spPr>
        <p:txBody>
          <a:bodyPr>
            <a:noAutofit/>
          </a:bodyPr>
          <a:lstStyle/>
          <a:p>
            <a:pPr algn="ctr"/>
            <a:r>
              <a:rPr lang="en-US" sz="3600" dirty="0" smtClean="0">
                <a:solidFill>
                  <a:srgbClr val="FF0000"/>
                </a:solidFill>
              </a:rPr>
              <a:t>How</a:t>
            </a:r>
            <a:r>
              <a:rPr lang="en-US" sz="3600" b="1" dirty="0" smtClean="0">
                <a:solidFill>
                  <a:srgbClr val="FF0000"/>
                </a:solidFill>
              </a:rPr>
              <a:t> Are We Carrying Research ?</a:t>
            </a:r>
            <a:endParaRPr lang="en-US" sz="3600" b="1" dirty="0">
              <a:solidFill>
                <a:srgbClr val="FF0000"/>
              </a:solidFill>
            </a:endParaRPr>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10</a:t>
            </a:fld>
            <a:endParaRPr lang="ar-IQ">
              <a:solidFill>
                <a:srgbClr val="BE0F34"/>
              </a:solidFill>
            </a:endParaRPr>
          </a:p>
        </p:txBody>
      </p:sp>
    </p:spTree>
    <p:extLst>
      <p:ext uri="{BB962C8B-B14F-4D97-AF65-F5344CB8AC3E}">
        <p14:creationId xmlns:p14="http://schemas.microsoft.com/office/powerpoint/2010/main" val="262499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6194A1-5B28-41B4-A256-7AB656992733}" type="slidenum">
              <a:rPr lang="en-GB" smtClean="0"/>
              <a:t>11</a:t>
            </a:fld>
            <a:endParaRPr lang="en-GB"/>
          </a:p>
        </p:txBody>
      </p:sp>
      <p:sp>
        <p:nvSpPr>
          <p:cNvPr id="5" name="TextBox 4"/>
          <p:cNvSpPr txBox="1"/>
          <p:nvPr/>
        </p:nvSpPr>
        <p:spPr>
          <a:xfrm>
            <a:off x="1575048" y="5415"/>
            <a:ext cx="4941168" cy="646331"/>
          </a:xfrm>
          <a:prstGeom prst="rect">
            <a:avLst/>
          </a:prstGeom>
          <a:noFill/>
        </p:spPr>
        <p:txBody>
          <a:bodyPr wrap="square" rtlCol="0">
            <a:spAutoFit/>
          </a:bodyPr>
          <a:lstStyle/>
          <a:p>
            <a:pPr algn="ctr"/>
            <a:r>
              <a:rPr lang="en-GB" sz="3600" b="1" dirty="0">
                <a:solidFill>
                  <a:srgbClr val="FF0000"/>
                </a:solidFill>
                <a:latin typeface="Adobe Caslon Pro Bold" pitchFamily="18" charset="0"/>
              </a:rPr>
              <a:t>Base Station Evolution</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87630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717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08520" y="1340768"/>
            <a:ext cx="9073008" cy="648072"/>
          </a:xfrm>
        </p:spPr>
        <p:txBody>
          <a:bodyPr>
            <a:normAutofit fontScale="92500"/>
          </a:bodyPr>
          <a:lstStyle/>
          <a:p>
            <a:pPr algn="ctr"/>
            <a:r>
              <a:rPr kumimoji="1" lang="en-US" altLang="zh-CN" sz="2800" dirty="0">
                <a:latin typeface="Microsoft YaHei" pitchFamily="34" charset="-122"/>
                <a:ea typeface="Microsoft YaHei" pitchFamily="34" charset="-122"/>
              </a:rPr>
              <a:t>BS cell site is the major source of power consumption</a:t>
            </a:r>
            <a:r>
              <a:rPr kumimoji="1" lang="en-US" altLang="zh-CN" dirty="0">
                <a:latin typeface="Microsoft YaHei" pitchFamily="34" charset="-122"/>
                <a:ea typeface="Microsoft YaHei" pitchFamily="34" charset="-122"/>
              </a:rPr>
              <a:t>.</a:t>
            </a:r>
            <a:endParaRPr kumimoji="1" lang="zh-CN" altLang="en-US" dirty="0">
              <a:latin typeface="Microsoft YaHei" pitchFamily="34" charset="-122"/>
              <a:ea typeface="Microsoft YaHei" pitchFamily="34" charset="-122"/>
            </a:endParaRPr>
          </a:p>
          <a:p>
            <a:endParaRPr lang="en-GB" dirty="0"/>
          </a:p>
        </p:txBody>
      </p:sp>
      <p:sp>
        <p:nvSpPr>
          <p:cNvPr id="3" name="Title 2"/>
          <p:cNvSpPr>
            <a:spLocks noGrp="1"/>
          </p:cNvSpPr>
          <p:nvPr>
            <p:ph type="title"/>
          </p:nvPr>
        </p:nvSpPr>
        <p:spPr>
          <a:xfrm>
            <a:off x="179512" y="260648"/>
            <a:ext cx="7200800" cy="432048"/>
          </a:xfrm>
        </p:spPr>
        <p:txBody>
          <a:bodyPr>
            <a:noAutofit/>
          </a:bodyPr>
          <a:lstStyle/>
          <a:p>
            <a:r>
              <a:rPr lang="en-GB" sz="36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Challenge in Mobile </a:t>
            </a:r>
            <a:r>
              <a:rPr lang="en-GB" sz="36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a:t>
            </a:r>
            <a:r>
              <a:rPr lang="en-GB" sz="36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etworks </a:t>
            </a:r>
            <a:endParaRPr lang="en-GB" sz="36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6" name="图表 3"/>
          <p:cNvGraphicFramePr>
            <a:graphicFrameLocks/>
          </p:cNvGraphicFramePr>
          <p:nvPr>
            <p:extLst/>
          </p:nvPr>
        </p:nvGraphicFramePr>
        <p:xfrm>
          <a:off x="4247457" y="2132855"/>
          <a:ext cx="4896543" cy="416033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539552" y="6293187"/>
            <a:ext cx="7992888" cy="523220"/>
          </a:xfrm>
          <a:prstGeom prst="rect">
            <a:avLst/>
          </a:prstGeom>
        </p:spPr>
        <p:txBody>
          <a:bodyPr wrap="square">
            <a:spAutoFit/>
          </a:bodyPr>
          <a:lstStyle/>
          <a:p>
            <a:pPr algn="ctr"/>
            <a:r>
              <a:rPr lang="en-GB" sz="2800" dirty="0">
                <a:solidFill>
                  <a:schemeClr val="tx2">
                    <a:lumMod val="75000"/>
                  </a:schemeClr>
                </a:solidFill>
                <a:latin typeface="Times New Roman" pitchFamily="18" charset="0"/>
                <a:cs typeface="Times New Roman" pitchFamily="18" charset="0"/>
              </a:rPr>
              <a:t>Power Consumption of Base Station </a:t>
            </a:r>
            <a:endParaRPr lang="zh-CN" altLang="en-US" sz="2800" dirty="0">
              <a:solidFill>
                <a:schemeClr val="tx2">
                  <a:lumMod val="75000"/>
                </a:schemeClr>
              </a:solidFill>
              <a:latin typeface="Times New Roman" pitchFamily="18" charset="0"/>
              <a:cs typeface="Times New Roman" pitchFamily="18" charset="0"/>
            </a:endParaRPr>
          </a:p>
        </p:txBody>
      </p:sp>
      <p:graphicFrame>
        <p:nvGraphicFramePr>
          <p:cNvPr id="4" name="Chart 3"/>
          <p:cNvGraphicFramePr/>
          <p:nvPr>
            <p:extLst/>
          </p:nvPr>
        </p:nvGraphicFramePr>
        <p:xfrm>
          <a:off x="-756592" y="1804135"/>
          <a:ext cx="6096000" cy="47932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7731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13</a:t>
            </a:fld>
            <a:endParaRPr lang="en-GB">
              <a:solidFill>
                <a:srgbClr val="BE0F34"/>
              </a:solidFill>
            </a:endParaRPr>
          </a:p>
        </p:txBody>
      </p:sp>
      <p:cxnSp>
        <p:nvCxnSpPr>
          <p:cNvPr id="8" name="Straight Connector 7"/>
          <p:cNvCxnSpPr/>
          <p:nvPr/>
        </p:nvCxnSpPr>
        <p:spPr>
          <a:xfrm>
            <a:off x="0" y="692696"/>
            <a:ext cx="88204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764704"/>
            <a:ext cx="882047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181"/>
          <p:cNvGrpSpPr>
            <a:grpSpLocks/>
          </p:cNvGrpSpPr>
          <p:nvPr/>
        </p:nvGrpSpPr>
        <p:grpSpPr bwMode="auto">
          <a:xfrm>
            <a:off x="468313" y="1751013"/>
            <a:ext cx="2497137" cy="1965325"/>
            <a:chOff x="748" y="2795"/>
            <a:chExt cx="681" cy="415"/>
          </a:xfrm>
        </p:grpSpPr>
        <p:sp>
          <p:nvSpPr>
            <p:cNvPr id="10" name="Freeform 182"/>
            <p:cNvSpPr>
              <a:spLocks noChangeAspect="1"/>
            </p:cNvSpPr>
            <p:nvPr/>
          </p:nvSpPr>
          <p:spPr bwMode="auto">
            <a:xfrm>
              <a:off x="1137" y="2886"/>
              <a:ext cx="278" cy="136"/>
            </a:xfrm>
            <a:custGeom>
              <a:avLst/>
              <a:gdLst>
                <a:gd name="T0" fmla="*/ 0 w 600"/>
                <a:gd name="T1" fmla="*/ 0 h 363"/>
                <a:gd name="T2" fmla="*/ 0 w 600"/>
                <a:gd name="T3" fmla="*/ 0 h 363"/>
                <a:gd name="T4" fmla="*/ 0 w 600"/>
                <a:gd name="T5" fmla="*/ 0 h 363"/>
                <a:gd name="T6" fmla="*/ 0 w 600"/>
                <a:gd name="T7" fmla="*/ 0 h 363"/>
                <a:gd name="T8" fmla="*/ 0 w 600"/>
                <a:gd name="T9" fmla="*/ 0 h 363"/>
                <a:gd name="T10" fmla="*/ 0 w 600"/>
                <a:gd name="T11" fmla="*/ 0 h 363"/>
                <a:gd name="T12" fmla="*/ 0 w 600"/>
                <a:gd name="T13" fmla="*/ 0 h 363"/>
                <a:gd name="T14" fmla="*/ 0 w 600"/>
                <a:gd name="T15" fmla="*/ 0 h 363"/>
                <a:gd name="T16" fmla="*/ 0 w 600"/>
                <a:gd name="T17" fmla="*/ 0 h 363"/>
                <a:gd name="T18" fmla="*/ 0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pic>
          <p:nvPicPr>
            <p:cNvPr id="11" name="Picture 183" descr="天线"/>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0" y="2878"/>
              <a:ext cx="7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84"/>
            <p:cNvSpPr>
              <a:spLocks noChangeAspect="1"/>
            </p:cNvSpPr>
            <p:nvPr/>
          </p:nvSpPr>
          <p:spPr bwMode="auto">
            <a:xfrm>
              <a:off x="1151" y="3007"/>
              <a:ext cx="278" cy="136"/>
            </a:xfrm>
            <a:custGeom>
              <a:avLst/>
              <a:gdLst>
                <a:gd name="T0" fmla="*/ 0 w 600"/>
                <a:gd name="T1" fmla="*/ 0 h 363"/>
                <a:gd name="T2" fmla="*/ 0 w 600"/>
                <a:gd name="T3" fmla="*/ 0 h 363"/>
                <a:gd name="T4" fmla="*/ 0 w 600"/>
                <a:gd name="T5" fmla="*/ 0 h 363"/>
                <a:gd name="T6" fmla="*/ 0 w 600"/>
                <a:gd name="T7" fmla="*/ 0 h 363"/>
                <a:gd name="T8" fmla="*/ 0 w 600"/>
                <a:gd name="T9" fmla="*/ 0 h 363"/>
                <a:gd name="T10" fmla="*/ 0 w 600"/>
                <a:gd name="T11" fmla="*/ 0 h 363"/>
                <a:gd name="T12" fmla="*/ 0 w 600"/>
                <a:gd name="T13" fmla="*/ 0 h 363"/>
                <a:gd name="T14" fmla="*/ 0 w 600"/>
                <a:gd name="T15" fmla="*/ 0 h 363"/>
                <a:gd name="T16" fmla="*/ 0 w 600"/>
                <a:gd name="T17" fmla="*/ 0 h 363"/>
                <a:gd name="T18" fmla="*/ 0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pic>
          <p:nvPicPr>
            <p:cNvPr id="13" name="Picture 185" descr="天线"/>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4" y="2999"/>
              <a:ext cx="7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86"/>
            <p:cNvSpPr>
              <a:spLocks noChangeAspect="1"/>
            </p:cNvSpPr>
            <p:nvPr/>
          </p:nvSpPr>
          <p:spPr bwMode="auto">
            <a:xfrm>
              <a:off x="748" y="3007"/>
              <a:ext cx="276" cy="136"/>
            </a:xfrm>
            <a:custGeom>
              <a:avLst/>
              <a:gdLst>
                <a:gd name="T0" fmla="*/ 0 w 597"/>
                <a:gd name="T1" fmla="*/ 0 h 363"/>
                <a:gd name="T2" fmla="*/ 0 w 597"/>
                <a:gd name="T3" fmla="*/ 0 h 363"/>
                <a:gd name="T4" fmla="*/ 0 w 597"/>
                <a:gd name="T5" fmla="*/ 0 h 363"/>
                <a:gd name="T6" fmla="*/ 0 w 597"/>
                <a:gd name="T7" fmla="*/ 0 h 363"/>
                <a:gd name="T8" fmla="*/ 0 w 597"/>
                <a:gd name="T9" fmla="*/ 0 h 363"/>
                <a:gd name="T10" fmla="*/ 0 w 597"/>
                <a:gd name="T11" fmla="*/ 0 h 363"/>
                <a:gd name="T12" fmla="*/ 0 w 597"/>
                <a:gd name="T13" fmla="*/ 0 h 363"/>
                <a:gd name="T14" fmla="*/ 0 w 597"/>
                <a:gd name="T15" fmla="*/ 0 h 363"/>
                <a:gd name="T16" fmla="*/ 0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5" name="Freeform 187"/>
            <p:cNvSpPr>
              <a:spLocks noChangeAspect="1"/>
            </p:cNvSpPr>
            <p:nvPr/>
          </p:nvSpPr>
          <p:spPr bwMode="auto">
            <a:xfrm>
              <a:off x="951" y="3075"/>
              <a:ext cx="275" cy="135"/>
            </a:xfrm>
            <a:custGeom>
              <a:avLst/>
              <a:gdLst>
                <a:gd name="T0" fmla="*/ 0 w 596"/>
                <a:gd name="T1" fmla="*/ 0 h 362"/>
                <a:gd name="T2" fmla="*/ 0 w 596"/>
                <a:gd name="T3" fmla="*/ 0 h 362"/>
                <a:gd name="T4" fmla="*/ 0 w 596"/>
                <a:gd name="T5" fmla="*/ 0 h 362"/>
                <a:gd name="T6" fmla="*/ 0 w 596"/>
                <a:gd name="T7" fmla="*/ 0 h 362"/>
                <a:gd name="T8" fmla="*/ 0 w 596"/>
                <a:gd name="T9" fmla="*/ 0 h 362"/>
                <a:gd name="T10" fmla="*/ 0 w 596"/>
                <a:gd name="T11" fmla="*/ 0 h 362"/>
                <a:gd name="T12" fmla="*/ 0 w 596"/>
                <a:gd name="T13" fmla="*/ 0 h 362"/>
                <a:gd name="T14" fmla="*/ 0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6" name="Freeform 188"/>
            <p:cNvSpPr>
              <a:spLocks noChangeAspect="1"/>
            </p:cNvSpPr>
            <p:nvPr/>
          </p:nvSpPr>
          <p:spPr bwMode="auto">
            <a:xfrm>
              <a:off x="951" y="2803"/>
              <a:ext cx="277" cy="136"/>
            </a:xfrm>
            <a:custGeom>
              <a:avLst/>
              <a:gdLst>
                <a:gd name="T0" fmla="*/ 0 w 600"/>
                <a:gd name="T1" fmla="*/ 0 h 363"/>
                <a:gd name="T2" fmla="*/ 0 w 600"/>
                <a:gd name="T3" fmla="*/ 0 h 363"/>
                <a:gd name="T4" fmla="*/ 0 w 600"/>
                <a:gd name="T5" fmla="*/ 0 h 363"/>
                <a:gd name="T6" fmla="*/ 0 w 600"/>
                <a:gd name="T7" fmla="*/ 0 h 363"/>
                <a:gd name="T8" fmla="*/ 0 w 600"/>
                <a:gd name="T9" fmla="*/ 0 h 363"/>
                <a:gd name="T10" fmla="*/ 0 w 600"/>
                <a:gd name="T11" fmla="*/ 0 h 363"/>
                <a:gd name="T12" fmla="*/ 0 w 600"/>
                <a:gd name="T13" fmla="*/ 0 h 363"/>
                <a:gd name="T14" fmla="*/ 0 w 600"/>
                <a:gd name="T15" fmla="*/ 0 h 363"/>
                <a:gd name="T16" fmla="*/ 0 w 600"/>
                <a:gd name="T17" fmla="*/ 0 h 363"/>
                <a:gd name="T18" fmla="*/ 0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 name="Freeform 189"/>
            <p:cNvSpPr>
              <a:spLocks noChangeAspect="1"/>
            </p:cNvSpPr>
            <p:nvPr/>
          </p:nvSpPr>
          <p:spPr bwMode="auto">
            <a:xfrm>
              <a:off x="748" y="2873"/>
              <a:ext cx="277" cy="135"/>
            </a:xfrm>
            <a:custGeom>
              <a:avLst/>
              <a:gdLst>
                <a:gd name="T0" fmla="*/ 0 w 600"/>
                <a:gd name="T1" fmla="*/ 0 h 362"/>
                <a:gd name="T2" fmla="*/ 0 w 600"/>
                <a:gd name="T3" fmla="*/ 0 h 362"/>
                <a:gd name="T4" fmla="*/ 0 w 600"/>
                <a:gd name="T5" fmla="*/ 0 h 362"/>
                <a:gd name="T6" fmla="*/ 0 w 600"/>
                <a:gd name="T7" fmla="*/ 0 h 362"/>
                <a:gd name="T8" fmla="*/ 0 w 600"/>
                <a:gd name="T9" fmla="*/ 0 h 362"/>
                <a:gd name="T10" fmla="*/ 0 w 600"/>
                <a:gd name="T11" fmla="*/ 0 h 362"/>
                <a:gd name="T12" fmla="*/ 0 w 600"/>
                <a:gd name="T13" fmla="*/ 0 h 362"/>
                <a:gd name="T14" fmla="*/ 0 w 600"/>
                <a:gd name="T15" fmla="*/ 0 h 362"/>
                <a:gd name="T16" fmla="*/ 0 w 600"/>
                <a:gd name="T17" fmla="*/ 0 h 362"/>
                <a:gd name="T18" fmla="*/ 0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pic>
          <p:nvPicPr>
            <p:cNvPr id="18" name="Picture 190" descr="天线"/>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3" y="2795"/>
              <a:ext cx="7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1" descr="天线"/>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4" y="2867"/>
              <a:ext cx="71"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2" descr="天线"/>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4" y="2998"/>
              <a:ext cx="71"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3" descr="天线"/>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3" y="3055"/>
              <a:ext cx="7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94"/>
            <p:cNvGrpSpPr>
              <a:grpSpLocks/>
            </p:cNvGrpSpPr>
            <p:nvPr/>
          </p:nvGrpSpPr>
          <p:grpSpPr bwMode="auto">
            <a:xfrm>
              <a:off x="943" y="2902"/>
              <a:ext cx="267" cy="205"/>
              <a:chOff x="3940" y="1715"/>
              <a:chExt cx="528" cy="439"/>
            </a:xfrm>
          </p:grpSpPr>
          <p:grpSp>
            <p:nvGrpSpPr>
              <p:cNvPr id="23" name="Group 195"/>
              <p:cNvGrpSpPr>
                <a:grpSpLocks noChangeAspect="1"/>
              </p:cNvGrpSpPr>
              <p:nvPr/>
            </p:nvGrpSpPr>
            <p:grpSpPr bwMode="auto">
              <a:xfrm>
                <a:off x="3940" y="1723"/>
                <a:ext cx="528" cy="431"/>
                <a:chOff x="7730" y="7883"/>
                <a:chExt cx="1473" cy="1115"/>
              </a:xfrm>
            </p:grpSpPr>
            <p:grpSp>
              <p:nvGrpSpPr>
                <p:cNvPr id="31" name="Group 196"/>
                <p:cNvGrpSpPr>
                  <a:grpSpLocks noChangeAspect="1"/>
                </p:cNvGrpSpPr>
                <p:nvPr/>
              </p:nvGrpSpPr>
              <p:grpSpPr bwMode="auto">
                <a:xfrm>
                  <a:off x="7730" y="7908"/>
                  <a:ext cx="1473" cy="1090"/>
                  <a:chOff x="7730" y="7908"/>
                  <a:chExt cx="1473" cy="1090"/>
                </a:xfrm>
              </p:grpSpPr>
              <p:sp>
                <p:nvSpPr>
                  <p:cNvPr id="40" name="Freeform 197"/>
                  <p:cNvSpPr>
                    <a:spLocks noChangeAspect="1"/>
                  </p:cNvSpPr>
                  <p:nvPr/>
                </p:nvSpPr>
                <p:spPr bwMode="auto">
                  <a:xfrm>
                    <a:off x="7729" y="8451"/>
                    <a:ext cx="597" cy="364"/>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1" name="Freeform 198"/>
                  <p:cNvSpPr>
                    <a:spLocks noChangeAspect="1"/>
                  </p:cNvSpPr>
                  <p:nvPr/>
                </p:nvSpPr>
                <p:spPr bwMode="auto">
                  <a:xfrm>
                    <a:off x="8171" y="8276"/>
                    <a:ext cx="597"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2" name="Freeform 199"/>
                  <p:cNvSpPr>
                    <a:spLocks noChangeAspect="1"/>
                  </p:cNvSpPr>
                  <p:nvPr/>
                </p:nvSpPr>
                <p:spPr bwMode="auto">
                  <a:xfrm>
                    <a:off x="8166" y="8636"/>
                    <a:ext cx="599"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3" name="Freeform 200"/>
                  <p:cNvSpPr>
                    <a:spLocks noChangeAspect="1"/>
                  </p:cNvSpPr>
                  <p:nvPr/>
                </p:nvSpPr>
                <p:spPr bwMode="auto">
                  <a:xfrm>
                    <a:off x="8603" y="8458"/>
                    <a:ext cx="599"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4" name="Freeform 201"/>
                  <p:cNvSpPr>
                    <a:spLocks noChangeAspect="1"/>
                  </p:cNvSpPr>
                  <p:nvPr/>
                </p:nvSpPr>
                <p:spPr bwMode="auto">
                  <a:xfrm>
                    <a:off x="8603" y="8089"/>
                    <a:ext cx="599" cy="368"/>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 name="Freeform 202"/>
                  <p:cNvSpPr>
                    <a:spLocks noChangeAspect="1"/>
                  </p:cNvSpPr>
                  <p:nvPr/>
                </p:nvSpPr>
                <p:spPr bwMode="auto">
                  <a:xfrm>
                    <a:off x="8166" y="7890"/>
                    <a:ext cx="599" cy="375"/>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6" name="Freeform 203"/>
                  <p:cNvSpPr>
                    <a:spLocks noChangeAspect="1"/>
                  </p:cNvSpPr>
                  <p:nvPr/>
                </p:nvSpPr>
                <p:spPr bwMode="auto">
                  <a:xfrm>
                    <a:off x="7729" y="8089"/>
                    <a:ext cx="597" cy="368"/>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32" name="Group 204"/>
                <p:cNvGrpSpPr>
                  <a:grpSpLocks noChangeAspect="1"/>
                </p:cNvGrpSpPr>
                <p:nvPr/>
              </p:nvGrpSpPr>
              <p:grpSpPr bwMode="auto">
                <a:xfrm>
                  <a:off x="7730" y="7883"/>
                  <a:ext cx="1473" cy="1090"/>
                  <a:chOff x="7730" y="7883"/>
                  <a:chExt cx="1473" cy="1090"/>
                </a:xfrm>
              </p:grpSpPr>
              <p:sp>
                <p:nvSpPr>
                  <p:cNvPr id="33" name="Freeform 205"/>
                  <p:cNvSpPr>
                    <a:spLocks noChangeAspect="1"/>
                  </p:cNvSpPr>
                  <p:nvPr/>
                </p:nvSpPr>
                <p:spPr bwMode="auto">
                  <a:xfrm>
                    <a:off x="7729" y="8428"/>
                    <a:ext cx="597" cy="364"/>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 name="Freeform 206"/>
                  <p:cNvSpPr>
                    <a:spLocks noChangeAspect="1"/>
                  </p:cNvSpPr>
                  <p:nvPr/>
                </p:nvSpPr>
                <p:spPr bwMode="auto">
                  <a:xfrm>
                    <a:off x="8171" y="8252"/>
                    <a:ext cx="597"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5" name="Freeform 207"/>
                  <p:cNvSpPr>
                    <a:spLocks noChangeAspect="1"/>
                  </p:cNvSpPr>
                  <p:nvPr/>
                </p:nvSpPr>
                <p:spPr bwMode="auto">
                  <a:xfrm>
                    <a:off x="8166" y="8612"/>
                    <a:ext cx="599" cy="37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6" name="Freeform 208"/>
                  <p:cNvSpPr>
                    <a:spLocks noChangeAspect="1"/>
                  </p:cNvSpPr>
                  <p:nvPr/>
                </p:nvSpPr>
                <p:spPr bwMode="auto">
                  <a:xfrm>
                    <a:off x="8603" y="8434"/>
                    <a:ext cx="599" cy="37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 name="Freeform 209"/>
                  <p:cNvSpPr>
                    <a:spLocks noChangeAspect="1"/>
                  </p:cNvSpPr>
                  <p:nvPr/>
                </p:nvSpPr>
                <p:spPr bwMode="auto">
                  <a:xfrm>
                    <a:off x="8603" y="8068"/>
                    <a:ext cx="599" cy="364"/>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8" name="Freeform 210"/>
                  <p:cNvSpPr>
                    <a:spLocks noChangeAspect="1"/>
                  </p:cNvSpPr>
                  <p:nvPr/>
                </p:nvSpPr>
                <p:spPr bwMode="auto">
                  <a:xfrm>
                    <a:off x="8166" y="7881"/>
                    <a:ext cx="599" cy="366"/>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9" name="Freeform 211"/>
                  <p:cNvSpPr>
                    <a:spLocks noChangeAspect="1"/>
                  </p:cNvSpPr>
                  <p:nvPr/>
                </p:nvSpPr>
                <p:spPr bwMode="auto">
                  <a:xfrm>
                    <a:off x="7729" y="8068"/>
                    <a:ext cx="597" cy="364"/>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24" name="Picture 212" descr="天线"/>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7" y="1849"/>
                <a:ext cx="5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13" descr="天线"/>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7" y="1715"/>
                <a:ext cx="55"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14" descr="天线"/>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 y="1790"/>
                <a:ext cx="55"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5" descr="天线"/>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 y="1924"/>
                <a:ext cx="5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16" descr="天线"/>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7" y="1984"/>
                <a:ext cx="5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17" descr="天线"/>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6" y="1924"/>
                <a:ext cx="5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8" descr="天线"/>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6" y="1790"/>
                <a:ext cx="55"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7" name="Group 11"/>
          <p:cNvGrpSpPr>
            <a:grpSpLocks/>
          </p:cNvGrpSpPr>
          <p:nvPr/>
        </p:nvGrpSpPr>
        <p:grpSpPr bwMode="auto">
          <a:xfrm>
            <a:off x="3349625" y="1700213"/>
            <a:ext cx="2590800" cy="2027237"/>
            <a:chOff x="1837" y="2704"/>
            <a:chExt cx="816" cy="525"/>
          </a:xfrm>
        </p:grpSpPr>
        <p:grpSp>
          <p:nvGrpSpPr>
            <p:cNvPr id="48" name="Group 12"/>
            <p:cNvGrpSpPr>
              <a:grpSpLocks noChangeAspect="1"/>
            </p:cNvGrpSpPr>
            <p:nvPr/>
          </p:nvGrpSpPr>
          <p:grpSpPr bwMode="auto">
            <a:xfrm>
              <a:off x="2097" y="2867"/>
              <a:ext cx="296" cy="200"/>
              <a:chOff x="7730" y="7883"/>
              <a:chExt cx="1473" cy="1115"/>
            </a:xfrm>
          </p:grpSpPr>
          <p:grpSp>
            <p:nvGrpSpPr>
              <p:cNvPr id="200" name="Group 13"/>
              <p:cNvGrpSpPr>
                <a:grpSpLocks noChangeAspect="1"/>
              </p:cNvGrpSpPr>
              <p:nvPr/>
            </p:nvGrpSpPr>
            <p:grpSpPr bwMode="auto">
              <a:xfrm>
                <a:off x="7730" y="7908"/>
                <a:ext cx="1473" cy="1090"/>
                <a:chOff x="7730" y="7908"/>
                <a:chExt cx="1473" cy="1090"/>
              </a:xfrm>
            </p:grpSpPr>
            <p:sp>
              <p:nvSpPr>
                <p:cNvPr id="209" name="Freeform 14"/>
                <p:cNvSpPr>
                  <a:spLocks noChangeAspect="1"/>
                </p:cNvSpPr>
                <p:nvPr/>
              </p:nvSpPr>
              <p:spPr bwMode="auto">
                <a:xfrm>
                  <a:off x="7730" y="8453"/>
                  <a:ext cx="597"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10" name="Freeform 15"/>
                <p:cNvSpPr>
                  <a:spLocks noChangeAspect="1"/>
                </p:cNvSpPr>
                <p:nvPr/>
              </p:nvSpPr>
              <p:spPr bwMode="auto">
                <a:xfrm>
                  <a:off x="8173" y="8276"/>
                  <a:ext cx="597"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11" name="Freeform 16"/>
                <p:cNvSpPr>
                  <a:spLocks noChangeAspect="1"/>
                </p:cNvSpPr>
                <p:nvPr/>
              </p:nvSpPr>
              <p:spPr bwMode="auto">
                <a:xfrm>
                  <a:off x="8168" y="8636"/>
                  <a:ext cx="597"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12" name="Freeform 17"/>
                <p:cNvSpPr>
                  <a:spLocks noChangeAspect="1"/>
                </p:cNvSpPr>
                <p:nvPr/>
              </p:nvSpPr>
              <p:spPr bwMode="auto">
                <a:xfrm>
                  <a:off x="8603" y="8457"/>
                  <a:ext cx="600"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13" name="Freeform 18"/>
                <p:cNvSpPr>
                  <a:spLocks noChangeAspect="1"/>
                </p:cNvSpPr>
                <p:nvPr/>
              </p:nvSpPr>
              <p:spPr bwMode="auto">
                <a:xfrm>
                  <a:off x="8603" y="8093"/>
                  <a:ext cx="600"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14" name="Freeform 19"/>
                <p:cNvSpPr>
                  <a:spLocks noChangeAspect="1"/>
                </p:cNvSpPr>
                <p:nvPr/>
              </p:nvSpPr>
              <p:spPr bwMode="auto">
                <a:xfrm>
                  <a:off x="8168" y="7907"/>
                  <a:ext cx="602"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15" name="Freeform 20"/>
                <p:cNvSpPr>
                  <a:spLocks noChangeAspect="1"/>
                </p:cNvSpPr>
                <p:nvPr/>
              </p:nvSpPr>
              <p:spPr bwMode="auto">
                <a:xfrm>
                  <a:off x="7730" y="8093"/>
                  <a:ext cx="600"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201" name="Group 21"/>
              <p:cNvGrpSpPr>
                <a:grpSpLocks noChangeAspect="1"/>
              </p:cNvGrpSpPr>
              <p:nvPr/>
            </p:nvGrpSpPr>
            <p:grpSpPr bwMode="auto">
              <a:xfrm>
                <a:off x="7730" y="7883"/>
                <a:ext cx="1473" cy="1090"/>
                <a:chOff x="7730" y="7883"/>
                <a:chExt cx="1473" cy="1090"/>
              </a:xfrm>
            </p:grpSpPr>
            <p:sp>
              <p:nvSpPr>
                <p:cNvPr id="202" name="Freeform 22"/>
                <p:cNvSpPr>
                  <a:spLocks noChangeAspect="1"/>
                </p:cNvSpPr>
                <p:nvPr/>
              </p:nvSpPr>
              <p:spPr bwMode="auto">
                <a:xfrm>
                  <a:off x="7730" y="8427"/>
                  <a:ext cx="597" cy="364"/>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03" name="Freeform 23"/>
                <p:cNvSpPr>
                  <a:spLocks noChangeAspect="1"/>
                </p:cNvSpPr>
                <p:nvPr/>
              </p:nvSpPr>
              <p:spPr bwMode="auto">
                <a:xfrm>
                  <a:off x="8173" y="8251"/>
                  <a:ext cx="597"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04" name="Freeform 24"/>
                <p:cNvSpPr>
                  <a:spLocks noChangeAspect="1"/>
                </p:cNvSpPr>
                <p:nvPr/>
              </p:nvSpPr>
              <p:spPr bwMode="auto">
                <a:xfrm>
                  <a:off x="8168" y="8611"/>
                  <a:ext cx="597"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05" name="Freeform 25"/>
                <p:cNvSpPr>
                  <a:spLocks noChangeAspect="1"/>
                </p:cNvSpPr>
                <p:nvPr/>
              </p:nvSpPr>
              <p:spPr bwMode="auto">
                <a:xfrm>
                  <a:off x="8603" y="8432"/>
                  <a:ext cx="600" cy="362"/>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06" name="Freeform 26"/>
                <p:cNvSpPr>
                  <a:spLocks noChangeAspect="1"/>
                </p:cNvSpPr>
                <p:nvPr/>
              </p:nvSpPr>
              <p:spPr bwMode="auto">
                <a:xfrm>
                  <a:off x="8603" y="8068"/>
                  <a:ext cx="600"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07" name="Freeform 27"/>
                <p:cNvSpPr>
                  <a:spLocks noChangeAspect="1"/>
                </p:cNvSpPr>
                <p:nvPr/>
              </p:nvSpPr>
              <p:spPr bwMode="auto">
                <a:xfrm>
                  <a:off x="8168" y="7882"/>
                  <a:ext cx="602" cy="364"/>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08" name="Freeform 28"/>
                <p:cNvSpPr>
                  <a:spLocks noChangeAspect="1"/>
                </p:cNvSpPr>
                <p:nvPr/>
              </p:nvSpPr>
              <p:spPr bwMode="auto">
                <a:xfrm>
                  <a:off x="7730" y="8068"/>
                  <a:ext cx="600"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49" name="Picture 2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2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0"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863"/>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2"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8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34"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36"/>
            <p:cNvGrpSpPr>
              <a:grpSpLocks noChangeAspect="1"/>
            </p:cNvGrpSpPr>
            <p:nvPr/>
          </p:nvGrpSpPr>
          <p:grpSpPr bwMode="auto">
            <a:xfrm>
              <a:off x="2356" y="2838"/>
              <a:ext cx="297" cy="199"/>
              <a:chOff x="7730" y="7883"/>
              <a:chExt cx="1473" cy="1115"/>
            </a:xfrm>
          </p:grpSpPr>
          <p:grpSp>
            <p:nvGrpSpPr>
              <p:cNvPr id="184" name="Group 37"/>
              <p:cNvGrpSpPr>
                <a:grpSpLocks noChangeAspect="1"/>
              </p:cNvGrpSpPr>
              <p:nvPr/>
            </p:nvGrpSpPr>
            <p:grpSpPr bwMode="auto">
              <a:xfrm>
                <a:off x="7730" y="7908"/>
                <a:ext cx="1473" cy="1090"/>
                <a:chOff x="7730" y="7908"/>
                <a:chExt cx="1473" cy="1090"/>
              </a:xfrm>
            </p:grpSpPr>
            <p:sp>
              <p:nvSpPr>
                <p:cNvPr id="193" name="Freeform 38"/>
                <p:cNvSpPr>
                  <a:spLocks noChangeAspect="1"/>
                </p:cNvSpPr>
                <p:nvPr/>
              </p:nvSpPr>
              <p:spPr bwMode="auto">
                <a:xfrm>
                  <a:off x="7730" y="8454"/>
                  <a:ext cx="598"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4" name="Freeform 39"/>
                <p:cNvSpPr>
                  <a:spLocks noChangeAspect="1"/>
                </p:cNvSpPr>
                <p:nvPr/>
              </p:nvSpPr>
              <p:spPr bwMode="auto">
                <a:xfrm>
                  <a:off x="8171" y="8277"/>
                  <a:ext cx="598" cy="357"/>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5" name="Freeform 40"/>
                <p:cNvSpPr>
                  <a:spLocks noChangeAspect="1"/>
                </p:cNvSpPr>
                <p:nvPr/>
              </p:nvSpPr>
              <p:spPr bwMode="auto">
                <a:xfrm>
                  <a:off x="8169" y="8636"/>
                  <a:ext cx="595"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6" name="Freeform 41"/>
                <p:cNvSpPr>
                  <a:spLocks noChangeAspect="1"/>
                </p:cNvSpPr>
                <p:nvPr/>
              </p:nvSpPr>
              <p:spPr bwMode="auto">
                <a:xfrm>
                  <a:off x="8603" y="8459"/>
                  <a:ext cx="600"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7" name="Freeform 42"/>
                <p:cNvSpPr>
                  <a:spLocks noChangeAspect="1"/>
                </p:cNvSpPr>
                <p:nvPr/>
              </p:nvSpPr>
              <p:spPr bwMode="auto">
                <a:xfrm>
                  <a:off x="8603" y="8095"/>
                  <a:ext cx="600"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8" name="Freeform 43"/>
                <p:cNvSpPr>
                  <a:spLocks noChangeAspect="1"/>
                </p:cNvSpPr>
                <p:nvPr/>
              </p:nvSpPr>
              <p:spPr bwMode="auto">
                <a:xfrm>
                  <a:off x="8169" y="7908"/>
                  <a:ext cx="600"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9" name="Freeform 44"/>
                <p:cNvSpPr>
                  <a:spLocks noChangeAspect="1"/>
                </p:cNvSpPr>
                <p:nvPr/>
              </p:nvSpPr>
              <p:spPr bwMode="auto">
                <a:xfrm>
                  <a:off x="7730" y="8095"/>
                  <a:ext cx="600"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85" name="Group 45"/>
              <p:cNvGrpSpPr>
                <a:grpSpLocks noChangeAspect="1"/>
              </p:cNvGrpSpPr>
              <p:nvPr/>
            </p:nvGrpSpPr>
            <p:grpSpPr bwMode="auto">
              <a:xfrm>
                <a:off x="7730" y="7883"/>
                <a:ext cx="1473" cy="1090"/>
                <a:chOff x="7730" y="7883"/>
                <a:chExt cx="1473" cy="1090"/>
              </a:xfrm>
            </p:grpSpPr>
            <p:sp>
              <p:nvSpPr>
                <p:cNvPr id="186" name="Freeform 46"/>
                <p:cNvSpPr>
                  <a:spLocks noChangeAspect="1"/>
                </p:cNvSpPr>
                <p:nvPr/>
              </p:nvSpPr>
              <p:spPr bwMode="auto">
                <a:xfrm>
                  <a:off x="7730" y="8429"/>
                  <a:ext cx="598"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87" name="Freeform 47"/>
                <p:cNvSpPr>
                  <a:spLocks noChangeAspect="1"/>
                </p:cNvSpPr>
                <p:nvPr/>
              </p:nvSpPr>
              <p:spPr bwMode="auto">
                <a:xfrm>
                  <a:off x="8171" y="8252"/>
                  <a:ext cx="598" cy="357"/>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88" name="Freeform 48"/>
                <p:cNvSpPr>
                  <a:spLocks noChangeAspect="1"/>
                </p:cNvSpPr>
                <p:nvPr/>
              </p:nvSpPr>
              <p:spPr bwMode="auto">
                <a:xfrm>
                  <a:off x="8169" y="8611"/>
                  <a:ext cx="595"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89" name="Freeform 49"/>
                <p:cNvSpPr>
                  <a:spLocks noChangeAspect="1"/>
                </p:cNvSpPr>
                <p:nvPr/>
              </p:nvSpPr>
              <p:spPr bwMode="auto">
                <a:xfrm>
                  <a:off x="8603" y="8434"/>
                  <a:ext cx="600" cy="362"/>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0" name="Freeform 50"/>
                <p:cNvSpPr>
                  <a:spLocks noChangeAspect="1"/>
                </p:cNvSpPr>
                <p:nvPr/>
              </p:nvSpPr>
              <p:spPr bwMode="auto">
                <a:xfrm>
                  <a:off x="8603" y="8070"/>
                  <a:ext cx="600"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1" name="Freeform 51"/>
                <p:cNvSpPr>
                  <a:spLocks noChangeAspect="1"/>
                </p:cNvSpPr>
                <p:nvPr/>
              </p:nvSpPr>
              <p:spPr bwMode="auto">
                <a:xfrm>
                  <a:off x="8169" y="7883"/>
                  <a:ext cx="600" cy="364"/>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92" name="Freeform 52"/>
                <p:cNvSpPr>
                  <a:spLocks noChangeAspect="1"/>
                </p:cNvSpPr>
                <p:nvPr/>
              </p:nvSpPr>
              <p:spPr bwMode="auto">
                <a:xfrm>
                  <a:off x="7730" y="8070"/>
                  <a:ext cx="600"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57" name="Picture 5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96"/>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3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95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5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60"/>
            <p:cNvGrpSpPr>
              <a:grpSpLocks noChangeAspect="1"/>
            </p:cNvGrpSpPr>
            <p:nvPr/>
          </p:nvGrpSpPr>
          <p:grpSpPr bwMode="auto">
            <a:xfrm>
              <a:off x="2190" y="2708"/>
              <a:ext cx="296" cy="200"/>
              <a:chOff x="7730" y="7883"/>
              <a:chExt cx="1473" cy="1115"/>
            </a:xfrm>
          </p:grpSpPr>
          <p:grpSp>
            <p:nvGrpSpPr>
              <p:cNvPr id="168" name="Group 61"/>
              <p:cNvGrpSpPr>
                <a:grpSpLocks noChangeAspect="1"/>
              </p:cNvGrpSpPr>
              <p:nvPr/>
            </p:nvGrpSpPr>
            <p:grpSpPr bwMode="auto">
              <a:xfrm>
                <a:off x="7730" y="7908"/>
                <a:ext cx="1473" cy="1090"/>
                <a:chOff x="7730" y="7908"/>
                <a:chExt cx="1473" cy="1090"/>
              </a:xfrm>
            </p:grpSpPr>
            <p:sp>
              <p:nvSpPr>
                <p:cNvPr id="177" name="Freeform 62"/>
                <p:cNvSpPr>
                  <a:spLocks noChangeAspect="1"/>
                </p:cNvSpPr>
                <p:nvPr/>
              </p:nvSpPr>
              <p:spPr bwMode="auto">
                <a:xfrm>
                  <a:off x="7730" y="8454"/>
                  <a:ext cx="597" cy="360"/>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8" name="Freeform 63"/>
                <p:cNvSpPr>
                  <a:spLocks noChangeAspect="1"/>
                </p:cNvSpPr>
                <p:nvPr/>
              </p:nvSpPr>
              <p:spPr bwMode="auto">
                <a:xfrm>
                  <a:off x="8173" y="8278"/>
                  <a:ext cx="597"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9" name="Freeform 64"/>
                <p:cNvSpPr>
                  <a:spLocks noChangeAspect="1"/>
                </p:cNvSpPr>
                <p:nvPr/>
              </p:nvSpPr>
              <p:spPr bwMode="auto">
                <a:xfrm>
                  <a:off x="8168" y="8635"/>
                  <a:ext cx="597"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80" name="Freeform 65"/>
                <p:cNvSpPr>
                  <a:spLocks noChangeAspect="1"/>
                </p:cNvSpPr>
                <p:nvPr/>
              </p:nvSpPr>
              <p:spPr bwMode="auto">
                <a:xfrm>
                  <a:off x="8603" y="8459"/>
                  <a:ext cx="600" cy="360"/>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81" name="Freeform 66"/>
                <p:cNvSpPr>
                  <a:spLocks noChangeAspect="1"/>
                </p:cNvSpPr>
                <p:nvPr/>
              </p:nvSpPr>
              <p:spPr bwMode="auto">
                <a:xfrm>
                  <a:off x="8603" y="8094"/>
                  <a:ext cx="600"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82" name="Freeform 67"/>
                <p:cNvSpPr>
                  <a:spLocks noChangeAspect="1"/>
                </p:cNvSpPr>
                <p:nvPr/>
              </p:nvSpPr>
              <p:spPr bwMode="auto">
                <a:xfrm>
                  <a:off x="8168" y="7909"/>
                  <a:ext cx="602"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83" name="Freeform 68"/>
                <p:cNvSpPr>
                  <a:spLocks noChangeAspect="1"/>
                </p:cNvSpPr>
                <p:nvPr/>
              </p:nvSpPr>
              <p:spPr bwMode="auto">
                <a:xfrm>
                  <a:off x="7730" y="8094"/>
                  <a:ext cx="600"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69" name="Group 69"/>
              <p:cNvGrpSpPr>
                <a:grpSpLocks noChangeAspect="1"/>
              </p:cNvGrpSpPr>
              <p:nvPr/>
            </p:nvGrpSpPr>
            <p:grpSpPr bwMode="auto">
              <a:xfrm>
                <a:off x="7730" y="7883"/>
                <a:ext cx="1473" cy="1090"/>
                <a:chOff x="7730" y="7883"/>
                <a:chExt cx="1473" cy="1090"/>
              </a:xfrm>
            </p:grpSpPr>
            <p:sp>
              <p:nvSpPr>
                <p:cNvPr id="170" name="Freeform 70"/>
                <p:cNvSpPr>
                  <a:spLocks noChangeAspect="1"/>
                </p:cNvSpPr>
                <p:nvPr/>
              </p:nvSpPr>
              <p:spPr bwMode="auto">
                <a:xfrm>
                  <a:off x="7730" y="8429"/>
                  <a:ext cx="597"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1" name="Freeform 71"/>
                <p:cNvSpPr>
                  <a:spLocks noChangeAspect="1"/>
                </p:cNvSpPr>
                <p:nvPr/>
              </p:nvSpPr>
              <p:spPr bwMode="auto">
                <a:xfrm>
                  <a:off x="8173" y="8253"/>
                  <a:ext cx="597"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2" name="Freeform 72"/>
                <p:cNvSpPr>
                  <a:spLocks noChangeAspect="1"/>
                </p:cNvSpPr>
                <p:nvPr/>
              </p:nvSpPr>
              <p:spPr bwMode="auto">
                <a:xfrm>
                  <a:off x="8168" y="8610"/>
                  <a:ext cx="597"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3" name="Freeform 73"/>
                <p:cNvSpPr>
                  <a:spLocks noChangeAspect="1"/>
                </p:cNvSpPr>
                <p:nvPr/>
              </p:nvSpPr>
              <p:spPr bwMode="auto">
                <a:xfrm>
                  <a:off x="8603" y="8434"/>
                  <a:ext cx="600" cy="36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4" name="Freeform 74"/>
                <p:cNvSpPr>
                  <a:spLocks noChangeAspect="1"/>
                </p:cNvSpPr>
                <p:nvPr/>
              </p:nvSpPr>
              <p:spPr bwMode="auto">
                <a:xfrm>
                  <a:off x="8603" y="8069"/>
                  <a:ext cx="600"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5" name="Freeform 75"/>
                <p:cNvSpPr>
                  <a:spLocks noChangeAspect="1"/>
                </p:cNvSpPr>
                <p:nvPr/>
              </p:nvSpPr>
              <p:spPr bwMode="auto">
                <a:xfrm>
                  <a:off x="8168" y="7884"/>
                  <a:ext cx="602" cy="362"/>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76" name="Freeform 76"/>
                <p:cNvSpPr>
                  <a:spLocks noChangeAspect="1"/>
                </p:cNvSpPr>
                <p:nvPr/>
              </p:nvSpPr>
              <p:spPr bwMode="auto">
                <a:xfrm>
                  <a:off x="7730" y="8069"/>
                  <a:ext cx="600"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65" name="Picture 77"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66"/>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7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0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8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8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82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8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8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84"/>
            <p:cNvGrpSpPr>
              <a:grpSpLocks noChangeAspect="1"/>
            </p:cNvGrpSpPr>
            <p:nvPr/>
          </p:nvGrpSpPr>
          <p:grpSpPr bwMode="auto">
            <a:xfrm>
              <a:off x="1930" y="2737"/>
              <a:ext cx="297" cy="200"/>
              <a:chOff x="7730" y="7883"/>
              <a:chExt cx="1473" cy="1115"/>
            </a:xfrm>
          </p:grpSpPr>
          <p:grpSp>
            <p:nvGrpSpPr>
              <p:cNvPr id="152" name="Group 85"/>
              <p:cNvGrpSpPr>
                <a:grpSpLocks noChangeAspect="1"/>
              </p:cNvGrpSpPr>
              <p:nvPr/>
            </p:nvGrpSpPr>
            <p:grpSpPr bwMode="auto">
              <a:xfrm>
                <a:off x="7730" y="7908"/>
                <a:ext cx="1473" cy="1090"/>
                <a:chOff x="7730" y="7908"/>
                <a:chExt cx="1473" cy="1090"/>
              </a:xfrm>
            </p:grpSpPr>
            <p:sp>
              <p:nvSpPr>
                <p:cNvPr id="161" name="Freeform 86"/>
                <p:cNvSpPr>
                  <a:spLocks noChangeAspect="1"/>
                </p:cNvSpPr>
                <p:nvPr/>
              </p:nvSpPr>
              <p:spPr bwMode="auto">
                <a:xfrm>
                  <a:off x="7730" y="8453"/>
                  <a:ext cx="598"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62" name="Freeform 87"/>
                <p:cNvSpPr>
                  <a:spLocks noChangeAspect="1"/>
                </p:cNvSpPr>
                <p:nvPr/>
              </p:nvSpPr>
              <p:spPr bwMode="auto">
                <a:xfrm>
                  <a:off x="8171" y="8277"/>
                  <a:ext cx="598"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63" name="Freeform 88"/>
                <p:cNvSpPr>
                  <a:spLocks noChangeAspect="1"/>
                </p:cNvSpPr>
                <p:nvPr/>
              </p:nvSpPr>
              <p:spPr bwMode="auto">
                <a:xfrm>
                  <a:off x="8169" y="8636"/>
                  <a:ext cx="595"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64" name="Freeform 89"/>
                <p:cNvSpPr>
                  <a:spLocks noChangeAspect="1"/>
                </p:cNvSpPr>
                <p:nvPr/>
              </p:nvSpPr>
              <p:spPr bwMode="auto">
                <a:xfrm>
                  <a:off x="8603" y="8458"/>
                  <a:ext cx="600"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65" name="Freeform 90"/>
                <p:cNvSpPr>
                  <a:spLocks noChangeAspect="1"/>
                </p:cNvSpPr>
                <p:nvPr/>
              </p:nvSpPr>
              <p:spPr bwMode="auto">
                <a:xfrm>
                  <a:off x="8603" y="8093"/>
                  <a:ext cx="600"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66" name="Freeform 91"/>
                <p:cNvSpPr>
                  <a:spLocks noChangeAspect="1"/>
                </p:cNvSpPr>
                <p:nvPr/>
              </p:nvSpPr>
              <p:spPr bwMode="auto">
                <a:xfrm>
                  <a:off x="8169" y="7908"/>
                  <a:ext cx="600"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67" name="Freeform 92"/>
                <p:cNvSpPr>
                  <a:spLocks noChangeAspect="1"/>
                </p:cNvSpPr>
                <p:nvPr/>
              </p:nvSpPr>
              <p:spPr bwMode="auto">
                <a:xfrm>
                  <a:off x="7730" y="8093"/>
                  <a:ext cx="600"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53" name="Group 93"/>
              <p:cNvGrpSpPr>
                <a:grpSpLocks noChangeAspect="1"/>
              </p:cNvGrpSpPr>
              <p:nvPr/>
            </p:nvGrpSpPr>
            <p:grpSpPr bwMode="auto">
              <a:xfrm>
                <a:off x="7730" y="7883"/>
                <a:ext cx="1473" cy="1090"/>
                <a:chOff x="7730" y="7883"/>
                <a:chExt cx="1473" cy="1090"/>
              </a:xfrm>
            </p:grpSpPr>
            <p:sp>
              <p:nvSpPr>
                <p:cNvPr id="154" name="Freeform 94"/>
                <p:cNvSpPr>
                  <a:spLocks noChangeAspect="1"/>
                </p:cNvSpPr>
                <p:nvPr/>
              </p:nvSpPr>
              <p:spPr bwMode="auto">
                <a:xfrm>
                  <a:off x="7730" y="8428"/>
                  <a:ext cx="598" cy="364"/>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55" name="Freeform 95"/>
                <p:cNvSpPr>
                  <a:spLocks noChangeAspect="1"/>
                </p:cNvSpPr>
                <p:nvPr/>
              </p:nvSpPr>
              <p:spPr bwMode="auto">
                <a:xfrm>
                  <a:off x="8171" y="8251"/>
                  <a:ext cx="598"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56" name="Freeform 96"/>
                <p:cNvSpPr>
                  <a:spLocks noChangeAspect="1"/>
                </p:cNvSpPr>
                <p:nvPr/>
              </p:nvSpPr>
              <p:spPr bwMode="auto">
                <a:xfrm>
                  <a:off x="8169" y="8611"/>
                  <a:ext cx="595"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57" name="Freeform 97"/>
                <p:cNvSpPr>
                  <a:spLocks noChangeAspect="1"/>
                </p:cNvSpPr>
                <p:nvPr/>
              </p:nvSpPr>
              <p:spPr bwMode="auto">
                <a:xfrm>
                  <a:off x="8603" y="8432"/>
                  <a:ext cx="600" cy="362"/>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58" name="Freeform 98"/>
                <p:cNvSpPr>
                  <a:spLocks noChangeAspect="1"/>
                </p:cNvSpPr>
                <p:nvPr/>
              </p:nvSpPr>
              <p:spPr bwMode="auto">
                <a:xfrm>
                  <a:off x="8603" y="8068"/>
                  <a:ext cx="600"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59" name="Freeform 99"/>
                <p:cNvSpPr>
                  <a:spLocks noChangeAspect="1"/>
                </p:cNvSpPr>
                <p:nvPr/>
              </p:nvSpPr>
              <p:spPr bwMode="auto">
                <a:xfrm>
                  <a:off x="8169" y="7882"/>
                  <a:ext cx="600" cy="364"/>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60" name="Freeform 100"/>
                <p:cNvSpPr>
                  <a:spLocks noChangeAspect="1"/>
                </p:cNvSpPr>
                <p:nvPr/>
              </p:nvSpPr>
              <p:spPr bwMode="auto">
                <a:xfrm>
                  <a:off x="7730" y="8068"/>
                  <a:ext cx="600"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73" name="Picture 101"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02"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34"/>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0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0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05"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85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10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0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 name="Group 108"/>
            <p:cNvGrpSpPr>
              <a:grpSpLocks noChangeAspect="1"/>
            </p:cNvGrpSpPr>
            <p:nvPr/>
          </p:nvGrpSpPr>
          <p:grpSpPr bwMode="auto">
            <a:xfrm>
              <a:off x="1837" y="2896"/>
              <a:ext cx="297" cy="200"/>
              <a:chOff x="7730" y="7883"/>
              <a:chExt cx="1473" cy="1115"/>
            </a:xfrm>
          </p:grpSpPr>
          <p:grpSp>
            <p:nvGrpSpPr>
              <p:cNvPr id="136" name="Group 109"/>
              <p:cNvGrpSpPr>
                <a:grpSpLocks noChangeAspect="1"/>
              </p:cNvGrpSpPr>
              <p:nvPr/>
            </p:nvGrpSpPr>
            <p:grpSpPr bwMode="auto">
              <a:xfrm>
                <a:off x="7730" y="7908"/>
                <a:ext cx="1473" cy="1090"/>
                <a:chOff x="7730" y="7908"/>
                <a:chExt cx="1473" cy="1090"/>
              </a:xfrm>
            </p:grpSpPr>
            <p:sp>
              <p:nvSpPr>
                <p:cNvPr id="145" name="Freeform 144"/>
                <p:cNvSpPr>
                  <a:spLocks noChangeAspect="1"/>
                </p:cNvSpPr>
                <p:nvPr/>
              </p:nvSpPr>
              <p:spPr bwMode="auto">
                <a:xfrm>
                  <a:off x="7730" y="8454"/>
                  <a:ext cx="598" cy="360"/>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6" name="Freeform 145"/>
                <p:cNvSpPr>
                  <a:spLocks noChangeAspect="1"/>
                </p:cNvSpPr>
                <p:nvPr/>
              </p:nvSpPr>
              <p:spPr bwMode="auto">
                <a:xfrm>
                  <a:off x="8171" y="8277"/>
                  <a:ext cx="598"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7" name="Freeform 146"/>
                <p:cNvSpPr>
                  <a:spLocks noChangeAspect="1"/>
                </p:cNvSpPr>
                <p:nvPr/>
              </p:nvSpPr>
              <p:spPr bwMode="auto">
                <a:xfrm>
                  <a:off x="8169" y="8635"/>
                  <a:ext cx="595"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8" name="Freeform 147"/>
                <p:cNvSpPr>
                  <a:spLocks noChangeAspect="1"/>
                </p:cNvSpPr>
                <p:nvPr/>
              </p:nvSpPr>
              <p:spPr bwMode="auto">
                <a:xfrm>
                  <a:off x="8603" y="8458"/>
                  <a:ext cx="600" cy="360"/>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9" name="Freeform 148"/>
                <p:cNvSpPr>
                  <a:spLocks noChangeAspect="1"/>
                </p:cNvSpPr>
                <p:nvPr/>
              </p:nvSpPr>
              <p:spPr bwMode="auto">
                <a:xfrm>
                  <a:off x="8603" y="8094"/>
                  <a:ext cx="600"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50" name="Freeform 149"/>
                <p:cNvSpPr>
                  <a:spLocks noChangeAspect="1"/>
                </p:cNvSpPr>
                <p:nvPr/>
              </p:nvSpPr>
              <p:spPr bwMode="auto">
                <a:xfrm>
                  <a:off x="8169" y="7908"/>
                  <a:ext cx="600"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51" name="Freeform 150"/>
                <p:cNvSpPr>
                  <a:spLocks noChangeAspect="1"/>
                </p:cNvSpPr>
                <p:nvPr/>
              </p:nvSpPr>
              <p:spPr bwMode="auto">
                <a:xfrm>
                  <a:off x="7730" y="8094"/>
                  <a:ext cx="600"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37" name="Group 117"/>
              <p:cNvGrpSpPr>
                <a:grpSpLocks noChangeAspect="1"/>
              </p:cNvGrpSpPr>
              <p:nvPr/>
            </p:nvGrpSpPr>
            <p:grpSpPr bwMode="auto">
              <a:xfrm>
                <a:off x="7730" y="7883"/>
                <a:ext cx="1473" cy="1090"/>
                <a:chOff x="7730" y="7883"/>
                <a:chExt cx="1473" cy="1090"/>
              </a:xfrm>
            </p:grpSpPr>
            <p:sp>
              <p:nvSpPr>
                <p:cNvPr id="138" name="Freeform 118"/>
                <p:cNvSpPr>
                  <a:spLocks noChangeAspect="1"/>
                </p:cNvSpPr>
                <p:nvPr/>
              </p:nvSpPr>
              <p:spPr bwMode="auto">
                <a:xfrm>
                  <a:off x="7730" y="8428"/>
                  <a:ext cx="598" cy="358"/>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39" name="Freeform 119"/>
                <p:cNvSpPr>
                  <a:spLocks noChangeAspect="1"/>
                </p:cNvSpPr>
                <p:nvPr/>
              </p:nvSpPr>
              <p:spPr bwMode="auto">
                <a:xfrm>
                  <a:off x="8171" y="8252"/>
                  <a:ext cx="598"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0" name="Freeform 120"/>
                <p:cNvSpPr>
                  <a:spLocks noChangeAspect="1"/>
                </p:cNvSpPr>
                <p:nvPr/>
              </p:nvSpPr>
              <p:spPr bwMode="auto">
                <a:xfrm>
                  <a:off x="8169" y="8610"/>
                  <a:ext cx="595"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1" name="Freeform 121"/>
                <p:cNvSpPr>
                  <a:spLocks noChangeAspect="1"/>
                </p:cNvSpPr>
                <p:nvPr/>
              </p:nvSpPr>
              <p:spPr bwMode="auto">
                <a:xfrm>
                  <a:off x="8603" y="8433"/>
                  <a:ext cx="600" cy="36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2" name="Freeform 122"/>
                <p:cNvSpPr>
                  <a:spLocks noChangeAspect="1"/>
                </p:cNvSpPr>
                <p:nvPr/>
              </p:nvSpPr>
              <p:spPr bwMode="auto">
                <a:xfrm>
                  <a:off x="8603" y="8069"/>
                  <a:ext cx="600"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3" name="Freeform 123"/>
                <p:cNvSpPr>
                  <a:spLocks noChangeAspect="1"/>
                </p:cNvSpPr>
                <p:nvPr/>
              </p:nvSpPr>
              <p:spPr bwMode="auto">
                <a:xfrm>
                  <a:off x="8169" y="7883"/>
                  <a:ext cx="600" cy="362"/>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44" name="Freeform 124"/>
                <p:cNvSpPr>
                  <a:spLocks noChangeAspect="1"/>
                </p:cNvSpPr>
                <p:nvPr/>
              </p:nvSpPr>
              <p:spPr bwMode="auto">
                <a:xfrm>
                  <a:off x="7730" y="8069"/>
                  <a:ext cx="600"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1" name="Picture 12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95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2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8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2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2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12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301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13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 name="Group 132"/>
            <p:cNvGrpSpPr>
              <a:grpSpLocks noChangeAspect="1"/>
            </p:cNvGrpSpPr>
            <p:nvPr/>
          </p:nvGrpSpPr>
          <p:grpSpPr bwMode="auto">
            <a:xfrm>
              <a:off x="2263" y="2999"/>
              <a:ext cx="297" cy="200"/>
              <a:chOff x="7730" y="7883"/>
              <a:chExt cx="1473" cy="1115"/>
            </a:xfrm>
          </p:grpSpPr>
          <p:grpSp>
            <p:nvGrpSpPr>
              <p:cNvPr id="120" name="Group 133"/>
              <p:cNvGrpSpPr>
                <a:grpSpLocks noChangeAspect="1"/>
              </p:cNvGrpSpPr>
              <p:nvPr/>
            </p:nvGrpSpPr>
            <p:grpSpPr bwMode="auto">
              <a:xfrm>
                <a:off x="7730" y="7908"/>
                <a:ext cx="1473" cy="1090"/>
                <a:chOff x="7730" y="7908"/>
                <a:chExt cx="1473" cy="1090"/>
              </a:xfrm>
            </p:grpSpPr>
            <p:sp>
              <p:nvSpPr>
                <p:cNvPr id="129" name="Freeform 134"/>
                <p:cNvSpPr>
                  <a:spLocks noChangeAspect="1"/>
                </p:cNvSpPr>
                <p:nvPr/>
              </p:nvSpPr>
              <p:spPr bwMode="auto">
                <a:xfrm>
                  <a:off x="7730" y="8455"/>
                  <a:ext cx="598" cy="360"/>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30" name="Freeform 135"/>
                <p:cNvSpPr>
                  <a:spLocks noChangeAspect="1"/>
                </p:cNvSpPr>
                <p:nvPr/>
              </p:nvSpPr>
              <p:spPr bwMode="auto">
                <a:xfrm>
                  <a:off x="8171" y="8278"/>
                  <a:ext cx="598"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31" name="Freeform 136"/>
                <p:cNvSpPr>
                  <a:spLocks noChangeAspect="1"/>
                </p:cNvSpPr>
                <p:nvPr/>
              </p:nvSpPr>
              <p:spPr bwMode="auto">
                <a:xfrm>
                  <a:off x="8169" y="8636"/>
                  <a:ext cx="595"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32" name="Freeform 137"/>
                <p:cNvSpPr>
                  <a:spLocks noChangeAspect="1"/>
                </p:cNvSpPr>
                <p:nvPr/>
              </p:nvSpPr>
              <p:spPr bwMode="auto">
                <a:xfrm>
                  <a:off x="8603" y="8459"/>
                  <a:ext cx="600" cy="360"/>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33" name="Freeform 138"/>
                <p:cNvSpPr>
                  <a:spLocks noChangeAspect="1"/>
                </p:cNvSpPr>
                <p:nvPr/>
              </p:nvSpPr>
              <p:spPr bwMode="auto">
                <a:xfrm>
                  <a:off x="8603" y="8095"/>
                  <a:ext cx="600"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34" name="Freeform 139"/>
                <p:cNvSpPr>
                  <a:spLocks noChangeAspect="1"/>
                </p:cNvSpPr>
                <p:nvPr/>
              </p:nvSpPr>
              <p:spPr bwMode="auto">
                <a:xfrm>
                  <a:off x="8169" y="7909"/>
                  <a:ext cx="600"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35" name="Freeform 140"/>
                <p:cNvSpPr>
                  <a:spLocks noChangeAspect="1"/>
                </p:cNvSpPr>
                <p:nvPr/>
              </p:nvSpPr>
              <p:spPr bwMode="auto">
                <a:xfrm>
                  <a:off x="7730" y="8095"/>
                  <a:ext cx="600"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21" name="Group 141"/>
              <p:cNvGrpSpPr>
                <a:grpSpLocks noChangeAspect="1"/>
              </p:cNvGrpSpPr>
              <p:nvPr/>
            </p:nvGrpSpPr>
            <p:grpSpPr bwMode="auto">
              <a:xfrm>
                <a:off x="7730" y="7883"/>
                <a:ext cx="1473" cy="1090"/>
                <a:chOff x="7730" y="7883"/>
                <a:chExt cx="1473" cy="1090"/>
              </a:xfrm>
            </p:grpSpPr>
            <p:sp>
              <p:nvSpPr>
                <p:cNvPr id="122" name="Freeform 142"/>
                <p:cNvSpPr>
                  <a:spLocks noChangeAspect="1"/>
                </p:cNvSpPr>
                <p:nvPr/>
              </p:nvSpPr>
              <p:spPr bwMode="auto">
                <a:xfrm>
                  <a:off x="7730" y="8430"/>
                  <a:ext cx="598"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 name="Freeform 143"/>
                <p:cNvSpPr>
                  <a:spLocks noChangeAspect="1"/>
                </p:cNvSpPr>
                <p:nvPr/>
              </p:nvSpPr>
              <p:spPr bwMode="auto">
                <a:xfrm>
                  <a:off x="8171" y="8253"/>
                  <a:ext cx="598"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4" name="Freeform 144"/>
                <p:cNvSpPr>
                  <a:spLocks noChangeAspect="1"/>
                </p:cNvSpPr>
                <p:nvPr/>
              </p:nvSpPr>
              <p:spPr bwMode="auto">
                <a:xfrm>
                  <a:off x="8169" y="8611"/>
                  <a:ext cx="595"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 name="Freeform 145"/>
                <p:cNvSpPr>
                  <a:spLocks noChangeAspect="1"/>
                </p:cNvSpPr>
                <p:nvPr/>
              </p:nvSpPr>
              <p:spPr bwMode="auto">
                <a:xfrm>
                  <a:off x="8603" y="8434"/>
                  <a:ext cx="600" cy="36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6" name="Freeform 146"/>
                <p:cNvSpPr>
                  <a:spLocks noChangeAspect="1"/>
                </p:cNvSpPr>
                <p:nvPr/>
              </p:nvSpPr>
              <p:spPr bwMode="auto">
                <a:xfrm>
                  <a:off x="8603" y="8070"/>
                  <a:ext cx="600"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7" name="Freeform 147"/>
                <p:cNvSpPr>
                  <a:spLocks noChangeAspect="1"/>
                </p:cNvSpPr>
                <p:nvPr/>
              </p:nvSpPr>
              <p:spPr bwMode="auto">
                <a:xfrm>
                  <a:off x="8169" y="7884"/>
                  <a:ext cx="600" cy="362"/>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 name="Freeform 148"/>
                <p:cNvSpPr>
                  <a:spLocks noChangeAspect="1"/>
                </p:cNvSpPr>
                <p:nvPr/>
              </p:nvSpPr>
              <p:spPr bwMode="auto">
                <a:xfrm>
                  <a:off x="7730" y="8070"/>
                  <a:ext cx="600"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9" name="Picture 149"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058"/>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150"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29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51"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5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15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121"/>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155"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 name="Group 156"/>
            <p:cNvGrpSpPr>
              <a:grpSpLocks noChangeAspect="1"/>
            </p:cNvGrpSpPr>
            <p:nvPr/>
          </p:nvGrpSpPr>
          <p:grpSpPr bwMode="auto">
            <a:xfrm>
              <a:off x="2004" y="3029"/>
              <a:ext cx="296" cy="200"/>
              <a:chOff x="7730" y="7883"/>
              <a:chExt cx="1473" cy="1115"/>
            </a:xfrm>
          </p:grpSpPr>
          <p:grpSp>
            <p:nvGrpSpPr>
              <p:cNvPr id="104" name="Group 157"/>
              <p:cNvGrpSpPr>
                <a:grpSpLocks noChangeAspect="1"/>
              </p:cNvGrpSpPr>
              <p:nvPr/>
            </p:nvGrpSpPr>
            <p:grpSpPr bwMode="auto">
              <a:xfrm>
                <a:off x="7730" y="7908"/>
                <a:ext cx="1473" cy="1090"/>
                <a:chOff x="7730" y="7908"/>
                <a:chExt cx="1473" cy="1090"/>
              </a:xfrm>
            </p:grpSpPr>
            <p:sp>
              <p:nvSpPr>
                <p:cNvPr id="113" name="Freeform 158"/>
                <p:cNvSpPr>
                  <a:spLocks noChangeAspect="1"/>
                </p:cNvSpPr>
                <p:nvPr/>
              </p:nvSpPr>
              <p:spPr bwMode="auto">
                <a:xfrm>
                  <a:off x="7730" y="8455"/>
                  <a:ext cx="597" cy="360"/>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4" name="Freeform 159"/>
                <p:cNvSpPr>
                  <a:spLocks noChangeAspect="1"/>
                </p:cNvSpPr>
                <p:nvPr/>
              </p:nvSpPr>
              <p:spPr bwMode="auto">
                <a:xfrm>
                  <a:off x="8173" y="8278"/>
                  <a:ext cx="597"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5" name="Freeform 160"/>
                <p:cNvSpPr>
                  <a:spLocks noChangeAspect="1"/>
                </p:cNvSpPr>
                <p:nvPr/>
              </p:nvSpPr>
              <p:spPr bwMode="auto">
                <a:xfrm>
                  <a:off x="8168" y="8636"/>
                  <a:ext cx="597"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6" name="Freeform 161"/>
                <p:cNvSpPr>
                  <a:spLocks noChangeAspect="1"/>
                </p:cNvSpPr>
                <p:nvPr/>
              </p:nvSpPr>
              <p:spPr bwMode="auto">
                <a:xfrm>
                  <a:off x="8603" y="8459"/>
                  <a:ext cx="600" cy="360"/>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7" name="Freeform 162"/>
                <p:cNvSpPr>
                  <a:spLocks noChangeAspect="1"/>
                </p:cNvSpPr>
                <p:nvPr/>
              </p:nvSpPr>
              <p:spPr bwMode="auto">
                <a:xfrm>
                  <a:off x="8603" y="8095"/>
                  <a:ext cx="600"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8" name="Freeform 163"/>
                <p:cNvSpPr>
                  <a:spLocks noChangeAspect="1"/>
                </p:cNvSpPr>
                <p:nvPr/>
              </p:nvSpPr>
              <p:spPr bwMode="auto">
                <a:xfrm>
                  <a:off x="8168" y="7909"/>
                  <a:ext cx="602"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9" name="Freeform 164"/>
                <p:cNvSpPr>
                  <a:spLocks noChangeAspect="1"/>
                </p:cNvSpPr>
                <p:nvPr/>
              </p:nvSpPr>
              <p:spPr bwMode="auto">
                <a:xfrm>
                  <a:off x="7730" y="8095"/>
                  <a:ext cx="600"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05" name="Group 165"/>
              <p:cNvGrpSpPr>
                <a:grpSpLocks noChangeAspect="1"/>
              </p:cNvGrpSpPr>
              <p:nvPr/>
            </p:nvGrpSpPr>
            <p:grpSpPr bwMode="auto">
              <a:xfrm>
                <a:off x="7730" y="7883"/>
                <a:ext cx="1473" cy="1090"/>
                <a:chOff x="7730" y="7883"/>
                <a:chExt cx="1473" cy="1090"/>
              </a:xfrm>
            </p:grpSpPr>
            <p:sp>
              <p:nvSpPr>
                <p:cNvPr id="106" name="Freeform 166"/>
                <p:cNvSpPr>
                  <a:spLocks noChangeAspect="1"/>
                </p:cNvSpPr>
                <p:nvPr/>
              </p:nvSpPr>
              <p:spPr bwMode="auto">
                <a:xfrm>
                  <a:off x="7730" y="8430"/>
                  <a:ext cx="597"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7" name="Freeform 167"/>
                <p:cNvSpPr>
                  <a:spLocks noChangeAspect="1"/>
                </p:cNvSpPr>
                <p:nvPr/>
              </p:nvSpPr>
              <p:spPr bwMode="auto">
                <a:xfrm>
                  <a:off x="8173" y="8253"/>
                  <a:ext cx="597"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8" name="Freeform 168"/>
                <p:cNvSpPr>
                  <a:spLocks noChangeAspect="1"/>
                </p:cNvSpPr>
                <p:nvPr/>
              </p:nvSpPr>
              <p:spPr bwMode="auto">
                <a:xfrm>
                  <a:off x="8168" y="8611"/>
                  <a:ext cx="597"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 name="Freeform 169"/>
                <p:cNvSpPr>
                  <a:spLocks noChangeAspect="1"/>
                </p:cNvSpPr>
                <p:nvPr/>
              </p:nvSpPr>
              <p:spPr bwMode="auto">
                <a:xfrm>
                  <a:off x="8603" y="8434"/>
                  <a:ext cx="600" cy="36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0" name="Freeform 170"/>
                <p:cNvSpPr>
                  <a:spLocks noChangeAspect="1"/>
                </p:cNvSpPr>
                <p:nvPr/>
              </p:nvSpPr>
              <p:spPr bwMode="auto">
                <a:xfrm>
                  <a:off x="8603" y="8070"/>
                  <a:ext cx="600"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1" name="Freeform 171"/>
                <p:cNvSpPr>
                  <a:spLocks noChangeAspect="1"/>
                </p:cNvSpPr>
                <p:nvPr/>
              </p:nvSpPr>
              <p:spPr bwMode="auto">
                <a:xfrm>
                  <a:off x="8168" y="7884"/>
                  <a:ext cx="602" cy="362"/>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 name="Freeform 172"/>
                <p:cNvSpPr>
                  <a:spLocks noChangeAspect="1"/>
                </p:cNvSpPr>
                <p:nvPr/>
              </p:nvSpPr>
              <p:spPr bwMode="auto">
                <a:xfrm>
                  <a:off x="7730" y="8070"/>
                  <a:ext cx="600"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97" name="Picture 173"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87"/>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17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2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7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06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176"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122"/>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7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15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78"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122"/>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7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060"/>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6" name="Text Box 180"/>
          <p:cNvSpPr txBox="1">
            <a:spLocks noChangeArrowheads="1"/>
          </p:cNvSpPr>
          <p:nvPr/>
        </p:nvSpPr>
        <p:spPr bwMode="auto">
          <a:xfrm>
            <a:off x="1187450" y="4254500"/>
            <a:ext cx="863600" cy="469900"/>
          </a:xfrm>
          <a:prstGeom prst="rect">
            <a:avLst/>
          </a:prstGeom>
          <a:noFill/>
          <a:ln>
            <a:noFill/>
          </a:ln>
          <a:extLst/>
        </p:spPr>
        <p:txBody>
          <a:bodyPr lIns="100152" tIns="50076" rIns="100152" bIns="50076">
            <a:spAutoFit/>
          </a:bodyPr>
          <a:lstStyle>
            <a:lvl1pPr defTabSz="1000125" eaLnBrk="0" hangingPunct="0">
              <a:defRPr sz="2100" b="1">
                <a:solidFill>
                  <a:schemeClr val="tx1"/>
                </a:solidFill>
                <a:latin typeface="FrutigerNext LT Regular"/>
                <a:ea typeface="华文细黑" pitchFamily="2" charset="-122"/>
              </a:defRPr>
            </a:lvl1pPr>
            <a:lvl2pPr marL="742950" indent="-285750" defTabSz="1000125" eaLnBrk="0" hangingPunct="0">
              <a:defRPr sz="2100" b="1">
                <a:solidFill>
                  <a:schemeClr val="tx1"/>
                </a:solidFill>
                <a:latin typeface="FrutigerNext LT Regular"/>
                <a:ea typeface="华文细黑" pitchFamily="2" charset="-122"/>
              </a:defRPr>
            </a:lvl2pPr>
            <a:lvl3pPr marL="1143000" indent="-228600" defTabSz="1000125" eaLnBrk="0" hangingPunct="0">
              <a:defRPr sz="2100" b="1">
                <a:solidFill>
                  <a:schemeClr val="tx1"/>
                </a:solidFill>
                <a:latin typeface="FrutigerNext LT Regular"/>
                <a:ea typeface="华文细黑" pitchFamily="2" charset="-122"/>
              </a:defRPr>
            </a:lvl3pPr>
            <a:lvl4pPr marL="1600200" indent="-228600" defTabSz="1000125" eaLnBrk="0" hangingPunct="0">
              <a:defRPr sz="2100" b="1">
                <a:solidFill>
                  <a:schemeClr val="tx1"/>
                </a:solidFill>
                <a:latin typeface="FrutigerNext LT Regular"/>
                <a:ea typeface="华文细黑" pitchFamily="2" charset="-122"/>
              </a:defRPr>
            </a:lvl4pPr>
            <a:lvl5pPr marL="2057400" indent="-228600" defTabSz="1000125" eaLnBrk="0" hangingPunct="0">
              <a:defRPr sz="2100" b="1">
                <a:solidFill>
                  <a:schemeClr val="tx1"/>
                </a:solidFill>
                <a:latin typeface="FrutigerNext LT Regular"/>
                <a:ea typeface="华文细黑" pitchFamily="2" charset="-122"/>
              </a:defRPr>
            </a:lvl5pPr>
            <a:lvl6pPr marL="25146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6pPr>
            <a:lvl7pPr marL="29718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7pPr>
            <a:lvl8pPr marL="34290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8pPr>
            <a:lvl9pPr marL="38862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9pPr>
          </a:lstStyle>
          <a:p>
            <a:pPr algn="ctr" eaLnBrk="1" hangingPunct="1">
              <a:spcBef>
                <a:spcPct val="50000"/>
              </a:spcBef>
              <a:defRPr/>
            </a:pPr>
            <a:r>
              <a:rPr lang="en-US" altLang="zh-CN" sz="2400" b="0" dirty="0">
                <a:latin typeface="+mn-ea"/>
                <a:ea typeface="+mn-ea"/>
              </a:rPr>
              <a:t>2G</a:t>
            </a:r>
          </a:p>
        </p:txBody>
      </p:sp>
      <p:grpSp>
        <p:nvGrpSpPr>
          <p:cNvPr id="217" name="Group 1395"/>
          <p:cNvGrpSpPr>
            <a:grpSpLocks/>
          </p:cNvGrpSpPr>
          <p:nvPr/>
        </p:nvGrpSpPr>
        <p:grpSpPr bwMode="auto">
          <a:xfrm>
            <a:off x="6300788" y="1606550"/>
            <a:ext cx="2525712" cy="2312988"/>
            <a:chOff x="5997602" y="1665679"/>
            <a:chExt cx="3008590" cy="2446515"/>
          </a:xfrm>
        </p:grpSpPr>
        <p:grpSp>
          <p:nvGrpSpPr>
            <p:cNvPr id="218" name="Group 11"/>
            <p:cNvGrpSpPr>
              <a:grpSpLocks/>
            </p:cNvGrpSpPr>
            <p:nvPr/>
          </p:nvGrpSpPr>
          <p:grpSpPr bwMode="auto">
            <a:xfrm>
              <a:off x="6394154" y="3068958"/>
              <a:ext cx="1095222" cy="1027978"/>
              <a:chOff x="1922" y="2704"/>
              <a:chExt cx="731" cy="495"/>
            </a:xfrm>
          </p:grpSpPr>
          <p:grpSp>
            <p:nvGrpSpPr>
              <p:cNvPr id="1148" name="Group 12"/>
              <p:cNvGrpSpPr>
                <a:grpSpLocks noChangeAspect="1"/>
              </p:cNvGrpSpPr>
              <p:nvPr/>
            </p:nvGrpSpPr>
            <p:grpSpPr bwMode="auto">
              <a:xfrm>
                <a:off x="2097" y="2867"/>
                <a:ext cx="296" cy="200"/>
                <a:chOff x="7730" y="7883"/>
                <a:chExt cx="1473" cy="1115"/>
              </a:xfrm>
            </p:grpSpPr>
            <p:grpSp>
              <p:nvGrpSpPr>
                <p:cNvPr id="1276" name="Group 13"/>
                <p:cNvGrpSpPr>
                  <a:grpSpLocks noChangeAspect="1"/>
                </p:cNvGrpSpPr>
                <p:nvPr/>
              </p:nvGrpSpPr>
              <p:grpSpPr bwMode="auto">
                <a:xfrm>
                  <a:off x="7730" y="7908"/>
                  <a:ext cx="1473" cy="1090"/>
                  <a:chOff x="7730" y="7908"/>
                  <a:chExt cx="1473" cy="1090"/>
                </a:xfrm>
              </p:grpSpPr>
              <p:sp>
                <p:nvSpPr>
                  <p:cNvPr id="1285" name="Freeform 14"/>
                  <p:cNvSpPr>
                    <a:spLocks noChangeAspect="1"/>
                  </p:cNvSpPr>
                  <p:nvPr/>
                </p:nvSpPr>
                <p:spPr bwMode="auto">
                  <a:xfrm>
                    <a:off x="7791" y="8499"/>
                    <a:ext cx="540" cy="35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6" name="Freeform 15"/>
                  <p:cNvSpPr>
                    <a:spLocks noChangeAspect="1"/>
                  </p:cNvSpPr>
                  <p:nvPr/>
                </p:nvSpPr>
                <p:spPr bwMode="auto">
                  <a:xfrm>
                    <a:off x="8180" y="8323"/>
                    <a:ext cx="590" cy="352"/>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7" name="Freeform 16"/>
                  <p:cNvSpPr>
                    <a:spLocks noChangeAspect="1"/>
                  </p:cNvSpPr>
                  <p:nvPr/>
                </p:nvSpPr>
                <p:spPr bwMode="auto">
                  <a:xfrm>
                    <a:off x="8180" y="8652"/>
                    <a:ext cx="584" cy="347"/>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8" name="Freeform 17"/>
                  <p:cNvSpPr>
                    <a:spLocks noChangeAspect="1"/>
                  </p:cNvSpPr>
                  <p:nvPr/>
                </p:nvSpPr>
                <p:spPr bwMode="auto">
                  <a:xfrm>
                    <a:off x="8607" y="8504"/>
                    <a:ext cx="597" cy="347"/>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9" name="Freeform 18"/>
                  <p:cNvSpPr>
                    <a:spLocks noChangeAspect="1"/>
                  </p:cNvSpPr>
                  <p:nvPr/>
                </p:nvSpPr>
                <p:spPr bwMode="auto">
                  <a:xfrm>
                    <a:off x="8607" y="8139"/>
                    <a:ext cx="597"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90" name="Freeform 19"/>
                  <p:cNvSpPr>
                    <a:spLocks noChangeAspect="1"/>
                  </p:cNvSpPr>
                  <p:nvPr/>
                </p:nvSpPr>
                <p:spPr bwMode="auto">
                  <a:xfrm>
                    <a:off x="8180" y="7954"/>
                    <a:ext cx="590"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91" name="Freeform 20"/>
                  <p:cNvSpPr>
                    <a:spLocks noChangeAspect="1"/>
                  </p:cNvSpPr>
                  <p:nvPr/>
                </p:nvSpPr>
                <p:spPr bwMode="auto">
                  <a:xfrm>
                    <a:off x="7791" y="8139"/>
                    <a:ext cx="540"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277" name="Group 21"/>
                <p:cNvGrpSpPr>
                  <a:grpSpLocks noChangeAspect="1"/>
                </p:cNvGrpSpPr>
                <p:nvPr/>
              </p:nvGrpSpPr>
              <p:grpSpPr bwMode="auto">
                <a:xfrm>
                  <a:off x="7730" y="7883"/>
                  <a:ext cx="1473" cy="1090"/>
                  <a:chOff x="7730" y="7883"/>
                  <a:chExt cx="1473" cy="1090"/>
                </a:xfrm>
              </p:grpSpPr>
              <p:sp>
                <p:nvSpPr>
                  <p:cNvPr id="1278" name="Freeform 22"/>
                  <p:cNvSpPr>
                    <a:spLocks noChangeAspect="1"/>
                  </p:cNvSpPr>
                  <p:nvPr/>
                </p:nvSpPr>
                <p:spPr bwMode="auto">
                  <a:xfrm>
                    <a:off x="7791" y="8432"/>
                    <a:ext cx="540"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79" name="Freeform 23"/>
                  <p:cNvSpPr>
                    <a:spLocks noChangeAspect="1"/>
                  </p:cNvSpPr>
                  <p:nvPr/>
                </p:nvSpPr>
                <p:spPr bwMode="auto">
                  <a:xfrm>
                    <a:off x="8180" y="8256"/>
                    <a:ext cx="590"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0" name="Freeform 24"/>
                  <p:cNvSpPr>
                    <a:spLocks noChangeAspect="1"/>
                  </p:cNvSpPr>
                  <p:nvPr/>
                </p:nvSpPr>
                <p:spPr bwMode="auto">
                  <a:xfrm>
                    <a:off x="8180" y="8612"/>
                    <a:ext cx="584"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1" name="Freeform 25"/>
                  <p:cNvSpPr>
                    <a:spLocks noChangeAspect="1"/>
                  </p:cNvSpPr>
                  <p:nvPr/>
                </p:nvSpPr>
                <p:spPr bwMode="auto">
                  <a:xfrm>
                    <a:off x="8607" y="8436"/>
                    <a:ext cx="597"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2" name="Freeform 26"/>
                  <p:cNvSpPr>
                    <a:spLocks noChangeAspect="1"/>
                  </p:cNvSpPr>
                  <p:nvPr/>
                </p:nvSpPr>
                <p:spPr bwMode="auto">
                  <a:xfrm>
                    <a:off x="8607" y="8075"/>
                    <a:ext cx="597" cy="356"/>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3" name="Freeform 27"/>
                  <p:cNvSpPr>
                    <a:spLocks noChangeAspect="1"/>
                  </p:cNvSpPr>
                  <p:nvPr/>
                </p:nvSpPr>
                <p:spPr bwMode="auto">
                  <a:xfrm>
                    <a:off x="8180" y="7927"/>
                    <a:ext cx="590" cy="320"/>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84" name="Freeform 28"/>
                  <p:cNvSpPr>
                    <a:spLocks noChangeAspect="1"/>
                  </p:cNvSpPr>
                  <p:nvPr/>
                </p:nvSpPr>
                <p:spPr bwMode="auto">
                  <a:xfrm>
                    <a:off x="7791" y="8075"/>
                    <a:ext cx="540" cy="356"/>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149" name="Picture 2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2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 name="Picture 30"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863"/>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1" name="Picture 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2" name="Picture 32"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3" name="Picture 3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8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4" name="Picture 34"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5" name="Picture 3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6" name="Group 36"/>
              <p:cNvGrpSpPr>
                <a:grpSpLocks noChangeAspect="1"/>
              </p:cNvGrpSpPr>
              <p:nvPr/>
            </p:nvGrpSpPr>
            <p:grpSpPr bwMode="auto">
              <a:xfrm>
                <a:off x="2356" y="2838"/>
                <a:ext cx="297" cy="199"/>
                <a:chOff x="7730" y="7883"/>
                <a:chExt cx="1473" cy="1115"/>
              </a:xfrm>
            </p:grpSpPr>
            <p:grpSp>
              <p:nvGrpSpPr>
                <p:cNvPr id="1260" name="Group 37"/>
                <p:cNvGrpSpPr>
                  <a:grpSpLocks noChangeAspect="1"/>
                </p:cNvGrpSpPr>
                <p:nvPr/>
              </p:nvGrpSpPr>
              <p:grpSpPr bwMode="auto">
                <a:xfrm>
                  <a:off x="7730" y="7908"/>
                  <a:ext cx="1473" cy="1090"/>
                  <a:chOff x="7730" y="7908"/>
                  <a:chExt cx="1473" cy="1090"/>
                </a:xfrm>
              </p:grpSpPr>
              <p:sp>
                <p:nvSpPr>
                  <p:cNvPr id="1269" name="Freeform 38"/>
                  <p:cNvSpPr>
                    <a:spLocks noChangeAspect="1"/>
                  </p:cNvSpPr>
                  <p:nvPr/>
                </p:nvSpPr>
                <p:spPr bwMode="auto">
                  <a:xfrm>
                    <a:off x="7733" y="8497"/>
                    <a:ext cx="595" cy="340"/>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70" name="Freeform 39"/>
                  <p:cNvSpPr>
                    <a:spLocks noChangeAspect="1"/>
                  </p:cNvSpPr>
                  <p:nvPr/>
                </p:nvSpPr>
                <p:spPr bwMode="auto">
                  <a:xfrm>
                    <a:off x="8177" y="8320"/>
                    <a:ext cx="595"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71" name="Freeform 40"/>
                  <p:cNvSpPr>
                    <a:spLocks noChangeAspect="1"/>
                  </p:cNvSpPr>
                  <p:nvPr/>
                </p:nvSpPr>
                <p:spPr bwMode="auto">
                  <a:xfrm>
                    <a:off x="8171" y="8678"/>
                    <a:ext cx="595" cy="32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72" name="Freeform 41"/>
                  <p:cNvSpPr>
                    <a:spLocks noChangeAspect="1"/>
                  </p:cNvSpPr>
                  <p:nvPr/>
                </p:nvSpPr>
                <p:spPr bwMode="auto">
                  <a:xfrm>
                    <a:off x="8603" y="8502"/>
                    <a:ext cx="601" cy="340"/>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73" name="Freeform 42"/>
                  <p:cNvSpPr>
                    <a:spLocks noChangeAspect="1"/>
                  </p:cNvSpPr>
                  <p:nvPr/>
                </p:nvSpPr>
                <p:spPr bwMode="auto">
                  <a:xfrm>
                    <a:off x="8603" y="8139"/>
                    <a:ext cx="601"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74" name="Freeform 43"/>
                  <p:cNvSpPr>
                    <a:spLocks noChangeAspect="1"/>
                  </p:cNvSpPr>
                  <p:nvPr/>
                </p:nvSpPr>
                <p:spPr bwMode="auto">
                  <a:xfrm>
                    <a:off x="8171" y="7954"/>
                    <a:ext cx="601"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75" name="Freeform 44"/>
                  <p:cNvSpPr>
                    <a:spLocks noChangeAspect="1"/>
                  </p:cNvSpPr>
                  <p:nvPr/>
                </p:nvSpPr>
                <p:spPr bwMode="auto">
                  <a:xfrm>
                    <a:off x="7733" y="8139"/>
                    <a:ext cx="601"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261" name="Group 45"/>
                <p:cNvGrpSpPr>
                  <a:grpSpLocks noChangeAspect="1"/>
                </p:cNvGrpSpPr>
                <p:nvPr/>
              </p:nvGrpSpPr>
              <p:grpSpPr bwMode="auto">
                <a:xfrm>
                  <a:off x="7730" y="7883"/>
                  <a:ext cx="1473" cy="1090"/>
                  <a:chOff x="7730" y="7883"/>
                  <a:chExt cx="1473" cy="1090"/>
                </a:xfrm>
              </p:grpSpPr>
              <p:sp>
                <p:nvSpPr>
                  <p:cNvPr id="1262" name="Freeform 46"/>
                  <p:cNvSpPr>
                    <a:spLocks noChangeAspect="1"/>
                  </p:cNvSpPr>
                  <p:nvPr/>
                </p:nvSpPr>
                <p:spPr bwMode="auto">
                  <a:xfrm>
                    <a:off x="7733" y="8429"/>
                    <a:ext cx="595"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63" name="Freeform 47"/>
                  <p:cNvSpPr>
                    <a:spLocks noChangeAspect="1"/>
                  </p:cNvSpPr>
                  <p:nvPr/>
                </p:nvSpPr>
                <p:spPr bwMode="auto">
                  <a:xfrm>
                    <a:off x="8177" y="8253"/>
                    <a:ext cx="595"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64" name="Freeform 48"/>
                  <p:cNvSpPr>
                    <a:spLocks noChangeAspect="1"/>
                  </p:cNvSpPr>
                  <p:nvPr/>
                </p:nvSpPr>
                <p:spPr bwMode="auto">
                  <a:xfrm>
                    <a:off x="8171" y="8610"/>
                    <a:ext cx="595"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65" name="Freeform 49"/>
                  <p:cNvSpPr>
                    <a:spLocks noChangeAspect="1"/>
                  </p:cNvSpPr>
                  <p:nvPr/>
                </p:nvSpPr>
                <p:spPr bwMode="auto">
                  <a:xfrm>
                    <a:off x="8603" y="8434"/>
                    <a:ext cx="601" cy="362"/>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66" name="Freeform 50"/>
                  <p:cNvSpPr>
                    <a:spLocks noChangeAspect="1"/>
                  </p:cNvSpPr>
                  <p:nvPr/>
                </p:nvSpPr>
                <p:spPr bwMode="auto">
                  <a:xfrm>
                    <a:off x="8603" y="8071"/>
                    <a:ext cx="601"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67" name="Freeform 51"/>
                  <p:cNvSpPr>
                    <a:spLocks noChangeAspect="1"/>
                  </p:cNvSpPr>
                  <p:nvPr/>
                </p:nvSpPr>
                <p:spPr bwMode="auto">
                  <a:xfrm>
                    <a:off x="8171" y="7917"/>
                    <a:ext cx="601" cy="33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68" name="Freeform 52"/>
                  <p:cNvSpPr>
                    <a:spLocks noChangeAspect="1"/>
                  </p:cNvSpPr>
                  <p:nvPr/>
                </p:nvSpPr>
                <p:spPr bwMode="auto">
                  <a:xfrm>
                    <a:off x="7733" y="8071"/>
                    <a:ext cx="601"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157" name="Picture 5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96"/>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8" name="Picture 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3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9" name="Picture 5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0" name="Picture 5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1" name="Picture 5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95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2" name="Picture 5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3" name="Picture 5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4" name="Group 60"/>
              <p:cNvGrpSpPr>
                <a:grpSpLocks noChangeAspect="1"/>
              </p:cNvGrpSpPr>
              <p:nvPr/>
            </p:nvGrpSpPr>
            <p:grpSpPr bwMode="auto">
              <a:xfrm>
                <a:off x="2190" y="2708"/>
                <a:ext cx="296" cy="200"/>
                <a:chOff x="7730" y="7883"/>
                <a:chExt cx="1473" cy="1115"/>
              </a:xfrm>
            </p:grpSpPr>
            <p:grpSp>
              <p:nvGrpSpPr>
                <p:cNvPr id="1244" name="Group 61"/>
                <p:cNvGrpSpPr>
                  <a:grpSpLocks noChangeAspect="1"/>
                </p:cNvGrpSpPr>
                <p:nvPr/>
              </p:nvGrpSpPr>
              <p:grpSpPr bwMode="auto">
                <a:xfrm>
                  <a:off x="7730" y="7908"/>
                  <a:ext cx="1473" cy="1090"/>
                  <a:chOff x="7730" y="7908"/>
                  <a:chExt cx="1473" cy="1090"/>
                </a:xfrm>
              </p:grpSpPr>
              <p:sp>
                <p:nvSpPr>
                  <p:cNvPr id="1253" name="Freeform 62"/>
                  <p:cNvSpPr>
                    <a:spLocks noChangeAspect="1"/>
                  </p:cNvSpPr>
                  <p:nvPr/>
                </p:nvSpPr>
                <p:spPr bwMode="auto">
                  <a:xfrm>
                    <a:off x="7730" y="8457"/>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4" name="Freeform 63"/>
                  <p:cNvSpPr>
                    <a:spLocks noChangeAspect="1"/>
                  </p:cNvSpPr>
                  <p:nvPr/>
                </p:nvSpPr>
                <p:spPr bwMode="auto">
                  <a:xfrm>
                    <a:off x="8176" y="8281"/>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5" name="Freeform 64"/>
                  <p:cNvSpPr>
                    <a:spLocks noChangeAspect="1"/>
                  </p:cNvSpPr>
                  <p:nvPr/>
                </p:nvSpPr>
                <p:spPr bwMode="auto">
                  <a:xfrm>
                    <a:off x="8169" y="8637"/>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6" name="Freeform 65"/>
                  <p:cNvSpPr>
                    <a:spLocks noChangeAspect="1"/>
                  </p:cNvSpPr>
                  <p:nvPr/>
                </p:nvSpPr>
                <p:spPr bwMode="auto">
                  <a:xfrm>
                    <a:off x="8603" y="8462"/>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7" name="Freeform 66"/>
                  <p:cNvSpPr>
                    <a:spLocks noChangeAspect="1"/>
                  </p:cNvSpPr>
                  <p:nvPr/>
                </p:nvSpPr>
                <p:spPr bwMode="auto">
                  <a:xfrm>
                    <a:off x="8603" y="8137"/>
                    <a:ext cx="603" cy="320"/>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8" name="Freeform 67"/>
                  <p:cNvSpPr>
                    <a:spLocks noChangeAspect="1"/>
                  </p:cNvSpPr>
                  <p:nvPr/>
                </p:nvSpPr>
                <p:spPr bwMode="auto">
                  <a:xfrm>
                    <a:off x="8169" y="7952"/>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9" name="Freeform 68"/>
                  <p:cNvSpPr>
                    <a:spLocks noChangeAspect="1"/>
                  </p:cNvSpPr>
                  <p:nvPr/>
                </p:nvSpPr>
                <p:spPr bwMode="auto">
                  <a:xfrm>
                    <a:off x="7730" y="8137"/>
                    <a:ext cx="603" cy="320"/>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245" name="Group 69"/>
                <p:cNvGrpSpPr>
                  <a:grpSpLocks noChangeAspect="1"/>
                </p:cNvGrpSpPr>
                <p:nvPr/>
              </p:nvGrpSpPr>
              <p:grpSpPr bwMode="auto">
                <a:xfrm>
                  <a:off x="7730" y="7883"/>
                  <a:ext cx="1473" cy="1090"/>
                  <a:chOff x="7730" y="7883"/>
                  <a:chExt cx="1473" cy="1090"/>
                </a:xfrm>
              </p:grpSpPr>
              <p:sp>
                <p:nvSpPr>
                  <p:cNvPr id="1246" name="Freeform 70"/>
                  <p:cNvSpPr>
                    <a:spLocks noChangeAspect="1"/>
                  </p:cNvSpPr>
                  <p:nvPr/>
                </p:nvSpPr>
                <p:spPr bwMode="auto">
                  <a:xfrm>
                    <a:off x="7730" y="8430"/>
                    <a:ext cx="597"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47" name="Freeform 71"/>
                  <p:cNvSpPr>
                    <a:spLocks noChangeAspect="1"/>
                  </p:cNvSpPr>
                  <p:nvPr/>
                </p:nvSpPr>
                <p:spPr bwMode="auto">
                  <a:xfrm>
                    <a:off x="8176" y="8254"/>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48" name="Freeform 72"/>
                  <p:cNvSpPr>
                    <a:spLocks noChangeAspect="1"/>
                  </p:cNvSpPr>
                  <p:nvPr/>
                </p:nvSpPr>
                <p:spPr bwMode="auto">
                  <a:xfrm>
                    <a:off x="8169" y="8610"/>
                    <a:ext cx="597"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49" name="Freeform 73"/>
                  <p:cNvSpPr>
                    <a:spLocks noChangeAspect="1"/>
                  </p:cNvSpPr>
                  <p:nvPr/>
                </p:nvSpPr>
                <p:spPr bwMode="auto">
                  <a:xfrm>
                    <a:off x="8603" y="8434"/>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0" name="Freeform 74"/>
                  <p:cNvSpPr>
                    <a:spLocks noChangeAspect="1"/>
                  </p:cNvSpPr>
                  <p:nvPr/>
                </p:nvSpPr>
                <p:spPr bwMode="auto">
                  <a:xfrm>
                    <a:off x="8603" y="8069"/>
                    <a:ext cx="603"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1" name="Freeform 75"/>
                  <p:cNvSpPr>
                    <a:spLocks noChangeAspect="1"/>
                  </p:cNvSpPr>
                  <p:nvPr/>
                </p:nvSpPr>
                <p:spPr bwMode="auto">
                  <a:xfrm>
                    <a:off x="8169" y="7885"/>
                    <a:ext cx="603"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52" name="Freeform 76"/>
                  <p:cNvSpPr>
                    <a:spLocks noChangeAspect="1"/>
                  </p:cNvSpPr>
                  <p:nvPr/>
                </p:nvSpPr>
                <p:spPr bwMode="auto">
                  <a:xfrm>
                    <a:off x="7730" y="8069"/>
                    <a:ext cx="603"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165" name="Picture 77"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66"/>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6" name="Picture 7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0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 name="Picture 7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8" name="Picture 8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9" name="Picture 8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82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0" name="Picture 8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1" name="Picture 8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2" name="Group 84"/>
              <p:cNvGrpSpPr>
                <a:grpSpLocks noChangeAspect="1"/>
              </p:cNvGrpSpPr>
              <p:nvPr/>
            </p:nvGrpSpPr>
            <p:grpSpPr bwMode="auto">
              <a:xfrm>
                <a:off x="1930" y="2737"/>
                <a:ext cx="297" cy="200"/>
                <a:chOff x="7730" y="7883"/>
                <a:chExt cx="1473" cy="1115"/>
              </a:xfrm>
            </p:grpSpPr>
            <p:grpSp>
              <p:nvGrpSpPr>
                <p:cNvPr id="1228" name="Group 85"/>
                <p:cNvGrpSpPr>
                  <a:grpSpLocks noChangeAspect="1"/>
                </p:cNvGrpSpPr>
                <p:nvPr/>
              </p:nvGrpSpPr>
              <p:grpSpPr bwMode="auto">
                <a:xfrm>
                  <a:off x="7730" y="7908"/>
                  <a:ext cx="1473" cy="1090"/>
                  <a:chOff x="7730" y="7908"/>
                  <a:chExt cx="1473" cy="1090"/>
                </a:xfrm>
              </p:grpSpPr>
              <p:sp>
                <p:nvSpPr>
                  <p:cNvPr id="1237" name="Freeform 86"/>
                  <p:cNvSpPr>
                    <a:spLocks noChangeAspect="1"/>
                  </p:cNvSpPr>
                  <p:nvPr/>
                </p:nvSpPr>
                <p:spPr bwMode="auto">
                  <a:xfrm>
                    <a:off x="7730" y="8462"/>
                    <a:ext cx="601" cy="356"/>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8" name="Freeform 87"/>
                  <p:cNvSpPr>
                    <a:spLocks noChangeAspect="1"/>
                  </p:cNvSpPr>
                  <p:nvPr/>
                </p:nvSpPr>
                <p:spPr bwMode="auto">
                  <a:xfrm>
                    <a:off x="8174" y="8322"/>
                    <a:ext cx="595" cy="31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9" name="Freeform 88"/>
                  <p:cNvSpPr>
                    <a:spLocks noChangeAspect="1"/>
                  </p:cNvSpPr>
                  <p:nvPr/>
                </p:nvSpPr>
                <p:spPr bwMode="auto">
                  <a:xfrm>
                    <a:off x="8168" y="8638"/>
                    <a:ext cx="601"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40" name="Freeform 89"/>
                  <p:cNvSpPr>
                    <a:spLocks noChangeAspect="1"/>
                  </p:cNvSpPr>
                  <p:nvPr/>
                </p:nvSpPr>
                <p:spPr bwMode="auto">
                  <a:xfrm>
                    <a:off x="8606" y="8462"/>
                    <a:ext cx="657"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41" name="Freeform 90"/>
                  <p:cNvSpPr>
                    <a:spLocks noChangeAspect="1"/>
                  </p:cNvSpPr>
                  <p:nvPr/>
                </p:nvSpPr>
                <p:spPr bwMode="auto">
                  <a:xfrm>
                    <a:off x="8606" y="8138"/>
                    <a:ext cx="657"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42" name="Freeform 91"/>
                  <p:cNvSpPr>
                    <a:spLocks noChangeAspect="1"/>
                  </p:cNvSpPr>
                  <p:nvPr/>
                </p:nvSpPr>
                <p:spPr bwMode="auto">
                  <a:xfrm>
                    <a:off x="8168" y="7953"/>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43" name="Freeform 92"/>
                  <p:cNvSpPr>
                    <a:spLocks noChangeAspect="1"/>
                  </p:cNvSpPr>
                  <p:nvPr/>
                </p:nvSpPr>
                <p:spPr bwMode="auto">
                  <a:xfrm>
                    <a:off x="7730" y="8138"/>
                    <a:ext cx="601"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229" name="Group 93"/>
                <p:cNvGrpSpPr>
                  <a:grpSpLocks noChangeAspect="1"/>
                </p:cNvGrpSpPr>
                <p:nvPr/>
              </p:nvGrpSpPr>
              <p:grpSpPr bwMode="auto">
                <a:xfrm>
                  <a:off x="7730" y="7883"/>
                  <a:ext cx="1473" cy="1090"/>
                  <a:chOff x="7730" y="7883"/>
                  <a:chExt cx="1473" cy="1090"/>
                </a:xfrm>
              </p:grpSpPr>
              <p:sp>
                <p:nvSpPr>
                  <p:cNvPr id="1230" name="Freeform 94"/>
                  <p:cNvSpPr>
                    <a:spLocks noChangeAspect="1"/>
                  </p:cNvSpPr>
                  <p:nvPr/>
                </p:nvSpPr>
                <p:spPr bwMode="auto">
                  <a:xfrm>
                    <a:off x="7730" y="8431"/>
                    <a:ext cx="601"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1" name="Freeform 95"/>
                  <p:cNvSpPr>
                    <a:spLocks noChangeAspect="1"/>
                  </p:cNvSpPr>
                  <p:nvPr/>
                </p:nvSpPr>
                <p:spPr bwMode="auto">
                  <a:xfrm>
                    <a:off x="8174" y="8255"/>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2" name="Freeform 96"/>
                  <p:cNvSpPr>
                    <a:spLocks noChangeAspect="1"/>
                  </p:cNvSpPr>
                  <p:nvPr/>
                </p:nvSpPr>
                <p:spPr bwMode="auto">
                  <a:xfrm>
                    <a:off x="8168" y="8611"/>
                    <a:ext cx="601"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3" name="Freeform 97"/>
                  <p:cNvSpPr>
                    <a:spLocks noChangeAspect="1"/>
                  </p:cNvSpPr>
                  <p:nvPr/>
                </p:nvSpPr>
                <p:spPr bwMode="auto">
                  <a:xfrm>
                    <a:off x="8606" y="8435"/>
                    <a:ext cx="657"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4" name="Freeform 98"/>
                  <p:cNvSpPr>
                    <a:spLocks noChangeAspect="1"/>
                  </p:cNvSpPr>
                  <p:nvPr/>
                </p:nvSpPr>
                <p:spPr bwMode="auto">
                  <a:xfrm>
                    <a:off x="8606" y="8070"/>
                    <a:ext cx="657"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5" name="Freeform 99"/>
                  <p:cNvSpPr>
                    <a:spLocks noChangeAspect="1"/>
                  </p:cNvSpPr>
                  <p:nvPr/>
                </p:nvSpPr>
                <p:spPr bwMode="auto">
                  <a:xfrm>
                    <a:off x="8168" y="7885"/>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36" name="Freeform 100"/>
                  <p:cNvSpPr>
                    <a:spLocks noChangeAspect="1"/>
                  </p:cNvSpPr>
                  <p:nvPr/>
                </p:nvSpPr>
                <p:spPr bwMode="auto">
                  <a:xfrm>
                    <a:off x="7730" y="8070"/>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173" name="Picture 101"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4" name="Picture 102"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34"/>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5" name="Picture 10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 name="Picture 10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 name="Picture 105"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85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 name="Picture 10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9" name="Picture 10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0" name="Group 108"/>
              <p:cNvGrpSpPr>
                <a:grpSpLocks noChangeAspect="1"/>
              </p:cNvGrpSpPr>
              <p:nvPr/>
            </p:nvGrpSpPr>
            <p:grpSpPr bwMode="auto">
              <a:xfrm>
                <a:off x="1922" y="2895"/>
                <a:ext cx="208" cy="168"/>
                <a:chOff x="8169" y="7883"/>
                <a:chExt cx="1034" cy="937"/>
              </a:xfrm>
            </p:grpSpPr>
            <p:grpSp>
              <p:nvGrpSpPr>
                <p:cNvPr id="1218" name="Group 109"/>
                <p:cNvGrpSpPr>
                  <a:grpSpLocks noChangeAspect="1"/>
                </p:cNvGrpSpPr>
                <p:nvPr/>
              </p:nvGrpSpPr>
              <p:grpSpPr bwMode="auto">
                <a:xfrm>
                  <a:off x="8169" y="7908"/>
                  <a:ext cx="1034" cy="912"/>
                  <a:chOff x="8169" y="7908"/>
                  <a:chExt cx="1034" cy="912"/>
                </a:xfrm>
              </p:grpSpPr>
              <p:sp>
                <p:nvSpPr>
                  <p:cNvPr id="1224" name="Freeform 1223"/>
                  <p:cNvSpPr>
                    <a:spLocks noChangeAspect="1"/>
                  </p:cNvSpPr>
                  <p:nvPr/>
                </p:nvSpPr>
                <p:spPr bwMode="auto">
                  <a:xfrm>
                    <a:off x="8171" y="8280"/>
                    <a:ext cx="602"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25" name="Freeform 1224"/>
                  <p:cNvSpPr>
                    <a:spLocks noChangeAspect="1"/>
                  </p:cNvSpPr>
                  <p:nvPr/>
                </p:nvSpPr>
                <p:spPr bwMode="auto">
                  <a:xfrm>
                    <a:off x="8604" y="8461"/>
                    <a:ext cx="602"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26" name="Freeform 1225"/>
                  <p:cNvSpPr>
                    <a:spLocks noChangeAspect="1"/>
                  </p:cNvSpPr>
                  <p:nvPr/>
                </p:nvSpPr>
                <p:spPr bwMode="auto">
                  <a:xfrm>
                    <a:off x="8604" y="8095"/>
                    <a:ext cx="602"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27" name="Freeform 1226"/>
                  <p:cNvSpPr>
                    <a:spLocks noChangeAspect="1"/>
                  </p:cNvSpPr>
                  <p:nvPr/>
                </p:nvSpPr>
                <p:spPr bwMode="auto">
                  <a:xfrm>
                    <a:off x="8171" y="7910"/>
                    <a:ext cx="602"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219" name="Group 117"/>
                <p:cNvGrpSpPr>
                  <a:grpSpLocks noChangeAspect="1"/>
                </p:cNvGrpSpPr>
                <p:nvPr/>
              </p:nvGrpSpPr>
              <p:grpSpPr bwMode="auto">
                <a:xfrm>
                  <a:off x="8169" y="7883"/>
                  <a:ext cx="1034" cy="912"/>
                  <a:chOff x="8169" y="7883"/>
                  <a:chExt cx="1034" cy="912"/>
                </a:xfrm>
              </p:grpSpPr>
              <p:sp>
                <p:nvSpPr>
                  <p:cNvPr id="1220" name="Freeform 119"/>
                  <p:cNvSpPr>
                    <a:spLocks noChangeAspect="1"/>
                  </p:cNvSpPr>
                  <p:nvPr/>
                </p:nvSpPr>
                <p:spPr bwMode="auto">
                  <a:xfrm>
                    <a:off x="8171" y="8253"/>
                    <a:ext cx="602"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21" name="Freeform 121"/>
                  <p:cNvSpPr>
                    <a:spLocks noChangeAspect="1"/>
                  </p:cNvSpPr>
                  <p:nvPr/>
                </p:nvSpPr>
                <p:spPr bwMode="auto">
                  <a:xfrm>
                    <a:off x="8604" y="8433"/>
                    <a:ext cx="602"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22" name="Freeform 122"/>
                  <p:cNvSpPr>
                    <a:spLocks noChangeAspect="1"/>
                  </p:cNvSpPr>
                  <p:nvPr/>
                </p:nvSpPr>
                <p:spPr bwMode="auto">
                  <a:xfrm>
                    <a:off x="8604" y="8068"/>
                    <a:ext cx="602"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23" name="Freeform 123"/>
                  <p:cNvSpPr>
                    <a:spLocks noChangeAspect="1"/>
                  </p:cNvSpPr>
                  <p:nvPr/>
                </p:nvSpPr>
                <p:spPr bwMode="auto">
                  <a:xfrm>
                    <a:off x="8171" y="7883"/>
                    <a:ext cx="602"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181" name="Picture 12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95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2" name="Picture 12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8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3" name="Picture 13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4" name="Picture 1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5" name="Group 132"/>
              <p:cNvGrpSpPr>
                <a:grpSpLocks noChangeAspect="1"/>
              </p:cNvGrpSpPr>
              <p:nvPr/>
            </p:nvGrpSpPr>
            <p:grpSpPr bwMode="auto">
              <a:xfrm>
                <a:off x="2263" y="2999"/>
                <a:ext cx="297" cy="200"/>
                <a:chOff x="7730" y="7883"/>
                <a:chExt cx="1473" cy="1115"/>
              </a:xfrm>
            </p:grpSpPr>
            <p:grpSp>
              <p:nvGrpSpPr>
                <p:cNvPr id="1202" name="Group 133"/>
                <p:cNvGrpSpPr>
                  <a:grpSpLocks noChangeAspect="1"/>
                </p:cNvGrpSpPr>
                <p:nvPr/>
              </p:nvGrpSpPr>
              <p:grpSpPr bwMode="auto">
                <a:xfrm>
                  <a:off x="7730" y="7908"/>
                  <a:ext cx="1473" cy="1090"/>
                  <a:chOff x="7730" y="7908"/>
                  <a:chExt cx="1473" cy="1090"/>
                </a:xfrm>
              </p:grpSpPr>
              <p:sp>
                <p:nvSpPr>
                  <p:cNvPr id="1211" name="Freeform 134"/>
                  <p:cNvSpPr>
                    <a:spLocks noChangeAspect="1"/>
                  </p:cNvSpPr>
                  <p:nvPr/>
                </p:nvSpPr>
                <p:spPr bwMode="auto">
                  <a:xfrm>
                    <a:off x="7731" y="8457"/>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12" name="Freeform 135"/>
                  <p:cNvSpPr>
                    <a:spLocks noChangeAspect="1"/>
                  </p:cNvSpPr>
                  <p:nvPr/>
                </p:nvSpPr>
                <p:spPr bwMode="auto">
                  <a:xfrm>
                    <a:off x="8175" y="8322"/>
                    <a:ext cx="595" cy="31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13" name="Freeform 136"/>
                  <p:cNvSpPr>
                    <a:spLocks noChangeAspect="1"/>
                  </p:cNvSpPr>
                  <p:nvPr/>
                </p:nvSpPr>
                <p:spPr bwMode="auto">
                  <a:xfrm>
                    <a:off x="8169" y="8638"/>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14" name="Freeform 137"/>
                  <p:cNvSpPr>
                    <a:spLocks noChangeAspect="1"/>
                  </p:cNvSpPr>
                  <p:nvPr/>
                </p:nvSpPr>
                <p:spPr bwMode="auto">
                  <a:xfrm>
                    <a:off x="8601" y="8462"/>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15" name="Freeform 138"/>
                  <p:cNvSpPr>
                    <a:spLocks noChangeAspect="1"/>
                  </p:cNvSpPr>
                  <p:nvPr/>
                </p:nvSpPr>
                <p:spPr bwMode="auto">
                  <a:xfrm>
                    <a:off x="8601" y="8137"/>
                    <a:ext cx="601" cy="32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16" name="Freeform 139"/>
                  <p:cNvSpPr>
                    <a:spLocks noChangeAspect="1"/>
                  </p:cNvSpPr>
                  <p:nvPr/>
                </p:nvSpPr>
                <p:spPr bwMode="auto">
                  <a:xfrm>
                    <a:off x="8169" y="7953"/>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17" name="Freeform 140"/>
                  <p:cNvSpPr>
                    <a:spLocks noChangeAspect="1"/>
                  </p:cNvSpPr>
                  <p:nvPr/>
                </p:nvSpPr>
                <p:spPr bwMode="auto">
                  <a:xfrm>
                    <a:off x="7731" y="8137"/>
                    <a:ext cx="601" cy="32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203" name="Group 141"/>
                <p:cNvGrpSpPr>
                  <a:grpSpLocks noChangeAspect="1"/>
                </p:cNvGrpSpPr>
                <p:nvPr/>
              </p:nvGrpSpPr>
              <p:grpSpPr bwMode="auto">
                <a:xfrm>
                  <a:off x="7730" y="7883"/>
                  <a:ext cx="1473" cy="1090"/>
                  <a:chOff x="7730" y="7883"/>
                  <a:chExt cx="1473" cy="1090"/>
                </a:xfrm>
              </p:grpSpPr>
              <p:sp>
                <p:nvSpPr>
                  <p:cNvPr id="1204" name="Freeform 142"/>
                  <p:cNvSpPr>
                    <a:spLocks noChangeAspect="1"/>
                  </p:cNvSpPr>
                  <p:nvPr/>
                </p:nvSpPr>
                <p:spPr bwMode="auto">
                  <a:xfrm>
                    <a:off x="7731" y="8430"/>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05" name="Freeform 143"/>
                  <p:cNvSpPr>
                    <a:spLocks noChangeAspect="1"/>
                  </p:cNvSpPr>
                  <p:nvPr/>
                </p:nvSpPr>
                <p:spPr bwMode="auto">
                  <a:xfrm>
                    <a:off x="8175" y="8255"/>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06" name="Freeform 144"/>
                  <p:cNvSpPr>
                    <a:spLocks noChangeAspect="1"/>
                  </p:cNvSpPr>
                  <p:nvPr/>
                </p:nvSpPr>
                <p:spPr bwMode="auto">
                  <a:xfrm>
                    <a:off x="8169" y="8611"/>
                    <a:ext cx="59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07" name="Freeform 145"/>
                  <p:cNvSpPr>
                    <a:spLocks noChangeAspect="1"/>
                  </p:cNvSpPr>
                  <p:nvPr/>
                </p:nvSpPr>
                <p:spPr bwMode="auto">
                  <a:xfrm>
                    <a:off x="8601" y="8435"/>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08" name="Freeform 146"/>
                  <p:cNvSpPr>
                    <a:spLocks noChangeAspect="1"/>
                  </p:cNvSpPr>
                  <p:nvPr/>
                </p:nvSpPr>
                <p:spPr bwMode="auto">
                  <a:xfrm>
                    <a:off x="8601" y="8070"/>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09" name="Freeform 147"/>
                  <p:cNvSpPr>
                    <a:spLocks noChangeAspect="1"/>
                  </p:cNvSpPr>
                  <p:nvPr/>
                </p:nvSpPr>
                <p:spPr bwMode="auto">
                  <a:xfrm>
                    <a:off x="8169" y="7885"/>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10" name="Freeform 148"/>
                  <p:cNvSpPr>
                    <a:spLocks noChangeAspect="1"/>
                  </p:cNvSpPr>
                  <p:nvPr/>
                </p:nvSpPr>
                <p:spPr bwMode="auto">
                  <a:xfrm>
                    <a:off x="7731" y="8070"/>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186" name="Picture 149"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058"/>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 name="Picture 150"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29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 name="Picture 151"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9" name="Picture 15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0" name="Picture 15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121"/>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1" name="Picture 1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2" name="Picture 155"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3" name="Group 156"/>
              <p:cNvGrpSpPr>
                <a:grpSpLocks noChangeAspect="1"/>
              </p:cNvGrpSpPr>
              <p:nvPr/>
            </p:nvGrpSpPr>
            <p:grpSpPr bwMode="auto">
              <a:xfrm>
                <a:off x="2094" y="3032"/>
                <a:ext cx="208" cy="103"/>
                <a:chOff x="8169" y="7883"/>
                <a:chExt cx="1034" cy="573"/>
              </a:xfrm>
            </p:grpSpPr>
            <p:grpSp>
              <p:nvGrpSpPr>
                <p:cNvPr id="1196" name="Group 157"/>
                <p:cNvGrpSpPr>
                  <a:grpSpLocks noChangeAspect="1"/>
                </p:cNvGrpSpPr>
                <p:nvPr/>
              </p:nvGrpSpPr>
              <p:grpSpPr bwMode="auto">
                <a:xfrm>
                  <a:off x="8169" y="7908"/>
                  <a:ext cx="1034" cy="548"/>
                  <a:chOff x="8169" y="7908"/>
                  <a:chExt cx="1034" cy="548"/>
                </a:xfrm>
              </p:grpSpPr>
              <p:sp>
                <p:nvSpPr>
                  <p:cNvPr id="1200" name="Freeform 162"/>
                  <p:cNvSpPr>
                    <a:spLocks noChangeAspect="1"/>
                  </p:cNvSpPr>
                  <p:nvPr/>
                </p:nvSpPr>
                <p:spPr bwMode="auto">
                  <a:xfrm>
                    <a:off x="8602" y="8138"/>
                    <a:ext cx="602" cy="319"/>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201" name="Freeform 163"/>
                  <p:cNvSpPr>
                    <a:spLocks noChangeAspect="1"/>
                  </p:cNvSpPr>
                  <p:nvPr/>
                </p:nvSpPr>
                <p:spPr bwMode="auto">
                  <a:xfrm>
                    <a:off x="8169" y="7953"/>
                    <a:ext cx="602" cy="324"/>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197" name="Group 165"/>
                <p:cNvGrpSpPr>
                  <a:grpSpLocks noChangeAspect="1"/>
                </p:cNvGrpSpPr>
                <p:nvPr/>
              </p:nvGrpSpPr>
              <p:grpSpPr bwMode="auto">
                <a:xfrm>
                  <a:off x="8169" y="7883"/>
                  <a:ext cx="1034" cy="548"/>
                  <a:chOff x="8169" y="7883"/>
                  <a:chExt cx="1034" cy="548"/>
                </a:xfrm>
              </p:grpSpPr>
              <p:sp>
                <p:nvSpPr>
                  <p:cNvPr id="1198" name="Freeform 170"/>
                  <p:cNvSpPr>
                    <a:spLocks noChangeAspect="1"/>
                  </p:cNvSpPr>
                  <p:nvPr/>
                </p:nvSpPr>
                <p:spPr bwMode="auto">
                  <a:xfrm>
                    <a:off x="8602" y="8070"/>
                    <a:ext cx="602" cy="360"/>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99" name="Freeform 171"/>
                  <p:cNvSpPr>
                    <a:spLocks noChangeAspect="1"/>
                  </p:cNvSpPr>
                  <p:nvPr/>
                </p:nvSpPr>
                <p:spPr bwMode="auto">
                  <a:xfrm>
                    <a:off x="8169" y="7926"/>
                    <a:ext cx="602" cy="319"/>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194" name="Picture 17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2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5" name="Picture 17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060"/>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 name="Group 11"/>
            <p:cNvGrpSpPr>
              <a:grpSpLocks/>
            </p:cNvGrpSpPr>
            <p:nvPr/>
          </p:nvGrpSpPr>
          <p:grpSpPr bwMode="auto">
            <a:xfrm>
              <a:off x="5997602" y="2194704"/>
              <a:ext cx="1095222" cy="1090280"/>
              <a:chOff x="1922" y="2704"/>
              <a:chExt cx="731" cy="525"/>
            </a:xfrm>
          </p:grpSpPr>
          <p:grpSp>
            <p:nvGrpSpPr>
              <p:cNvPr id="992" name="Group 12"/>
              <p:cNvGrpSpPr>
                <a:grpSpLocks noChangeAspect="1"/>
              </p:cNvGrpSpPr>
              <p:nvPr/>
            </p:nvGrpSpPr>
            <p:grpSpPr bwMode="auto">
              <a:xfrm>
                <a:off x="2097" y="2867"/>
                <a:ext cx="296" cy="200"/>
                <a:chOff x="7730" y="7883"/>
                <a:chExt cx="1473" cy="1115"/>
              </a:xfrm>
            </p:grpSpPr>
            <p:grpSp>
              <p:nvGrpSpPr>
                <p:cNvPr id="1132" name="Group 13"/>
                <p:cNvGrpSpPr>
                  <a:grpSpLocks noChangeAspect="1"/>
                </p:cNvGrpSpPr>
                <p:nvPr/>
              </p:nvGrpSpPr>
              <p:grpSpPr bwMode="auto">
                <a:xfrm>
                  <a:off x="7730" y="7908"/>
                  <a:ext cx="1473" cy="1090"/>
                  <a:chOff x="7730" y="7908"/>
                  <a:chExt cx="1473" cy="1090"/>
                </a:xfrm>
              </p:grpSpPr>
              <p:sp>
                <p:nvSpPr>
                  <p:cNvPr id="1141" name="Freeform 14"/>
                  <p:cNvSpPr>
                    <a:spLocks noChangeAspect="1"/>
                  </p:cNvSpPr>
                  <p:nvPr/>
                </p:nvSpPr>
                <p:spPr bwMode="auto">
                  <a:xfrm>
                    <a:off x="7732" y="8453"/>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42" name="Freeform 15"/>
                  <p:cNvSpPr>
                    <a:spLocks noChangeAspect="1"/>
                  </p:cNvSpPr>
                  <p:nvPr/>
                </p:nvSpPr>
                <p:spPr bwMode="auto">
                  <a:xfrm>
                    <a:off x="8172" y="8277"/>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43" name="Freeform 16"/>
                  <p:cNvSpPr>
                    <a:spLocks noChangeAspect="1"/>
                  </p:cNvSpPr>
                  <p:nvPr/>
                </p:nvSpPr>
                <p:spPr bwMode="auto">
                  <a:xfrm>
                    <a:off x="8172" y="8637"/>
                    <a:ext cx="590"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44" name="Freeform 17"/>
                  <p:cNvSpPr>
                    <a:spLocks noChangeAspect="1"/>
                  </p:cNvSpPr>
                  <p:nvPr/>
                </p:nvSpPr>
                <p:spPr bwMode="auto">
                  <a:xfrm>
                    <a:off x="8605" y="8457"/>
                    <a:ext cx="597"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45" name="Freeform 18"/>
                  <p:cNvSpPr>
                    <a:spLocks noChangeAspect="1"/>
                  </p:cNvSpPr>
                  <p:nvPr/>
                </p:nvSpPr>
                <p:spPr bwMode="auto">
                  <a:xfrm>
                    <a:off x="8605" y="8092"/>
                    <a:ext cx="597"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46" name="Freeform 19"/>
                  <p:cNvSpPr>
                    <a:spLocks noChangeAspect="1"/>
                  </p:cNvSpPr>
                  <p:nvPr/>
                </p:nvSpPr>
                <p:spPr bwMode="auto">
                  <a:xfrm>
                    <a:off x="8172" y="7907"/>
                    <a:ext cx="597"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47" name="Freeform 20"/>
                  <p:cNvSpPr>
                    <a:spLocks noChangeAspect="1"/>
                  </p:cNvSpPr>
                  <p:nvPr/>
                </p:nvSpPr>
                <p:spPr bwMode="auto">
                  <a:xfrm>
                    <a:off x="7732" y="8092"/>
                    <a:ext cx="597"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133" name="Group 21"/>
                <p:cNvGrpSpPr>
                  <a:grpSpLocks noChangeAspect="1"/>
                </p:cNvGrpSpPr>
                <p:nvPr/>
              </p:nvGrpSpPr>
              <p:grpSpPr bwMode="auto">
                <a:xfrm>
                  <a:off x="7730" y="7883"/>
                  <a:ext cx="1473" cy="1090"/>
                  <a:chOff x="7730" y="7883"/>
                  <a:chExt cx="1473" cy="1090"/>
                </a:xfrm>
              </p:grpSpPr>
              <p:sp>
                <p:nvSpPr>
                  <p:cNvPr id="1134" name="Freeform 22"/>
                  <p:cNvSpPr>
                    <a:spLocks noChangeAspect="1"/>
                  </p:cNvSpPr>
                  <p:nvPr/>
                </p:nvSpPr>
                <p:spPr bwMode="auto">
                  <a:xfrm>
                    <a:off x="7732" y="8385"/>
                    <a:ext cx="597"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35" name="Freeform 23"/>
                  <p:cNvSpPr>
                    <a:spLocks noChangeAspect="1"/>
                  </p:cNvSpPr>
                  <p:nvPr/>
                </p:nvSpPr>
                <p:spPr bwMode="auto">
                  <a:xfrm>
                    <a:off x="8172" y="8209"/>
                    <a:ext cx="597" cy="397"/>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36" name="Freeform 24"/>
                  <p:cNvSpPr>
                    <a:spLocks noChangeAspect="1"/>
                  </p:cNvSpPr>
                  <p:nvPr/>
                </p:nvSpPr>
                <p:spPr bwMode="auto">
                  <a:xfrm>
                    <a:off x="8172" y="8606"/>
                    <a:ext cx="590" cy="365"/>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37" name="Freeform 25"/>
                  <p:cNvSpPr>
                    <a:spLocks noChangeAspect="1"/>
                  </p:cNvSpPr>
                  <p:nvPr/>
                </p:nvSpPr>
                <p:spPr bwMode="auto">
                  <a:xfrm>
                    <a:off x="8605" y="8389"/>
                    <a:ext cx="597" cy="365"/>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38" name="Freeform 26"/>
                  <p:cNvSpPr>
                    <a:spLocks noChangeAspect="1"/>
                  </p:cNvSpPr>
                  <p:nvPr/>
                </p:nvSpPr>
                <p:spPr bwMode="auto">
                  <a:xfrm>
                    <a:off x="8605" y="8024"/>
                    <a:ext cx="597"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39" name="Freeform 27"/>
                  <p:cNvSpPr>
                    <a:spLocks noChangeAspect="1"/>
                  </p:cNvSpPr>
                  <p:nvPr/>
                </p:nvSpPr>
                <p:spPr bwMode="auto">
                  <a:xfrm>
                    <a:off x="8172" y="7839"/>
                    <a:ext cx="597"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40" name="Freeform 28"/>
                  <p:cNvSpPr>
                    <a:spLocks noChangeAspect="1"/>
                  </p:cNvSpPr>
                  <p:nvPr/>
                </p:nvSpPr>
                <p:spPr bwMode="auto">
                  <a:xfrm>
                    <a:off x="7732" y="8024"/>
                    <a:ext cx="597"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993" name="Picture 2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2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4" name="Picture 30"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863"/>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5" name="Picture 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6" name="Picture 32"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7" name="Picture 3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8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8" name="Picture 34"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9" name="Picture 3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0" name="Group 36"/>
              <p:cNvGrpSpPr>
                <a:grpSpLocks noChangeAspect="1"/>
              </p:cNvGrpSpPr>
              <p:nvPr/>
            </p:nvGrpSpPr>
            <p:grpSpPr bwMode="auto">
              <a:xfrm>
                <a:off x="2356" y="2838"/>
                <a:ext cx="297" cy="199"/>
                <a:chOff x="7730" y="7883"/>
                <a:chExt cx="1473" cy="1115"/>
              </a:xfrm>
            </p:grpSpPr>
            <p:grpSp>
              <p:nvGrpSpPr>
                <p:cNvPr id="1116" name="Group 37"/>
                <p:cNvGrpSpPr>
                  <a:grpSpLocks noChangeAspect="1"/>
                </p:cNvGrpSpPr>
                <p:nvPr/>
              </p:nvGrpSpPr>
              <p:grpSpPr bwMode="auto">
                <a:xfrm>
                  <a:off x="7730" y="7908"/>
                  <a:ext cx="1473" cy="1090"/>
                  <a:chOff x="7730" y="7908"/>
                  <a:chExt cx="1473" cy="1090"/>
                </a:xfrm>
              </p:grpSpPr>
              <p:sp>
                <p:nvSpPr>
                  <p:cNvPr id="1125" name="Freeform 38"/>
                  <p:cNvSpPr>
                    <a:spLocks noChangeAspect="1"/>
                  </p:cNvSpPr>
                  <p:nvPr/>
                </p:nvSpPr>
                <p:spPr bwMode="auto">
                  <a:xfrm>
                    <a:off x="7731" y="8455"/>
                    <a:ext cx="595"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6" name="Freeform 39"/>
                  <p:cNvSpPr>
                    <a:spLocks noChangeAspect="1"/>
                  </p:cNvSpPr>
                  <p:nvPr/>
                </p:nvSpPr>
                <p:spPr bwMode="auto">
                  <a:xfrm>
                    <a:off x="8175" y="8278"/>
                    <a:ext cx="595"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7" name="Freeform 40"/>
                  <p:cNvSpPr>
                    <a:spLocks noChangeAspect="1"/>
                  </p:cNvSpPr>
                  <p:nvPr/>
                </p:nvSpPr>
                <p:spPr bwMode="auto">
                  <a:xfrm>
                    <a:off x="8169" y="8636"/>
                    <a:ext cx="595"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8" name="Freeform 41"/>
                  <p:cNvSpPr>
                    <a:spLocks noChangeAspect="1"/>
                  </p:cNvSpPr>
                  <p:nvPr/>
                </p:nvSpPr>
                <p:spPr bwMode="auto">
                  <a:xfrm>
                    <a:off x="8601" y="8459"/>
                    <a:ext cx="601"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9" name="Freeform 42"/>
                  <p:cNvSpPr>
                    <a:spLocks noChangeAspect="1"/>
                  </p:cNvSpPr>
                  <p:nvPr/>
                </p:nvSpPr>
                <p:spPr bwMode="auto">
                  <a:xfrm>
                    <a:off x="8601" y="8101"/>
                    <a:ext cx="601" cy="358"/>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30" name="Freeform 43"/>
                  <p:cNvSpPr>
                    <a:spLocks noChangeAspect="1"/>
                  </p:cNvSpPr>
                  <p:nvPr/>
                </p:nvSpPr>
                <p:spPr bwMode="auto">
                  <a:xfrm>
                    <a:off x="8169" y="7952"/>
                    <a:ext cx="601" cy="326"/>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31" name="Freeform 44"/>
                  <p:cNvSpPr>
                    <a:spLocks noChangeAspect="1"/>
                  </p:cNvSpPr>
                  <p:nvPr/>
                </p:nvSpPr>
                <p:spPr bwMode="auto">
                  <a:xfrm>
                    <a:off x="7731" y="8101"/>
                    <a:ext cx="601" cy="358"/>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117" name="Group 45"/>
                <p:cNvGrpSpPr>
                  <a:grpSpLocks noChangeAspect="1"/>
                </p:cNvGrpSpPr>
                <p:nvPr/>
              </p:nvGrpSpPr>
              <p:grpSpPr bwMode="auto">
                <a:xfrm>
                  <a:off x="7730" y="7883"/>
                  <a:ext cx="1473" cy="1090"/>
                  <a:chOff x="7730" y="7883"/>
                  <a:chExt cx="1473" cy="1090"/>
                </a:xfrm>
              </p:grpSpPr>
              <p:sp>
                <p:nvSpPr>
                  <p:cNvPr id="1118" name="Freeform 46"/>
                  <p:cNvSpPr>
                    <a:spLocks noChangeAspect="1"/>
                  </p:cNvSpPr>
                  <p:nvPr/>
                </p:nvSpPr>
                <p:spPr bwMode="auto">
                  <a:xfrm>
                    <a:off x="7731" y="8428"/>
                    <a:ext cx="595"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19" name="Freeform 47"/>
                  <p:cNvSpPr>
                    <a:spLocks noChangeAspect="1"/>
                  </p:cNvSpPr>
                  <p:nvPr/>
                </p:nvSpPr>
                <p:spPr bwMode="auto">
                  <a:xfrm>
                    <a:off x="8175" y="8251"/>
                    <a:ext cx="595"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0" name="Freeform 48"/>
                  <p:cNvSpPr>
                    <a:spLocks noChangeAspect="1"/>
                  </p:cNvSpPr>
                  <p:nvPr/>
                </p:nvSpPr>
                <p:spPr bwMode="auto">
                  <a:xfrm>
                    <a:off x="8169" y="8609"/>
                    <a:ext cx="595"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1" name="Freeform 49"/>
                  <p:cNvSpPr>
                    <a:spLocks noChangeAspect="1"/>
                  </p:cNvSpPr>
                  <p:nvPr/>
                </p:nvSpPr>
                <p:spPr bwMode="auto">
                  <a:xfrm>
                    <a:off x="8601" y="8432"/>
                    <a:ext cx="601" cy="362"/>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2" name="Freeform 50"/>
                  <p:cNvSpPr>
                    <a:spLocks noChangeAspect="1"/>
                  </p:cNvSpPr>
                  <p:nvPr/>
                </p:nvSpPr>
                <p:spPr bwMode="auto">
                  <a:xfrm>
                    <a:off x="8601" y="8070"/>
                    <a:ext cx="601"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3" name="Freeform 51"/>
                  <p:cNvSpPr>
                    <a:spLocks noChangeAspect="1"/>
                  </p:cNvSpPr>
                  <p:nvPr/>
                </p:nvSpPr>
                <p:spPr bwMode="auto">
                  <a:xfrm>
                    <a:off x="8169" y="7884"/>
                    <a:ext cx="601" cy="362"/>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24" name="Freeform 52"/>
                  <p:cNvSpPr>
                    <a:spLocks noChangeAspect="1"/>
                  </p:cNvSpPr>
                  <p:nvPr/>
                </p:nvSpPr>
                <p:spPr bwMode="auto">
                  <a:xfrm>
                    <a:off x="7731" y="8070"/>
                    <a:ext cx="601"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001" name="Picture 5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96"/>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 name="Picture 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3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 name="Picture 5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 name="Picture 5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 name="Picture 5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95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6" name="Picture 5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7" name="Picture 5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8" name="Group 60"/>
              <p:cNvGrpSpPr>
                <a:grpSpLocks noChangeAspect="1"/>
              </p:cNvGrpSpPr>
              <p:nvPr/>
            </p:nvGrpSpPr>
            <p:grpSpPr bwMode="auto">
              <a:xfrm>
                <a:off x="2190" y="2708"/>
                <a:ext cx="296" cy="200"/>
                <a:chOff x="7730" y="7883"/>
                <a:chExt cx="1473" cy="1115"/>
              </a:xfrm>
            </p:grpSpPr>
            <p:grpSp>
              <p:nvGrpSpPr>
                <p:cNvPr id="1100" name="Group 61"/>
                <p:cNvGrpSpPr>
                  <a:grpSpLocks noChangeAspect="1"/>
                </p:cNvGrpSpPr>
                <p:nvPr/>
              </p:nvGrpSpPr>
              <p:grpSpPr bwMode="auto">
                <a:xfrm>
                  <a:off x="7730" y="7908"/>
                  <a:ext cx="1473" cy="1090"/>
                  <a:chOff x="7730" y="7908"/>
                  <a:chExt cx="1473" cy="1090"/>
                </a:xfrm>
              </p:grpSpPr>
              <p:sp>
                <p:nvSpPr>
                  <p:cNvPr id="1109" name="Freeform 62"/>
                  <p:cNvSpPr>
                    <a:spLocks noChangeAspect="1"/>
                  </p:cNvSpPr>
                  <p:nvPr/>
                </p:nvSpPr>
                <p:spPr bwMode="auto">
                  <a:xfrm>
                    <a:off x="7728" y="8455"/>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10" name="Freeform 63"/>
                  <p:cNvSpPr>
                    <a:spLocks noChangeAspect="1"/>
                  </p:cNvSpPr>
                  <p:nvPr/>
                </p:nvSpPr>
                <p:spPr bwMode="auto">
                  <a:xfrm>
                    <a:off x="8174" y="8280"/>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11" name="Freeform 64"/>
                  <p:cNvSpPr>
                    <a:spLocks noChangeAspect="1"/>
                  </p:cNvSpPr>
                  <p:nvPr/>
                </p:nvSpPr>
                <p:spPr bwMode="auto">
                  <a:xfrm>
                    <a:off x="8168" y="8636"/>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12" name="Freeform 65"/>
                  <p:cNvSpPr>
                    <a:spLocks noChangeAspect="1"/>
                  </p:cNvSpPr>
                  <p:nvPr/>
                </p:nvSpPr>
                <p:spPr bwMode="auto">
                  <a:xfrm>
                    <a:off x="8601" y="8460"/>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13" name="Freeform 66"/>
                  <p:cNvSpPr>
                    <a:spLocks noChangeAspect="1"/>
                  </p:cNvSpPr>
                  <p:nvPr/>
                </p:nvSpPr>
                <p:spPr bwMode="auto">
                  <a:xfrm>
                    <a:off x="8601" y="8095"/>
                    <a:ext cx="603"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14" name="Freeform 67"/>
                  <p:cNvSpPr>
                    <a:spLocks noChangeAspect="1"/>
                  </p:cNvSpPr>
                  <p:nvPr/>
                </p:nvSpPr>
                <p:spPr bwMode="auto">
                  <a:xfrm>
                    <a:off x="8168" y="7910"/>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15" name="Freeform 68"/>
                  <p:cNvSpPr>
                    <a:spLocks noChangeAspect="1"/>
                  </p:cNvSpPr>
                  <p:nvPr/>
                </p:nvSpPr>
                <p:spPr bwMode="auto">
                  <a:xfrm>
                    <a:off x="7728" y="8095"/>
                    <a:ext cx="603"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101" name="Group 69"/>
                <p:cNvGrpSpPr>
                  <a:grpSpLocks noChangeAspect="1"/>
                </p:cNvGrpSpPr>
                <p:nvPr/>
              </p:nvGrpSpPr>
              <p:grpSpPr bwMode="auto">
                <a:xfrm>
                  <a:off x="7730" y="7883"/>
                  <a:ext cx="1473" cy="1090"/>
                  <a:chOff x="7730" y="7883"/>
                  <a:chExt cx="1473" cy="1090"/>
                </a:xfrm>
              </p:grpSpPr>
              <p:sp>
                <p:nvSpPr>
                  <p:cNvPr id="1102" name="Freeform 70"/>
                  <p:cNvSpPr>
                    <a:spLocks noChangeAspect="1"/>
                  </p:cNvSpPr>
                  <p:nvPr/>
                </p:nvSpPr>
                <p:spPr bwMode="auto">
                  <a:xfrm>
                    <a:off x="7728" y="8428"/>
                    <a:ext cx="597" cy="320"/>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03" name="Freeform 71"/>
                  <p:cNvSpPr>
                    <a:spLocks noChangeAspect="1"/>
                  </p:cNvSpPr>
                  <p:nvPr/>
                </p:nvSpPr>
                <p:spPr bwMode="auto">
                  <a:xfrm>
                    <a:off x="8174" y="8253"/>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04" name="Freeform 72"/>
                  <p:cNvSpPr>
                    <a:spLocks noChangeAspect="1"/>
                  </p:cNvSpPr>
                  <p:nvPr/>
                </p:nvSpPr>
                <p:spPr bwMode="auto">
                  <a:xfrm>
                    <a:off x="8168" y="8609"/>
                    <a:ext cx="597" cy="320"/>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05" name="Freeform 73"/>
                  <p:cNvSpPr>
                    <a:spLocks noChangeAspect="1"/>
                  </p:cNvSpPr>
                  <p:nvPr/>
                </p:nvSpPr>
                <p:spPr bwMode="auto">
                  <a:xfrm>
                    <a:off x="8601" y="8433"/>
                    <a:ext cx="603" cy="32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06" name="Freeform 74"/>
                  <p:cNvSpPr>
                    <a:spLocks noChangeAspect="1"/>
                  </p:cNvSpPr>
                  <p:nvPr/>
                </p:nvSpPr>
                <p:spPr bwMode="auto">
                  <a:xfrm>
                    <a:off x="8601" y="8068"/>
                    <a:ext cx="603"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07" name="Freeform 75"/>
                  <p:cNvSpPr>
                    <a:spLocks noChangeAspect="1"/>
                  </p:cNvSpPr>
                  <p:nvPr/>
                </p:nvSpPr>
                <p:spPr bwMode="auto">
                  <a:xfrm>
                    <a:off x="8168" y="7883"/>
                    <a:ext cx="603"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108" name="Freeform 76"/>
                  <p:cNvSpPr>
                    <a:spLocks noChangeAspect="1"/>
                  </p:cNvSpPr>
                  <p:nvPr/>
                </p:nvSpPr>
                <p:spPr bwMode="auto">
                  <a:xfrm>
                    <a:off x="7728" y="8068"/>
                    <a:ext cx="603"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009" name="Picture 77"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66"/>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0" name="Picture 7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0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1" name="Picture 7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2" name="Picture 8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 name="Picture 8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82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 name="Picture 8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5" name="Picture 8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6" name="Group 84"/>
              <p:cNvGrpSpPr>
                <a:grpSpLocks noChangeAspect="1"/>
              </p:cNvGrpSpPr>
              <p:nvPr/>
            </p:nvGrpSpPr>
            <p:grpSpPr bwMode="auto">
              <a:xfrm>
                <a:off x="1930" y="2774"/>
                <a:ext cx="297" cy="167"/>
                <a:chOff x="7730" y="8069"/>
                <a:chExt cx="1473" cy="929"/>
              </a:xfrm>
            </p:grpSpPr>
            <p:grpSp>
              <p:nvGrpSpPr>
                <p:cNvPr id="1088" name="Group 85"/>
                <p:cNvGrpSpPr>
                  <a:grpSpLocks noChangeAspect="1"/>
                </p:cNvGrpSpPr>
                <p:nvPr/>
              </p:nvGrpSpPr>
              <p:grpSpPr bwMode="auto">
                <a:xfrm>
                  <a:off x="7730" y="8094"/>
                  <a:ext cx="1473" cy="904"/>
                  <a:chOff x="7730" y="8094"/>
                  <a:chExt cx="1473" cy="904"/>
                </a:xfrm>
              </p:grpSpPr>
              <p:sp>
                <p:nvSpPr>
                  <p:cNvPr id="1095" name="Freeform 86"/>
                  <p:cNvSpPr>
                    <a:spLocks noChangeAspect="1"/>
                  </p:cNvSpPr>
                  <p:nvPr/>
                </p:nvSpPr>
                <p:spPr bwMode="auto">
                  <a:xfrm>
                    <a:off x="7728" y="8453"/>
                    <a:ext cx="601" cy="364"/>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6" name="Freeform 87"/>
                  <p:cNvSpPr>
                    <a:spLocks noChangeAspect="1"/>
                  </p:cNvSpPr>
                  <p:nvPr/>
                </p:nvSpPr>
                <p:spPr bwMode="auto">
                  <a:xfrm>
                    <a:off x="8172" y="8318"/>
                    <a:ext cx="595" cy="31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7" name="Freeform 88"/>
                  <p:cNvSpPr>
                    <a:spLocks noChangeAspect="1"/>
                  </p:cNvSpPr>
                  <p:nvPr/>
                </p:nvSpPr>
                <p:spPr bwMode="auto">
                  <a:xfrm>
                    <a:off x="8166" y="8637"/>
                    <a:ext cx="601" cy="360"/>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8" name="Freeform 89"/>
                  <p:cNvSpPr>
                    <a:spLocks noChangeAspect="1"/>
                  </p:cNvSpPr>
                  <p:nvPr/>
                </p:nvSpPr>
                <p:spPr bwMode="auto">
                  <a:xfrm>
                    <a:off x="8604" y="8462"/>
                    <a:ext cx="601" cy="360"/>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9" name="Freeform 90"/>
                  <p:cNvSpPr>
                    <a:spLocks noChangeAspect="1"/>
                  </p:cNvSpPr>
                  <p:nvPr/>
                </p:nvSpPr>
                <p:spPr bwMode="auto">
                  <a:xfrm>
                    <a:off x="8604" y="8138"/>
                    <a:ext cx="601" cy="324"/>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089" name="Group 93"/>
                <p:cNvGrpSpPr>
                  <a:grpSpLocks noChangeAspect="1"/>
                </p:cNvGrpSpPr>
                <p:nvPr/>
              </p:nvGrpSpPr>
              <p:grpSpPr bwMode="auto">
                <a:xfrm>
                  <a:off x="7730" y="8069"/>
                  <a:ext cx="1473" cy="904"/>
                  <a:chOff x="7730" y="8069"/>
                  <a:chExt cx="1473" cy="904"/>
                </a:xfrm>
              </p:grpSpPr>
              <p:sp>
                <p:nvSpPr>
                  <p:cNvPr id="1090" name="Freeform 94"/>
                  <p:cNvSpPr>
                    <a:spLocks noChangeAspect="1"/>
                  </p:cNvSpPr>
                  <p:nvPr/>
                </p:nvSpPr>
                <p:spPr bwMode="auto">
                  <a:xfrm>
                    <a:off x="7728" y="8426"/>
                    <a:ext cx="601" cy="364"/>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1" name="Freeform 95"/>
                  <p:cNvSpPr>
                    <a:spLocks noChangeAspect="1"/>
                  </p:cNvSpPr>
                  <p:nvPr/>
                </p:nvSpPr>
                <p:spPr bwMode="auto">
                  <a:xfrm>
                    <a:off x="8172" y="8251"/>
                    <a:ext cx="595"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2" name="Freeform 96"/>
                  <p:cNvSpPr>
                    <a:spLocks noChangeAspect="1"/>
                  </p:cNvSpPr>
                  <p:nvPr/>
                </p:nvSpPr>
                <p:spPr bwMode="auto">
                  <a:xfrm>
                    <a:off x="8166" y="8610"/>
                    <a:ext cx="601" cy="319"/>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3" name="Freeform 97"/>
                  <p:cNvSpPr>
                    <a:spLocks noChangeAspect="1"/>
                  </p:cNvSpPr>
                  <p:nvPr/>
                </p:nvSpPr>
                <p:spPr bwMode="auto">
                  <a:xfrm>
                    <a:off x="8604" y="8435"/>
                    <a:ext cx="601" cy="36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94" name="Freeform 98"/>
                  <p:cNvSpPr>
                    <a:spLocks noChangeAspect="1"/>
                  </p:cNvSpPr>
                  <p:nvPr/>
                </p:nvSpPr>
                <p:spPr bwMode="auto">
                  <a:xfrm>
                    <a:off x="8604" y="8071"/>
                    <a:ext cx="601" cy="360"/>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017" name="Picture 101"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8" name="Picture 10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9" name="Picture 105"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85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0" name="Picture 10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1" name="Picture 10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2" name="Group 108"/>
              <p:cNvGrpSpPr>
                <a:grpSpLocks noChangeAspect="1"/>
              </p:cNvGrpSpPr>
              <p:nvPr/>
            </p:nvGrpSpPr>
            <p:grpSpPr bwMode="auto">
              <a:xfrm>
                <a:off x="1922" y="2896"/>
                <a:ext cx="208" cy="200"/>
                <a:chOff x="8169" y="7883"/>
                <a:chExt cx="1034" cy="1115"/>
              </a:xfrm>
            </p:grpSpPr>
            <p:grpSp>
              <p:nvGrpSpPr>
                <p:cNvPr id="1076" name="Group 109"/>
                <p:cNvGrpSpPr>
                  <a:grpSpLocks noChangeAspect="1"/>
                </p:cNvGrpSpPr>
                <p:nvPr/>
              </p:nvGrpSpPr>
              <p:grpSpPr bwMode="auto">
                <a:xfrm>
                  <a:off x="8169" y="7908"/>
                  <a:ext cx="1034" cy="1090"/>
                  <a:chOff x="8169" y="7908"/>
                  <a:chExt cx="1034" cy="1090"/>
                </a:xfrm>
              </p:grpSpPr>
              <p:sp>
                <p:nvSpPr>
                  <p:cNvPr id="1083" name="Freeform 1082"/>
                  <p:cNvSpPr>
                    <a:spLocks noChangeAspect="1"/>
                  </p:cNvSpPr>
                  <p:nvPr/>
                </p:nvSpPr>
                <p:spPr bwMode="auto">
                  <a:xfrm>
                    <a:off x="8169" y="8277"/>
                    <a:ext cx="602"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84" name="Freeform 1083"/>
                  <p:cNvSpPr>
                    <a:spLocks noChangeAspect="1"/>
                  </p:cNvSpPr>
                  <p:nvPr/>
                </p:nvSpPr>
                <p:spPr bwMode="auto">
                  <a:xfrm>
                    <a:off x="8169" y="8638"/>
                    <a:ext cx="596"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85" name="Freeform 1084"/>
                  <p:cNvSpPr>
                    <a:spLocks noChangeAspect="1"/>
                  </p:cNvSpPr>
                  <p:nvPr/>
                </p:nvSpPr>
                <p:spPr bwMode="auto">
                  <a:xfrm>
                    <a:off x="8602" y="8458"/>
                    <a:ext cx="602"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86" name="Freeform 1085"/>
                  <p:cNvSpPr>
                    <a:spLocks noChangeAspect="1"/>
                  </p:cNvSpPr>
                  <p:nvPr/>
                </p:nvSpPr>
                <p:spPr bwMode="auto">
                  <a:xfrm>
                    <a:off x="8602" y="8093"/>
                    <a:ext cx="602"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87" name="Freeform 1086"/>
                  <p:cNvSpPr>
                    <a:spLocks noChangeAspect="1"/>
                  </p:cNvSpPr>
                  <p:nvPr/>
                </p:nvSpPr>
                <p:spPr bwMode="auto">
                  <a:xfrm>
                    <a:off x="8169" y="7908"/>
                    <a:ext cx="602"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077" name="Group 117"/>
                <p:cNvGrpSpPr>
                  <a:grpSpLocks noChangeAspect="1"/>
                </p:cNvGrpSpPr>
                <p:nvPr/>
              </p:nvGrpSpPr>
              <p:grpSpPr bwMode="auto">
                <a:xfrm>
                  <a:off x="8169" y="7883"/>
                  <a:ext cx="1034" cy="1090"/>
                  <a:chOff x="8169" y="7883"/>
                  <a:chExt cx="1034" cy="1090"/>
                </a:xfrm>
              </p:grpSpPr>
              <p:sp>
                <p:nvSpPr>
                  <p:cNvPr id="1078" name="Freeform 119"/>
                  <p:cNvSpPr>
                    <a:spLocks noChangeAspect="1"/>
                  </p:cNvSpPr>
                  <p:nvPr/>
                </p:nvSpPr>
                <p:spPr bwMode="auto">
                  <a:xfrm>
                    <a:off x="8169" y="8246"/>
                    <a:ext cx="602" cy="361"/>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79" name="Freeform 120"/>
                  <p:cNvSpPr>
                    <a:spLocks noChangeAspect="1"/>
                  </p:cNvSpPr>
                  <p:nvPr/>
                </p:nvSpPr>
                <p:spPr bwMode="auto">
                  <a:xfrm>
                    <a:off x="8169" y="8611"/>
                    <a:ext cx="596"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80" name="Freeform 121"/>
                  <p:cNvSpPr>
                    <a:spLocks noChangeAspect="1"/>
                  </p:cNvSpPr>
                  <p:nvPr/>
                </p:nvSpPr>
                <p:spPr bwMode="auto">
                  <a:xfrm>
                    <a:off x="8602" y="8431"/>
                    <a:ext cx="602"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81" name="Freeform 122"/>
                  <p:cNvSpPr>
                    <a:spLocks noChangeAspect="1"/>
                  </p:cNvSpPr>
                  <p:nvPr/>
                </p:nvSpPr>
                <p:spPr bwMode="auto">
                  <a:xfrm>
                    <a:off x="8602" y="8061"/>
                    <a:ext cx="602"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82" name="Freeform 123"/>
                  <p:cNvSpPr>
                    <a:spLocks noChangeAspect="1"/>
                  </p:cNvSpPr>
                  <p:nvPr/>
                </p:nvSpPr>
                <p:spPr bwMode="auto">
                  <a:xfrm>
                    <a:off x="8169" y="7881"/>
                    <a:ext cx="602"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023" name="Picture 12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95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 name="Picture 12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8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 name="Picture 12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301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3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8" name="Group 132"/>
              <p:cNvGrpSpPr>
                <a:grpSpLocks noChangeAspect="1"/>
              </p:cNvGrpSpPr>
              <p:nvPr/>
            </p:nvGrpSpPr>
            <p:grpSpPr bwMode="auto">
              <a:xfrm>
                <a:off x="2263" y="2999"/>
                <a:ext cx="297" cy="200"/>
                <a:chOff x="7730" y="7883"/>
                <a:chExt cx="1473" cy="1115"/>
              </a:xfrm>
            </p:grpSpPr>
            <p:grpSp>
              <p:nvGrpSpPr>
                <p:cNvPr id="1060" name="Group 133"/>
                <p:cNvGrpSpPr>
                  <a:grpSpLocks noChangeAspect="1"/>
                </p:cNvGrpSpPr>
                <p:nvPr/>
              </p:nvGrpSpPr>
              <p:grpSpPr bwMode="auto">
                <a:xfrm>
                  <a:off x="7730" y="7908"/>
                  <a:ext cx="1473" cy="1090"/>
                  <a:chOff x="7730" y="7908"/>
                  <a:chExt cx="1473" cy="1090"/>
                </a:xfrm>
              </p:grpSpPr>
              <p:sp>
                <p:nvSpPr>
                  <p:cNvPr id="1069" name="Freeform 134"/>
                  <p:cNvSpPr>
                    <a:spLocks noChangeAspect="1"/>
                  </p:cNvSpPr>
                  <p:nvPr/>
                </p:nvSpPr>
                <p:spPr bwMode="auto">
                  <a:xfrm>
                    <a:off x="7729" y="8456"/>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70" name="Freeform 135"/>
                  <p:cNvSpPr>
                    <a:spLocks noChangeAspect="1"/>
                  </p:cNvSpPr>
                  <p:nvPr/>
                </p:nvSpPr>
                <p:spPr bwMode="auto">
                  <a:xfrm>
                    <a:off x="8173" y="8280"/>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71" name="Freeform 136"/>
                  <p:cNvSpPr>
                    <a:spLocks noChangeAspect="1"/>
                  </p:cNvSpPr>
                  <p:nvPr/>
                </p:nvSpPr>
                <p:spPr bwMode="auto">
                  <a:xfrm>
                    <a:off x="8167" y="8636"/>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72" name="Freeform 137"/>
                  <p:cNvSpPr>
                    <a:spLocks noChangeAspect="1"/>
                  </p:cNvSpPr>
                  <p:nvPr/>
                </p:nvSpPr>
                <p:spPr bwMode="auto">
                  <a:xfrm>
                    <a:off x="8599" y="8460"/>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73" name="Freeform 138"/>
                  <p:cNvSpPr>
                    <a:spLocks noChangeAspect="1"/>
                  </p:cNvSpPr>
                  <p:nvPr/>
                </p:nvSpPr>
                <p:spPr bwMode="auto">
                  <a:xfrm>
                    <a:off x="8599" y="8095"/>
                    <a:ext cx="601"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74" name="Freeform 139"/>
                  <p:cNvSpPr>
                    <a:spLocks noChangeAspect="1"/>
                  </p:cNvSpPr>
                  <p:nvPr/>
                </p:nvSpPr>
                <p:spPr bwMode="auto">
                  <a:xfrm>
                    <a:off x="8167" y="7910"/>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75" name="Freeform 140"/>
                  <p:cNvSpPr>
                    <a:spLocks noChangeAspect="1"/>
                  </p:cNvSpPr>
                  <p:nvPr/>
                </p:nvSpPr>
                <p:spPr bwMode="auto">
                  <a:xfrm>
                    <a:off x="7729" y="8095"/>
                    <a:ext cx="601"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061" name="Group 141"/>
                <p:cNvGrpSpPr>
                  <a:grpSpLocks noChangeAspect="1"/>
                </p:cNvGrpSpPr>
                <p:nvPr/>
              </p:nvGrpSpPr>
              <p:grpSpPr bwMode="auto">
                <a:xfrm>
                  <a:off x="7730" y="7883"/>
                  <a:ext cx="1473" cy="1090"/>
                  <a:chOff x="7730" y="7883"/>
                  <a:chExt cx="1473" cy="1090"/>
                </a:xfrm>
              </p:grpSpPr>
              <p:sp>
                <p:nvSpPr>
                  <p:cNvPr id="1062" name="Freeform 142"/>
                  <p:cNvSpPr>
                    <a:spLocks noChangeAspect="1"/>
                  </p:cNvSpPr>
                  <p:nvPr/>
                </p:nvSpPr>
                <p:spPr bwMode="auto">
                  <a:xfrm>
                    <a:off x="7729" y="8429"/>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63" name="Freeform 143"/>
                  <p:cNvSpPr>
                    <a:spLocks noChangeAspect="1"/>
                  </p:cNvSpPr>
                  <p:nvPr/>
                </p:nvSpPr>
                <p:spPr bwMode="auto">
                  <a:xfrm>
                    <a:off x="8173" y="8253"/>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64" name="Freeform 144"/>
                  <p:cNvSpPr>
                    <a:spLocks noChangeAspect="1"/>
                  </p:cNvSpPr>
                  <p:nvPr/>
                </p:nvSpPr>
                <p:spPr bwMode="auto">
                  <a:xfrm>
                    <a:off x="8167" y="8609"/>
                    <a:ext cx="595" cy="320"/>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65" name="Freeform 145"/>
                  <p:cNvSpPr>
                    <a:spLocks noChangeAspect="1"/>
                  </p:cNvSpPr>
                  <p:nvPr/>
                </p:nvSpPr>
                <p:spPr bwMode="auto">
                  <a:xfrm>
                    <a:off x="8599" y="8433"/>
                    <a:ext cx="601" cy="32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66" name="Freeform 146"/>
                  <p:cNvSpPr>
                    <a:spLocks noChangeAspect="1"/>
                  </p:cNvSpPr>
                  <p:nvPr/>
                </p:nvSpPr>
                <p:spPr bwMode="auto">
                  <a:xfrm>
                    <a:off x="8599" y="8068"/>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67" name="Freeform 147"/>
                  <p:cNvSpPr>
                    <a:spLocks noChangeAspect="1"/>
                  </p:cNvSpPr>
                  <p:nvPr/>
                </p:nvSpPr>
                <p:spPr bwMode="auto">
                  <a:xfrm>
                    <a:off x="8167" y="7883"/>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68" name="Freeform 148"/>
                  <p:cNvSpPr>
                    <a:spLocks noChangeAspect="1"/>
                  </p:cNvSpPr>
                  <p:nvPr/>
                </p:nvSpPr>
                <p:spPr bwMode="auto">
                  <a:xfrm>
                    <a:off x="7729" y="8068"/>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029" name="Picture 149"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058"/>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50"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29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51"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5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121"/>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55"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6" name="Group 156"/>
              <p:cNvGrpSpPr>
                <a:grpSpLocks noChangeAspect="1"/>
              </p:cNvGrpSpPr>
              <p:nvPr/>
            </p:nvGrpSpPr>
            <p:grpSpPr bwMode="auto">
              <a:xfrm>
                <a:off x="2004" y="3029"/>
                <a:ext cx="296" cy="200"/>
                <a:chOff x="7730" y="7883"/>
                <a:chExt cx="1473" cy="1115"/>
              </a:xfrm>
            </p:grpSpPr>
            <p:grpSp>
              <p:nvGrpSpPr>
                <p:cNvPr id="1044" name="Group 157"/>
                <p:cNvGrpSpPr>
                  <a:grpSpLocks noChangeAspect="1"/>
                </p:cNvGrpSpPr>
                <p:nvPr/>
              </p:nvGrpSpPr>
              <p:grpSpPr bwMode="auto">
                <a:xfrm>
                  <a:off x="7730" y="7908"/>
                  <a:ext cx="1473" cy="1090"/>
                  <a:chOff x="7730" y="7908"/>
                  <a:chExt cx="1473" cy="1090"/>
                </a:xfrm>
              </p:grpSpPr>
              <p:sp>
                <p:nvSpPr>
                  <p:cNvPr id="1053" name="Freeform 158"/>
                  <p:cNvSpPr>
                    <a:spLocks noChangeAspect="1"/>
                  </p:cNvSpPr>
                  <p:nvPr/>
                </p:nvSpPr>
                <p:spPr bwMode="auto">
                  <a:xfrm>
                    <a:off x="7730" y="8455"/>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4" name="Freeform 159"/>
                  <p:cNvSpPr>
                    <a:spLocks noChangeAspect="1"/>
                  </p:cNvSpPr>
                  <p:nvPr/>
                </p:nvSpPr>
                <p:spPr bwMode="auto">
                  <a:xfrm>
                    <a:off x="8170" y="8280"/>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5" name="Freeform 160"/>
                  <p:cNvSpPr>
                    <a:spLocks noChangeAspect="1"/>
                  </p:cNvSpPr>
                  <p:nvPr/>
                </p:nvSpPr>
                <p:spPr bwMode="auto">
                  <a:xfrm>
                    <a:off x="8170" y="8636"/>
                    <a:ext cx="590"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6" name="Freeform 161"/>
                  <p:cNvSpPr>
                    <a:spLocks noChangeAspect="1"/>
                  </p:cNvSpPr>
                  <p:nvPr/>
                </p:nvSpPr>
                <p:spPr bwMode="auto">
                  <a:xfrm>
                    <a:off x="8603" y="8460"/>
                    <a:ext cx="597"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7" name="Freeform 162"/>
                  <p:cNvSpPr>
                    <a:spLocks noChangeAspect="1"/>
                  </p:cNvSpPr>
                  <p:nvPr/>
                </p:nvSpPr>
                <p:spPr bwMode="auto">
                  <a:xfrm>
                    <a:off x="8603" y="8095"/>
                    <a:ext cx="597"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8" name="Freeform 163"/>
                  <p:cNvSpPr>
                    <a:spLocks noChangeAspect="1"/>
                  </p:cNvSpPr>
                  <p:nvPr/>
                </p:nvSpPr>
                <p:spPr bwMode="auto">
                  <a:xfrm>
                    <a:off x="8170" y="7910"/>
                    <a:ext cx="597"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9" name="Freeform 164"/>
                  <p:cNvSpPr>
                    <a:spLocks noChangeAspect="1"/>
                  </p:cNvSpPr>
                  <p:nvPr/>
                </p:nvSpPr>
                <p:spPr bwMode="auto">
                  <a:xfrm>
                    <a:off x="7730" y="8095"/>
                    <a:ext cx="597"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1045" name="Group 165"/>
                <p:cNvGrpSpPr>
                  <a:grpSpLocks noChangeAspect="1"/>
                </p:cNvGrpSpPr>
                <p:nvPr/>
              </p:nvGrpSpPr>
              <p:grpSpPr bwMode="auto">
                <a:xfrm>
                  <a:off x="7730" y="7883"/>
                  <a:ext cx="1473" cy="1090"/>
                  <a:chOff x="7730" y="7883"/>
                  <a:chExt cx="1473" cy="1090"/>
                </a:xfrm>
              </p:grpSpPr>
              <p:sp>
                <p:nvSpPr>
                  <p:cNvPr id="1046" name="Freeform 166"/>
                  <p:cNvSpPr>
                    <a:spLocks noChangeAspect="1"/>
                  </p:cNvSpPr>
                  <p:nvPr/>
                </p:nvSpPr>
                <p:spPr bwMode="auto">
                  <a:xfrm>
                    <a:off x="7730" y="8428"/>
                    <a:ext cx="597" cy="320"/>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47" name="Freeform 167"/>
                  <p:cNvSpPr>
                    <a:spLocks noChangeAspect="1"/>
                  </p:cNvSpPr>
                  <p:nvPr/>
                </p:nvSpPr>
                <p:spPr bwMode="auto">
                  <a:xfrm>
                    <a:off x="8170" y="8253"/>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48" name="Freeform 168"/>
                  <p:cNvSpPr>
                    <a:spLocks noChangeAspect="1"/>
                  </p:cNvSpPr>
                  <p:nvPr/>
                </p:nvSpPr>
                <p:spPr bwMode="auto">
                  <a:xfrm>
                    <a:off x="8170" y="8609"/>
                    <a:ext cx="590" cy="320"/>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49" name="Freeform 169"/>
                  <p:cNvSpPr>
                    <a:spLocks noChangeAspect="1"/>
                  </p:cNvSpPr>
                  <p:nvPr/>
                </p:nvSpPr>
                <p:spPr bwMode="auto">
                  <a:xfrm>
                    <a:off x="8603" y="8433"/>
                    <a:ext cx="597" cy="32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0" name="Freeform 170"/>
                  <p:cNvSpPr>
                    <a:spLocks noChangeAspect="1"/>
                  </p:cNvSpPr>
                  <p:nvPr/>
                </p:nvSpPr>
                <p:spPr bwMode="auto">
                  <a:xfrm>
                    <a:off x="8603" y="8068"/>
                    <a:ext cx="597"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1" name="Freeform 171"/>
                  <p:cNvSpPr>
                    <a:spLocks noChangeAspect="1"/>
                  </p:cNvSpPr>
                  <p:nvPr/>
                </p:nvSpPr>
                <p:spPr bwMode="auto">
                  <a:xfrm>
                    <a:off x="8170" y="7883"/>
                    <a:ext cx="597"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1052" name="Freeform 172"/>
                  <p:cNvSpPr>
                    <a:spLocks noChangeAspect="1"/>
                  </p:cNvSpPr>
                  <p:nvPr/>
                </p:nvSpPr>
                <p:spPr bwMode="auto">
                  <a:xfrm>
                    <a:off x="7730" y="8068"/>
                    <a:ext cx="597"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1037" name="Picture 173"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87"/>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7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2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7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06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76"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122"/>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15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78"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122"/>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7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060"/>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0" name="Group 11"/>
            <p:cNvGrpSpPr>
              <a:grpSpLocks/>
            </p:cNvGrpSpPr>
            <p:nvPr/>
          </p:nvGrpSpPr>
          <p:grpSpPr bwMode="auto">
            <a:xfrm>
              <a:off x="6913314" y="2348880"/>
              <a:ext cx="1222574" cy="1090280"/>
              <a:chOff x="1837" y="2704"/>
              <a:chExt cx="816" cy="525"/>
            </a:xfrm>
          </p:grpSpPr>
          <p:grpSp>
            <p:nvGrpSpPr>
              <p:cNvPr id="824" name="Group 12"/>
              <p:cNvGrpSpPr>
                <a:grpSpLocks noChangeAspect="1"/>
              </p:cNvGrpSpPr>
              <p:nvPr/>
            </p:nvGrpSpPr>
            <p:grpSpPr bwMode="auto">
              <a:xfrm>
                <a:off x="2097" y="2867"/>
                <a:ext cx="296" cy="200"/>
                <a:chOff x="7730" y="7883"/>
                <a:chExt cx="1473" cy="1115"/>
              </a:xfrm>
            </p:grpSpPr>
            <p:grpSp>
              <p:nvGrpSpPr>
                <p:cNvPr id="976" name="Group 13"/>
                <p:cNvGrpSpPr>
                  <a:grpSpLocks noChangeAspect="1"/>
                </p:cNvGrpSpPr>
                <p:nvPr/>
              </p:nvGrpSpPr>
              <p:grpSpPr bwMode="auto">
                <a:xfrm>
                  <a:off x="7730" y="7908"/>
                  <a:ext cx="1473" cy="1090"/>
                  <a:chOff x="7730" y="7908"/>
                  <a:chExt cx="1473" cy="1090"/>
                </a:xfrm>
              </p:grpSpPr>
              <p:sp>
                <p:nvSpPr>
                  <p:cNvPr id="985" name="Freeform 14"/>
                  <p:cNvSpPr>
                    <a:spLocks noChangeAspect="1"/>
                  </p:cNvSpPr>
                  <p:nvPr/>
                </p:nvSpPr>
                <p:spPr bwMode="auto">
                  <a:xfrm>
                    <a:off x="7728" y="8453"/>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6" name="Freeform 15"/>
                  <p:cNvSpPr>
                    <a:spLocks noChangeAspect="1"/>
                  </p:cNvSpPr>
                  <p:nvPr/>
                </p:nvSpPr>
                <p:spPr bwMode="auto">
                  <a:xfrm>
                    <a:off x="8174" y="8278"/>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7" name="Freeform 16"/>
                  <p:cNvSpPr>
                    <a:spLocks noChangeAspect="1"/>
                  </p:cNvSpPr>
                  <p:nvPr/>
                </p:nvSpPr>
                <p:spPr bwMode="auto">
                  <a:xfrm>
                    <a:off x="8168" y="8638"/>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8" name="Freeform 17"/>
                  <p:cNvSpPr>
                    <a:spLocks noChangeAspect="1"/>
                  </p:cNvSpPr>
                  <p:nvPr/>
                </p:nvSpPr>
                <p:spPr bwMode="auto">
                  <a:xfrm>
                    <a:off x="8601" y="8458"/>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9" name="Freeform 18"/>
                  <p:cNvSpPr>
                    <a:spLocks noChangeAspect="1"/>
                  </p:cNvSpPr>
                  <p:nvPr/>
                </p:nvSpPr>
                <p:spPr bwMode="auto">
                  <a:xfrm>
                    <a:off x="8601" y="8093"/>
                    <a:ext cx="603"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90" name="Freeform 19"/>
                  <p:cNvSpPr>
                    <a:spLocks noChangeAspect="1"/>
                  </p:cNvSpPr>
                  <p:nvPr/>
                </p:nvSpPr>
                <p:spPr bwMode="auto">
                  <a:xfrm>
                    <a:off x="8168" y="7908"/>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91" name="Freeform 20"/>
                  <p:cNvSpPr>
                    <a:spLocks noChangeAspect="1"/>
                  </p:cNvSpPr>
                  <p:nvPr/>
                </p:nvSpPr>
                <p:spPr bwMode="auto">
                  <a:xfrm>
                    <a:off x="7728" y="8093"/>
                    <a:ext cx="603"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977" name="Group 21"/>
                <p:cNvGrpSpPr>
                  <a:grpSpLocks noChangeAspect="1"/>
                </p:cNvGrpSpPr>
                <p:nvPr/>
              </p:nvGrpSpPr>
              <p:grpSpPr bwMode="auto">
                <a:xfrm>
                  <a:off x="7730" y="7883"/>
                  <a:ext cx="1473" cy="1090"/>
                  <a:chOff x="7730" y="7883"/>
                  <a:chExt cx="1473" cy="1090"/>
                </a:xfrm>
              </p:grpSpPr>
              <p:sp>
                <p:nvSpPr>
                  <p:cNvPr id="978" name="Freeform 22"/>
                  <p:cNvSpPr>
                    <a:spLocks noChangeAspect="1"/>
                  </p:cNvSpPr>
                  <p:nvPr/>
                </p:nvSpPr>
                <p:spPr bwMode="auto">
                  <a:xfrm>
                    <a:off x="7728" y="8426"/>
                    <a:ext cx="597"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79" name="Freeform 23"/>
                  <p:cNvSpPr>
                    <a:spLocks noChangeAspect="1"/>
                  </p:cNvSpPr>
                  <p:nvPr/>
                </p:nvSpPr>
                <p:spPr bwMode="auto">
                  <a:xfrm>
                    <a:off x="8174" y="8251"/>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0" name="Freeform 24"/>
                  <p:cNvSpPr>
                    <a:spLocks noChangeAspect="1"/>
                  </p:cNvSpPr>
                  <p:nvPr/>
                </p:nvSpPr>
                <p:spPr bwMode="auto">
                  <a:xfrm>
                    <a:off x="8168" y="8611"/>
                    <a:ext cx="597"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1" name="Freeform 25"/>
                  <p:cNvSpPr>
                    <a:spLocks noChangeAspect="1"/>
                  </p:cNvSpPr>
                  <p:nvPr/>
                </p:nvSpPr>
                <p:spPr bwMode="auto">
                  <a:xfrm>
                    <a:off x="8601" y="8431"/>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2" name="Freeform 26"/>
                  <p:cNvSpPr>
                    <a:spLocks noChangeAspect="1"/>
                  </p:cNvSpPr>
                  <p:nvPr/>
                </p:nvSpPr>
                <p:spPr bwMode="auto">
                  <a:xfrm>
                    <a:off x="8601" y="8066"/>
                    <a:ext cx="603"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3" name="Freeform 27"/>
                  <p:cNvSpPr>
                    <a:spLocks noChangeAspect="1"/>
                  </p:cNvSpPr>
                  <p:nvPr/>
                </p:nvSpPr>
                <p:spPr bwMode="auto">
                  <a:xfrm>
                    <a:off x="8168" y="7881"/>
                    <a:ext cx="603"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84" name="Freeform 28"/>
                  <p:cNvSpPr>
                    <a:spLocks noChangeAspect="1"/>
                  </p:cNvSpPr>
                  <p:nvPr/>
                </p:nvSpPr>
                <p:spPr bwMode="auto">
                  <a:xfrm>
                    <a:off x="7728" y="8066"/>
                    <a:ext cx="603"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25" name="Picture 2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2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 name="Picture 30"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863"/>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 name="Picture 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 name="Picture 32"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 name="Picture 3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8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 name="Picture 34"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 name="Picture 3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2" name="Group 36"/>
              <p:cNvGrpSpPr>
                <a:grpSpLocks noChangeAspect="1"/>
              </p:cNvGrpSpPr>
              <p:nvPr/>
            </p:nvGrpSpPr>
            <p:grpSpPr bwMode="auto">
              <a:xfrm>
                <a:off x="2356" y="2838"/>
                <a:ext cx="297" cy="199"/>
                <a:chOff x="7730" y="7883"/>
                <a:chExt cx="1473" cy="1115"/>
              </a:xfrm>
            </p:grpSpPr>
            <p:grpSp>
              <p:nvGrpSpPr>
                <p:cNvPr id="960" name="Group 37"/>
                <p:cNvGrpSpPr>
                  <a:grpSpLocks noChangeAspect="1"/>
                </p:cNvGrpSpPr>
                <p:nvPr/>
              </p:nvGrpSpPr>
              <p:grpSpPr bwMode="auto">
                <a:xfrm>
                  <a:off x="7730" y="7908"/>
                  <a:ext cx="1473" cy="1090"/>
                  <a:chOff x="7730" y="7908"/>
                  <a:chExt cx="1473" cy="1090"/>
                </a:xfrm>
              </p:grpSpPr>
              <p:sp>
                <p:nvSpPr>
                  <p:cNvPr id="969" name="Freeform 38"/>
                  <p:cNvSpPr>
                    <a:spLocks noChangeAspect="1"/>
                  </p:cNvSpPr>
                  <p:nvPr/>
                </p:nvSpPr>
                <p:spPr bwMode="auto">
                  <a:xfrm>
                    <a:off x="7733" y="8487"/>
                    <a:ext cx="595" cy="33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70" name="Freeform 39"/>
                  <p:cNvSpPr>
                    <a:spLocks noChangeAspect="1"/>
                  </p:cNvSpPr>
                  <p:nvPr/>
                </p:nvSpPr>
                <p:spPr bwMode="auto">
                  <a:xfrm>
                    <a:off x="8178" y="8320"/>
                    <a:ext cx="595" cy="32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71" name="Freeform 40"/>
                  <p:cNvSpPr>
                    <a:spLocks noChangeAspect="1"/>
                  </p:cNvSpPr>
                  <p:nvPr/>
                </p:nvSpPr>
                <p:spPr bwMode="auto">
                  <a:xfrm>
                    <a:off x="8178" y="8641"/>
                    <a:ext cx="588" cy="358"/>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72" name="Freeform 41"/>
                  <p:cNvSpPr>
                    <a:spLocks noChangeAspect="1"/>
                  </p:cNvSpPr>
                  <p:nvPr/>
                </p:nvSpPr>
                <p:spPr bwMode="auto">
                  <a:xfrm>
                    <a:off x="8604" y="8487"/>
                    <a:ext cx="601" cy="335"/>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73" name="Freeform 42"/>
                  <p:cNvSpPr>
                    <a:spLocks noChangeAspect="1"/>
                  </p:cNvSpPr>
                  <p:nvPr/>
                </p:nvSpPr>
                <p:spPr bwMode="auto">
                  <a:xfrm>
                    <a:off x="8604" y="8139"/>
                    <a:ext cx="601" cy="349"/>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74" name="Freeform 43"/>
                  <p:cNvSpPr>
                    <a:spLocks noChangeAspect="1"/>
                  </p:cNvSpPr>
                  <p:nvPr/>
                </p:nvSpPr>
                <p:spPr bwMode="auto">
                  <a:xfrm>
                    <a:off x="8178" y="7953"/>
                    <a:ext cx="595"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75" name="Freeform 44"/>
                  <p:cNvSpPr>
                    <a:spLocks noChangeAspect="1"/>
                  </p:cNvSpPr>
                  <p:nvPr/>
                </p:nvSpPr>
                <p:spPr bwMode="auto">
                  <a:xfrm>
                    <a:off x="7733" y="8139"/>
                    <a:ext cx="601" cy="349"/>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961" name="Group 45"/>
                <p:cNvGrpSpPr>
                  <a:grpSpLocks noChangeAspect="1"/>
                </p:cNvGrpSpPr>
                <p:nvPr/>
              </p:nvGrpSpPr>
              <p:grpSpPr bwMode="auto">
                <a:xfrm>
                  <a:off x="7730" y="7883"/>
                  <a:ext cx="1473" cy="1090"/>
                  <a:chOff x="7730" y="7883"/>
                  <a:chExt cx="1473" cy="1090"/>
                </a:xfrm>
              </p:grpSpPr>
              <p:sp>
                <p:nvSpPr>
                  <p:cNvPr id="962" name="Freeform 46"/>
                  <p:cNvSpPr>
                    <a:spLocks noChangeAspect="1"/>
                  </p:cNvSpPr>
                  <p:nvPr/>
                </p:nvSpPr>
                <p:spPr bwMode="auto">
                  <a:xfrm>
                    <a:off x="7733" y="8428"/>
                    <a:ext cx="595"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63" name="Freeform 47"/>
                  <p:cNvSpPr>
                    <a:spLocks noChangeAspect="1"/>
                  </p:cNvSpPr>
                  <p:nvPr/>
                </p:nvSpPr>
                <p:spPr bwMode="auto">
                  <a:xfrm>
                    <a:off x="8178" y="8252"/>
                    <a:ext cx="595"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64" name="Freeform 48"/>
                  <p:cNvSpPr>
                    <a:spLocks noChangeAspect="1"/>
                  </p:cNvSpPr>
                  <p:nvPr/>
                </p:nvSpPr>
                <p:spPr bwMode="auto">
                  <a:xfrm>
                    <a:off x="8178" y="8610"/>
                    <a:ext cx="588"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65" name="Freeform 49"/>
                  <p:cNvSpPr>
                    <a:spLocks noChangeAspect="1"/>
                  </p:cNvSpPr>
                  <p:nvPr/>
                </p:nvSpPr>
                <p:spPr bwMode="auto">
                  <a:xfrm>
                    <a:off x="8604" y="8433"/>
                    <a:ext cx="601" cy="362"/>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66" name="Freeform 50"/>
                  <p:cNvSpPr>
                    <a:spLocks noChangeAspect="1"/>
                  </p:cNvSpPr>
                  <p:nvPr/>
                </p:nvSpPr>
                <p:spPr bwMode="auto">
                  <a:xfrm>
                    <a:off x="8604" y="8071"/>
                    <a:ext cx="601"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67" name="Freeform 51"/>
                  <p:cNvSpPr>
                    <a:spLocks noChangeAspect="1"/>
                  </p:cNvSpPr>
                  <p:nvPr/>
                </p:nvSpPr>
                <p:spPr bwMode="auto">
                  <a:xfrm>
                    <a:off x="8178" y="7885"/>
                    <a:ext cx="595" cy="362"/>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68" name="Freeform 52"/>
                  <p:cNvSpPr>
                    <a:spLocks noChangeAspect="1"/>
                  </p:cNvSpPr>
                  <p:nvPr/>
                </p:nvSpPr>
                <p:spPr bwMode="auto">
                  <a:xfrm>
                    <a:off x="7733" y="8071"/>
                    <a:ext cx="601"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33" name="Picture 5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96"/>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4" name="Picture 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3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5" name="Picture 5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6" name="Picture 5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7" name="Picture 5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95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8" name="Picture 5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 name="Picture 5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 name="Group 60"/>
              <p:cNvGrpSpPr>
                <a:grpSpLocks noChangeAspect="1"/>
              </p:cNvGrpSpPr>
              <p:nvPr/>
            </p:nvGrpSpPr>
            <p:grpSpPr bwMode="auto">
              <a:xfrm>
                <a:off x="2190" y="2708"/>
                <a:ext cx="296" cy="200"/>
                <a:chOff x="7730" y="7883"/>
                <a:chExt cx="1473" cy="1115"/>
              </a:xfrm>
            </p:grpSpPr>
            <p:grpSp>
              <p:nvGrpSpPr>
                <p:cNvPr id="944" name="Group 61"/>
                <p:cNvGrpSpPr>
                  <a:grpSpLocks noChangeAspect="1"/>
                </p:cNvGrpSpPr>
                <p:nvPr/>
              </p:nvGrpSpPr>
              <p:grpSpPr bwMode="auto">
                <a:xfrm>
                  <a:off x="7730" y="7908"/>
                  <a:ext cx="1473" cy="1090"/>
                  <a:chOff x="7730" y="7908"/>
                  <a:chExt cx="1473" cy="1090"/>
                </a:xfrm>
              </p:grpSpPr>
              <p:sp>
                <p:nvSpPr>
                  <p:cNvPr id="953" name="Freeform 62"/>
                  <p:cNvSpPr>
                    <a:spLocks noChangeAspect="1"/>
                  </p:cNvSpPr>
                  <p:nvPr/>
                </p:nvSpPr>
                <p:spPr bwMode="auto">
                  <a:xfrm>
                    <a:off x="7730" y="8456"/>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4" name="Freeform 63"/>
                  <p:cNvSpPr>
                    <a:spLocks noChangeAspect="1"/>
                  </p:cNvSpPr>
                  <p:nvPr/>
                </p:nvSpPr>
                <p:spPr bwMode="auto">
                  <a:xfrm>
                    <a:off x="8176" y="8280"/>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5" name="Freeform 64"/>
                  <p:cNvSpPr>
                    <a:spLocks noChangeAspect="1"/>
                  </p:cNvSpPr>
                  <p:nvPr/>
                </p:nvSpPr>
                <p:spPr bwMode="auto">
                  <a:xfrm>
                    <a:off x="8170" y="8637"/>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6" name="Freeform 65"/>
                  <p:cNvSpPr>
                    <a:spLocks noChangeAspect="1"/>
                  </p:cNvSpPr>
                  <p:nvPr/>
                </p:nvSpPr>
                <p:spPr bwMode="auto">
                  <a:xfrm>
                    <a:off x="8603" y="8461"/>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7" name="Freeform 66"/>
                  <p:cNvSpPr>
                    <a:spLocks noChangeAspect="1"/>
                  </p:cNvSpPr>
                  <p:nvPr/>
                </p:nvSpPr>
                <p:spPr bwMode="auto">
                  <a:xfrm>
                    <a:off x="8603" y="8100"/>
                    <a:ext cx="603" cy="356"/>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8" name="Freeform 67"/>
                  <p:cNvSpPr>
                    <a:spLocks noChangeAspect="1"/>
                  </p:cNvSpPr>
                  <p:nvPr/>
                </p:nvSpPr>
                <p:spPr bwMode="auto">
                  <a:xfrm>
                    <a:off x="8170" y="7951"/>
                    <a:ext cx="603" cy="320"/>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9" name="Freeform 68"/>
                  <p:cNvSpPr>
                    <a:spLocks noChangeAspect="1"/>
                  </p:cNvSpPr>
                  <p:nvPr/>
                </p:nvSpPr>
                <p:spPr bwMode="auto">
                  <a:xfrm>
                    <a:off x="7730" y="8100"/>
                    <a:ext cx="603" cy="356"/>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945" name="Group 69"/>
                <p:cNvGrpSpPr>
                  <a:grpSpLocks noChangeAspect="1"/>
                </p:cNvGrpSpPr>
                <p:nvPr/>
              </p:nvGrpSpPr>
              <p:grpSpPr bwMode="auto">
                <a:xfrm>
                  <a:off x="7730" y="7883"/>
                  <a:ext cx="1473" cy="1090"/>
                  <a:chOff x="7730" y="7883"/>
                  <a:chExt cx="1473" cy="1090"/>
                </a:xfrm>
              </p:grpSpPr>
              <p:sp>
                <p:nvSpPr>
                  <p:cNvPr id="946" name="Freeform 70"/>
                  <p:cNvSpPr>
                    <a:spLocks noChangeAspect="1"/>
                  </p:cNvSpPr>
                  <p:nvPr/>
                </p:nvSpPr>
                <p:spPr bwMode="auto">
                  <a:xfrm>
                    <a:off x="7730" y="8429"/>
                    <a:ext cx="597"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47" name="Freeform 71"/>
                  <p:cNvSpPr>
                    <a:spLocks noChangeAspect="1"/>
                  </p:cNvSpPr>
                  <p:nvPr/>
                </p:nvSpPr>
                <p:spPr bwMode="auto">
                  <a:xfrm>
                    <a:off x="8176" y="8253"/>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48" name="Freeform 72"/>
                  <p:cNvSpPr>
                    <a:spLocks noChangeAspect="1"/>
                  </p:cNvSpPr>
                  <p:nvPr/>
                </p:nvSpPr>
                <p:spPr bwMode="auto">
                  <a:xfrm>
                    <a:off x="8170" y="8610"/>
                    <a:ext cx="597"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49" name="Freeform 73"/>
                  <p:cNvSpPr>
                    <a:spLocks noChangeAspect="1"/>
                  </p:cNvSpPr>
                  <p:nvPr/>
                </p:nvSpPr>
                <p:spPr bwMode="auto">
                  <a:xfrm>
                    <a:off x="8603" y="8434"/>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0" name="Freeform 74"/>
                  <p:cNvSpPr>
                    <a:spLocks noChangeAspect="1"/>
                  </p:cNvSpPr>
                  <p:nvPr/>
                </p:nvSpPr>
                <p:spPr bwMode="auto">
                  <a:xfrm>
                    <a:off x="8603" y="8069"/>
                    <a:ext cx="603"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1" name="Freeform 75"/>
                  <p:cNvSpPr>
                    <a:spLocks noChangeAspect="1"/>
                  </p:cNvSpPr>
                  <p:nvPr/>
                </p:nvSpPr>
                <p:spPr bwMode="auto">
                  <a:xfrm>
                    <a:off x="8170" y="7884"/>
                    <a:ext cx="603"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52" name="Freeform 76"/>
                  <p:cNvSpPr>
                    <a:spLocks noChangeAspect="1"/>
                  </p:cNvSpPr>
                  <p:nvPr/>
                </p:nvSpPr>
                <p:spPr bwMode="auto">
                  <a:xfrm>
                    <a:off x="7730" y="8069"/>
                    <a:ext cx="603"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41" name="Picture 77"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66"/>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2" name="Picture 7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0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3" name="Picture 7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4" name="Picture 8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5" name="Picture 8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82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6" name="Picture 8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7" name="Picture 8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8" name="Group 84"/>
              <p:cNvGrpSpPr>
                <a:grpSpLocks noChangeAspect="1"/>
              </p:cNvGrpSpPr>
              <p:nvPr/>
            </p:nvGrpSpPr>
            <p:grpSpPr bwMode="auto">
              <a:xfrm>
                <a:off x="1930" y="2737"/>
                <a:ext cx="297" cy="200"/>
                <a:chOff x="7730" y="7883"/>
                <a:chExt cx="1473" cy="1115"/>
              </a:xfrm>
            </p:grpSpPr>
            <p:grpSp>
              <p:nvGrpSpPr>
                <p:cNvPr id="928" name="Group 85"/>
                <p:cNvGrpSpPr>
                  <a:grpSpLocks noChangeAspect="1"/>
                </p:cNvGrpSpPr>
                <p:nvPr/>
              </p:nvGrpSpPr>
              <p:grpSpPr bwMode="auto">
                <a:xfrm>
                  <a:off x="7730" y="7908"/>
                  <a:ext cx="1473" cy="1090"/>
                  <a:chOff x="7730" y="7908"/>
                  <a:chExt cx="1473" cy="1090"/>
                </a:xfrm>
              </p:grpSpPr>
              <p:sp>
                <p:nvSpPr>
                  <p:cNvPr id="937" name="Freeform 86"/>
                  <p:cNvSpPr>
                    <a:spLocks noChangeAspect="1"/>
                  </p:cNvSpPr>
                  <p:nvPr/>
                </p:nvSpPr>
                <p:spPr bwMode="auto">
                  <a:xfrm>
                    <a:off x="7730" y="8457"/>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38" name="Freeform 87"/>
                  <p:cNvSpPr>
                    <a:spLocks noChangeAspect="1"/>
                  </p:cNvSpPr>
                  <p:nvPr/>
                </p:nvSpPr>
                <p:spPr bwMode="auto">
                  <a:xfrm>
                    <a:off x="8175" y="8281"/>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39" name="Freeform 88"/>
                  <p:cNvSpPr>
                    <a:spLocks noChangeAspect="1"/>
                  </p:cNvSpPr>
                  <p:nvPr/>
                </p:nvSpPr>
                <p:spPr bwMode="auto">
                  <a:xfrm>
                    <a:off x="8169" y="8637"/>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40" name="Freeform 89"/>
                  <p:cNvSpPr>
                    <a:spLocks noChangeAspect="1"/>
                  </p:cNvSpPr>
                  <p:nvPr/>
                </p:nvSpPr>
                <p:spPr bwMode="auto">
                  <a:xfrm>
                    <a:off x="8601" y="8461"/>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41" name="Freeform 90"/>
                  <p:cNvSpPr>
                    <a:spLocks noChangeAspect="1"/>
                  </p:cNvSpPr>
                  <p:nvPr/>
                </p:nvSpPr>
                <p:spPr bwMode="auto">
                  <a:xfrm>
                    <a:off x="8601" y="8137"/>
                    <a:ext cx="601" cy="320"/>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42" name="Freeform 91"/>
                  <p:cNvSpPr>
                    <a:spLocks noChangeAspect="1"/>
                  </p:cNvSpPr>
                  <p:nvPr/>
                </p:nvSpPr>
                <p:spPr bwMode="auto">
                  <a:xfrm>
                    <a:off x="8169" y="7952"/>
                    <a:ext cx="601" cy="325"/>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43" name="Freeform 92"/>
                  <p:cNvSpPr>
                    <a:spLocks noChangeAspect="1"/>
                  </p:cNvSpPr>
                  <p:nvPr/>
                </p:nvSpPr>
                <p:spPr bwMode="auto">
                  <a:xfrm>
                    <a:off x="7730" y="8137"/>
                    <a:ext cx="601" cy="320"/>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929" name="Group 93"/>
                <p:cNvGrpSpPr>
                  <a:grpSpLocks noChangeAspect="1"/>
                </p:cNvGrpSpPr>
                <p:nvPr/>
              </p:nvGrpSpPr>
              <p:grpSpPr bwMode="auto">
                <a:xfrm>
                  <a:off x="7730" y="7883"/>
                  <a:ext cx="1473" cy="1090"/>
                  <a:chOff x="7730" y="7883"/>
                  <a:chExt cx="1473" cy="1090"/>
                </a:xfrm>
              </p:grpSpPr>
              <p:sp>
                <p:nvSpPr>
                  <p:cNvPr id="930" name="Freeform 94"/>
                  <p:cNvSpPr>
                    <a:spLocks noChangeAspect="1"/>
                  </p:cNvSpPr>
                  <p:nvPr/>
                </p:nvSpPr>
                <p:spPr bwMode="auto">
                  <a:xfrm>
                    <a:off x="7730" y="8430"/>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31" name="Freeform 95"/>
                  <p:cNvSpPr>
                    <a:spLocks noChangeAspect="1"/>
                  </p:cNvSpPr>
                  <p:nvPr/>
                </p:nvSpPr>
                <p:spPr bwMode="auto">
                  <a:xfrm>
                    <a:off x="8175" y="8254"/>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32" name="Freeform 96"/>
                  <p:cNvSpPr>
                    <a:spLocks noChangeAspect="1"/>
                  </p:cNvSpPr>
                  <p:nvPr/>
                </p:nvSpPr>
                <p:spPr bwMode="auto">
                  <a:xfrm>
                    <a:off x="8169" y="8610"/>
                    <a:ext cx="59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33" name="Freeform 97"/>
                  <p:cNvSpPr>
                    <a:spLocks noChangeAspect="1"/>
                  </p:cNvSpPr>
                  <p:nvPr/>
                </p:nvSpPr>
                <p:spPr bwMode="auto">
                  <a:xfrm>
                    <a:off x="8601" y="8434"/>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34" name="Freeform 98"/>
                  <p:cNvSpPr>
                    <a:spLocks noChangeAspect="1"/>
                  </p:cNvSpPr>
                  <p:nvPr/>
                </p:nvSpPr>
                <p:spPr bwMode="auto">
                  <a:xfrm>
                    <a:off x="8601" y="8069"/>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35" name="Freeform 99"/>
                  <p:cNvSpPr>
                    <a:spLocks noChangeAspect="1"/>
                  </p:cNvSpPr>
                  <p:nvPr/>
                </p:nvSpPr>
                <p:spPr bwMode="auto">
                  <a:xfrm>
                    <a:off x="8169" y="7884"/>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36" name="Freeform 100"/>
                  <p:cNvSpPr>
                    <a:spLocks noChangeAspect="1"/>
                  </p:cNvSpPr>
                  <p:nvPr/>
                </p:nvSpPr>
                <p:spPr bwMode="auto">
                  <a:xfrm>
                    <a:off x="7730" y="8069"/>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49" name="Picture 101"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 name="Picture 102"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34"/>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1" name="Picture 10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2" name="Picture 10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3" name="Picture 105"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85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4" name="Picture 10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5" name="Picture 10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6" name="Group 108"/>
              <p:cNvGrpSpPr>
                <a:grpSpLocks noChangeAspect="1"/>
              </p:cNvGrpSpPr>
              <p:nvPr/>
            </p:nvGrpSpPr>
            <p:grpSpPr bwMode="auto">
              <a:xfrm>
                <a:off x="1837" y="2896"/>
                <a:ext cx="297" cy="200"/>
                <a:chOff x="7730" y="7883"/>
                <a:chExt cx="1473" cy="1115"/>
              </a:xfrm>
            </p:grpSpPr>
            <p:grpSp>
              <p:nvGrpSpPr>
                <p:cNvPr id="912" name="Group 109"/>
                <p:cNvGrpSpPr>
                  <a:grpSpLocks noChangeAspect="1"/>
                </p:cNvGrpSpPr>
                <p:nvPr/>
              </p:nvGrpSpPr>
              <p:grpSpPr bwMode="auto">
                <a:xfrm>
                  <a:off x="7730" y="7908"/>
                  <a:ext cx="1473" cy="1090"/>
                  <a:chOff x="7730" y="7908"/>
                  <a:chExt cx="1473" cy="1090"/>
                </a:xfrm>
              </p:grpSpPr>
              <p:sp>
                <p:nvSpPr>
                  <p:cNvPr id="921" name="Freeform 920"/>
                  <p:cNvSpPr>
                    <a:spLocks noChangeAspect="1"/>
                  </p:cNvSpPr>
                  <p:nvPr/>
                </p:nvSpPr>
                <p:spPr bwMode="auto">
                  <a:xfrm>
                    <a:off x="7728" y="8454"/>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22" name="Freeform 921"/>
                  <p:cNvSpPr>
                    <a:spLocks noChangeAspect="1"/>
                  </p:cNvSpPr>
                  <p:nvPr/>
                </p:nvSpPr>
                <p:spPr bwMode="auto">
                  <a:xfrm>
                    <a:off x="8173" y="8278"/>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23" name="Freeform 922"/>
                  <p:cNvSpPr>
                    <a:spLocks noChangeAspect="1"/>
                  </p:cNvSpPr>
                  <p:nvPr/>
                </p:nvSpPr>
                <p:spPr bwMode="auto">
                  <a:xfrm>
                    <a:off x="8167" y="8639"/>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24" name="Freeform 923"/>
                  <p:cNvSpPr>
                    <a:spLocks noChangeAspect="1"/>
                  </p:cNvSpPr>
                  <p:nvPr/>
                </p:nvSpPr>
                <p:spPr bwMode="auto">
                  <a:xfrm>
                    <a:off x="8599" y="8458"/>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25" name="Freeform 924"/>
                  <p:cNvSpPr>
                    <a:spLocks noChangeAspect="1"/>
                  </p:cNvSpPr>
                  <p:nvPr/>
                </p:nvSpPr>
                <p:spPr bwMode="auto">
                  <a:xfrm>
                    <a:off x="8599" y="8093"/>
                    <a:ext cx="601"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26" name="Freeform 925"/>
                  <p:cNvSpPr>
                    <a:spLocks noChangeAspect="1"/>
                  </p:cNvSpPr>
                  <p:nvPr/>
                </p:nvSpPr>
                <p:spPr bwMode="auto">
                  <a:xfrm>
                    <a:off x="8167" y="7909"/>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27" name="Freeform 926"/>
                  <p:cNvSpPr>
                    <a:spLocks noChangeAspect="1"/>
                  </p:cNvSpPr>
                  <p:nvPr/>
                </p:nvSpPr>
                <p:spPr bwMode="auto">
                  <a:xfrm>
                    <a:off x="7728" y="8093"/>
                    <a:ext cx="601"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913" name="Group 117"/>
                <p:cNvGrpSpPr>
                  <a:grpSpLocks noChangeAspect="1"/>
                </p:cNvGrpSpPr>
                <p:nvPr/>
              </p:nvGrpSpPr>
              <p:grpSpPr bwMode="auto">
                <a:xfrm>
                  <a:off x="7730" y="7883"/>
                  <a:ext cx="1473" cy="1090"/>
                  <a:chOff x="7730" y="7883"/>
                  <a:chExt cx="1473" cy="1090"/>
                </a:xfrm>
              </p:grpSpPr>
              <p:sp>
                <p:nvSpPr>
                  <p:cNvPr id="914" name="Freeform 118"/>
                  <p:cNvSpPr>
                    <a:spLocks noChangeAspect="1"/>
                  </p:cNvSpPr>
                  <p:nvPr/>
                </p:nvSpPr>
                <p:spPr bwMode="auto">
                  <a:xfrm>
                    <a:off x="7728" y="8427"/>
                    <a:ext cx="595"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15" name="Freeform 119"/>
                  <p:cNvSpPr>
                    <a:spLocks noChangeAspect="1"/>
                  </p:cNvSpPr>
                  <p:nvPr/>
                </p:nvSpPr>
                <p:spPr bwMode="auto">
                  <a:xfrm>
                    <a:off x="8173" y="8251"/>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16" name="Freeform 120"/>
                  <p:cNvSpPr>
                    <a:spLocks noChangeAspect="1"/>
                  </p:cNvSpPr>
                  <p:nvPr/>
                </p:nvSpPr>
                <p:spPr bwMode="auto">
                  <a:xfrm>
                    <a:off x="8167" y="8612"/>
                    <a:ext cx="59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17" name="Freeform 121"/>
                  <p:cNvSpPr>
                    <a:spLocks noChangeAspect="1"/>
                  </p:cNvSpPr>
                  <p:nvPr/>
                </p:nvSpPr>
                <p:spPr bwMode="auto">
                  <a:xfrm>
                    <a:off x="8599" y="8431"/>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18" name="Freeform 122"/>
                  <p:cNvSpPr>
                    <a:spLocks noChangeAspect="1"/>
                  </p:cNvSpPr>
                  <p:nvPr/>
                </p:nvSpPr>
                <p:spPr bwMode="auto">
                  <a:xfrm>
                    <a:off x="8599" y="8066"/>
                    <a:ext cx="601"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19" name="Freeform 123"/>
                  <p:cNvSpPr>
                    <a:spLocks noChangeAspect="1"/>
                  </p:cNvSpPr>
                  <p:nvPr/>
                </p:nvSpPr>
                <p:spPr bwMode="auto">
                  <a:xfrm>
                    <a:off x="8167" y="7881"/>
                    <a:ext cx="601"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20" name="Freeform 124"/>
                  <p:cNvSpPr>
                    <a:spLocks noChangeAspect="1"/>
                  </p:cNvSpPr>
                  <p:nvPr/>
                </p:nvSpPr>
                <p:spPr bwMode="auto">
                  <a:xfrm>
                    <a:off x="7728" y="8066"/>
                    <a:ext cx="601"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57" name="Picture 12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95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 name="Picture 12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8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9" name="Picture 12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 name="Picture 12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1" name="Picture 12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301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 name="Picture 13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3" name="Picture 1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4" name="Group 132"/>
              <p:cNvGrpSpPr>
                <a:grpSpLocks noChangeAspect="1"/>
              </p:cNvGrpSpPr>
              <p:nvPr/>
            </p:nvGrpSpPr>
            <p:grpSpPr bwMode="auto">
              <a:xfrm>
                <a:off x="2263" y="2999"/>
                <a:ext cx="297" cy="200"/>
                <a:chOff x="7730" y="7883"/>
                <a:chExt cx="1473" cy="1115"/>
              </a:xfrm>
            </p:grpSpPr>
            <p:grpSp>
              <p:nvGrpSpPr>
                <p:cNvPr id="896" name="Group 133"/>
                <p:cNvGrpSpPr>
                  <a:grpSpLocks noChangeAspect="1"/>
                </p:cNvGrpSpPr>
                <p:nvPr/>
              </p:nvGrpSpPr>
              <p:grpSpPr bwMode="auto">
                <a:xfrm>
                  <a:off x="7730" y="7908"/>
                  <a:ext cx="1473" cy="1090"/>
                  <a:chOff x="7730" y="7908"/>
                  <a:chExt cx="1473" cy="1090"/>
                </a:xfrm>
              </p:grpSpPr>
              <p:sp>
                <p:nvSpPr>
                  <p:cNvPr id="905" name="Freeform 134"/>
                  <p:cNvSpPr>
                    <a:spLocks noChangeAspect="1"/>
                  </p:cNvSpPr>
                  <p:nvPr/>
                </p:nvSpPr>
                <p:spPr bwMode="auto">
                  <a:xfrm>
                    <a:off x="7731" y="8457"/>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6" name="Freeform 135"/>
                  <p:cNvSpPr>
                    <a:spLocks noChangeAspect="1"/>
                  </p:cNvSpPr>
                  <p:nvPr/>
                </p:nvSpPr>
                <p:spPr bwMode="auto">
                  <a:xfrm>
                    <a:off x="8176" y="8281"/>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7" name="Freeform 136"/>
                  <p:cNvSpPr>
                    <a:spLocks noChangeAspect="1"/>
                  </p:cNvSpPr>
                  <p:nvPr/>
                </p:nvSpPr>
                <p:spPr bwMode="auto">
                  <a:xfrm>
                    <a:off x="8170" y="8637"/>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8" name="Freeform 137"/>
                  <p:cNvSpPr>
                    <a:spLocks noChangeAspect="1"/>
                  </p:cNvSpPr>
                  <p:nvPr/>
                </p:nvSpPr>
                <p:spPr bwMode="auto">
                  <a:xfrm>
                    <a:off x="8602" y="8461"/>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9" name="Freeform 138"/>
                  <p:cNvSpPr>
                    <a:spLocks noChangeAspect="1"/>
                  </p:cNvSpPr>
                  <p:nvPr/>
                </p:nvSpPr>
                <p:spPr bwMode="auto">
                  <a:xfrm>
                    <a:off x="8602" y="8137"/>
                    <a:ext cx="601" cy="320"/>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10" name="Freeform 139"/>
                  <p:cNvSpPr>
                    <a:spLocks noChangeAspect="1"/>
                  </p:cNvSpPr>
                  <p:nvPr/>
                </p:nvSpPr>
                <p:spPr bwMode="auto">
                  <a:xfrm>
                    <a:off x="8170" y="7952"/>
                    <a:ext cx="601" cy="320"/>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11" name="Freeform 140"/>
                  <p:cNvSpPr>
                    <a:spLocks noChangeAspect="1"/>
                  </p:cNvSpPr>
                  <p:nvPr/>
                </p:nvSpPr>
                <p:spPr bwMode="auto">
                  <a:xfrm>
                    <a:off x="7731" y="8137"/>
                    <a:ext cx="601" cy="320"/>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897" name="Group 141"/>
                <p:cNvGrpSpPr>
                  <a:grpSpLocks noChangeAspect="1"/>
                </p:cNvGrpSpPr>
                <p:nvPr/>
              </p:nvGrpSpPr>
              <p:grpSpPr bwMode="auto">
                <a:xfrm>
                  <a:off x="7730" y="7883"/>
                  <a:ext cx="1473" cy="1090"/>
                  <a:chOff x="7730" y="7883"/>
                  <a:chExt cx="1473" cy="1090"/>
                </a:xfrm>
              </p:grpSpPr>
              <p:sp>
                <p:nvSpPr>
                  <p:cNvPr id="898" name="Freeform 142"/>
                  <p:cNvSpPr>
                    <a:spLocks noChangeAspect="1"/>
                  </p:cNvSpPr>
                  <p:nvPr/>
                </p:nvSpPr>
                <p:spPr bwMode="auto">
                  <a:xfrm>
                    <a:off x="7731" y="8430"/>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99" name="Freeform 143"/>
                  <p:cNvSpPr>
                    <a:spLocks noChangeAspect="1"/>
                  </p:cNvSpPr>
                  <p:nvPr/>
                </p:nvSpPr>
                <p:spPr bwMode="auto">
                  <a:xfrm>
                    <a:off x="8176" y="8254"/>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0" name="Freeform 144"/>
                  <p:cNvSpPr>
                    <a:spLocks noChangeAspect="1"/>
                  </p:cNvSpPr>
                  <p:nvPr/>
                </p:nvSpPr>
                <p:spPr bwMode="auto">
                  <a:xfrm>
                    <a:off x="8170" y="8610"/>
                    <a:ext cx="59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1" name="Freeform 145"/>
                  <p:cNvSpPr>
                    <a:spLocks noChangeAspect="1"/>
                  </p:cNvSpPr>
                  <p:nvPr/>
                </p:nvSpPr>
                <p:spPr bwMode="auto">
                  <a:xfrm>
                    <a:off x="8602" y="8434"/>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2" name="Freeform 146"/>
                  <p:cNvSpPr>
                    <a:spLocks noChangeAspect="1"/>
                  </p:cNvSpPr>
                  <p:nvPr/>
                </p:nvSpPr>
                <p:spPr bwMode="auto">
                  <a:xfrm>
                    <a:off x="8602" y="8069"/>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3" name="Freeform 147"/>
                  <p:cNvSpPr>
                    <a:spLocks noChangeAspect="1"/>
                  </p:cNvSpPr>
                  <p:nvPr/>
                </p:nvSpPr>
                <p:spPr bwMode="auto">
                  <a:xfrm>
                    <a:off x="8170" y="7884"/>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904" name="Freeform 148"/>
                  <p:cNvSpPr>
                    <a:spLocks noChangeAspect="1"/>
                  </p:cNvSpPr>
                  <p:nvPr/>
                </p:nvSpPr>
                <p:spPr bwMode="auto">
                  <a:xfrm>
                    <a:off x="7731" y="8069"/>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65" name="Picture 149"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058"/>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6" name="Picture 150"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29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7" name="Picture 151"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8" name="Picture 15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9" name="Picture 15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121"/>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 name="Picture 1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1" name="Picture 155"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2" name="Group 156"/>
              <p:cNvGrpSpPr>
                <a:grpSpLocks noChangeAspect="1"/>
              </p:cNvGrpSpPr>
              <p:nvPr/>
            </p:nvGrpSpPr>
            <p:grpSpPr bwMode="auto">
              <a:xfrm>
                <a:off x="2004" y="3029"/>
                <a:ext cx="296" cy="200"/>
                <a:chOff x="7730" y="7883"/>
                <a:chExt cx="1473" cy="1115"/>
              </a:xfrm>
            </p:grpSpPr>
            <p:grpSp>
              <p:nvGrpSpPr>
                <p:cNvPr id="880" name="Group 157"/>
                <p:cNvGrpSpPr>
                  <a:grpSpLocks noChangeAspect="1"/>
                </p:cNvGrpSpPr>
                <p:nvPr/>
              </p:nvGrpSpPr>
              <p:grpSpPr bwMode="auto">
                <a:xfrm>
                  <a:off x="7730" y="7908"/>
                  <a:ext cx="1473" cy="1090"/>
                  <a:chOff x="7730" y="7908"/>
                  <a:chExt cx="1473" cy="1090"/>
                </a:xfrm>
              </p:grpSpPr>
              <p:sp>
                <p:nvSpPr>
                  <p:cNvPr id="889" name="Freeform 158"/>
                  <p:cNvSpPr>
                    <a:spLocks noChangeAspect="1"/>
                  </p:cNvSpPr>
                  <p:nvPr/>
                </p:nvSpPr>
                <p:spPr bwMode="auto">
                  <a:xfrm>
                    <a:off x="7683" y="8456"/>
                    <a:ext cx="641"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90" name="Freeform 159"/>
                  <p:cNvSpPr>
                    <a:spLocks noChangeAspect="1"/>
                  </p:cNvSpPr>
                  <p:nvPr/>
                </p:nvSpPr>
                <p:spPr bwMode="auto">
                  <a:xfrm>
                    <a:off x="8172" y="8280"/>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91" name="Freeform 160"/>
                  <p:cNvSpPr>
                    <a:spLocks noChangeAspect="1"/>
                  </p:cNvSpPr>
                  <p:nvPr/>
                </p:nvSpPr>
                <p:spPr bwMode="auto">
                  <a:xfrm>
                    <a:off x="8166" y="8637"/>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92" name="Freeform 161"/>
                  <p:cNvSpPr>
                    <a:spLocks noChangeAspect="1"/>
                  </p:cNvSpPr>
                  <p:nvPr/>
                </p:nvSpPr>
                <p:spPr bwMode="auto">
                  <a:xfrm>
                    <a:off x="8600" y="8461"/>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93" name="Freeform 162"/>
                  <p:cNvSpPr>
                    <a:spLocks noChangeAspect="1"/>
                  </p:cNvSpPr>
                  <p:nvPr/>
                </p:nvSpPr>
                <p:spPr bwMode="auto">
                  <a:xfrm>
                    <a:off x="8600" y="8100"/>
                    <a:ext cx="603" cy="356"/>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94" name="Freeform 163"/>
                  <p:cNvSpPr>
                    <a:spLocks noChangeAspect="1"/>
                  </p:cNvSpPr>
                  <p:nvPr/>
                </p:nvSpPr>
                <p:spPr bwMode="auto">
                  <a:xfrm>
                    <a:off x="8166" y="7951"/>
                    <a:ext cx="603" cy="320"/>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95" name="Freeform 164"/>
                  <p:cNvSpPr>
                    <a:spLocks noChangeAspect="1"/>
                  </p:cNvSpPr>
                  <p:nvPr/>
                </p:nvSpPr>
                <p:spPr bwMode="auto">
                  <a:xfrm>
                    <a:off x="7683" y="8100"/>
                    <a:ext cx="647" cy="356"/>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881" name="Group 165"/>
                <p:cNvGrpSpPr>
                  <a:grpSpLocks noChangeAspect="1"/>
                </p:cNvGrpSpPr>
                <p:nvPr/>
              </p:nvGrpSpPr>
              <p:grpSpPr bwMode="auto">
                <a:xfrm>
                  <a:off x="7730" y="7883"/>
                  <a:ext cx="1473" cy="1090"/>
                  <a:chOff x="7730" y="7883"/>
                  <a:chExt cx="1473" cy="1090"/>
                </a:xfrm>
              </p:grpSpPr>
              <p:sp>
                <p:nvSpPr>
                  <p:cNvPr id="882" name="Freeform 166"/>
                  <p:cNvSpPr>
                    <a:spLocks noChangeAspect="1"/>
                  </p:cNvSpPr>
                  <p:nvPr/>
                </p:nvSpPr>
                <p:spPr bwMode="auto">
                  <a:xfrm>
                    <a:off x="7683" y="8429"/>
                    <a:ext cx="641"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83" name="Freeform 167"/>
                  <p:cNvSpPr>
                    <a:spLocks noChangeAspect="1"/>
                  </p:cNvSpPr>
                  <p:nvPr/>
                </p:nvSpPr>
                <p:spPr bwMode="auto">
                  <a:xfrm>
                    <a:off x="8172" y="8253"/>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84" name="Freeform 168"/>
                  <p:cNvSpPr>
                    <a:spLocks noChangeAspect="1"/>
                  </p:cNvSpPr>
                  <p:nvPr/>
                </p:nvSpPr>
                <p:spPr bwMode="auto">
                  <a:xfrm>
                    <a:off x="8166" y="8610"/>
                    <a:ext cx="597"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85" name="Freeform 169"/>
                  <p:cNvSpPr>
                    <a:spLocks noChangeAspect="1"/>
                  </p:cNvSpPr>
                  <p:nvPr/>
                </p:nvSpPr>
                <p:spPr bwMode="auto">
                  <a:xfrm>
                    <a:off x="8600" y="8434"/>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86" name="Freeform 170"/>
                  <p:cNvSpPr>
                    <a:spLocks noChangeAspect="1"/>
                  </p:cNvSpPr>
                  <p:nvPr/>
                </p:nvSpPr>
                <p:spPr bwMode="auto">
                  <a:xfrm>
                    <a:off x="8600" y="8069"/>
                    <a:ext cx="603"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87" name="Freeform 171"/>
                  <p:cNvSpPr>
                    <a:spLocks noChangeAspect="1"/>
                  </p:cNvSpPr>
                  <p:nvPr/>
                </p:nvSpPr>
                <p:spPr bwMode="auto">
                  <a:xfrm>
                    <a:off x="8166" y="7884"/>
                    <a:ext cx="603"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88" name="Freeform 172"/>
                  <p:cNvSpPr>
                    <a:spLocks noChangeAspect="1"/>
                  </p:cNvSpPr>
                  <p:nvPr/>
                </p:nvSpPr>
                <p:spPr bwMode="auto">
                  <a:xfrm>
                    <a:off x="7683" y="8069"/>
                    <a:ext cx="647"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873" name="Picture 173"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87"/>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4" name="Picture 17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2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5" name="Picture 17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06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6" name="Picture 176"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122"/>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7" name="Picture 17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15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8" name="Picture 178"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122"/>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9" name="Picture 17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060"/>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 name="Group 11"/>
            <p:cNvGrpSpPr>
              <a:grpSpLocks/>
            </p:cNvGrpSpPr>
            <p:nvPr/>
          </p:nvGrpSpPr>
          <p:grpSpPr bwMode="auto">
            <a:xfrm>
              <a:off x="7273354" y="3212973"/>
              <a:ext cx="1222574" cy="899221"/>
              <a:chOff x="1837" y="2704"/>
              <a:chExt cx="816" cy="433"/>
            </a:xfrm>
          </p:grpSpPr>
          <p:grpSp>
            <p:nvGrpSpPr>
              <p:cNvPr id="678" name="Group 12"/>
              <p:cNvGrpSpPr>
                <a:grpSpLocks noChangeAspect="1"/>
              </p:cNvGrpSpPr>
              <p:nvPr/>
            </p:nvGrpSpPr>
            <p:grpSpPr bwMode="auto">
              <a:xfrm>
                <a:off x="2097" y="2867"/>
                <a:ext cx="296" cy="200"/>
                <a:chOff x="7730" y="7883"/>
                <a:chExt cx="1473" cy="1115"/>
              </a:xfrm>
            </p:grpSpPr>
            <p:grpSp>
              <p:nvGrpSpPr>
                <p:cNvPr id="808" name="Group 13"/>
                <p:cNvGrpSpPr>
                  <a:grpSpLocks noChangeAspect="1"/>
                </p:cNvGrpSpPr>
                <p:nvPr/>
              </p:nvGrpSpPr>
              <p:grpSpPr bwMode="auto">
                <a:xfrm>
                  <a:off x="7730" y="7908"/>
                  <a:ext cx="1473" cy="1090"/>
                  <a:chOff x="7730" y="7908"/>
                  <a:chExt cx="1473" cy="1090"/>
                </a:xfrm>
              </p:grpSpPr>
              <p:sp>
                <p:nvSpPr>
                  <p:cNvPr id="817" name="Freeform 14"/>
                  <p:cNvSpPr>
                    <a:spLocks noChangeAspect="1"/>
                  </p:cNvSpPr>
                  <p:nvPr/>
                </p:nvSpPr>
                <p:spPr bwMode="auto">
                  <a:xfrm>
                    <a:off x="7732" y="8455"/>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18" name="Freeform 15"/>
                  <p:cNvSpPr>
                    <a:spLocks noChangeAspect="1"/>
                  </p:cNvSpPr>
                  <p:nvPr/>
                </p:nvSpPr>
                <p:spPr bwMode="auto">
                  <a:xfrm>
                    <a:off x="8172" y="8279"/>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19" name="Freeform 16"/>
                  <p:cNvSpPr>
                    <a:spLocks noChangeAspect="1"/>
                  </p:cNvSpPr>
                  <p:nvPr/>
                </p:nvSpPr>
                <p:spPr bwMode="auto">
                  <a:xfrm>
                    <a:off x="8172" y="8635"/>
                    <a:ext cx="590"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20" name="Freeform 17"/>
                  <p:cNvSpPr>
                    <a:spLocks noChangeAspect="1"/>
                  </p:cNvSpPr>
                  <p:nvPr/>
                </p:nvSpPr>
                <p:spPr bwMode="auto">
                  <a:xfrm>
                    <a:off x="8605" y="8460"/>
                    <a:ext cx="597"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21" name="Freeform 18"/>
                  <p:cNvSpPr>
                    <a:spLocks noChangeAspect="1"/>
                  </p:cNvSpPr>
                  <p:nvPr/>
                </p:nvSpPr>
                <p:spPr bwMode="auto">
                  <a:xfrm>
                    <a:off x="8605" y="8095"/>
                    <a:ext cx="597"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22" name="Freeform 19"/>
                  <p:cNvSpPr>
                    <a:spLocks noChangeAspect="1"/>
                  </p:cNvSpPr>
                  <p:nvPr/>
                </p:nvSpPr>
                <p:spPr bwMode="auto">
                  <a:xfrm>
                    <a:off x="8172" y="7910"/>
                    <a:ext cx="597"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23" name="Freeform 20"/>
                  <p:cNvSpPr>
                    <a:spLocks noChangeAspect="1"/>
                  </p:cNvSpPr>
                  <p:nvPr/>
                </p:nvSpPr>
                <p:spPr bwMode="auto">
                  <a:xfrm>
                    <a:off x="7732" y="8095"/>
                    <a:ext cx="597"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809" name="Group 21"/>
                <p:cNvGrpSpPr>
                  <a:grpSpLocks noChangeAspect="1"/>
                </p:cNvGrpSpPr>
                <p:nvPr/>
              </p:nvGrpSpPr>
              <p:grpSpPr bwMode="auto">
                <a:xfrm>
                  <a:off x="7730" y="7883"/>
                  <a:ext cx="1473" cy="1090"/>
                  <a:chOff x="7730" y="7883"/>
                  <a:chExt cx="1473" cy="1090"/>
                </a:xfrm>
              </p:grpSpPr>
              <p:sp>
                <p:nvSpPr>
                  <p:cNvPr id="810" name="Freeform 22"/>
                  <p:cNvSpPr>
                    <a:spLocks noChangeAspect="1"/>
                  </p:cNvSpPr>
                  <p:nvPr/>
                </p:nvSpPr>
                <p:spPr bwMode="auto">
                  <a:xfrm>
                    <a:off x="7732" y="8428"/>
                    <a:ext cx="597" cy="320"/>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11" name="Freeform 23"/>
                  <p:cNvSpPr>
                    <a:spLocks noChangeAspect="1"/>
                  </p:cNvSpPr>
                  <p:nvPr/>
                </p:nvSpPr>
                <p:spPr bwMode="auto">
                  <a:xfrm>
                    <a:off x="8172" y="8252"/>
                    <a:ext cx="597" cy="31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12" name="Freeform 24"/>
                  <p:cNvSpPr>
                    <a:spLocks noChangeAspect="1"/>
                  </p:cNvSpPr>
                  <p:nvPr/>
                </p:nvSpPr>
                <p:spPr bwMode="auto">
                  <a:xfrm>
                    <a:off x="8172" y="8568"/>
                    <a:ext cx="590"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13" name="Freeform 25"/>
                  <p:cNvSpPr>
                    <a:spLocks noChangeAspect="1"/>
                  </p:cNvSpPr>
                  <p:nvPr/>
                </p:nvSpPr>
                <p:spPr bwMode="auto">
                  <a:xfrm>
                    <a:off x="8605" y="8433"/>
                    <a:ext cx="597" cy="32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14" name="Freeform 26"/>
                  <p:cNvSpPr>
                    <a:spLocks noChangeAspect="1"/>
                  </p:cNvSpPr>
                  <p:nvPr/>
                </p:nvSpPr>
                <p:spPr bwMode="auto">
                  <a:xfrm>
                    <a:off x="8605" y="8067"/>
                    <a:ext cx="597"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15" name="Freeform 27"/>
                  <p:cNvSpPr>
                    <a:spLocks noChangeAspect="1"/>
                  </p:cNvSpPr>
                  <p:nvPr/>
                </p:nvSpPr>
                <p:spPr bwMode="auto">
                  <a:xfrm>
                    <a:off x="8172" y="7883"/>
                    <a:ext cx="597"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16" name="Freeform 28"/>
                  <p:cNvSpPr>
                    <a:spLocks noChangeAspect="1"/>
                  </p:cNvSpPr>
                  <p:nvPr/>
                </p:nvSpPr>
                <p:spPr bwMode="auto">
                  <a:xfrm>
                    <a:off x="7732" y="8067"/>
                    <a:ext cx="597"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679" name="Picture 2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2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0" name="Picture 30"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863"/>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 name="Picture 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2" name="Picture 32"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3" name="Picture 3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8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4" name="Picture 34"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5" name="Picture 3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 name="Group 36"/>
              <p:cNvGrpSpPr>
                <a:grpSpLocks noChangeAspect="1"/>
              </p:cNvGrpSpPr>
              <p:nvPr/>
            </p:nvGrpSpPr>
            <p:grpSpPr bwMode="auto">
              <a:xfrm>
                <a:off x="2356" y="2838"/>
                <a:ext cx="297" cy="199"/>
                <a:chOff x="7730" y="7883"/>
                <a:chExt cx="1473" cy="1115"/>
              </a:xfrm>
            </p:grpSpPr>
            <p:grpSp>
              <p:nvGrpSpPr>
                <p:cNvPr id="792" name="Group 37"/>
                <p:cNvGrpSpPr>
                  <a:grpSpLocks noChangeAspect="1"/>
                </p:cNvGrpSpPr>
                <p:nvPr/>
              </p:nvGrpSpPr>
              <p:grpSpPr bwMode="auto">
                <a:xfrm>
                  <a:off x="7730" y="7908"/>
                  <a:ext cx="1473" cy="1090"/>
                  <a:chOff x="7730" y="7908"/>
                  <a:chExt cx="1473" cy="1090"/>
                </a:xfrm>
              </p:grpSpPr>
              <p:sp>
                <p:nvSpPr>
                  <p:cNvPr id="801" name="Freeform 38"/>
                  <p:cNvSpPr>
                    <a:spLocks noChangeAspect="1"/>
                  </p:cNvSpPr>
                  <p:nvPr/>
                </p:nvSpPr>
                <p:spPr bwMode="auto">
                  <a:xfrm>
                    <a:off x="7731" y="8453"/>
                    <a:ext cx="595"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02" name="Freeform 39"/>
                  <p:cNvSpPr>
                    <a:spLocks noChangeAspect="1"/>
                  </p:cNvSpPr>
                  <p:nvPr/>
                </p:nvSpPr>
                <p:spPr bwMode="auto">
                  <a:xfrm>
                    <a:off x="8175" y="8276"/>
                    <a:ext cx="595"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03" name="Freeform 40"/>
                  <p:cNvSpPr>
                    <a:spLocks noChangeAspect="1"/>
                  </p:cNvSpPr>
                  <p:nvPr/>
                </p:nvSpPr>
                <p:spPr bwMode="auto">
                  <a:xfrm>
                    <a:off x="8169" y="8634"/>
                    <a:ext cx="595"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04" name="Freeform 41"/>
                  <p:cNvSpPr>
                    <a:spLocks noChangeAspect="1"/>
                  </p:cNvSpPr>
                  <p:nvPr/>
                </p:nvSpPr>
                <p:spPr bwMode="auto">
                  <a:xfrm>
                    <a:off x="8601" y="8457"/>
                    <a:ext cx="601"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05" name="Freeform 42"/>
                  <p:cNvSpPr>
                    <a:spLocks noChangeAspect="1"/>
                  </p:cNvSpPr>
                  <p:nvPr/>
                </p:nvSpPr>
                <p:spPr bwMode="auto">
                  <a:xfrm>
                    <a:off x="8601" y="8095"/>
                    <a:ext cx="601"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06" name="Freeform 43"/>
                  <p:cNvSpPr>
                    <a:spLocks noChangeAspect="1"/>
                  </p:cNvSpPr>
                  <p:nvPr/>
                </p:nvSpPr>
                <p:spPr bwMode="auto">
                  <a:xfrm>
                    <a:off x="8169" y="7909"/>
                    <a:ext cx="601"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07" name="Freeform 44"/>
                  <p:cNvSpPr>
                    <a:spLocks noChangeAspect="1"/>
                  </p:cNvSpPr>
                  <p:nvPr/>
                </p:nvSpPr>
                <p:spPr bwMode="auto">
                  <a:xfrm>
                    <a:off x="7731" y="8095"/>
                    <a:ext cx="601"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793" name="Group 45"/>
                <p:cNvGrpSpPr>
                  <a:grpSpLocks noChangeAspect="1"/>
                </p:cNvGrpSpPr>
                <p:nvPr/>
              </p:nvGrpSpPr>
              <p:grpSpPr bwMode="auto">
                <a:xfrm>
                  <a:off x="7730" y="7883"/>
                  <a:ext cx="1473" cy="1090"/>
                  <a:chOff x="7730" y="7883"/>
                  <a:chExt cx="1473" cy="1090"/>
                </a:xfrm>
              </p:grpSpPr>
              <p:sp>
                <p:nvSpPr>
                  <p:cNvPr id="794" name="Freeform 46"/>
                  <p:cNvSpPr>
                    <a:spLocks noChangeAspect="1"/>
                  </p:cNvSpPr>
                  <p:nvPr/>
                </p:nvSpPr>
                <p:spPr bwMode="auto">
                  <a:xfrm>
                    <a:off x="7731" y="8426"/>
                    <a:ext cx="595" cy="32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95" name="Freeform 47"/>
                  <p:cNvSpPr>
                    <a:spLocks noChangeAspect="1"/>
                  </p:cNvSpPr>
                  <p:nvPr/>
                </p:nvSpPr>
                <p:spPr bwMode="auto">
                  <a:xfrm>
                    <a:off x="8175" y="8249"/>
                    <a:ext cx="595" cy="317"/>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96" name="Freeform 48"/>
                  <p:cNvSpPr>
                    <a:spLocks noChangeAspect="1"/>
                  </p:cNvSpPr>
                  <p:nvPr/>
                </p:nvSpPr>
                <p:spPr bwMode="auto">
                  <a:xfrm>
                    <a:off x="8169" y="8566"/>
                    <a:ext cx="595"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97" name="Freeform 49"/>
                  <p:cNvSpPr>
                    <a:spLocks noChangeAspect="1"/>
                  </p:cNvSpPr>
                  <p:nvPr/>
                </p:nvSpPr>
                <p:spPr bwMode="auto">
                  <a:xfrm>
                    <a:off x="8601" y="8426"/>
                    <a:ext cx="601" cy="326"/>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98" name="Freeform 50"/>
                  <p:cNvSpPr>
                    <a:spLocks noChangeAspect="1"/>
                  </p:cNvSpPr>
                  <p:nvPr/>
                </p:nvSpPr>
                <p:spPr bwMode="auto">
                  <a:xfrm>
                    <a:off x="8601" y="8068"/>
                    <a:ext cx="601" cy="358"/>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99" name="Freeform 51"/>
                  <p:cNvSpPr>
                    <a:spLocks noChangeAspect="1"/>
                  </p:cNvSpPr>
                  <p:nvPr/>
                </p:nvSpPr>
                <p:spPr bwMode="auto">
                  <a:xfrm>
                    <a:off x="8169" y="7882"/>
                    <a:ext cx="601" cy="358"/>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800" name="Freeform 52"/>
                  <p:cNvSpPr>
                    <a:spLocks noChangeAspect="1"/>
                  </p:cNvSpPr>
                  <p:nvPr/>
                </p:nvSpPr>
                <p:spPr bwMode="auto">
                  <a:xfrm>
                    <a:off x="7731" y="8068"/>
                    <a:ext cx="601" cy="358"/>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687" name="Picture 5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96"/>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8" name="Picture 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3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9" name="Picture 5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0" name="Picture 5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1" name="Picture 5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95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2" name="Picture 5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3" name="Picture 5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4" name="Group 60"/>
              <p:cNvGrpSpPr>
                <a:grpSpLocks noChangeAspect="1"/>
              </p:cNvGrpSpPr>
              <p:nvPr/>
            </p:nvGrpSpPr>
            <p:grpSpPr bwMode="auto">
              <a:xfrm>
                <a:off x="2190" y="2708"/>
                <a:ext cx="296" cy="200"/>
                <a:chOff x="7730" y="7883"/>
                <a:chExt cx="1473" cy="1115"/>
              </a:xfrm>
            </p:grpSpPr>
            <p:grpSp>
              <p:nvGrpSpPr>
                <p:cNvPr id="776" name="Group 61"/>
                <p:cNvGrpSpPr>
                  <a:grpSpLocks noChangeAspect="1"/>
                </p:cNvGrpSpPr>
                <p:nvPr/>
              </p:nvGrpSpPr>
              <p:grpSpPr bwMode="auto">
                <a:xfrm>
                  <a:off x="7730" y="7908"/>
                  <a:ext cx="1473" cy="1090"/>
                  <a:chOff x="7730" y="7908"/>
                  <a:chExt cx="1473" cy="1090"/>
                </a:xfrm>
              </p:grpSpPr>
              <p:sp>
                <p:nvSpPr>
                  <p:cNvPr id="785" name="Freeform 62"/>
                  <p:cNvSpPr>
                    <a:spLocks noChangeAspect="1"/>
                  </p:cNvSpPr>
                  <p:nvPr/>
                </p:nvSpPr>
                <p:spPr bwMode="auto">
                  <a:xfrm>
                    <a:off x="7728" y="8454"/>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6" name="Freeform 63"/>
                  <p:cNvSpPr>
                    <a:spLocks noChangeAspect="1"/>
                  </p:cNvSpPr>
                  <p:nvPr/>
                </p:nvSpPr>
                <p:spPr bwMode="auto">
                  <a:xfrm>
                    <a:off x="8174" y="8278"/>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7" name="Freeform 64"/>
                  <p:cNvSpPr>
                    <a:spLocks noChangeAspect="1"/>
                  </p:cNvSpPr>
                  <p:nvPr/>
                </p:nvSpPr>
                <p:spPr bwMode="auto">
                  <a:xfrm>
                    <a:off x="8168" y="8638"/>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8" name="Freeform 65"/>
                  <p:cNvSpPr>
                    <a:spLocks noChangeAspect="1"/>
                  </p:cNvSpPr>
                  <p:nvPr/>
                </p:nvSpPr>
                <p:spPr bwMode="auto">
                  <a:xfrm>
                    <a:off x="8601" y="8458"/>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9" name="Freeform 66"/>
                  <p:cNvSpPr>
                    <a:spLocks noChangeAspect="1"/>
                  </p:cNvSpPr>
                  <p:nvPr/>
                </p:nvSpPr>
                <p:spPr bwMode="auto">
                  <a:xfrm>
                    <a:off x="8601" y="8093"/>
                    <a:ext cx="603"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90" name="Freeform 67"/>
                  <p:cNvSpPr>
                    <a:spLocks noChangeAspect="1"/>
                  </p:cNvSpPr>
                  <p:nvPr/>
                </p:nvSpPr>
                <p:spPr bwMode="auto">
                  <a:xfrm>
                    <a:off x="8168" y="7908"/>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91" name="Freeform 68"/>
                  <p:cNvSpPr>
                    <a:spLocks noChangeAspect="1"/>
                  </p:cNvSpPr>
                  <p:nvPr/>
                </p:nvSpPr>
                <p:spPr bwMode="auto">
                  <a:xfrm>
                    <a:off x="7728" y="8093"/>
                    <a:ext cx="603"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777" name="Group 69"/>
                <p:cNvGrpSpPr>
                  <a:grpSpLocks noChangeAspect="1"/>
                </p:cNvGrpSpPr>
                <p:nvPr/>
              </p:nvGrpSpPr>
              <p:grpSpPr bwMode="auto">
                <a:xfrm>
                  <a:off x="7730" y="7883"/>
                  <a:ext cx="1473" cy="1090"/>
                  <a:chOff x="7730" y="7883"/>
                  <a:chExt cx="1473" cy="1090"/>
                </a:xfrm>
              </p:grpSpPr>
              <p:sp>
                <p:nvSpPr>
                  <p:cNvPr id="778" name="Freeform 70"/>
                  <p:cNvSpPr>
                    <a:spLocks noChangeAspect="1"/>
                  </p:cNvSpPr>
                  <p:nvPr/>
                </p:nvSpPr>
                <p:spPr bwMode="auto">
                  <a:xfrm>
                    <a:off x="7728" y="8427"/>
                    <a:ext cx="597"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79" name="Freeform 71"/>
                  <p:cNvSpPr>
                    <a:spLocks noChangeAspect="1"/>
                  </p:cNvSpPr>
                  <p:nvPr/>
                </p:nvSpPr>
                <p:spPr bwMode="auto">
                  <a:xfrm>
                    <a:off x="8174" y="8251"/>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0" name="Freeform 72"/>
                  <p:cNvSpPr>
                    <a:spLocks noChangeAspect="1"/>
                  </p:cNvSpPr>
                  <p:nvPr/>
                </p:nvSpPr>
                <p:spPr bwMode="auto">
                  <a:xfrm>
                    <a:off x="8168" y="8611"/>
                    <a:ext cx="597"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1" name="Freeform 73"/>
                  <p:cNvSpPr>
                    <a:spLocks noChangeAspect="1"/>
                  </p:cNvSpPr>
                  <p:nvPr/>
                </p:nvSpPr>
                <p:spPr bwMode="auto">
                  <a:xfrm>
                    <a:off x="8601" y="8431"/>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2" name="Freeform 74"/>
                  <p:cNvSpPr>
                    <a:spLocks noChangeAspect="1"/>
                  </p:cNvSpPr>
                  <p:nvPr/>
                </p:nvSpPr>
                <p:spPr bwMode="auto">
                  <a:xfrm>
                    <a:off x="8601" y="8066"/>
                    <a:ext cx="603"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3" name="Freeform 75"/>
                  <p:cNvSpPr>
                    <a:spLocks noChangeAspect="1"/>
                  </p:cNvSpPr>
                  <p:nvPr/>
                </p:nvSpPr>
                <p:spPr bwMode="auto">
                  <a:xfrm>
                    <a:off x="8168" y="7881"/>
                    <a:ext cx="603"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84" name="Freeform 76"/>
                  <p:cNvSpPr>
                    <a:spLocks noChangeAspect="1"/>
                  </p:cNvSpPr>
                  <p:nvPr/>
                </p:nvSpPr>
                <p:spPr bwMode="auto">
                  <a:xfrm>
                    <a:off x="7728" y="8066"/>
                    <a:ext cx="603"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695" name="Picture 77"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66"/>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 name="Picture 7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0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 name="Picture 7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8" name="Picture 8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9" name="Picture 8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82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0" name="Picture 8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1" name="Picture 8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2" name="Group 84"/>
              <p:cNvGrpSpPr>
                <a:grpSpLocks noChangeAspect="1"/>
              </p:cNvGrpSpPr>
              <p:nvPr/>
            </p:nvGrpSpPr>
            <p:grpSpPr bwMode="auto">
              <a:xfrm>
                <a:off x="1930" y="2737"/>
                <a:ext cx="297" cy="200"/>
                <a:chOff x="7730" y="7883"/>
                <a:chExt cx="1473" cy="1115"/>
              </a:xfrm>
            </p:grpSpPr>
            <p:grpSp>
              <p:nvGrpSpPr>
                <p:cNvPr id="760" name="Group 85"/>
                <p:cNvGrpSpPr>
                  <a:grpSpLocks noChangeAspect="1"/>
                </p:cNvGrpSpPr>
                <p:nvPr/>
              </p:nvGrpSpPr>
              <p:grpSpPr bwMode="auto">
                <a:xfrm>
                  <a:off x="7730" y="7908"/>
                  <a:ext cx="1473" cy="1090"/>
                  <a:chOff x="7730" y="7908"/>
                  <a:chExt cx="1473" cy="1090"/>
                </a:xfrm>
              </p:grpSpPr>
              <p:sp>
                <p:nvSpPr>
                  <p:cNvPr id="769" name="Freeform 86"/>
                  <p:cNvSpPr>
                    <a:spLocks noChangeAspect="1"/>
                  </p:cNvSpPr>
                  <p:nvPr/>
                </p:nvSpPr>
                <p:spPr bwMode="auto">
                  <a:xfrm>
                    <a:off x="7791" y="8454"/>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70" name="Freeform 87"/>
                  <p:cNvSpPr>
                    <a:spLocks noChangeAspect="1"/>
                  </p:cNvSpPr>
                  <p:nvPr/>
                </p:nvSpPr>
                <p:spPr bwMode="auto">
                  <a:xfrm>
                    <a:off x="8222" y="8278"/>
                    <a:ext cx="563"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71" name="Freeform 88"/>
                  <p:cNvSpPr>
                    <a:spLocks noChangeAspect="1"/>
                  </p:cNvSpPr>
                  <p:nvPr/>
                </p:nvSpPr>
                <p:spPr bwMode="auto">
                  <a:xfrm>
                    <a:off x="8222" y="8634"/>
                    <a:ext cx="545" cy="320"/>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72" name="Freeform 89"/>
                  <p:cNvSpPr>
                    <a:spLocks noChangeAspect="1"/>
                  </p:cNvSpPr>
                  <p:nvPr/>
                </p:nvSpPr>
                <p:spPr bwMode="auto">
                  <a:xfrm>
                    <a:off x="8604" y="8459"/>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73" name="Freeform 90"/>
                  <p:cNvSpPr>
                    <a:spLocks noChangeAspect="1"/>
                  </p:cNvSpPr>
                  <p:nvPr/>
                </p:nvSpPr>
                <p:spPr bwMode="auto">
                  <a:xfrm>
                    <a:off x="8604" y="8094"/>
                    <a:ext cx="601"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74" name="Freeform 91"/>
                  <p:cNvSpPr>
                    <a:spLocks noChangeAspect="1"/>
                  </p:cNvSpPr>
                  <p:nvPr/>
                </p:nvSpPr>
                <p:spPr bwMode="auto">
                  <a:xfrm>
                    <a:off x="8222" y="7909"/>
                    <a:ext cx="56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75" name="Freeform 92"/>
                  <p:cNvSpPr>
                    <a:spLocks noChangeAspect="1"/>
                  </p:cNvSpPr>
                  <p:nvPr/>
                </p:nvSpPr>
                <p:spPr bwMode="auto">
                  <a:xfrm>
                    <a:off x="7791" y="8094"/>
                    <a:ext cx="595"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761" name="Group 93"/>
                <p:cNvGrpSpPr>
                  <a:grpSpLocks noChangeAspect="1"/>
                </p:cNvGrpSpPr>
                <p:nvPr/>
              </p:nvGrpSpPr>
              <p:grpSpPr bwMode="auto">
                <a:xfrm>
                  <a:off x="7730" y="7883"/>
                  <a:ext cx="1473" cy="1090"/>
                  <a:chOff x="7730" y="7883"/>
                  <a:chExt cx="1473" cy="1090"/>
                </a:xfrm>
              </p:grpSpPr>
              <p:sp>
                <p:nvSpPr>
                  <p:cNvPr id="762" name="Freeform 94"/>
                  <p:cNvSpPr>
                    <a:spLocks noChangeAspect="1"/>
                  </p:cNvSpPr>
                  <p:nvPr/>
                </p:nvSpPr>
                <p:spPr bwMode="auto">
                  <a:xfrm>
                    <a:off x="7791" y="8387"/>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63" name="Freeform 95"/>
                  <p:cNvSpPr>
                    <a:spLocks noChangeAspect="1"/>
                  </p:cNvSpPr>
                  <p:nvPr/>
                </p:nvSpPr>
                <p:spPr bwMode="auto">
                  <a:xfrm>
                    <a:off x="8222" y="8229"/>
                    <a:ext cx="563" cy="33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64" name="Freeform 96"/>
                  <p:cNvSpPr>
                    <a:spLocks noChangeAspect="1"/>
                  </p:cNvSpPr>
                  <p:nvPr/>
                </p:nvSpPr>
                <p:spPr bwMode="auto">
                  <a:xfrm>
                    <a:off x="8222" y="8567"/>
                    <a:ext cx="54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65" name="Freeform 97"/>
                  <p:cNvSpPr>
                    <a:spLocks noChangeAspect="1"/>
                  </p:cNvSpPr>
                  <p:nvPr/>
                </p:nvSpPr>
                <p:spPr bwMode="auto">
                  <a:xfrm>
                    <a:off x="8604" y="8391"/>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66" name="Freeform 98"/>
                  <p:cNvSpPr>
                    <a:spLocks noChangeAspect="1"/>
                  </p:cNvSpPr>
                  <p:nvPr/>
                </p:nvSpPr>
                <p:spPr bwMode="auto">
                  <a:xfrm>
                    <a:off x="8604" y="8067"/>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67" name="Freeform 99"/>
                  <p:cNvSpPr>
                    <a:spLocks noChangeAspect="1"/>
                  </p:cNvSpPr>
                  <p:nvPr/>
                </p:nvSpPr>
                <p:spPr bwMode="auto">
                  <a:xfrm>
                    <a:off x="8222" y="7882"/>
                    <a:ext cx="563"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68" name="Freeform 100"/>
                  <p:cNvSpPr>
                    <a:spLocks noChangeAspect="1"/>
                  </p:cNvSpPr>
                  <p:nvPr/>
                </p:nvSpPr>
                <p:spPr bwMode="auto">
                  <a:xfrm>
                    <a:off x="7791" y="8067"/>
                    <a:ext cx="595"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703" name="Picture 101"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4" name="Picture 102"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34"/>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 name="Picture 10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 name="Picture 10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 name="Picture 105"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85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 name="Picture 10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 name="Picture 10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0" name="Group 108"/>
              <p:cNvGrpSpPr>
                <a:grpSpLocks noChangeAspect="1"/>
              </p:cNvGrpSpPr>
              <p:nvPr/>
            </p:nvGrpSpPr>
            <p:grpSpPr bwMode="auto">
              <a:xfrm>
                <a:off x="1837" y="2896"/>
                <a:ext cx="297" cy="200"/>
                <a:chOff x="7730" y="7883"/>
                <a:chExt cx="1473" cy="1115"/>
              </a:xfrm>
            </p:grpSpPr>
            <p:grpSp>
              <p:nvGrpSpPr>
                <p:cNvPr id="744" name="Group 109"/>
                <p:cNvGrpSpPr>
                  <a:grpSpLocks noChangeAspect="1"/>
                </p:cNvGrpSpPr>
                <p:nvPr/>
              </p:nvGrpSpPr>
              <p:grpSpPr bwMode="auto">
                <a:xfrm>
                  <a:off x="7730" y="7908"/>
                  <a:ext cx="1473" cy="1090"/>
                  <a:chOff x="7730" y="7908"/>
                  <a:chExt cx="1473" cy="1090"/>
                </a:xfrm>
              </p:grpSpPr>
              <p:sp>
                <p:nvSpPr>
                  <p:cNvPr id="753" name="Freeform 752"/>
                  <p:cNvSpPr>
                    <a:spLocks noChangeAspect="1"/>
                  </p:cNvSpPr>
                  <p:nvPr/>
                </p:nvSpPr>
                <p:spPr bwMode="auto">
                  <a:xfrm>
                    <a:off x="7732" y="8456"/>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4" name="Freeform 753"/>
                  <p:cNvSpPr>
                    <a:spLocks noChangeAspect="1"/>
                  </p:cNvSpPr>
                  <p:nvPr/>
                </p:nvSpPr>
                <p:spPr bwMode="auto">
                  <a:xfrm>
                    <a:off x="8177" y="8280"/>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5" name="Freeform 754"/>
                  <p:cNvSpPr>
                    <a:spLocks noChangeAspect="1"/>
                  </p:cNvSpPr>
                  <p:nvPr/>
                </p:nvSpPr>
                <p:spPr bwMode="auto">
                  <a:xfrm>
                    <a:off x="8170" y="8636"/>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6" name="Freeform 755"/>
                  <p:cNvSpPr>
                    <a:spLocks noChangeAspect="1"/>
                  </p:cNvSpPr>
                  <p:nvPr/>
                </p:nvSpPr>
                <p:spPr bwMode="auto">
                  <a:xfrm>
                    <a:off x="8602" y="8460"/>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7" name="Freeform 756"/>
                  <p:cNvSpPr>
                    <a:spLocks noChangeAspect="1"/>
                  </p:cNvSpPr>
                  <p:nvPr/>
                </p:nvSpPr>
                <p:spPr bwMode="auto">
                  <a:xfrm>
                    <a:off x="8602" y="8095"/>
                    <a:ext cx="601"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8" name="Freeform 757"/>
                  <p:cNvSpPr>
                    <a:spLocks noChangeAspect="1"/>
                  </p:cNvSpPr>
                  <p:nvPr/>
                </p:nvSpPr>
                <p:spPr bwMode="auto">
                  <a:xfrm>
                    <a:off x="8170" y="7910"/>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9" name="Freeform 758"/>
                  <p:cNvSpPr>
                    <a:spLocks noChangeAspect="1"/>
                  </p:cNvSpPr>
                  <p:nvPr/>
                </p:nvSpPr>
                <p:spPr bwMode="auto">
                  <a:xfrm>
                    <a:off x="7732" y="8095"/>
                    <a:ext cx="601"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745" name="Group 117"/>
                <p:cNvGrpSpPr>
                  <a:grpSpLocks noChangeAspect="1"/>
                </p:cNvGrpSpPr>
                <p:nvPr/>
              </p:nvGrpSpPr>
              <p:grpSpPr bwMode="auto">
                <a:xfrm>
                  <a:off x="7730" y="7883"/>
                  <a:ext cx="1473" cy="1090"/>
                  <a:chOff x="7730" y="7883"/>
                  <a:chExt cx="1473" cy="1090"/>
                </a:xfrm>
              </p:grpSpPr>
              <p:sp>
                <p:nvSpPr>
                  <p:cNvPr id="746" name="Freeform 118"/>
                  <p:cNvSpPr>
                    <a:spLocks noChangeAspect="1"/>
                  </p:cNvSpPr>
                  <p:nvPr/>
                </p:nvSpPr>
                <p:spPr bwMode="auto">
                  <a:xfrm>
                    <a:off x="7732" y="8429"/>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47" name="Freeform 119"/>
                  <p:cNvSpPr>
                    <a:spLocks noChangeAspect="1"/>
                  </p:cNvSpPr>
                  <p:nvPr/>
                </p:nvSpPr>
                <p:spPr bwMode="auto">
                  <a:xfrm>
                    <a:off x="8177" y="8253"/>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48" name="Freeform 120"/>
                  <p:cNvSpPr>
                    <a:spLocks noChangeAspect="1"/>
                  </p:cNvSpPr>
                  <p:nvPr/>
                </p:nvSpPr>
                <p:spPr bwMode="auto">
                  <a:xfrm>
                    <a:off x="8170" y="8609"/>
                    <a:ext cx="595" cy="320"/>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49" name="Freeform 121"/>
                  <p:cNvSpPr>
                    <a:spLocks noChangeAspect="1"/>
                  </p:cNvSpPr>
                  <p:nvPr/>
                </p:nvSpPr>
                <p:spPr bwMode="auto">
                  <a:xfrm>
                    <a:off x="8602" y="8433"/>
                    <a:ext cx="601" cy="32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0" name="Freeform 122"/>
                  <p:cNvSpPr>
                    <a:spLocks noChangeAspect="1"/>
                  </p:cNvSpPr>
                  <p:nvPr/>
                </p:nvSpPr>
                <p:spPr bwMode="auto">
                  <a:xfrm>
                    <a:off x="8602" y="8068"/>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1" name="Freeform 123"/>
                  <p:cNvSpPr>
                    <a:spLocks noChangeAspect="1"/>
                  </p:cNvSpPr>
                  <p:nvPr/>
                </p:nvSpPr>
                <p:spPr bwMode="auto">
                  <a:xfrm>
                    <a:off x="8170" y="7883"/>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52" name="Freeform 124"/>
                  <p:cNvSpPr>
                    <a:spLocks noChangeAspect="1"/>
                  </p:cNvSpPr>
                  <p:nvPr/>
                </p:nvSpPr>
                <p:spPr bwMode="auto">
                  <a:xfrm>
                    <a:off x="7732" y="8068"/>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711" name="Picture 12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95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 name="Picture 12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8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 name="Picture 12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12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 name="Picture 12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301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 name="Picture 13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 name="Picture 1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 name="Group 132"/>
              <p:cNvGrpSpPr>
                <a:grpSpLocks noChangeAspect="1"/>
              </p:cNvGrpSpPr>
              <p:nvPr/>
            </p:nvGrpSpPr>
            <p:grpSpPr bwMode="auto">
              <a:xfrm>
                <a:off x="2263" y="3002"/>
                <a:ext cx="297" cy="135"/>
                <a:chOff x="7730" y="7883"/>
                <a:chExt cx="1473" cy="751"/>
              </a:xfrm>
            </p:grpSpPr>
            <p:grpSp>
              <p:nvGrpSpPr>
                <p:cNvPr id="735" name="Group 133"/>
                <p:cNvGrpSpPr>
                  <a:grpSpLocks noChangeAspect="1"/>
                </p:cNvGrpSpPr>
                <p:nvPr/>
              </p:nvGrpSpPr>
              <p:grpSpPr bwMode="auto">
                <a:xfrm>
                  <a:off x="7730" y="7908"/>
                  <a:ext cx="1473" cy="726"/>
                  <a:chOff x="7730" y="7908"/>
                  <a:chExt cx="1473" cy="726"/>
                </a:xfrm>
              </p:grpSpPr>
              <p:sp>
                <p:nvSpPr>
                  <p:cNvPr id="740" name="Freeform 135"/>
                  <p:cNvSpPr>
                    <a:spLocks noChangeAspect="1"/>
                  </p:cNvSpPr>
                  <p:nvPr/>
                </p:nvSpPr>
                <p:spPr bwMode="auto">
                  <a:xfrm>
                    <a:off x="8173" y="8279"/>
                    <a:ext cx="595"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41" name="Freeform 138"/>
                  <p:cNvSpPr>
                    <a:spLocks noChangeAspect="1"/>
                  </p:cNvSpPr>
                  <p:nvPr/>
                </p:nvSpPr>
                <p:spPr bwMode="auto">
                  <a:xfrm>
                    <a:off x="8599" y="8094"/>
                    <a:ext cx="601" cy="364"/>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42" name="Freeform 139"/>
                  <p:cNvSpPr>
                    <a:spLocks noChangeAspect="1"/>
                  </p:cNvSpPr>
                  <p:nvPr/>
                </p:nvSpPr>
                <p:spPr bwMode="auto">
                  <a:xfrm>
                    <a:off x="8167" y="7910"/>
                    <a:ext cx="601" cy="360"/>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43" name="Freeform 140"/>
                  <p:cNvSpPr>
                    <a:spLocks noChangeAspect="1"/>
                  </p:cNvSpPr>
                  <p:nvPr/>
                </p:nvSpPr>
                <p:spPr bwMode="auto">
                  <a:xfrm>
                    <a:off x="7729" y="8094"/>
                    <a:ext cx="601" cy="364"/>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736" name="Group 141"/>
                <p:cNvGrpSpPr>
                  <a:grpSpLocks noChangeAspect="1"/>
                </p:cNvGrpSpPr>
                <p:nvPr/>
              </p:nvGrpSpPr>
              <p:grpSpPr bwMode="auto">
                <a:xfrm>
                  <a:off x="7730" y="7883"/>
                  <a:ext cx="1473" cy="548"/>
                  <a:chOff x="7730" y="7883"/>
                  <a:chExt cx="1473" cy="548"/>
                </a:xfrm>
              </p:grpSpPr>
              <p:sp>
                <p:nvSpPr>
                  <p:cNvPr id="737" name="Freeform 146"/>
                  <p:cNvSpPr>
                    <a:spLocks noChangeAspect="1"/>
                  </p:cNvSpPr>
                  <p:nvPr/>
                </p:nvSpPr>
                <p:spPr bwMode="auto">
                  <a:xfrm>
                    <a:off x="8599" y="8067"/>
                    <a:ext cx="601" cy="364"/>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38" name="Freeform 147"/>
                  <p:cNvSpPr>
                    <a:spLocks noChangeAspect="1"/>
                  </p:cNvSpPr>
                  <p:nvPr/>
                </p:nvSpPr>
                <p:spPr bwMode="auto">
                  <a:xfrm>
                    <a:off x="8167" y="7883"/>
                    <a:ext cx="601" cy="364"/>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39" name="Freeform 148"/>
                  <p:cNvSpPr>
                    <a:spLocks noChangeAspect="1"/>
                  </p:cNvSpPr>
                  <p:nvPr/>
                </p:nvSpPr>
                <p:spPr bwMode="auto">
                  <a:xfrm>
                    <a:off x="7729" y="8067"/>
                    <a:ext cx="601" cy="364"/>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719" name="Picture 149"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058"/>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 name="Picture 150"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29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 name="Picture 151"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 name="Picture 155"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3" name="Group 156"/>
              <p:cNvGrpSpPr>
                <a:grpSpLocks noChangeAspect="1"/>
              </p:cNvGrpSpPr>
              <p:nvPr/>
            </p:nvGrpSpPr>
            <p:grpSpPr bwMode="auto">
              <a:xfrm>
                <a:off x="2004" y="3033"/>
                <a:ext cx="296" cy="103"/>
                <a:chOff x="7730" y="7883"/>
                <a:chExt cx="1473" cy="573"/>
              </a:xfrm>
            </p:grpSpPr>
            <p:grpSp>
              <p:nvGrpSpPr>
                <p:cNvPr id="727" name="Group 157"/>
                <p:cNvGrpSpPr>
                  <a:grpSpLocks noChangeAspect="1"/>
                </p:cNvGrpSpPr>
                <p:nvPr/>
              </p:nvGrpSpPr>
              <p:grpSpPr bwMode="auto">
                <a:xfrm>
                  <a:off x="7730" y="7908"/>
                  <a:ext cx="1473" cy="548"/>
                  <a:chOff x="7730" y="7908"/>
                  <a:chExt cx="1473" cy="548"/>
                </a:xfrm>
              </p:grpSpPr>
              <p:sp>
                <p:nvSpPr>
                  <p:cNvPr id="732" name="Freeform 162"/>
                  <p:cNvSpPr>
                    <a:spLocks noChangeAspect="1"/>
                  </p:cNvSpPr>
                  <p:nvPr/>
                </p:nvSpPr>
                <p:spPr bwMode="auto">
                  <a:xfrm>
                    <a:off x="8603" y="8093"/>
                    <a:ext cx="603" cy="364"/>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33" name="Freeform 163"/>
                  <p:cNvSpPr>
                    <a:spLocks noChangeAspect="1"/>
                  </p:cNvSpPr>
                  <p:nvPr/>
                </p:nvSpPr>
                <p:spPr bwMode="auto">
                  <a:xfrm>
                    <a:off x="8170" y="7908"/>
                    <a:ext cx="603" cy="364"/>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34" name="Freeform 164"/>
                  <p:cNvSpPr>
                    <a:spLocks noChangeAspect="1"/>
                  </p:cNvSpPr>
                  <p:nvPr/>
                </p:nvSpPr>
                <p:spPr bwMode="auto">
                  <a:xfrm>
                    <a:off x="7730" y="8093"/>
                    <a:ext cx="603" cy="364"/>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728" name="Group 165"/>
                <p:cNvGrpSpPr>
                  <a:grpSpLocks noChangeAspect="1"/>
                </p:cNvGrpSpPr>
                <p:nvPr/>
              </p:nvGrpSpPr>
              <p:grpSpPr bwMode="auto">
                <a:xfrm>
                  <a:off x="7730" y="7883"/>
                  <a:ext cx="1473" cy="548"/>
                  <a:chOff x="7730" y="7883"/>
                  <a:chExt cx="1473" cy="548"/>
                </a:xfrm>
              </p:grpSpPr>
              <p:sp>
                <p:nvSpPr>
                  <p:cNvPr id="729" name="Freeform 170"/>
                  <p:cNvSpPr>
                    <a:spLocks noChangeAspect="1"/>
                  </p:cNvSpPr>
                  <p:nvPr/>
                </p:nvSpPr>
                <p:spPr bwMode="auto">
                  <a:xfrm>
                    <a:off x="8603" y="8066"/>
                    <a:ext cx="603" cy="364"/>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30" name="Freeform 171"/>
                  <p:cNvSpPr>
                    <a:spLocks noChangeAspect="1"/>
                  </p:cNvSpPr>
                  <p:nvPr/>
                </p:nvSpPr>
                <p:spPr bwMode="auto">
                  <a:xfrm>
                    <a:off x="8170" y="7881"/>
                    <a:ext cx="603" cy="364"/>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731" name="Freeform 172"/>
                  <p:cNvSpPr>
                    <a:spLocks noChangeAspect="1"/>
                  </p:cNvSpPr>
                  <p:nvPr/>
                </p:nvSpPr>
                <p:spPr bwMode="auto">
                  <a:xfrm>
                    <a:off x="7730" y="8066"/>
                    <a:ext cx="603" cy="364"/>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724" name="Picture 17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2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5" name="Picture 17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06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6" name="Picture 17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060"/>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2" name="Group 11"/>
            <p:cNvGrpSpPr>
              <a:grpSpLocks/>
            </p:cNvGrpSpPr>
            <p:nvPr/>
          </p:nvGrpSpPr>
          <p:grpSpPr bwMode="auto">
            <a:xfrm>
              <a:off x="6553274" y="1665679"/>
              <a:ext cx="1222574" cy="899221"/>
              <a:chOff x="1837" y="2796"/>
              <a:chExt cx="816" cy="433"/>
            </a:xfrm>
          </p:grpSpPr>
          <p:grpSp>
            <p:nvGrpSpPr>
              <p:cNvPr id="531" name="Group 12"/>
              <p:cNvGrpSpPr>
                <a:grpSpLocks noChangeAspect="1"/>
              </p:cNvGrpSpPr>
              <p:nvPr/>
            </p:nvGrpSpPr>
            <p:grpSpPr bwMode="auto">
              <a:xfrm>
                <a:off x="2097" y="2867"/>
                <a:ext cx="296" cy="200"/>
                <a:chOff x="7730" y="7883"/>
                <a:chExt cx="1473" cy="1115"/>
              </a:xfrm>
            </p:grpSpPr>
            <p:grpSp>
              <p:nvGrpSpPr>
                <p:cNvPr id="662" name="Group 13"/>
                <p:cNvGrpSpPr>
                  <a:grpSpLocks noChangeAspect="1"/>
                </p:cNvGrpSpPr>
                <p:nvPr/>
              </p:nvGrpSpPr>
              <p:grpSpPr bwMode="auto">
                <a:xfrm>
                  <a:off x="7730" y="7908"/>
                  <a:ext cx="1473" cy="1090"/>
                  <a:chOff x="7730" y="7908"/>
                  <a:chExt cx="1473" cy="1090"/>
                </a:xfrm>
              </p:grpSpPr>
              <p:sp>
                <p:nvSpPr>
                  <p:cNvPr id="671" name="Freeform 14"/>
                  <p:cNvSpPr>
                    <a:spLocks noChangeAspect="1"/>
                  </p:cNvSpPr>
                  <p:nvPr/>
                </p:nvSpPr>
                <p:spPr bwMode="auto">
                  <a:xfrm>
                    <a:off x="7731" y="8456"/>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72" name="Freeform 15"/>
                  <p:cNvSpPr>
                    <a:spLocks noChangeAspect="1"/>
                  </p:cNvSpPr>
                  <p:nvPr/>
                </p:nvSpPr>
                <p:spPr bwMode="auto">
                  <a:xfrm>
                    <a:off x="8171" y="8281"/>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73" name="Freeform 16"/>
                  <p:cNvSpPr>
                    <a:spLocks noChangeAspect="1"/>
                  </p:cNvSpPr>
                  <p:nvPr/>
                </p:nvSpPr>
                <p:spPr bwMode="auto">
                  <a:xfrm>
                    <a:off x="8171" y="8637"/>
                    <a:ext cx="590"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74" name="Freeform 17"/>
                  <p:cNvSpPr>
                    <a:spLocks noChangeAspect="1"/>
                  </p:cNvSpPr>
                  <p:nvPr/>
                </p:nvSpPr>
                <p:spPr bwMode="auto">
                  <a:xfrm>
                    <a:off x="8604" y="8461"/>
                    <a:ext cx="597"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75" name="Freeform 18"/>
                  <p:cNvSpPr>
                    <a:spLocks noChangeAspect="1"/>
                  </p:cNvSpPr>
                  <p:nvPr/>
                </p:nvSpPr>
                <p:spPr bwMode="auto">
                  <a:xfrm>
                    <a:off x="8604" y="8100"/>
                    <a:ext cx="597" cy="356"/>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76" name="Freeform 19"/>
                  <p:cNvSpPr>
                    <a:spLocks noChangeAspect="1"/>
                  </p:cNvSpPr>
                  <p:nvPr/>
                </p:nvSpPr>
                <p:spPr bwMode="auto">
                  <a:xfrm>
                    <a:off x="8171" y="7951"/>
                    <a:ext cx="597" cy="320"/>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77" name="Freeform 20"/>
                  <p:cNvSpPr>
                    <a:spLocks noChangeAspect="1"/>
                  </p:cNvSpPr>
                  <p:nvPr/>
                </p:nvSpPr>
                <p:spPr bwMode="auto">
                  <a:xfrm>
                    <a:off x="7731" y="8100"/>
                    <a:ext cx="597" cy="356"/>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663" name="Group 21"/>
                <p:cNvGrpSpPr>
                  <a:grpSpLocks noChangeAspect="1"/>
                </p:cNvGrpSpPr>
                <p:nvPr/>
              </p:nvGrpSpPr>
              <p:grpSpPr bwMode="auto">
                <a:xfrm>
                  <a:off x="7730" y="7883"/>
                  <a:ext cx="1473" cy="1090"/>
                  <a:chOff x="7730" y="7883"/>
                  <a:chExt cx="1473" cy="1090"/>
                </a:xfrm>
              </p:grpSpPr>
              <p:sp>
                <p:nvSpPr>
                  <p:cNvPr id="664" name="Freeform 22"/>
                  <p:cNvSpPr>
                    <a:spLocks noChangeAspect="1"/>
                  </p:cNvSpPr>
                  <p:nvPr/>
                </p:nvSpPr>
                <p:spPr bwMode="auto">
                  <a:xfrm>
                    <a:off x="7731" y="8429"/>
                    <a:ext cx="597"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65" name="Freeform 23"/>
                  <p:cNvSpPr>
                    <a:spLocks noChangeAspect="1"/>
                  </p:cNvSpPr>
                  <p:nvPr/>
                </p:nvSpPr>
                <p:spPr bwMode="auto">
                  <a:xfrm>
                    <a:off x="8171" y="8253"/>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66" name="Freeform 24"/>
                  <p:cNvSpPr>
                    <a:spLocks noChangeAspect="1"/>
                  </p:cNvSpPr>
                  <p:nvPr/>
                </p:nvSpPr>
                <p:spPr bwMode="auto">
                  <a:xfrm>
                    <a:off x="8171" y="8610"/>
                    <a:ext cx="590"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67" name="Freeform 25"/>
                  <p:cNvSpPr>
                    <a:spLocks noChangeAspect="1"/>
                  </p:cNvSpPr>
                  <p:nvPr/>
                </p:nvSpPr>
                <p:spPr bwMode="auto">
                  <a:xfrm>
                    <a:off x="8604" y="8434"/>
                    <a:ext cx="597"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68" name="Freeform 26"/>
                  <p:cNvSpPr>
                    <a:spLocks noChangeAspect="1"/>
                  </p:cNvSpPr>
                  <p:nvPr/>
                </p:nvSpPr>
                <p:spPr bwMode="auto">
                  <a:xfrm>
                    <a:off x="8604" y="8069"/>
                    <a:ext cx="597"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69" name="Freeform 27"/>
                  <p:cNvSpPr>
                    <a:spLocks noChangeAspect="1"/>
                  </p:cNvSpPr>
                  <p:nvPr/>
                </p:nvSpPr>
                <p:spPr bwMode="auto">
                  <a:xfrm>
                    <a:off x="8171" y="7884"/>
                    <a:ext cx="597"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70" name="Freeform 28"/>
                  <p:cNvSpPr>
                    <a:spLocks noChangeAspect="1"/>
                  </p:cNvSpPr>
                  <p:nvPr/>
                </p:nvSpPr>
                <p:spPr bwMode="auto">
                  <a:xfrm>
                    <a:off x="7731" y="8069"/>
                    <a:ext cx="597"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532" name="Picture 2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2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 name="Picture 30"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863"/>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 name="Picture 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 name="Picture 32"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 name="Picture 3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8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 name="Picture 34"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 name="Picture 3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9" name="Group 36"/>
              <p:cNvGrpSpPr>
                <a:grpSpLocks noChangeAspect="1"/>
              </p:cNvGrpSpPr>
              <p:nvPr/>
            </p:nvGrpSpPr>
            <p:grpSpPr bwMode="auto">
              <a:xfrm>
                <a:off x="2356" y="2838"/>
                <a:ext cx="297" cy="199"/>
                <a:chOff x="7730" y="7883"/>
                <a:chExt cx="1473" cy="1115"/>
              </a:xfrm>
            </p:grpSpPr>
            <p:grpSp>
              <p:nvGrpSpPr>
                <p:cNvPr id="646" name="Group 37"/>
                <p:cNvGrpSpPr>
                  <a:grpSpLocks noChangeAspect="1"/>
                </p:cNvGrpSpPr>
                <p:nvPr/>
              </p:nvGrpSpPr>
              <p:grpSpPr bwMode="auto">
                <a:xfrm>
                  <a:off x="7730" y="7908"/>
                  <a:ext cx="1473" cy="1090"/>
                  <a:chOff x="7730" y="7908"/>
                  <a:chExt cx="1473" cy="1090"/>
                </a:xfrm>
              </p:grpSpPr>
              <p:sp>
                <p:nvSpPr>
                  <p:cNvPr id="655" name="Freeform 38"/>
                  <p:cNvSpPr>
                    <a:spLocks noChangeAspect="1"/>
                  </p:cNvSpPr>
                  <p:nvPr/>
                </p:nvSpPr>
                <p:spPr bwMode="auto">
                  <a:xfrm>
                    <a:off x="7730" y="8454"/>
                    <a:ext cx="595"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6" name="Freeform 39"/>
                  <p:cNvSpPr>
                    <a:spLocks noChangeAspect="1"/>
                  </p:cNvSpPr>
                  <p:nvPr/>
                </p:nvSpPr>
                <p:spPr bwMode="auto">
                  <a:xfrm>
                    <a:off x="8174" y="8277"/>
                    <a:ext cx="595"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7" name="Freeform 40"/>
                  <p:cNvSpPr>
                    <a:spLocks noChangeAspect="1"/>
                  </p:cNvSpPr>
                  <p:nvPr/>
                </p:nvSpPr>
                <p:spPr bwMode="auto">
                  <a:xfrm>
                    <a:off x="8168" y="8635"/>
                    <a:ext cx="595"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8" name="Freeform 41"/>
                  <p:cNvSpPr>
                    <a:spLocks noChangeAspect="1"/>
                  </p:cNvSpPr>
                  <p:nvPr/>
                </p:nvSpPr>
                <p:spPr bwMode="auto">
                  <a:xfrm>
                    <a:off x="8600" y="8459"/>
                    <a:ext cx="601"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9" name="Freeform 42"/>
                  <p:cNvSpPr>
                    <a:spLocks noChangeAspect="1"/>
                  </p:cNvSpPr>
                  <p:nvPr/>
                </p:nvSpPr>
                <p:spPr bwMode="auto">
                  <a:xfrm>
                    <a:off x="8600" y="8096"/>
                    <a:ext cx="601" cy="362"/>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60" name="Freeform 43"/>
                  <p:cNvSpPr>
                    <a:spLocks noChangeAspect="1"/>
                  </p:cNvSpPr>
                  <p:nvPr/>
                </p:nvSpPr>
                <p:spPr bwMode="auto">
                  <a:xfrm>
                    <a:off x="8168" y="7910"/>
                    <a:ext cx="601"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61" name="Freeform 44"/>
                  <p:cNvSpPr>
                    <a:spLocks noChangeAspect="1"/>
                  </p:cNvSpPr>
                  <p:nvPr/>
                </p:nvSpPr>
                <p:spPr bwMode="auto">
                  <a:xfrm>
                    <a:off x="7730" y="8096"/>
                    <a:ext cx="601"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647" name="Group 45"/>
                <p:cNvGrpSpPr>
                  <a:grpSpLocks noChangeAspect="1"/>
                </p:cNvGrpSpPr>
                <p:nvPr/>
              </p:nvGrpSpPr>
              <p:grpSpPr bwMode="auto">
                <a:xfrm>
                  <a:off x="7730" y="7883"/>
                  <a:ext cx="1473" cy="1090"/>
                  <a:chOff x="7730" y="7883"/>
                  <a:chExt cx="1473" cy="1090"/>
                </a:xfrm>
              </p:grpSpPr>
              <p:sp>
                <p:nvSpPr>
                  <p:cNvPr id="648" name="Freeform 46"/>
                  <p:cNvSpPr>
                    <a:spLocks noChangeAspect="1"/>
                  </p:cNvSpPr>
                  <p:nvPr/>
                </p:nvSpPr>
                <p:spPr bwMode="auto">
                  <a:xfrm>
                    <a:off x="7730" y="8427"/>
                    <a:ext cx="595" cy="358"/>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49" name="Freeform 47"/>
                  <p:cNvSpPr>
                    <a:spLocks noChangeAspect="1"/>
                  </p:cNvSpPr>
                  <p:nvPr/>
                </p:nvSpPr>
                <p:spPr bwMode="auto">
                  <a:xfrm>
                    <a:off x="8174" y="8250"/>
                    <a:ext cx="595"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0" name="Freeform 48"/>
                  <p:cNvSpPr>
                    <a:spLocks noChangeAspect="1"/>
                  </p:cNvSpPr>
                  <p:nvPr/>
                </p:nvSpPr>
                <p:spPr bwMode="auto">
                  <a:xfrm>
                    <a:off x="8168" y="8608"/>
                    <a:ext cx="595" cy="33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1" name="Freeform 49"/>
                  <p:cNvSpPr>
                    <a:spLocks noChangeAspect="1"/>
                  </p:cNvSpPr>
                  <p:nvPr/>
                </p:nvSpPr>
                <p:spPr bwMode="auto">
                  <a:xfrm>
                    <a:off x="8600" y="8431"/>
                    <a:ext cx="601" cy="349"/>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2" name="Freeform 50"/>
                  <p:cNvSpPr>
                    <a:spLocks noChangeAspect="1"/>
                  </p:cNvSpPr>
                  <p:nvPr/>
                </p:nvSpPr>
                <p:spPr bwMode="auto">
                  <a:xfrm>
                    <a:off x="8600" y="8069"/>
                    <a:ext cx="601" cy="362"/>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3" name="Freeform 51"/>
                  <p:cNvSpPr>
                    <a:spLocks noChangeAspect="1"/>
                  </p:cNvSpPr>
                  <p:nvPr/>
                </p:nvSpPr>
                <p:spPr bwMode="auto">
                  <a:xfrm>
                    <a:off x="8168" y="7883"/>
                    <a:ext cx="601" cy="362"/>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54" name="Freeform 52"/>
                  <p:cNvSpPr>
                    <a:spLocks noChangeAspect="1"/>
                  </p:cNvSpPr>
                  <p:nvPr/>
                </p:nvSpPr>
                <p:spPr bwMode="auto">
                  <a:xfrm>
                    <a:off x="7730" y="8069"/>
                    <a:ext cx="601"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540" name="Picture 5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96"/>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 name="Picture 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3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 name="Picture 5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 name="Picture 5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 name="Picture 5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95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 name="Picture 5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 name="Picture 5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7" name="Group 60"/>
              <p:cNvGrpSpPr>
                <a:grpSpLocks noChangeAspect="1"/>
              </p:cNvGrpSpPr>
              <p:nvPr/>
            </p:nvGrpSpPr>
            <p:grpSpPr bwMode="auto">
              <a:xfrm>
                <a:off x="2190" y="2818"/>
                <a:ext cx="296" cy="103"/>
                <a:chOff x="7730" y="8428"/>
                <a:chExt cx="1473" cy="570"/>
              </a:xfrm>
            </p:grpSpPr>
            <p:grpSp>
              <p:nvGrpSpPr>
                <p:cNvPr id="638" name="Group 61"/>
                <p:cNvGrpSpPr>
                  <a:grpSpLocks noChangeAspect="1"/>
                </p:cNvGrpSpPr>
                <p:nvPr/>
              </p:nvGrpSpPr>
              <p:grpSpPr bwMode="auto">
                <a:xfrm>
                  <a:off x="7730" y="8453"/>
                  <a:ext cx="1473" cy="545"/>
                  <a:chOff x="7730" y="8453"/>
                  <a:chExt cx="1473" cy="545"/>
                </a:xfrm>
              </p:grpSpPr>
              <p:sp>
                <p:nvSpPr>
                  <p:cNvPr id="643" name="Freeform 62"/>
                  <p:cNvSpPr>
                    <a:spLocks noChangeAspect="1"/>
                  </p:cNvSpPr>
                  <p:nvPr/>
                </p:nvSpPr>
                <p:spPr bwMode="auto">
                  <a:xfrm>
                    <a:off x="7727" y="8454"/>
                    <a:ext cx="597"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44" name="Freeform 64"/>
                  <p:cNvSpPr>
                    <a:spLocks noChangeAspect="1"/>
                  </p:cNvSpPr>
                  <p:nvPr/>
                </p:nvSpPr>
                <p:spPr bwMode="auto">
                  <a:xfrm>
                    <a:off x="8166" y="8637"/>
                    <a:ext cx="597"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45" name="Freeform 65"/>
                  <p:cNvSpPr>
                    <a:spLocks noChangeAspect="1"/>
                  </p:cNvSpPr>
                  <p:nvPr/>
                </p:nvSpPr>
                <p:spPr bwMode="auto">
                  <a:xfrm>
                    <a:off x="8600" y="8458"/>
                    <a:ext cx="603"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639" name="Group 69"/>
                <p:cNvGrpSpPr>
                  <a:grpSpLocks noChangeAspect="1"/>
                </p:cNvGrpSpPr>
                <p:nvPr/>
              </p:nvGrpSpPr>
              <p:grpSpPr bwMode="auto">
                <a:xfrm>
                  <a:off x="7730" y="8428"/>
                  <a:ext cx="1473" cy="545"/>
                  <a:chOff x="7730" y="8428"/>
                  <a:chExt cx="1473" cy="545"/>
                </a:xfrm>
              </p:grpSpPr>
              <p:sp>
                <p:nvSpPr>
                  <p:cNvPr id="640" name="Freeform 70"/>
                  <p:cNvSpPr>
                    <a:spLocks noChangeAspect="1"/>
                  </p:cNvSpPr>
                  <p:nvPr/>
                </p:nvSpPr>
                <p:spPr bwMode="auto">
                  <a:xfrm>
                    <a:off x="7727" y="8427"/>
                    <a:ext cx="597"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41" name="Freeform 72"/>
                  <p:cNvSpPr>
                    <a:spLocks noChangeAspect="1"/>
                  </p:cNvSpPr>
                  <p:nvPr/>
                </p:nvSpPr>
                <p:spPr bwMode="auto">
                  <a:xfrm>
                    <a:off x="8166" y="8611"/>
                    <a:ext cx="597"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42" name="Freeform 73"/>
                  <p:cNvSpPr>
                    <a:spLocks noChangeAspect="1"/>
                  </p:cNvSpPr>
                  <p:nvPr/>
                </p:nvSpPr>
                <p:spPr bwMode="auto">
                  <a:xfrm>
                    <a:off x="8600" y="8432"/>
                    <a:ext cx="603" cy="362"/>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548" name="Picture 8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 name="Picture 8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82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 name="Picture 8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1" name="Group 84"/>
              <p:cNvGrpSpPr>
                <a:grpSpLocks noChangeAspect="1"/>
              </p:cNvGrpSpPr>
              <p:nvPr/>
            </p:nvGrpSpPr>
            <p:grpSpPr bwMode="auto">
              <a:xfrm>
                <a:off x="1930" y="2817"/>
                <a:ext cx="297" cy="135"/>
                <a:chOff x="7730" y="8252"/>
                <a:chExt cx="1473" cy="746"/>
              </a:xfrm>
            </p:grpSpPr>
            <p:grpSp>
              <p:nvGrpSpPr>
                <p:cNvPr id="628" name="Group 85"/>
                <p:cNvGrpSpPr>
                  <a:grpSpLocks noChangeAspect="1"/>
                </p:cNvGrpSpPr>
                <p:nvPr/>
              </p:nvGrpSpPr>
              <p:grpSpPr bwMode="auto">
                <a:xfrm>
                  <a:off x="7730" y="8277"/>
                  <a:ext cx="1473" cy="721"/>
                  <a:chOff x="7730" y="8277"/>
                  <a:chExt cx="1473" cy="721"/>
                </a:xfrm>
              </p:grpSpPr>
              <p:sp>
                <p:nvSpPr>
                  <p:cNvPr id="634" name="Freeform 86"/>
                  <p:cNvSpPr>
                    <a:spLocks noChangeAspect="1"/>
                  </p:cNvSpPr>
                  <p:nvPr/>
                </p:nvSpPr>
                <p:spPr bwMode="auto">
                  <a:xfrm>
                    <a:off x="7733" y="8453"/>
                    <a:ext cx="595"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35" name="Freeform 87"/>
                  <p:cNvSpPr>
                    <a:spLocks noChangeAspect="1"/>
                  </p:cNvSpPr>
                  <p:nvPr/>
                </p:nvSpPr>
                <p:spPr bwMode="auto">
                  <a:xfrm>
                    <a:off x="8177" y="8279"/>
                    <a:ext cx="595" cy="357"/>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36" name="Freeform 88"/>
                  <p:cNvSpPr>
                    <a:spLocks noChangeAspect="1"/>
                  </p:cNvSpPr>
                  <p:nvPr/>
                </p:nvSpPr>
                <p:spPr bwMode="auto">
                  <a:xfrm>
                    <a:off x="8171" y="8636"/>
                    <a:ext cx="595"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37" name="Freeform 89"/>
                  <p:cNvSpPr>
                    <a:spLocks noChangeAspect="1"/>
                  </p:cNvSpPr>
                  <p:nvPr/>
                </p:nvSpPr>
                <p:spPr bwMode="auto">
                  <a:xfrm>
                    <a:off x="8603" y="8458"/>
                    <a:ext cx="601" cy="362"/>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629" name="Group 93"/>
                <p:cNvGrpSpPr>
                  <a:grpSpLocks noChangeAspect="1"/>
                </p:cNvGrpSpPr>
                <p:nvPr/>
              </p:nvGrpSpPr>
              <p:grpSpPr bwMode="auto">
                <a:xfrm>
                  <a:off x="7730" y="8252"/>
                  <a:ext cx="1473" cy="721"/>
                  <a:chOff x="7730" y="8252"/>
                  <a:chExt cx="1473" cy="721"/>
                </a:xfrm>
              </p:grpSpPr>
              <p:sp>
                <p:nvSpPr>
                  <p:cNvPr id="630" name="Freeform 94"/>
                  <p:cNvSpPr>
                    <a:spLocks noChangeAspect="1"/>
                  </p:cNvSpPr>
                  <p:nvPr/>
                </p:nvSpPr>
                <p:spPr bwMode="auto">
                  <a:xfrm>
                    <a:off x="7733" y="8426"/>
                    <a:ext cx="595"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31" name="Freeform 95"/>
                  <p:cNvSpPr>
                    <a:spLocks noChangeAspect="1"/>
                  </p:cNvSpPr>
                  <p:nvPr/>
                </p:nvSpPr>
                <p:spPr bwMode="auto">
                  <a:xfrm>
                    <a:off x="8177" y="8252"/>
                    <a:ext cx="595" cy="357"/>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32" name="Freeform 96"/>
                  <p:cNvSpPr>
                    <a:spLocks noChangeAspect="1"/>
                  </p:cNvSpPr>
                  <p:nvPr/>
                </p:nvSpPr>
                <p:spPr bwMode="auto">
                  <a:xfrm>
                    <a:off x="8171" y="8610"/>
                    <a:ext cx="595"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33" name="Freeform 97"/>
                  <p:cNvSpPr>
                    <a:spLocks noChangeAspect="1"/>
                  </p:cNvSpPr>
                  <p:nvPr/>
                </p:nvSpPr>
                <p:spPr bwMode="auto">
                  <a:xfrm>
                    <a:off x="8603" y="8431"/>
                    <a:ext cx="601" cy="362"/>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552" name="Picture 101"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 name="Picture 10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 name="Picture 105"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85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 name="Picture 10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6" name="Group 108"/>
              <p:cNvGrpSpPr>
                <a:grpSpLocks noChangeAspect="1"/>
              </p:cNvGrpSpPr>
              <p:nvPr/>
            </p:nvGrpSpPr>
            <p:grpSpPr bwMode="auto">
              <a:xfrm>
                <a:off x="1837" y="2896"/>
                <a:ext cx="297" cy="200"/>
                <a:chOff x="7730" y="7883"/>
                <a:chExt cx="1473" cy="1115"/>
              </a:xfrm>
            </p:grpSpPr>
            <p:grpSp>
              <p:nvGrpSpPr>
                <p:cNvPr id="612" name="Group 109"/>
                <p:cNvGrpSpPr>
                  <a:grpSpLocks noChangeAspect="1"/>
                </p:cNvGrpSpPr>
                <p:nvPr/>
              </p:nvGrpSpPr>
              <p:grpSpPr bwMode="auto">
                <a:xfrm>
                  <a:off x="7730" y="7908"/>
                  <a:ext cx="1473" cy="1090"/>
                  <a:chOff x="7730" y="7908"/>
                  <a:chExt cx="1473" cy="1090"/>
                </a:xfrm>
              </p:grpSpPr>
              <p:sp>
                <p:nvSpPr>
                  <p:cNvPr id="621" name="Freeform 620"/>
                  <p:cNvSpPr>
                    <a:spLocks noChangeAspect="1"/>
                  </p:cNvSpPr>
                  <p:nvPr/>
                </p:nvSpPr>
                <p:spPr bwMode="auto">
                  <a:xfrm>
                    <a:off x="7731" y="8457"/>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22" name="Freeform 621"/>
                  <p:cNvSpPr>
                    <a:spLocks noChangeAspect="1"/>
                  </p:cNvSpPr>
                  <p:nvPr/>
                </p:nvSpPr>
                <p:spPr bwMode="auto">
                  <a:xfrm>
                    <a:off x="8175" y="8281"/>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23" name="Freeform 622"/>
                  <p:cNvSpPr>
                    <a:spLocks noChangeAspect="1"/>
                  </p:cNvSpPr>
                  <p:nvPr/>
                </p:nvSpPr>
                <p:spPr bwMode="auto">
                  <a:xfrm>
                    <a:off x="8169" y="8637"/>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24" name="Freeform 623"/>
                  <p:cNvSpPr>
                    <a:spLocks noChangeAspect="1"/>
                  </p:cNvSpPr>
                  <p:nvPr/>
                </p:nvSpPr>
                <p:spPr bwMode="auto">
                  <a:xfrm>
                    <a:off x="8601" y="8461"/>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25" name="Freeform 624"/>
                  <p:cNvSpPr>
                    <a:spLocks noChangeAspect="1"/>
                  </p:cNvSpPr>
                  <p:nvPr/>
                </p:nvSpPr>
                <p:spPr bwMode="auto">
                  <a:xfrm>
                    <a:off x="8601" y="8137"/>
                    <a:ext cx="601" cy="320"/>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26" name="Freeform 625"/>
                  <p:cNvSpPr>
                    <a:spLocks noChangeAspect="1"/>
                  </p:cNvSpPr>
                  <p:nvPr/>
                </p:nvSpPr>
                <p:spPr bwMode="auto">
                  <a:xfrm>
                    <a:off x="8169" y="7952"/>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27" name="Freeform 626"/>
                  <p:cNvSpPr>
                    <a:spLocks noChangeAspect="1"/>
                  </p:cNvSpPr>
                  <p:nvPr/>
                </p:nvSpPr>
                <p:spPr bwMode="auto">
                  <a:xfrm>
                    <a:off x="7731" y="8137"/>
                    <a:ext cx="601" cy="320"/>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613" name="Group 117"/>
                <p:cNvGrpSpPr>
                  <a:grpSpLocks noChangeAspect="1"/>
                </p:cNvGrpSpPr>
                <p:nvPr/>
              </p:nvGrpSpPr>
              <p:grpSpPr bwMode="auto">
                <a:xfrm>
                  <a:off x="7730" y="7883"/>
                  <a:ext cx="1473" cy="1090"/>
                  <a:chOff x="7730" y="7883"/>
                  <a:chExt cx="1473" cy="1090"/>
                </a:xfrm>
              </p:grpSpPr>
              <p:sp>
                <p:nvSpPr>
                  <p:cNvPr id="614" name="Freeform 118"/>
                  <p:cNvSpPr>
                    <a:spLocks noChangeAspect="1"/>
                  </p:cNvSpPr>
                  <p:nvPr/>
                </p:nvSpPr>
                <p:spPr bwMode="auto">
                  <a:xfrm>
                    <a:off x="7731" y="8430"/>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15" name="Freeform 119"/>
                  <p:cNvSpPr>
                    <a:spLocks noChangeAspect="1"/>
                  </p:cNvSpPr>
                  <p:nvPr/>
                </p:nvSpPr>
                <p:spPr bwMode="auto">
                  <a:xfrm>
                    <a:off x="8175" y="8254"/>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16" name="Freeform 120"/>
                  <p:cNvSpPr>
                    <a:spLocks noChangeAspect="1"/>
                  </p:cNvSpPr>
                  <p:nvPr/>
                </p:nvSpPr>
                <p:spPr bwMode="auto">
                  <a:xfrm>
                    <a:off x="8169" y="8610"/>
                    <a:ext cx="59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17" name="Freeform 121"/>
                  <p:cNvSpPr>
                    <a:spLocks noChangeAspect="1"/>
                  </p:cNvSpPr>
                  <p:nvPr/>
                </p:nvSpPr>
                <p:spPr bwMode="auto">
                  <a:xfrm>
                    <a:off x="8601" y="8434"/>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18" name="Freeform 122"/>
                  <p:cNvSpPr>
                    <a:spLocks noChangeAspect="1"/>
                  </p:cNvSpPr>
                  <p:nvPr/>
                </p:nvSpPr>
                <p:spPr bwMode="auto">
                  <a:xfrm>
                    <a:off x="8601" y="8069"/>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19" name="Freeform 123"/>
                  <p:cNvSpPr>
                    <a:spLocks noChangeAspect="1"/>
                  </p:cNvSpPr>
                  <p:nvPr/>
                </p:nvSpPr>
                <p:spPr bwMode="auto">
                  <a:xfrm>
                    <a:off x="8169" y="7884"/>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20" name="Freeform 124"/>
                  <p:cNvSpPr>
                    <a:spLocks noChangeAspect="1"/>
                  </p:cNvSpPr>
                  <p:nvPr/>
                </p:nvSpPr>
                <p:spPr bwMode="auto">
                  <a:xfrm>
                    <a:off x="7731" y="8069"/>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557" name="Picture 12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95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 name="Picture 12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8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 name="Picture 12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 name="Picture 12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 name="Picture 12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301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 name="Picture 13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 name="Picture 1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4" name="Group 132"/>
              <p:cNvGrpSpPr>
                <a:grpSpLocks noChangeAspect="1"/>
              </p:cNvGrpSpPr>
              <p:nvPr/>
            </p:nvGrpSpPr>
            <p:grpSpPr bwMode="auto">
              <a:xfrm>
                <a:off x="2263" y="2999"/>
                <a:ext cx="297" cy="200"/>
                <a:chOff x="7730" y="7883"/>
                <a:chExt cx="1473" cy="1115"/>
              </a:xfrm>
            </p:grpSpPr>
            <p:grpSp>
              <p:nvGrpSpPr>
                <p:cNvPr id="596" name="Group 133"/>
                <p:cNvGrpSpPr>
                  <a:grpSpLocks noChangeAspect="1"/>
                </p:cNvGrpSpPr>
                <p:nvPr/>
              </p:nvGrpSpPr>
              <p:grpSpPr bwMode="auto">
                <a:xfrm>
                  <a:off x="7730" y="7908"/>
                  <a:ext cx="1473" cy="1090"/>
                  <a:chOff x="7730" y="7908"/>
                  <a:chExt cx="1473" cy="1090"/>
                </a:xfrm>
              </p:grpSpPr>
              <p:sp>
                <p:nvSpPr>
                  <p:cNvPr id="605" name="Freeform 134"/>
                  <p:cNvSpPr>
                    <a:spLocks noChangeAspect="1"/>
                  </p:cNvSpPr>
                  <p:nvPr/>
                </p:nvSpPr>
                <p:spPr bwMode="auto">
                  <a:xfrm>
                    <a:off x="7728" y="8455"/>
                    <a:ext cx="595" cy="365"/>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6" name="Freeform 135"/>
                  <p:cNvSpPr>
                    <a:spLocks noChangeAspect="1"/>
                  </p:cNvSpPr>
                  <p:nvPr/>
                </p:nvSpPr>
                <p:spPr bwMode="auto">
                  <a:xfrm>
                    <a:off x="8172" y="8279"/>
                    <a:ext cx="538"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7" name="Freeform 136"/>
                  <p:cNvSpPr>
                    <a:spLocks noChangeAspect="1"/>
                  </p:cNvSpPr>
                  <p:nvPr/>
                </p:nvSpPr>
                <p:spPr bwMode="auto">
                  <a:xfrm>
                    <a:off x="8166" y="8681"/>
                    <a:ext cx="54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8" name="Freeform 137"/>
                  <p:cNvSpPr>
                    <a:spLocks noChangeAspect="1"/>
                  </p:cNvSpPr>
                  <p:nvPr/>
                </p:nvSpPr>
                <p:spPr bwMode="auto">
                  <a:xfrm>
                    <a:off x="8592" y="8464"/>
                    <a:ext cx="551" cy="365"/>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9" name="Freeform 138"/>
                  <p:cNvSpPr>
                    <a:spLocks noChangeAspect="1"/>
                  </p:cNvSpPr>
                  <p:nvPr/>
                </p:nvSpPr>
                <p:spPr bwMode="auto">
                  <a:xfrm>
                    <a:off x="8592" y="8099"/>
                    <a:ext cx="551"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10" name="Freeform 139"/>
                  <p:cNvSpPr>
                    <a:spLocks noChangeAspect="1"/>
                  </p:cNvSpPr>
                  <p:nvPr/>
                </p:nvSpPr>
                <p:spPr bwMode="auto">
                  <a:xfrm>
                    <a:off x="8166" y="7910"/>
                    <a:ext cx="545" cy="365"/>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11" name="Freeform 140"/>
                  <p:cNvSpPr>
                    <a:spLocks noChangeAspect="1"/>
                  </p:cNvSpPr>
                  <p:nvPr/>
                </p:nvSpPr>
                <p:spPr bwMode="auto">
                  <a:xfrm>
                    <a:off x="7728" y="8099"/>
                    <a:ext cx="601"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597" name="Group 141"/>
                <p:cNvGrpSpPr>
                  <a:grpSpLocks noChangeAspect="1"/>
                </p:cNvGrpSpPr>
                <p:nvPr/>
              </p:nvGrpSpPr>
              <p:grpSpPr bwMode="auto">
                <a:xfrm>
                  <a:off x="7730" y="7883"/>
                  <a:ext cx="1473" cy="1090"/>
                  <a:chOff x="7730" y="7883"/>
                  <a:chExt cx="1473" cy="1090"/>
                </a:xfrm>
              </p:grpSpPr>
              <p:sp>
                <p:nvSpPr>
                  <p:cNvPr id="598" name="Freeform 142"/>
                  <p:cNvSpPr>
                    <a:spLocks noChangeAspect="1"/>
                  </p:cNvSpPr>
                  <p:nvPr/>
                </p:nvSpPr>
                <p:spPr bwMode="auto">
                  <a:xfrm>
                    <a:off x="7728" y="8428"/>
                    <a:ext cx="595"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99" name="Freeform 143"/>
                  <p:cNvSpPr>
                    <a:spLocks noChangeAspect="1"/>
                  </p:cNvSpPr>
                  <p:nvPr/>
                </p:nvSpPr>
                <p:spPr bwMode="auto">
                  <a:xfrm>
                    <a:off x="8172" y="8252"/>
                    <a:ext cx="538"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0" name="Freeform 144"/>
                  <p:cNvSpPr>
                    <a:spLocks noChangeAspect="1"/>
                  </p:cNvSpPr>
                  <p:nvPr/>
                </p:nvSpPr>
                <p:spPr bwMode="auto">
                  <a:xfrm>
                    <a:off x="8166" y="8613"/>
                    <a:ext cx="54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1" name="Freeform 145"/>
                  <p:cNvSpPr>
                    <a:spLocks noChangeAspect="1"/>
                  </p:cNvSpPr>
                  <p:nvPr/>
                </p:nvSpPr>
                <p:spPr bwMode="auto">
                  <a:xfrm>
                    <a:off x="8592" y="8433"/>
                    <a:ext cx="55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2" name="Freeform 146"/>
                  <p:cNvSpPr>
                    <a:spLocks noChangeAspect="1"/>
                  </p:cNvSpPr>
                  <p:nvPr/>
                </p:nvSpPr>
                <p:spPr bwMode="auto">
                  <a:xfrm>
                    <a:off x="8592" y="8068"/>
                    <a:ext cx="551"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3" name="Freeform 147"/>
                  <p:cNvSpPr>
                    <a:spLocks noChangeAspect="1"/>
                  </p:cNvSpPr>
                  <p:nvPr/>
                </p:nvSpPr>
                <p:spPr bwMode="auto">
                  <a:xfrm>
                    <a:off x="8166" y="7883"/>
                    <a:ext cx="545"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604" name="Freeform 148"/>
                  <p:cNvSpPr>
                    <a:spLocks noChangeAspect="1"/>
                  </p:cNvSpPr>
                  <p:nvPr/>
                </p:nvSpPr>
                <p:spPr bwMode="auto">
                  <a:xfrm>
                    <a:off x="7728" y="8068"/>
                    <a:ext cx="601"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565" name="Picture 149"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058"/>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 name="Picture 150"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29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 name="Picture 151"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 name="Picture 15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 name="Picture 15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121"/>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 name="Picture 1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 name="Picture 155"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2" name="Group 156"/>
              <p:cNvGrpSpPr>
                <a:grpSpLocks noChangeAspect="1"/>
              </p:cNvGrpSpPr>
              <p:nvPr/>
            </p:nvGrpSpPr>
            <p:grpSpPr bwMode="auto">
              <a:xfrm>
                <a:off x="2004" y="3029"/>
                <a:ext cx="296" cy="200"/>
                <a:chOff x="7730" y="7883"/>
                <a:chExt cx="1473" cy="1115"/>
              </a:xfrm>
            </p:grpSpPr>
            <p:grpSp>
              <p:nvGrpSpPr>
                <p:cNvPr id="580" name="Group 157"/>
                <p:cNvGrpSpPr>
                  <a:grpSpLocks noChangeAspect="1"/>
                </p:cNvGrpSpPr>
                <p:nvPr/>
              </p:nvGrpSpPr>
              <p:grpSpPr bwMode="auto">
                <a:xfrm>
                  <a:off x="7730" y="7908"/>
                  <a:ext cx="1473" cy="1090"/>
                  <a:chOff x="7730" y="7908"/>
                  <a:chExt cx="1473" cy="1090"/>
                </a:xfrm>
              </p:grpSpPr>
              <p:sp>
                <p:nvSpPr>
                  <p:cNvPr id="589" name="Freeform 158"/>
                  <p:cNvSpPr>
                    <a:spLocks noChangeAspect="1"/>
                  </p:cNvSpPr>
                  <p:nvPr/>
                </p:nvSpPr>
                <p:spPr bwMode="auto">
                  <a:xfrm>
                    <a:off x="7729" y="8455"/>
                    <a:ext cx="597" cy="365"/>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90" name="Freeform 159"/>
                  <p:cNvSpPr>
                    <a:spLocks noChangeAspect="1"/>
                  </p:cNvSpPr>
                  <p:nvPr/>
                </p:nvSpPr>
                <p:spPr bwMode="auto">
                  <a:xfrm>
                    <a:off x="8175" y="8279"/>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91" name="Freeform 160"/>
                  <p:cNvSpPr>
                    <a:spLocks noChangeAspect="1"/>
                  </p:cNvSpPr>
                  <p:nvPr/>
                </p:nvSpPr>
                <p:spPr bwMode="auto">
                  <a:xfrm>
                    <a:off x="8169" y="8644"/>
                    <a:ext cx="597" cy="365"/>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92" name="Freeform 161"/>
                  <p:cNvSpPr>
                    <a:spLocks noChangeAspect="1"/>
                  </p:cNvSpPr>
                  <p:nvPr/>
                </p:nvSpPr>
                <p:spPr bwMode="auto">
                  <a:xfrm>
                    <a:off x="8602" y="8459"/>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93" name="Freeform 162"/>
                  <p:cNvSpPr>
                    <a:spLocks noChangeAspect="1"/>
                  </p:cNvSpPr>
                  <p:nvPr/>
                </p:nvSpPr>
                <p:spPr bwMode="auto">
                  <a:xfrm>
                    <a:off x="8602" y="8094"/>
                    <a:ext cx="603"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94" name="Freeform 163"/>
                  <p:cNvSpPr>
                    <a:spLocks noChangeAspect="1"/>
                  </p:cNvSpPr>
                  <p:nvPr/>
                </p:nvSpPr>
                <p:spPr bwMode="auto">
                  <a:xfrm>
                    <a:off x="8169" y="7909"/>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95" name="Freeform 164"/>
                  <p:cNvSpPr>
                    <a:spLocks noChangeAspect="1"/>
                  </p:cNvSpPr>
                  <p:nvPr/>
                </p:nvSpPr>
                <p:spPr bwMode="auto">
                  <a:xfrm>
                    <a:off x="7729" y="8094"/>
                    <a:ext cx="603"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581" name="Group 165"/>
                <p:cNvGrpSpPr>
                  <a:grpSpLocks noChangeAspect="1"/>
                </p:cNvGrpSpPr>
                <p:nvPr/>
              </p:nvGrpSpPr>
              <p:grpSpPr bwMode="auto">
                <a:xfrm>
                  <a:off x="7730" y="7883"/>
                  <a:ext cx="1473" cy="1090"/>
                  <a:chOff x="7730" y="7883"/>
                  <a:chExt cx="1473" cy="1090"/>
                </a:xfrm>
              </p:grpSpPr>
              <p:sp>
                <p:nvSpPr>
                  <p:cNvPr id="582" name="Freeform 166"/>
                  <p:cNvSpPr>
                    <a:spLocks noChangeAspect="1"/>
                  </p:cNvSpPr>
                  <p:nvPr/>
                </p:nvSpPr>
                <p:spPr bwMode="auto">
                  <a:xfrm>
                    <a:off x="7729" y="8428"/>
                    <a:ext cx="597"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83" name="Freeform 167"/>
                  <p:cNvSpPr>
                    <a:spLocks noChangeAspect="1"/>
                  </p:cNvSpPr>
                  <p:nvPr/>
                </p:nvSpPr>
                <p:spPr bwMode="auto">
                  <a:xfrm>
                    <a:off x="8175" y="8252"/>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84" name="Freeform 168"/>
                  <p:cNvSpPr>
                    <a:spLocks noChangeAspect="1"/>
                  </p:cNvSpPr>
                  <p:nvPr/>
                </p:nvSpPr>
                <p:spPr bwMode="auto">
                  <a:xfrm>
                    <a:off x="8169" y="8612"/>
                    <a:ext cx="597"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85" name="Freeform 169"/>
                  <p:cNvSpPr>
                    <a:spLocks noChangeAspect="1"/>
                  </p:cNvSpPr>
                  <p:nvPr/>
                </p:nvSpPr>
                <p:spPr bwMode="auto">
                  <a:xfrm>
                    <a:off x="8602" y="8432"/>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86" name="Freeform 170"/>
                  <p:cNvSpPr>
                    <a:spLocks noChangeAspect="1"/>
                  </p:cNvSpPr>
                  <p:nvPr/>
                </p:nvSpPr>
                <p:spPr bwMode="auto">
                  <a:xfrm>
                    <a:off x="8602" y="8067"/>
                    <a:ext cx="603"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87" name="Freeform 171"/>
                  <p:cNvSpPr>
                    <a:spLocks noChangeAspect="1"/>
                  </p:cNvSpPr>
                  <p:nvPr/>
                </p:nvSpPr>
                <p:spPr bwMode="auto">
                  <a:xfrm>
                    <a:off x="8169" y="7882"/>
                    <a:ext cx="603"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88" name="Freeform 172"/>
                  <p:cNvSpPr>
                    <a:spLocks noChangeAspect="1"/>
                  </p:cNvSpPr>
                  <p:nvPr/>
                </p:nvSpPr>
                <p:spPr bwMode="auto">
                  <a:xfrm>
                    <a:off x="7729" y="8067"/>
                    <a:ext cx="603"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573" name="Picture 173"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87"/>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 name="Picture 17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2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 name="Picture 17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06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 name="Picture 176"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122"/>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 name="Picture 17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15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 name="Picture 178"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122"/>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 name="Picture 17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060"/>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3" name="Group 11"/>
            <p:cNvGrpSpPr>
              <a:grpSpLocks/>
            </p:cNvGrpSpPr>
            <p:nvPr/>
          </p:nvGrpSpPr>
          <p:grpSpPr bwMode="auto">
            <a:xfrm>
              <a:off x="7561387" y="1691100"/>
              <a:ext cx="1084735" cy="1027978"/>
              <a:chOff x="1837" y="2734"/>
              <a:chExt cx="724" cy="495"/>
            </a:xfrm>
          </p:grpSpPr>
          <p:grpSp>
            <p:nvGrpSpPr>
              <p:cNvPr id="381" name="Group 12"/>
              <p:cNvGrpSpPr>
                <a:grpSpLocks noChangeAspect="1"/>
              </p:cNvGrpSpPr>
              <p:nvPr/>
            </p:nvGrpSpPr>
            <p:grpSpPr bwMode="auto">
              <a:xfrm>
                <a:off x="2097" y="2867"/>
                <a:ext cx="296" cy="200"/>
                <a:chOff x="7730" y="7883"/>
                <a:chExt cx="1473" cy="1115"/>
              </a:xfrm>
            </p:grpSpPr>
            <p:grpSp>
              <p:nvGrpSpPr>
                <p:cNvPr id="515" name="Group 13"/>
                <p:cNvGrpSpPr>
                  <a:grpSpLocks noChangeAspect="1"/>
                </p:cNvGrpSpPr>
                <p:nvPr/>
              </p:nvGrpSpPr>
              <p:grpSpPr bwMode="auto">
                <a:xfrm>
                  <a:off x="7730" y="7908"/>
                  <a:ext cx="1473" cy="1090"/>
                  <a:chOff x="7730" y="7908"/>
                  <a:chExt cx="1473" cy="1090"/>
                </a:xfrm>
              </p:grpSpPr>
              <p:sp>
                <p:nvSpPr>
                  <p:cNvPr id="524" name="Freeform 14"/>
                  <p:cNvSpPr>
                    <a:spLocks noChangeAspect="1"/>
                  </p:cNvSpPr>
                  <p:nvPr/>
                </p:nvSpPr>
                <p:spPr bwMode="auto">
                  <a:xfrm>
                    <a:off x="7730" y="8453"/>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5" name="Freeform 15"/>
                  <p:cNvSpPr>
                    <a:spLocks noChangeAspect="1"/>
                  </p:cNvSpPr>
                  <p:nvPr/>
                </p:nvSpPr>
                <p:spPr bwMode="auto">
                  <a:xfrm>
                    <a:off x="8176" y="8277"/>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6" name="Freeform 16"/>
                  <p:cNvSpPr>
                    <a:spLocks noChangeAspect="1"/>
                  </p:cNvSpPr>
                  <p:nvPr/>
                </p:nvSpPr>
                <p:spPr bwMode="auto">
                  <a:xfrm>
                    <a:off x="8170" y="8637"/>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7" name="Freeform 17"/>
                  <p:cNvSpPr>
                    <a:spLocks noChangeAspect="1"/>
                  </p:cNvSpPr>
                  <p:nvPr/>
                </p:nvSpPr>
                <p:spPr bwMode="auto">
                  <a:xfrm>
                    <a:off x="8603" y="8457"/>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8" name="Freeform 18"/>
                  <p:cNvSpPr>
                    <a:spLocks noChangeAspect="1"/>
                  </p:cNvSpPr>
                  <p:nvPr/>
                </p:nvSpPr>
                <p:spPr bwMode="auto">
                  <a:xfrm>
                    <a:off x="8603" y="8092"/>
                    <a:ext cx="603"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9" name="Freeform 19"/>
                  <p:cNvSpPr>
                    <a:spLocks noChangeAspect="1"/>
                  </p:cNvSpPr>
                  <p:nvPr/>
                </p:nvSpPr>
                <p:spPr bwMode="auto">
                  <a:xfrm>
                    <a:off x="8170" y="7907"/>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30" name="Freeform 20"/>
                  <p:cNvSpPr>
                    <a:spLocks noChangeAspect="1"/>
                  </p:cNvSpPr>
                  <p:nvPr/>
                </p:nvSpPr>
                <p:spPr bwMode="auto">
                  <a:xfrm>
                    <a:off x="7730" y="8092"/>
                    <a:ext cx="603"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516" name="Group 21"/>
                <p:cNvGrpSpPr>
                  <a:grpSpLocks noChangeAspect="1"/>
                </p:cNvGrpSpPr>
                <p:nvPr/>
              </p:nvGrpSpPr>
              <p:grpSpPr bwMode="auto">
                <a:xfrm>
                  <a:off x="7730" y="7883"/>
                  <a:ext cx="1473" cy="1090"/>
                  <a:chOff x="7730" y="7883"/>
                  <a:chExt cx="1473" cy="1090"/>
                </a:xfrm>
              </p:grpSpPr>
              <p:sp>
                <p:nvSpPr>
                  <p:cNvPr id="517" name="Freeform 22"/>
                  <p:cNvSpPr>
                    <a:spLocks noChangeAspect="1"/>
                  </p:cNvSpPr>
                  <p:nvPr/>
                </p:nvSpPr>
                <p:spPr bwMode="auto">
                  <a:xfrm>
                    <a:off x="7730" y="8426"/>
                    <a:ext cx="597"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18" name="Freeform 23"/>
                  <p:cNvSpPr>
                    <a:spLocks noChangeAspect="1"/>
                  </p:cNvSpPr>
                  <p:nvPr/>
                </p:nvSpPr>
                <p:spPr bwMode="auto">
                  <a:xfrm>
                    <a:off x="8176" y="8209"/>
                    <a:ext cx="597" cy="397"/>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19" name="Freeform 24"/>
                  <p:cNvSpPr>
                    <a:spLocks noChangeAspect="1"/>
                  </p:cNvSpPr>
                  <p:nvPr/>
                </p:nvSpPr>
                <p:spPr bwMode="auto">
                  <a:xfrm>
                    <a:off x="8170" y="8606"/>
                    <a:ext cx="597" cy="365"/>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0" name="Freeform 25"/>
                  <p:cNvSpPr>
                    <a:spLocks noChangeAspect="1"/>
                  </p:cNvSpPr>
                  <p:nvPr/>
                </p:nvSpPr>
                <p:spPr bwMode="auto">
                  <a:xfrm>
                    <a:off x="8603" y="8426"/>
                    <a:ext cx="603" cy="365"/>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1" name="Freeform 26"/>
                  <p:cNvSpPr>
                    <a:spLocks noChangeAspect="1"/>
                  </p:cNvSpPr>
                  <p:nvPr/>
                </p:nvSpPr>
                <p:spPr bwMode="auto">
                  <a:xfrm>
                    <a:off x="8603" y="8024"/>
                    <a:ext cx="603"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2" name="Freeform 27"/>
                  <p:cNvSpPr>
                    <a:spLocks noChangeAspect="1"/>
                  </p:cNvSpPr>
                  <p:nvPr/>
                </p:nvSpPr>
                <p:spPr bwMode="auto">
                  <a:xfrm>
                    <a:off x="8170" y="7840"/>
                    <a:ext cx="603"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23" name="Freeform 28"/>
                  <p:cNvSpPr>
                    <a:spLocks noChangeAspect="1"/>
                  </p:cNvSpPr>
                  <p:nvPr/>
                </p:nvSpPr>
                <p:spPr bwMode="auto">
                  <a:xfrm>
                    <a:off x="7730" y="8024"/>
                    <a:ext cx="603"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382" name="Picture 2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2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3" name="Picture 30"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863"/>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 name="Picture 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 name="Picture 32"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 name="Picture 3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8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 name="Picture 34"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 name="Picture 3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 name="Group 36"/>
              <p:cNvGrpSpPr>
                <a:grpSpLocks noChangeAspect="1"/>
              </p:cNvGrpSpPr>
              <p:nvPr/>
            </p:nvGrpSpPr>
            <p:grpSpPr bwMode="auto">
              <a:xfrm>
                <a:off x="2352" y="2873"/>
                <a:ext cx="209" cy="166"/>
                <a:chOff x="7730" y="8069"/>
                <a:chExt cx="1039" cy="929"/>
              </a:xfrm>
            </p:grpSpPr>
            <p:grpSp>
              <p:nvGrpSpPr>
                <p:cNvPr id="505" name="Group 37"/>
                <p:cNvGrpSpPr>
                  <a:grpSpLocks noChangeAspect="1"/>
                </p:cNvGrpSpPr>
                <p:nvPr/>
              </p:nvGrpSpPr>
              <p:grpSpPr bwMode="auto">
                <a:xfrm>
                  <a:off x="7730" y="8094"/>
                  <a:ext cx="1039" cy="904"/>
                  <a:chOff x="7730" y="8094"/>
                  <a:chExt cx="1039" cy="904"/>
                </a:xfrm>
              </p:grpSpPr>
              <p:sp>
                <p:nvSpPr>
                  <p:cNvPr id="511" name="Freeform 38"/>
                  <p:cNvSpPr>
                    <a:spLocks noChangeAspect="1"/>
                  </p:cNvSpPr>
                  <p:nvPr/>
                </p:nvSpPr>
                <p:spPr bwMode="auto">
                  <a:xfrm>
                    <a:off x="7730" y="8453"/>
                    <a:ext cx="596" cy="362"/>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12" name="Freeform 39"/>
                  <p:cNvSpPr>
                    <a:spLocks noChangeAspect="1"/>
                  </p:cNvSpPr>
                  <p:nvPr/>
                </p:nvSpPr>
                <p:spPr bwMode="auto">
                  <a:xfrm>
                    <a:off x="8176" y="8277"/>
                    <a:ext cx="596" cy="357"/>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13" name="Freeform 40"/>
                  <p:cNvSpPr>
                    <a:spLocks noChangeAspect="1"/>
                  </p:cNvSpPr>
                  <p:nvPr/>
                </p:nvSpPr>
                <p:spPr bwMode="auto">
                  <a:xfrm>
                    <a:off x="8169" y="8634"/>
                    <a:ext cx="596" cy="362"/>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14" name="Freeform 44"/>
                  <p:cNvSpPr>
                    <a:spLocks noChangeAspect="1"/>
                  </p:cNvSpPr>
                  <p:nvPr/>
                </p:nvSpPr>
                <p:spPr bwMode="auto">
                  <a:xfrm>
                    <a:off x="7730" y="8096"/>
                    <a:ext cx="602"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506" name="Group 45"/>
                <p:cNvGrpSpPr>
                  <a:grpSpLocks noChangeAspect="1"/>
                </p:cNvGrpSpPr>
                <p:nvPr/>
              </p:nvGrpSpPr>
              <p:grpSpPr bwMode="auto">
                <a:xfrm>
                  <a:off x="7730" y="8069"/>
                  <a:ext cx="1039" cy="904"/>
                  <a:chOff x="7730" y="8069"/>
                  <a:chExt cx="1039" cy="904"/>
                </a:xfrm>
              </p:grpSpPr>
              <p:sp>
                <p:nvSpPr>
                  <p:cNvPr id="507" name="Freeform 46"/>
                  <p:cNvSpPr>
                    <a:spLocks noChangeAspect="1"/>
                  </p:cNvSpPr>
                  <p:nvPr/>
                </p:nvSpPr>
                <p:spPr bwMode="auto">
                  <a:xfrm>
                    <a:off x="7730" y="8426"/>
                    <a:ext cx="596" cy="32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08" name="Freeform 47"/>
                  <p:cNvSpPr>
                    <a:spLocks noChangeAspect="1"/>
                  </p:cNvSpPr>
                  <p:nvPr/>
                </p:nvSpPr>
                <p:spPr bwMode="auto">
                  <a:xfrm>
                    <a:off x="8176" y="8250"/>
                    <a:ext cx="596" cy="353"/>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09" name="Freeform 48"/>
                  <p:cNvSpPr>
                    <a:spLocks noChangeAspect="1"/>
                  </p:cNvSpPr>
                  <p:nvPr/>
                </p:nvSpPr>
                <p:spPr bwMode="auto">
                  <a:xfrm>
                    <a:off x="8169" y="8603"/>
                    <a:ext cx="596" cy="326"/>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10" name="Freeform 52"/>
                  <p:cNvSpPr>
                    <a:spLocks noChangeAspect="1"/>
                  </p:cNvSpPr>
                  <p:nvPr/>
                </p:nvSpPr>
                <p:spPr bwMode="auto">
                  <a:xfrm>
                    <a:off x="7730" y="8069"/>
                    <a:ext cx="602" cy="362"/>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390" name="Picture 5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96"/>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5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5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5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95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4" name="Group 60"/>
              <p:cNvGrpSpPr>
                <a:grpSpLocks noChangeAspect="1"/>
              </p:cNvGrpSpPr>
              <p:nvPr/>
            </p:nvGrpSpPr>
            <p:grpSpPr bwMode="auto">
              <a:xfrm>
                <a:off x="2192" y="2745"/>
                <a:ext cx="209" cy="167"/>
                <a:chOff x="7730" y="8069"/>
                <a:chExt cx="1039" cy="929"/>
              </a:xfrm>
            </p:grpSpPr>
            <p:grpSp>
              <p:nvGrpSpPr>
                <p:cNvPr id="495" name="Group 61"/>
                <p:cNvGrpSpPr>
                  <a:grpSpLocks noChangeAspect="1"/>
                </p:cNvGrpSpPr>
                <p:nvPr/>
              </p:nvGrpSpPr>
              <p:grpSpPr bwMode="auto">
                <a:xfrm>
                  <a:off x="7730" y="8094"/>
                  <a:ext cx="1039" cy="904"/>
                  <a:chOff x="7730" y="8094"/>
                  <a:chExt cx="1039" cy="904"/>
                </a:xfrm>
              </p:grpSpPr>
              <p:sp>
                <p:nvSpPr>
                  <p:cNvPr id="501" name="Freeform 62"/>
                  <p:cNvSpPr>
                    <a:spLocks noChangeAspect="1"/>
                  </p:cNvSpPr>
                  <p:nvPr/>
                </p:nvSpPr>
                <p:spPr bwMode="auto">
                  <a:xfrm>
                    <a:off x="7729" y="8452"/>
                    <a:ext cx="596" cy="364"/>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02" name="Freeform 63"/>
                  <p:cNvSpPr>
                    <a:spLocks noChangeAspect="1"/>
                  </p:cNvSpPr>
                  <p:nvPr/>
                </p:nvSpPr>
                <p:spPr bwMode="auto">
                  <a:xfrm>
                    <a:off x="8174" y="8277"/>
                    <a:ext cx="596"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03" name="Freeform 64"/>
                  <p:cNvSpPr>
                    <a:spLocks noChangeAspect="1"/>
                  </p:cNvSpPr>
                  <p:nvPr/>
                </p:nvSpPr>
                <p:spPr bwMode="auto">
                  <a:xfrm>
                    <a:off x="8168" y="8637"/>
                    <a:ext cx="596" cy="360"/>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04" name="Freeform 68"/>
                  <p:cNvSpPr>
                    <a:spLocks noChangeAspect="1"/>
                  </p:cNvSpPr>
                  <p:nvPr/>
                </p:nvSpPr>
                <p:spPr bwMode="auto">
                  <a:xfrm>
                    <a:off x="7729" y="8138"/>
                    <a:ext cx="602" cy="319"/>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496" name="Group 69"/>
                <p:cNvGrpSpPr>
                  <a:grpSpLocks noChangeAspect="1"/>
                </p:cNvGrpSpPr>
                <p:nvPr/>
              </p:nvGrpSpPr>
              <p:grpSpPr bwMode="auto">
                <a:xfrm>
                  <a:off x="7730" y="8069"/>
                  <a:ext cx="1039" cy="904"/>
                  <a:chOff x="7730" y="8069"/>
                  <a:chExt cx="1039" cy="904"/>
                </a:xfrm>
              </p:grpSpPr>
              <p:sp>
                <p:nvSpPr>
                  <p:cNvPr id="497" name="Freeform 70"/>
                  <p:cNvSpPr>
                    <a:spLocks noChangeAspect="1"/>
                  </p:cNvSpPr>
                  <p:nvPr/>
                </p:nvSpPr>
                <p:spPr bwMode="auto">
                  <a:xfrm>
                    <a:off x="7729" y="8425"/>
                    <a:ext cx="596" cy="324"/>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98" name="Freeform 71"/>
                  <p:cNvSpPr>
                    <a:spLocks noChangeAspect="1"/>
                  </p:cNvSpPr>
                  <p:nvPr/>
                </p:nvSpPr>
                <p:spPr bwMode="auto">
                  <a:xfrm>
                    <a:off x="8174" y="8250"/>
                    <a:ext cx="596" cy="355"/>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99" name="Freeform 72"/>
                  <p:cNvSpPr>
                    <a:spLocks noChangeAspect="1"/>
                  </p:cNvSpPr>
                  <p:nvPr/>
                </p:nvSpPr>
                <p:spPr bwMode="auto">
                  <a:xfrm>
                    <a:off x="8168" y="8610"/>
                    <a:ext cx="596" cy="319"/>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500" name="Freeform 76"/>
                  <p:cNvSpPr>
                    <a:spLocks noChangeAspect="1"/>
                  </p:cNvSpPr>
                  <p:nvPr/>
                </p:nvSpPr>
                <p:spPr bwMode="auto">
                  <a:xfrm>
                    <a:off x="7729" y="8070"/>
                    <a:ext cx="602" cy="360"/>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395" name="Picture 77"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66"/>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7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 name="Picture 8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 name="Picture 8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82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 name="Group 84"/>
              <p:cNvGrpSpPr>
                <a:grpSpLocks noChangeAspect="1"/>
              </p:cNvGrpSpPr>
              <p:nvPr/>
            </p:nvGrpSpPr>
            <p:grpSpPr bwMode="auto">
              <a:xfrm>
                <a:off x="1930" y="2737"/>
                <a:ext cx="297" cy="200"/>
                <a:chOff x="7730" y="7883"/>
                <a:chExt cx="1473" cy="1115"/>
              </a:xfrm>
            </p:grpSpPr>
            <p:grpSp>
              <p:nvGrpSpPr>
                <p:cNvPr id="479" name="Group 85"/>
                <p:cNvGrpSpPr>
                  <a:grpSpLocks noChangeAspect="1"/>
                </p:cNvGrpSpPr>
                <p:nvPr/>
              </p:nvGrpSpPr>
              <p:grpSpPr bwMode="auto">
                <a:xfrm>
                  <a:off x="7730" y="7908"/>
                  <a:ext cx="1473" cy="1090"/>
                  <a:chOff x="7730" y="7908"/>
                  <a:chExt cx="1473" cy="1090"/>
                </a:xfrm>
              </p:grpSpPr>
              <p:sp>
                <p:nvSpPr>
                  <p:cNvPr id="488" name="Freeform 86"/>
                  <p:cNvSpPr>
                    <a:spLocks noChangeAspect="1"/>
                  </p:cNvSpPr>
                  <p:nvPr/>
                </p:nvSpPr>
                <p:spPr bwMode="auto">
                  <a:xfrm>
                    <a:off x="7732" y="8456"/>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89" name="Freeform 87"/>
                  <p:cNvSpPr>
                    <a:spLocks noChangeAspect="1"/>
                  </p:cNvSpPr>
                  <p:nvPr/>
                </p:nvSpPr>
                <p:spPr bwMode="auto">
                  <a:xfrm>
                    <a:off x="8177" y="8280"/>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90" name="Freeform 88"/>
                  <p:cNvSpPr>
                    <a:spLocks noChangeAspect="1"/>
                  </p:cNvSpPr>
                  <p:nvPr/>
                </p:nvSpPr>
                <p:spPr bwMode="auto">
                  <a:xfrm>
                    <a:off x="8170" y="8636"/>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91" name="Freeform 89"/>
                  <p:cNvSpPr>
                    <a:spLocks noChangeAspect="1"/>
                  </p:cNvSpPr>
                  <p:nvPr/>
                </p:nvSpPr>
                <p:spPr bwMode="auto">
                  <a:xfrm>
                    <a:off x="8602" y="8461"/>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92" name="Freeform 90"/>
                  <p:cNvSpPr>
                    <a:spLocks noChangeAspect="1"/>
                  </p:cNvSpPr>
                  <p:nvPr/>
                </p:nvSpPr>
                <p:spPr bwMode="auto">
                  <a:xfrm>
                    <a:off x="8602" y="8100"/>
                    <a:ext cx="601" cy="356"/>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93" name="Freeform 91"/>
                  <p:cNvSpPr>
                    <a:spLocks noChangeAspect="1"/>
                  </p:cNvSpPr>
                  <p:nvPr/>
                </p:nvSpPr>
                <p:spPr bwMode="auto">
                  <a:xfrm>
                    <a:off x="8170" y="7951"/>
                    <a:ext cx="601" cy="320"/>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94" name="Freeform 92"/>
                  <p:cNvSpPr>
                    <a:spLocks noChangeAspect="1"/>
                  </p:cNvSpPr>
                  <p:nvPr/>
                </p:nvSpPr>
                <p:spPr bwMode="auto">
                  <a:xfrm>
                    <a:off x="7732" y="8100"/>
                    <a:ext cx="601" cy="356"/>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480" name="Group 93"/>
                <p:cNvGrpSpPr>
                  <a:grpSpLocks noChangeAspect="1"/>
                </p:cNvGrpSpPr>
                <p:nvPr/>
              </p:nvGrpSpPr>
              <p:grpSpPr bwMode="auto">
                <a:xfrm>
                  <a:off x="7730" y="7883"/>
                  <a:ext cx="1473" cy="1090"/>
                  <a:chOff x="7730" y="7883"/>
                  <a:chExt cx="1473" cy="1090"/>
                </a:xfrm>
              </p:grpSpPr>
              <p:sp>
                <p:nvSpPr>
                  <p:cNvPr id="481" name="Freeform 94"/>
                  <p:cNvSpPr>
                    <a:spLocks noChangeAspect="1"/>
                  </p:cNvSpPr>
                  <p:nvPr/>
                </p:nvSpPr>
                <p:spPr bwMode="auto">
                  <a:xfrm>
                    <a:off x="7732" y="8429"/>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82" name="Freeform 95"/>
                  <p:cNvSpPr>
                    <a:spLocks noChangeAspect="1"/>
                  </p:cNvSpPr>
                  <p:nvPr/>
                </p:nvSpPr>
                <p:spPr bwMode="auto">
                  <a:xfrm>
                    <a:off x="8177" y="8253"/>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83" name="Freeform 96"/>
                  <p:cNvSpPr>
                    <a:spLocks noChangeAspect="1"/>
                  </p:cNvSpPr>
                  <p:nvPr/>
                </p:nvSpPr>
                <p:spPr bwMode="auto">
                  <a:xfrm>
                    <a:off x="8170" y="8609"/>
                    <a:ext cx="595" cy="320"/>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84" name="Freeform 97"/>
                  <p:cNvSpPr>
                    <a:spLocks noChangeAspect="1"/>
                  </p:cNvSpPr>
                  <p:nvPr/>
                </p:nvSpPr>
                <p:spPr bwMode="auto">
                  <a:xfrm>
                    <a:off x="8602" y="8434"/>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85" name="Freeform 98"/>
                  <p:cNvSpPr>
                    <a:spLocks noChangeAspect="1"/>
                  </p:cNvSpPr>
                  <p:nvPr/>
                </p:nvSpPr>
                <p:spPr bwMode="auto">
                  <a:xfrm>
                    <a:off x="8602" y="8068"/>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86" name="Freeform 99"/>
                  <p:cNvSpPr>
                    <a:spLocks noChangeAspect="1"/>
                  </p:cNvSpPr>
                  <p:nvPr/>
                </p:nvSpPr>
                <p:spPr bwMode="auto">
                  <a:xfrm>
                    <a:off x="8170" y="7884"/>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87" name="Freeform 100"/>
                  <p:cNvSpPr>
                    <a:spLocks noChangeAspect="1"/>
                  </p:cNvSpPr>
                  <p:nvPr/>
                </p:nvSpPr>
                <p:spPr bwMode="auto">
                  <a:xfrm>
                    <a:off x="7732" y="8068"/>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400" name="Picture 101"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102"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34"/>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10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10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105"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85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10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10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7" name="Group 108"/>
              <p:cNvGrpSpPr>
                <a:grpSpLocks noChangeAspect="1"/>
              </p:cNvGrpSpPr>
              <p:nvPr/>
            </p:nvGrpSpPr>
            <p:grpSpPr bwMode="auto">
              <a:xfrm>
                <a:off x="1837" y="2896"/>
                <a:ext cx="297" cy="200"/>
                <a:chOff x="7730" y="7883"/>
                <a:chExt cx="1473" cy="1115"/>
              </a:xfrm>
            </p:grpSpPr>
            <p:grpSp>
              <p:nvGrpSpPr>
                <p:cNvPr id="463" name="Group 109"/>
                <p:cNvGrpSpPr>
                  <a:grpSpLocks noChangeAspect="1"/>
                </p:cNvGrpSpPr>
                <p:nvPr/>
              </p:nvGrpSpPr>
              <p:grpSpPr bwMode="auto">
                <a:xfrm>
                  <a:off x="7730" y="7908"/>
                  <a:ext cx="1473" cy="1090"/>
                  <a:chOff x="7730" y="7908"/>
                  <a:chExt cx="1473" cy="1090"/>
                </a:xfrm>
              </p:grpSpPr>
              <p:sp>
                <p:nvSpPr>
                  <p:cNvPr id="472" name="Freeform 471"/>
                  <p:cNvSpPr>
                    <a:spLocks noChangeAspect="1"/>
                  </p:cNvSpPr>
                  <p:nvPr/>
                </p:nvSpPr>
                <p:spPr bwMode="auto">
                  <a:xfrm>
                    <a:off x="7730" y="8453"/>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73" name="Freeform 472"/>
                  <p:cNvSpPr>
                    <a:spLocks noChangeAspect="1"/>
                  </p:cNvSpPr>
                  <p:nvPr/>
                </p:nvSpPr>
                <p:spPr bwMode="auto">
                  <a:xfrm>
                    <a:off x="8175" y="8277"/>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74" name="Freeform 473"/>
                  <p:cNvSpPr>
                    <a:spLocks noChangeAspect="1"/>
                  </p:cNvSpPr>
                  <p:nvPr/>
                </p:nvSpPr>
                <p:spPr bwMode="auto">
                  <a:xfrm>
                    <a:off x="8168" y="8638"/>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75" name="Freeform 474"/>
                  <p:cNvSpPr>
                    <a:spLocks noChangeAspect="1"/>
                  </p:cNvSpPr>
                  <p:nvPr/>
                </p:nvSpPr>
                <p:spPr bwMode="auto">
                  <a:xfrm>
                    <a:off x="8600" y="8458"/>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76" name="Freeform 475"/>
                  <p:cNvSpPr>
                    <a:spLocks noChangeAspect="1"/>
                  </p:cNvSpPr>
                  <p:nvPr/>
                </p:nvSpPr>
                <p:spPr bwMode="auto">
                  <a:xfrm>
                    <a:off x="8600" y="8093"/>
                    <a:ext cx="601"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77" name="Freeform 476"/>
                  <p:cNvSpPr>
                    <a:spLocks noChangeAspect="1"/>
                  </p:cNvSpPr>
                  <p:nvPr/>
                </p:nvSpPr>
                <p:spPr bwMode="auto">
                  <a:xfrm>
                    <a:off x="8168" y="7908"/>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78" name="Freeform 477"/>
                  <p:cNvSpPr>
                    <a:spLocks noChangeAspect="1"/>
                  </p:cNvSpPr>
                  <p:nvPr/>
                </p:nvSpPr>
                <p:spPr bwMode="auto">
                  <a:xfrm>
                    <a:off x="7730" y="8093"/>
                    <a:ext cx="601"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464" name="Group 117"/>
                <p:cNvGrpSpPr>
                  <a:grpSpLocks noChangeAspect="1"/>
                </p:cNvGrpSpPr>
                <p:nvPr/>
              </p:nvGrpSpPr>
              <p:grpSpPr bwMode="auto">
                <a:xfrm>
                  <a:off x="7730" y="7883"/>
                  <a:ext cx="1473" cy="1090"/>
                  <a:chOff x="7730" y="7883"/>
                  <a:chExt cx="1473" cy="1090"/>
                </a:xfrm>
              </p:grpSpPr>
              <p:sp>
                <p:nvSpPr>
                  <p:cNvPr id="465" name="Freeform 118"/>
                  <p:cNvSpPr>
                    <a:spLocks noChangeAspect="1"/>
                  </p:cNvSpPr>
                  <p:nvPr/>
                </p:nvSpPr>
                <p:spPr bwMode="auto">
                  <a:xfrm>
                    <a:off x="7730" y="8426"/>
                    <a:ext cx="595"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66" name="Freeform 119"/>
                  <p:cNvSpPr>
                    <a:spLocks noChangeAspect="1"/>
                  </p:cNvSpPr>
                  <p:nvPr/>
                </p:nvSpPr>
                <p:spPr bwMode="auto">
                  <a:xfrm>
                    <a:off x="8175" y="8246"/>
                    <a:ext cx="595" cy="361"/>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67" name="Freeform 120"/>
                  <p:cNvSpPr>
                    <a:spLocks noChangeAspect="1"/>
                  </p:cNvSpPr>
                  <p:nvPr/>
                </p:nvSpPr>
                <p:spPr bwMode="auto">
                  <a:xfrm>
                    <a:off x="8168" y="8611"/>
                    <a:ext cx="59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68" name="Freeform 121"/>
                  <p:cNvSpPr>
                    <a:spLocks noChangeAspect="1"/>
                  </p:cNvSpPr>
                  <p:nvPr/>
                </p:nvSpPr>
                <p:spPr bwMode="auto">
                  <a:xfrm>
                    <a:off x="8600" y="8431"/>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69" name="Freeform 122"/>
                  <p:cNvSpPr>
                    <a:spLocks noChangeAspect="1"/>
                  </p:cNvSpPr>
                  <p:nvPr/>
                </p:nvSpPr>
                <p:spPr bwMode="auto">
                  <a:xfrm>
                    <a:off x="8600" y="8066"/>
                    <a:ext cx="601"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70" name="Freeform 123"/>
                  <p:cNvSpPr>
                    <a:spLocks noChangeAspect="1"/>
                  </p:cNvSpPr>
                  <p:nvPr/>
                </p:nvSpPr>
                <p:spPr bwMode="auto">
                  <a:xfrm>
                    <a:off x="8168" y="7881"/>
                    <a:ext cx="601"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71" name="Freeform 124"/>
                  <p:cNvSpPr>
                    <a:spLocks noChangeAspect="1"/>
                  </p:cNvSpPr>
                  <p:nvPr/>
                </p:nvSpPr>
                <p:spPr bwMode="auto">
                  <a:xfrm>
                    <a:off x="7730" y="8066"/>
                    <a:ext cx="601"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408" name="Picture 12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95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 name="Picture 12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8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 name="Picture 12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 name="Picture 12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 name="Picture 12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301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 name="Picture 13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Picture 1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5" name="Group 132"/>
              <p:cNvGrpSpPr>
                <a:grpSpLocks noChangeAspect="1"/>
              </p:cNvGrpSpPr>
              <p:nvPr/>
            </p:nvGrpSpPr>
            <p:grpSpPr bwMode="auto">
              <a:xfrm>
                <a:off x="2263" y="2999"/>
                <a:ext cx="297" cy="200"/>
                <a:chOff x="7730" y="7883"/>
                <a:chExt cx="1473" cy="1115"/>
              </a:xfrm>
            </p:grpSpPr>
            <p:grpSp>
              <p:nvGrpSpPr>
                <p:cNvPr id="447" name="Group 133"/>
                <p:cNvGrpSpPr>
                  <a:grpSpLocks noChangeAspect="1"/>
                </p:cNvGrpSpPr>
                <p:nvPr/>
              </p:nvGrpSpPr>
              <p:grpSpPr bwMode="auto">
                <a:xfrm>
                  <a:off x="7730" y="7908"/>
                  <a:ext cx="1473" cy="1090"/>
                  <a:chOff x="7730" y="7908"/>
                  <a:chExt cx="1473" cy="1090"/>
                </a:xfrm>
              </p:grpSpPr>
              <p:sp>
                <p:nvSpPr>
                  <p:cNvPr id="456" name="Freeform 134"/>
                  <p:cNvSpPr>
                    <a:spLocks noChangeAspect="1"/>
                  </p:cNvSpPr>
                  <p:nvPr/>
                </p:nvSpPr>
                <p:spPr bwMode="auto">
                  <a:xfrm>
                    <a:off x="7733" y="8456"/>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7" name="Freeform 135"/>
                  <p:cNvSpPr>
                    <a:spLocks noChangeAspect="1"/>
                  </p:cNvSpPr>
                  <p:nvPr/>
                </p:nvSpPr>
                <p:spPr bwMode="auto">
                  <a:xfrm>
                    <a:off x="8178" y="8280"/>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8" name="Freeform 136"/>
                  <p:cNvSpPr>
                    <a:spLocks noChangeAspect="1"/>
                  </p:cNvSpPr>
                  <p:nvPr/>
                </p:nvSpPr>
                <p:spPr bwMode="auto">
                  <a:xfrm>
                    <a:off x="8171" y="8636"/>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9" name="Freeform 137"/>
                  <p:cNvSpPr>
                    <a:spLocks noChangeAspect="1"/>
                  </p:cNvSpPr>
                  <p:nvPr/>
                </p:nvSpPr>
                <p:spPr bwMode="auto">
                  <a:xfrm>
                    <a:off x="8603" y="8461"/>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60" name="Freeform 138"/>
                  <p:cNvSpPr>
                    <a:spLocks noChangeAspect="1"/>
                  </p:cNvSpPr>
                  <p:nvPr/>
                </p:nvSpPr>
                <p:spPr bwMode="auto">
                  <a:xfrm>
                    <a:off x="8603" y="8095"/>
                    <a:ext cx="601"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61" name="Freeform 139"/>
                  <p:cNvSpPr>
                    <a:spLocks noChangeAspect="1"/>
                  </p:cNvSpPr>
                  <p:nvPr/>
                </p:nvSpPr>
                <p:spPr bwMode="auto">
                  <a:xfrm>
                    <a:off x="8171" y="7951"/>
                    <a:ext cx="601" cy="320"/>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62" name="Freeform 140"/>
                  <p:cNvSpPr>
                    <a:spLocks noChangeAspect="1"/>
                  </p:cNvSpPr>
                  <p:nvPr/>
                </p:nvSpPr>
                <p:spPr bwMode="auto">
                  <a:xfrm>
                    <a:off x="7733" y="8095"/>
                    <a:ext cx="601"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448" name="Group 141"/>
                <p:cNvGrpSpPr>
                  <a:grpSpLocks noChangeAspect="1"/>
                </p:cNvGrpSpPr>
                <p:nvPr/>
              </p:nvGrpSpPr>
              <p:grpSpPr bwMode="auto">
                <a:xfrm>
                  <a:off x="7730" y="7883"/>
                  <a:ext cx="1473" cy="1090"/>
                  <a:chOff x="7730" y="7883"/>
                  <a:chExt cx="1473" cy="1090"/>
                </a:xfrm>
              </p:grpSpPr>
              <p:sp>
                <p:nvSpPr>
                  <p:cNvPr id="449" name="Freeform 142"/>
                  <p:cNvSpPr>
                    <a:spLocks noChangeAspect="1"/>
                  </p:cNvSpPr>
                  <p:nvPr/>
                </p:nvSpPr>
                <p:spPr bwMode="auto">
                  <a:xfrm>
                    <a:off x="7733" y="8429"/>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0" name="Freeform 143"/>
                  <p:cNvSpPr>
                    <a:spLocks noChangeAspect="1"/>
                  </p:cNvSpPr>
                  <p:nvPr/>
                </p:nvSpPr>
                <p:spPr bwMode="auto">
                  <a:xfrm>
                    <a:off x="8178" y="8253"/>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1" name="Freeform 144"/>
                  <p:cNvSpPr>
                    <a:spLocks noChangeAspect="1"/>
                  </p:cNvSpPr>
                  <p:nvPr/>
                </p:nvSpPr>
                <p:spPr bwMode="auto">
                  <a:xfrm>
                    <a:off x="8171" y="8609"/>
                    <a:ext cx="595" cy="320"/>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2" name="Freeform 145"/>
                  <p:cNvSpPr>
                    <a:spLocks noChangeAspect="1"/>
                  </p:cNvSpPr>
                  <p:nvPr/>
                </p:nvSpPr>
                <p:spPr bwMode="auto">
                  <a:xfrm>
                    <a:off x="8603" y="8433"/>
                    <a:ext cx="601" cy="32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3" name="Freeform 146"/>
                  <p:cNvSpPr>
                    <a:spLocks noChangeAspect="1"/>
                  </p:cNvSpPr>
                  <p:nvPr/>
                </p:nvSpPr>
                <p:spPr bwMode="auto">
                  <a:xfrm>
                    <a:off x="8603" y="8068"/>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4" name="Freeform 147"/>
                  <p:cNvSpPr>
                    <a:spLocks noChangeAspect="1"/>
                  </p:cNvSpPr>
                  <p:nvPr/>
                </p:nvSpPr>
                <p:spPr bwMode="auto">
                  <a:xfrm>
                    <a:off x="8171" y="7884"/>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55" name="Freeform 148"/>
                  <p:cNvSpPr>
                    <a:spLocks noChangeAspect="1"/>
                  </p:cNvSpPr>
                  <p:nvPr/>
                </p:nvSpPr>
                <p:spPr bwMode="auto">
                  <a:xfrm>
                    <a:off x="7733" y="8068"/>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416" name="Picture 149"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058"/>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 name="Picture 150"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29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 name="Picture 151"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 name="Picture 15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 name="Picture 15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121"/>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 name="Picture 1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 name="Picture 155"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3" name="Group 156"/>
              <p:cNvGrpSpPr>
                <a:grpSpLocks noChangeAspect="1"/>
              </p:cNvGrpSpPr>
              <p:nvPr/>
            </p:nvGrpSpPr>
            <p:grpSpPr bwMode="auto">
              <a:xfrm>
                <a:off x="2004" y="3029"/>
                <a:ext cx="296" cy="200"/>
                <a:chOff x="7730" y="7883"/>
                <a:chExt cx="1473" cy="1115"/>
              </a:xfrm>
            </p:grpSpPr>
            <p:grpSp>
              <p:nvGrpSpPr>
                <p:cNvPr id="431" name="Group 157"/>
                <p:cNvGrpSpPr>
                  <a:grpSpLocks noChangeAspect="1"/>
                </p:cNvGrpSpPr>
                <p:nvPr/>
              </p:nvGrpSpPr>
              <p:grpSpPr bwMode="auto">
                <a:xfrm>
                  <a:off x="7730" y="7908"/>
                  <a:ext cx="1473" cy="1090"/>
                  <a:chOff x="7730" y="7908"/>
                  <a:chExt cx="1473" cy="1090"/>
                </a:xfrm>
              </p:grpSpPr>
              <p:sp>
                <p:nvSpPr>
                  <p:cNvPr id="440" name="Freeform 158"/>
                  <p:cNvSpPr>
                    <a:spLocks noChangeAspect="1"/>
                  </p:cNvSpPr>
                  <p:nvPr/>
                </p:nvSpPr>
                <p:spPr bwMode="auto">
                  <a:xfrm>
                    <a:off x="7728" y="8456"/>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41" name="Freeform 159"/>
                  <p:cNvSpPr>
                    <a:spLocks noChangeAspect="1"/>
                  </p:cNvSpPr>
                  <p:nvPr/>
                </p:nvSpPr>
                <p:spPr bwMode="auto">
                  <a:xfrm>
                    <a:off x="8174" y="8280"/>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42" name="Freeform 160"/>
                  <p:cNvSpPr>
                    <a:spLocks noChangeAspect="1"/>
                  </p:cNvSpPr>
                  <p:nvPr/>
                </p:nvSpPr>
                <p:spPr bwMode="auto">
                  <a:xfrm>
                    <a:off x="8168" y="8636"/>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43" name="Freeform 161"/>
                  <p:cNvSpPr>
                    <a:spLocks noChangeAspect="1"/>
                  </p:cNvSpPr>
                  <p:nvPr/>
                </p:nvSpPr>
                <p:spPr bwMode="auto">
                  <a:xfrm>
                    <a:off x="8601" y="8460"/>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44" name="Freeform 162"/>
                  <p:cNvSpPr>
                    <a:spLocks noChangeAspect="1"/>
                  </p:cNvSpPr>
                  <p:nvPr/>
                </p:nvSpPr>
                <p:spPr bwMode="auto">
                  <a:xfrm>
                    <a:off x="8601" y="8095"/>
                    <a:ext cx="603"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45" name="Freeform 163"/>
                  <p:cNvSpPr>
                    <a:spLocks noChangeAspect="1"/>
                  </p:cNvSpPr>
                  <p:nvPr/>
                </p:nvSpPr>
                <p:spPr bwMode="auto">
                  <a:xfrm>
                    <a:off x="8168" y="7910"/>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46" name="Freeform 164"/>
                  <p:cNvSpPr>
                    <a:spLocks noChangeAspect="1"/>
                  </p:cNvSpPr>
                  <p:nvPr/>
                </p:nvSpPr>
                <p:spPr bwMode="auto">
                  <a:xfrm>
                    <a:off x="7728" y="8095"/>
                    <a:ext cx="603"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432" name="Group 165"/>
                <p:cNvGrpSpPr>
                  <a:grpSpLocks noChangeAspect="1"/>
                </p:cNvGrpSpPr>
                <p:nvPr/>
              </p:nvGrpSpPr>
              <p:grpSpPr bwMode="auto">
                <a:xfrm>
                  <a:off x="7730" y="7883"/>
                  <a:ext cx="1473" cy="1090"/>
                  <a:chOff x="7730" y="7883"/>
                  <a:chExt cx="1473" cy="1090"/>
                </a:xfrm>
              </p:grpSpPr>
              <p:sp>
                <p:nvSpPr>
                  <p:cNvPr id="433" name="Freeform 166"/>
                  <p:cNvSpPr>
                    <a:spLocks noChangeAspect="1"/>
                  </p:cNvSpPr>
                  <p:nvPr/>
                </p:nvSpPr>
                <p:spPr bwMode="auto">
                  <a:xfrm>
                    <a:off x="7728" y="8428"/>
                    <a:ext cx="597" cy="320"/>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34" name="Freeform 167"/>
                  <p:cNvSpPr>
                    <a:spLocks noChangeAspect="1"/>
                  </p:cNvSpPr>
                  <p:nvPr/>
                </p:nvSpPr>
                <p:spPr bwMode="auto">
                  <a:xfrm>
                    <a:off x="8174" y="8253"/>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35" name="Freeform 168"/>
                  <p:cNvSpPr>
                    <a:spLocks noChangeAspect="1"/>
                  </p:cNvSpPr>
                  <p:nvPr/>
                </p:nvSpPr>
                <p:spPr bwMode="auto">
                  <a:xfrm>
                    <a:off x="8168" y="8609"/>
                    <a:ext cx="597" cy="320"/>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36" name="Freeform 169"/>
                  <p:cNvSpPr>
                    <a:spLocks noChangeAspect="1"/>
                  </p:cNvSpPr>
                  <p:nvPr/>
                </p:nvSpPr>
                <p:spPr bwMode="auto">
                  <a:xfrm>
                    <a:off x="8601" y="8433"/>
                    <a:ext cx="603" cy="320"/>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37" name="Freeform 170"/>
                  <p:cNvSpPr>
                    <a:spLocks noChangeAspect="1"/>
                  </p:cNvSpPr>
                  <p:nvPr/>
                </p:nvSpPr>
                <p:spPr bwMode="auto">
                  <a:xfrm>
                    <a:off x="8601" y="8068"/>
                    <a:ext cx="603"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38" name="Freeform 171"/>
                  <p:cNvSpPr>
                    <a:spLocks noChangeAspect="1"/>
                  </p:cNvSpPr>
                  <p:nvPr/>
                </p:nvSpPr>
                <p:spPr bwMode="auto">
                  <a:xfrm>
                    <a:off x="8168" y="7883"/>
                    <a:ext cx="603"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439" name="Freeform 172"/>
                  <p:cNvSpPr>
                    <a:spLocks noChangeAspect="1"/>
                  </p:cNvSpPr>
                  <p:nvPr/>
                </p:nvSpPr>
                <p:spPr bwMode="auto">
                  <a:xfrm>
                    <a:off x="7728" y="8068"/>
                    <a:ext cx="603"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424" name="Picture 173"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87"/>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 name="Picture 17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2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6" name="Picture 17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06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 name="Picture 176"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122"/>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 name="Picture 17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15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 name="Picture 178"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122"/>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 name="Picture 17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060"/>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4" name="Group 11"/>
            <p:cNvGrpSpPr>
              <a:grpSpLocks/>
            </p:cNvGrpSpPr>
            <p:nvPr/>
          </p:nvGrpSpPr>
          <p:grpSpPr bwMode="auto">
            <a:xfrm>
              <a:off x="7921448" y="2492928"/>
              <a:ext cx="1084744" cy="1090286"/>
              <a:chOff x="1837" y="2704"/>
              <a:chExt cx="724" cy="525"/>
            </a:xfrm>
          </p:grpSpPr>
          <p:grpSp>
            <p:nvGrpSpPr>
              <p:cNvPr id="225" name="Group 12"/>
              <p:cNvGrpSpPr>
                <a:grpSpLocks noChangeAspect="1"/>
              </p:cNvGrpSpPr>
              <p:nvPr/>
            </p:nvGrpSpPr>
            <p:grpSpPr bwMode="auto">
              <a:xfrm>
                <a:off x="2097" y="2867"/>
                <a:ext cx="296" cy="200"/>
                <a:chOff x="7730" y="7883"/>
                <a:chExt cx="1473" cy="1115"/>
              </a:xfrm>
            </p:grpSpPr>
            <p:grpSp>
              <p:nvGrpSpPr>
                <p:cNvPr id="365" name="Group 13"/>
                <p:cNvGrpSpPr>
                  <a:grpSpLocks noChangeAspect="1"/>
                </p:cNvGrpSpPr>
                <p:nvPr/>
              </p:nvGrpSpPr>
              <p:grpSpPr bwMode="auto">
                <a:xfrm>
                  <a:off x="7730" y="7908"/>
                  <a:ext cx="1473" cy="1090"/>
                  <a:chOff x="7730" y="7908"/>
                  <a:chExt cx="1473" cy="1090"/>
                </a:xfrm>
              </p:grpSpPr>
              <p:sp>
                <p:nvSpPr>
                  <p:cNvPr id="374" name="Freeform 14"/>
                  <p:cNvSpPr>
                    <a:spLocks noChangeAspect="1"/>
                  </p:cNvSpPr>
                  <p:nvPr/>
                </p:nvSpPr>
                <p:spPr bwMode="auto">
                  <a:xfrm>
                    <a:off x="7728" y="8454"/>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5" name="Freeform 15"/>
                  <p:cNvSpPr>
                    <a:spLocks noChangeAspect="1"/>
                  </p:cNvSpPr>
                  <p:nvPr/>
                </p:nvSpPr>
                <p:spPr bwMode="auto">
                  <a:xfrm>
                    <a:off x="8174" y="8279"/>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6" name="Freeform 16"/>
                  <p:cNvSpPr>
                    <a:spLocks noChangeAspect="1"/>
                  </p:cNvSpPr>
                  <p:nvPr/>
                </p:nvSpPr>
                <p:spPr bwMode="auto">
                  <a:xfrm>
                    <a:off x="8167" y="8639"/>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7" name="Freeform 17"/>
                  <p:cNvSpPr>
                    <a:spLocks noChangeAspect="1"/>
                  </p:cNvSpPr>
                  <p:nvPr/>
                </p:nvSpPr>
                <p:spPr bwMode="auto">
                  <a:xfrm>
                    <a:off x="8601" y="8459"/>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8" name="Freeform 18"/>
                  <p:cNvSpPr>
                    <a:spLocks noChangeAspect="1"/>
                  </p:cNvSpPr>
                  <p:nvPr/>
                </p:nvSpPr>
                <p:spPr bwMode="auto">
                  <a:xfrm>
                    <a:off x="8601" y="8094"/>
                    <a:ext cx="603"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9" name="Freeform 19"/>
                  <p:cNvSpPr>
                    <a:spLocks noChangeAspect="1"/>
                  </p:cNvSpPr>
                  <p:nvPr/>
                </p:nvSpPr>
                <p:spPr bwMode="auto">
                  <a:xfrm>
                    <a:off x="8167" y="7909"/>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80" name="Freeform 20"/>
                  <p:cNvSpPr>
                    <a:spLocks noChangeAspect="1"/>
                  </p:cNvSpPr>
                  <p:nvPr/>
                </p:nvSpPr>
                <p:spPr bwMode="auto">
                  <a:xfrm>
                    <a:off x="7728" y="8094"/>
                    <a:ext cx="603"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366" name="Group 21"/>
                <p:cNvGrpSpPr>
                  <a:grpSpLocks noChangeAspect="1"/>
                </p:cNvGrpSpPr>
                <p:nvPr/>
              </p:nvGrpSpPr>
              <p:grpSpPr bwMode="auto">
                <a:xfrm>
                  <a:off x="7730" y="7883"/>
                  <a:ext cx="1473" cy="1090"/>
                  <a:chOff x="7730" y="7883"/>
                  <a:chExt cx="1473" cy="1090"/>
                </a:xfrm>
              </p:grpSpPr>
              <p:sp>
                <p:nvSpPr>
                  <p:cNvPr id="367" name="Freeform 22"/>
                  <p:cNvSpPr>
                    <a:spLocks noChangeAspect="1"/>
                  </p:cNvSpPr>
                  <p:nvPr/>
                </p:nvSpPr>
                <p:spPr bwMode="auto">
                  <a:xfrm>
                    <a:off x="7728" y="8427"/>
                    <a:ext cx="597"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68" name="Freeform 23"/>
                  <p:cNvSpPr>
                    <a:spLocks noChangeAspect="1"/>
                  </p:cNvSpPr>
                  <p:nvPr/>
                </p:nvSpPr>
                <p:spPr bwMode="auto">
                  <a:xfrm>
                    <a:off x="8174" y="8251"/>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69" name="Freeform 24"/>
                  <p:cNvSpPr>
                    <a:spLocks noChangeAspect="1"/>
                  </p:cNvSpPr>
                  <p:nvPr/>
                </p:nvSpPr>
                <p:spPr bwMode="auto">
                  <a:xfrm>
                    <a:off x="8167" y="8612"/>
                    <a:ext cx="597"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0" name="Freeform 25"/>
                  <p:cNvSpPr>
                    <a:spLocks noChangeAspect="1"/>
                  </p:cNvSpPr>
                  <p:nvPr/>
                </p:nvSpPr>
                <p:spPr bwMode="auto">
                  <a:xfrm>
                    <a:off x="8601" y="8432"/>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1" name="Freeform 26"/>
                  <p:cNvSpPr>
                    <a:spLocks noChangeAspect="1"/>
                  </p:cNvSpPr>
                  <p:nvPr/>
                </p:nvSpPr>
                <p:spPr bwMode="auto">
                  <a:xfrm>
                    <a:off x="8601" y="8067"/>
                    <a:ext cx="603"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2" name="Freeform 27"/>
                  <p:cNvSpPr>
                    <a:spLocks noChangeAspect="1"/>
                  </p:cNvSpPr>
                  <p:nvPr/>
                </p:nvSpPr>
                <p:spPr bwMode="auto">
                  <a:xfrm>
                    <a:off x="8167" y="7882"/>
                    <a:ext cx="603"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73" name="Freeform 28"/>
                  <p:cNvSpPr>
                    <a:spLocks noChangeAspect="1"/>
                  </p:cNvSpPr>
                  <p:nvPr/>
                </p:nvSpPr>
                <p:spPr bwMode="auto">
                  <a:xfrm>
                    <a:off x="7728" y="8067"/>
                    <a:ext cx="603"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226" name="Picture 2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2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 name="Picture 30"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863"/>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 name="Picture 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32"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33"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0" y="298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34"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96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 name="Picture 3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9" y="289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3" name="Group 36"/>
              <p:cNvGrpSpPr>
                <a:grpSpLocks noChangeAspect="1"/>
              </p:cNvGrpSpPr>
              <p:nvPr/>
            </p:nvGrpSpPr>
            <p:grpSpPr bwMode="auto">
              <a:xfrm>
                <a:off x="2352" y="2838"/>
                <a:ext cx="209" cy="199"/>
                <a:chOff x="7730" y="7883"/>
                <a:chExt cx="1039" cy="1115"/>
              </a:xfrm>
            </p:grpSpPr>
            <p:grpSp>
              <p:nvGrpSpPr>
                <p:cNvPr id="353" name="Group 37"/>
                <p:cNvGrpSpPr>
                  <a:grpSpLocks noChangeAspect="1"/>
                </p:cNvGrpSpPr>
                <p:nvPr/>
              </p:nvGrpSpPr>
              <p:grpSpPr bwMode="auto">
                <a:xfrm>
                  <a:off x="7730" y="7908"/>
                  <a:ext cx="1039" cy="1090"/>
                  <a:chOff x="7730" y="7908"/>
                  <a:chExt cx="1039" cy="1090"/>
                </a:xfrm>
              </p:grpSpPr>
              <p:sp>
                <p:nvSpPr>
                  <p:cNvPr id="360" name="Freeform 38"/>
                  <p:cNvSpPr>
                    <a:spLocks noChangeAspect="1"/>
                  </p:cNvSpPr>
                  <p:nvPr/>
                </p:nvSpPr>
                <p:spPr bwMode="auto">
                  <a:xfrm>
                    <a:off x="7727" y="8497"/>
                    <a:ext cx="596" cy="358"/>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61" name="Freeform 39"/>
                  <p:cNvSpPr>
                    <a:spLocks noChangeAspect="1"/>
                  </p:cNvSpPr>
                  <p:nvPr/>
                </p:nvSpPr>
                <p:spPr bwMode="auto">
                  <a:xfrm>
                    <a:off x="8173" y="8321"/>
                    <a:ext cx="596"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62" name="Freeform 40"/>
                  <p:cNvSpPr>
                    <a:spLocks noChangeAspect="1"/>
                  </p:cNvSpPr>
                  <p:nvPr/>
                </p:nvSpPr>
                <p:spPr bwMode="auto">
                  <a:xfrm>
                    <a:off x="8167" y="8679"/>
                    <a:ext cx="596" cy="33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63" name="Freeform 43"/>
                  <p:cNvSpPr>
                    <a:spLocks noChangeAspect="1"/>
                  </p:cNvSpPr>
                  <p:nvPr/>
                </p:nvSpPr>
                <p:spPr bwMode="auto">
                  <a:xfrm>
                    <a:off x="8167" y="7954"/>
                    <a:ext cx="602" cy="362"/>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64" name="Freeform 44"/>
                  <p:cNvSpPr>
                    <a:spLocks noChangeAspect="1"/>
                  </p:cNvSpPr>
                  <p:nvPr/>
                </p:nvSpPr>
                <p:spPr bwMode="auto">
                  <a:xfrm>
                    <a:off x="7727" y="8139"/>
                    <a:ext cx="602" cy="362"/>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354" name="Group 45"/>
                <p:cNvGrpSpPr>
                  <a:grpSpLocks noChangeAspect="1"/>
                </p:cNvGrpSpPr>
                <p:nvPr/>
              </p:nvGrpSpPr>
              <p:grpSpPr bwMode="auto">
                <a:xfrm>
                  <a:off x="7730" y="7883"/>
                  <a:ext cx="1039" cy="1090"/>
                  <a:chOff x="7730" y="7883"/>
                  <a:chExt cx="1039" cy="1090"/>
                </a:xfrm>
              </p:grpSpPr>
              <p:sp>
                <p:nvSpPr>
                  <p:cNvPr id="355" name="Freeform 46"/>
                  <p:cNvSpPr>
                    <a:spLocks noChangeAspect="1"/>
                  </p:cNvSpPr>
                  <p:nvPr/>
                </p:nvSpPr>
                <p:spPr bwMode="auto">
                  <a:xfrm>
                    <a:off x="7727" y="8429"/>
                    <a:ext cx="596" cy="362"/>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56" name="Freeform 47"/>
                  <p:cNvSpPr>
                    <a:spLocks noChangeAspect="1"/>
                  </p:cNvSpPr>
                  <p:nvPr/>
                </p:nvSpPr>
                <p:spPr bwMode="auto">
                  <a:xfrm>
                    <a:off x="8173" y="8253"/>
                    <a:ext cx="596" cy="358"/>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57" name="Freeform 48"/>
                  <p:cNvSpPr>
                    <a:spLocks noChangeAspect="1"/>
                  </p:cNvSpPr>
                  <p:nvPr/>
                </p:nvSpPr>
                <p:spPr bwMode="auto">
                  <a:xfrm>
                    <a:off x="8167" y="8611"/>
                    <a:ext cx="596" cy="362"/>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58" name="Freeform 51"/>
                  <p:cNvSpPr>
                    <a:spLocks noChangeAspect="1"/>
                  </p:cNvSpPr>
                  <p:nvPr/>
                </p:nvSpPr>
                <p:spPr bwMode="auto">
                  <a:xfrm>
                    <a:off x="8167" y="7917"/>
                    <a:ext cx="602" cy="33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59" name="Freeform 52"/>
                  <p:cNvSpPr>
                    <a:spLocks noChangeAspect="1"/>
                  </p:cNvSpPr>
                  <p:nvPr/>
                </p:nvSpPr>
                <p:spPr bwMode="auto">
                  <a:xfrm>
                    <a:off x="7727" y="8076"/>
                    <a:ext cx="602" cy="358"/>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234" name="Picture 5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96"/>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5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83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5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86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5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 y="29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 name="Picture 5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9" y="295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9" name="Group 60"/>
              <p:cNvGrpSpPr>
                <a:grpSpLocks noChangeAspect="1"/>
              </p:cNvGrpSpPr>
              <p:nvPr/>
            </p:nvGrpSpPr>
            <p:grpSpPr bwMode="auto">
              <a:xfrm>
                <a:off x="2190" y="2708"/>
                <a:ext cx="296" cy="200"/>
                <a:chOff x="7730" y="7883"/>
                <a:chExt cx="1473" cy="1115"/>
              </a:xfrm>
            </p:grpSpPr>
            <p:grpSp>
              <p:nvGrpSpPr>
                <p:cNvPr id="337" name="Group 61"/>
                <p:cNvGrpSpPr>
                  <a:grpSpLocks noChangeAspect="1"/>
                </p:cNvGrpSpPr>
                <p:nvPr/>
              </p:nvGrpSpPr>
              <p:grpSpPr bwMode="auto">
                <a:xfrm>
                  <a:off x="7730" y="7908"/>
                  <a:ext cx="1473" cy="1090"/>
                  <a:chOff x="7730" y="7908"/>
                  <a:chExt cx="1473" cy="1090"/>
                </a:xfrm>
              </p:grpSpPr>
              <p:sp>
                <p:nvSpPr>
                  <p:cNvPr id="346" name="Freeform 62"/>
                  <p:cNvSpPr>
                    <a:spLocks noChangeAspect="1"/>
                  </p:cNvSpPr>
                  <p:nvPr/>
                </p:nvSpPr>
                <p:spPr bwMode="auto">
                  <a:xfrm>
                    <a:off x="7730" y="8457"/>
                    <a:ext cx="597"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7" name="Freeform 63"/>
                  <p:cNvSpPr>
                    <a:spLocks noChangeAspect="1"/>
                  </p:cNvSpPr>
                  <p:nvPr/>
                </p:nvSpPr>
                <p:spPr bwMode="auto">
                  <a:xfrm>
                    <a:off x="8176" y="8281"/>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8" name="Freeform 64"/>
                  <p:cNvSpPr>
                    <a:spLocks noChangeAspect="1"/>
                  </p:cNvSpPr>
                  <p:nvPr/>
                </p:nvSpPr>
                <p:spPr bwMode="auto">
                  <a:xfrm>
                    <a:off x="8169" y="8638"/>
                    <a:ext cx="597"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9" name="Freeform 65"/>
                  <p:cNvSpPr>
                    <a:spLocks noChangeAspect="1"/>
                  </p:cNvSpPr>
                  <p:nvPr/>
                </p:nvSpPr>
                <p:spPr bwMode="auto">
                  <a:xfrm>
                    <a:off x="8603" y="8462"/>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50" name="Freeform 66"/>
                  <p:cNvSpPr>
                    <a:spLocks noChangeAspect="1"/>
                  </p:cNvSpPr>
                  <p:nvPr/>
                </p:nvSpPr>
                <p:spPr bwMode="auto">
                  <a:xfrm>
                    <a:off x="8603" y="8137"/>
                    <a:ext cx="603" cy="32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51" name="Freeform 67"/>
                  <p:cNvSpPr>
                    <a:spLocks noChangeAspect="1"/>
                  </p:cNvSpPr>
                  <p:nvPr/>
                </p:nvSpPr>
                <p:spPr bwMode="auto">
                  <a:xfrm>
                    <a:off x="8169" y="7952"/>
                    <a:ext cx="603"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52" name="Freeform 68"/>
                  <p:cNvSpPr>
                    <a:spLocks noChangeAspect="1"/>
                  </p:cNvSpPr>
                  <p:nvPr/>
                </p:nvSpPr>
                <p:spPr bwMode="auto">
                  <a:xfrm>
                    <a:off x="7730" y="8137"/>
                    <a:ext cx="603" cy="32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338" name="Group 69"/>
                <p:cNvGrpSpPr>
                  <a:grpSpLocks noChangeAspect="1"/>
                </p:cNvGrpSpPr>
                <p:nvPr/>
              </p:nvGrpSpPr>
              <p:grpSpPr bwMode="auto">
                <a:xfrm>
                  <a:off x="7730" y="7883"/>
                  <a:ext cx="1473" cy="1090"/>
                  <a:chOff x="7730" y="7883"/>
                  <a:chExt cx="1473" cy="1090"/>
                </a:xfrm>
              </p:grpSpPr>
              <p:sp>
                <p:nvSpPr>
                  <p:cNvPr id="339" name="Freeform 70"/>
                  <p:cNvSpPr>
                    <a:spLocks noChangeAspect="1"/>
                  </p:cNvSpPr>
                  <p:nvPr/>
                </p:nvSpPr>
                <p:spPr bwMode="auto">
                  <a:xfrm>
                    <a:off x="7730" y="8430"/>
                    <a:ext cx="597"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0" name="Freeform 71"/>
                  <p:cNvSpPr>
                    <a:spLocks noChangeAspect="1"/>
                  </p:cNvSpPr>
                  <p:nvPr/>
                </p:nvSpPr>
                <p:spPr bwMode="auto">
                  <a:xfrm>
                    <a:off x="8176" y="8254"/>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1" name="Freeform 72"/>
                  <p:cNvSpPr>
                    <a:spLocks noChangeAspect="1"/>
                  </p:cNvSpPr>
                  <p:nvPr/>
                </p:nvSpPr>
                <p:spPr bwMode="auto">
                  <a:xfrm>
                    <a:off x="8169" y="8611"/>
                    <a:ext cx="597"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2" name="Freeform 73"/>
                  <p:cNvSpPr>
                    <a:spLocks noChangeAspect="1"/>
                  </p:cNvSpPr>
                  <p:nvPr/>
                </p:nvSpPr>
                <p:spPr bwMode="auto">
                  <a:xfrm>
                    <a:off x="8603" y="8435"/>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3" name="Freeform 74"/>
                  <p:cNvSpPr>
                    <a:spLocks noChangeAspect="1"/>
                  </p:cNvSpPr>
                  <p:nvPr/>
                </p:nvSpPr>
                <p:spPr bwMode="auto">
                  <a:xfrm>
                    <a:off x="8603" y="8070"/>
                    <a:ext cx="603"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4" name="Freeform 75"/>
                  <p:cNvSpPr>
                    <a:spLocks noChangeAspect="1"/>
                  </p:cNvSpPr>
                  <p:nvPr/>
                </p:nvSpPr>
                <p:spPr bwMode="auto">
                  <a:xfrm>
                    <a:off x="8169" y="7885"/>
                    <a:ext cx="603"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45" name="Freeform 76"/>
                  <p:cNvSpPr>
                    <a:spLocks noChangeAspect="1"/>
                  </p:cNvSpPr>
                  <p:nvPr/>
                </p:nvSpPr>
                <p:spPr bwMode="auto">
                  <a:xfrm>
                    <a:off x="7730" y="8070"/>
                    <a:ext cx="603"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240" name="Picture 77"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66"/>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7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704"/>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 name="Picture 7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 name="Picture 8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6"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8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2" y="282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8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80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8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2" y="2739"/>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7" name="Group 84"/>
              <p:cNvGrpSpPr>
                <a:grpSpLocks noChangeAspect="1"/>
              </p:cNvGrpSpPr>
              <p:nvPr/>
            </p:nvGrpSpPr>
            <p:grpSpPr bwMode="auto">
              <a:xfrm>
                <a:off x="1930" y="2737"/>
                <a:ext cx="297" cy="200"/>
                <a:chOff x="7730" y="7883"/>
                <a:chExt cx="1473" cy="1115"/>
              </a:xfrm>
            </p:grpSpPr>
            <p:grpSp>
              <p:nvGrpSpPr>
                <p:cNvPr id="321" name="Group 85"/>
                <p:cNvGrpSpPr>
                  <a:grpSpLocks noChangeAspect="1"/>
                </p:cNvGrpSpPr>
                <p:nvPr/>
              </p:nvGrpSpPr>
              <p:grpSpPr bwMode="auto">
                <a:xfrm>
                  <a:off x="7730" y="7908"/>
                  <a:ext cx="1473" cy="1090"/>
                  <a:chOff x="7730" y="7908"/>
                  <a:chExt cx="1473" cy="1090"/>
                </a:xfrm>
              </p:grpSpPr>
              <p:sp>
                <p:nvSpPr>
                  <p:cNvPr id="330" name="Freeform 86"/>
                  <p:cNvSpPr>
                    <a:spLocks noChangeAspect="1"/>
                  </p:cNvSpPr>
                  <p:nvPr/>
                </p:nvSpPr>
                <p:spPr bwMode="auto">
                  <a:xfrm>
                    <a:off x="7730" y="8462"/>
                    <a:ext cx="595" cy="356"/>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31" name="Freeform 87"/>
                  <p:cNvSpPr>
                    <a:spLocks noChangeAspect="1"/>
                  </p:cNvSpPr>
                  <p:nvPr/>
                </p:nvSpPr>
                <p:spPr bwMode="auto">
                  <a:xfrm>
                    <a:off x="8174" y="8323"/>
                    <a:ext cx="595" cy="329"/>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32" name="Freeform 88"/>
                  <p:cNvSpPr>
                    <a:spLocks noChangeAspect="1"/>
                  </p:cNvSpPr>
                  <p:nvPr/>
                </p:nvSpPr>
                <p:spPr bwMode="auto">
                  <a:xfrm>
                    <a:off x="8168" y="8638"/>
                    <a:ext cx="595"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33" name="Freeform 89"/>
                  <p:cNvSpPr>
                    <a:spLocks noChangeAspect="1"/>
                  </p:cNvSpPr>
                  <p:nvPr/>
                </p:nvSpPr>
                <p:spPr bwMode="auto">
                  <a:xfrm>
                    <a:off x="8600" y="8462"/>
                    <a:ext cx="60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34" name="Freeform 90"/>
                  <p:cNvSpPr>
                    <a:spLocks noChangeAspect="1"/>
                  </p:cNvSpPr>
                  <p:nvPr/>
                </p:nvSpPr>
                <p:spPr bwMode="auto">
                  <a:xfrm>
                    <a:off x="8600" y="8138"/>
                    <a:ext cx="601"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35" name="Freeform 91"/>
                  <p:cNvSpPr>
                    <a:spLocks noChangeAspect="1"/>
                  </p:cNvSpPr>
                  <p:nvPr/>
                </p:nvSpPr>
                <p:spPr bwMode="auto">
                  <a:xfrm>
                    <a:off x="8168" y="7953"/>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36" name="Freeform 92"/>
                  <p:cNvSpPr>
                    <a:spLocks noChangeAspect="1"/>
                  </p:cNvSpPr>
                  <p:nvPr/>
                </p:nvSpPr>
                <p:spPr bwMode="auto">
                  <a:xfrm>
                    <a:off x="7730" y="8138"/>
                    <a:ext cx="601"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322" name="Group 93"/>
                <p:cNvGrpSpPr>
                  <a:grpSpLocks noChangeAspect="1"/>
                </p:cNvGrpSpPr>
                <p:nvPr/>
              </p:nvGrpSpPr>
              <p:grpSpPr bwMode="auto">
                <a:xfrm>
                  <a:off x="7730" y="7883"/>
                  <a:ext cx="1473" cy="1090"/>
                  <a:chOff x="7730" y="7883"/>
                  <a:chExt cx="1473" cy="1090"/>
                </a:xfrm>
              </p:grpSpPr>
              <p:sp>
                <p:nvSpPr>
                  <p:cNvPr id="323" name="Freeform 94"/>
                  <p:cNvSpPr>
                    <a:spLocks noChangeAspect="1"/>
                  </p:cNvSpPr>
                  <p:nvPr/>
                </p:nvSpPr>
                <p:spPr bwMode="auto">
                  <a:xfrm>
                    <a:off x="7730" y="8431"/>
                    <a:ext cx="595"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24" name="Freeform 95"/>
                  <p:cNvSpPr>
                    <a:spLocks noChangeAspect="1"/>
                  </p:cNvSpPr>
                  <p:nvPr/>
                </p:nvSpPr>
                <p:spPr bwMode="auto">
                  <a:xfrm>
                    <a:off x="8174" y="8255"/>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25" name="Freeform 96"/>
                  <p:cNvSpPr>
                    <a:spLocks noChangeAspect="1"/>
                  </p:cNvSpPr>
                  <p:nvPr/>
                </p:nvSpPr>
                <p:spPr bwMode="auto">
                  <a:xfrm>
                    <a:off x="8168" y="8611"/>
                    <a:ext cx="59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26" name="Freeform 97"/>
                  <p:cNvSpPr>
                    <a:spLocks noChangeAspect="1"/>
                  </p:cNvSpPr>
                  <p:nvPr/>
                </p:nvSpPr>
                <p:spPr bwMode="auto">
                  <a:xfrm>
                    <a:off x="8600" y="8435"/>
                    <a:ext cx="60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27" name="Freeform 98"/>
                  <p:cNvSpPr>
                    <a:spLocks noChangeAspect="1"/>
                  </p:cNvSpPr>
                  <p:nvPr/>
                </p:nvSpPr>
                <p:spPr bwMode="auto">
                  <a:xfrm>
                    <a:off x="8600" y="8070"/>
                    <a:ext cx="601"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28" name="Freeform 99"/>
                  <p:cNvSpPr>
                    <a:spLocks noChangeAspect="1"/>
                  </p:cNvSpPr>
                  <p:nvPr/>
                </p:nvSpPr>
                <p:spPr bwMode="auto">
                  <a:xfrm>
                    <a:off x="8168" y="7885"/>
                    <a:ext cx="601"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29" name="Freeform 100"/>
                  <p:cNvSpPr>
                    <a:spLocks noChangeAspect="1"/>
                  </p:cNvSpPr>
                  <p:nvPr/>
                </p:nvSpPr>
                <p:spPr bwMode="auto">
                  <a:xfrm>
                    <a:off x="7730" y="8070"/>
                    <a:ext cx="601"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248" name="Picture 101"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 name="Picture 102"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734"/>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Picture 103"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 name="Picture 10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 name="Picture 105"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2858"/>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Picture 10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831"/>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 name="Picture 10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2" y="276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5" name="Group 108"/>
              <p:cNvGrpSpPr>
                <a:grpSpLocks noChangeAspect="1"/>
              </p:cNvGrpSpPr>
              <p:nvPr/>
            </p:nvGrpSpPr>
            <p:grpSpPr bwMode="auto">
              <a:xfrm>
                <a:off x="1837" y="2896"/>
                <a:ext cx="297" cy="200"/>
                <a:chOff x="7730" y="7883"/>
                <a:chExt cx="1473" cy="1115"/>
              </a:xfrm>
            </p:grpSpPr>
            <p:grpSp>
              <p:nvGrpSpPr>
                <p:cNvPr id="305" name="Group 109"/>
                <p:cNvGrpSpPr>
                  <a:grpSpLocks noChangeAspect="1"/>
                </p:cNvGrpSpPr>
                <p:nvPr/>
              </p:nvGrpSpPr>
              <p:grpSpPr bwMode="auto">
                <a:xfrm>
                  <a:off x="7730" y="7908"/>
                  <a:ext cx="1473" cy="1090"/>
                  <a:chOff x="7730" y="7908"/>
                  <a:chExt cx="1473" cy="1090"/>
                </a:xfrm>
              </p:grpSpPr>
              <p:sp>
                <p:nvSpPr>
                  <p:cNvPr id="314" name="Freeform 313"/>
                  <p:cNvSpPr>
                    <a:spLocks noChangeAspect="1"/>
                  </p:cNvSpPr>
                  <p:nvPr/>
                </p:nvSpPr>
                <p:spPr bwMode="auto">
                  <a:xfrm>
                    <a:off x="7728" y="8455"/>
                    <a:ext cx="595" cy="365"/>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5" name="Freeform 314"/>
                  <p:cNvSpPr>
                    <a:spLocks noChangeAspect="1"/>
                  </p:cNvSpPr>
                  <p:nvPr/>
                </p:nvSpPr>
                <p:spPr bwMode="auto">
                  <a:xfrm>
                    <a:off x="8172" y="8279"/>
                    <a:ext cx="538"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6" name="Freeform 315"/>
                  <p:cNvSpPr>
                    <a:spLocks noChangeAspect="1"/>
                  </p:cNvSpPr>
                  <p:nvPr/>
                </p:nvSpPr>
                <p:spPr bwMode="auto">
                  <a:xfrm>
                    <a:off x="8166" y="8644"/>
                    <a:ext cx="545" cy="365"/>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7" name="Freeform 316"/>
                  <p:cNvSpPr>
                    <a:spLocks noChangeAspect="1"/>
                  </p:cNvSpPr>
                  <p:nvPr/>
                </p:nvSpPr>
                <p:spPr bwMode="auto">
                  <a:xfrm>
                    <a:off x="8592" y="8459"/>
                    <a:ext cx="551"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8" name="Freeform 317"/>
                  <p:cNvSpPr>
                    <a:spLocks noChangeAspect="1"/>
                  </p:cNvSpPr>
                  <p:nvPr/>
                </p:nvSpPr>
                <p:spPr bwMode="auto">
                  <a:xfrm>
                    <a:off x="8592" y="8094"/>
                    <a:ext cx="551" cy="36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9" name="Freeform 318"/>
                  <p:cNvSpPr>
                    <a:spLocks noChangeAspect="1"/>
                  </p:cNvSpPr>
                  <p:nvPr/>
                </p:nvSpPr>
                <p:spPr bwMode="auto">
                  <a:xfrm>
                    <a:off x="8166" y="7909"/>
                    <a:ext cx="545"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20" name="Freeform 319"/>
                  <p:cNvSpPr>
                    <a:spLocks noChangeAspect="1"/>
                  </p:cNvSpPr>
                  <p:nvPr/>
                </p:nvSpPr>
                <p:spPr bwMode="auto">
                  <a:xfrm>
                    <a:off x="7728" y="8094"/>
                    <a:ext cx="601" cy="36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306" name="Group 117"/>
                <p:cNvGrpSpPr>
                  <a:grpSpLocks noChangeAspect="1"/>
                </p:cNvGrpSpPr>
                <p:nvPr/>
              </p:nvGrpSpPr>
              <p:grpSpPr bwMode="auto">
                <a:xfrm>
                  <a:off x="7730" y="7883"/>
                  <a:ext cx="1473" cy="1090"/>
                  <a:chOff x="7730" y="7883"/>
                  <a:chExt cx="1473" cy="1090"/>
                </a:xfrm>
              </p:grpSpPr>
              <p:sp>
                <p:nvSpPr>
                  <p:cNvPr id="307" name="Freeform 118"/>
                  <p:cNvSpPr>
                    <a:spLocks noChangeAspect="1"/>
                  </p:cNvSpPr>
                  <p:nvPr/>
                </p:nvSpPr>
                <p:spPr bwMode="auto">
                  <a:xfrm>
                    <a:off x="7728" y="8428"/>
                    <a:ext cx="595" cy="365"/>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08" name="Freeform 119"/>
                  <p:cNvSpPr>
                    <a:spLocks noChangeAspect="1"/>
                  </p:cNvSpPr>
                  <p:nvPr/>
                </p:nvSpPr>
                <p:spPr bwMode="auto">
                  <a:xfrm>
                    <a:off x="8172" y="8252"/>
                    <a:ext cx="538"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09" name="Freeform 120"/>
                  <p:cNvSpPr>
                    <a:spLocks noChangeAspect="1"/>
                  </p:cNvSpPr>
                  <p:nvPr/>
                </p:nvSpPr>
                <p:spPr bwMode="auto">
                  <a:xfrm>
                    <a:off x="8166" y="8613"/>
                    <a:ext cx="545"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0" name="Freeform 121"/>
                  <p:cNvSpPr>
                    <a:spLocks noChangeAspect="1"/>
                  </p:cNvSpPr>
                  <p:nvPr/>
                </p:nvSpPr>
                <p:spPr bwMode="auto">
                  <a:xfrm>
                    <a:off x="8592" y="8432"/>
                    <a:ext cx="551"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1" name="Freeform 122"/>
                  <p:cNvSpPr>
                    <a:spLocks noChangeAspect="1"/>
                  </p:cNvSpPr>
                  <p:nvPr/>
                </p:nvSpPr>
                <p:spPr bwMode="auto">
                  <a:xfrm>
                    <a:off x="8592" y="8067"/>
                    <a:ext cx="551" cy="365"/>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2" name="Freeform 123"/>
                  <p:cNvSpPr>
                    <a:spLocks noChangeAspect="1"/>
                  </p:cNvSpPr>
                  <p:nvPr/>
                </p:nvSpPr>
                <p:spPr bwMode="auto">
                  <a:xfrm>
                    <a:off x="8166" y="7882"/>
                    <a:ext cx="545" cy="365"/>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13" name="Freeform 124"/>
                  <p:cNvSpPr>
                    <a:spLocks noChangeAspect="1"/>
                  </p:cNvSpPr>
                  <p:nvPr/>
                </p:nvSpPr>
                <p:spPr bwMode="auto">
                  <a:xfrm>
                    <a:off x="7728" y="8067"/>
                    <a:ext cx="601" cy="365"/>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256" name="Picture 12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95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Picture 126"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28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 name="Picture 12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128"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 name="Picture 129"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0" y="3018"/>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 name="Picture 130"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9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131"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0" y="2927"/>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3" name="Group 132"/>
              <p:cNvGrpSpPr>
                <a:grpSpLocks noChangeAspect="1"/>
              </p:cNvGrpSpPr>
              <p:nvPr/>
            </p:nvGrpSpPr>
            <p:grpSpPr bwMode="auto">
              <a:xfrm>
                <a:off x="2263" y="2998"/>
                <a:ext cx="297" cy="167"/>
                <a:chOff x="7730" y="7883"/>
                <a:chExt cx="1473" cy="932"/>
              </a:xfrm>
            </p:grpSpPr>
            <p:grpSp>
              <p:nvGrpSpPr>
                <p:cNvPr id="293" name="Group 133"/>
                <p:cNvGrpSpPr>
                  <a:grpSpLocks noChangeAspect="1"/>
                </p:cNvGrpSpPr>
                <p:nvPr/>
              </p:nvGrpSpPr>
              <p:grpSpPr bwMode="auto">
                <a:xfrm>
                  <a:off x="7730" y="7908"/>
                  <a:ext cx="1473" cy="907"/>
                  <a:chOff x="7730" y="7908"/>
                  <a:chExt cx="1473" cy="907"/>
                </a:xfrm>
              </p:grpSpPr>
              <p:sp>
                <p:nvSpPr>
                  <p:cNvPr id="300" name="Freeform 134"/>
                  <p:cNvSpPr>
                    <a:spLocks noChangeAspect="1"/>
                  </p:cNvSpPr>
                  <p:nvPr/>
                </p:nvSpPr>
                <p:spPr bwMode="auto">
                  <a:xfrm>
                    <a:off x="7731" y="8455"/>
                    <a:ext cx="595"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01" name="Freeform 135"/>
                  <p:cNvSpPr>
                    <a:spLocks noChangeAspect="1"/>
                  </p:cNvSpPr>
                  <p:nvPr/>
                </p:nvSpPr>
                <p:spPr bwMode="auto">
                  <a:xfrm>
                    <a:off x="8175" y="8279"/>
                    <a:ext cx="595"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02" name="Freeform 138"/>
                  <p:cNvSpPr>
                    <a:spLocks noChangeAspect="1"/>
                  </p:cNvSpPr>
                  <p:nvPr/>
                </p:nvSpPr>
                <p:spPr bwMode="auto">
                  <a:xfrm>
                    <a:off x="8601" y="8094"/>
                    <a:ext cx="601" cy="361"/>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03" name="Freeform 139"/>
                  <p:cNvSpPr>
                    <a:spLocks noChangeAspect="1"/>
                  </p:cNvSpPr>
                  <p:nvPr/>
                </p:nvSpPr>
                <p:spPr bwMode="auto">
                  <a:xfrm>
                    <a:off x="8169" y="7909"/>
                    <a:ext cx="601"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304" name="Freeform 140"/>
                  <p:cNvSpPr>
                    <a:spLocks noChangeAspect="1"/>
                  </p:cNvSpPr>
                  <p:nvPr/>
                </p:nvSpPr>
                <p:spPr bwMode="auto">
                  <a:xfrm>
                    <a:off x="7731" y="8094"/>
                    <a:ext cx="601" cy="361"/>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294" name="Group 141"/>
                <p:cNvGrpSpPr>
                  <a:grpSpLocks noChangeAspect="1"/>
                </p:cNvGrpSpPr>
                <p:nvPr/>
              </p:nvGrpSpPr>
              <p:grpSpPr bwMode="auto">
                <a:xfrm>
                  <a:off x="7730" y="7883"/>
                  <a:ext cx="1473" cy="908"/>
                  <a:chOff x="7730" y="7883"/>
                  <a:chExt cx="1473" cy="908"/>
                </a:xfrm>
              </p:grpSpPr>
              <p:sp>
                <p:nvSpPr>
                  <p:cNvPr id="295" name="Freeform 142"/>
                  <p:cNvSpPr>
                    <a:spLocks noChangeAspect="1"/>
                  </p:cNvSpPr>
                  <p:nvPr/>
                </p:nvSpPr>
                <p:spPr bwMode="auto">
                  <a:xfrm>
                    <a:off x="7731" y="8428"/>
                    <a:ext cx="595" cy="406"/>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96" name="Freeform 143"/>
                  <p:cNvSpPr>
                    <a:spLocks noChangeAspect="1"/>
                  </p:cNvSpPr>
                  <p:nvPr/>
                </p:nvSpPr>
                <p:spPr bwMode="auto">
                  <a:xfrm>
                    <a:off x="8175" y="8252"/>
                    <a:ext cx="595" cy="361"/>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97" name="Freeform 146"/>
                  <p:cNvSpPr>
                    <a:spLocks noChangeAspect="1"/>
                  </p:cNvSpPr>
                  <p:nvPr/>
                </p:nvSpPr>
                <p:spPr bwMode="auto">
                  <a:xfrm>
                    <a:off x="8601" y="8067"/>
                    <a:ext cx="601" cy="366"/>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98" name="Freeform 147"/>
                  <p:cNvSpPr>
                    <a:spLocks noChangeAspect="1"/>
                  </p:cNvSpPr>
                  <p:nvPr/>
                </p:nvSpPr>
                <p:spPr bwMode="auto">
                  <a:xfrm>
                    <a:off x="8169" y="7882"/>
                    <a:ext cx="601" cy="366"/>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99" name="Freeform 148"/>
                  <p:cNvSpPr>
                    <a:spLocks noChangeAspect="1"/>
                  </p:cNvSpPr>
                  <p:nvPr/>
                </p:nvSpPr>
                <p:spPr bwMode="auto">
                  <a:xfrm>
                    <a:off x="7731" y="8067"/>
                    <a:ext cx="601" cy="366"/>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264" name="Picture 149"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3058"/>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 name="Picture 150"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7" y="2996"/>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 name="Picture 151"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 name="Picture 152"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3093"/>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155"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 y="3030"/>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9" name="Group 156"/>
              <p:cNvGrpSpPr>
                <a:grpSpLocks noChangeAspect="1"/>
              </p:cNvGrpSpPr>
              <p:nvPr/>
            </p:nvGrpSpPr>
            <p:grpSpPr bwMode="auto">
              <a:xfrm>
                <a:off x="2004" y="3029"/>
                <a:ext cx="296" cy="200"/>
                <a:chOff x="7730" y="7883"/>
                <a:chExt cx="1473" cy="1115"/>
              </a:xfrm>
            </p:grpSpPr>
            <p:grpSp>
              <p:nvGrpSpPr>
                <p:cNvPr id="277" name="Group 157"/>
                <p:cNvGrpSpPr>
                  <a:grpSpLocks noChangeAspect="1"/>
                </p:cNvGrpSpPr>
                <p:nvPr/>
              </p:nvGrpSpPr>
              <p:grpSpPr bwMode="auto">
                <a:xfrm>
                  <a:off x="7730" y="7908"/>
                  <a:ext cx="1473" cy="1090"/>
                  <a:chOff x="7730" y="7908"/>
                  <a:chExt cx="1473" cy="1090"/>
                </a:xfrm>
              </p:grpSpPr>
              <p:sp>
                <p:nvSpPr>
                  <p:cNvPr id="286" name="Freeform 158"/>
                  <p:cNvSpPr>
                    <a:spLocks noChangeAspect="1"/>
                  </p:cNvSpPr>
                  <p:nvPr/>
                </p:nvSpPr>
                <p:spPr bwMode="auto">
                  <a:xfrm>
                    <a:off x="7669" y="8457"/>
                    <a:ext cx="634" cy="361"/>
                  </a:xfrm>
                  <a:custGeom>
                    <a:avLst/>
                    <a:gdLst>
                      <a:gd name="T0" fmla="*/ 445 w 597"/>
                      <a:gd name="T1" fmla="*/ 0 h 362"/>
                      <a:gd name="T2" fmla="*/ 597 w 597"/>
                      <a:gd name="T3" fmla="*/ 180 h 362"/>
                      <a:gd name="T4" fmla="*/ 445 w 597"/>
                      <a:gd name="T5" fmla="*/ 362 h 362"/>
                      <a:gd name="T6" fmla="*/ 153 w 597"/>
                      <a:gd name="T7" fmla="*/ 362 h 362"/>
                      <a:gd name="T8" fmla="*/ 0 w 597"/>
                      <a:gd name="T9" fmla="*/ 180 h 362"/>
                      <a:gd name="T10" fmla="*/ 0 w 597"/>
                      <a:gd name="T11" fmla="*/ 184 h 362"/>
                      <a:gd name="T12" fmla="*/ 153 w 597"/>
                      <a:gd name="T13" fmla="*/ 5 h 362"/>
                      <a:gd name="T14" fmla="*/ 445 w 597"/>
                      <a:gd name="T15" fmla="*/ 5 h 362"/>
                      <a:gd name="T16" fmla="*/ 445 w 597"/>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2"/>
                      <a:gd name="T29" fmla="*/ 597 w 597"/>
                      <a:gd name="T30" fmla="*/ 362 h 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2">
                        <a:moveTo>
                          <a:pt x="445" y="0"/>
                        </a:moveTo>
                        <a:lnTo>
                          <a:pt x="597" y="180"/>
                        </a:lnTo>
                        <a:lnTo>
                          <a:pt x="445" y="362"/>
                        </a:lnTo>
                        <a:lnTo>
                          <a:pt x="153" y="362"/>
                        </a:lnTo>
                        <a:lnTo>
                          <a:pt x="0" y="180"/>
                        </a:lnTo>
                        <a:lnTo>
                          <a:pt x="0" y="184"/>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7" name="Freeform 159"/>
                  <p:cNvSpPr>
                    <a:spLocks noChangeAspect="1"/>
                  </p:cNvSpPr>
                  <p:nvPr/>
                </p:nvSpPr>
                <p:spPr bwMode="auto">
                  <a:xfrm>
                    <a:off x="8172" y="8281"/>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8" name="Freeform 160"/>
                  <p:cNvSpPr>
                    <a:spLocks noChangeAspect="1"/>
                  </p:cNvSpPr>
                  <p:nvPr/>
                </p:nvSpPr>
                <p:spPr bwMode="auto">
                  <a:xfrm>
                    <a:off x="8147" y="8638"/>
                    <a:ext cx="616" cy="361"/>
                  </a:xfrm>
                  <a:custGeom>
                    <a:avLst/>
                    <a:gdLst>
                      <a:gd name="T0" fmla="*/ 443 w 596"/>
                      <a:gd name="T1" fmla="*/ 0 h 362"/>
                      <a:gd name="T2" fmla="*/ 596 w 596"/>
                      <a:gd name="T3" fmla="*/ 182 h 362"/>
                      <a:gd name="T4" fmla="*/ 443 w 596"/>
                      <a:gd name="T5" fmla="*/ 361 h 362"/>
                      <a:gd name="T6" fmla="*/ 443 w 596"/>
                      <a:gd name="T7" fmla="*/ 362 h 362"/>
                      <a:gd name="T8" fmla="*/ 152 w 596"/>
                      <a:gd name="T9" fmla="*/ 362 h 362"/>
                      <a:gd name="T10" fmla="*/ 0 w 596"/>
                      <a:gd name="T11" fmla="*/ 182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2"/>
                        </a:lnTo>
                        <a:lnTo>
                          <a:pt x="443" y="361"/>
                        </a:lnTo>
                        <a:lnTo>
                          <a:pt x="443" y="362"/>
                        </a:lnTo>
                        <a:lnTo>
                          <a:pt x="152" y="362"/>
                        </a:lnTo>
                        <a:lnTo>
                          <a:pt x="0" y="182"/>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9" name="Freeform 161"/>
                  <p:cNvSpPr>
                    <a:spLocks noChangeAspect="1"/>
                  </p:cNvSpPr>
                  <p:nvPr/>
                </p:nvSpPr>
                <p:spPr bwMode="auto">
                  <a:xfrm>
                    <a:off x="8599" y="8462"/>
                    <a:ext cx="603" cy="361"/>
                  </a:xfrm>
                  <a:custGeom>
                    <a:avLst/>
                    <a:gdLst>
                      <a:gd name="T0" fmla="*/ 444 w 599"/>
                      <a:gd name="T1" fmla="*/ 0 h 362"/>
                      <a:gd name="T2" fmla="*/ 599 w 599"/>
                      <a:gd name="T3" fmla="*/ 179 h 362"/>
                      <a:gd name="T4" fmla="*/ 444 w 599"/>
                      <a:gd name="T5" fmla="*/ 362 h 362"/>
                      <a:gd name="T6" fmla="*/ 152 w 599"/>
                      <a:gd name="T7" fmla="*/ 362 h 362"/>
                      <a:gd name="T8" fmla="*/ 155 w 599"/>
                      <a:gd name="T9" fmla="*/ 362 h 362"/>
                      <a:gd name="T10" fmla="*/ 0 w 599"/>
                      <a:gd name="T11" fmla="*/ 179 h 362"/>
                      <a:gd name="T12" fmla="*/ 155 w 599"/>
                      <a:gd name="T13" fmla="*/ 4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79"/>
                        </a:lnTo>
                        <a:lnTo>
                          <a:pt x="444" y="362"/>
                        </a:lnTo>
                        <a:lnTo>
                          <a:pt x="152" y="362"/>
                        </a:lnTo>
                        <a:lnTo>
                          <a:pt x="155" y="362"/>
                        </a:lnTo>
                        <a:lnTo>
                          <a:pt x="0" y="179"/>
                        </a:lnTo>
                        <a:lnTo>
                          <a:pt x="155" y="4"/>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90" name="Freeform 162"/>
                  <p:cNvSpPr>
                    <a:spLocks noChangeAspect="1"/>
                  </p:cNvSpPr>
                  <p:nvPr/>
                </p:nvSpPr>
                <p:spPr bwMode="auto">
                  <a:xfrm>
                    <a:off x="8599" y="8137"/>
                    <a:ext cx="603" cy="325"/>
                  </a:xfrm>
                  <a:custGeom>
                    <a:avLst/>
                    <a:gdLst>
                      <a:gd name="T0" fmla="*/ 444 w 599"/>
                      <a:gd name="T1" fmla="*/ 0 h 362"/>
                      <a:gd name="T2" fmla="*/ 599 w 599"/>
                      <a:gd name="T3" fmla="*/ 179 h 362"/>
                      <a:gd name="T4" fmla="*/ 444 w 599"/>
                      <a:gd name="T5" fmla="*/ 358 h 362"/>
                      <a:gd name="T6" fmla="*/ 444 w 599"/>
                      <a:gd name="T7" fmla="*/ 362 h 362"/>
                      <a:gd name="T8" fmla="*/ 152 w 599"/>
                      <a:gd name="T9" fmla="*/ 362 h 362"/>
                      <a:gd name="T10" fmla="*/ 155 w 599"/>
                      <a:gd name="T11" fmla="*/ 362 h 362"/>
                      <a:gd name="T12" fmla="*/ 0 w 599"/>
                      <a:gd name="T13" fmla="*/ 179 h 362"/>
                      <a:gd name="T14" fmla="*/ 155 w 599"/>
                      <a:gd name="T15" fmla="*/ 1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79"/>
                        </a:lnTo>
                        <a:lnTo>
                          <a:pt x="444" y="358"/>
                        </a:lnTo>
                        <a:lnTo>
                          <a:pt x="444" y="362"/>
                        </a:lnTo>
                        <a:lnTo>
                          <a:pt x="152" y="362"/>
                        </a:lnTo>
                        <a:lnTo>
                          <a:pt x="155" y="362"/>
                        </a:lnTo>
                        <a:lnTo>
                          <a:pt x="0" y="179"/>
                        </a:lnTo>
                        <a:lnTo>
                          <a:pt x="155" y="1"/>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91" name="Freeform 163"/>
                  <p:cNvSpPr>
                    <a:spLocks noChangeAspect="1"/>
                  </p:cNvSpPr>
                  <p:nvPr/>
                </p:nvSpPr>
                <p:spPr bwMode="auto">
                  <a:xfrm>
                    <a:off x="8147" y="7952"/>
                    <a:ext cx="622" cy="361"/>
                  </a:xfrm>
                  <a:custGeom>
                    <a:avLst/>
                    <a:gdLst>
                      <a:gd name="T0" fmla="*/ 443 w 600"/>
                      <a:gd name="T1" fmla="*/ 0 h 362"/>
                      <a:gd name="T2" fmla="*/ 600 w 600"/>
                      <a:gd name="T3" fmla="*/ 180 h 362"/>
                      <a:gd name="T4" fmla="*/ 443 w 600"/>
                      <a:gd name="T5" fmla="*/ 362 h 362"/>
                      <a:gd name="T6" fmla="*/ 152 w 600"/>
                      <a:gd name="T7" fmla="*/ 362 h 362"/>
                      <a:gd name="T8" fmla="*/ 155 w 600"/>
                      <a:gd name="T9" fmla="*/ 362 h 362"/>
                      <a:gd name="T10" fmla="*/ 0 w 600"/>
                      <a:gd name="T11" fmla="*/ 180 h 362"/>
                      <a:gd name="T12" fmla="*/ 155 w 600"/>
                      <a:gd name="T13" fmla="*/ 5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62"/>
                        </a:lnTo>
                        <a:lnTo>
                          <a:pt x="152" y="362"/>
                        </a:lnTo>
                        <a:lnTo>
                          <a:pt x="155" y="362"/>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92" name="Freeform 164"/>
                  <p:cNvSpPr>
                    <a:spLocks noChangeAspect="1"/>
                  </p:cNvSpPr>
                  <p:nvPr/>
                </p:nvSpPr>
                <p:spPr bwMode="auto">
                  <a:xfrm>
                    <a:off x="7669" y="8137"/>
                    <a:ext cx="634" cy="325"/>
                  </a:xfrm>
                  <a:custGeom>
                    <a:avLst/>
                    <a:gdLst>
                      <a:gd name="T0" fmla="*/ 443 w 600"/>
                      <a:gd name="T1" fmla="*/ 0 h 362"/>
                      <a:gd name="T2" fmla="*/ 600 w 600"/>
                      <a:gd name="T3" fmla="*/ 179 h 362"/>
                      <a:gd name="T4" fmla="*/ 443 w 600"/>
                      <a:gd name="T5" fmla="*/ 358 h 362"/>
                      <a:gd name="T6" fmla="*/ 443 w 600"/>
                      <a:gd name="T7" fmla="*/ 362 h 362"/>
                      <a:gd name="T8" fmla="*/ 155 w 600"/>
                      <a:gd name="T9" fmla="*/ 362 h 362"/>
                      <a:gd name="T10" fmla="*/ 0 w 600"/>
                      <a:gd name="T11" fmla="*/ 179 h 362"/>
                      <a:gd name="T12" fmla="*/ 155 w 600"/>
                      <a:gd name="T13" fmla="*/ 1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79"/>
                        </a:lnTo>
                        <a:lnTo>
                          <a:pt x="443" y="358"/>
                        </a:lnTo>
                        <a:lnTo>
                          <a:pt x="443" y="362"/>
                        </a:lnTo>
                        <a:lnTo>
                          <a:pt x="155" y="362"/>
                        </a:lnTo>
                        <a:lnTo>
                          <a:pt x="0" y="179"/>
                        </a:lnTo>
                        <a:lnTo>
                          <a:pt x="155" y="1"/>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nvGrpSpPr>
                <p:cNvPr id="278" name="Group 165"/>
                <p:cNvGrpSpPr>
                  <a:grpSpLocks noChangeAspect="1"/>
                </p:cNvGrpSpPr>
                <p:nvPr/>
              </p:nvGrpSpPr>
              <p:grpSpPr bwMode="auto">
                <a:xfrm>
                  <a:off x="7730" y="7883"/>
                  <a:ext cx="1473" cy="1090"/>
                  <a:chOff x="7730" y="7883"/>
                  <a:chExt cx="1473" cy="1090"/>
                </a:xfrm>
              </p:grpSpPr>
              <p:sp>
                <p:nvSpPr>
                  <p:cNvPr id="279" name="Freeform 166"/>
                  <p:cNvSpPr>
                    <a:spLocks noChangeAspect="1"/>
                  </p:cNvSpPr>
                  <p:nvPr/>
                </p:nvSpPr>
                <p:spPr bwMode="auto">
                  <a:xfrm>
                    <a:off x="7669" y="8430"/>
                    <a:ext cx="634" cy="361"/>
                  </a:xfrm>
                  <a:custGeom>
                    <a:avLst/>
                    <a:gdLst>
                      <a:gd name="T0" fmla="*/ 445 w 597"/>
                      <a:gd name="T1" fmla="*/ 0 h 363"/>
                      <a:gd name="T2" fmla="*/ 597 w 597"/>
                      <a:gd name="T3" fmla="*/ 180 h 363"/>
                      <a:gd name="T4" fmla="*/ 445 w 597"/>
                      <a:gd name="T5" fmla="*/ 363 h 363"/>
                      <a:gd name="T6" fmla="*/ 153 w 597"/>
                      <a:gd name="T7" fmla="*/ 363 h 363"/>
                      <a:gd name="T8" fmla="*/ 0 w 597"/>
                      <a:gd name="T9" fmla="*/ 180 h 363"/>
                      <a:gd name="T10" fmla="*/ 0 w 597"/>
                      <a:gd name="T11" fmla="*/ 185 h 363"/>
                      <a:gd name="T12" fmla="*/ 153 w 597"/>
                      <a:gd name="T13" fmla="*/ 5 h 363"/>
                      <a:gd name="T14" fmla="*/ 445 w 597"/>
                      <a:gd name="T15" fmla="*/ 5 h 363"/>
                      <a:gd name="T16" fmla="*/ 445 w 597"/>
                      <a:gd name="T17" fmla="*/ 0 h 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7"/>
                      <a:gd name="T28" fmla="*/ 0 h 363"/>
                      <a:gd name="T29" fmla="*/ 597 w 597"/>
                      <a:gd name="T30" fmla="*/ 363 h 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7" h="363">
                        <a:moveTo>
                          <a:pt x="445" y="0"/>
                        </a:moveTo>
                        <a:lnTo>
                          <a:pt x="597" y="180"/>
                        </a:lnTo>
                        <a:lnTo>
                          <a:pt x="445" y="363"/>
                        </a:lnTo>
                        <a:lnTo>
                          <a:pt x="153" y="363"/>
                        </a:lnTo>
                        <a:lnTo>
                          <a:pt x="0" y="180"/>
                        </a:lnTo>
                        <a:lnTo>
                          <a:pt x="0" y="185"/>
                        </a:lnTo>
                        <a:lnTo>
                          <a:pt x="153" y="5"/>
                        </a:lnTo>
                        <a:lnTo>
                          <a:pt x="445" y="5"/>
                        </a:lnTo>
                        <a:lnTo>
                          <a:pt x="445"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0" name="Freeform 167"/>
                  <p:cNvSpPr>
                    <a:spLocks noChangeAspect="1"/>
                  </p:cNvSpPr>
                  <p:nvPr/>
                </p:nvSpPr>
                <p:spPr bwMode="auto">
                  <a:xfrm>
                    <a:off x="8172" y="8254"/>
                    <a:ext cx="597" cy="356"/>
                  </a:xfrm>
                  <a:custGeom>
                    <a:avLst/>
                    <a:gdLst>
                      <a:gd name="T0" fmla="*/ 443 w 597"/>
                      <a:gd name="T1" fmla="*/ 0 h 357"/>
                      <a:gd name="T2" fmla="*/ 597 w 597"/>
                      <a:gd name="T3" fmla="*/ 178 h 357"/>
                      <a:gd name="T4" fmla="*/ 443 w 597"/>
                      <a:gd name="T5" fmla="*/ 357 h 357"/>
                      <a:gd name="T6" fmla="*/ 152 w 597"/>
                      <a:gd name="T7" fmla="*/ 357 h 357"/>
                      <a:gd name="T8" fmla="*/ 0 w 597"/>
                      <a:gd name="T9" fmla="*/ 181 h 357"/>
                      <a:gd name="T10" fmla="*/ 152 w 597"/>
                      <a:gd name="T11" fmla="*/ 0 h 357"/>
                      <a:gd name="T12" fmla="*/ 443 w 597"/>
                      <a:gd name="T13" fmla="*/ 0 h 357"/>
                      <a:gd name="T14" fmla="*/ 0 60000 65536"/>
                      <a:gd name="T15" fmla="*/ 0 60000 65536"/>
                      <a:gd name="T16" fmla="*/ 0 60000 65536"/>
                      <a:gd name="T17" fmla="*/ 0 60000 65536"/>
                      <a:gd name="T18" fmla="*/ 0 60000 65536"/>
                      <a:gd name="T19" fmla="*/ 0 60000 65536"/>
                      <a:gd name="T20" fmla="*/ 0 60000 65536"/>
                      <a:gd name="T21" fmla="*/ 0 w 597"/>
                      <a:gd name="T22" fmla="*/ 0 h 357"/>
                      <a:gd name="T23" fmla="*/ 597 w 597"/>
                      <a:gd name="T24" fmla="*/ 357 h 3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 h="357">
                        <a:moveTo>
                          <a:pt x="443" y="0"/>
                        </a:moveTo>
                        <a:lnTo>
                          <a:pt x="597" y="178"/>
                        </a:lnTo>
                        <a:lnTo>
                          <a:pt x="443" y="357"/>
                        </a:lnTo>
                        <a:lnTo>
                          <a:pt x="152" y="357"/>
                        </a:lnTo>
                        <a:lnTo>
                          <a:pt x="0" y="181"/>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1" name="Freeform 168"/>
                  <p:cNvSpPr>
                    <a:spLocks noChangeAspect="1"/>
                  </p:cNvSpPr>
                  <p:nvPr/>
                </p:nvSpPr>
                <p:spPr bwMode="auto">
                  <a:xfrm>
                    <a:off x="8147" y="8610"/>
                    <a:ext cx="616" cy="361"/>
                  </a:xfrm>
                  <a:custGeom>
                    <a:avLst/>
                    <a:gdLst>
                      <a:gd name="T0" fmla="*/ 443 w 596"/>
                      <a:gd name="T1" fmla="*/ 0 h 362"/>
                      <a:gd name="T2" fmla="*/ 596 w 596"/>
                      <a:gd name="T3" fmla="*/ 183 h 362"/>
                      <a:gd name="T4" fmla="*/ 443 w 596"/>
                      <a:gd name="T5" fmla="*/ 361 h 362"/>
                      <a:gd name="T6" fmla="*/ 443 w 596"/>
                      <a:gd name="T7" fmla="*/ 362 h 362"/>
                      <a:gd name="T8" fmla="*/ 152 w 596"/>
                      <a:gd name="T9" fmla="*/ 362 h 362"/>
                      <a:gd name="T10" fmla="*/ 0 w 596"/>
                      <a:gd name="T11" fmla="*/ 183 h 362"/>
                      <a:gd name="T12" fmla="*/ 152 w 596"/>
                      <a:gd name="T13" fmla="*/ 0 h 362"/>
                      <a:gd name="T14" fmla="*/ 443 w 596"/>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362"/>
                      <a:gd name="T26" fmla="*/ 596 w 596"/>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362">
                        <a:moveTo>
                          <a:pt x="443" y="0"/>
                        </a:moveTo>
                        <a:lnTo>
                          <a:pt x="596" y="183"/>
                        </a:lnTo>
                        <a:lnTo>
                          <a:pt x="443" y="361"/>
                        </a:lnTo>
                        <a:lnTo>
                          <a:pt x="443" y="362"/>
                        </a:lnTo>
                        <a:lnTo>
                          <a:pt x="152" y="362"/>
                        </a:lnTo>
                        <a:lnTo>
                          <a:pt x="0" y="183"/>
                        </a:lnTo>
                        <a:lnTo>
                          <a:pt x="152"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2" name="Freeform 169"/>
                  <p:cNvSpPr>
                    <a:spLocks noChangeAspect="1"/>
                  </p:cNvSpPr>
                  <p:nvPr/>
                </p:nvSpPr>
                <p:spPr bwMode="auto">
                  <a:xfrm>
                    <a:off x="8599" y="8435"/>
                    <a:ext cx="603" cy="361"/>
                  </a:xfrm>
                  <a:custGeom>
                    <a:avLst/>
                    <a:gdLst>
                      <a:gd name="T0" fmla="*/ 444 w 599"/>
                      <a:gd name="T1" fmla="*/ 0 h 362"/>
                      <a:gd name="T2" fmla="*/ 599 w 599"/>
                      <a:gd name="T3" fmla="*/ 180 h 362"/>
                      <a:gd name="T4" fmla="*/ 444 w 599"/>
                      <a:gd name="T5" fmla="*/ 362 h 362"/>
                      <a:gd name="T6" fmla="*/ 152 w 599"/>
                      <a:gd name="T7" fmla="*/ 362 h 362"/>
                      <a:gd name="T8" fmla="*/ 155 w 599"/>
                      <a:gd name="T9" fmla="*/ 362 h 362"/>
                      <a:gd name="T10" fmla="*/ 0 w 599"/>
                      <a:gd name="T11" fmla="*/ 180 h 362"/>
                      <a:gd name="T12" fmla="*/ 155 w 599"/>
                      <a:gd name="T13" fmla="*/ 5 h 362"/>
                      <a:gd name="T14" fmla="*/ 155 w 599"/>
                      <a:gd name="T15" fmla="*/ 0 h 362"/>
                      <a:gd name="T16" fmla="*/ 447 w 599"/>
                      <a:gd name="T17" fmla="*/ 0 h 362"/>
                      <a:gd name="T18" fmla="*/ 444 w 599"/>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9"/>
                      <a:gd name="T31" fmla="*/ 0 h 362"/>
                      <a:gd name="T32" fmla="*/ 599 w 599"/>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9" h="362">
                        <a:moveTo>
                          <a:pt x="444" y="0"/>
                        </a:moveTo>
                        <a:lnTo>
                          <a:pt x="599" y="180"/>
                        </a:lnTo>
                        <a:lnTo>
                          <a:pt x="444" y="362"/>
                        </a:lnTo>
                        <a:lnTo>
                          <a:pt x="152" y="362"/>
                        </a:lnTo>
                        <a:lnTo>
                          <a:pt x="155" y="362"/>
                        </a:lnTo>
                        <a:lnTo>
                          <a:pt x="0" y="180"/>
                        </a:lnTo>
                        <a:lnTo>
                          <a:pt x="155" y="5"/>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3" name="Freeform 170"/>
                  <p:cNvSpPr>
                    <a:spLocks noChangeAspect="1"/>
                  </p:cNvSpPr>
                  <p:nvPr/>
                </p:nvSpPr>
                <p:spPr bwMode="auto">
                  <a:xfrm>
                    <a:off x="8599" y="8070"/>
                    <a:ext cx="603" cy="361"/>
                  </a:xfrm>
                  <a:custGeom>
                    <a:avLst/>
                    <a:gdLst>
                      <a:gd name="T0" fmla="*/ 444 w 599"/>
                      <a:gd name="T1" fmla="*/ 0 h 362"/>
                      <a:gd name="T2" fmla="*/ 599 w 599"/>
                      <a:gd name="T3" fmla="*/ 180 h 362"/>
                      <a:gd name="T4" fmla="*/ 444 w 599"/>
                      <a:gd name="T5" fmla="*/ 358 h 362"/>
                      <a:gd name="T6" fmla="*/ 444 w 599"/>
                      <a:gd name="T7" fmla="*/ 362 h 362"/>
                      <a:gd name="T8" fmla="*/ 152 w 599"/>
                      <a:gd name="T9" fmla="*/ 362 h 362"/>
                      <a:gd name="T10" fmla="*/ 155 w 599"/>
                      <a:gd name="T11" fmla="*/ 362 h 362"/>
                      <a:gd name="T12" fmla="*/ 0 w 599"/>
                      <a:gd name="T13" fmla="*/ 180 h 362"/>
                      <a:gd name="T14" fmla="*/ 155 w 599"/>
                      <a:gd name="T15" fmla="*/ 2 h 362"/>
                      <a:gd name="T16" fmla="*/ 155 w 599"/>
                      <a:gd name="T17" fmla="*/ 0 h 362"/>
                      <a:gd name="T18" fmla="*/ 447 w 599"/>
                      <a:gd name="T19" fmla="*/ 0 h 362"/>
                      <a:gd name="T20" fmla="*/ 444 w 599"/>
                      <a:gd name="T21" fmla="*/ 0 h 3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2"/>
                      <a:gd name="T35" fmla="*/ 599 w 599"/>
                      <a:gd name="T36" fmla="*/ 362 h 3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2">
                        <a:moveTo>
                          <a:pt x="444" y="0"/>
                        </a:moveTo>
                        <a:lnTo>
                          <a:pt x="599" y="180"/>
                        </a:lnTo>
                        <a:lnTo>
                          <a:pt x="444" y="358"/>
                        </a:lnTo>
                        <a:lnTo>
                          <a:pt x="444" y="362"/>
                        </a:lnTo>
                        <a:lnTo>
                          <a:pt x="152" y="362"/>
                        </a:lnTo>
                        <a:lnTo>
                          <a:pt x="155" y="362"/>
                        </a:lnTo>
                        <a:lnTo>
                          <a:pt x="0" y="180"/>
                        </a:lnTo>
                        <a:lnTo>
                          <a:pt x="155" y="2"/>
                        </a:lnTo>
                        <a:lnTo>
                          <a:pt x="155" y="0"/>
                        </a:lnTo>
                        <a:lnTo>
                          <a:pt x="447" y="0"/>
                        </a:lnTo>
                        <a:lnTo>
                          <a:pt x="444"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4" name="Freeform 171"/>
                  <p:cNvSpPr>
                    <a:spLocks noChangeAspect="1"/>
                  </p:cNvSpPr>
                  <p:nvPr/>
                </p:nvSpPr>
                <p:spPr bwMode="auto">
                  <a:xfrm>
                    <a:off x="8147" y="7885"/>
                    <a:ext cx="622" cy="361"/>
                  </a:xfrm>
                  <a:custGeom>
                    <a:avLst/>
                    <a:gdLst>
                      <a:gd name="T0" fmla="*/ 443 w 600"/>
                      <a:gd name="T1" fmla="*/ 0 h 363"/>
                      <a:gd name="T2" fmla="*/ 600 w 600"/>
                      <a:gd name="T3" fmla="*/ 180 h 363"/>
                      <a:gd name="T4" fmla="*/ 443 w 600"/>
                      <a:gd name="T5" fmla="*/ 363 h 363"/>
                      <a:gd name="T6" fmla="*/ 152 w 600"/>
                      <a:gd name="T7" fmla="*/ 363 h 363"/>
                      <a:gd name="T8" fmla="*/ 155 w 600"/>
                      <a:gd name="T9" fmla="*/ 363 h 363"/>
                      <a:gd name="T10" fmla="*/ 0 w 600"/>
                      <a:gd name="T11" fmla="*/ 180 h 363"/>
                      <a:gd name="T12" fmla="*/ 155 w 600"/>
                      <a:gd name="T13" fmla="*/ 5 h 363"/>
                      <a:gd name="T14" fmla="*/ 155 w 600"/>
                      <a:gd name="T15" fmla="*/ 0 h 363"/>
                      <a:gd name="T16" fmla="*/ 446 w 600"/>
                      <a:gd name="T17" fmla="*/ 0 h 363"/>
                      <a:gd name="T18" fmla="*/ 443 w 60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3"/>
                      <a:gd name="T32" fmla="*/ 600 w 600"/>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3">
                        <a:moveTo>
                          <a:pt x="443" y="0"/>
                        </a:moveTo>
                        <a:lnTo>
                          <a:pt x="600" y="180"/>
                        </a:lnTo>
                        <a:lnTo>
                          <a:pt x="443" y="363"/>
                        </a:lnTo>
                        <a:lnTo>
                          <a:pt x="152" y="363"/>
                        </a:lnTo>
                        <a:lnTo>
                          <a:pt x="155" y="363"/>
                        </a:lnTo>
                        <a:lnTo>
                          <a:pt x="0" y="180"/>
                        </a:lnTo>
                        <a:lnTo>
                          <a:pt x="155" y="5"/>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sp>
                <p:nvSpPr>
                  <p:cNvPr id="285" name="Freeform 172"/>
                  <p:cNvSpPr>
                    <a:spLocks noChangeAspect="1"/>
                  </p:cNvSpPr>
                  <p:nvPr/>
                </p:nvSpPr>
                <p:spPr bwMode="auto">
                  <a:xfrm>
                    <a:off x="7669" y="8070"/>
                    <a:ext cx="634" cy="361"/>
                  </a:xfrm>
                  <a:custGeom>
                    <a:avLst/>
                    <a:gdLst>
                      <a:gd name="T0" fmla="*/ 443 w 600"/>
                      <a:gd name="T1" fmla="*/ 0 h 362"/>
                      <a:gd name="T2" fmla="*/ 600 w 600"/>
                      <a:gd name="T3" fmla="*/ 180 h 362"/>
                      <a:gd name="T4" fmla="*/ 443 w 600"/>
                      <a:gd name="T5" fmla="*/ 358 h 362"/>
                      <a:gd name="T6" fmla="*/ 443 w 600"/>
                      <a:gd name="T7" fmla="*/ 362 h 362"/>
                      <a:gd name="T8" fmla="*/ 155 w 600"/>
                      <a:gd name="T9" fmla="*/ 362 h 362"/>
                      <a:gd name="T10" fmla="*/ 0 w 600"/>
                      <a:gd name="T11" fmla="*/ 180 h 362"/>
                      <a:gd name="T12" fmla="*/ 155 w 600"/>
                      <a:gd name="T13" fmla="*/ 2 h 362"/>
                      <a:gd name="T14" fmla="*/ 155 w 600"/>
                      <a:gd name="T15" fmla="*/ 0 h 362"/>
                      <a:gd name="T16" fmla="*/ 446 w 600"/>
                      <a:gd name="T17" fmla="*/ 0 h 362"/>
                      <a:gd name="T18" fmla="*/ 443 w 600"/>
                      <a:gd name="T19" fmla="*/ 0 h 3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362"/>
                      <a:gd name="T32" fmla="*/ 600 w 600"/>
                      <a:gd name="T33" fmla="*/ 362 h 3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362">
                        <a:moveTo>
                          <a:pt x="443" y="0"/>
                        </a:moveTo>
                        <a:lnTo>
                          <a:pt x="600" y="180"/>
                        </a:lnTo>
                        <a:lnTo>
                          <a:pt x="443" y="358"/>
                        </a:lnTo>
                        <a:lnTo>
                          <a:pt x="443" y="362"/>
                        </a:lnTo>
                        <a:lnTo>
                          <a:pt x="155" y="362"/>
                        </a:lnTo>
                        <a:lnTo>
                          <a:pt x="0" y="180"/>
                        </a:lnTo>
                        <a:lnTo>
                          <a:pt x="155" y="2"/>
                        </a:lnTo>
                        <a:lnTo>
                          <a:pt x="155" y="0"/>
                        </a:lnTo>
                        <a:lnTo>
                          <a:pt x="446" y="0"/>
                        </a:lnTo>
                        <a:lnTo>
                          <a:pt x="443" y="0"/>
                        </a:lnTo>
                        <a:close/>
                      </a:path>
                    </a:pathLst>
                  </a:custGeom>
                  <a:gradFill rotWithShape="0">
                    <a:gsLst>
                      <a:gs pos="0">
                        <a:srgbClr val="E7EED6"/>
                      </a:gs>
                      <a:gs pos="100000">
                        <a:srgbClr val="CEDCAA"/>
                      </a:gs>
                    </a:gsLst>
                    <a:lin ang="2700000" scaled="1"/>
                  </a:gradFill>
                  <a:ln w="7620">
                    <a:solidFill>
                      <a:srgbClr val="898741"/>
                    </a:solidFill>
                    <a:prstDash val="solid"/>
                    <a:round/>
                    <a:headEnd/>
                    <a:tailEnd/>
                  </a:ln>
                </p:spPr>
                <p:txBody>
                  <a:bodyPr/>
                  <a:lstStyle/>
                  <a:p>
                    <a:pPr>
                      <a:defRPr/>
                    </a:pPr>
                    <a:endParaRPr lang="zh-CN" altLang="en-US">
                      <a:latin typeface="+mn-ea"/>
                      <a:ea typeface="+mn-ea"/>
                    </a:endParaRPr>
                  </a:p>
                </p:txBody>
              </p:sp>
            </p:grpSp>
          </p:grpSp>
          <p:pic>
            <p:nvPicPr>
              <p:cNvPr id="270" name="Picture 173"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87"/>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174"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025"/>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 name="Picture 175"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06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 name="Picture 176" descr="天线"/>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0" y="3122"/>
                <a:ext cx="3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 name="Picture 177" descr="天线"/>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 y="3150"/>
                <a:ext cx="31"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 name="Picture 178" descr="天线"/>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122"/>
                <a:ext cx="30"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 name="Picture 179" descr="天线"/>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 y="3060"/>
                <a:ext cx="3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92" name="Striped Right Arrow 1291"/>
          <p:cNvSpPr/>
          <p:nvPr/>
        </p:nvSpPr>
        <p:spPr bwMode="auto">
          <a:xfrm>
            <a:off x="2484438" y="4221163"/>
            <a:ext cx="1150937" cy="576262"/>
          </a:xfrm>
          <a:prstGeom prst="stripedRightArrow">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anchor="ctr"/>
          <a:lstStyle/>
          <a:p>
            <a:pPr marL="342900" indent="-342900" algn="ctr" eaLnBrk="0" hangingPunct="0">
              <a:buFont typeface="Wingdings" pitchFamily="2" charset="2"/>
              <a:buNone/>
              <a:defRPr/>
            </a:pPr>
            <a:endParaRPr lang="zh-CN" altLang="en-US" sz="3200" b="1">
              <a:solidFill>
                <a:schemeClr val="tx1"/>
              </a:solidFill>
              <a:latin typeface="Arial" charset="0"/>
              <a:ea typeface="宋体" charset="-122"/>
            </a:endParaRPr>
          </a:p>
        </p:txBody>
      </p:sp>
      <p:sp>
        <p:nvSpPr>
          <p:cNvPr id="1293" name="Striped Right Arrow 1292"/>
          <p:cNvSpPr/>
          <p:nvPr/>
        </p:nvSpPr>
        <p:spPr bwMode="auto">
          <a:xfrm>
            <a:off x="5435600" y="4221163"/>
            <a:ext cx="1152525" cy="576262"/>
          </a:xfrm>
          <a:prstGeom prst="stripedRightArrow">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anchor="ctr"/>
          <a:lstStyle/>
          <a:p>
            <a:pPr marL="342900" indent="-342900" algn="ctr" eaLnBrk="0" hangingPunct="0">
              <a:buFont typeface="Wingdings" pitchFamily="2" charset="2"/>
              <a:buNone/>
              <a:defRPr/>
            </a:pPr>
            <a:endParaRPr lang="zh-CN" altLang="en-US" sz="3200" b="1">
              <a:solidFill>
                <a:schemeClr val="tx1"/>
              </a:solidFill>
              <a:latin typeface="Arial" charset="0"/>
              <a:ea typeface="宋体" charset="-122"/>
            </a:endParaRPr>
          </a:p>
        </p:txBody>
      </p:sp>
      <p:sp>
        <p:nvSpPr>
          <p:cNvPr id="1294" name="Text Box 180"/>
          <p:cNvSpPr txBox="1">
            <a:spLocks noChangeArrowheads="1"/>
          </p:cNvSpPr>
          <p:nvPr/>
        </p:nvSpPr>
        <p:spPr bwMode="auto">
          <a:xfrm>
            <a:off x="4140200" y="4292600"/>
            <a:ext cx="863600" cy="471488"/>
          </a:xfrm>
          <a:prstGeom prst="rect">
            <a:avLst/>
          </a:prstGeom>
          <a:noFill/>
          <a:ln>
            <a:noFill/>
          </a:ln>
          <a:extLst/>
        </p:spPr>
        <p:txBody>
          <a:bodyPr lIns="100152" tIns="50076" rIns="100152" bIns="50076">
            <a:spAutoFit/>
          </a:bodyPr>
          <a:lstStyle>
            <a:lvl1pPr defTabSz="1000125" eaLnBrk="0" hangingPunct="0">
              <a:defRPr sz="2100" b="1">
                <a:solidFill>
                  <a:schemeClr val="tx1"/>
                </a:solidFill>
                <a:latin typeface="FrutigerNext LT Regular"/>
                <a:ea typeface="华文细黑" pitchFamily="2" charset="-122"/>
              </a:defRPr>
            </a:lvl1pPr>
            <a:lvl2pPr marL="742950" indent="-285750" defTabSz="1000125" eaLnBrk="0" hangingPunct="0">
              <a:defRPr sz="2100" b="1">
                <a:solidFill>
                  <a:schemeClr val="tx1"/>
                </a:solidFill>
                <a:latin typeface="FrutigerNext LT Regular"/>
                <a:ea typeface="华文细黑" pitchFamily="2" charset="-122"/>
              </a:defRPr>
            </a:lvl2pPr>
            <a:lvl3pPr marL="1143000" indent="-228600" defTabSz="1000125" eaLnBrk="0" hangingPunct="0">
              <a:defRPr sz="2100" b="1">
                <a:solidFill>
                  <a:schemeClr val="tx1"/>
                </a:solidFill>
                <a:latin typeface="FrutigerNext LT Regular"/>
                <a:ea typeface="华文细黑" pitchFamily="2" charset="-122"/>
              </a:defRPr>
            </a:lvl3pPr>
            <a:lvl4pPr marL="1600200" indent="-228600" defTabSz="1000125" eaLnBrk="0" hangingPunct="0">
              <a:defRPr sz="2100" b="1">
                <a:solidFill>
                  <a:schemeClr val="tx1"/>
                </a:solidFill>
                <a:latin typeface="FrutigerNext LT Regular"/>
                <a:ea typeface="华文细黑" pitchFamily="2" charset="-122"/>
              </a:defRPr>
            </a:lvl4pPr>
            <a:lvl5pPr marL="2057400" indent="-228600" defTabSz="1000125" eaLnBrk="0" hangingPunct="0">
              <a:defRPr sz="2100" b="1">
                <a:solidFill>
                  <a:schemeClr val="tx1"/>
                </a:solidFill>
                <a:latin typeface="FrutigerNext LT Regular"/>
                <a:ea typeface="华文细黑" pitchFamily="2" charset="-122"/>
              </a:defRPr>
            </a:lvl5pPr>
            <a:lvl6pPr marL="25146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6pPr>
            <a:lvl7pPr marL="29718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7pPr>
            <a:lvl8pPr marL="34290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8pPr>
            <a:lvl9pPr marL="38862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9pPr>
          </a:lstStyle>
          <a:p>
            <a:pPr algn="ctr" eaLnBrk="1" hangingPunct="1">
              <a:spcBef>
                <a:spcPct val="50000"/>
              </a:spcBef>
              <a:defRPr/>
            </a:pPr>
            <a:r>
              <a:rPr lang="en-US" altLang="zh-CN" sz="2400" b="0" dirty="0" smtClean="0">
                <a:latin typeface="+mn-ea"/>
                <a:ea typeface="+mn-ea"/>
              </a:rPr>
              <a:t>3G</a:t>
            </a:r>
            <a:endParaRPr lang="en-US" altLang="zh-CN" sz="2400" b="0" dirty="0">
              <a:latin typeface="+mn-ea"/>
              <a:ea typeface="+mn-ea"/>
            </a:endParaRPr>
          </a:p>
        </p:txBody>
      </p:sp>
      <p:sp>
        <p:nvSpPr>
          <p:cNvPr id="1295" name="Text Box 180"/>
          <p:cNvSpPr txBox="1">
            <a:spLocks noChangeArrowheads="1"/>
          </p:cNvSpPr>
          <p:nvPr/>
        </p:nvSpPr>
        <p:spPr bwMode="auto">
          <a:xfrm>
            <a:off x="7235825" y="4292600"/>
            <a:ext cx="865188" cy="471488"/>
          </a:xfrm>
          <a:prstGeom prst="rect">
            <a:avLst/>
          </a:prstGeom>
          <a:noFill/>
          <a:ln>
            <a:noFill/>
          </a:ln>
          <a:extLst/>
        </p:spPr>
        <p:txBody>
          <a:bodyPr lIns="100152" tIns="50076" rIns="100152" bIns="50076">
            <a:spAutoFit/>
          </a:bodyPr>
          <a:lstStyle>
            <a:lvl1pPr defTabSz="1000125" eaLnBrk="0" hangingPunct="0">
              <a:defRPr sz="2100" b="1">
                <a:solidFill>
                  <a:schemeClr val="tx1"/>
                </a:solidFill>
                <a:latin typeface="FrutigerNext LT Regular"/>
                <a:ea typeface="华文细黑" pitchFamily="2" charset="-122"/>
              </a:defRPr>
            </a:lvl1pPr>
            <a:lvl2pPr marL="742950" indent="-285750" defTabSz="1000125" eaLnBrk="0" hangingPunct="0">
              <a:defRPr sz="2100" b="1">
                <a:solidFill>
                  <a:schemeClr val="tx1"/>
                </a:solidFill>
                <a:latin typeface="FrutigerNext LT Regular"/>
                <a:ea typeface="华文细黑" pitchFamily="2" charset="-122"/>
              </a:defRPr>
            </a:lvl2pPr>
            <a:lvl3pPr marL="1143000" indent="-228600" defTabSz="1000125" eaLnBrk="0" hangingPunct="0">
              <a:defRPr sz="2100" b="1">
                <a:solidFill>
                  <a:schemeClr val="tx1"/>
                </a:solidFill>
                <a:latin typeface="FrutigerNext LT Regular"/>
                <a:ea typeface="华文细黑" pitchFamily="2" charset="-122"/>
              </a:defRPr>
            </a:lvl3pPr>
            <a:lvl4pPr marL="1600200" indent="-228600" defTabSz="1000125" eaLnBrk="0" hangingPunct="0">
              <a:defRPr sz="2100" b="1">
                <a:solidFill>
                  <a:schemeClr val="tx1"/>
                </a:solidFill>
                <a:latin typeface="FrutigerNext LT Regular"/>
                <a:ea typeface="华文细黑" pitchFamily="2" charset="-122"/>
              </a:defRPr>
            </a:lvl4pPr>
            <a:lvl5pPr marL="2057400" indent="-228600" defTabSz="1000125" eaLnBrk="0" hangingPunct="0">
              <a:defRPr sz="2100" b="1">
                <a:solidFill>
                  <a:schemeClr val="tx1"/>
                </a:solidFill>
                <a:latin typeface="FrutigerNext LT Regular"/>
                <a:ea typeface="华文细黑" pitchFamily="2" charset="-122"/>
              </a:defRPr>
            </a:lvl5pPr>
            <a:lvl6pPr marL="25146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6pPr>
            <a:lvl7pPr marL="29718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7pPr>
            <a:lvl8pPr marL="34290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8pPr>
            <a:lvl9pPr marL="3886200" indent="-228600" defTabSz="1000125" eaLnBrk="0" fontAlgn="base" hangingPunct="0">
              <a:spcBef>
                <a:spcPct val="0"/>
              </a:spcBef>
              <a:spcAft>
                <a:spcPct val="0"/>
              </a:spcAft>
              <a:defRPr sz="2100" b="1">
                <a:solidFill>
                  <a:schemeClr val="tx1"/>
                </a:solidFill>
                <a:latin typeface="FrutigerNext LT Regular"/>
                <a:ea typeface="华文细黑" pitchFamily="2" charset="-122"/>
              </a:defRPr>
            </a:lvl9pPr>
          </a:lstStyle>
          <a:p>
            <a:pPr algn="ctr" eaLnBrk="1" hangingPunct="1">
              <a:spcBef>
                <a:spcPct val="50000"/>
              </a:spcBef>
              <a:defRPr/>
            </a:pPr>
            <a:r>
              <a:rPr lang="en-US" altLang="zh-CN" sz="2400" b="0" dirty="0" smtClean="0">
                <a:latin typeface="+mn-ea"/>
                <a:ea typeface="+mn-ea"/>
              </a:rPr>
              <a:t>LTE</a:t>
            </a:r>
            <a:endParaRPr lang="en-US" altLang="zh-CN" sz="2400" b="0" dirty="0">
              <a:latin typeface="+mn-ea"/>
              <a:ea typeface="+mn-ea"/>
            </a:endParaRPr>
          </a:p>
        </p:txBody>
      </p:sp>
      <p:sp>
        <p:nvSpPr>
          <p:cNvPr id="1296" name="TextBox 1400"/>
          <p:cNvSpPr txBox="1">
            <a:spLocks noChangeArrowheads="1"/>
          </p:cNvSpPr>
          <p:nvPr/>
        </p:nvSpPr>
        <p:spPr bwMode="auto">
          <a:xfrm>
            <a:off x="0" y="5464314"/>
            <a:ext cx="88924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2400" dirty="0" smtClean="0">
                <a:latin typeface="Times New Roman" panose="02020603050405020304" pitchFamily="18" charset="0"/>
                <a:cs typeface="Times New Roman" panose="02020603050405020304" pitchFamily="18" charset="0"/>
              </a:rPr>
              <a:t>Increased Construction </a:t>
            </a:r>
            <a:r>
              <a:rPr lang="en-US" altLang="zh-CN" sz="2400" dirty="0">
                <a:latin typeface="Times New Roman" panose="02020603050405020304" pitchFamily="18" charset="0"/>
                <a:cs typeface="Times New Roman" panose="02020603050405020304" pitchFamily="18" charset="0"/>
              </a:rPr>
              <a:t>Cost </a:t>
            </a:r>
            <a:r>
              <a:rPr lang="en-US" altLang="zh-CN" sz="2400" dirty="0" smtClean="0">
                <a:latin typeface="Times New Roman" panose="02020603050405020304" pitchFamily="18" charset="0"/>
                <a:cs typeface="Times New Roman" panose="02020603050405020304" pitchFamily="18" charset="0"/>
              </a:rPr>
              <a:t>leads to increased Inter-cell Interference </a:t>
            </a:r>
            <a:endParaRPr lang="en-US" altLang="zh-CN" sz="2400" dirty="0">
              <a:latin typeface="Times New Roman" panose="02020603050405020304" pitchFamily="18" charset="0"/>
              <a:cs typeface="Times New Roman" panose="02020603050405020304" pitchFamily="18" charset="0"/>
            </a:endParaRPr>
          </a:p>
        </p:txBody>
      </p:sp>
      <p:sp>
        <p:nvSpPr>
          <p:cNvPr id="1298" name="Rectangle 1297"/>
          <p:cNvSpPr/>
          <p:nvPr/>
        </p:nvSpPr>
        <p:spPr>
          <a:xfrm>
            <a:off x="350133" y="118373"/>
            <a:ext cx="7020512" cy="646331"/>
          </a:xfrm>
          <a:prstGeom prst="rect">
            <a:avLst/>
          </a:prstGeom>
        </p:spPr>
        <p:txBody>
          <a:bodyPr wrap="none">
            <a:spAutoFit/>
          </a:bodyPr>
          <a:lstStyle/>
          <a:p>
            <a:r>
              <a:rPr lang="en-GB" sz="3600" b="1" dirty="0" smtClean="0">
                <a:solidFill>
                  <a:srgbClr val="FF0000"/>
                </a:solidFill>
                <a:latin typeface="Times New Roman" pitchFamily="18" charset="0"/>
                <a:cs typeface="Times New Roman" pitchFamily="18" charset="0"/>
              </a:rPr>
              <a:t>Why the need for new architecture</a:t>
            </a:r>
            <a:endParaRPr lang="en-GB" sz="3600" dirty="0">
              <a:solidFill>
                <a:srgbClr val="FF0000"/>
              </a:solidFill>
            </a:endParaRPr>
          </a:p>
        </p:txBody>
      </p:sp>
    </p:spTree>
    <p:extLst>
      <p:ext uri="{BB962C8B-B14F-4D97-AF65-F5344CB8AC3E}">
        <p14:creationId xmlns:p14="http://schemas.microsoft.com/office/powerpoint/2010/main" val="37620070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0" y="1628800"/>
            <a:ext cx="9144000" cy="5229200"/>
          </a:xfrm>
        </p:spPr>
        <p:txBody>
          <a:bodyPr/>
          <a:lstStyle/>
          <a:p>
            <a:r>
              <a:rPr lang="en-GB" dirty="0" smtClean="0"/>
              <a:t> </a:t>
            </a:r>
            <a:endParaRPr lang="en-GB" dirty="0"/>
          </a:p>
        </p:txBody>
      </p:sp>
      <p:sp>
        <p:nvSpPr>
          <p:cNvPr id="3" name="Title 2"/>
          <p:cNvSpPr>
            <a:spLocks noGrp="1"/>
          </p:cNvSpPr>
          <p:nvPr>
            <p:ph type="title"/>
          </p:nvPr>
        </p:nvSpPr>
        <p:spPr>
          <a:xfrm>
            <a:off x="104898" y="404664"/>
            <a:ext cx="6984776" cy="504056"/>
          </a:xfrm>
        </p:spPr>
        <p:txBody>
          <a:bodyPr>
            <a:noAutofit/>
          </a:bodyPr>
          <a:lstStyle/>
          <a:p>
            <a:r>
              <a:rPr lang="en-US" altLang="zh-CN" sz="3600" i="1" dirty="0">
                <a:solidFill>
                  <a:srgbClr val="FF0000"/>
                </a:solidFill>
                <a:effectLst>
                  <a:outerShdw blurRad="38100" dist="38100" dir="2700000" algn="tl">
                    <a:srgbClr val="000000">
                      <a:alpha val="43137"/>
                    </a:srgbClr>
                  </a:outerShdw>
                </a:effectLst>
                <a:latin typeface="Times New Roman" pitchFamily="18" charset="0"/>
                <a:ea typeface="Microsoft YaHei" pitchFamily="34" charset="-122"/>
                <a:cs typeface="Times New Roman" pitchFamily="18" charset="0"/>
              </a:rPr>
              <a:t>Centralized baseband </a:t>
            </a:r>
            <a:r>
              <a:rPr lang="en-US" altLang="zh-CN" sz="3600" i="1" dirty="0" smtClean="0">
                <a:solidFill>
                  <a:srgbClr val="FF0000"/>
                </a:solidFill>
                <a:effectLst>
                  <a:outerShdw blurRad="38100" dist="38100" dir="2700000" algn="tl">
                    <a:srgbClr val="000000">
                      <a:alpha val="43137"/>
                    </a:srgbClr>
                  </a:outerShdw>
                </a:effectLst>
                <a:latin typeface="Times New Roman" pitchFamily="18" charset="0"/>
                <a:ea typeface="Microsoft YaHei" pitchFamily="34" charset="-122"/>
                <a:cs typeface="Times New Roman" pitchFamily="18" charset="0"/>
              </a:rPr>
              <a:t>pool</a:t>
            </a:r>
            <a:endParaRPr lang="en-GB" sz="36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descr="MacroB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17" y="1700808"/>
            <a:ext cx="3096344" cy="35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isB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4693" y="1700808"/>
            <a:ext cx="3024187" cy="354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RA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3234" y="1700809"/>
            <a:ext cx="2906712" cy="350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12"/>
          <p:cNvSpPr>
            <a:spLocks/>
          </p:cNvSpPr>
          <p:nvPr/>
        </p:nvSpPr>
        <p:spPr bwMode="gray">
          <a:xfrm rot="21312586">
            <a:off x="2508770" y="2313906"/>
            <a:ext cx="1230402" cy="650254"/>
          </a:xfrm>
          <a:custGeom>
            <a:avLst/>
            <a:gdLst>
              <a:gd name="T0" fmla="*/ 0 w 982"/>
              <a:gd name="T1" fmla="*/ 2147483647 h 774"/>
              <a:gd name="T2" fmla="*/ 2147483647 w 982"/>
              <a:gd name="T3" fmla="*/ 2147483647 h 774"/>
              <a:gd name="T4" fmla="*/ 2147483647 w 982"/>
              <a:gd name="T5" fmla="*/ 2147483647 h 774"/>
              <a:gd name="T6" fmla="*/ 2147483647 w 982"/>
              <a:gd name="T7" fmla="*/ 2147483647 h 774"/>
              <a:gd name="T8" fmla="*/ 2147483647 w 982"/>
              <a:gd name="T9" fmla="*/ 2147483647 h 774"/>
              <a:gd name="T10" fmla="*/ 2147483647 w 982"/>
              <a:gd name="T11" fmla="*/ 2147483647 h 774"/>
              <a:gd name="T12" fmla="*/ 2147483647 w 982"/>
              <a:gd name="T13" fmla="*/ 2147483647 h 774"/>
              <a:gd name="T14" fmla="*/ 2147483647 w 982"/>
              <a:gd name="T15" fmla="*/ 2147483647 h 774"/>
              <a:gd name="T16" fmla="*/ 2147483647 w 982"/>
              <a:gd name="T17" fmla="*/ 2147483647 h 774"/>
              <a:gd name="T18" fmla="*/ 2147483647 w 982"/>
              <a:gd name="T19" fmla="*/ 2147483647 h 774"/>
              <a:gd name="T20" fmla="*/ 2147483647 w 982"/>
              <a:gd name="T21" fmla="*/ 2147483647 h 774"/>
              <a:gd name="T22" fmla="*/ 2147483647 w 982"/>
              <a:gd name="T23" fmla="*/ 2147483647 h 774"/>
              <a:gd name="T24" fmla="*/ 2147483647 w 982"/>
              <a:gd name="T25" fmla="*/ 2147483647 h 774"/>
              <a:gd name="T26" fmla="*/ 2147483647 w 982"/>
              <a:gd name="T27" fmla="*/ 2147483647 h 774"/>
              <a:gd name="T28" fmla="*/ 2147483647 w 982"/>
              <a:gd name="T29" fmla="*/ 2147483647 h 774"/>
              <a:gd name="T30" fmla="*/ 2147483647 w 982"/>
              <a:gd name="T31" fmla="*/ 2147483647 h 774"/>
              <a:gd name="T32" fmla="*/ 2147483647 w 982"/>
              <a:gd name="T33" fmla="*/ 2147483647 h 774"/>
              <a:gd name="T34" fmla="*/ 2147483647 w 982"/>
              <a:gd name="T35" fmla="*/ 2147483647 h 774"/>
              <a:gd name="T36" fmla="*/ 2147483647 w 982"/>
              <a:gd name="T37" fmla="*/ 2147483647 h 774"/>
              <a:gd name="T38" fmla="*/ 2147483647 w 982"/>
              <a:gd name="T39" fmla="*/ 2147483647 h 774"/>
              <a:gd name="T40" fmla="*/ 2147483647 w 982"/>
              <a:gd name="T41" fmla="*/ 2147483647 h 774"/>
              <a:gd name="T42" fmla="*/ 2147483647 w 982"/>
              <a:gd name="T43" fmla="*/ 2147483647 h 774"/>
              <a:gd name="T44" fmla="*/ 2147483647 w 982"/>
              <a:gd name="T45" fmla="*/ 2147483647 h 774"/>
              <a:gd name="T46" fmla="*/ 2147483647 w 982"/>
              <a:gd name="T47" fmla="*/ 2147483647 h 774"/>
              <a:gd name="T48" fmla="*/ 2147483647 w 982"/>
              <a:gd name="T49" fmla="*/ 2147483647 h 774"/>
              <a:gd name="T50" fmla="*/ 2147483647 w 982"/>
              <a:gd name="T51" fmla="*/ 2147483647 h 774"/>
              <a:gd name="T52" fmla="*/ 2147483647 w 982"/>
              <a:gd name="T53" fmla="*/ 0 h 774"/>
              <a:gd name="T54" fmla="*/ 2147483647 w 982"/>
              <a:gd name="T55" fmla="*/ 2147483647 h 774"/>
              <a:gd name="T56" fmla="*/ 2147483647 w 982"/>
              <a:gd name="T57" fmla="*/ 2147483647 h 774"/>
              <a:gd name="T58" fmla="*/ 2147483647 w 982"/>
              <a:gd name="T59" fmla="*/ 2147483647 h 774"/>
              <a:gd name="T60" fmla="*/ 2147483647 w 982"/>
              <a:gd name="T61" fmla="*/ 2147483647 h 774"/>
              <a:gd name="T62" fmla="*/ 2147483647 w 982"/>
              <a:gd name="T63" fmla="*/ 2147483647 h 774"/>
              <a:gd name="T64" fmla="*/ 2147483647 w 982"/>
              <a:gd name="T65" fmla="*/ 2147483647 h 774"/>
              <a:gd name="T66" fmla="*/ 2147483647 w 982"/>
              <a:gd name="T67" fmla="*/ 2147483647 h 774"/>
              <a:gd name="T68" fmla="*/ 2147483647 w 982"/>
              <a:gd name="T69" fmla="*/ 2147483647 h 774"/>
              <a:gd name="T70" fmla="*/ 2147483647 w 982"/>
              <a:gd name="T71" fmla="*/ 2147483647 h 774"/>
              <a:gd name="T72" fmla="*/ 2147483647 w 982"/>
              <a:gd name="T73" fmla="*/ 2147483647 h 774"/>
              <a:gd name="T74" fmla="*/ 2147483647 w 982"/>
              <a:gd name="T75" fmla="*/ 2147483647 h 774"/>
              <a:gd name="T76" fmla="*/ 2147483647 w 982"/>
              <a:gd name="T77" fmla="*/ 2147483647 h 774"/>
              <a:gd name="T78" fmla="*/ 2147483647 w 982"/>
              <a:gd name="T79" fmla="*/ 2147483647 h 774"/>
              <a:gd name="T80" fmla="*/ 2147483647 w 982"/>
              <a:gd name="T81" fmla="*/ 2147483647 h 774"/>
              <a:gd name="T82" fmla="*/ 2147483647 w 982"/>
              <a:gd name="T83" fmla="*/ 2147483647 h 774"/>
              <a:gd name="T84" fmla="*/ 2147483647 w 982"/>
              <a:gd name="T85" fmla="*/ 2147483647 h 774"/>
              <a:gd name="T86" fmla="*/ 2147483647 w 982"/>
              <a:gd name="T87" fmla="*/ 2147483647 h 774"/>
              <a:gd name="T88" fmla="*/ 2147483647 w 982"/>
              <a:gd name="T89" fmla="*/ 2147483647 h 774"/>
              <a:gd name="T90" fmla="*/ 2147483647 w 982"/>
              <a:gd name="T91" fmla="*/ 2147483647 h 774"/>
              <a:gd name="T92" fmla="*/ 2147483647 w 982"/>
              <a:gd name="T93" fmla="*/ 2147483647 h 774"/>
              <a:gd name="T94" fmla="*/ 2147483647 w 982"/>
              <a:gd name="T95" fmla="*/ 2147483647 h 774"/>
              <a:gd name="T96" fmla="*/ 2147483647 w 982"/>
              <a:gd name="T97" fmla="*/ 2147483647 h 774"/>
              <a:gd name="T98" fmla="*/ 2147483647 w 982"/>
              <a:gd name="T99" fmla="*/ 2147483647 h 774"/>
              <a:gd name="T100" fmla="*/ 2147483647 w 982"/>
              <a:gd name="T101" fmla="*/ 2147483647 h 774"/>
              <a:gd name="T102" fmla="*/ 2147483647 w 982"/>
              <a:gd name="T103" fmla="*/ 2147483647 h 774"/>
              <a:gd name="T104" fmla="*/ 0 w 982"/>
              <a:gd name="T105" fmla="*/ 2147483647 h 774"/>
              <a:gd name="T106" fmla="*/ 0 w 982"/>
              <a:gd name="T107" fmla="*/ 2147483647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BEF397"/>
              </a:gs>
              <a:gs pos="50000">
                <a:srgbClr val="D5F6C0"/>
              </a:gs>
              <a:gs pos="100000">
                <a:srgbClr val="EAFAE0"/>
              </a:gs>
            </a:gsLst>
            <a:lin ang="81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GB"/>
          </a:p>
        </p:txBody>
      </p:sp>
      <p:sp>
        <p:nvSpPr>
          <p:cNvPr id="9" name="Freeform 12"/>
          <p:cNvSpPr>
            <a:spLocks/>
          </p:cNvSpPr>
          <p:nvPr/>
        </p:nvSpPr>
        <p:spPr bwMode="gray">
          <a:xfrm rot="21312586">
            <a:off x="5461097" y="2263527"/>
            <a:ext cx="1230402" cy="650254"/>
          </a:xfrm>
          <a:custGeom>
            <a:avLst/>
            <a:gdLst>
              <a:gd name="T0" fmla="*/ 0 w 982"/>
              <a:gd name="T1" fmla="*/ 2147483647 h 774"/>
              <a:gd name="T2" fmla="*/ 2147483647 w 982"/>
              <a:gd name="T3" fmla="*/ 2147483647 h 774"/>
              <a:gd name="T4" fmla="*/ 2147483647 w 982"/>
              <a:gd name="T5" fmla="*/ 2147483647 h 774"/>
              <a:gd name="T6" fmla="*/ 2147483647 w 982"/>
              <a:gd name="T7" fmla="*/ 2147483647 h 774"/>
              <a:gd name="T8" fmla="*/ 2147483647 w 982"/>
              <a:gd name="T9" fmla="*/ 2147483647 h 774"/>
              <a:gd name="T10" fmla="*/ 2147483647 w 982"/>
              <a:gd name="T11" fmla="*/ 2147483647 h 774"/>
              <a:gd name="T12" fmla="*/ 2147483647 w 982"/>
              <a:gd name="T13" fmla="*/ 2147483647 h 774"/>
              <a:gd name="T14" fmla="*/ 2147483647 w 982"/>
              <a:gd name="T15" fmla="*/ 2147483647 h 774"/>
              <a:gd name="T16" fmla="*/ 2147483647 w 982"/>
              <a:gd name="T17" fmla="*/ 2147483647 h 774"/>
              <a:gd name="T18" fmla="*/ 2147483647 w 982"/>
              <a:gd name="T19" fmla="*/ 2147483647 h 774"/>
              <a:gd name="T20" fmla="*/ 2147483647 w 982"/>
              <a:gd name="T21" fmla="*/ 2147483647 h 774"/>
              <a:gd name="T22" fmla="*/ 2147483647 w 982"/>
              <a:gd name="T23" fmla="*/ 2147483647 h 774"/>
              <a:gd name="T24" fmla="*/ 2147483647 w 982"/>
              <a:gd name="T25" fmla="*/ 2147483647 h 774"/>
              <a:gd name="T26" fmla="*/ 2147483647 w 982"/>
              <a:gd name="T27" fmla="*/ 2147483647 h 774"/>
              <a:gd name="T28" fmla="*/ 2147483647 w 982"/>
              <a:gd name="T29" fmla="*/ 2147483647 h 774"/>
              <a:gd name="T30" fmla="*/ 2147483647 w 982"/>
              <a:gd name="T31" fmla="*/ 2147483647 h 774"/>
              <a:gd name="T32" fmla="*/ 2147483647 w 982"/>
              <a:gd name="T33" fmla="*/ 2147483647 h 774"/>
              <a:gd name="T34" fmla="*/ 2147483647 w 982"/>
              <a:gd name="T35" fmla="*/ 2147483647 h 774"/>
              <a:gd name="T36" fmla="*/ 2147483647 w 982"/>
              <a:gd name="T37" fmla="*/ 2147483647 h 774"/>
              <a:gd name="T38" fmla="*/ 2147483647 w 982"/>
              <a:gd name="T39" fmla="*/ 2147483647 h 774"/>
              <a:gd name="T40" fmla="*/ 2147483647 w 982"/>
              <a:gd name="T41" fmla="*/ 2147483647 h 774"/>
              <a:gd name="T42" fmla="*/ 2147483647 w 982"/>
              <a:gd name="T43" fmla="*/ 2147483647 h 774"/>
              <a:gd name="T44" fmla="*/ 2147483647 w 982"/>
              <a:gd name="T45" fmla="*/ 2147483647 h 774"/>
              <a:gd name="T46" fmla="*/ 2147483647 w 982"/>
              <a:gd name="T47" fmla="*/ 2147483647 h 774"/>
              <a:gd name="T48" fmla="*/ 2147483647 w 982"/>
              <a:gd name="T49" fmla="*/ 2147483647 h 774"/>
              <a:gd name="T50" fmla="*/ 2147483647 w 982"/>
              <a:gd name="T51" fmla="*/ 2147483647 h 774"/>
              <a:gd name="T52" fmla="*/ 2147483647 w 982"/>
              <a:gd name="T53" fmla="*/ 0 h 774"/>
              <a:gd name="T54" fmla="*/ 2147483647 w 982"/>
              <a:gd name="T55" fmla="*/ 2147483647 h 774"/>
              <a:gd name="T56" fmla="*/ 2147483647 w 982"/>
              <a:gd name="T57" fmla="*/ 2147483647 h 774"/>
              <a:gd name="T58" fmla="*/ 2147483647 w 982"/>
              <a:gd name="T59" fmla="*/ 2147483647 h 774"/>
              <a:gd name="T60" fmla="*/ 2147483647 w 982"/>
              <a:gd name="T61" fmla="*/ 2147483647 h 774"/>
              <a:gd name="T62" fmla="*/ 2147483647 w 982"/>
              <a:gd name="T63" fmla="*/ 2147483647 h 774"/>
              <a:gd name="T64" fmla="*/ 2147483647 w 982"/>
              <a:gd name="T65" fmla="*/ 2147483647 h 774"/>
              <a:gd name="T66" fmla="*/ 2147483647 w 982"/>
              <a:gd name="T67" fmla="*/ 2147483647 h 774"/>
              <a:gd name="T68" fmla="*/ 2147483647 w 982"/>
              <a:gd name="T69" fmla="*/ 2147483647 h 774"/>
              <a:gd name="T70" fmla="*/ 2147483647 w 982"/>
              <a:gd name="T71" fmla="*/ 2147483647 h 774"/>
              <a:gd name="T72" fmla="*/ 2147483647 w 982"/>
              <a:gd name="T73" fmla="*/ 2147483647 h 774"/>
              <a:gd name="T74" fmla="*/ 2147483647 w 982"/>
              <a:gd name="T75" fmla="*/ 2147483647 h 774"/>
              <a:gd name="T76" fmla="*/ 2147483647 w 982"/>
              <a:gd name="T77" fmla="*/ 2147483647 h 774"/>
              <a:gd name="T78" fmla="*/ 2147483647 w 982"/>
              <a:gd name="T79" fmla="*/ 2147483647 h 774"/>
              <a:gd name="T80" fmla="*/ 2147483647 w 982"/>
              <a:gd name="T81" fmla="*/ 2147483647 h 774"/>
              <a:gd name="T82" fmla="*/ 2147483647 w 982"/>
              <a:gd name="T83" fmla="*/ 2147483647 h 774"/>
              <a:gd name="T84" fmla="*/ 2147483647 w 982"/>
              <a:gd name="T85" fmla="*/ 2147483647 h 774"/>
              <a:gd name="T86" fmla="*/ 2147483647 w 982"/>
              <a:gd name="T87" fmla="*/ 2147483647 h 774"/>
              <a:gd name="T88" fmla="*/ 2147483647 w 982"/>
              <a:gd name="T89" fmla="*/ 2147483647 h 774"/>
              <a:gd name="T90" fmla="*/ 2147483647 w 982"/>
              <a:gd name="T91" fmla="*/ 2147483647 h 774"/>
              <a:gd name="T92" fmla="*/ 2147483647 w 982"/>
              <a:gd name="T93" fmla="*/ 2147483647 h 774"/>
              <a:gd name="T94" fmla="*/ 2147483647 w 982"/>
              <a:gd name="T95" fmla="*/ 2147483647 h 774"/>
              <a:gd name="T96" fmla="*/ 2147483647 w 982"/>
              <a:gd name="T97" fmla="*/ 2147483647 h 774"/>
              <a:gd name="T98" fmla="*/ 2147483647 w 982"/>
              <a:gd name="T99" fmla="*/ 2147483647 h 774"/>
              <a:gd name="T100" fmla="*/ 2147483647 w 982"/>
              <a:gd name="T101" fmla="*/ 2147483647 h 774"/>
              <a:gd name="T102" fmla="*/ 2147483647 w 982"/>
              <a:gd name="T103" fmla="*/ 2147483647 h 774"/>
              <a:gd name="T104" fmla="*/ 0 w 982"/>
              <a:gd name="T105" fmla="*/ 2147483647 h 774"/>
              <a:gd name="T106" fmla="*/ 0 w 982"/>
              <a:gd name="T107" fmla="*/ 2147483647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BEF397"/>
              </a:gs>
              <a:gs pos="50000">
                <a:srgbClr val="D5F6C0"/>
              </a:gs>
              <a:gs pos="100000">
                <a:srgbClr val="EAFAE0"/>
              </a:gs>
            </a:gsLst>
            <a:lin ang="81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GB"/>
          </a:p>
        </p:txBody>
      </p:sp>
      <p:sp>
        <p:nvSpPr>
          <p:cNvPr id="11" name="TextBox 7"/>
          <p:cNvSpPr txBox="1">
            <a:spLocks noChangeArrowheads="1"/>
          </p:cNvSpPr>
          <p:nvPr/>
        </p:nvSpPr>
        <p:spPr bwMode="auto">
          <a:xfrm>
            <a:off x="530089" y="5445224"/>
            <a:ext cx="215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algn="ctr" eaLnBrk="1" hangingPunct="1"/>
            <a:r>
              <a:rPr lang="en-US" altLang="zh-CN" sz="2000" dirty="0"/>
              <a:t>Traditional macro base-stations</a:t>
            </a:r>
            <a:endParaRPr lang="zh-CN" altLang="en-US" sz="2000" dirty="0"/>
          </a:p>
        </p:txBody>
      </p:sp>
      <p:sp>
        <p:nvSpPr>
          <p:cNvPr id="12" name="TextBox 8"/>
          <p:cNvSpPr txBox="1">
            <a:spLocks noChangeArrowheads="1"/>
          </p:cNvSpPr>
          <p:nvPr/>
        </p:nvSpPr>
        <p:spPr bwMode="auto">
          <a:xfrm>
            <a:off x="3597286" y="5445223"/>
            <a:ext cx="215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algn="ctr" eaLnBrk="1" hangingPunct="1"/>
            <a:r>
              <a:rPr lang="en-US" altLang="zh-CN" sz="2000" dirty="0"/>
              <a:t>Distributed</a:t>
            </a:r>
          </a:p>
          <a:p>
            <a:pPr algn="ctr" eaLnBrk="1" hangingPunct="1"/>
            <a:r>
              <a:rPr lang="en-US" altLang="zh-CN" sz="2000" dirty="0"/>
              <a:t>base-stations</a:t>
            </a:r>
            <a:endParaRPr lang="zh-CN" altLang="en-US" sz="2000" dirty="0"/>
          </a:p>
        </p:txBody>
      </p:sp>
      <p:sp>
        <p:nvSpPr>
          <p:cNvPr id="13" name="TextBox 9"/>
          <p:cNvSpPr txBox="1">
            <a:spLocks noChangeArrowheads="1"/>
          </p:cNvSpPr>
          <p:nvPr/>
        </p:nvSpPr>
        <p:spPr bwMode="auto">
          <a:xfrm>
            <a:off x="6288165" y="5453628"/>
            <a:ext cx="27368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algn="ctr" eaLnBrk="1" hangingPunct="1"/>
            <a:r>
              <a:rPr lang="en-US" altLang="zh-CN" sz="2000" dirty="0"/>
              <a:t>C-RAN Centralized</a:t>
            </a:r>
          </a:p>
          <a:p>
            <a:pPr algn="ctr" eaLnBrk="1" hangingPunct="1"/>
            <a:r>
              <a:rPr lang="en-US" altLang="zh-CN" sz="2000" dirty="0"/>
              <a:t> baseband pool</a:t>
            </a:r>
            <a:endParaRPr lang="zh-CN" altLang="en-US" sz="2000" dirty="0"/>
          </a:p>
        </p:txBody>
      </p:sp>
    </p:spTree>
    <p:extLst>
      <p:ext uri="{BB962C8B-B14F-4D97-AF65-F5344CB8AC3E}">
        <p14:creationId xmlns:p14="http://schemas.microsoft.com/office/powerpoint/2010/main" val="2460014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79512" y="1628800"/>
            <a:ext cx="8784976" cy="4968552"/>
          </a:xfrm>
        </p:spPr>
        <p:txBody>
          <a:bodyPr/>
          <a:lstStyle/>
          <a:p>
            <a:r>
              <a:rPr lang="en-GB" dirty="0" smtClean="0"/>
              <a:t> </a:t>
            </a:r>
            <a:endParaRPr lang="en-GB" dirty="0"/>
          </a:p>
        </p:txBody>
      </p:sp>
      <p:sp>
        <p:nvSpPr>
          <p:cNvPr id="3" name="Title 2"/>
          <p:cNvSpPr>
            <a:spLocks noGrp="1"/>
          </p:cNvSpPr>
          <p:nvPr>
            <p:ph type="title"/>
          </p:nvPr>
        </p:nvSpPr>
        <p:spPr>
          <a:xfrm>
            <a:off x="307801" y="620688"/>
            <a:ext cx="5184576" cy="504056"/>
          </a:xfrm>
        </p:spPr>
        <p:txBody>
          <a:bodyPr>
            <a:noAutofit/>
          </a:bodyPr>
          <a:lstStyle/>
          <a:p>
            <a:r>
              <a:rPr lang="en-GB" sz="36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C-RAN Solutions </a:t>
            </a:r>
            <a:endParaRPr lang="en-GB" sz="36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5" name="Group 14"/>
          <p:cNvGrpSpPr>
            <a:grpSpLocks/>
          </p:cNvGrpSpPr>
          <p:nvPr/>
        </p:nvGrpSpPr>
        <p:grpSpPr bwMode="auto">
          <a:xfrm>
            <a:off x="352423" y="1447512"/>
            <a:ext cx="5947769" cy="4810125"/>
            <a:chOff x="601663" y="1340768"/>
            <a:chExt cx="5338762" cy="4809505"/>
          </a:xfrm>
        </p:grpSpPr>
        <p:sp>
          <p:nvSpPr>
            <p:cNvPr id="6" name="Oval 203"/>
            <p:cNvSpPr>
              <a:spLocks noChangeArrowheads="1"/>
            </p:cNvSpPr>
            <p:nvPr/>
          </p:nvSpPr>
          <p:spPr bwMode="auto">
            <a:xfrm>
              <a:off x="1547813" y="3500438"/>
              <a:ext cx="2970212" cy="150812"/>
            </a:xfrm>
            <a:prstGeom prst="ellipse">
              <a:avLst/>
            </a:pr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Arial Unicode MS" pitchFamily="34" charset="-128"/>
                <a:ea typeface="Arial Unicode MS" pitchFamily="34" charset="-128"/>
                <a:cs typeface="Arial Unicode MS" pitchFamily="34" charset="-128"/>
              </a:endParaRPr>
            </a:p>
          </p:txBody>
        </p:sp>
        <p:sp>
          <p:nvSpPr>
            <p:cNvPr id="7" name="AutoShape 6"/>
            <p:cNvSpPr>
              <a:spLocks noChangeArrowheads="1"/>
            </p:cNvSpPr>
            <p:nvPr/>
          </p:nvSpPr>
          <p:spPr bwMode="auto">
            <a:xfrm>
              <a:off x="1393826" y="1340768"/>
              <a:ext cx="3403599" cy="1050790"/>
            </a:xfrm>
            <a:prstGeom prst="roundRect">
              <a:avLst>
                <a:gd name="adj" fmla="val 16667"/>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w="9525" algn="ctr">
              <a:noFill/>
              <a:round/>
              <a:headEnd/>
              <a:tailEnd/>
            </a:ln>
            <a:effectLst>
              <a:prstShdw prst="shdw17" dist="17961" dir="2700000">
                <a:schemeClr val="bg2">
                  <a:gamma/>
                  <a:shade val="60000"/>
                  <a:invGamma/>
                </a:schemeClr>
              </a:prstShdw>
            </a:effectLst>
          </p:spPr>
          <p:txBody>
            <a:bodyPr wrap="none" lIns="72000" tIns="72000" rIns="72000" bIns="72000" anchor="ctr"/>
            <a:lstStyle/>
            <a:p>
              <a:pPr algn="ctr">
                <a:defRPr/>
              </a:pPr>
              <a:endParaRPr lang="zh-CN" altLang="zh-CN" sz="1200" b="1">
                <a:latin typeface="Arial Unicode MS" pitchFamily="34" charset="-128"/>
                <a:ea typeface="Arial Unicode MS" pitchFamily="34" charset="-128"/>
                <a:cs typeface="Arial Unicode MS" pitchFamily="34" charset="-128"/>
              </a:endParaRPr>
            </a:p>
          </p:txBody>
        </p:sp>
        <p:sp>
          <p:nvSpPr>
            <p:cNvPr id="8" name="Line 183"/>
            <p:cNvSpPr>
              <a:spLocks noChangeShapeType="1"/>
            </p:cNvSpPr>
            <p:nvPr/>
          </p:nvSpPr>
          <p:spPr bwMode="auto">
            <a:xfrm flipH="1" flipV="1">
              <a:off x="2916238" y="3141663"/>
              <a:ext cx="92075" cy="1127125"/>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Oval 186"/>
            <p:cNvSpPr>
              <a:spLocks noChangeArrowheads="1"/>
            </p:cNvSpPr>
            <p:nvPr/>
          </p:nvSpPr>
          <p:spPr bwMode="auto">
            <a:xfrm>
              <a:off x="3765550" y="4800600"/>
              <a:ext cx="1252538" cy="1038225"/>
            </a:xfrm>
            <a:prstGeom prst="ellipse">
              <a:avLst/>
            </a:prstGeom>
            <a:solidFill>
              <a:schemeClr val="accent1">
                <a:alpha val="0"/>
              </a:schemeClr>
            </a:solidFill>
            <a:ln w="9525">
              <a:solidFill>
                <a:schemeClr val="tx1"/>
              </a:solidFill>
              <a:round/>
              <a:headEnd/>
              <a:tailEnd/>
            </a:ln>
          </p:spPr>
          <p:txBody>
            <a:bodyPr wrap="none" anchor="ctr"/>
            <a:lstStyle/>
            <a:p>
              <a:endParaRPr lang="zh-CN" altLang="en-US" b="1">
                <a:latin typeface="Arial Unicode MS" pitchFamily="34" charset="-128"/>
                <a:ea typeface="Arial Unicode MS" pitchFamily="34" charset="-128"/>
                <a:cs typeface="Arial Unicode MS" pitchFamily="34" charset="-128"/>
              </a:endParaRPr>
            </a:p>
          </p:txBody>
        </p:sp>
        <p:grpSp>
          <p:nvGrpSpPr>
            <p:cNvPr id="10" name="Group 88"/>
            <p:cNvGrpSpPr>
              <a:grpSpLocks/>
            </p:cNvGrpSpPr>
            <p:nvPr/>
          </p:nvGrpSpPr>
          <p:grpSpPr bwMode="auto">
            <a:xfrm>
              <a:off x="601663" y="4070350"/>
              <a:ext cx="1647825" cy="1279525"/>
              <a:chOff x="2744" y="2478"/>
              <a:chExt cx="1134" cy="952"/>
            </a:xfrm>
          </p:grpSpPr>
          <p:sp>
            <p:nvSpPr>
              <p:cNvPr id="74" name="Oval 89"/>
              <p:cNvSpPr>
                <a:spLocks noChangeArrowheads="1"/>
              </p:cNvSpPr>
              <p:nvPr/>
            </p:nvSpPr>
            <p:spPr bwMode="auto">
              <a:xfrm>
                <a:off x="2744" y="2478"/>
                <a:ext cx="1134" cy="952"/>
              </a:xfrm>
              <a:prstGeom prst="ellipse">
                <a:avLst/>
              </a:prstGeom>
              <a:solidFill>
                <a:srgbClr val="92D050">
                  <a:alpha val="36862"/>
                </a:srgbClr>
              </a:solidFill>
              <a:ln w="9525">
                <a:solidFill>
                  <a:srgbClr val="008080"/>
                </a:solidFill>
                <a:prstDash val="sysDot"/>
                <a:round/>
                <a:headEnd/>
                <a:tailEnd/>
              </a:ln>
            </p:spPr>
            <p:txBody>
              <a:bodyPr wrap="none" anchor="ctr"/>
              <a:lstStyle/>
              <a:p>
                <a:endParaRPr lang="zh-CN" altLang="en-US" b="1">
                  <a:latin typeface="Arial Unicode MS" pitchFamily="34" charset="-128"/>
                  <a:ea typeface="Arial Unicode MS" pitchFamily="34" charset="-128"/>
                  <a:cs typeface="Arial Unicode MS" pitchFamily="34" charset="-128"/>
                </a:endParaRPr>
              </a:p>
            </p:txBody>
          </p:sp>
          <p:pic>
            <p:nvPicPr>
              <p:cNvPr id="75" name="Object 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 y="2750"/>
                <a:ext cx="19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91"/>
              <p:cNvSpPr txBox="1">
                <a:spLocks noChangeArrowheads="1"/>
              </p:cNvSpPr>
              <p:nvPr/>
            </p:nvSpPr>
            <p:spPr bwMode="auto">
              <a:xfrm>
                <a:off x="2910" y="2912"/>
                <a:ext cx="33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1100" b="1">
                    <a:latin typeface="Arial Unicode MS" pitchFamily="34" charset="-128"/>
                    <a:ea typeface="Arial Unicode MS" pitchFamily="34" charset="-128"/>
                    <a:cs typeface="Arial Unicode MS" pitchFamily="34" charset="-128"/>
                  </a:rPr>
                  <a:t>RRU</a:t>
                </a:r>
              </a:p>
            </p:txBody>
          </p:sp>
        </p:grpSp>
        <p:grpSp>
          <p:nvGrpSpPr>
            <p:cNvPr id="11" name="Group 96"/>
            <p:cNvGrpSpPr>
              <a:grpSpLocks/>
            </p:cNvGrpSpPr>
            <p:nvPr/>
          </p:nvGrpSpPr>
          <p:grpSpPr bwMode="auto">
            <a:xfrm>
              <a:off x="619919" y="4869160"/>
              <a:ext cx="1647825" cy="1281113"/>
              <a:chOff x="2744" y="2478"/>
              <a:chExt cx="1134" cy="952"/>
            </a:xfrm>
          </p:grpSpPr>
          <p:sp>
            <p:nvSpPr>
              <p:cNvPr id="71" name="Oval 97"/>
              <p:cNvSpPr>
                <a:spLocks noChangeArrowheads="1"/>
              </p:cNvSpPr>
              <p:nvPr/>
            </p:nvSpPr>
            <p:spPr bwMode="auto">
              <a:xfrm>
                <a:off x="2744" y="2478"/>
                <a:ext cx="1134" cy="952"/>
              </a:xfrm>
              <a:prstGeom prst="ellipse">
                <a:avLst/>
              </a:prstGeom>
              <a:solidFill>
                <a:srgbClr val="92D050">
                  <a:alpha val="36862"/>
                </a:srgbClr>
              </a:solidFill>
              <a:ln w="9525">
                <a:solidFill>
                  <a:srgbClr val="008080"/>
                </a:solidFill>
                <a:prstDash val="sysDot"/>
                <a:round/>
                <a:headEnd/>
                <a:tailEnd/>
              </a:ln>
            </p:spPr>
            <p:txBody>
              <a:bodyPr wrap="none" anchor="ctr"/>
              <a:lstStyle/>
              <a:p>
                <a:endParaRPr lang="zh-CN" altLang="en-US" b="1">
                  <a:latin typeface="Arial Unicode MS" pitchFamily="34" charset="-128"/>
                  <a:ea typeface="Arial Unicode MS" pitchFamily="34" charset="-128"/>
                  <a:cs typeface="Arial Unicode MS" pitchFamily="34" charset="-128"/>
                </a:endParaRPr>
              </a:p>
            </p:txBody>
          </p:sp>
          <p:pic>
            <p:nvPicPr>
              <p:cNvPr id="72" name="Object 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 y="2750"/>
                <a:ext cx="19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99"/>
              <p:cNvSpPr txBox="1">
                <a:spLocks noChangeArrowheads="1"/>
              </p:cNvSpPr>
              <p:nvPr/>
            </p:nvSpPr>
            <p:spPr bwMode="auto">
              <a:xfrm>
                <a:off x="3153" y="3067"/>
                <a:ext cx="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1100" b="1">
                    <a:latin typeface="Arial Unicode MS" pitchFamily="34" charset="-128"/>
                    <a:ea typeface="Arial Unicode MS" pitchFamily="34" charset="-128"/>
                    <a:cs typeface="Arial Unicode MS" pitchFamily="34" charset="-128"/>
                  </a:rPr>
                  <a:t>RRU</a:t>
                </a:r>
              </a:p>
            </p:txBody>
          </p:sp>
        </p:grpSp>
        <p:grpSp>
          <p:nvGrpSpPr>
            <p:cNvPr id="12" name="Group 114"/>
            <p:cNvGrpSpPr>
              <a:grpSpLocks/>
            </p:cNvGrpSpPr>
            <p:nvPr/>
          </p:nvGrpSpPr>
          <p:grpSpPr bwMode="auto">
            <a:xfrm>
              <a:off x="1590675" y="4495800"/>
              <a:ext cx="1647825" cy="1281113"/>
              <a:chOff x="2744" y="2478"/>
              <a:chExt cx="1134" cy="952"/>
            </a:xfrm>
          </p:grpSpPr>
          <p:sp>
            <p:nvSpPr>
              <p:cNvPr id="68" name="Oval 115"/>
              <p:cNvSpPr>
                <a:spLocks noChangeArrowheads="1"/>
              </p:cNvSpPr>
              <p:nvPr/>
            </p:nvSpPr>
            <p:spPr bwMode="auto">
              <a:xfrm>
                <a:off x="2744" y="2478"/>
                <a:ext cx="1134" cy="952"/>
              </a:xfrm>
              <a:prstGeom prst="ellipse">
                <a:avLst/>
              </a:prstGeom>
              <a:solidFill>
                <a:srgbClr val="92D050">
                  <a:alpha val="36862"/>
                </a:srgbClr>
              </a:solidFill>
              <a:ln w="9525">
                <a:solidFill>
                  <a:srgbClr val="008080"/>
                </a:solidFill>
                <a:prstDash val="sysDot"/>
                <a:round/>
                <a:headEnd/>
                <a:tailEnd/>
              </a:ln>
            </p:spPr>
            <p:txBody>
              <a:bodyPr wrap="none" anchor="ctr"/>
              <a:lstStyle/>
              <a:p>
                <a:endParaRPr lang="zh-CN" altLang="en-US" b="1">
                  <a:latin typeface="Arial Unicode MS" pitchFamily="34" charset="-128"/>
                  <a:ea typeface="Arial Unicode MS" pitchFamily="34" charset="-128"/>
                  <a:cs typeface="Arial Unicode MS" pitchFamily="34" charset="-128"/>
                </a:endParaRPr>
              </a:p>
            </p:txBody>
          </p:sp>
          <p:pic>
            <p:nvPicPr>
              <p:cNvPr id="69" name="Object 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 y="2750"/>
                <a:ext cx="19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117"/>
              <p:cNvSpPr txBox="1">
                <a:spLocks noChangeArrowheads="1"/>
              </p:cNvSpPr>
              <p:nvPr/>
            </p:nvSpPr>
            <p:spPr bwMode="auto">
              <a:xfrm>
                <a:off x="3153" y="3067"/>
                <a:ext cx="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1100" b="1">
                    <a:latin typeface="Arial Unicode MS" pitchFamily="34" charset="-128"/>
                    <a:ea typeface="Arial Unicode MS" pitchFamily="34" charset="-128"/>
                    <a:cs typeface="Arial Unicode MS" pitchFamily="34" charset="-128"/>
                  </a:rPr>
                  <a:t>RRU</a:t>
                </a:r>
              </a:p>
            </p:txBody>
          </p:sp>
        </p:grpSp>
        <p:grpSp>
          <p:nvGrpSpPr>
            <p:cNvPr id="13" name="Group 118"/>
            <p:cNvGrpSpPr>
              <a:grpSpLocks/>
            </p:cNvGrpSpPr>
            <p:nvPr/>
          </p:nvGrpSpPr>
          <p:grpSpPr bwMode="auto">
            <a:xfrm>
              <a:off x="2247900" y="3886200"/>
              <a:ext cx="1647825" cy="1281113"/>
              <a:chOff x="2744" y="2478"/>
              <a:chExt cx="1134" cy="952"/>
            </a:xfrm>
          </p:grpSpPr>
          <p:sp>
            <p:nvSpPr>
              <p:cNvPr id="65" name="Oval 119"/>
              <p:cNvSpPr>
                <a:spLocks noChangeArrowheads="1"/>
              </p:cNvSpPr>
              <p:nvPr/>
            </p:nvSpPr>
            <p:spPr bwMode="auto">
              <a:xfrm>
                <a:off x="2744" y="2478"/>
                <a:ext cx="1134" cy="952"/>
              </a:xfrm>
              <a:prstGeom prst="ellipse">
                <a:avLst/>
              </a:prstGeom>
              <a:solidFill>
                <a:srgbClr val="92D050">
                  <a:alpha val="36862"/>
                </a:srgbClr>
              </a:solidFill>
              <a:ln w="9525">
                <a:solidFill>
                  <a:srgbClr val="008080"/>
                </a:solidFill>
                <a:prstDash val="sysDot"/>
                <a:round/>
                <a:headEnd/>
                <a:tailEnd/>
              </a:ln>
            </p:spPr>
            <p:txBody>
              <a:bodyPr wrap="none" anchor="ctr"/>
              <a:lstStyle/>
              <a:p>
                <a:endParaRPr lang="zh-CN" altLang="en-US">
                  <a:latin typeface="Arial Unicode MS" pitchFamily="34" charset="-128"/>
                  <a:ea typeface="Arial Unicode MS" pitchFamily="34" charset="-128"/>
                  <a:cs typeface="Arial Unicode MS" pitchFamily="34" charset="-128"/>
                </a:endParaRPr>
              </a:p>
            </p:txBody>
          </p:sp>
          <p:pic>
            <p:nvPicPr>
              <p:cNvPr id="66" name="Object 1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 y="2750"/>
                <a:ext cx="19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121"/>
              <p:cNvSpPr txBox="1">
                <a:spLocks noChangeArrowheads="1"/>
              </p:cNvSpPr>
              <p:nvPr/>
            </p:nvSpPr>
            <p:spPr bwMode="auto">
              <a:xfrm>
                <a:off x="3153" y="3067"/>
                <a:ext cx="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1100" b="1">
                    <a:latin typeface="Arial Unicode MS" pitchFamily="34" charset="-128"/>
                    <a:ea typeface="Arial Unicode MS" pitchFamily="34" charset="-128"/>
                    <a:cs typeface="Arial Unicode MS" pitchFamily="34" charset="-128"/>
                  </a:rPr>
                  <a:t>RRU</a:t>
                </a:r>
              </a:p>
            </p:txBody>
          </p:sp>
        </p:grpSp>
        <p:grpSp>
          <p:nvGrpSpPr>
            <p:cNvPr id="14" name="Group 122"/>
            <p:cNvGrpSpPr>
              <a:grpSpLocks/>
            </p:cNvGrpSpPr>
            <p:nvPr/>
          </p:nvGrpSpPr>
          <p:grpSpPr bwMode="auto">
            <a:xfrm>
              <a:off x="2987824" y="4800600"/>
              <a:ext cx="1647825" cy="1281113"/>
              <a:chOff x="2744" y="2478"/>
              <a:chExt cx="1134" cy="952"/>
            </a:xfrm>
          </p:grpSpPr>
          <p:sp>
            <p:nvSpPr>
              <p:cNvPr id="62" name="Oval 123"/>
              <p:cNvSpPr>
                <a:spLocks noChangeArrowheads="1"/>
              </p:cNvSpPr>
              <p:nvPr/>
            </p:nvSpPr>
            <p:spPr bwMode="auto">
              <a:xfrm>
                <a:off x="2744" y="2478"/>
                <a:ext cx="1134" cy="952"/>
              </a:xfrm>
              <a:prstGeom prst="ellipse">
                <a:avLst/>
              </a:prstGeom>
              <a:solidFill>
                <a:srgbClr val="92D050">
                  <a:alpha val="36862"/>
                </a:srgbClr>
              </a:solidFill>
              <a:ln w="9525">
                <a:solidFill>
                  <a:srgbClr val="008080"/>
                </a:solidFill>
                <a:prstDash val="sysDot"/>
                <a:round/>
                <a:headEnd/>
                <a:tailEnd/>
              </a:ln>
            </p:spPr>
            <p:txBody>
              <a:bodyPr wrap="none" anchor="ctr"/>
              <a:lstStyle/>
              <a:p>
                <a:endParaRPr lang="zh-CN" altLang="en-US" b="1">
                  <a:latin typeface="Arial Unicode MS" pitchFamily="34" charset="-128"/>
                  <a:ea typeface="Arial Unicode MS" pitchFamily="34" charset="-128"/>
                  <a:cs typeface="Arial Unicode MS" pitchFamily="34" charset="-128"/>
                </a:endParaRPr>
              </a:p>
            </p:txBody>
          </p:sp>
          <p:pic>
            <p:nvPicPr>
              <p:cNvPr id="63" name="Object 1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 y="2750"/>
                <a:ext cx="19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 Box 125"/>
              <p:cNvSpPr txBox="1">
                <a:spLocks noChangeArrowheads="1"/>
              </p:cNvSpPr>
              <p:nvPr/>
            </p:nvSpPr>
            <p:spPr bwMode="auto">
              <a:xfrm>
                <a:off x="3153" y="3067"/>
                <a:ext cx="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1100" b="1">
                    <a:latin typeface="Arial Unicode MS" pitchFamily="34" charset="-128"/>
                    <a:ea typeface="Arial Unicode MS" pitchFamily="34" charset="-128"/>
                    <a:cs typeface="Arial Unicode MS" pitchFamily="34" charset="-128"/>
                  </a:rPr>
                  <a:t>RRU</a:t>
                </a:r>
              </a:p>
            </p:txBody>
          </p:sp>
        </p:grpSp>
        <p:grpSp>
          <p:nvGrpSpPr>
            <p:cNvPr id="15" name="Group 126"/>
            <p:cNvGrpSpPr>
              <a:grpSpLocks/>
            </p:cNvGrpSpPr>
            <p:nvPr/>
          </p:nvGrpSpPr>
          <p:grpSpPr bwMode="auto">
            <a:xfrm>
              <a:off x="3435350" y="4008438"/>
              <a:ext cx="1647825" cy="1281112"/>
              <a:chOff x="2744" y="2478"/>
              <a:chExt cx="1134" cy="952"/>
            </a:xfrm>
          </p:grpSpPr>
          <p:sp>
            <p:nvSpPr>
              <p:cNvPr id="59" name="Oval 127"/>
              <p:cNvSpPr>
                <a:spLocks noChangeArrowheads="1"/>
              </p:cNvSpPr>
              <p:nvPr/>
            </p:nvSpPr>
            <p:spPr bwMode="auto">
              <a:xfrm>
                <a:off x="2744" y="2478"/>
                <a:ext cx="1134" cy="952"/>
              </a:xfrm>
              <a:prstGeom prst="ellipse">
                <a:avLst/>
              </a:prstGeom>
              <a:solidFill>
                <a:srgbClr val="92D050">
                  <a:alpha val="36862"/>
                </a:srgbClr>
              </a:solidFill>
              <a:ln w="9525">
                <a:solidFill>
                  <a:srgbClr val="008080"/>
                </a:solidFill>
                <a:prstDash val="sysDot"/>
                <a:round/>
                <a:headEnd/>
                <a:tailEnd/>
              </a:ln>
            </p:spPr>
            <p:txBody>
              <a:bodyPr wrap="none" anchor="ctr"/>
              <a:lstStyle/>
              <a:p>
                <a:endParaRPr lang="zh-CN" altLang="en-US">
                  <a:latin typeface="Arial Unicode MS" pitchFamily="34" charset="-128"/>
                  <a:ea typeface="Arial Unicode MS" pitchFamily="34" charset="-128"/>
                  <a:cs typeface="Arial Unicode MS" pitchFamily="34" charset="-128"/>
                </a:endParaRPr>
              </a:p>
            </p:txBody>
          </p:sp>
          <p:pic>
            <p:nvPicPr>
              <p:cNvPr id="60" name="Object 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 y="2750"/>
                <a:ext cx="19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29"/>
              <p:cNvSpPr txBox="1">
                <a:spLocks noChangeArrowheads="1"/>
              </p:cNvSpPr>
              <p:nvPr/>
            </p:nvSpPr>
            <p:spPr bwMode="auto">
              <a:xfrm>
                <a:off x="3153" y="3067"/>
                <a:ext cx="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1100" b="1">
                    <a:latin typeface="Arial Unicode MS" pitchFamily="34" charset="-128"/>
                    <a:ea typeface="Arial Unicode MS" pitchFamily="34" charset="-128"/>
                    <a:cs typeface="Arial Unicode MS" pitchFamily="34" charset="-128"/>
                  </a:rPr>
                  <a:t>RRU</a:t>
                </a:r>
              </a:p>
            </p:txBody>
          </p:sp>
        </p:grpSp>
        <p:grpSp>
          <p:nvGrpSpPr>
            <p:cNvPr id="16" name="Group 130"/>
            <p:cNvGrpSpPr>
              <a:grpSpLocks/>
            </p:cNvGrpSpPr>
            <p:nvPr/>
          </p:nvGrpSpPr>
          <p:grpSpPr bwMode="auto">
            <a:xfrm>
              <a:off x="4292600" y="4740275"/>
              <a:ext cx="1647825" cy="1281113"/>
              <a:chOff x="2744" y="2478"/>
              <a:chExt cx="1134" cy="952"/>
            </a:xfrm>
          </p:grpSpPr>
          <p:sp>
            <p:nvSpPr>
              <p:cNvPr id="56" name="Oval 131"/>
              <p:cNvSpPr>
                <a:spLocks noChangeArrowheads="1"/>
              </p:cNvSpPr>
              <p:nvPr/>
            </p:nvSpPr>
            <p:spPr bwMode="auto">
              <a:xfrm>
                <a:off x="2744" y="2478"/>
                <a:ext cx="1134" cy="952"/>
              </a:xfrm>
              <a:prstGeom prst="ellipse">
                <a:avLst/>
              </a:prstGeom>
              <a:solidFill>
                <a:srgbClr val="92D050">
                  <a:alpha val="36862"/>
                </a:srgbClr>
              </a:solidFill>
              <a:ln w="9525">
                <a:solidFill>
                  <a:srgbClr val="008080"/>
                </a:solidFill>
                <a:prstDash val="sysDot"/>
                <a:round/>
                <a:headEnd/>
                <a:tailEnd/>
              </a:ln>
            </p:spPr>
            <p:txBody>
              <a:bodyPr wrap="none" anchor="ctr"/>
              <a:lstStyle/>
              <a:p>
                <a:endParaRPr lang="zh-CN" altLang="en-US" b="1">
                  <a:latin typeface="Arial Unicode MS" pitchFamily="34" charset="-128"/>
                  <a:ea typeface="Arial Unicode MS" pitchFamily="34" charset="-128"/>
                  <a:cs typeface="Arial Unicode MS" pitchFamily="34" charset="-128"/>
                </a:endParaRPr>
              </a:p>
            </p:txBody>
          </p:sp>
          <p:pic>
            <p:nvPicPr>
              <p:cNvPr id="57" name="Object 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 y="2750"/>
                <a:ext cx="19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133"/>
              <p:cNvSpPr txBox="1">
                <a:spLocks noChangeArrowheads="1"/>
              </p:cNvSpPr>
              <p:nvPr/>
            </p:nvSpPr>
            <p:spPr bwMode="auto">
              <a:xfrm>
                <a:off x="3153" y="3067"/>
                <a:ext cx="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1100" b="1">
                    <a:latin typeface="Arial Unicode MS" pitchFamily="34" charset="-128"/>
                    <a:ea typeface="Arial Unicode MS" pitchFamily="34" charset="-128"/>
                    <a:cs typeface="Arial Unicode MS" pitchFamily="34" charset="-128"/>
                  </a:rPr>
                  <a:t>RRU</a:t>
                </a:r>
              </a:p>
            </p:txBody>
          </p:sp>
        </p:grpSp>
        <p:pic>
          <p:nvPicPr>
            <p:cNvPr id="17" name="Object 1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600" y="4324350"/>
              <a:ext cx="3175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300" y="5167313"/>
              <a:ext cx="31750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ject 1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138" y="4313238"/>
              <a:ext cx="3175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ject 1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600" y="5349875"/>
              <a:ext cx="3175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139"/>
            <p:cNvSpPr>
              <a:spLocks noChangeShapeType="1"/>
            </p:cNvSpPr>
            <p:nvPr/>
          </p:nvSpPr>
          <p:spPr bwMode="auto">
            <a:xfrm>
              <a:off x="2513013" y="5167313"/>
              <a:ext cx="460375" cy="122237"/>
            </a:xfrm>
            <a:prstGeom prst="line">
              <a:avLst/>
            </a:prstGeom>
            <a:noFill/>
            <a:ln w="9525">
              <a:solidFill>
                <a:srgbClr val="3333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 name="Line 140"/>
            <p:cNvSpPr>
              <a:spLocks noChangeShapeType="1"/>
            </p:cNvSpPr>
            <p:nvPr/>
          </p:nvSpPr>
          <p:spPr bwMode="auto">
            <a:xfrm>
              <a:off x="3171825" y="5349875"/>
              <a:ext cx="461963" cy="122238"/>
            </a:xfrm>
            <a:prstGeom prst="line">
              <a:avLst/>
            </a:prstGeom>
            <a:noFill/>
            <a:ln w="9525">
              <a:solidFill>
                <a:srgbClr val="3333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 name="Line 141"/>
            <p:cNvSpPr>
              <a:spLocks noChangeShapeType="1"/>
            </p:cNvSpPr>
            <p:nvPr/>
          </p:nvSpPr>
          <p:spPr bwMode="auto">
            <a:xfrm>
              <a:off x="3106738" y="4862513"/>
              <a:ext cx="0" cy="304800"/>
            </a:xfrm>
            <a:prstGeom prst="line">
              <a:avLst/>
            </a:prstGeom>
            <a:noFill/>
            <a:ln w="9525">
              <a:solidFill>
                <a:srgbClr val="3333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 name="Line 142"/>
            <p:cNvSpPr>
              <a:spLocks noChangeShapeType="1"/>
            </p:cNvSpPr>
            <p:nvPr/>
          </p:nvSpPr>
          <p:spPr bwMode="auto">
            <a:xfrm>
              <a:off x="2578100" y="4495800"/>
              <a:ext cx="330200" cy="122238"/>
            </a:xfrm>
            <a:prstGeom prst="line">
              <a:avLst/>
            </a:prstGeom>
            <a:noFill/>
            <a:ln w="9525">
              <a:solidFill>
                <a:srgbClr val="99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5" name="Line 143"/>
            <p:cNvSpPr>
              <a:spLocks noChangeShapeType="1"/>
            </p:cNvSpPr>
            <p:nvPr/>
          </p:nvSpPr>
          <p:spPr bwMode="auto">
            <a:xfrm>
              <a:off x="2381250" y="4618038"/>
              <a:ext cx="0" cy="244475"/>
            </a:xfrm>
            <a:prstGeom prst="line">
              <a:avLst/>
            </a:prstGeom>
            <a:noFill/>
            <a:ln w="9525">
              <a:solidFill>
                <a:srgbClr val="99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6" name="Line 144"/>
            <p:cNvSpPr>
              <a:spLocks noChangeShapeType="1"/>
            </p:cNvSpPr>
            <p:nvPr/>
          </p:nvSpPr>
          <p:spPr bwMode="auto">
            <a:xfrm>
              <a:off x="3765550" y="4557713"/>
              <a:ext cx="328613" cy="182562"/>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 name="Line 145"/>
            <p:cNvSpPr>
              <a:spLocks noChangeShapeType="1"/>
            </p:cNvSpPr>
            <p:nvPr/>
          </p:nvSpPr>
          <p:spPr bwMode="auto">
            <a:xfrm flipV="1">
              <a:off x="3171825" y="4433888"/>
              <a:ext cx="395288" cy="184150"/>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8" name="Line 146"/>
            <p:cNvSpPr>
              <a:spLocks noChangeShapeType="1"/>
            </p:cNvSpPr>
            <p:nvPr/>
          </p:nvSpPr>
          <p:spPr bwMode="auto">
            <a:xfrm>
              <a:off x="4292600" y="4984750"/>
              <a:ext cx="131763" cy="427038"/>
            </a:xfrm>
            <a:prstGeom prst="line">
              <a:avLst/>
            </a:prstGeom>
            <a:noFill/>
            <a:ln w="9525">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9" name="Line 147"/>
            <p:cNvSpPr>
              <a:spLocks noChangeShapeType="1"/>
            </p:cNvSpPr>
            <p:nvPr/>
          </p:nvSpPr>
          <p:spPr bwMode="auto">
            <a:xfrm>
              <a:off x="3895725" y="5472113"/>
              <a:ext cx="396875" cy="0"/>
            </a:xfrm>
            <a:prstGeom prst="line">
              <a:avLst/>
            </a:prstGeom>
            <a:noFill/>
            <a:ln w="9525">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0" name="Line 148"/>
            <p:cNvSpPr>
              <a:spLocks noChangeShapeType="1"/>
            </p:cNvSpPr>
            <p:nvPr/>
          </p:nvSpPr>
          <p:spPr bwMode="auto">
            <a:xfrm>
              <a:off x="4621213" y="5472113"/>
              <a:ext cx="330200" cy="0"/>
            </a:xfrm>
            <a:prstGeom prst="line">
              <a:avLst/>
            </a:prstGeom>
            <a:noFill/>
            <a:ln w="9525">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1" name="Line 149"/>
            <p:cNvSpPr>
              <a:spLocks noChangeShapeType="1"/>
            </p:cNvSpPr>
            <p:nvPr/>
          </p:nvSpPr>
          <p:spPr bwMode="auto">
            <a:xfrm>
              <a:off x="4359275" y="4679950"/>
              <a:ext cx="525463" cy="0"/>
            </a:xfrm>
            <a:prstGeom prst="line">
              <a:avLst/>
            </a:prstGeom>
            <a:noFill/>
            <a:ln w="9525">
              <a:solidFill>
                <a:srgbClr val="99CC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 name="Line 150"/>
            <p:cNvSpPr>
              <a:spLocks noChangeShapeType="1"/>
            </p:cNvSpPr>
            <p:nvPr/>
          </p:nvSpPr>
          <p:spPr bwMode="auto">
            <a:xfrm>
              <a:off x="5018088" y="4800600"/>
              <a:ext cx="65087" cy="304800"/>
            </a:xfrm>
            <a:prstGeom prst="line">
              <a:avLst/>
            </a:prstGeom>
            <a:noFill/>
            <a:ln w="9525">
              <a:solidFill>
                <a:srgbClr val="99CC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33" name="Object 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2438" y="4984750"/>
              <a:ext cx="3175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152"/>
            <p:cNvSpPr>
              <a:spLocks noChangeShapeType="1"/>
            </p:cNvSpPr>
            <p:nvPr/>
          </p:nvSpPr>
          <p:spPr bwMode="auto">
            <a:xfrm>
              <a:off x="1524000" y="4800600"/>
              <a:ext cx="265113" cy="304800"/>
            </a:xfrm>
            <a:prstGeom prst="line">
              <a:avLst/>
            </a:prstGeom>
            <a:noFill/>
            <a:ln w="9525">
              <a:solidFill>
                <a:srgbClr val="33CCCC"/>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5" name="Line 153"/>
            <p:cNvSpPr>
              <a:spLocks noChangeShapeType="1"/>
            </p:cNvSpPr>
            <p:nvPr/>
          </p:nvSpPr>
          <p:spPr bwMode="auto">
            <a:xfrm flipH="1">
              <a:off x="1458913" y="5289550"/>
              <a:ext cx="263525" cy="244475"/>
            </a:xfrm>
            <a:prstGeom prst="line">
              <a:avLst/>
            </a:prstGeom>
            <a:noFill/>
            <a:ln w="9525">
              <a:solidFill>
                <a:srgbClr val="33CCCC"/>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 name="Line 154"/>
            <p:cNvSpPr>
              <a:spLocks noChangeShapeType="1"/>
            </p:cNvSpPr>
            <p:nvPr/>
          </p:nvSpPr>
          <p:spPr bwMode="auto">
            <a:xfrm>
              <a:off x="1985963" y="5167313"/>
              <a:ext cx="261937" cy="0"/>
            </a:xfrm>
            <a:prstGeom prst="line">
              <a:avLst/>
            </a:prstGeom>
            <a:noFill/>
            <a:ln w="9525">
              <a:solidFill>
                <a:srgbClr val="33CCCC"/>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7" name="Line 156"/>
            <p:cNvSpPr>
              <a:spLocks noChangeShapeType="1"/>
            </p:cNvSpPr>
            <p:nvPr/>
          </p:nvSpPr>
          <p:spPr bwMode="auto">
            <a:xfrm flipH="1">
              <a:off x="1325563" y="4862513"/>
              <a:ext cx="68262"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 name="Line 182"/>
            <p:cNvSpPr>
              <a:spLocks noChangeShapeType="1"/>
            </p:cNvSpPr>
            <p:nvPr/>
          </p:nvSpPr>
          <p:spPr bwMode="auto">
            <a:xfrm flipV="1">
              <a:off x="2447925" y="4618038"/>
              <a:ext cx="525463" cy="487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 name="Line 210"/>
            <p:cNvSpPr>
              <a:spLocks noChangeShapeType="1"/>
            </p:cNvSpPr>
            <p:nvPr/>
          </p:nvSpPr>
          <p:spPr bwMode="auto">
            <a:xfrm>
              <a:off x="2230438" y="2476500"/>
              <a:ext cx="682625" cy="292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 name="Line 211"/>
            <p:cNvSpPr>
              <a:spLocks noChangeShapeType="1"/>
            </p:cNvSpPr>
            <p:nvPr/>
          </p:nvSpPr>
          <p:spPr bwMode="auto">
            <a:xfrm flipV="1">
              <a:off x="3116263" y="2476500"/>
              <a:ext cx="1289050" cy="323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 name="Line 217"/>
            <p:cNvSpPr>
              <a:spLocks noChangeShapeType="1"/>
            </p:cNvSpPr>
            <p:nvPr/>
          </p:nvSpPr>
          <p:spPr bwMode="auto">
            <a:xfrm>
              <a:off x="2501900" y="2506663"/>
              <a:ext cx="409575" cy="195262"/>
            </a:xfrm>
            <a:prstGeom prst="line">
              <a:avLst/>
            </a:prstGeom>
            <a:noFill/>
            <a:ln w="9525">
              <a:solidFill>
                <a:srgbClr val="99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2" name="Line 218"/>
            <p:cNvSpPr>
              <a:spLocks noChangeShapeType="1"/>
            </p:cNvSpPr>
            <p:nvPr/>
          </p:nvSpPr>
          <p:spPr bwMode="auto">
            <a:xfrm>
              <a:off x="2228850" y="2571750"/>
              <a:ext cx="409575" cy="161925"/>
            </a:xfrm>
            <a:prstGeom prst="line">
              <a:avLst/>
            </a:prstGeom>
            <a:noFill/>
            <a:ln w="9525">
              <a:solidFill>
                <a:srgbClr val="3333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 name="Line 219"/>
            <p:cNvSpPr>
              <a:spLocks noChangeShapeType="1"/>
            </p:cNvSpPr>
            <p:nvPr/>
          </p:nvSpPr>
          <p:spPr bwMode="auto">
            <a:xfrm flipV="1">
              <a:off x="3654425" y="2571750"/>
              <a:ext cx="479425" cy="130175"/>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4" name="Line 220"/>
            <p:cNvSpPr>
              <a:spLocks noChangeShapeType="1"/>
            </p:cNvSpPr>
            <p:nvPr/>
          </p:nvSpPr>
          <p:spPr bwMode="auto">
            <a:xfrm>
              <a:off x="2706688" y="2506663"/>
              <a:ext cx="274637" cy="161925"/>
            </a:xfrm>
            <a:prstGeom prst="line">
              <a:avLst/>
            </a:prstGeom>
            <a:noFill/>
            <a:ln w="9525">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5" name="Line 221"/>
            <p:cNvSpPr>
              <a:spLocks noChangeShapeType="1"/>
            </p:cNvSpPr>
            <p:nvPr/>
          </p:nvSpPr>
          <p:spPr bwMode="auto">
            <a:xfrm flipH="1">
              <a:off x="3519488" y="2540000"/>
              <a:ext cx="409575" cy="128588"/>
            </a:xfrm>
            <a:prstGeom prst="line">
              <a:avLst/>
            </a:prstGeom>
            <a:noFill/>
            <a:ln w="9525">
              <a:solidFill>
                <a:srgbClr val="99CC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 name="Line 152"/>
            <p:cNvSpPr>
              <a:spLocks noChangeShapeType="1"/>
            </p:cNvSpPr>
            <p:nvPr/>
          </p:nvSpPr>
          <p:spPr bwMode="auto">
            <a:xfrm>
              <a:off x="2159000" y="2606675"/>
              <a:ext cx="273050" cy="130175"/>
            </a:xfrm>
            <a:prstGeom prst="line">
              <a:avLst/>
            </a:prstGeom>
            <a:noFill/>
            <a:ln w="9525">
              <a:solidFill>
                <a:srgbClr val="33CCCC"/>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47"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8" y="2832100"/>
              <a:ext cx="5603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57"/>
            <p:cNvSpPr txBox="1">
              <a:spLocks noChangeArrowheads="1"/>
            </p:cNvSpPr>
            <p:nvPr/>
          </p:nvSpPr>
          <p:spPr bwMode="auto">
            <a:xfrm>
              <a:off x="2226890" y="1340768"/>
              <a:ext cx="1697038" cy="314683"/>
            </a:xfrm>
            <a:prstGeom prst="rect">
              <a:avLst/>
            </a:prstGeom>
            <a:noFill/>
            <a:ln>
              <a:noFill/>
            </a:ln>
            <a:effectLst>
              <a:prstShdw prst="shdw17" dist="17961" dir="2700000">
                <a:srgbClr val="4D4D4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algn="ctr" eaLnBrk="1" hangingPunct="1"/>
              <a:r>
                <a:rPr lang="en-US" altLang="zh-CN" sz="1100" b="1">
                  <a:latin typeface="Arial Unicode MS" pitchFamily="34" charset="-128"/>
                  <a:ea typeface="Arial Unicode MS" pitchFamily="34" charset="-128"/>
                  <a:cs typeface="Arial Unicode MS" pitchFamily="34" charset="-128"/>
                </a:rPr>
                <a:t>Virtual BS Pool</a:t>
              </a:r>
            </a:p>
          </p:txBody>
        </p:sp>
        <p:pic>
          <p:nvPicPr>
            <p:cNvPr id="49" name="Object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881" y="1616712"/>
              <a:ext cx="614419" cy="47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ject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7166" y="1616712"/>
              <a:ext cx="615635" cy="47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9902" y="1616712"/>
              <a:ext cx="615635" cy="47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Line 183"/>
            <p:cNvSpPr>
              <a:spLocks noChangeShapeType="1"/>
            </p:cNvSpPr>
            <p:nvPr/>
          </p:nvSpPr>
          <p:spPr bwMode="auto">
            <a:xfrm flipV="1">
              <a:off x="1546225" y="3141663"/>
              <a:ext cx="1225550" cy="1325562"/>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 name="Line 183"/>
            <p:cNvSpPr>
              <a:spLocks noChangeShapeType="1"/>
            </p:cNvSpPr>
            <p:nvPr/>
          </p:nvSpPr>
          <p:spPr bwMode="auto">
            <a:xfrm flipH="1" flipV="1">
              <a:off x="3132138" y="3141663"/>
              <a:ext cx="935037" cy="1366837"/>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54" name="Object 1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650" y="4557713"/>
              <a:ext cx="3190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64"/>
            <p:cNvSpPr txBox="1">
              <a:spLocks noChangeArrowheads="1"/>
            </p:cNvSpPr>
            <p:nvPr/>
          </p:nvSpPr>
          <p:spPr bwMode="auto">
            <a:xfrm>
              <a:off x="4499992" y="3276273"/>
              <a:ext cx="9396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1600" b="1">
                  <a:latin typeface="Arial Unicode MS" pitchFamily="34" charset="-128"/>
                  <a:ea typeface="Arial Unicode MS" pitchFamily="34" charset="-128"/>
                  <a:cs typeface="Arial Unicode MS" pitchFamily="34" charset="-128"/>
                </a:rPr>
                <a:t>Optical</a:t>
              </a:r>
            </a:p>
            <a:p>
              <a:pPr eaLnBrk="1" hangingPunct="1"/>
              <a:r>
                <a:rPr lang="en-US" altLang="zh-CN" sz="1600" b="1">
                  <a:latin typeface="Arial Unicode MS" pitchFamily="34" charset="-128"/>
                  <a:ea typeface="Arial Unicode MS" pitchFamily="34" charset="-128"/>
                  <a:cs typeface="Arial Unicode MS" pitchFamily="34" charset="-128"/>
                </a:rPr>
                <a:t>Network</a:t>
              </a:r>
              <a:endParaRPr lang="zh-CN" altLang="en-US" sz="1600" b="1">
                <a:latin typeface="Arial Unicode MS" pitchFamily="34" charset="-128"/>
                <a:ea typeface="Arial Unicode MS" pitchFamily="34" charset="-128"/>
                <a:cs typeface="Arial Unicode MS" pitchFamily="34" charset="-128"/>
              </a:endParaRPr>
            </a:p>
          </p:txBody>
        </p:sp>
      </p:grpSp>
      <p:sp>
        <p:nvSpPr>
          <p:cNvPr id="149" name="TextBox 88"/>
          <p:cNvSpPr txBox="1">
            <a:spLocks noChangeArrowheads="1"/>
          </p:cNvSpPr>
          <p:nvPr/>
        </p:nvSpPr>
        <p:spPr bwMode="auto">
          <a:xfrm>
            <a:off x="5189528" y="1723492"/>
            <a:ext cx="349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pPr eaLnBrk="1" hangingPunct="1"/>
            <a:r>
              <a:rPr lang="en-US" altLang="zh-CN" sz="2000" b="1" dirty="0">
                <a:solidFill>
                  <a:srgbClr val="C00000"/>
                </a:solidFill>
                <a:ea typeface="Microsoft YaHei" pitchFamily="34" charset="-122"/>
              </a:rPr>
              <a:t>C</a:t>
            </a:r>
            <a:r>
              <a:rPr lang="en-US" altLang="zh-CN" sz="2000" b="1" dirty="0">
                <a:ea typeface="Microsoft YaHei" pitchFamily="34" charset="-122"/>
              </a:rPr>
              <a:t>entralized baseband pool</a:t>
            </a:r>
            <a:endParaRPr lang="zh-CN" altLang="en-US" sz="2000" dirty="0"/>
          </a:p>
        </p:txBody>
      </p:sp>
      <p:sp>
        <p:nvSpPr>
          <p:cNvPr id="151" name="TextBox 89"/>
          <p:cNvSpPr txBox="1">
            <a:spLocks noChangeArrowheads="1"/>
          </p:cNvSpPr>
          <p:nvPr/>
        </p:nvSpPr>
        <p:spPr bwMode="auto">
          <a:xfrm>
            <a:off x="6062289" y="2330190"/>
            <a:ext cx="2364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itchFamily="34" charset="0"/>
                <a:ea typeface="宋体" pitchFamily="2" charset="-122"/>
              </a:defRPr>
            </a:lvl1pPr>
            <a:lvl2pPr marL="742950" indent="-285750" eaLnBrk="0" hangingPunct="0">
              <a:defRPr sz="3600">
                <a:solidFill>
                  <a:schemeClr val="tx1"/>
                </a:solidFill>
                <a:latin typeface="Arial" pitchFamily="34" charset="0"/>
                <a:ea typeface="宋体" pitchFamily="2" charset="-122"/>
              </a:defRPr>
            </a:lvl2pPr>
            <a:lvl3pPr marL="1143000" indent="-228600" eaLnBrk="0" hangingPunct="0">
              <a:defRPr sz="3600">
                <a:solidFill>
                  <a:schemeClr val="tx1"/>
                </a:solidFill>
                <a:latin typeface="Arial" pitchFamily="34" charset="0"/>
                <a:ea typeface="宋体" pitchFamily="2" charset="-122"/>
              </a:defRPr>
            </a:lvl3pPr>
            <a:lvl4pPr marL="1600200" indent="-228600" eaLnBrk="0" hangingPunct="0">
              <a:defRPr sz="3600">
                <a:solidFill>
                  <a:schemeClr val="tx1"/>
                </a:solidFill>
                <a:latin typeface="Arial" pitchFamily="34" charset="0"/>
                <a:ea typeface="宋体" pitchFamily="2" charset="-122"/>
              </a:defRPr>
            </a:lvl4pPr>
            <a:lvl5pPr marL="2057400" indent="-228600" eaLnBrk="0" hangingPunct="0">
              <a:defRPr sz="36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6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6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6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600">
                <a:solidFill>
                  <a:schemeClr val="tx1"/>
                </a:solidFill>
                <a:latin typeface="Arial" pitchFamily="34" charset="0"/>
                <a:ea typeface="宋体" pitchFamily="2" charset="-122"/>
              </a:defRPr>
            </a:lvl9pPr>
          </a:lstStyle>
          <a:p>
            <a:r>
              <a:rPr lang="en-US" altLang="zh-CN" sz="2000" b="1" dirty="0" smtClean="0">
                <a:ea typeface="Microsoft YaHei" pitchFamily="34" charset="-122"/>
              </a:rPr>
              <a:t> </a:t>
            </a:r>
            <a:r>
              <a:rPr lang="en-US" altLang="zh-CN" sz="2000" b="1" dirty="0">
                <a:solidFill>
                  <a:srgbClr val="C00000"/>
                </a:solidFill>
                <a:ea typeface="Microsoft YaHei" pitchFamily="34" charset="-122"/>
              </a:rPr>
              <a:t>C</a:t>
            </a:r>
            <a:r>
              <a:rPr lang="en-US" altLang="zh-CN" sz="2000" b="1" dirty="0">
                <a:ea typeface="Microsoft YaHei" pitchFamily="34" charset="-122"/>
              </a:rPr>
              <a:t>loud computing</a:t>
            </a:r>
            <a:endParaRPr lang="en-US" altLang="zh-CN" sz="1800" b="1" dirty="0">
              <a:ea typeface="Microsoft YaHei" pitchFamily="34" charset="-122"/>
            </a:endParaRPr>
          </a:p>
        </p:txBody>
      </p:sp>
      <p:sp>
        <p:nvSpPr>
          <p:cNvPr id="152" name="Rectangle 92"/>
          <p:cNvSpPr>
            <a:spLocks noChangeArrowheads="1"/>
          </p:cNvSpPr>
          <p:nvPr/>
        </p:nvSpPr>
        <p:spPr bwMode="auto">
          <a:xfrm>
            <a:off x="6176214" y="2890607"/>
            <a:ext cx="2505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dirty="0" smtClean="0">
                <a:solidFill>
                  <a:srgbClr val="C00000"/>
                </a:solidFill>
                <a:latin typeface="Arial" pitchFamily="34" charset="0"/>
                <a:ea typeface="Microsoft YaHei" pitchFamily="34" charset="-122"/>
                <a:cs typeface="Arial" pitchFamily="34" charset="0"/>
              </a:rPr>
              <a:t>C</a:t>
            </a:r>
            <a:r>
              <a:rPr lang="en-US" altLang="zh-CN" sz="2000" b="1" dirty="0" smtClean="0">
                <a:latin typeface="Arial" pitchFamily="34" charset="0"/>
                <a:ea typeface="Microsoft YaHei" pitchFamily="34" charset="-122"/>
                <a:cs typeface="Arial" pitchFamily="34" charset="0"/>
              </a:rPr>
              <a:t>ollaborative radio</a:t>
            </a:r>
            <a:endParaRPr lang="zh-CN" altLang="en-US" sz="2000" b="1" dirty="0">
              <a:latin typeface="Arial" pitchFamily="34" charset="0"/>
              <a:cs typeface="Arial" pitchFamily="34" charset="0"/>
            </a:endParaRPr>
          </a:p>
        </p:txBody>
      </p:sp>
      <p:sp>
        <p:nvSpPr>
          <p:cNvPr id="153" name="Rectangle 93"/>
          <p:cNvSpPr>
            <a:spLocks noChangeArrowheads="1"/>
          </p:cNvSpPr>
          <p:nvPr/>
        </p:nvSpPr>
        <p:spPr bwMode="auto">
          <a:xfrm>
            <a:off x="6180076" y="3475667"/>
            <a:ext cx="2619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dirty="0">
                <a:solidFill>
                  <a:srgbClr val="C00000"/>
                </a:solidFill>
                <a:latin typeface="Arial" pitchFamily="34" charset="0"/>
                <a:ea typeface="Microsoft YaHei" pitchFamily="34" charset="-122"/>
                <a:cs typeface="Arial" pitchFamily="34" charset="0"/>
              </a:rPr>
              <a:t>C</a:t>
            </a:r>
            <a:r>
              <a:rPr lang="en-US" altLang="zh-CN" sz="2000" b="1" dirty="0">
                <a:latin typeface="Arial" pitchFamily="34" charset="0"/>
                <a:ea typeface="Microsoft YaHei" pitchFamily="34" charset="-122"/>
                <a:cs typeface="Arial" pitchFamily="34" charset="0"/>
              </a:rPr>
              <a:t>lean system target</a:t>
            </a:r>
            <a:endParaRPr lang="zh-CN" altLang="en-US" sz="2000" dirty="0">
              <a:latin typeface="Arial" pitchFamily="34" charset="0"/>
              <a:cs typeface="Arial" pitchFamily="34" charset="0"/>
            </a:endParaRPr>
          </a:p>
        </p:txBody>
      </p:sp>
    </p:spTree>
    <p:extLst>
      <p:ext uri="{BB962C8B-B14F-4D97-AF65-F5344CB8AC3E}">
        <p14:creationId xmlns:p14="http://schemas.microsoft.com/office/powerpoint/2010/main" val="1073107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40867"/>
            <a:ext cx="9195566" cy="6192688"/>
          </a:xfrm>
          <a:noFill/>
        </p:spPr>
        <p:txBody>
          <a:bodyPr>
            <a:normAutofit fontScale="77500" lnSpcReduction="20000"/>
          </a:bodyPr>
          <a:lstStyle/>
          <a:p>
            <a:pPr marL="0" indent="0" algn="ctr">
              <a:buNone/>
            </a:pPr>
            <a:r>
              <a:rPr lang="en-GB" sz="5100" b="1" dirty="0" smtClean="0">
                <a:solidFill>
                  <a:srgbClr val="FF0000"/>
                </a:solidFill>
                <a:latin typeface="Times New Roman" panose="02020603050405020304" pitchFamily="18" charset="0"/>
                <a:cs typeface="Times New Roman" panose="02020603050405020304" pitchFamily="18" charset="0"/>
              </a:rPr>
              <a:t>Cloud Radio Access Network Architecture</a:t>
            </a:r>
            <a:endParaRPr lang="en-GB" sz="3500" b="1" dirty="0" smtClean="0">
              <a:solidFill>
                <a:schemeClr val="accent1">
                  <a:lumMod val="90000"/>
                  <a:lumOff val="10000"/>
                </a:schemeClr>
              </a:solidFill>
              <a:latin typeface="Times New Roman" panose="02020603050405020304" pitchFamily="18" charset="0"/>
              <a:cs typeface="Times New Roman" panose="02020603050405020304" pitchFamily="18" charset="0"/>
            </a:endParaRPr>
          </a:p>
          <a:p>
            <a:pPr marL="457200" lvl="0" indent="-457200">
              <a:spcBef>
                <a:spcPct val="20000"/>
              </a:spcBef>
              <a:spcAft>
                <a:spcPts val="0"/>
              </a:spcAft>
              <a:buFont typeface="+mj-lt"/>
              <a:buAutoNum type="arabicPeriod"/>
            </a:pPr>
            <a:r>
              <a:rPr lang="en-GB" sz="2900" dirty="0">
                <a:solidFill>
                  <a:prstClr val="black"/>
                </a:solidFill>
                <a:latin typeface="Times New Roman" pitchFamily="18" charset="0"/>
                <a:cs typeface="Times New Roman" pitchFamily="18" charset="0"/>
              </a:rPr>
              <a:t>C-RAN breaks down Several traditional base stations into centralized BBUs and multiple RRHs distributed over a geographical </a:t>
            </a:r>
            <a:r>
              <a:rPr lang="en-GB" sz="2900" dirty="0" smtClean="0">
                <a:solidFill>
                  <a:prstClr val="black"/>
                </a:solidFill>
                <a:latin typeface="Times New Roman" pitchFamily="18" charset="0"/>
                <a:cs typeface="Times New Roman" pitchFamily="18" charset="0"/>
              </a:rPr>
              <a:t>area</a:t>
            </a:r>
          </a:p>
          <a:p>
            <a:pPr lvl="0">
              <a:spcBef>
                <a:spcPct val="20000"/>
              </a:spcBef>
              <a:spcAft>
                <a:spcPts val="0"/>
              </a:spcAft>
            </a:pPr>
            <a:endParaRPr lang="en-GB" sz="2900" dirty="0" smtClean="0">
              <a:solidFill>
                <a:prstClr val="black"/>
              </a:solidFill>
              <a:latin typeface="Times New Roman" pitchFamily="18" charset="0"/>
              <a:cs typeface="Times New Roman" pitchFamily="18" charset="0"/>
            </a:endParaRPr>
          </a:p>
          <a:p>
            <a:pPr marL="457200" lvl="0" indent="-457200">
              <a:spcBef>
                <a:spcPct val="20000"/>
              </a:spcBef>
              <a:spcAft>
                <a:spcPts val="0"/>
              </a:spcAft>
              <a:buClr>
                <a:srgbClr val="C00000"/>
              </a:buClr>
              <a:buFont typeface="+mj-lt"/>
              <a:buAutoNum type="arabicPeriod" startAt="2"/>
            </a:pPr>
            <a:r>
              <a:rPr lang="en-GB" sz="2900" dirty="0">
                <a:solidFill>
                  <a:prstClr val="black"/>
                </a:solidFill>
                <a:latin typeface="Times New Roman" pitchFamily="18" charset="0"/>
                <a:cs typeface="Times New Roman" pitchFamily="18" charset="0"/>
              </a:rPr>
              <a:t>BBUs will not be placed on the cell site anymore; in fact the BBUs will be </a:t>
            </a:r>
            <a:r>
              <a:rPr lang="en-GB" sz="2900" dirty="0" smtClean="0">
                <a:solidFill>
                  <a:prstClr val="black"/>
                </a:solidFill>
                <a:latin typeface="Times New Roman" pitchFamily="18" charset="0"/>
                <a:cs typeface="Times New Roman" pitchFamily="18" charset="0"/>
              </a:rPr>
              <a:t>located </a:t>
            </a:r>
            <a:r>
              <a:rPr lang="en-GB" sz="2900" dirty="0">
                <a:solidFill>
                  <a:prstClr val="black"/>
                </a:solidFill>
                <a:latin typeface="Times New Roman" pitchFamily="18" charset="0"/>
                <a:cs typeface="Times New Roman" pitchFamily="18" charset="0"/>
              </a:rPr>
              <a:t>to a </a:t>
            </a:r>
            <a:r>
              <a:rPr lang="en-GB" sz="2900" dirty="0" smtClean="0">
                <a:solidFill>
                  <a:prstClr val="black"/>
                </a:solidFill>
                <a:latin typeface="Times New Roman" pitchFamily="18" charset="0"/>
                <a:cs typeface="Times New Roman" pitchFamily="18" charset="0"/>
              </a:rPr>
              <a:t>centralized point/central office</a:t>
            </a:r>
            <a:endParaRPr lang="en-GB" sz="2900" dirty="0">
              <a:solidFill>
                <a:prstClr val="black"/>
              </a:solidFill>
              <a:latin typeface="Times New Roman" pitchFamily="18" charset="0"/>
              <a:cs typeface="Times New Roman" pitchFamily="18" charset="0"/>
            </a:endParaRPr>
          </a:p>
          <a:p>
            <a:pPr marL="457200" lvl="0" indent="-457200">
              <a:spcBef>
                <a:spcPct val="20000"/>
              </a:spcBef>
              <a:spcAft>
                <a:spcPts val="0"/>
              </a:spcAft>
              <a:buClrTx/>
              <a:buFont typeface="+mj-lt"/>
              <a:buAutoNum type="arabicPeriod" startAt="2"/>
            </a:pPr>
            <a:endParaRPr lang="en-GB" sz="2000" dirty="0">
              <a:solidFill>
                <a:prstClr val="black"/>
              </a:solidFill>
              <a:latin typeface="Calibri"/>
            </a:endParaRPr>
          </a:p>
          <a:p>
            <a:endParaRPr lang="en-GB" sz="1800" b="1" dirty="0">
              <a:solidFill>
                <a:schemeClr val="accent1">
                  <a:lumMod val="90000"/>
                  <a:lumOff val="10000"/>
                </a:schemeClr>
              </a:solidFill>
            </a:endParaRPr>
          </a:p>
          <a:p>
            <a:endParaRPr lang="en-GB" sz="2000" b="1" dirty="0" smtClean="0">
              <a:solidFill>
                <a:schemeClr val="accent1">
                  <a:lumMod val="90000"/>
                  <a:lumOff val="10000"/>
                </a:schemeClr>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p>
          <a:p>
            <a:endParaRPr lang="en-GB" dirty="0" smtClean="0">
              <a:solidFill>
                <a:schemeClr val="tx1"/>
              </a:solidFill>
            </a:endParaRPr>
          </a:p>
          <a:p>
            <a:endParaRPr lang="en-GB" sz="2200" dirty="0" smtClean="0">
              <a:solidFill>
                <a:schemeClr val="tx1"/>
              </a:solidFill>
              <a:latin typeface="Times New Roman" panose="02020603050405020304" pitchFamily="18" charset="0"/>
              <a:cs typeface="Times New Roman" panose="02020603050405020304" pitchFamily="18" charset="0"/>
            </a:endParaRPr>
          </a:p>
          <a:p>
            <a:endParaRPr lang="en-GB" sz="22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rabicPeriod" startAt="3"/>
            </a:pPr>
            <a:r>
              <a:rPr lang="en-GB" sz="2600" dirty="0" smtClean="0">
                <a:solidFill>
                  <a:schemeClr val="tx1"/>
                </a:solidFill>
                <a:latin typeface="Times New Roman" panose="02020603050405020304" pitchFamily="18" charset="0"/>
                <a:cs typeface="Times New Roman" panose="02020603050405020304" pitchFamily="18" charset="0"/>
              </a:rPr>
              <a:t>C-RAN is a </a:t>
            </a:r>
            <a:r>
              <a:rPr lang="en-GB" sz="2600" dirty="0">
                <a:solidFill>
                  <a:schemeClr val="tx1"/>
                </a:solidFill>
                <a:latin typeface="Times New Roman" pitchFamily="18" charset="0"/>
                <a:cs typeface="Times New Roman" pitchFamily="18" charset="0"/>
              </a:rPr>
              <a:t>cost efficient and power efficient way for </a:t>
            </a:r>
            <a:r>
              <a:rPr lang="en-GB" sz="2600" dirty="0" smtClean="0">
                <a:solidFill>
                  <a:schemeClr val="tx1"/>
                </a:solidFill>
                <a:latin typeface="Times New Roman" pitchFamily="18" charset="0"/>
                <a:cs typeface="Times New Roman" pitchFamily="18" charset="0"/>
              </a:rPr>
              <a:t>spatial Densification</a:t>
            </a:r>
            <a:endParaRPr lang="en-GB" sz="2600" dirty="0">
              <a:solidFill>
                <a:schemeClr val="tx1"/>
              </a:solidFill>
              <a:latin typeface="Times New Roman" pitchFamily="18" charset="0"/>
              <a:cs typeface="Times New Roman" pitchFamily="18" charset="0"/>
            </a:endParaRPr>
          </a:p>
          <a:p>
            <a:pPr marL="342900" indent="-342900">
              <a:buFont typeface="+mj-lt"/>
              <a:buAutoNum type="arabicPeriod" startAt="3"/>
            </a:pPr>
            <a:r>
              <a:rPr lang="en-GB" sz="2600" dirty="0">
                <a:solidFill>
                  <a:schemeClr val="tx1"/>
                </a:solidFill>
                <a:latin typeface="Times New Roman" pitchFamily="18" charset="0"/>
                <a:cs typeface="Times New Roman" pitchFamily="18" charset="0"/>
              </a:rPr>
              <a:t>‘C’ can stand for Collaborative, Cloud and </a:t>
            </a:r>
            <a:r>
              <a:rPr lang="en-GB" sz="2600" dirty="0" smtClean="0">
                <a:solidFill>
                  <a:schemeClr val="tx1"/>
                </a:solidFill>
                <a:latin typeface="Times New Roman" pitchFamily="18" charset="0"/>
                <a:cs typeface="Times New Roman" pitchFamily="18" charset="0"/>
              </a:rPr>
              <a:t>Clean</a:t>
            </a:r>
            <a:endParaRPr lang="en-GB" sz="2600" dirty="0">
              <a:solidFill>
                <a:schemeClr val="tx1"/>
              </a:solidFill>
              <a:latin typeface="Times New Roman" pitchFamily="18" charset="0"/>
              <a:cs typeface="Times New Roman" pitchFamily="18" charset="0"/>
            </a:endParaRPr>
          </a:p>
          <a:p>
            <a:endParaRPr lang="en-GB" sz="3100" dirty="0">
              <a:solidFill>
                <a:schemeClr val="tx1"/>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16</a:t>
            </a:fld>
            <a:endParaRPr lang="en-GB" dirty="0">
              <a:solidFill>
                <a:srgbClr val="BE0F34"/>
              </a:solidFill>
            </a:endParaRPr>
          </a:p>
        </p:txBody>
      </p:sp>
      <p:sp>
        <p:nvSpPr>
          <p:cNvPr id="18" name="Oval 17"/>
          <p:cNvSpPr/>
          <p:nvPr/>
        </p:nvSpPr>
        <p:spPr>
          <a:xfrm>
            <a:off x="2602497" y="2564904"/>
            <a:ext cx="2336071" cy="1290000"/>
          </a:xfrm>
          <a:prstGeom prst="ellipse">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rot="261801">
            <a:off x="2184619" y="3587892"/>
            <a:ext cx="2376264" cy="1437499"/>
          </a:xfrm>
          <a:prstGeom prst="ellipse">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4782555" y="3806892"/>
            <a:ext cx="184209" cy="1519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591636" y="2621986"/>
            <a:ext cx="7867154" cy="2521722"/>
            <a:chOff x="626870" y="2125634"/>
            <a:chExt cx="7867154" cy="2521722"/>
          </a:xfrm>
        </p:grpSpPr>
        <p:sp>
          <p:nvSpPr>
            <p:cNvPr id="16" name="Oval 15"/>
            <p:cNvSpPr/>
            <p:nvPr/>
          </p:nvSpPr>
          <p:spPr>
            <a:xfrm>
              <a:off x="626870" y="2501301"/>
              <a:ext cx="2304256" cy="1512168"/>
            </a:xfrm>
            <a:prstGeom prst="ellipse">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1167248" y="2125634"/>
              <a:ext cx="7326776" cy="2521722"/>
              <a:chOff x="1421688" y="2125634"/>
              <a:chExt cx="7326776" cy="2521722"/>
            </a:xfrm>
          </p:grpSpPr>
          <p:sp>
            <p:nvSpPr>
              <p:cNvPr id="4" name="Cloud 3"/>
              <p:cNvSpPr/>
              <p:nvPr/>
            </p:nvSpPr>
            <p:spPr>
              <a:xfrm>
                <a:off x="6156176" y="2348880"/>
                <a:ext cx="2592288" cy="1944216"/>
              </a:xfrm>
              <a:prstGeom prst="cloud">
                <a:avLst/>
              </a:prstGeom>
              <a:solidFill>
                <a:srgbClr val="92D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be 4"/>
              <p:cNvSpPr/>
              <p:nvPr/>
            </p:nvSpPr>
            <p:spPr>
              <a:xfrm>
                <a:off x="6659884" y="2795981"/>
                <a:ext cx="216024" cy="636637"/>
              </a:xfrm>
              <a:prstGeom prst="cub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be 10"/>
              <p:cNvSpPr/>
              <p:nvPr/>
            </p:nvSpPr>
            <p:spPr>
              <a:xfrm>
                <a:off x="7419131" y="2832116"/>
                <a:ext cx="216024" cy="636637"/>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688" y="2613604"/>
                <a:ext cx="703827" cy="85514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4084" y="2125634"/>
                <a:ext cx="753534" cy="915544"/>
              </a:xfrm>
              <a:prstGeom prst="rect">
                <a:avLst/>
              </a:prstGeom>
            </p:spPr>
          </p:pic>
          <p:cxnSp>
            <p:nvCxnSpPr>
              <p:cNvPr id="32" name="Straight Connector 31"/>
              <p:cNvCxnSpPr>
                <a:endCxn id="5" idx="2"/>
              </p:cNvCxnSpPr>
              <p:nvPr/>
            </p:nvCxnSpPr>
            <p:spPr>
              <a:xfrm>
                <a:off x="3980851" y="2640859"/>
                <a:ext cx="2679033" cy="5004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781802" y="2954173"/>
                <a:ext cx="4938293" cy="18713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780900" y="2655275"/>
                <a:ext cx="184209" cy="1519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911943" y="2679942"/>
                <a:ext cx="184209" cy="1519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3018567" y="2853103"/>
                <a:ext cx="184209" cy="1519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3110671" y="2834061"/>
                <a:ext cx="184209" cy="1519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4965109" y="3342474"/>
                <a:ext cx="184209" cy="1519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1622557" y="3418429"/>
                <a:ext cx="648072" cy="276999"/>
              </a:xfrm>
              <a:prstGeom prst="rect">
                <a:avLst/>
              </a:prstGeom>
              <a:noFill/>
            </p:spPr>
            <p:txBody>
              <a:bodyPr wrap="square" rtlCol="0">
                <a:spAutoFit/>
              </a:bodyPr>
              <a:lstStyle/>
              <a:p>
                <a:r>
                  <a:rPr lang="en-GB" sz="1200" b="1" dirty="0" smtClean="0">
                    <a:latin typeface="Times New Roman" pitchFamily="18" charset="0"/>
                    <a:cs typeface="Times New Roman" pitchFamily="18" charset="0"/>
                  </a:rPr>
                  <a:t>RRH</a:t>
                </a:r>
                <a:endParaRPr lang="en-GB" sz="1200" b="1" dirty="0">
                  <a:latin typeface="Times New Roman" pitchFamily="18" charset="0"/>
                  <a:cs typeface="Times New Roman" pitchFamily="18" charset="0"/>
                </a:endParaRPr>
              </a:p>
            </p:txBody>
          </p:sp>
          <p:sp>
            <p:nvSpPr>
              <p:cNvPr id="44" name="TextBox 43"/>
              <p:cNvSpPr txBox="1"/>
              <p:nvPr/>
            </p:nvSpPr>
            <p:spPr>
              <a:xfrm>
                <a:off x="3300149" y="4134270"/>
                <a:ext cx="648072" cy="276999"/>
              </a:xfrm>
              <a:prstGeom prst="rect">
                <a:avLst/>
              </a:prstGeom>
              <a:noFill/>
            </p:spPr>
            <p:txBody>
              <a:bodyPr wrap="square" rtlCol="0">
                <a:spAutoFit/>
              </a:bodyPr>
              <a:lstStyle/>
              <a:p>
                <a:r>
                  <a:rPr lang="en-GB" sz="1200" b="1" dirty="0" smtClean="0">
                    <a:latin typeface="Times New Roman" pitchFamily="18" charset="0"/>
                    <a:cs typeface="Times New Roman" pitchFamily="18" charset="0"/>
                  </a:rPr>
                  <a:t>RRH</a:t>
                </a:r>
                <a:endParaRPr lang="en-GB" sz="1200" b="1" dirty="0">
                  <a:latin typeface="Times New Roman" pitchFamily="18" charset="0"/>
                  <a:cs typeface="Times New Roman" pitchFamily="18" charset="0"/>
                </a:endParaRPr>
              </a:p>
            </p:txBody>
          </p:sp>
          <p:sp>
            <p:nvSpPr>
              <p:cNvPr id="45" name="TextBox 44"/>
              <p:cNvSpPr txBox="1"/>
              <p:nvPr/>
            </p:nvSpPr>
            <p:spPr>
              <a:xfrm>
                <a:off x="4089542" y="2728015"/>
                <a:ext cx="648072" cy="276999"/>
              </a:xfrm>
              <a:prstGeom prst="rect">
                <a:avLst/>
              </a:prstGeom>
              <a:noFill/>
            </p:spPr>
            <p:txBody>
              <a:bodyPr wrap="square" rtlCol="0">
                <a:spAutoFit/>
              </a:bodyPr>
              <a:lstStyle/>
              <a:p>
                <a:r>
                  <a:rPr lang="en-GB" sz="1200" b="1" dirty="0" smtClean="0">
                    <a:latin typeface="Times New Roman" pitchFamily="18" charset="0"/>
                    <a:cs typeface="Times New Roman" pitchFamily="18" charset="0"/>
                  </a:rPr>
                  <a:t>RRH</a:t>
                </a:r>
                <a:endParaRPr lang="en-GB" sz="1200" b="1" dirty="0">
                  <a:latin typeface="Times New Roman" pitchFamily="18" charset="0"/>
                  <a:cs typeface="Times New Roman" pitchFamily="18" charset="0"/>
                </a:endParaRPr>
              </a:p>
            </p:txBody>
          </p:sp>
          <p:sp>
            <p:nvSpPr>
              <p:cNvPr id="46" name="TextBox 45"/>
              <p:cNvSpPr txBox="1"/>
              <p:nvPr/>
            </p:nvSpPr>
            <p:spPr>
              <a:xfrm>
                <a:off x="6515694" y="3433903"/>
                <a:ext cx="576586" cy="261610"/>
              </a:xfrm>
              <a:prstGeom prst="rect">
                <a:avLst/>
              </a:prstGeom>
              <a:noFill/>
            </p:spPr>
            <p:txBody>
              <a:bodyPr wrap="square" rtlCol="0">
                <a:spAutoFit/>
              </a:bodyPr>
              <a:lstStyle/>
              <a:p>
                <a:r>
                  <a:rPr lang="en-GB" sz="1100" b="1" dirty="0" smtClean="0">
                    <a:latin typeface="Times New Roman" pitchFamily="18" charset="0"/>
                    <a:cs typeface="Times New Roman" pitchFamily="18" charset="0"/>
                  </a:rPr>
                  <a:t>BBU 1</a:t>
                </a:r>
                <a:endParaRPr lang="en-GB" sz="1100" b="1" dirty="0">
                  <a:latin typeface="Times New Roman" pitchFamily="18" charset="0"/>
                  <a:cs typeface="Times New Roman" pitchFamily="18" charset="0"/>
                </a:endParaRPr>
              </a:p>
            </p:txBody>
          </p:sp>
          <p:sp>
            <p:nvSpPr>
              <p:cNvPr id="47" name="TextBox 46"/>
              <p:cNvSpPr txBox="1"/>
              <p:nvPr/>
            </p:nvSpPr>
            <p:spPr>
              <a:xfrm>
                <a:off x="6884389" y="4370357"/>
                <a:ext cx="1052936" cy="276999"/>
              </a:xfrm>
              <a:prstGeom prst="rect">
                <a:avLst/>
              </a:prstGeom>
              <a:noFill/>
            </p:spPr>
            <p:txBody>
              <a:bodyPr wrap="square" rtlCol="0">
                <a:spAutoFit/>
              </a:bodyPr>
              <a:lstStyle/>
              <a:p>
                <a:r>
                  <a:rPr lang="en-GB" sz="1200" b="1" dirty="0" smtClean="0">
                    <a:latin typeface="Times New Roman" pitchFamily="18" charset="0"/>
                    <a:cs typeface="Times New Roman" pitchFamily="18" charset="0"/>
                  </a:rPr>
                  <a:t>BBU Cloud</a:t>
                </a:r>
                <a:endParaRPr lang="en-GB" sz="1200" b="1" dirty="0">
                  <a:latin typeface="Times New Roman" pitchFamily="18" charset="0"/>
                  <a:cs typeface="Times New Roman" pitchFamily="18" charset="0"/>
                </a:endParaRPr>
              </a:p>
            </p:txBody>
          </p:sp>
          <p:sp>
            <p:nvSpPr>
              <p:cNvPr id="48" name="TextBox 47"/>
              <p:cNvSpPr txBox="1"/>
              <p:nvPr/>
            </p:nvSpPr>
            <p:spPr>
              <a:xfrm>
                <a:off x="6875908" y="2980386"/>
                <a:ext cx="648072" cy="276999"/>
              </a:xfrm>
              <a:prstGeom prst="rect">
                <a:avLst/>
              </a:prstGeom>
              <a:noFill/>
            </p:spPr>
            <p:txBody>
              <a:bodyPr wrap="square" rtlCol="0">
                <a:spAutoFit/>
              </a:bodyPr>
              <a:lstStyle/>
              <a:p>
                <a:r>
                  <a:rPr lang="en-GB" sz="1200" b="1" dirty="0" smtClean="0">
                    <a:latin typeface="Times New Roman" pitchFamily="18" charset="0"/>
                    <a:cs typeface="Times New Roman" pitchFamily="18" charset="0"/>
                  </a:rPr>
                  <a:t>……..</a:t>
                </a:r>
                <a:endParaRPr lang="en-GB" sz="1200" b="1" dirty="0">
                  <a:latin typeface="Times New Roman" pitchFamily="18" charset="0"/>
                  <a:cs typeface="Times New Roman" pitchFamily="18" charset="0"/>
                </a:endParaRPr>
              </a:p>
            </p:txBody>
          </p:sp>
          <p:sp>
            <p:nvSpPr>
              <p:cNvPr id="51" name="TextBox 50"/>
              <p:cNvSpPr txBox="1"/>
              <p:nvPr/>
            </p:nvSpPr>
            <p:spPr>
              <a:xfrm>
                <a:off x="7212395" y="3470406"/>
                <a:ext cx="629495" cy="261610"/>
              </a:xfrm>
              <a:prstGeom prst="rect">
                <a:avLst/>
              </a:prstGeom>
              <a:noFill/>
            </p:spPr>
            <p:txBody>
              <a:bodyPr wrap="square" rtlCol="0">
                <a:spAutoFit/>
              </a:bodyPr>
              <a:lstStyle/>
              <a:p>
                <a:r>
                  <a:rPr lang="en-GB" sz="1100" b="1" dirty="0" smtClean="0">
                    <a:latin typeface="Times New Roman" pitchFamily="18" charset="0"/>
                    <a:cs typeface="Times New Roman" pitchFamily="18" charset="0"/>
                  </a:rPr>
                  <a:t>BBU n</a:t>
                </a:r>
                <a:endParaRPr lang="en-GB" sz="1100" b="1" dirty="0">
                  <a:latin typeface="Times New Roman" pitchFamily="18" charset="0"/>
                  <a:cs typeface="Times New Roman" pitchFamily="18" charset="0"/>
                </a:endParaRPr>
              </a:p>
            </p:txBody>
          </p:sp>
        </p:grpSp>
      </p:grpSp>
      <p:grpSp>
        <p:nvGrpSpPr>
          <p:cNvPr id="31" name="Group 30"/>
          <p:cNvGrpSpPr/>
          <p:nvPr/>
        </p:nvGrpSpPr>
        <p:grpSpPr>
          <a:xfrm>
            <a:off x="0" y="1014503"/>
            <a:ext cx="8820472" cy="72008"/>
            <a:chOff x="0" y="1052736"/>
            <a:chExt cx="8820472" cy="72008"/>
          </a:xfrm>
        </p:grpSpPr>
        <p:cxnSp>
          <p:nvCxnSpPr>
            <p:cNvPr id="33" name="Straight Connector 32"/>
            <p:cNvCxnSpPr/>
            <p:nvPr/>
          </p:nvCxnSpPr>
          <p:spPr>
            <a:xfrm>
              <a:off x="0" y="1052736"/>
              <a:ext cx="88204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124744"/>
              <a:ext cx="882047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905" y="3706910"/>
            <a:ext cx="703827" cy="855149"/>
          </a:xfrm>
          <a:prstGeom prst="rect">
            <a:avLst/>
          </a:prstGeom>
        </p:spPr>
      </p:pic>
      <p:cxnSp>
        <p:nvCxnSpPr>
          <p:cNvPr id="34" name="Straight Connector 33"/>
          <p:cNvCxnSpPr/>
          <p:nvPr/>
        </p:nvCxnSpPr>
        <p:spPr>
          <a:xfrm flipV="1">
            <a:off x="3430718" y="3663187"/>
            <a:ext cx="2950349" cy="59071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0671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07504" y="1628800"/>
            <a:ext cx="8928992" cy="5112568"/>
          </a:xfrm>
        </p:spPr>
        <p:txBody>
          <a:bodyPr/>
          <a:lstStyle/>
          <a:p>
            <a:r>
              <a:rPr lang="en-GB" dirty="0" smtClean="0"/>
              <a:t> </a:t>
            </a:r>
            <a:endParaRPr lang="en-GB" dirty="0"/>
          </a:p>
        </p:txBody>
      </p:sp>
      <p:sp>
        <p:nvSpPr>
          <p:cNvPr id="3" name="Title 2"/>
          <p:cNvSpPr>
            <a:spLocks noGrp="1"/>
          </p:cNvSpPr>
          <p:nvPr>
            <p:ph type="title"/>
          </p:nvPr>
        </p:nvSpPr>
        <p:spPr>
          <a:xfrm>
            <a:off x="323528" y="116632"/>
            <a:ext cx="5256584" cy="576064"/>
          </a:xfrm>
        </p:spPr>
        <p:txBody>
          <a:bodyPr>
            <a:noAutofit/>
          </a:bodyPr>
          <a:lstStyle/>
          <a:p>
            <a:r>
              <a:rPr lang="en-US" altLang="zh-CN" sz="3600" i="1" dirty="0">
                <a:solidFill>
                  <a:srgbClr val="FF0000"/>
                </a:solidFill>
                <a:effectLst>
                  <a:outerShdw blurRad="38100" dist="38100" dir="2700000" algn="tl">
                    <a:srgbClr val="000000">
                      <a:alpha val="43137"/>
                    </a:srgbClr>
                  </a:outerShdw>
                </a:effectLst>
                <a:latin typeface="Times New Roman" pitchFamily="18" charset="0"/>
                <a:ea typeface="Microsoft YaHei" pitchFamily="34" charset="-122"/>
              </a:rPr>
              <a:t>Clean System Target</a:t>
            </a:r>
            <a:endParaRPr lang="en-GB" sz="3600" i="1" dirty="0">
              <a:solidFill>
                <a:srgbClr val="FF0000"/>
              </a:solidFill>
              <a:effectLst>
                <a:outerShdw blurRad="38100" dist="38100" dir="2700000" algn="tl">
                  <a:srgbClr val="000000">
                    <a:alpha val="43137"/>
                  </a:srgbClr>
                </a:outerShdw>
              </a:effectLst>
            </a:endParaRPr>
          </a:p>
        </p:txBody>
      </p:sp>
      <p:graphicFrame>
        <p:nvGraphicFramePr>
          <p:cNvPr id="5" name="Object 4"/>
          <p:cNvGraphicFramePr>
            <a:graphicFrameLocks/>
          </p:cNvGraphicFramePr>
          <p:nvPr>
            <p:extLst/>
          </p:nvPr>
        </p:nvGraphicFramePr>
        <p:xfrm>
          <a:off x="179388" y="2338250"/>
          <a:ext cx="4391025" cy="3820315"/>
        </p:xfrm>
        <a:graphic>
          <a:graphicData uri="http://schemas.openxmlformats.org/presentationml/2006/ole">
            <mc:AlternateContent xmlns:mc="http://schemas.openxmlformats.org/markup-compatibility/2006">
              <mc:Choice xmlns:v="urn:schemas-microsoft-com:vml" Requires="v">
                <p:oleObj spid="_x0000_s3165" name="Worksheet" r:id="rId4" imgW="2257408" imgH="1943100" progId="Excel.Sheet.8">
                  <p:embed/>
                </p:oleObj>
              </mc:Choice>
              <mc:Fallback>
                <p:oleObj name="Worksheet" r:id="rId4" imgW="2257408" imgH="1943100" progId="Excel.Sheet.8">
                  <p:embed/>
                  <p:pic>
                    <p:nvPicPr>
                      <p:cNvPr id="5" name="Object 4"/>
                      <p:cNvPicPr>
                        <a:picLocks noChangeArrowheads="1"/>
                      </p:cNvPicPr>
                      <p:nvPr/>
                    </p:nvPicPr>
                    <p:blipFill>
                      <a:blip r:embed="rId5"/>
                      <a:srcRect/>
                      <a:stretch>
                        <a:fillRect/>
                      </a:stretch>
                    </p:blipFill>
                    <p:spPr bwMode="auto">
                      <a:xfrm>
                        <a:off x="179388" y="2338250"/>
                        <a:ext cx="4391025" cy="3820315"/>
                      </a:xfrm>
                      <a:prstGeom prst="rect">
                        <a:avLst/>
                      </a:prstGeom>
                      <a:solidFill>
                        <a:schemeClr val="bg1"/>
                      </a:solidFill>
                      <a:ln>
                        <a:solidFill>
                          <a:schemeClr val="bg1"/>
                        </a:solidFill>
                      </a:ln>
                    </p:spPr>
                  </p:pic>
                </p:oleObj>
              </mc:Fallback>
            </mc:AlternateContent>
          </a:graphicData>
        </a:graphic>
      </p:graphicFrame>
      <p:graphicFrame>
        <p:nvGraphicFramePr>
          <p:cNvPr id="6" name="Object 5"/>
          <p:cNvGraphicFramePr>
            <a:graphicFrameLocks/>
          </p:cNvGraphicFramePr>
          <p:nvPr>
            <p:extLst/>
          </p:nvPr>
        </p:nvGraphicFramePr>
        <p:xfrm>
          <a:off x="4572000" y="2338250"/>
          <a:ext cx="4464496" cy="3820315"/>
        </p:xfrm>
        <a:graphic>
          <a:graphicData uri="http://schemas.openxmlformats.org/presentationml/2006/ole">
            <mc:AlternateContent xmlns:mc="http://schemas.openxmlformats.org/markup-compatibility/2006">
              <mc:Choice xmlns:v="urn:schemas-microsoft-com:vml" Requires="v">
                <p:oleObj spid="_x0000_s3166" name="Worksheet" r:id="rId6" imgW="2762351" imgH="1847985" progId="Excel.Sheet.8">
                  <p:embed/>
                </p:oleObj>
              </mc:Choice>
              <mc:Fallback>
                <p:oleObj name="Worksheet" r:id="rId6" imgW="2762351" imgH="1847985" progId="Excel.Sheet.8">
                  <p:embed/>
                  <p:pic>
                    <p:nvPicPr>
                      <p:cNvPr id="6" name="Object 5"/>
                      <p:cNvPicPr>
                        <a:picLocks noChangeArrowheads="1"/>
                      </p:cNvPicPr>
                      <p:nvPr/>
                    </p:nvPicPr>
                    <p:blipFill>
                      <a:blip r:embed="rId7"/>
                      <a:srcRect/>
                      <a:stretch>
                        <a:fillRect/>
                      </a:stretch>
                    </p:blipFill>
                    <p:spPr bwMode="auto">
                      <a:xfrm>
                        <a:off x="4572000" y="2338250"/>
                        <a:ext cx="4464496" cy="3820315"/>
                      </a:xfrm>
                      <a:prstGeom prst="rect">
                        <a:avLst/>
                      </a:prstGeom>
                      <a:noFill/>
                      <a:ln>
                        <a:noFill/>
                      </a:ln>
                    </p:spPr>
                  </p:pic>
                </p:oleObj>
              </mc:Fallback>
            </mc:AlternateContent>
          </a:graphicData>
        </a:graphic>
      </p:graphicFrame>
      <p:sp>
        <p:nvSpPr>
          <p:cNvPr id="8" name="Rectangle 18"/>
          <p:cNvSpPr>
            <a:spLocks noChangeArrowheads="1"/>
          </p:cNvSpPr>
          <p:nvPr/>
        </p:nvSpPr>
        <p:spPr bwMode="auto">
          <a:xfrm>
            <a:off x="0" y="1397503"/>
            <a:ext cx="45719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dirty="0">
                <a:latin typeface="Times New Roman" pitchFamily="18" charset="0"/>
                <a:cs typeface="Times New Roman" pitchFamily="18" charset="0"/>
              </a:rPr>
              <a:t>Construction cost  per site</a:t>
            </a:r>
          </a:p>
          <a:p>
            <a:pPr algn="ctr"/>
            <a:r>
              <a:rPr lang="en-US" altLang="zh-CN" sz="2800" dirty="0">
                <a:latin typeface="Times New Roman" pitchFamily="18" charset="0"/>
                <a:cs typeface="Times New Roman" pitchFamily="18" charset="0"/>
              </a:rPr>
              <a:t>reduced by 1/3</a:t>
            </a:r>
            <a:endParaRPr lang="zh-CN" altLang="en-US" sz="2800" dirty="0">
              <a:latin typeface="Times New Roman" pitchFamily="18" charset="0"/>
              <a:cs typeface="Times New Roman" pitchFamily="18" charset="0"/>
            </a:endParaRPr>
          </a:p>
        </p:txBody>
      </p:sp>
      <p:sp>
        <p:nvSpPr>
          <p:cNvPr id="9" name="Rectangle 17"/>
          <p:cNvSpPr>
            <a:spLocks noChangeArrowheads="1"/>
          </p:cNvSpPr>
          <p:nvPr/>
        </p:nvSpPr>
        <p:spPr bwMode="auto">
          <a:xfrm>
            <a:off x="4571999" y="1395623"/>
            <a:ext cx="41767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dirty="0">
                <a:latin typeface="Times New Roman" pitchFamily="18" charset="0"/>
                <a:cs typeface="Times New Roman" pitchFamily="18" charset="0"/>
              </a:rPr>
              <a:t>Power consumption</a:t>
            </a:r>
          </a:p>
          <a:p>
            <a:pPr algn="ctr"/>
            <a:r>
              <a:rPr lang="en-US" altLang="zh-CN" sz="2800" dirty="0">
                <a:latin typeface="Times New Roman" pitchFamily="18" charset="0"/>
                <a:cs typeface="Times New Roman" pitchFamily="18" charset="0"/>
              </a:rPr>
              <a:t>reduced by at most 71%</a:t>
            </a:r>
            <a:endParaRPr lang="zh-CN" altLang="en-US" sz="2800" dirty="0">
              <a:latin typeface="Times New Roman" pitchFamily="18" charset="0"/>
              <a:cs typeface="Times New Roman" pitchFamily="18" charset="0"/>
            </a:endParaRPr>
          </a:p>
        </p:txBody>
      </p:sp>
      <p:sp>
        <p:nvSpPr>
          <p:cNvPr id="10" name="Freeform 12"/>
          <p:cNvSpPr>
            <a:spLocks/>
          </p:cNvSpPr>
          <p:nvPr/>
        </p:nvSpPr>
        <p:spPr bwMode="gray">
          <a:xfrm rot="2434771">
            <a:off x="1992090" y="2722502"/>
            <a:ext cx="1479550" cy="806450"/>
          </a:xfrm>
          <a:custGeom>
            <a:avLst/>
            <a:gdLst>
              <a:gd name="T0" fmla="*/ 0 w 982"/>
              <a:gd name="T1" fmla="*/ 2147483647 h 774"/>
              <a:gd name="T2" fmla="*/ 2147483647 w 982"/>
              <a:gd name="T3" fmla="*/ 2147483647 h 774"/>
              <a:gd name="T4" fmla="*/ 2147483647 w 982"/>
              <a:gd name="T5" fmla="*/ 2147483647 h 774"/>
              <a:gd name="T6" fmla="*/ 2147483647 w 982"/>
              <a:gd name="T7" fmla="*/ 2147483647 h 774"/>
              <a:gd name="T8" fmla="*/ 2147483647 w 982"/>
              <a:gd name="T9" fmla="*/ 2147483647 h 774"/>
              <a:gd name="T10" fmla="*/ 2147483647 w 982"/>
              <a:gd name="T11" fmla="*/ 2147483647 h 774"/>
              <a:gd name="T12" fmla="*/ 2147483647 w 982"/>
              <a:gd name="T13" fmla="*/ 2147483647 h 774"/>
              <a:gd name="T14" fmla="*/ 2147483647 w 982"/>
              <a:gd name="T15" fmla="*/ 2147483647 h 774"/>
              <a:gd name="T16" fmla="*/ 2147483647 w 982"/>
              <a:gd name="T17" fmla="*/ 2147483647 h 774"/>
              <a:gd name="T18" fmla="*/ 2147483647 w 982"/>
              <a:gd name="T19" fmla="*/ 2147483647 h 774"/>
              <a:gd name="T20" fmla="*/ 2147483647 w 982"/>
              <a:gd name="T21" fmla="*/ 2147483647 h 774"/>
              <a:gd name="T22" fmla="*/ 2147483647 w 982"/>
              <a:gd name="T23" fmla="*/ 2147483647 h 774"/>
              <a:gd name="T24" fmla="*/ 2147483647 w 982"/>
              <a:gd name="T25" fmla="*/ 2147483647 h 774"/>
              <a:gd name="T26" fmla="*/ 2147483647 w 982"/>
              <a:gd name="T27" fmla="*/ 2147483647 h 774"/>
              <a:gd name="T28" fmla="*/ 2147483647 w 982"/>
              <a:gd name="T29" fmla="*/ 2147483647 h 774"/>
              <a:gd name="T30" fmla="*/ 2147483647 w 982"/>
              <a:gd name="T31" fmla="*/ 2147483647 h 774"/>
              <a:gd name="T32" fmla="*/ 2147483647 w 982"/>
              <a:gd name="T33" fmla="*/ 2147483647 h 774"/>
              <a:gd name="T34" fmla="*/ 2147483647 w 982"/>
              <a:gd name="T35" fmla="*/ 2147483647 h 774"/>
              <a:gd name="T36" fmla="*/ 2147483647 w 982"/>
              <a:gd name="T37" fmla="*/ 2147483647 h 774"/>
              <a:gd name="T38" fmla="*/ 2147483647 w 982"/>
              <a:gd name="T39" fmla="*/ 2147483647 h 774"/>
              <a:gd name="T40" fmla="*/ 2147483647 w 982"/>
              <a:gd name="T41" fmla="*/ 2147483647 h 774"/>
              <a:gd name="T42" fmla="*/ 2147483647 w 982"/>
              <a:gd name="T43" fmla="*/ 2147483647 h 774"/>
              <a:gd name="T44" fmla="*/ 2147483647 w 982"/>
              <a:gd name="T45" fmla="*/ 2147483647 h 774"/>
              <a:gd name="T46" fmla="*/ 2147483647 w 982"/>
              <a:gd name="T47" fmla="*/ 2147483647 h 774"/>
              <a:gd name="T48" fmla="*/ 2147483647 w 982"/>
              <a:gd name="T49" fmla="*/ 2147483647 h 774"/>
              <a:gd name="T50" fmla="*/ 2147483647 w 982"/>
              <a:gd name="T51" fmla="*/ 2147483647 h 774"/>
              <a:gd name="T52" fmla="*/ 2147483647 w 982"/>
              <a:gd name="T53" fmla="*/ 0 h 774"/>
              <a:gd name="T54" fmla="*/ 2147483647 w 982"/>
              <a:gd name="T55" fmla="*/ 2147483647 h 774"/>
              <a:gd name="T56" fmla="*/ 2147483647 w 982"/>
              <a:gd name="T57" fmla="*/ 2147483647 h 774"/>
              <a:gd name="T58" fmla="*/ 2147483647 w 982"/>
              <a:gd name="T59" fmla="*/ 2147483647 h 774"/>
              <a:gd name="T60" fmla="*/ 2147483647 w 982"/>
              <a:gd name="T61" fmla="*/ 2147483647 h 774"/>
              <a:gd name="T62" fmla="*/ 2147483647 w 982"/>
              <a:gd name="T63" fmla="*/ 2147483647 h 774"/>
              <a:gd name="T64" fmla="*/ 2147483647 w 982"/>
              <a:gd name="T65" fmla="*/ 2147483647 h 774"/>
              <a:gd name="T66" fmla="*/ 2147483647 w 982"/>
              <a:gd name="T67" fmla="*/ 2147483647 h 774"/>
              <a:gd name="T68" fmla="*/ 2147483647 w 982"/>
              <a:gd name="T69" fmla="*/ 2147483647 h 774"/>
              <a:gd name="T70" fmla="*/ 2147483647 w 982"/>
              <a:gd name="T71" fmla="*/ 2147483647 h 774"/>
              <a:gd name="T72" fmla="*/ 2147483647 w 982"/>
              <a:gd name="T73" fmla="*/ 2147483647 h 774"/>
              <a:gd name="T74" fmla="*/ 2147483647 w 982"/>
              <a:gd name="T75" fmla="*/ 2147483647 h 774"/>
              <a:gd name="T76" fmla="*/ 2147483647 w 982"/>
              <a:gd name="T77" fmla="*/ 2147483647 h 774"/>
              <a:gd name="T78" fmla="*/ 2147483647 w 982"/>
              <a:gd name="T79" fmla="*/ 2147483647 h 774"/>
              <a:gd name="T80" fmla="*/ 2147483647 w 982"/>
              <a:gd name="T81" fmla="*/ 2147483647 h 774"/>
              <a:gd name="T82" fmla="*/ 2147483647 w 982"/>
              <a:gd name="T83" fmla="*/ 2147483647 h 774"/>
              <a:gd name="T84" fmla="*/ 2147483647 w 982"/>
              <a:gd name="T85" fmla="*/ 2147483647 h 774"/>
              <a:gd name="T86" fmla="*/ 2147483647 w 982"/>
              <a:gd name="T87" fmla="*/ 2147483647 h 774"/>
              <a:gd name="T88" fmla="*/ 2147483647 w 982"/>
              <a:gd name="T89" fmla="*/ 2147483647 h 774"/>
              <a:gd name="T90" fmla="*/ 2147483647 w 982"/>
              <a:gd name="T91" fmla="*/ 2147483647 h 774"/>
              <a:gd name="T92" fmla="*/ 2147483647 w 982"/>
              <a:gd name="T93" fmla="*/ 2147483647 h 774"/>
              <a:gd name="T94" fmla="*/ 2147483647 w 982"/>
              <a:gd name="T95" fmla="*/ 2147483647 h 774"/>
              <a:gd name="T96" fmla="*/ 2147483647 w 982"/>
              <a:gd name="T97" fmla="*/ 2147483647 h 774"/>
              <a:gd name="T98" fmla="*/ 2147483647 w 982"/>
              <a:gd name="T99" fmla="*/ 2147483647 h 774"/>
              <a:gd name="T100" fmla="*/ 2147483647 w 982"/>
              <a:gd name="T101" fmla="*/ 2147483647 h 774"/>
              <a:gd name="T102" fmla="*/ 2147483647 w 982"/>
              <a:gd name="T103" fmla="*/ 2147483647 h 774"/>
              <a:gd name="T104" fmla="*/ 0 w 982"/>
              <a:gd name="T105" fmla="*/ 2147483647 h 774"/>
              <a:gd name="T106" fmla="*/ 0 w 982"/>
              <a:gd name="T107" fmla="*/ 2147483647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bg2">
              <a:lumMod val="50000"/>
            </a:schemeClr>
          </a:solidFill>
          <a:ln>
            <a:noFill/>
          </a:ln>
        </p:spPr>
        <p:txBody>
          <a:bodyPr/>
          <a:lstStyle/>
          <a:p>
            <a:endParaRPr lang="en-GB"/>
          </a:p>
        </p:txBody>
      </p:sp>
    </p:spTree>
    <p:extLst>
      <p:ext uri="{BB962C8B-B14F-4D97-AF65-F5344CB8AC3E}">
        <p14:creationId xmlns:p14="http://schemas.microsoft.com/office/powerpoint/2010/main" val="11723549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332656"/>
            <a:ext cx="4104456" cy="504056"/>
          </a:xfrm>
        </p:spPr>
        <p:txBody>
          <a:bodyPr>
            <a:noAutofit/>
          </a:bodyPr>
          <a:lstStyle/>
          <a:p>
            <a:r>
              <a:rPr lang="en-GB" sz="36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Vision of C-RAN </a:t>
            </a:r>
            <a:endParaRPr lang="en-GB" sz="3600" dirty="0">
              <a:solidFill>
                <a:srgbClr val="FF0000"/>
              </a:solidFill>
            </a:endParaRPr>
          </a:p>
        </p:txBody>
      </p:sp>
      <p:sp>
        <p:nvSpPr>
          <p:cNvPr id="6" name="Text Placeholder 5"/>
          <p:cNvSpPr>
            <a:spLocks noGrp="1"/>
          </p:cNvSpPr>
          <p:nvPr>
            <p:ph type="body" sz="half" idx="2"/>
          </p:nvPr>
        </p:nvSpPr>
        <p:spPr>
          <a:xfrm>
            <a:off x="179512" y="1340768"/>
            <a:ext cx="8856984" cy="5180204"/>
          </a:xfrm>
        </p:spPr>
        <p:txBody>
          <a:bodyPr>
            <a:normAutofit fontScale="70000" lnSpcReduction="20000"/>
          </a:bodyPr>
          <a:lstStyle/>
          <a:p>
            <a:pPr>
              <a:lnSpc>
                <a:spcPct val="120000"/>
              </a:lnSpc>
            </a:pPr>
            <a:r>
              <a:rPr lang="en-GB" sz="3600" dirty="0">
                <a:solidFill>
                  <a:schemeClr val="tx1"/>
                </a:solidFill>
                <a:latin typeface="Times New Roman" pitchFamily="18" charset="0"/>
                <a:cs typeface="Times New Roman" pitchFamily="18" charset="0"/>
              </a:rPr>
              <a:t>The future RAN should provide mobile broadband Internet access to wireless customers </a:t>
            </a:r>
            <a:r>
              <a:rPr lang="en-GB" sz="3600" dirty="0" smtClean="0">
                <a:solidFill>
                  <a:schemeClr val="tx1"/>
                </a:solidFill>
                <a:latin typeface="Times New Roman" pitchFamily="18" charset="0"/>
                <a:cs typeface="Times New Roman" pitchFamily="18" charset="0"/>
              </a:rPr>
              <a:t>with high </a:t>
            </a:r>
            <a:r>
              <a:rPr lang="en-GB" sz="3600" dirty="0">
                <a:solidFill>
                  <a:schemeClr val="tx1"/>
                </a:solidFill>
                <a:latin typeface="Times New Roman" pitchFamily="18" charset="0"/>
                <a:cs typeface="Times New Roman" pitchFamily="18" charset="0"/>
              </a:rPr>
              <a:t>spectral and energy </a:t>
            </a:r>
            <a:r>
              <a:rPr lang="en-GB" sz="3600" dirty="0" smtClean="0">
                <a:solidFill>
                  <a:schemeClr val="tx1"/>
                </a:solidFill>
                <a:latin typeface="Times New Roman" pitchFamily="18" charset="0"/>
                <a:cs typeface="Times New Roman" pitchFamily="18" charset="0"/>
              </a:rPr>
              <a:t>efficiency</a:t>
            </a:r>
            <a:r>
              <a:rPr lang="en-GB" sz="3600" dirty="0">
                <a:solidFill>
                  <a:schemeClr val="tx1"/>
                </a:solidFill>
                <a:latin typeface="Times New Roman" pitchFamily="18" charset="0"/>
                <a:cs typeface="Times New Roman" pitchFamily="18" charset="0"/>
              </a:rPr>
              <a:t>.</a:t>
            </a:r>
          </a:p>
          <a:p>
            <a:pPr marL="285750" indent="-285750">
              <a:lnSpc>
                <a:spcPct val="150000"/>
              </a:lnSpc>
              <a:buFont typeface="Wingdings" pitchFamily="2" charset="2"/>
              <a:buChar char="Ø"/>
            </a:pPr>
            <a:r>
              <a:rPr lang="en-GB" sz="3600" dirty="0">
                <a:solidFill>
                  <a:schemeClr val="tx1"/>
                </a:solidFill>
                <a:latin typeface="Times New Roman" pitchFamily="18" charset="0"/>
                <a:cs typeface="Times New Roman" pitchFamily="18" charset="0"/>
              </a:rPr>
              <a:t>Reduced cost (CAPEX and OPEX</a:t>
            </a:r>
            <a:r>
              <a:rPr lang="en-GB" sz="3600" dirty="0" smtClean="0">
                <a:solidFill>
                  <a:schemeClr val="tx1"/>
                </a:solidFill>
                <a:latin typeface="Times New Roman" pitchFamily="18" charset="0"/>
                <a:cs typeface="Times New Roman" pitchFamily="18" charset="0"/>
              </a:rPr>
              <a:t>)  </a:t>
            </a:r>
            <a:endParaRPr lang="en-GB" sz="3600" dirty="0">
              <a:solidFill>
                <a:schemeClr val="tx1"/>
              </a:solidFill>
              <a:latin typeface="Times New Roman" pitchFamily="18" charset="0"/>
              <a:cs typeface="Times New Roman" pitchFamily="18" charset="0"/>
            </a:endParaRPr>
          </a:p>
          <a:p>
            <a:pPr marL="285750" indent="-285750">
              <a:lnSpc>
                <a:spcPct val="150000"/>
              </a:lnSpc>
              <a:buFont typeface="Wingdings" pitchFamily="2" charset="2"/>
              <a:buChar char="Ø"/>
            </a:pPr>
            <a:r>
              <a:rPr lang="en-GB" sz="3600" dirty="0">
                <a:solidFill>
                  <a:schemeClr val="tx1"/>
                </a:solidFill>
                <a:latin typeface="Times New Roman" pitchFamily="18" charset="0"/>
                <a:cs typeface="Times New Roman" pitchFamily="18" charset="0"/>
              </a:rPr>
              <a:t>Lower energy </a:t>
            </a:r>
            <a:r>
              <a:rPr lang="en-GB" sz="3600" dirty="0" smtClean="0">
                <a:solidFill>
                  <a:schemeClr val="tx1"/>
                </a:solidFill>
                <a:latin typeface="Times New Roman" pitchFamily="18" charset="0"/>
                <a:cs typeface="Times New Roman" pitchFamily="18" charset="0"/>
              </a:rPr>
              <a:t>consumption  </a:t>
            </a:r>
            <a:endParaRPr lang="en-GB" sz="3600" dirty="0">
              <a:solidFill>
                <a:schemeClr val="tx1"/>
              </a:solidFill>
              <a:latin typeface="Times New Roman" pitchFamily="18" charset="0"/>
              <a:cs typeface="Times New Roman" pitchFamily="18" charset="0"/>
            </a:endParaRPr>
          </a:p>
          <a:p>
            <a:pPr marL="285750" indent="-285750">
              <a:lnSpc>
                <a:spcPct val="150000"/>
              </a:lnSpc>
              <a:buFont typeface="Wingdings" pitchFamily="2" charset="2"/>
              <a:buChar char="Ø"/>
            </a:pPr>
            <a:r>
              <a:rPr lang="en-GB" sz="3600" dirty="0">
                <a:solidFill>
                  <a:schemeClr val="tx1"/>
                </a:solidFill>
                <a:latin typeface="Times New Roman" pitchFamily="18" charset="0"/>
                <a:cs typeface="Times New Roman" pitchFamily="18" charset="0"/>
              </a:rPr>
              <a:t>High spectral </a:t>
            </a:r>
            <a:r>
              <a:rPr lang="en-GB" sz="3600" dirty="0" smtClean="0">
                <a:solidFill>
                  <a:schemeClr val="tx1"/>
                </a:solidFill>
                <a:latin typeface="Times New Roman" pitchFamily="18" charset="0"/>
                <a:cs typeface="Times New Roman" pitchFamily="18" charset="0"/>
              </a:rPr>
              <a:t>efficiency </a:t>
            </a:r>
            <a:endParaRPr lang="en-GB" sz="3600" dirty="0">
              <a:solidFill>
                <a:schemeClr val="tx1"/>
              </a:solidFill>
              <a:latin typeface="Times New Roman" pitchFamily="18" charset="0"/>
              <a:cs typeface="Times New Roman" pitchFamily="18" charset="0"/>
            </a:endParaRPr>
          </a:p>
          <a:p>
            <a:pPr marL="285750" indent="-285750">
              <a:lnSpc>
                <a:spcPct val="150000"/>
              </a:lnSpc>
              <a:buFont typeface="Wingdings" pitchFamily="2" charset="2"/>
              <a:buChar char="Ø"/>
            </a:pPr>
            <a:r>
              <a:rPr lang="en-GB" sz="3600" dirty="0">
                <a:solidFill>
                  <a:schemeClr val="tx1"/>
                </a:solidFill>
                <a:latin typeface="Times New Roman" pitchFamily="18" charset="0"/>
                <a:cs typeface="Times New Roman" pitchFamily="18" charset="0"/>
              </a:rPr>
              <a:t>Based on open platform, support multiple standards, and smooth </a:t>
            </a:r>
            <a:r>
              <a:rPr lang="en-GB" sz="3600" dirty="0" smtClean="0">
                <a:solidFill>
                  <a:schemeClr val="tx1"/>
                </a:solidFill>
                <a:latin typeface="Times New Roman" pitchFamily="18" charset="0"/>
                <a:cs typeface="Times New Roman" pitchFamily="18" charset="0"/>
              </a:rPr>
              <a:t>evolution </a:t>
            </a:r>
            <a:endParaRPr lang="en-GB" sz="3600" dirty="0">
              <a:solidFill>
                <a:schemeClr val="tx1"/>
              </a:solidFill>
              <a:latin typeface="Times New Roman" pitchFamily="18" charset="0"/>
              <a:cs typeface="Times New Roman" pitchFamily="18" charset="0"/>
            </a:endParaRPr>
          </a:p>
          <a:p>
            <a:pPr marL="285750" indent="-285750">
              <a:lnSpc>
                <a:spcPct val="150000"/>
              </a:lnSpc>
              <a:buFont typeface="Wingdings" pitchFamily="2" charset="2"/>
              <a:buChar char="Ø"/>
            </a:pPr>
            <a:r>
              <a:rPr lang="en-GB" sz="3600" dirty="0">
                <a:solidFill>
                  <a:schemeClr val="tx1"/>
                </a:solidFill>
                <a:latin typeface="Times New Roman" pitchFamily="18" charset="0"/>
                <a:cs typeface="Times New Roman" pitchFamily="18" charset="0"/>
              </a:rPr>
              <a:t>Provide a platform for additional revenue generating </a:t>
            </a:r>
            <a:r>
              <a:rPr lang="en-GB" sz="3600" dirty="0" smtClean="0">
                <a:solidFill>
                  <a:schemeClr val="tx1"/>
                </a:solidFill>
                <a:latin typeface="Times New Roman" pitchFamily="18" charset="0"/>
                <a:cs typeface="Times New Roman" pitchFamily="18" charset="0"/>
              </a:rPr>
              <a:t>services </a:t>
            </a:r>
            <a:endParaRPr lang="en-GB" sz="3600" dirty="0">
              <a:solidFill>
                <a:schemeClr val="tx1"/>
              </a:solidFill>
              <a:latin typeface="Times New Roman" pitchFamily="18" charset="0"/>
              <a:cs typeface="Times New Roman" pitchFamily="18" charset="0"/>
            </a:endParaRPr>
          </a:p>
          <a:p>
            <a:endParaRPr lang="en-GB" dirty="0"/>
          </a:p>
        </p:txBody>
      </p:sp>
    </p:spTree>
    <p:extLst>
      <p:ext uri="{BB962C8B-B14F-4D97-AF65-F5344CB8AC3E}">
        <p14:creationId xmlns:p14="http://schemas.microsoft.com/office/powerpoint/2010/main" val="3372880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19</a:t>
            </a:fld>
            <a:endParaRPr lang="en-GB">
              <a:solidFill>
                <a:srgbClr val="BE0F34"/>
              </a:solidFill>
            </a:endParaRPr>
          </a:p>
        </p:txBody>
      </p:sp>
      <p:cxnSp>
        <p:nvCxnSpPr>
          <p:cNvPr id="8" name="Straight Connector 7"/>
          <p:cNvCxnSpPr/>
          <p:nvPr/>
        </p:nvCxnSpPr>
        <p:spPr>
          <a:xfrm>
            <a:off x="0" y="692696"/>
            <a:ext cx="88204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764704"/>
            <a:ext cx="882047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848096"/>
            <a:ext cx="4623938" cy="954107"/>
          </a:xfrm>
          <a:prstGeom prst="rect">
            <a:avLst/>
          </a:prstGeom>
        </p:spPr>
        <p:txBody>
          <a:bodyPr wrap="square">
            <a:spAutoFit/>
          </a:bodyPr>
          <a:lstStyle/>
          <a:p>
            <a:pPr marL="285750" indent="-285750">
              <a:buFont typeface="Wingdings" panose="05000000000000000000" pitchFamily="2" charset="2"/>
              <a:buChar char="Ø"/>
            </a:pPr>
            <a:r>
              <a:rPr lang="en-GB" sz="2800" dirty="0">
                <a:latin typeface="Times New Roman" pitchFamily="18" charset="0"/>
                <a:cs typeface="Times New Roman" pitchFamily="18" charset="0"/>
              </a:rPr>
              <a:t>Taking the full </a:t>
            </a:r>
            <a:r>
              <a:rPr lang="en-GB" sz="2800" dirty="0" smtClean="0">
                <a:latin typeface="Times New Roman" pitchFamily="18" charset="0"/>
                <a:cs typeface="Times New Roman" pitchFamily="18" charset="0"/>
              </a:rPr>
              <a:t>advantages of </a:t>
            </a:r>
            <a:r>
              <a:rPr lang="en-GB" sz="2800" dirty="0">
                <a:latin typeface="Times New Roman" pitchFamily="18" charset="0"/>
                <a:cs typeface="Times New Roman" pitchFamily="18" charset="0"/>
              </a:rPr>
              <a:t>both </a:t>
            </a:r>
            <a:r>
              <a:rPr lang="en-GB" sz="2800" dirty="0" err="1" smtClean="0">
                <a:latin typeface="Times New Roman" pitchFamily="18" charset="0"/>
                <a:cs typeface="Times New Roman" pitchFamily="18" charset="0"/>
              </a:rPr>
              <a:t>HetNets</a:t>
            </a:r>
            <a:r>
              <a:rPr lang="en-GB" sz="2800" dirty="0" smtClean="0">
                <a:latin typeface="Times New Roman" pitchFamily="18" charset="0"/>
                <a:cs typeface="Times New Roman" pitchFamily="18" charset="0"/>
              </a:rPr>
              <a:t> </a:t>
            </a:r>
            <a:r>
              <a:rPr lang="en-GB" sz="2800" dirty="0">
                <a:latin typeface="Times New Roman" pitchFamily="18" charset="0"/>
                <a:cs typeface="Times New Roman" pitchFamily="18" charset="0"/>
              </a:rPr>
              <a:t>and C-RAN</a:t>
            </a:r>
          </a:p>
        </p:txBody>
      </p:sp>
      <p:sp>
        <p:nvSpPr>
          <p:cNvPr id="10" name="Rectangle 9"/>
          <p:cNvSpPr/>
          <p:nvPr/>
        </p:nvSpPr>
        <p:spPr>
          <a:xfrm>
            <a:off x="-19049" y="1802202"/>
            <a:ext cx="4519042" cy="1384995"/>
          </a:xfrm>
          <a:prstGeom prst="rect">
            <a:avLst/>
          </a:prstGeom>
        </p:spPr>
        <p:txBody>
          <a:bodyPr wrap="square">
            <a:spAutoFit/>
          </a:bodyPr>
          <a:lstStyle/>
          <a:p>
            <a:pPr marL="285750" indent="-285750">
              <a:buFont typeface="Wingdings" panose="05000000000000000000" pitchFamily="2" charset="2"/>
              <a:buChar char="Ø"/>
            </a:pPr>
            <a:r>
              <a:rPr lang="en-GB" sz="2800" dirty="0">
                <a:latin typeface="Times New Roman" pitchFamily="18" charset="0"/>
                <a:cs typeface="Times New Roman" pitchFamily="18" charset="0"/>
              </a:rPr>
              <a:t>Macro BSs -BBU </a:t>
            </a:r>
            <a:r>
              <a:rPr lang="en-GB" sz="2800" dirty="0" smtClean="0">
                <a:latin typeface="Times New Roman" pitchFamily="18" charset="0"/>
                <a:cs typeface="Times New Roman" pitchFamily="18" charset="0"/>
              </a:rPr>
              <a:t>pool coordination and cooperation</a:t>
            </a:r>
            <a:endParaRPr lang="en-GB" sz="2800" dirty="0">
              <a:latin typeface="Times New Roman" pitchFamily="18" charset="0"/>
              <a:cs typeface="Times New Roman" pitchFamily="18" charset="0"/>
            </a:endParaRPr>
          </a:p>
        </p:txBody>
      </p:sp>
      <p:sp>
        <p:nvSpPr>
          <p:cNvPr id="5" name="TextBox 4"/>
          <p:cNvSpPr txBox="1"/>
          <p:nvPr/>
        </p:nvSpPr>
        <p:spPr>
          <a:xfrm>
            <a:off x="0" y="3689826"/>
            <a:ext cx="4086708" cy="1815882"/>
          </a:xfrm>
          <a:prstGeom prst="rect">
            <a:avLst/>
          </a:prstGeom>
          <a:noFill/>
        </p:spPr>
        <p:txBody>
          <a:bodyPr wrap="square" rtlCol="0">
            <a:spAutoFit/>
          </a:bodyPr>
          <a:lstStyle/>
          <a:p>
            <a:pPr marL="285750" indent="-285750">
              <a:buFont typeface="Wingdings" panose="05000000000000000000" pitchFamily="2" charset="2"/>
              <a:buChar char="Ø"/>
            </a:pPr>
            <a:r>
              <a:rPr lang="en-GB" sz="2800" dirty="0" smtClean="0">
                <a:latin typeface="Times New Roman" pitchFamily="18" charset="0"/>
                <a:cs typeface="Times New Roman" pitchFamily="18" charset="0"/>
              </a:rPr>
              <a:t>Alleviation the front haul </a:t>
            </a:r>
            <a:r>
              <a:rPr lang="en-GB" sz="2800" dirty="0">
                <a:latin typeface="Times New Roman" pitchFamily="18" charset="0"/>
                <a:cs typeface="Times New Roman" pitchFamily="18" charset="0"/>
              </a:rPr>
              <a:t>constraints by  </a:t>
            </a:r>
            <a:r>
              <a:rPr lang="en-GB" sz="2800" dirty="0" smtClean="0">
                <a:latin typeface="Times New Roman" pitchFamily="18" charset="0"/>
                <a:cs typeface="Times New Roman" pitchFamily="18" charset="0"/>
              </a:rPr>
              <a:t>shifting the </a:t>
            </a:r>
            <a:r>
              <a:rPr lang="en-GB" sz="2800" dirty="0">
                <a:latin typeface="Times New Roman" pitchFamily="18" charset="0"/>
                <a:cs typeface="Times New Roman" pitchFamily="18" charset="0"/>
              </a:rPr>
              <a:t>functionalities of RRHs to Macro BS</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7328" y="1359852"/>
            <a:ext cx="5010472" cy="4659948"/>
          </a:xfrm>
          <a:prstGeom prst="rect">
            <a:avLst/>
          </a:prstGeom>
          <a:noFill/>
          <a:ln>
            <a:noFill/>
          </a:ln>
        </p:spPr>
      </p:pic>
      <p:sp>
        <p:nvSpPr>
          <p:cNvPr id="2" name="Rectangle 1"/>
          <p:cNvSpPr/>
          <p:nvPr/>
        </p:nvSpPr>
        <p:spPr>
          <a:xfrm>
            <a:off x="5220072" y="6019800"/>
            <a:ext cx="3423758" cy="523220"/>
          </a:xfrm>
          <a:prstGeom prst="rect">
            <a:avLst/>
          </a:prstGeom>
        </p:spPr>
        <p:txBody>
          <a:bodyPr wrap="none">
            <a:spAutoFit/>
          </a:bodyPr>
          <a:lstStyle/>
          <a:p>
            <a:r>
              <a:rPr lang="en-GB" sz="2800" dirty="0">
                <a:latin typeface="Times New Roman" pitchFamily="18" charset="0"/>
                <a:cs typeface="Times New Roman" pitchFamily="18" charset="0"/>
              </a:rPr>
              <a:t>H-CRAN </a:t>
            </a:r>
            <a:r>
              <a:rPr lang="en-GB" sz="2800" dirty="0" smtClean="0">
                <a:latin typeface="Times New Roman" pitchFamily="18" charset="0"/>
                <a:cs typeface="Times New Roman" pitchFamily="18" charset="0"/>
              </a:rPr>
              <a:t>Architecture</a:t>
            </a:r>
            <a:endParaRPr lang="en-GB" sz="2800" dirty="0">
              <a:latin typeface="Times New Roman" pitchFamily="18" charset="0"/>
              <a:cs typeface="Times New Roman" pitchFamily="18" charset="0"/>
            </a:endParaRPr>
          </a:p>
        </p:txBody>
      </p:sp>
      <p:sp>
        <p:nvSpPr>
          <p:cNvPr id="7" name="Rectangle 6"/>
          <p:cNvSpPr/>
          <p:nvPr/>
        </p:nvSpPr>
        <p:spPr>
          <a:xfrm>
            <a:off x="442269" y="101472"/>
            <a:ext cx="4618124" cy="646331"/>
          </a:xfrm>
          <a:prstGeom prst="rect">
            <a:avLst/>
          </a:prstGeom>
        </p:spPr>
        <p:txBody>
          <a:bodyPr wrap="none">
            <a:spAutoFit/>
          </a:bodyPr>
          <a:lstStyle/>
          <a:p>
            <a:r>
              <a:rPr lang="en-GB" sz="3600" b="1" dirty="0" smtClean="0">
                <a:solidFill>
                  <a:srgbClr val="FF0000"/>
                </a:solidFill>
                <a:latin typeface="Times New Roman" pitchFamily="18" charset="0"/>
                <a:cs typeface="Times New Roman" pitchFamily="18" charset="0"/>
              </a:rPr>
              <a:t>H-CRAN Architecture</a:t>
            </a:r>
            <a:endParaRPr lang="en-GB"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6594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List of Contents </a:t>
            </a:r>
            <a:endParaRPr lang="en-US" sz="3600" dirty="0">
              <a:solidFill>
                <a:srgbClr val="FF0000"/>
              </a:solidFill>
            </a:endParaRPr>
          </a:p>
        </p:txBody>
      </p:sp>
      <p:sp>
        <p:nvSpPr>
          <p:cNvPr id="3" name="Content Placeholder 2"/>
          <p:cNvSpPr>
            <a:spLocks noGrp="1"/>
          </p:cNvSpPr>
          <p:nvPr>
            <p:ph idx="1"/>
          </p:nvPr>
        </p:nvSpPr>
        <p:spPr/>
        <p:txBody>
          <a:bodyPr>
            <a:normAutofit/>
          </a:bodyPr>
          <a:lstStyle/>
          <a:p>
            <a:r>
              <a:rPr lang="en-US" sz="2800" dirty="0" smtClean="0"/>
              <a:t>1- Research Topics</a:t>
            </a:r>
          </a:p>
          <a:p>
            <a:pPr marL="636588" lvl="1" indent="-457200">
              <a:buFont typeface="Arial" panose="020B0604020202020204" pitchFamily="34" charset="0"/>
              <a:buChar char="•"/>
            </a:pPr>
            <a:r>
              <a:rPr lang="en-US" sz="2800" dirty="0" smtClean="0">
                <a:solidFill>
                  <a:schemeClr val="accent2"/>
                </a:solidFill>
              </a:rPr>
              <a:t>Why</a:t>
            </a:r>
            <a:r>
              <a:rPr lang="en-US" sz="2800" dirty="0" smtClean="0"/>
              <a:t>, </a:t>
            </a:r>
            <a:r>
              <a:rPr lang="en-US" sz="2800" dirty="0" smtClean="0">
                <a:solidFill>
                  <a:schemeClr val="accent1"/>
                </a:solidFill>
              </a:rPr>
              <a:t>What</a:t>
            </a:r>
            <a:r>
              <a:rPr lang="en-US" sz="2800" dirty="0" smtClean="0"/>
              <a:t> and </a:t>
            </a:r>
            <a:r>
              <a:rPr lang="en-US" sz="2800" dirty="0" smtClean="0">
                <a:solidFill>
                  <a:srgbClr val="00B050"/>
                </a:solidFill>
              </a:rPr>
              <a:t>How</a:t>
            </a:r>
          </a:p>
          <a:p>
            <a:endParaRPr lang="en-US" sz="2800" dirty="0" smtClean="0"/>
          </a:p>
          <a:p>
            <a:r>
              <a:rPr lang="en-US" sz="2800" dirty="0" smtClean="0"/>
              <a:t>2- MSc Wireless Communication Networks</a:t>
            </a:r>
          </a:p>
          <a:p>
            <a:pPr marL="636588" lvl="1" indent="-457200">
              <a:buFont typeface="Arial" panose="020B0604020202020204" pitchFamily="34" charset="0"/>
              <a:buChar char="•"/>
            </a:pPr>
            <a:r>
              <a:rPr lang="en-US" sz="2800" dirty="0" smtClean="0">
                <a:solidFill>
                  <a:srgbClr val="0070C0"/>
                </a:solidFill>
              </a:rPr>
              <a:t>Modules</a:t>
            </a:r>
            <a:r>
              <a:rPr lang="en-US" sz="2800" dirty="0" smtClean="0"/>
              <a:t>, </a:t>
            </a:r>
            <a:r>
              <a:rPr lang="en-US" sz="2800" dirty="0" smtClean="0">
                <a:solidFill>
                  <a:schemeClr val="accent5">
                    <a:lumMod val="50000"/>
                  </a:schemeClr>
                </a:solidFill>
              </a:rPr>
              <a:t>Aim</a:t>
            </a:r>
            <a:r>
              <a:rPr lang="en-US" sz="2800" dirty="0" smtClean="0"/>
              <a:t> and </a:t>
            </a:r>
            <a:r>
              <a:rPr lang="en-US" sz="2800" dirty="0" smtClean="0">
                <a:solidFill>
                  <a:srgbClr val="7030A0"/>
                </a:solidFill>
              </a:rPr>
              <a:t>Contents</a:t>
            </a:r>
            <a:endParaRPr lang="en-US" sz="2800" dirty="0">
              <a:solidFill>
                <a:srgbClr val="7030A0"/>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2</a:t>
            </a:fld>
            <a:endParaRPr lang="ar-IQ">
              <a:solidFill>
                <a:srgbClr val="BE0F34"/>
              </a:solidFill>
            </a:endParaRPr>
          </a:p>
        </p:txBody>
      </p:sp>
    </p:spTree>
    <p:extLst>
      <p:ext uri="{BB962C8B-B14F-4D97-AF65-F5344CB8AC3E}">
        <p14:creationId xmlns:p14="http://schemas.microsoft.com/office/powerpoint/2010/main" val="78831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25103"/>
            <a:ext cx="9144000" cy="6552728"/>
          </a:xfrm>
        </p:spPr>
        <p:txBody>
          <a:bodyPr>
            <a:normAutofit fontScale="70000" lnSpcReduction="20000"/>
          </a:bodyPr>
          <a:lstStyle/>
          <a:p>
            <a:pPr marL="0" indent="0" algn="ctr">
              <a:buNone/>
            </a:pPr>
            <a:r>
              <a:rPr lang="en-GB" sz="6500" b="1" dirty="0" smtClean="0">
                <a:solidFill>
                  <a:srgbClr val="FF0000"/>
                </a:solidFill>
                <a:latin typeface="Times New Roman" panose="02020603050405020304" pitchFamily="18" charset="0"/>
                <a:cs typeface="Times New Roman" panose="02020603050405020304" pitchFamily="18" charset="0"/>
              </a:rPr>
              <a:t>Dynamic BBU-RRH </a:t>
            </a:r>
            <a:r>
              <a:rPr lang="en-GB" sz="6500" b="1" dirty="0" err="1" smtClean="0">
                <a:solidFill>
                  <a:srgbClr val="FF0000"/>
                </a:solidFill>
                <a:latin typeface="Times New Roman" panose="02020603050405020304" pitchFamily="18" charset="0"/>
                <a:cs typeface="Times New Roman" panose="02020603050405020304" pitchFamily="18" charset="0"/>
              </a:rPr>
              <a:t>Configuratio</a:t>
            </a:r>
            <a:endParaRPr lang="en-GB" sz="1800" b="1" dirty="0">
              <a:solidFill>
                <a:schemeClr val="accent1">
                  <a:lumMod val="90000"/>
                  <a:lumOff val="10000"/>
                </a:schemeClr>
              </a:solidFill>
            </a:endParaRPr>
          </a:p>
          <a:p>
            <a:pPr marL="342900" indent="-342900">
              <a:buFont typeface="Arial" pitchFamily="34" charset="0"/>
              <a:buChar char="•"/>
            </a:pPr>
            <a:r>
              <a:rPr lang="en-GB" sz="2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GB" sz="3200" dirty="0" smtClean="0">
                <a:solidFill>
                  <a:schemeClr val="tx1"/>
                </a:solidFill>
                <a:latin typeface="Times New Roman" pitchFamily="18" charset="0"/>
                <a:cs typeface="Times New Roman" pitchFamily="18" charset="0"/>
              </a:rPr>
              <a:t>C-RAN has the ability to dynamically change the BBU-RRH mapping.</a:t>
            </a:r>
          </a:p>
          <a:p>
            <a:r>
              <a:rPr lang="en-US" sz="3200" dirty="0">
                <a:latin typeface="Times New Roman" panose="02020603050405020304" pitchFamily="18" charset="0"/>
                <a:cs typeface="Times New Roman" panose="02020603050405020304" pitchFamily="18" charset="0"/>
              </a:rPr>
              <a:t>A single BBU can serve multiple RRHs</a:t>
            </a:r>
            <a:r>
              <a:rPr lang="en-US" sz="3200" dirty="0" smtClean="0">
                <a:latin typeface="Times New Roman" panose="02020603050405020304" pitchFamily="18" charset="0"/>
                <a:cs typeface="Times New Roman" panose="02020603050405020304" pitchFamily="18" charset="0"/>
              </a:rPr>
              <a:t>.</a:t>
            </a:r>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1800"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p>
            <a:endParaRPr lang="en-US" sz="3400" dirty="0" smtClean="0">
              <a:latin typeface="Times New Roman" panose="02020603050405020304" pitchFamily="18" charset="0"/>
              <a:cs typeface="Times New Roman" panose="02020603050405020304" pitchFamily="18" charset="0"/>
            </a:endParaRPr>
          </a:p>
          <a:p>
            <a:endParaRPr lang="en-US" sz="3400" dirty="0" smtClean="0">
              <a:latin typeface="Times New Roman" panose="02020603050405020304" pitchFamily="18" charset="0"/>
              <a:cs typeface="Times New Roman" panose="02020603050405020304" pitchFamily="18" charset="0"/>
            </a:endParaRPr>
          </a:p>
          <a:p>
            <a:r>
              <a:rPr lang="en-US" sz="3400" dirty="0" smtClean="0">
                <a:latin typeface="Times New Roman" panose="02020603050405020304" pitchFamily="18" charset="0"/>
                <a:cs typeface="Times New Roman" panose="02020603050405020304" pitchFamily="18" charset="0"/>
              </a:rPr>
              <a:t>Dynamically </a:t>
            </a:r>
            <a:r>
              <a:rPr lang="en-US" sz="3400" dirty="0">
                <a:latin typeface="Times New Roman" panose="02020603050405020304" pitchFamily="18" charset="0"/>
                <a:cs typeface="Times New Roman" panose="02020603050405020304" pitchFamily="18" charset="0"/>
              </a:rPr>
              <a:t>remapping the BBU-RRH configuration, significant resource utilisation and power savings can be achieved </a:t>
            </a:r>
            <a:endParaRPr lang="en-GB" sz="3400" dirty="0">
              <a:latin typeface="Times New Roman" pitchFamily="18" charset="0"/>
              <a:cs typeface="Times New Roman" pitchFamily="18" charset="0"/>
            </a:endParaRPr>
          </a:p>
          <a:p>
            <a:endParaRPr lang="en-GB" sz="2000" dirty="0">
              <a:latin typeface="Times New Roman" pitchFamily="18" charset="0"/>
              <a:cs typeface="Times New Roman" pitchFamily="18" charset="0"/>
            </a:endParaRPr>
          </a:p>
          <a:p>
            <a:endParaRPr lang="en-GB" sz="2000" dirty="0" smtClean="0">
              <a:solidFill>
                <a:schemeClr val="tx1"/>
              </a:solidFill>
              <a:latin typeface="Times New Roman" pitchFamily="18" charset="0"/>
              <a:cs typeface="Times New Roman" pitchFamily="18" charset="0"/>
            </a:endParaRPr>
          </a:p>
          <a:p>
            <a:pPr marL="342900" indent="-342900">
              <a:buFont typeface="Arial" pitchFamily="34" charset="0"/>
              <a:buChar char="•"/>
            </a:pPr>
            <a:endParaRPr lang="en-GB" sz="2000" dirty="0" smtClean="0">
              <a:solidFill>
                <a:schemeClr val="accent1">
                  <a:lumMod val="90000"/>
                  <a:lumOff val="10000"/>
                </a:schemeClr>
              </a:solidFill>
              <a:latin typeface="Times New Roman" pitchFamily="18" charset="0"/>
              <a:cs typeface="Times New Roman" pitchFamily="18" charset="0"/>
            </a:endParaRPr>
          </a:p>
          <a:p>
            <a:endParaRPr lang="en-GB" sz="2000" dirty="0" smtClean="0">
              <a:solidFill>
                <a:schemeClr val="accent1">
                  <a:lumMod val="90000"/>
                  <a:lumOff val="10000"/>
                </a:schemeClr>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20</a:t>
            </a:fld>
            <a:endParaRPr lang="en-GB" dirty="0">
              <a:solidFill>
                <a:srgbClr val="BE0F34"/>
              </a:solidFill>
            </a:endParaRPr>
          </a:p>
        </p:txBody>
      </p:sp>
      <p:cxnSp>
        <p:nvCxnSpPr>
          <p:cNvPr id="8" name="Straight Connector 7"/>
          <p:cNvCxnSpPr/>
          <p:nvPr/>
        </p:nvCxnSpPr>
        <p:spPr>
          <a:xfrm>
            <a:off x="175163" y="692696"/>
            <a:ext cx="88204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163" y="816174"/>
            <a:ext cx="882047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4585" y="1554771"/>
            <a:ext cx="8719818" cy="4104456"/>
            <a:chOff x="66931" y="1844824"/>
            <a:chExt cx="8719818" cy="4104456"/>
          </a:xfrm>
        </p:grpSpPr>
        <p:sp>
          <p:nvSpPr>
            <p:cNvPr id="69" name="Cloud 68"/>
            <p:cNvSpPr/>
            <p:nvPr/>
          </p:nvSpPr>
          <p:spPr>
            <a:xfrm>
              <a:off x="278938" y="1988840"/>
              <a:ext cx="3151645" cy="209421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60" name="Picture 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064" y="2740039"/>
              <a:ext cx="190469" cy="76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1" name="Picture 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499" y="2740039"/>
              <a:ext cx="2000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3" name="Picture 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971" y="2744088"/>
              <a:ext cx="200026" cy="80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Cloud 86"/>
            <p:cNvSpPr/>
            <p:nvPr/>
          </p:nvSpPr>
          <p:spPr>
            <a:xfrm>
              <a:off x="5076055" y="1844824"/>
              <a:ext cx="3081623" cy="223822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Picture 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471" y="2678979"/>
              <a:ext cx="190469" cy="76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108" y="2678979"/>
              <a:ext cx="2000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0895" y="2677099"/>
              <a:ext cx="2000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9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01824" y="3680453"/>
              <a:ext cx="554624" cy="274143"/>
            </a:xfrm>
            <a:prstGeom prst="rect">
              <a:avLst/>
            </a:prstGeom>
            <a:noFill/>
          </p:spPr>
        </p:pic>
        <p:pic>
          <p:nvPicPr>
            <p:cNvPr id="93" name="Picture 92"/>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491444" y="3707515"/>
              <a:ext cx="554624" cy="274143"/>
            </a:xfrm>
            <a:prstGeom prst="rect">
              <a:avLst/>
            </a:prstGeom>
            <a:noFill/>
          </p:spPr>
        </p:pic>
        <p:pic>
          <p:nvPicPr>
            <p:cNvPr id="2164" name="Picture 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163" y="4612607"/>
              <a:ext cx="1572927" cy="64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1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7980" y="4642393"/>
              <a:ext cx="1558714" cy="74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1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9208" y="4575943"/>
              <a:ext cx="1562752" cy="69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109"/>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19775" y="4437112"/>
              <a:ext cx="352523" cy="786686"/>
            </a:xfrm>
            <a:prstGeom prst="rect">
              <a:avLst/>
            </a:prstGeom>
            <a:noFill/>
          </p:spPr>
        </p:pic>
        <p:pic>
          <p:nvPicPr>
            <p:cNvPr id="2168" name="Picture 1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94690" y="2720927"/>
              <a:ext cx="2000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1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5690" y="2715112"/>
              <a:ext cx="2000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31" y="5132606"/>
              <a:ext cx="1542053" cy="71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119"/>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24541" y="4932063"/>
              <a:ext cx="352523" cy="786686"/>
            </a:xfrm>
            <a:prstGeom prst="rect">
              <a:avLst/>
            </a:prstGeom>
            <a:noFill/>
          </p:spPr>
        </p:pic>
        <p:pic>
          <p:nvPicPr>
            <p:cNvPr id="121" name="Picture 120"/>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979136" y="4496665"/>
              <a:ext cx="365447" cy="786686"/>
            </a:xfrm>
            <a:prstGeom prst="rect">
              <a:avLst/>
            </a:prstGeom>
            <a:noFill/>
          </p:spPr>
        </p:pic>
        <p:pic>
          <p:nvPicPr>
            <p:cNvPr id="122" name="Picture 1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1549" y="5238023"/>
              <a:ext cx="1451593" cy="69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122"/>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75885" y="5060848"/>
              <a:ext cx="365447" cy="786686"/>
            </a:xfrm>
            <a:prstGeom prst="rect">
              <a:avLst/>
            </a:prstGeom>
            <a:noFill/>
          </p:spPr>
        </p:pic>
        <p:pic>
          <p:nvPicPr>
            <p:cNvPr id="124" name="Picture 123"/>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247860" y="4393242"/>
              <a:ext cx="365447" cy="786686"/>
            </a:xfrm>
            <a:prstGeom prst="rect">
              <a:avLst/>
            </a:prstGeom>
            <a:noFill/>
          </p:spPr>
        </p:pic>
        <p:pic>
          <p:nvPicPr>
            <p:cNvPr id="125" name="Picture 1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140" y="5170941"/>
              <a:ext cx="1488971" cy="67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125"/>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019776" y="4984961"/>
              <a:ext cx="365447" cy="786686"/>
            </a:xfrm>
            <a:prstGeom prst="rect">
              <a:avLst/>
            </a:prstGeom>
            <a:noFill/>
          </p:spPr>
        </p:pic>
        <p:cxnSp>
          <p:nvCxnSpPr>
            <p:cNvPr id="81" name="Straight Connector 80"/>
            <p:cNvCxnSpPr>
              <a:stCxn id="124" idx="0"/>
              <a:endCxn id="92" idx="2"/>
            </p:cNvCxnSpPr>
            <p:nvPr/>
          </p:nvCxnSpPr>
          <p:spPr>
            <a:xfrm flipH="1" flipV="1">
              <a:off x="1979136" y="3954596"/>
              <a:ext cx="1451448" cy="4386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110" idx="0"/>
            </p:cNvCxnSpPr>
            <p:nvPr/>
          </p:nvCxnSpPr>
          <p:spPr>
            <a:xfrm flipV="1">
              <a:off x="896037" y="3970094"/>
              <a:ext cx="1083099" cy="4670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20" idx="0"/>
              <a:endCxn id="92" idx="2"/>
            </p:cNvCxnSpPr>
            <p:nvPr/>
          </p:nvCxnSpPr>
          <p:spPr>
            <a:xfrm flipV="1">
              <a:off x="800803" y="3954596"/>
              <a:ext cx="1178333" cy="9774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20" name="Straight Connector 5119"/>
            <p:cNvCxnSpPr>
              <a:stCxn id="126" idx="0"/>
            </p:cNvCxnSpPr>
            <p:nvPr/>
          </p:nvCxnSpPr>
          <p:spPr>
            <a:xfrm flipH="1" flipV="1">
              <a:off x="1923288" y="3928147"/>
              <a:ext cx="1279212" cy="10568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23" name="Straight Connector 5122"/>
            <p:cNvCxnSpPr>
              <a:stCxn id="121" idx="0"/>
              <a:endCxn id="92" idx="2"/>
            </p:cNvCxnSpPr>
            <p:nvPr/>
          </p:nvCxnSpPr>
          <p:spPr>
            <a:xfrm flipH="1" flipV="1">
              <a:off x="1979136" y="3954596"/>
              <a:ext cx="182724" cy="542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126" name="Oval 5125"/>
            <p:cNvSpPr/>
            <p:nvPr/>
          </p:nvSpPr>
          <p:spPr>
            <a:xfrm>
              <a:off x="1167533" y="4107385"/>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p:cNvSpPr/>
            <p:nvPr/>
          </p:nvSpPr>
          <p:spPr>
            <a:xfrm>
              <a:off x="1265813" y="4107385"/>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p:nvPr/>
          </p:nvSpPr>
          <p:spPr>
            <a:xfrm>
              <a:off x="1150512" y="4410358"/>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1233964" y="4405646"/>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p:cNvSpPr/>
            <p:nvPr/>
          </p:nvSpPr>
          <p:spPr>
            <a:xfrm>
              <a:off x="2914820" y="4117295"/>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p:cNvSpPr/>
            <p:nvPr/>
          </p:nvSpPr>
          <p:spPr>
            <a:xfrm>
              <a:off x="2814722" y="4075616"/>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p:cNvSpPr/>
            <p:nvPr/>
          </p:nvSpPr>
          <p:spPr>
            <a:xfrm>
              <a:off x="2630155" y="4432400"/>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2560844" y="4326162"/>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p:cNvSpPr/>
            <p:nvPr/>
          </p:nvSpPr>
          <p:spPr>
            <a:xfrm>
              <a:off x="2085329" y="4248231"/>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p:cNvSpPr/>
            <p:nvPr/>
          </p:nvSpPr>
          <p:spPr>
            <a:xfrm>
              <a:off x="2127111" y="4345818"/>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1" name="Picture 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4571538"/>
              <a:ext cx="1701235" cy="75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5136784"/>
              <a:ext cx="1658421" cy="71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4784" y="5192584"/>
              <a:ext cx="1602533" cy="75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1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8433" y="4612606"/>
              <a:ext cx="1620647" cy="77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 name="Picture 1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0153" y="4642393"/>
              <a:ext cx="1649043" cy="73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1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2670" y="5238023"/>
              <a:ext cx="1564079" cy="69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 name="Picture 167"/>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18363" y="4408761"/>
              <a:ext cx="352523" cy="786686"/>
            </a:xfrm>
            <a:prstGeom prst="rect">
              <a:avLst/>
            </a:prstGeom>
            <a:noFill/>
          </p:spPr>
        </p:pic>
        <p:pic>
          <p:nvPicPr>
            <p:cNvPr id="169" name="Picture 168"/>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519973" y="4437112"/>
              <a:ext cx="352523" cy="786686"/>
            </a:xfrm>
            <a:prstGeom prst="rect">
              <a:avLst/>
            </a:prstGeom>
            <a:noFill/>
          </p:spPr>
        </p:pic>
        <p:pic>
          <p:nvPicPr>
            <p:cNvPr id="170" name="Picture 169"/>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93736" y="5021957"/>
              <a:ext cx="352523" cy="786686"/>
            </a:xfrm>
            <a:prstGeom prst="rect">
              <a:avLst/>
            </a:prstGeom>
            <a:noFill/>
          </p:spPr>
        </p:pic>
        <p:pic>
          <p:nvPicPr>
            <p:cNvPr id="171" name="Picture 170"/>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599788" y="5017242"/>
              <a:ext cx="352523" cy="786686"/>
            </a:xfrm>
            <a:prstGeom prst="rect">
              <a:avLst/>
            </a:prstGeom>
            <a:noFill/>
          </p:spPr>
        </p:pic>
        <p:pic>
          <p:nvPicPr>
            <p:cNvPr id="172" name="Picture 17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28447" y="4418810"/>
              <a:ext cx="352523" cy="786686"/>
            </a:xfrm>
            <a:prstGeom prst="rect">
              <a:avLst/>
            </a:prstGeom>
            <a:noFill/>
          </p:spPr>
        </p:pic>
        <p:pic>
          <p:nvPicPr>
            <p:cNvPr id="173" name="Picture 172"/>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28447" y="5096726"/>
              <a:ext cx="352523" cy="786686"/>
            </a:xfrm>
            <a:prstGeom prst="rect">
              <a:avLst/>
            </a:prstGeom>
            <a:noFill/>
          </p:spPr>
        </p:pic>
        <p:cxnSp>
          <p:nvCxnSpPr>
            <p:cNvPr id="5132" name="Curved Connector 5131"/>
            <p:cNvCxnSpPr>
              <a:stCxn id="123" idx="0"/>
              <a:endCxn id="92" idx="2"/>
            </p:cNvCxnSpPr>
            <p:nvPr/>
          </p:nvCxnSpPr>
          <p:spPr>
            <a:xfrm rot="5400000" flipH="1" flipV="1">
              <a:off x="1415746" y="4497459"/>
              <a:ext cx="1106252" cy="20527"/>
            </a:xfrm>
            <a:prstGeom prst="curvedConnector3">
              <a:avLst>
                <a:gd name="adj1" fmla="val 41826"/>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Oval 185"/>
            <p:cNvSpPr/>
            <p:nvPr/>
          </p:nvSpPr>
          <p:spPr>
            <a:xfrm>
              <a:off x="1829351" y="4415569"/>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p:cNvSpPr/>
            <p:nvPr/>
          </p:nvSpPr>
          <p:spPr>
            <a:xfrm>
              <a:off x="1829351" y="4526299"/>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44" name="Straight Connector 5143"/>
            <p:cNvCxnSpPr>
              <a:stCxn id="168" idx="0"/>
            </p:cNvCxnSpPr>
            <p:nvPr/>
          </p:nvCxnSpPr>
          <p:spPr>
            <a:xfrm flipV="1">
              <a:off x="5494625" y="3970094"/>
              <a:ext cx="1281425" cy="438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46" name="Straight Connector 5145"/>
            <p:cNvCxnSpPr>
              <a:stCxn id="170" idx="0"/>
            </p:cNvCxnSpPr>
            <p:nvPr/>
          </p:nvCxnSpPr>
          <p:spPr>
            <a:xfrm flipV="1">
              <a:off x="5369998" y="3970094"/>
              <a:ext cx="1406052" cy="10518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48" name="Straight Connector 5147"/>
            <p:cNvCxnSpPr>
              <a:stCxn id="169" idx="0"/>
            </p:cNvCxnSpPr>
            <p:nvPr/>
          </p:nvCxnSpPr>
          <p:spPr>
            <a:xfrm flipV="1">
              <a:off x="6696235" y="3970094"/>
              <a:ext cx="79815" cy="4670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50" name="Straight Connector 5149"/>
            <p:cNvCxnSpPr>
              <a:stCxn id="171" idx="0"/>
            </p:cNvCxnSpPr>
            <p:nvPr/>
          </p:nvCxnSpPr>
          <p:spPr>
            <a:xfrm flipV="1">
              <a:off x="6776050" y="3970093"/>
              <a:ext cx="17941" cy="10471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54" name="Straight Connector 5153"/>
            <p:cNvCxnSpPr>
              <a:stCxn id="172" idx="0"/>
            </p:cNvCxnSpPr>
            <p:nvPr/>
          </p:nvCxnSpPr>
          <p:spPr>
            <a:xfrm flipH="1" flipV="1">
              <a:off x="6793991" y="3970094"/>
              <a:ext cx="1210718" cy="4487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56" name="Straight Connector 5155"/>
            <p:cNvCxnSpPr>
              <a:stCxn id="173" idx="0"/>
            </p:cNvCxnSpPr>
            <p:nvPr/>
          </p:nvCxnSpPr>
          <p:spPr>
            <a:xfrm flipH="1" flipV="1">
              <a:off x="6785020" y="3970093"/>
              <a:ext cx="1219689" cy="11266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6" name="Oval 205"/>
            <p:cNvSpPr/>
            <p:nvPr/>
          </p:nvSpPr>
          <p:spPr>
            <a:xfrm>
              <a:off x="5807542" y="4117295"/>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p:cNvSpPr/>
            <p:nvPr/>
          </p:nvSpPr>
          <p:spPr>
            <a:xfrm>
              <a:off x="5893266" y="4087611"/>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Oval 207"/>
            <p:cNvSpPr/>
            <p:nvPr/>
          </p:nvSpPr>
          <p:spPr>
            <a:xfrm>
              <a:off x="5834599" y="4432125"/>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Oval 208"/>
            <p:cNvSpPr/>
            <p:nvPr/>
          </p:nvSpPr>
          <p:spPr>
            <a:xfrm>
              <a:off x="5906607" y="4392158"/>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p:cNvSpPr/>
            <p:nvPr/>
          </p:nvSpPr>
          <p:spPr>
            <a:xfrm>
              <a:off x="6573779" y="4228016"/>
              <a:ext cx="144016" cy="17261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p:cNvSpPr/>
            <p:nvPr/>
          </p:nvSpPr>
          <p:spPr>
            <a:xfrm>
              <a:off x="6577305" y="4146113"/>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6793991" y="4370246"/>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6782196" y="4494941"/>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7250848" y="4264497"/>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7313682" y="4353684"/>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7371629" y="4051931"/>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7433301" y="4087611"/>
              <a:ext cx="144016" cy="1726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7" name="TextBox 5156"/>
            <p:cNvSpPr txBox="1"/>
            <p:nvPr/>
          </p:nvSpPr>
          <p:spPr>
            <a:xfrm>
              <a:off x="314270" y="4698914"/>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a</a:t>
              </a:r>
              <a:endParaRPr lang="en-GB" sz="1000" b="1" dirty="0">
                <a:latin typeface="Times New Roman" pitchFamily="18" charset="0"/>
                <a:cs typeface="Times New Roman" pitchFamily="18" charset="0"/>
              </a:endParaRPr>
            </a:p>
          </p:txBody>
        </p:sp>
        <p:sp>
          <p:nvSpPr>
            <p:cNvPr id="221" name="TextBox 220"/>
            <p:cNvSpPr txBox="1"/>
            <p:nvPr/>
          </p:nvSpPr>
          <p:spPr>
            <a:xfrm>
              <a:off x="175163" y="5255193"/>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b</a:t>
              </a:r>
              <a:endParaRPr lang="en-GB" sz="1000" b="1" dirty="0">
                <a:latin typeface="Times New Roman" pitchFamily="18" charset="0"/>
                <a:cs typeface="Times New Roman" pitchFamily="18" charset="0"/>
              </a:endParaRPr>
            </a:p>
          </p:txBody>
        </p:sp>
        <p:sp>
          <p:nvSpPr>
            <p:cNvPr id="222" name="TextBox 221"/>
            <p:cNvSpPr txBox="1"/>
            <p:nvPr/>
          </p:nvSpPr>
          <p:spPr>
            <a:xfrm>
              <a:off x="1584177" y="4707344"/>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c</a:t>
              </a:r>
              <a:endParaRPr lang="en-GB" sz="1000" b="1" dirty="0">
                <a:latin typeface="Times New Roman" pitchFamily="18" charset="0"/>
                <a:cs typeface="Times New Roman" pitchFamily="18" charset="0"/>
              </a:endParaRPr>
            </a:p>
          </p:txBody>
        </p:sp>
        <p:sp>
          <p:nvSpPr>
            <p:cNvPr id="223" name="TextBox 222"/>
            <p:cNvSpPr txBox="1"/>
            <p:nvPr/>
          </p:nvSpPr>
          <p:spPr>
            <a:xfrm>
              <a:off x="1641970" y="5609829"/>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d</a:t>
              </a:r>
              <a:endParaRPr lang="en-GB" sz="1000" b="1" dirty="0">
                <a:latin typeface="Times New Roman" pitchFamily="18" charset="0"/>
                <a:cs typeface="Times New Roman" pitchFamily="18" charset="0"/>
              </a:endParaRPr>
            </a:p>
          </p:txBody>
        </p:sp>
        <p:sp>
          <p:nvSpPr>
            <p:cNvPr id="224" name="TextBox 223"/>
            <p:cNvSpPr txBox="1"/>
            <p:nvPr/>
          </p:nvSpPr>
          <p:spPr>
            <a:xfrm>
              <a:off x="3530902" y="4738740"/>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e</a:t>
              </a:r>
              <a:endParaRPr lang="en-GB" sz="1000" b="1" dirty="0">
                <a:latin typeface="Times New Roman" pitchFamily="18" charset="0"/>
                <a:cs typeface="Times New Roman" pitchFamily="18" charset="0"/>
              </a:endParaRPr>
            </a:p>
          </p:txBody>
        </p:sp>
        <p:sp>
          <p:nvSpPr>
            <p:cNvPr id="225" name="TextBox 224"/>
            <p:cNvSpPr txBox="1"/>
            <p:nvPr/>
          </p:nvSpPr>
          <p:spPr>
            <a:xfrm>
              <a:off x="3312317" y="5345667"/>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f</a:t>
              </a:r>
              <a:endParaRPr lang="en-GB" sz="1000" b="1" dirty="0">
                <a:latin typeface="Times New Roman" pitchFamily="18" charset="0"/>
                <a:cs typeface="Times New Roman" pitchFamily="18" charset="0"/>
              </a:endParaRPr>
            </a:p>
          </p:txBody>
        </p:sp>
        <p:sp>
          <p:nvSpPr>
            <p:cNvPr id="226" name="TextBox 225"/>
            <p:cNvSpPr txBox="1"/>
            <p:nvPr/>
          </p:nvSpPr>
          <p:spPr>
            <a:xfrm>
              <a:off x="4813460" y="4827061"/>
              <a:ext cx="810947"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a</a:t>
              </a:r>
              <a:endParaRPr lang="en-GB" sz="1000" b="1" dirty="0">
                <a:latin typeface="Times New Roman" pitchFamily="18" charset="0"/>
                <a:cs typeface="Times New Roman" pitchFamily="18" charset="0"/>
              </a:endParaRPr>
            </a:p>
          </p:txBody>
        </p:sp>
        <p:sp>
          <p:nvSpPr>
            <p:cNvPr id="227" name="TextBox 226"/>
            <p:cNvSpPr txBox="1"/>
            <p:nvPr/>
          </p:nvSpPr>
          <p:spPr>
            <a:xfrm>
              <a:off x="5328883" y="5507899"/>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b</a:t>
              </a:r>
              <a:endParaRPr lang="en-GB" sz="1000" b="1" dirty="0">
                <a:latin typeface="Times New Roman" pitchFamily="18" charset="0"/>
                <a:cs typeface="Times New Roman" pitchFamily="18" charset="0"/>
              </a:endParaRPr>
            </a:p>
          </p:txBody>
        </p:sp>
        <p:sp>
          <p:nvSpPr>
            <p:cNvPr id="228" name="TextBox 227"/>
            <p:cNvSpPr txBox="1"/>
            <p:nvPr/>
          </p:nvSpPr>
          <p:spPr>
            <a:xfrm>
              <a:off x="6263778" y="4989799"/>
              <a:ext cx="723007"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c</a:t>
              </a:r>
              <a:endParaRPr lang="en-GB" sz="1000" b="1" dirty="0">
                <a:latin typeface="Times New Roman" pitchFamily="18" charset="0"/>
                <a:cs typeface="Times New Roman" pitchFamily="18" charset="0"/>
              </a:endParaRPr>
            </a:p>
          </p:txBody>
        </p:sp>
        <p:sp>
          <p:nvSpPr>
            <p:cNvPr id="229" name="TextBox 228"/>
            <p:cNvSpPr txBox="1"/>
            <p:nvPr/>
          </p:nvSpPr>
          <p:spPr>
            <a:xfrm>
              <a:off x="6437359" y="5648536"/>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d</a:t>
              </a:r>
              <a:endParaRPr lang="en-GB" sz="1000" b="1" dirty="0">
                <a:latin typeface="Times New Roman" pitchFamily="18" charset="0"/>
                <a:cs typeface="Times New Roman" pitchFamily="18" charset="0"/>
              </a:endParaRPr>
            </a:p>
          </p:txBody>
        </p:sp>
        <p:sp>
          <p:nvSpPr>
            <p:cNvPr id="230" name="TextBox 229"/>
            <p:cNvSpPr txBox="1"/>
            <p:nvPr/>
          </p:nvSpPr>
          <p:spPr>
            <a:xfrm>
              <a:off x="8016141" y="4953564"/>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e</a:t>
              </a:r>
              <a:endParaRPr lang="en-GB" sz="1000" b="1" dirty="0">
                <a:latin typeface="Times New Roman" pitchFamily="18" charset="0"/>
                <a:cs typeface="Times New Roman" pitchFamily="18" charset="0"/>
              </a:endParaRPr>
            </a:p>
          </p:txBody>
        </p:sp>
        <p:sp>
          <p:nvSpPr>
            <p:cNvPr id="231" name="TextBox 230"/>
            <p:cNvSpPr txBox="1"/>
            <p:nvPr/>
          </p:nvSpPr>
          <p:spPr>
            <a:xfrm>
              <a:off x="8086402" y="5460768"/>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RRH f</a:t>
              </a:r>
              <a:endParaRPr lang="en-GB" sz="1000" b="1" dirty="0">
                <a:latin typeface="Times New Roman" pitchFamily="18" charset="0"/>
                <a:cs typeface="Times New Roman" pitchFamily="18" charset="0"/>
              </a:endParaRPr>
            </a:p>
          </p:txBody>
        </p:sp>
        <p:cxnSp>
          <p:nvCxnSpPr>
            <p:cNvPr id="4" name="Straight Connector 3"/>
            <p:cNvCxnSpPr>
              <a:stCxn id="2160" idx="2"/>
              <a:endCxn id="92" idx="1"/>
            </p:cNvCxnSpPr>
            <p:nvPr/>
          </p:nvCxnSpPr>
          <p:spPr>
            <a:xfrm>
              <a:off x="1072299" y="3501915"/>
              <a:ext cx="629525" cy="31561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2229737" y="3521027"/>
              <a:ext cx="229692" cy="258576"/>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2161" idx="2"/>
            </p:cNvCxnSpPr>
            <p:nvPr/>
          </p:nvCxnSpPr>
          <p:spPr>
            <a:xfrm>
              <a:off x="1342512" y="3540139"/>
              <a:ext cx="438063" cy="251381"/>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661403" y="3402627"/>
              <a:ext cx="438063" cy="277826"/>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93" idx="1"/>
            </p:cNvCxnSpPr>
            <p:nvPr/>
          </p:nvCxnSpPr>
          <p:spPr>
            <a:xfrm>
              <a:off x="5878433" y="3421739"/>
              <a:ext cx="613011" cy="422848"/>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165814" y="3421739"/>
              <a:ext cx="407965" cy="285776"/>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440518" y="3395294"/>
              <a:ext cx="413686" cy="285159"/>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7046068" y="3421739"/>
              <a:ext cx="276788" cy="285776"/>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sp>
          <p:nvSpPr>
            <p:cNvPr id="304" name="TextBox 303"/>
            <p:cNvSpPr txBox="1"/>
            <p:nvPr/>
          </p:nvSpPr>
          <p:spPr>
            <a:xfrm>
              <a:off x="1723570" y="2936806"/>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a:t>
              </a:r>
              <a:endParaRPr lang="en-GB" sz="1000" b="1" dirty="0">
                <a:latin typeface="Times New Roman" pitchFamily="18" charset="0"/>
                <a:cs typeface="Times New Roman" pitchFamily="18" charset="0"/>
              </a:endParaRPr>
            </a:p>
          </p:txBody>
        </p:sp>
        <p:sp>
          <p:nvSpPr>
            <p:cNvPr id="305" name="TextBox 304"/>
            <p:cNvSpPr txBox="1"/>
            <p:nvPr/>
          </p:nvSpPr>
          <p:spPr>
            <a:xfrm>
              <a:off x="6584737" y="2954038"/>
              <a:ext cx="662794"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a:t>
              </a:r>
              <a:endParaRPr lang="en-GB" sz="1000" b="1" dirty="0">
                <a:latin typeface="Times New Roman" pitchFamily="18" charset="0"/>
                <a:cs typeface="Times New Roman" pitchFamily="18" charset="0"/>
              </a:endParaRPr>
            </a:p>
          </p:txBody>
        </p:sp>
        <p:sp>
          <p:nvSpPr>
            <p:cNvPr id="115" name="TextBox 114"/>
            <p:cNvSpPr txBox="1"/>
            <p:nvPr/>
          </p:nvSpPr>
          <p:spPr>
            <a:xfrm>
              <a:off x="1561543" y="2276872"/>
              <a:ext cx="897886"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BBU Cloud</a:t>
              </a:r>
              <a:endParaRPr lang="en-GB" sz="1000" b="1" dirty="0">
                <a:latin typeface="Times New Roman" pitchFamily="18" charset="0"/>
                <a:cs typeface="Times New Roman" pitchFamily="18" charset="0"/>
              </a:endParaRPr>
            </a:p>
          </p:txBody>
        </p:sp>
        <p:sp>
          <p:nvSpPr>
            <p:cNvPr id="116" name="TextBox 115"/>
            <p:cNvSpPr txBox="1"/>
            <p:nvPr/>
          </p:nvSpPr>
          <p:spPr>
            <a:xfrm>
              <a:off x="6239813" y="2183051"/>
              <a:ext cx="897886" cy="246221"/>
            </a:xfrm>
            <a:prstGeom prst="rect">
              <a:avLst/>
            </a:prstGeom>
            <a:noFill/>
          </p:spPr>
          <p:txBody>
            <a:bodyPr wrap="square" rtlCol="0">
              <a:spAutoFit/>
            </a:bodyPr>
            <a:lstStyle/>
            <a:p>
              <a:r>
                <a:rPr lang="en-GB" sz="1000" b="1" dirty="0" smtClean="0">
                  <a:latin typeface="Times New Roman" pitchFamily="18" charset="0"/>
                  <a:cs typeface="Times New Roman" pitchFamily="18" charset="0"/>
                </a:rPr>
                <a:t>BBU Cloud</a:t>
              </a:r>
              <a:endParaRPr lang="en-GB" sz="10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31440244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191" y="80919"/>
            <a:ext cx="8928992" cy="6467611"/>
          </a:xfrm>
        </p:spPr>
        <p:txBody>
          <a:bodyPr>
            <a:noAutofit/>
          </a:bodyPr>
          <a:lstStyle/>
          <a:p>
            <a:pPr marL="0" indent="0" algn="ctr">
              <a:buNone/>
            </a:pPr>
            <a:r>
              <a:rPr lang="en-GB" sz="3200" b="1" dirty="0" smtClean="0">
                <a:solidFill>
                  <a:srgbClr val="FF0000"/>
                </a:solidFill>
                <a:latin typeface="Times New Roman" pitchFamily="18" charset="0"/>
                <a:cs typeface="Times New Roman" pitchFamily="18" charset="0"/>
              </a:rPr>
              <a:t>Finding proper </a:t>
            </a:r>
            <a:r>
              <a:rPr lang="en-GB" sz="3200" b="1" dirty="0">
                <a:solidFill>
                  <a:srgbClr val="FF0000"/>
                </a:solidFill>
                <a:latin typeface="Times New Roman" pitchFamily="18" charset="0"/>
                <a:cs typeface="Times New Roman" pitchFamily="18" charset="0"/>
              </a:rPr>
              <a:t>BBU-RRH Configuration for maximum network Quality of </a:t>
            </a:r>
            <a:r>
              <a:rPr lang="en-GB" sz="3200" b="1" dirty="0" smtClean="0">
                <a:solidFill>
                  <a:srgbClr val="FF0000"/>
                </a:solidFill>
                <a:latin typeface="Times New Roman" pitchFamily="18" charset="0"/>
                <a:cs typeface="Times New Roman" pitchFamily="18" charset="0"/>
              </a:rPr>
              <a:t>Service</a:t>
            </a:r>
            <a:endParaRPr lang="en-GB" sz="3200" b="1" dirty="0">
              <a:solidFill>
                <a:srgbClr val="FF0000"/>
              </a:solidFill>
              <a:latin typeface="Times New Roman" pitchFamily="18" charset="0"/>
              <a:cs typeface="Times New Roman" pitchFamily="18" charset="0"/>
            </a:endParaRPr>
          </a:p>
          <a:p>
            <a:pPr marL="0" indent="0" algn="ctr">
              <a:buNone/>
            </a:pPr>
            <a:endParaRPr lang="en-GB" sz="3200" b="1" dirty="0" smtClean="0">
              <a:solidFill>
                <a:srgbClr val="FF0000"/>
              </a:solidFill>
              <a:latin typeface="Times New Roman" pitchFamily="18" charset="0"/>
              <a:cs typeface="Times New Roman" pitchFamily="18" charset="0"/>
            </a:endParaRPr>
          </a:p>
          <a:p>
            <a:endParaRPr lang="en-GB" sz="1800" dirty="0" smtClean="0">
              <a:solidFill>
                <a:schemeClr val="tx1"/>
              </a:solidFill>
              <a:latin typeface="Times New Roman" pitchFamily="18" charset="0"/>
              <a:cs typeface="Times New Roman" pitchFamily="18" charset="0"/>
            </a:endParaRPr>
          </a:p>
          <a:p>
            <a:endParaRPr lang="en-GB" sz="1800" dirty="0" smtClean="0">
              <a:solidFill>
                <a:schemeClr val="tx1"/>
              </a:solidFill>
              <a:latin typeface="Times New Roman" pitchFamily="18" charset="0"/>
              <a:cs typeface="Times New Roman" pitchFamily="18" charset="0"/>
            </a:endParaRPr>
          </a:p>
          <a:p>
            <a:endParaRPr lang="en-GB" sz="1800" dirty="0" smtClean="0">
              <a:solidFill>
                <a:schemeClr val="tx1"/>
              </a:solidFill>
              <a:latin typeface="Times New Roman" pitchFamily="18" charset="0"/>
              <a:cs typeface="Times New Roman" pitchFamily="18" charset="0"/>
            </a:endParaRPr>
          </a:p>
          <a:p>
            <a:pPr marL="0" indent="0">
              <a:buNone/>
            </a:pPr>
            <a:endParaRPr lang="en-GB" sz="1200" dirty="0" smtClean="0">
              <a:latin typeface="Times New Roman" panose="02020603050405020304" pitchFamily="18" charset="0"/>
              <a:cs typeface="Times New Roman" panose="02020603050405020304" pitchFamily="18" charset="0"/>
            </a:endParaRPr>
          </a:p>
          <a:p>
            <a:pPr marL="0" indent="0">
              <a:buNone/>
            </a:pPr>
            <a:endParaRPr lang="en-GB" sz="1200" dirty="0">
              <a:latin typeface="Times New Roman" panose="02020603050405020304" pitchFamily="18" charset="0"/>
              <a:cs typeface="Times New Roman" panose="02020603050405020304" pitchFamily="18" charset="0"/>
            </a:endParaRPr>
          </a:p>
          <a:p>
            <a:pPr marL="0" indent="0">
              <a:buNone/>
            </a:pPr>
            <a:endParaRPr lang="en-GB" sz="1200" dirty="0" smtClean="0">
              <a:latin typeface="Times New Roman" panose="02020603050405020304" pitchFamily="18" charset="0"/>
              <a:cs typeface="Times New Roman" panose="02020603050405020304" pitchFamily="18" charset="0"/>
            </a:endParaRPr>
          </a:p>
          <a:p>
            <a:pPr marL="0" indent="0">
              <a:buNone/>
            </a:pPr>
            <a:endParaRPr lang="en-GB" sz="1200" dirty="0">
              <a:latin typeface="Times New Roman" panose="02020603050405020304" pitchFamily="18" charset="0"/>
              <a:cs typeface="Times New Roman" panose="02020603050405020304" pitchFamily="18" charset="0"/>
            </a:endParaRPr>
          </a:p>
          <a:p>
            <a:pPr marL="0" indent="0">
              <a:buNone/>
            </a:pPr>
            <a:endParaRPr lang="en-GB" sz="1200" dirty="0" smtClean="0">
              <a:latin typeface="Times New Roman" panose="02020603050405020304" pitchFamily="18" charset="0"/>
              <a:cs typeface="Times New Roman" panose="02020603050405020304" pitchFamily="18" charset="0"/>
            </a:endParaRPr>
          </a:p>
          <a:p>
            <a:pPr marL="0" indent="0">
              <a:buNone/>
            </a:pPr>
            <a:endParaRPr lang="en-GB" sz="1200" dirty="0">
              <a:latin typeface="Times New Roman" panose="02020603050405020304" pitchFamily="18" charset="0"/>
              <a:cs typeface="Times New Roman" panose="02020603050405020304" pitchFamily="18" charset="0"/>
            </a:endParaRPr>
          </a:p>
          <a:p>
            <a:pPr marL="0" indent="0">
              <a:buNone/>
            </a:pPr>
            <a:endParaRPr lang="en-GB" sz="1200" dirty="0" smtClean="0">
              <a:latin typeface="Times New Roman" panose="02020603050405020304" pitchFamily="18" charset="0"/>
              <a:cs typeface="Times New Roman" panose="02020603050405020304" pitchFamily="18" charset="0"/>
            </a:endParaRPr>
          </a:p>
          <a:p>
            <a:pPr marL="0" indent="0">
              <a:buNone/>
            </a:pPr>
            <a:endParaRPr lang="en-GB" sz="1200" dirty="0">
              <a:latin typeface="Times New Roman" panose="02020603050405020304" pitchFamily="18" charset="0"/>
              <a:cs typeface="Times New Roman" panose="02020603050405020304" pitchFamily="18" charset="0"/>
            </a:endParaRPr>
          </a:p>
          <a:p>
            <a:pPr marL="0" indent="0">
              <a:buNone/>
            </a:pPr>
            <a:endParaRPr lang="en-GB" sz="12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t>21</a:t>
            </a:fld>
            <a:endParaRPr lang="en-GB"/>
          </a:p>
        </p:txBody>
      </p:sp>
      <p:sp>
        <p:nvSpPr>
          <p:cNvPr id="4" name="Rectangle 3"/>
          <p:cNvSpPr/>
          <p:nvPr/>
        </p:nvSpPr>
        <p:spPr>
          <a:xfrm>
            <a:off x="755576" y="1986510"/>
            <a:ext cx="2016224" cy="5783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smtClean="0">
                <a:solidFill>
                  <a:schemeClr val="tx1"/>
                </a:solidFill>
                <a:latin typeface="Times New Roman" panose="02020603050405020304" pitchFamily="18" charset="0"/>
                <a:cs typeface="Times New Roman" panose="02020603050405020304" pitchFamily="18" charset="0"/>
              </a:rPr>
              <a:t>Genetic Algorithms</a:t>
            </a:r>
            <a:endParaRPr lang="en-GB" sz="17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974681" y="1981850"/>
            <a:ext cx="2266009" cy="583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smtClean="0">
                <a:solidFill>
                  <a:schemeClr val="tx1"/>
                </a:solidFill>
                <a:latin typeface="Times New Roman" panose="02020603050405020304" pitchFamily="18" charset="0"/>
                <a:cs typeface="Times New Roman" panose="02020603050405020304" pitchFamily="18" charset="0"/>
              </a:rPr>
              <a:t>Swarm Intelligence</a:t>
            </a:r>
            <a:endParaRPr lang="en-GB" sz="17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393090" y="1981850"/>
            <a:ext cx="2266009" cy="583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smtClean="0">
                <a:solidFill>
                  <a:schemeClr val="tx1"/>
                </a:solidFill>
                <a:latin typeface="Times New Roman" panose="02020603050405020304" pitchFamily="18" charset="0"/>
                <a:cs typeface="Times New Roman" panose="02020603050405020304" pitchFamily="18" charset="0"/>
              </a:rPr>
              <a:t>Artificial Neural Networks</a:t>
            </a:r>
            <a:endParaRPr lang="en-GB" sz="1700" b="1"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321082" y="3025528"/>
            <a:ext cx="2410025" cy="5783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chemeClr val="tx1"/>
                </a:solidFill>
                <a:latin typeface="Times New Roman" panose="02020603050405020304" pitchFamily="18" charset="0"/>
                <a:cs typeface="Times New Roman" panose="02020603050405020304" pitchFamily="18" charset="0"/>
              </a:rPr>
              <a:t>K-Mean Clustering Algorithm</a:t>
            </a:r>
            <a:br>
              <a:rPr lang="en-GB" sz="1200" b="1" dirty="0" smtClean="0">
                <a:solidFill>
                  <a:schemeClr val="tx1"/>
                </a:solidFill>
                <a:latin typeface="Times New Roman" panose="02020603050405020304" pitchFamily="18" charset="0"/>
                <a:cs typeface="Times New Roman" panose="02020603050405020304" pitchFamily="18" charset="0"/>
              </a:rPr>
            </a:br>
            <a:r>
              <a:rPr lang="en-GB" sz="1200" b="1" dirty="0" smtClean="0">
                <a:solidFill>
                  <a:srgbClr val="FF0000"/>
                </a:solidFill>
                <a:latin typeface="Times New Roman" panose="02020603050405020304" pitchFamily="18" charset="0"/>
                <a:cs typeface="Times New Roman" panose="02020603050405020304" pitchFamily="18" charset="0"/>
              </a:rPr>
              <a:t>(Supervised Learning)</a:t>
            </a:r>
            <a:endParaRPr lang="en-GB" sz="1200" b="1" dirty="0">
              <a:solidFill>
                <a:srgbClr val="FF0000"/>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619672" y="1628800"/>
            <a:ext cx="248801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619672" y="1628800"/>
            <a:ext cx="0" cy="35305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07685" y="1628800"/>
            <a:ext cx="0" cy="35305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07685" y="1628800"/>
            <a:ext cx="260543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13116" y="1628800"/>
            <a:ext cx="0" cy="35771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2"/>
            <a:endCxn id="13" idx="0"/>
          </p:cNvCxnSpPr>
          <p:nvPr/>
        </p:nvCxnSpPr>
        <p:spPr>
          <a:xfrm>
            <a:off x="6526095" y="2564904"/>
            <a:ext cx="0" cy="460624"/>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11560" y="3025528"/>
            <a:ext cx="2016224" cy="5783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Times New Roman" panose="02020603050405020304" pitchFamily="18" charset="0"/>
                <a:cs typeface="Times New Roman" panose="02020603050405020304" pitchFamily="18" charset="0"/>
              </a:rPr>
              <a:t>Standard Genetic Algorithms</a:t>
            </a:r>
          </a:p>
        </p:txBody>
      </p:sp>
      <p:sp>
        <p:nvSpPr>
          <p:cNvPr id="28" name="Rectangle 27"/>
          <p:cNvSpPr/>
          <p:nvPr/>
        </p:nvSpPr>
        <p:spPr>
          <a:xfrm>
            <a:off x="2994298" y="3025528"/>
            <a:ext cx="2016224" cy="5783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Times New Roman" panose="02020603050405020304" pitchFamily="18" charset="0"/>
                <a:cs typeface="Times New Roman" panose="02020603050405020304" pitchFamily="18" charset="0"/>
              </a:rPr>
              <a:t>Discrete Particle Swarm Optimisation</a:t>
            </a:r>
          </a:p>
        </p:txBody>
      </p:sp>
      <p:cxnSp>
        <p:nvCxnSpPr>
          <p:cNvPr id="2048" name="Straight Arrow Connector 2047"/>
          <p:cNvCxnSpPr>
            <a:stCxn id="11" idx="2"/>
          </p:cNvCxnSpPr>
          <p:nvPr/>
        </p:nvCxnSpPr>
        <p:spPr>
          <a:xfrm flipH="1">
            <a:off x="4107685" y="2564904"/>
            <a:ext cx="1" cy="460624"/>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2052" name="TextBox 2051"/>
          <p:cNvSpPr txBox="1"/>
          <p:nvPr/>
        </p:nvSpPr>
        <p:spPr>
          <a:xfrm>
            <a:off x="2367768" y="1270501"/>
            <a:ext cx="4186343" cy="646331"/>
          </a:xfrm>
          <a:prstGeom prst="rect">
            <a:avLst/>
          </a:prstGeom>
          <a:noFill/>
        </p:spPr>
        <p:txBody>
          <a:bodyPr wrap="square" rtlCol="0">
            <a:spAutoFit/>
          </a:bodyPr>
          <a:lstStyle/>
          <a:p>
            <a:pPr marL="0" lvl="1"/>
            <a:r>
              <a:rPr lang="en-GB" b="1" dirty="0">
                <a:solidFill>
                  <a:srgbClr val="FF0000"/>
                </a:solidFill>
                <a:latin typeface="Times New Roman" pitchFamily="18" charset="0"/>
                <a:cs typeface="Times New Roman" pitchFamily="18" charset="0"/>
              </a:rPr>
              <a:t>Artificial Intelligence (AI) </a:t>
            </a:r>
            <a:r>
              <a:rPr lang="en-GB" b="1" dirty="0">
                <a:solidFill>
                  <a:schemeClr val="tx2"/>
                </a:solidFill>
                <a:latin typeface="Times New Roman" pitchFamily="18" charset="0"/>
                <a:cs typeface="Times New Roman" pitchFamily="18" charset="0"/>
              </a:rPr>
              <a:t>techniques</a:t>
            </a:r>
          </a:p>
          <a:p>
            <a:endParaRPr lang="en-GB" dirty="0"/>
          </a:p>
        </p:txBody>
      </p:sp>
      <p:cxnSp>
        <p:nvCxnSpPr>
          <p:cNvPr id="37" name="Straight Arrow Connector 36"/>
          <p:cNvCxnSpPr/>
          <p:nvPr/>
        </p:nvCxnSpPr>
        <p:spPr>
          <a:xfrm flipH="1">
            <a:off x="1619672" y="2564904"/>
            <a:ext cx="1" cy="460624"/>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2053" name="TextBox 2052"/>
          <p:cNvSpPr txBox="1"/>
          <p:nvPr/>
        </p:nvSpPr>
        <p:spPr>
          <a:xfrm>
            <a:off x="166199" y="4110027"/>
            <a:ext cx="8784976" cy="353943"/>
          </a:xfrm>
          <a:prstGeom prst="rect">
            <a:avLst/>
          </a:prstGeom>
          <a:noFill/>
        </p:spPr>
        <p:txBody>
          <a:bodyPr wrap="square" rtlCol="0">
            <a:spAutoFit/>
          </a:bodyPr>
          <a:lstStyle/>
          <a:p>
            <a:r>
              <a:rPr lang="en-GB" sz="1700" b="1" dirty="0">
                <a:solidFill>
                  <a:schemeClr val="tx2"/>
                </a:solidFill>
                <a:latin typeface="Times New Roman" pitchFamily="18" charset="0"/>
                <a:cs typeface="Times New Roman" pitchFamily="18" charset="0"/>
              </a:rPr>
              <a:t>Choosing Key Performance Indicators </a:t>
            </a:r>
            <a:r>
              <a:rPr lang="en-GB" sz="1700" b="1" dirty="0" smtClean="0">
                <a:solidFill>
                  <a:schemeClr val="tx2"/>
                </a:solidFill>
                <a:latin typeface="Times New Roman" pitchFamily="18" charset="0"/>
                <a:cs typeface="Times New Roman" pitchFamily="18" charset="0"/>
              </a:rPr>
              <a:t>(KPIs) for </a:t>
            </a:r>
            <a:r>
              <a:rPr lang="en-GB" sz="1700" b="1" dirty="0">
                <a:solidFill>
                  <a:schemeClr val="tx2"/>
                </a:solidFill>
                <a:latin typeface="Times New Roman" pitchFamily="18" charset="0"/>
                <a:cs typeface="Times New Roman" pitchFamily="18" charset="0"/>
              </a:rPr>
              <a:t>Network QoS function </a:t>
            </a:r>
            <a:r>
              <a:rPr lang="en-GB" sz="1700" b="1" dirty="0">
                <a:solidFill>
                  <a:srgbClr val="FF0000"/>
                </a:solidFill>
                <a:latin typeface="Times New Roman" pitchFamily="18" charset="0"/>
                <a:cs typeface="Times New Roman" pitchFamily="18" charset="0"/>
              </a:rPr>
              <a:t>(Objective function)</a:t>
            </a:r>
          </a:p>
        </p:txBody>
      </p:sp>
      <mc:AlternateContent xmlns:mc="http://schemas.openxmlformats.org/markup-compatibility/2006" xmlns:a14="http://schemas.microsoft.com/office/drawing/2010/main">
        <mc:Choice Requires="a14">
          <p:sp>
            <p:nvSpPr>
              <p:cNvPr id="39" name="TextBox 38"/>
              <p:cNvSpPr txBox="1"/>
              <p:nvPr/>
            </p:nvSpPr>
            <p:spPr>
              <a:xfrm>
                <a:off x="238719" y="4725144"/>
                <a:ext cx="8905281" cy="1297086"/>
              </a:xfrm>
              <a:prstGeom prst="rect">
                <a:avLst/>
              </a:prstGeom>
              <a:noFill/>
            </p:spPr>
            <p:txBody>
              <a:bodyPr wrap="square" rtlCol="0">
                <a:spAutoFit/>
              </a:bodyPr>
              <a:lstStyle/>
              <a:p>
                <a:pPr marL="342900" indent="-342900">
                  <a:buFont typeface="+mj-lt"/>
                  <a:buAutoNum type="arabicPeriod"/>
                </a:pPr>
                <a:r>
                  <a:rPr lang="en-GB" sz="1500" b="1" dirty="0" smtClean="0">
                    <a:solidFill>
                      <a:schemeClr val="tx1"/>
                    </a:solidFill>
                    <a:latin typeface="Times New Roman" panose="02020603050405020304" pitchFamily="18" charset="0"/>
                    <a:cs typeface="Times New Roman" panose="02020603050405020304" pitchFamily="18" charset="0"/>
                  </a:rPr>
                  <a:t>Key Performance Indicator for </a:t>
                </a:r>
                <a:r>
                  <a:rPr lang="en-GB" sz="1500" b="1" dirty="0">
                    <a:solidFill>
                      <a:srgbClr val="C00000"/>
                    </a:solidFill>
                    <a:latin typeface="Times New Roman" panose="02020603050405020304" pitchFamily="18" charset="0"/>
                    <a:cs typeface="Times New Roman" panose="02020603050405020304" pitchFamily="18" charset="0"/>
                  </a:rPr>
                  <a:t>Blocked </a:t>
                </a:r>
                <a:r>
                  <a:rPr lang="en-GB" sz="1500" b="1" dirty="0" smtClean="0">
                    <a:solidFill>
                      <a:srgbClr val="C00000"/>
                    </a:solidFill>
                    <a:latin typeface="Times New Roman" panose="02020603050405020304" pitchFamily="18" charset="0"/>
                    <a:cs typeface="Times New Roman" panose="02020603050405020304" pitchFamily="18" charset="0"/>
                  </a:rPr>
                  <a:t>Users</a:t>
                </a:r>
                <a:r>
                  <a:rPr lang="en-GB" sz="1500" b="1" dirty="0" smtClean="0">
                    <a:solidFill>
                      <a:schemeClr val="tx1"/>
                    </a:solidFill>
                    <a:latin typeface="Times New Roman" panose="02020603050405020304" pitchFamily="18" charset="0"/>
                    <a:cs typeface="Times New Roman" panose="02020603050405020304" pitchFamily="18" charset="0"/>
                  </a:rPr>
                  <a:t>:</a:t>
                </a:r>
              </a:p>
              <a:p>
                <a:pPr marL="735013" lvl="2" indent="-285750">
                  <a:buFont typeface="Wingdings" panose="05000000000000000000" pitchFamily="2" charset="2"/>
                  <a:buChar char="Ø"/>
                </a:pPr>
                <a:r>
                  <a:rPr lang="en-GB" sz="1500" dirty="0">
                    <a:solidFill>
                      <a:schemeClr val="tx1"/>
                    </a:solidFill>
                    <a:latin typeface="Times New Roman" panose="02020603050405020304" pitchFamily="18" charset="0"/>
                    <a:cs typeface="Times New Roman" panose="02020603050405020304" pitchFamily="18" charset="0"/>
                  </a:rPr>
                  <a:t>The number of users deprived of network services due to </a:t>
                </a:r>
                <a:r>
                  <a:rPr lang="en-GB" sz="1500" b="1" dirty="0">
                    <a:solidFill>
                      <a:srgbClr val="C00000"/>
                    </a:solidFill>
                    <a:latin typeface="Times New Roman" panose="02020603050405020304" pitchFamily="18" charset="0"/>
                    <a:cs typeface="Times New Roman" panose="02020603050405020304" pitchFamily="18" charset="0"/>
                  </a:rPr>
                  <a:t>hard-capacity</a:t>
                </a:r>
                <a:r>
                  <a:rPr lang="en-GB" sz="1500" dirty="0">
                    <a:solidFill>
                      <a:schemeClr val="tx1"/>
                    </a:solidFill>
                    <a:latin typeface="Times New Roman" panose="02020603050405020304" pitchFamily="18" charset="0"/>
                    <a:cs typeface="Times New Roman" panose="02020603050405020304" pitchFamily="18" charset="0"/>
                  </a:rPr>
                  <a:t> is considered </a:t>
                </a:r>
                <a:r>
                  <a:rPr lang="en-GB" sz="1500" dirty="0" smtClean="0">
                    <a:solidFill>
                      <a:schemeClr val="tx1"/>
                    </a:solidFill>
                    <a:latin typeface="Times New Roman" panose="02020603050405020304" pitchFamily="18" charset="0"/>
                    <a:cs typeface="Times New Roman" panose="02020603050405020304" pitchFamily="18" charset="0"/>
                  </a:rPr>
                  <a:t>as blocked </a:t>
                </a:r>
                <a:r>
                  <a:rPr lang="en-GB" sz="1500" dirty="0">
                    <a:solidFill>
                      <a:schemeClr val="tx1"/>
                    </a:solidFill>
                    <a:latin typeface="Times New Roman" panose="02020603050405020304" pitchFamily="18" charset="0"/>
                    <a:cs typeface="Times New Roman" panose="02020603050405020304" pitchFamily="18" charset="0"/>
                  </a:rPr>
                  <a:t>users</a:t>
                </a:r>
                <a:r>
                  <a:rPr lang="en-GB" sz="1500" dirty="0" smtClean="0">
                    <a:solidFill>
                      <a:schemeClr val="tx1"/>
                    </a:solidFill>
                    <a:latin typeface="Times New Roman" panose="02020603050405020304" pitchFamily="18" charset="0"/>
                    <a:cs typeface="Times New Roman" panose="02020603050405020304" pitchFamily="18" charset="0"/>
                  </a:rPr>
                  <a:t>.</a:t>
                </a:r>
              </a:p>
              <a:p>
                <a:pPr lvl="2" indent="0">
                  <a:buNone/>
                </a:pPr>
                <a14:m>
                  <m:oMathPara xmlns:m="http://schemas.openxmlformats.org/officeDocument/2006/math">
                    <m:oMathParaPr>
                      <m:jc m:val="centerGroup"/>
                    </m:oMathParaPr>
                    <m:oMath xmlns:m="http://schemas.openxmlformats.org/officeDocument/2006/math">
                      <m:r>
                        <m:rPr>
                          <m:sty m:val="p"/>
                        </m:rPr>
                        <a:rPr lang="en-GB" sz="1500" b="0" i="0" smtClean="0">
                          <a:solidFill>
                            <a:schemeClr val="tx1"/>
                          </a:solidFill>
                          <a:latin typeface="Cambria Math"/>
                          <a:cs typeface="Times New Roman" panose="02020603050405020304" pitchFamily="18" charset="0"/>
                        </a:rPr>
                        <m:t>Blocked</m:t>
                      </m:r>
                      <m:r>
                        <a:rPr lang="en-GB" sz="1500" b="0" i="0" smtClean="0">
                          <a:solidFill>
                            <a:schemeClr val="tx1"/>
                          </a:solidFill>
                          <a:latin typeface="Cambria Math"/>
                          <a:cs typeface="Times New Roman" panose="02020603050405020304" pitchFamily="18" charset="0"/>
                        </a:rPr>
                        <m:t> </m:t>
                      </m:r>
                      <m:r>
                        <m:rPr>
                          <m:sty m:val="p"/>
                        </m:rPr>
                        <a:rPr lang="en-GB" sz="1500" b="0" i="0" smtClean="0">
                          <a:solidFill>
                            <a:schemeClr val="tx1"/>
                          </a:solidFill>
                          <a:latin typeface="Cambria Math"/>
                          <a:cs typeface="Times New Roman" panose="02020603050405020304" pitchFamily="18" charset="0"/>
                        </a:rPr>
                        <m:t>Users</m:t>
                      </m:r>
                      <m:r>
                        <a:rPr lang="en-GB" sz="1500" b="0" i="0" smtClean="0">
                          <a:solidFill>
                            <a:schemeClr val="tx1"/>
                          </a:solidFill>
                          <a:latin typeface="Cambria Math"/>
                          <a:cs typeface="Times New Roman" panose="02020603050405020304" pitchFamily="18" charset="0"/>
                        </a:rPr>
                        <m:t>= </m:t>
                      </m:r>
                      <m:nary>
                        <m:naryPr>
                          <m:chr m:val="∑"/>
                          <m:supHide m:val="on"/>
                          <m:ctrlPr>
                            <a:rPr lang="en-GB" sz="1500" b="0" i="1" smtClean="0">
                              <a:solidFill>
                                <a:schemeClr val="tx1"/>
                              </a:solidFill>
                              <a:latin typeface="Cambria Math" panose="02040503050406030204" pitchFamily="18" charset="0"/>
                              <a:cs typeface="Times New Roman" panose="02020603050405020304" pitchFamily="18" charset="0"/>
                            </a:rPr>
                          </m:ctrlPr>
                        </m:naryPr>
                        <m:sub>
                          <m:r>
                            <m:rPr>
                              <m:sty m:val="p"/>
                              <m:brk m:alnAt="7"/>
                            </m:rPr>
                            <a:rPr lang="en-GB" sz="1500" b="0" i="0" smtClean="0">
                              <a:solidFill>
                                <a:schemeClr val="tx1"/>
                              </a:solidFill>
                              <a:latin typeface="Cambria Math"/>
                              <a:cs typeface="Times New Roman" panose="02020603050405020304" pitchFamily="18" charset="0"/>
                            </a:rPr>
                            <m:t>s</m:t>
                          </m:r>
                        </m:sub>
                        <m:sup/>
                        <m:e>
                          <m:r>
                            <m:rPr>
                              <m:sty m:val="p"/>
                            </m:rPr>
                            <a:rPr lang="en-GB" sz="1500" b="0" i="0" smtClean="0">
                              <a:solidFill>
                                <a:schemeClr val="tx1"/>
                              </a:solidFill>
                              <a:latin typeface="Cambria Math"/>
                              <a:cs typeface="Times New Roman" panose="02020603050405020304" pitchFamily="18" charset="0"/>
                            </a:rPr>
                            <m:t>max</m:t>
                          </m:r>
                          <m:d>
                            <m:dPr>
                              <m:begChr m:val="["/>
                              <m:endChr m:val="]"/>
                              <m:ctrlPr>
                                <a:rPr lang="en-GB" sz="1500" b="0" i="1" smtClean="0">
                                  <a:solidFill>
                                    <a:schemeClr val="tx1"/>
                                  </a:solidFill>
                                  <a:latin typeface="Cambria Math" panose="02040503050406030204" pitchFamily="18" charset="0"/>
                                  <a:cs typeface="Times New Roman" panose="02020603050405020304" pitchFamily="18" charset="0"/>
                                </a:rPr>
                              </m:ctrlPr>
                            </m:dPr>
                            <m:e>
                              <m:d>
                                <m:dPr>
                                  <m:ctrlPr>
                                    <a:rPr lang="en-GB" sz="1500" b="0" i="1" smtClean="0">
                                      <a:solidFill>
                                        <a:schemeClr val="tx1"/>
                                      </a:solidFill>
                                      <a:latin typeface="Cambria Math" panose="02040503050406030204" pitchFamily="18" charset="0"/>
                                      <a:cs typeface="Times New Roman" panose="02020603050405020304" pitchFamily="18" charset="0"/>
                                    </a:rPr>
                                  </m:ctrlPr>
                                </m:dPr>
                                <m:e>
                                  <m:d>
                                    <m:dPr>
                                      <m:ctrlPr>
                                        <a:rPr lang="en-GB" sz="1500" b="0" i="1" smtClean="0">
                                          <a:solidFill>
                                            <a:schemeClr val="tx1"/>
                                          </a:solidFill>
                                          <a:latin typeface="Cambria Math" panose="02040503050406030204" pitchFamily="18" charset="0"/>
                                          <a:cs typeface="Times New Roman" panose="02020603050405020304" pitchFamily="18" charset="0"/>
                                        </a:rPr>
                                      </m:ctrlPr>
                                    </m:dPr>
                                    <m:e>
                                      <m:nary>
                                        <m:naryPr>
                                          <m:chr m:val="∑"/>
                                          <m:supHide m:val="on"/>
                                          <m:ctrlPr>
                                            <a:rPr lang="en-GB" sz="1500" b="0" i="1" smtClean="0">
                                              <a:solidFill>
                                                <a:schemeClr val="tx1"/>
                                              </a:solidFill>
                                              <a:latin typeface="Cambria Math" panose="02040503050406030204" pitchFamily="18" charset="0"/>
                                              <a:cs typeface="Times New Roman" panose="02020603050405020304" pitchFamily="18" charset="0"/>
                                            </a:rPr>
                                          </m:ctrlPr>
                                        </m:naryPr>
                                        <m:sub>
                                          <m:r>
                                            <m:rPr>
                                              <m:sty m:val="p"/>
                                              <m:brk m:alnAt="7"/>
                                            </m:rPr>
                                            <a:rPr lang="en-GB" sz="1500" b="0" i="0" smtClean="0">
                                              <a:solidFill>
                                                <a:schemeClr val="tx1"/>
                                              </a:solidFill>
                                              <a:latin typeface="Cambria Math"/>
                                              <a:cs typeface="Times New Roman" panose="02020603050405020304" pitchFamily="18" charset="0"/>
                                            </a:rPr>
                                            <m:t>i</m:t>
                                          </m:r>
                                        </m:sub>
                                        <m:sup/>
                                        <m:e>
                                          <m:sSub>
                                            <m:sSubPr>
                                              <m:ctrlPr>
                                                <a:rPr lang="en-GB" sz="1500" b="0" i="1" smtClean="0">
                                                  <a:solidFill>
                                                    <a:schemeClr val="tx1"/>
                                                  </a:solidFill>
                                                  <a:latin typeface="Cambria Math" panose="02040503050406030204" pitchFamily="18" charset="0"/>
                                                  <a:cs typeface="Times New Roman" panose="02020603050405020304" pitchFamily="18" charset="0"/>
                                                </a:rPr>
                                              </m:ctrlPr>
                                            </m:sSubPr>
                                            <m:e>
                                              <m:r>
                                                <m:rPr>
                                                  <m:sty m:val="p"/>
                                                </m:rPr>
                                                <a:rPr lang="en-GB" sz="1500" b="0" i="0" smtClean="0">
                                                  <a:solidFill>
                                                    <a:schemeClr val="tx1"/>
                                                  </a:solidFill>
                                                  <a:latin typeface="Cambria Math"/>
                                                  <a:cs typeface="Times New Roman" panose="02020603050405020304" pitchFamily="18" charset="0"/>
                                                </a:rPr>
                                                <m:t>U</m:t>
                                              </m:r>
                                            </m:e>
                                            <m:sub>
                                              <m:r>
                                                <m:rPr>
                                                  <m:sty m:val="p"/>
                                                </m:rPr>
                                                <a:rPr lang="en-GB" sz="1500" b="0" i="0" smtClean="0">
                                                  <a:solidFill>
                                                    <a:schemeClr val="tx1"/>
                                                  </a:solidFill>
                                                  <a:latin typeface="Cambria Math"/>
                                                  <a:cs typeface="Times New Roman" panose="02020603050405020304" pitchFamily="18" charset="0"/>
                                                </a:rPr>
                                                <m:t>i</m:t>
                                              </m:r>
                                            </m:sub>
                                          </m:sSub>
                                          <m:sSubSup>
                                            <m:sSubSupPr>
                                              <m:ctrlPr>
                                                <a:rPr lang="en-GB" sz="1500" b="0" i="1" smtClean="0">
                                                  <a:solidFill>
                                                    <a:schemeClr val="tx1"/>
                                                  </a:solidFill>
                                                  <a:latin typeface="Cambria Math" panose="02040503050406030204" pitchFamily="18" charset="0"/>
                                                  <a:cs typeface="Times New Roman" panose="02020603050405020304" pitchFamily="18" charset="0"/>
                                                </a:rPr>
                                              </m:ctrlPr>
                                            </m:sSubSupPr>
                                            <m:e>
                                              <m:r>
                                                <m:rPr>
                                                  <m:sty m:val="p"/>
                                                </m:rPr>
                                                <a:rPr lang="en-GB" sz="1500" b="0" i="0" smtClean="0">
                                                  <a:solidFill>
                                                    <a:schemeClr val="tx1"/>
                                                  </a:solidFill>
                                                  <a:latin typeface="Cambria Math"/>
                                                  <a:cs typeface="Times New Roman" panose="02020603050405020304" pitchFamily="18" charset="0"/>
                                                </a:rPr>
                                                <m:t>R</m:t>
                                              </m:r>
                                            </m:e>
                                            <m:sub>
                                              <m:r>
                                                <m:rPr>
                                                  <m:sty m:val="p"/>
                                                </m:rPr>
                                                <a:rPr lang="en-GB" sz="1500" b="0" i="0" smtClean="0">
                                                  <a:solidFill>
                                                    <a:schemeClr val="tx1"/>
                                                  </a:solidFill>
                                                  <a:latin typeface="Cambria Math"/>
                                                  <a:cs typeface="Times New Roman" panose="02020603050405020304" pitchFamily="18" charset="0"/>
                                                </a:rPr>
                                                <m:t>is</m:t>
                                              </m:r>
                                            </m:sub>
                                            <m:sup>
                                              <m:r>
                                                <m:rPr>
                                                  <m:sty m:val="p"/>
                                                </m:rPr>
                                                <a:rPr lang="en-GB" sz="1500" b="0" i="0" smtClean="0">
                                                  <a:solidFill>
                                                    <a:schemeClr val="tx1"/>
                                                  </a:solidFill>
                                                  <a:latin typeface="Cambria Math"/>
                                                  <a:cs typeface="Times New Roman" panose="02020603050405020304" pitchFamily="18" charset="0"/>
                                                </a:rPr>
                                                <m:t>t</m:t>
                                              </m:r>
                                              <m:r>
                                                <a:rPr lang="en-GB" sz="1500" b="0" i="0" smtClean="0">
                                                  <a:solidFill>
                                                    <a:schemeClr val="tx1"/>
                                                  </a:solidFill>
                                                  <a:latin typeface="Cambria Math"/>
                                                  <a:cs typeface="Times New Roman" panose="02020603050405020304" pitchFamily="18" charset="0"/>
                                                </a:rPr>
                                                <m:t>+</m:t>
                                              </m:r>
                                              <m:r>
                                                <a:rPr lang="en-GB" sz="1500" b="0" i="0" smtClean="0">
                                                  <a:solidFill>
                                                    <a:schemeClr val="tx1"/>
                                                  </a:solidFill>
                                                  <a:latin typeface="Cambria Math"/>
                                                  <a:cs typeface="Times New Roman" panose="02020603050405020304" pitchFamily="18" charset="0"/>
                                                </a:rPr>
                                                <m:t>1</m:t>
                                              </m:r>
                                            </m:sup>
                                          </m:sSubSup>
                                        </m:e>
                                      </m:nary>
                                    </m:e>
                                  </m:d>
                                  <m:r>
                                    <a:rPr lang="en-GB" sz="1500" b="0" i="0" smtClean="0">
                                      <a:solidFill>
                                        <a:schemeClr val="tx1"/>
                                      </a:solidFill>
                                      <a:latin typeface="Cambria Math"/>
                                      <a:cs typeface="Times New Roman" panose="02020603050405020304" pitchFamily="18" charset="0"/>
                                    </a:rPr>
                                    <m:t>−</m:t>
                                  </m:r>
                                  <m:sSub>
                                    <m:sSubPr>
                                      <m:ctrlPr>
                                        <a:rPr lang="en-GB" sz="1500" b="0" i="1" smtClean="0">
                                          <a:solidFill>
                                            <a:schemeClr val="tx1"/>
                                          </a:solidFill>
                                          <a:latin typeface="Cambria Math" panose="02040503050406030204" pitchFamily="18" charset="0"/>
                                          <a:cs typeface="Times New Roman" panose="02020603050405020304" pitchFamily="18" charset="0"/>
                                        </a:rPr>
                                      </m:ctrlPr>
                                    </m:sSubPr>
                                    <m:e>
                                      <m:r>
                                        <m:rPr>
                                          <m:sty m:val="p"/>
                                        </m:rPr>
                                        <a:rPr lang="en-GB" sz="1500" b="0" i="0" smtClean="0">
                                          <a:solidFill>
                                            <a:schemeClr val="tx1"/>
                                          </a:solidFill>
                                          <a:latin typeface="Cambria Math"/>
                                          <a:cs typeface="Times New Roman" panose="02020603050405020304" pitchFamily="18" charset="0"/>
                                        </a:rPr>
                                        <m:t>HC</m:t>
                                      </m:r>
                                    </m:e>
                                    <m:sub>
                                      <m:r>
                                        <m:rPr>
                                          <m:sty m:val="p"/>
                                        </m:rPr>
                                        <a:rPr lang="en-GB" sz="1500" b="0" i="0" smtClean="0">
                                          <a:solidFill>
                                            <a:schemeClr val="tx1"/>
                                          </a:solidFill>
                                          <a:latin typeface="Cambria Math"/>
                                          <a:cs typeface="Times New Roman" panose="02020603050405020304" pitchFamily="18" charset="0"/>
                                        </a:rPr>
                                        <m:t>s</m:t>
                                      </m:r>
                                    </m:sub>
                                  </m:sSub>
                                </m:e>
                              </m:d>
                              <m:r>
                                <a:rPr lang="en-GB" sz="1500" b="0" i="0" smtClean="0">
                                  <a:solidFill>
                                    <a:schemeClr val="tx1"/>
                                  </a:solidFill>
                                  <a:latin typeface="Cambria Math"/>
                                  <a:cs typeface="Times New Roman" panose="02020603050405020304" pitchFamily="18" charset="0"/>
                                </a:rPr>
                                <m:t>,</m:t>
                              </m:r>
                              <m:r>
                                <a:rPr lang="en-GB" sz="1500" b="0" i="0" smtClean="0">
                                  <a:solidFill>
                                    <a:schemeClr val="tx1"/>
                                  </a:solidFill>
                                  <a:latin typeface="Cambria Math"/>
                                  <a:cs typeface="Times New Roman" panose="02020603050405020304" pitchFamily="18" charset="0"/>
                                </a:rPr>
                                <m:t>0</m:t>
                              </m:r>
                            </m:e>
                          </m:d>
                        </m:e>
                      </m:nary>
                    </m:oMath>
                  </m:oMathPara>
                </a14:m>
                <a:endParaRPr lang="en-GB" sz="1500" b="1" dirty="0">
                  <a:solidFill>
                    <a:srgbClr val="FF0000"/>
                  </a:solidFill>
                  <a:latin typeface="Times New Roman" pitchFamily="18" charset="0"/>
                  <a:cs typeface="Times New Roman"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38719" y="4725144"/>
                <a:ext cx="8905281" cy="1297086"/>
              </a:xfrm>
              <a:prstGeom prst="rect">
                <a:avLst/>
              </a:prstGeom>
              <a:blipFill rotWithShape="1">
                <a:blip r:embed="rId3"/>
                <a:stretch>
                  <a:fillRect l="-137" t="-939"/>
                </a:stretch>
              </a:blipFill>
            </p:spPr>
            <p:txBody>
              <a:bodyPr/>
              <a:lstStyle/>
              <a:p>
                <a:r>
                  <a:rPr lang="en-GB">
                    <a:noFill/>
                  </a:rPr>
                  <a:t> </a:t>
                </a:r>
              </a:p>
            </p:txBody>
          </p:sp>
        </mc:Fallback>
      </mc:AlternateContent>
    </p:spTree>
    <p:extLst>
      <p:ext uri="{BB962C8B-B14F-4D97-AF65-F5344CB8AC3E}">
        <p14:creationId xmlns:p14="http://schemas.microsoft.com/office/powerpoint/2010/main" val="9587834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837586"/>
            <a:ext cx="2808312" cy="437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a:xfrm>
            <a:off x="223066" y="201749"/>
            <a:ext cx="8712968" cy="6222022"/>
          </a:xfrm>
        </p:spPr>
        <p:txBody>
          <a:bodyPr>
            <a:noAutofit/>
          </a:bodyPr>
          <a:lstStyle/>
          <a:p>
            <a:pPr marL="0" indent="0">
              <a:buNone/>
            </a:pPr>
            <a:r>
              <a:rPr lang="en-GB" sz="1800" b="1" dirty="0" smtClean="0">
                <a:solidFill>
                  <a:schemeClr val="accent1">
                    <a:lumMod val="90000"/>
                    <a:lumOff val="10000"/>
                  </a:schemeClr>
                </a:solidFill>
                <a:latin typeface="Times New Roman" pitchFamily="18" charset="0"/>
                <a:cs typeface="Times New Roman" pitchFamily="18" charset="0"/>
              </a:rPr>
              <a:t/>
            </a:r>
            <a:br>
              <a:rPr lang="en-GB" sz="1800" b="1" dirty="0" smtClean="0">
                <a:solidFill>
                  <a:schemeClr val="accent1">
                    <a:lumMod val="90000"/>
                    <a:lumOff val="10000"/>
                  </a:schemeClr>
                </a:solidFill>
                <a:latin typeface="Times New Roman" pitchFamily="18" charset="0"/>
                <a:cs typeface="Times New Roman" pitchFamily="18" charset="0"/>
              </a:rPr>
            </a:br>
            <a:endParaRPr lang="en-GB" sz="1800" dirty="0" smtClean="0">
              <a:solidFill>
                <a:schemeClr val="tx1"/>
              </a:solidFill>
              <a:latin typeface="Times New Roman" pitchFamily="18" charset="0"/>
              <a:cs typeface="Times New Roman" pitchFamily="18" charset="0"/>
            </a:endParaRPr>
          </a:p>
          <a:p>
            <a:endParaRPr lang="en-GB" sz="1800" dirty="0" smtClean="0">
              <a:solidFill>
                <a:schemeClr val="tx1"/>
              </a:solidFill>
              <a:latin typeface="Times New Roman" pitchFamily="18" charset="0"/>
              <a:cs typeface="Times New Roman" pitchFamily="18" charset="0"/>
            </a:endParaRPr>
          </a:p>
          <a:p>
            <a:endParaRPr lang="en-GB" sz="1800" dirty="0" smtClean="0">
              <a:solidFill>
                <a:schemeClr val="tx1"/>
              </a:solidFill>
              <a:latin typeface="Times New Roman" pitchFamily="18" charset="0"/>
              <a:cs typeface="Times New Roman" pitchFamily="18" charset="0"/>
            </a:endParaRPr>
          </a:p>
          <a:p>
            <a:endParaRPr lang="en-GB" sz="1800" dirty="0" smtClean="0">
              <a:solidFill>
                <a:schemeClr val="tx1"/>
              </a:solidFill>
              <a:latin typeface="Times New Roman" pitchFamily="18" charset="0"/>
              <a:cs typeface="Times New Roman" pitchFamily="18" charset="0"/>
            </a:endParaRPr>
          </a:p>
          <a:p>
            <a:endParaRPr lang="en-GB" sz="1800" dirty="0">
              <a:solidFill>
                <a:schemeClr val="tx1"/>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t>22</a:t>
            </a:fld>
            <a:endParaRPr lang="en-GB"/>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8" y="836712"/>
            <a:ext cx="2880320" cy="428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471" y="1988840"/>
            <a:ext cx="285459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99882" y="5180130"/>
            <a:ext cx="2448272" cy="461665"/>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Structure of a Cloud Radio Access Network represented as SON</a:t>
            </a:r>
          </a:p>
        </p:txBody>
      </p:sp>
      <p:sp>
        <p:nvSpPr>
          <p:cNvPr id="2" name="Rectangle 1"/>
          <p:cNvSpPr/>
          <p:nvPr/>
        </p:nvSpPr>
        <p:spPr>
          <a:xfrm>
            <a:off x="3115865" y="5229798"/>
            <a:ext cx="2520280" cy="461665"/>
          </a:xfrm>
          <a:prstGeom prst="rect">
            <a:avLst/>
          </a:prstGeom>
        </p:spPr>
        <p:txBody>
          <a:bodyPr wrap="square">
            <a:spAutoFit/>
          </a:bodyPr>
          <a:lstStyle/>
          <a:p>
            <a:pPr algn="ctr"/>
            <a:r>
              <a:rPr lang="en-GB" sz="1200" dirty="0">
                <a:latin typeface="Times New Roman" panose="02020603050405020304" pitchFamily="18" charset="0"/>
                <a:cs typeface="Times New Roman" panose="02020603050405020304" pitchFamily="18" charset="0"/>
              </a:rPr>
              <a:t>Generic concept of a Self organisation in C-RAN</a:t>
            </a:r>
          </a:p>
        </p:txBody>
      </p:sp>
      <p:sp>
        <p:nvSpPr>
          <p:cNvPr id="10" name="TextBox 9"/>
          <p:cNvSpPr txBox="1"/>
          <p:nvPr/>
        </p:nvSpPr>
        <p:spPr>
          <a:xfrm>
            <a:off x="6218542" y="4338448"/>
            <a:ext cx="2732129" cy="461665"/>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Block diagram of multi-objective decision making logic for SON server</a:t>
            </a:r>
          </a:p>
        </p:txBody>
      </p:sp>
      <p:sp>
        <p:nvSpPr>
          <p:cNvPr id="5" name="Footer Placeholder 4"/>
          <p:cNvSpPr>
            <a:spLocks noGrp="1"/>
          </p:cNvSpPr>
          <p:nvPr>
            <p:ph type="ftr" sz="quarter" idx="11"/>
          </p:nvPr>
        </p:nvSpPr>
        <p:spPr>
          <a:xfrm>
            <a:off x="83858" y="5812923"/>
            <a:ext cx="8730698" cy="568405"/>
          </a:xfrm>
        </p:spPr>
        <p:txBody>
          <a:bodyPr/>
          <a:lstStyle/>
          <a:p>
            <a:pPr marL="0" lvl="1"/>
            <a:r>
              <a:rPr lang="en-GB" sz="1200" dirty="0" smtClean="0">
                <a:latin typeface="Times New Roman" pitchFamily="18" charset="0"/>
                <a:cs typeface="Times New Roman" pitchFamily="18" charset="0"/>
              </a:rPr>
              <a:t/>
            </a:r>
            <a:br>
              <a:rPr lang="en-GB" sz="1200" dirty="0" smtClean="0">
                <a:latin typeface="Times New Roman" pitchFamily="18" charset="0"/>
                <a:cs typeface="Times New Roman" pitchFamily="18" charset="0"/>
              </a:rPr>
            </a:br>
            <a:r>
              <a:rPr lang="en-GB" sz="1200" dirty="0" smtClean="0">
                <a:latin typeface="Times New Roman" pitchFamily="18" charset="0"/>
                <a:cs typeface="Times New Roman" pitchFamily="18" charset="0"/>
              </a:rPr>
              <a:t>[2017] </a:t>
            </a:r>
            <a:r>
              <a:rPr lang="en-GB" sz="1000" b="1" dirty="0" smtClean="0">
                <a:solidFill>
                  <a:srgbClr val="000000"/>
                </a:solidFill>
                <a:latin typeface="Times New Roman"/>
              </a:rPr>
              <a:t>M. Khan, </a:t>
            </a:r>
            <a:r>
              <a:rPr lang="en-GB" sz="1000" dirty="0" smtClean="0">
                <a:solidFill>
                  <a:srgbClr val="000000"/>
                </a:solidFill>
                <a:latin typeface="Times New Roman"/>
              </a:rPr>
              <a:t>R. S. Alhumaima and H. S. Al-Raweshidy, "</a:t>
            </a:r>
            <a:r>
              <a:rPr lang="en-GB" sz="1000" dirty="0" smtClean="0">
                <a:solidFill>
                  <a:schemeClr val="tx2">
                    <a:lumMod val="50000"/>
                  </a:schemeClr>
                </a:solidFill>
                <a:latin typeface="Times New Roman"/>
              </a:rPr>
              <a:t>QoS-Aware Dynamic RRH Allocation in a Self-Optimized Cloud Radio Access Network With RRH Proximity Constrain</a:t>
            </a:r>
            <a:r>
              <a:rPr lang="en-GB" sz="1000" dirty="0" smtClean="0">
                <a:solidFill>
                  <a:srgbClr val="0070C0"/>
                </a:solidFill>
                <a:latin typeface="Times New Roman"/>
              </a:rPr>
              <a:t>t</a:t>
            </a:r>
            <a:r>
              <a:rPr lang="en-GB" sz="1000" dirty="0" smtClean="0">
                <a:solidFill>
                  <a:srgbClr val="000000"/>
                </a:solidFill>
                <a:latin typeface="Times New Roman"/>
              </a:rPr>
              <a:t>," in </a:t>
            </a:r>
            <a:r>
              <a:rPr lang="en-GB" sz="1000" b="1" i="1" dirty="0" smtClean="0">
                <a:solidFill>
                  <a:schemeClr val="bg2">
                    <a:lumMod val="10000"/>
                  </a:schemeClr>
                </a:solidFill>
                <a:latin typeface="Times New Roman"/>
              </a:rPr>
              <a:t>IEEE Transactions on Network and Service Management</a:t>
            </a:r>
            <a:r>
              <a:rPr lang="en-GB" sz="1000" dirty="0" smtClean="0">
                <a:solidFill>
                  <a:srgbClr val="000000"/>
                </a:solidFill>
                <a:latin typeface="Times New Roman"/>
              </a:rPr>
              <a:t>, vol. 14, no. 3, pp. 730-744, Sept. 2017.</a:t>
            </a:r>
          </a:p>
          <a:p>
            <a:endParaRPr lang="en-GB" dirty="0"/>
          </a:p>
        </p:txBody>
      </p:sp>
    </p:spTree>
    <p:extLst>
      <p:ext uri="{BB962C8B-B14F-4D97-AF65-F5344CB8AC3E}">
        <p14:creationId xmlns:p14="http://schemas.microsoft.com/office/powerpoint/2010/main" val="3091747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8728" y="116632"/>
            <a:ext cx="8424936" cy="6264696"/>
          </a:xfrm>
        </p:spPr>
        <p:txBody>
          <a:bodyPr>
            <a:normAutofit/>
          </a:bodyPr>
          <a:lstStyle/>
          <a:p>
            <a:r>
              <a:rPr lang="en-GB" sz="3600" b="1" dirty="0" smtClean="0">
                <a:solidFill>
                  <a:srgbClr val="FF0000"/>
                </a:solidFill>
                <a:latin typeface="Times New Roman" pitchFamily="18" charset="0"/>
                <a:cs typeface="Times New Roman" pitchFamily="18" charset="0"/>
              </a:rPr>
              <a:t>An Example</a:t>
            </a:r>
            <a:r>
              <a:rPr lang="en-GB" sz="3200" b="1" dirty="0" smtClean="0">
                <a:solidFill>
                  <a:schemeClr val="accent1">
                    <a:lumMod val="90000"/>
                    <a:lumOff val="10000"/>
                  </a:schemeClr>
                </a:solidFill>
                <a:latin typeface="Times New Roman" pitchFamily="18" charset="0"/>
                <a:cs typeface="Times New Roman" pitchFamily="18" charset="0"/>
              </a:rPr>
              <a:t/>
            </a:r>
            <a:br>
              <a:rPr lang="en-GB" sz="3200" b="1" dirty="0" smtClean="0">
                <a:solidFill>
                  <a:schemeClr val="accent1">
                    <a:lumMod val="90000"/>
                    <a:lumOff val="10000"/>
                  </a:schemeClr>
                </a:solidFill>
                <a:latin typeface="Times New Roman" pitchFamily="18" charset="0"/>
                <a:cs typeface="Times New Roman" pitchFamily="18" charset="0"/>
              </a:rPr>
            </a:br>
            <a:endParaRPr lang="en-GB" sz="3200" b="1" dirty="0" smtClean="0">
              <a:solidFill>
                <a:schemeClr val="accent1">
                  <a:lumMod val="90000"/>
                  <a:lumOff val="10000"/>
                </a:schemeClr>
              </a:solidFill>
              <a:latin typeface="Times New Roman" pitchFamily="18" charset="0"/>
              <a:cs typeface="Times New Roman" pitchFamily="18" charset="0"/>
            </a:endParaRPr>
          </a:p>
          <a:p>
            <a:endParaRPr lang="en-GB" dirty="0" smtClean="0">
              <a:solidFill>
                <a:schemeClr val="tx1"/>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23</a:t>
            </a:fld>
            <a:endParaRPr lang="en-GB">
              <a:solidFill>
                <a:srgbClr val="BE0F34"/>
              </a:solidFill>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666366" y="764704"/>
              <a:ext cx="8010090" cy="8230696"/>
            </p:xfrm>
            <a:graphic>
              <a:graphicData uri="http://schemas.openxmlformats.org/drawingml/2006/table">
                <a:tbl>
                  <a:tblPr firstRow="1" bandRow="1">
                    <a:tableStyleId>{5C22544A-7EE6-4342-B048-85BDC9FD1C3A}</a:tableStyleId>
                  </a:tblPr>
                  <a:tblGrid>
                    <a:gridCol w="4005045">
                      <a:extLst>
                        <a:ext uri="{9D8B030D-6E8A-4147-A177-3AD203B41FA5}">
                          <a16:colId xmlns:a16="http://schemas.microsoft.com/office/drawing/2014/main" val="20000"/>
                        </a:ext>
                      </a:extLst>
                    </a:gridCol>
                    <a:gridCol w="4005045">
                      <a:extLst>
                        <a:ext uri="{9D8B030D-6E8A-4147-A177-3AD203B41FA5}">
                          <a16:colId xmlns:a16="http://schemas.microsoft.com/office/drawing/2014/main" val="20001"/>
                        </a:ext>
                      </a:extLst>
                    </a:gridCol>
                  </a:tblGrid>
                  <a:tr h="4176464">
                    <a:tc>
                      <a:txBody>
                        <a:bodyPr/>
                        <a:lstStyle/>
                        <a:p>
                          <a:endParaRPr lang="en-GB" dirty="0" smtClean="0">
                            <a:latin typeface="Times New Roman" panose="02020603050405020304" pitchFamily="18" charset="0"/>
                            <a:cs typeface="Times New Roman" panose="02020603050405020304" pitchFamily="18" charset="0"/>
                          </a:endParaRPr>
                        </a:p>
                        <a:p>
                          <a:endParaRPr lang="en-GB" dirty="0" smtClean="0">
                            <a:latin typeface="Times New Roman" panose="02020603050405020304" pitchFamily="18" charset="0"/>
                            <a:cs typeface="Times New Roman" panose="02020603050405020304" pitchFamily="18" charset="0"/>
                          </a:endParaRPr>
                        </a:p>
                        <a:p>
                          <a:endParaRPr lang="en-GB" dirty="0" smtClean="0">
                            <a:latin typeface="Times New Roman" panose="02020603050405020304" pitchFamily="18" charset="0"/>
                            <a:cs typeface="Times New Roman" panose="02020603050405020304" pitchFamily="18" charset="0"/>
                          </a:endParaRPr>
                        </a:p>
                        <a:p>
                          <a:endParaRPr lang="en-GB" dirty="0" smtClean="0">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latin typeface="Times New Roman" panose="02020603050405020304" pitchFamily="18" charset="0"/>
                              <a:cs typeface="Times New Roman" panose="02020603050405020304" pitchFamily="18" charset="0"/>
                            </a:rPr>
                            <a:t>                                        </a:t>
                          </a:r>
                          <a:r>
                            <a:rPr lang="en-GB" sz="700" dirty="0" smtClean="0">
                              <a:solidFill>
                                <a:schemeClr val="tx1"/>
                              </a:solidFill>
                              <a:latin typeface="Times New Roman" panose="02020603050405020304" pitchFamily="18" charset="0"/>
                              <a:cs typeface="Times New Roman" panose="02020603050405020304" pitchFamily="18" charset="0"/>
                            </a:rPr>
                            <a:t>RRH1   RRH2     RRH3   RRH4      RRH5      RRH6</a:t>
                          </a:r>
                        </a:p>
                        <a:p>
                          <a:r>
                            <a:rPr lang="en-GB" sz="1000" dirty="0" smtClean="0">
                              <a:solidFill>
                                <a:schemeClr val="tx1"/>
                              </a:solidFill>
                              <a:latin typeface="Times New Roman" panose="02020603050405020304" pitchFamily="18" charset="0"/>
                              <a:cs typeface="Times New Roman" panose="02020603050405020304" pitchFamily="18" charset="0"/>
                            </a:rPr>
                            <a:t>Initial</a:t>
                          </a:r>
                          <a:r>
                            <a:rPr lang="en-GB" sz="1000" baseline="0" dirty="0" smtClean="0">
                              <a:solidFill>
                                <a:schemeClr val="tx1"/>
                              </a:solidFill>
                              <a:latin typeface="Times New Roman" panose="02020603050405020304" pitchFamily="18" charset="0"/>
                              <a:cs typeface="Times New Roman" panose="02020603050405020304" pitchFamily="18" charset="0"/>
                            </a:rPr>
                            <a:t> Configuration = {   3,      1,       1,      3,        2,         2   }</a:t>
                          </a:r>
                        </a:p>
                        <a:p>
                          <a:endParaRPr lang="en-GB" sz="1000" baseline="0" dirty="0" smtClean="0">
                            <a:solidFill>
                              <a:schemeClr val="tx1"/>
                            </a:solidFill>
                            <a:latin typeface="Times New Roman" panose="02020603050405020304" pitchFamily="18" charset="0"/>
                            <a:cs typeface="Times New Roman" panose="02020603050405020304" pitchFamily="18" charset="0"/>
                          </a:endParaRPr>
                        </a:p>
                        <a:p>
                          <a:endParaRPr lang="en-GB" sz="1000" baseline="0" dirty="0" smtClean="0">
                            <a:solidFill>
                              <a:schemeClr val="tx1"/>
                            </a:solidFill>
                            <a:latin typeface="Times New Roman" panose="02020603050405020304" pitchFamily="18" charset="0"/>
                            <a:cs typeface="Times New Roman" panose="02020603050405020304" pitchFamily="18" charset="0"/>
                          </a:endParaRPr>
                        </a:p>
                        <a:p>
                          <a:r>
                            <a:rPr lang="en-GB" sz="1000" baseline="0" dirty="0" smtClean="0">
                              <a:solidFill>
                                <a:schemeClr val="tx1"/>
                              </a:solidFill>
                              <a:latin typeface="Times New Roman" panose="02020603050405020304" pitchFamily="18" charset="0"/>
                              <a:cs typeface="Times New Roman" panose="02020603050405020304" pitchFamily="18" charset="0"/>
                            </a:rPr>
                            <a:t>Hard Capacity of each sector = 20</a:t>
                          </a:r>
                        </a:p>
                        <a:p>
                          <a:endParaRPr lang="en-GB" sz="1000" baseline="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r>
                            <a:rPr lang="en-GB" sz="1000" dirty="0" smtClean="0">
                              <a:solidFill>
                                <a:schemeClr val="tx1"/>
                              </a:solidFill>
                              <a:latin typeface="Times New Roman" panose="02020603050405020304" pitchFamily="18" charset="0"/>
                              <a:cs typeface="Times New Roman" panose="02020603050405020304" pitchFamily="18" charset="0"/>
                            </a:rPr>
                            <a:t>Blocked calls in this configuration = 11</a:t>
                          </a: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a:solidFill>
                              <a:schemeClr val="tx1"/>
                            </a:solidFill>
                            <a:latin typeface="Times New Roman" panose="02020603050405020304" pitchFamily="18" charset="0"/>
                            <a:cs typeface="Times New Roman" panose="02020603050405020304" pitchFamily="18" charset="0"/>
                          </a:endParaRPr>
                        </a:p>
                      </a:txBody>
                      <a:tcPr>
                        <a:noFill/>
                      </a:tcPr>
                    </a:tc>
                    <a:tc>
                      <a:txBody>
                        <a:bodyPr/>
                        <a:lstStyle/>
                        <a:p>
                          <a:endParaRPr lang="en-GB" sz="100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r h="3384376">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r>
                                  <a:rPr lang="en-US" sz="1000" i="1" smtClean="0">
                                    <a:effectLst/>
                                    <a:latin typeface="Cambria Math"/>
                                    <a:ea typeface="Calibri"/>
                                    <a:cs typeface="Times New Roman"/>
                                  </a:rPr>
                                  <m:t> </m:t>
                                </m:r>
                              </m:oMath>
                            </m:oMathPara>
                          </a14:m>
                          <a:endParaRPr lang="en-GB" sz="1100" dirty="0">
                            <a:effectLst/>
                            <a:latin typeface="Times New Roman" panose="02020603050405020304" pitchFamily="18" charset="0"/>
                            <a:ea typeface="Calibri"/>
                            <a:cs typeface="Times New Roman" panose="02020603050405020304" pitchFamily="18" charset="0"/>
                          </a:endParaRPr>
                        </a:p>
                      </a:txBody>
                      <a:tcPr marL="68580" marR="68580" marT="0" marB="0">
                        <a:noFill/>
                      </a:tcPr>
                    </a:tc>
                    <a:tc>
                      <a:txBody>
                        <a:bodyPr/>
                        <a:lstStyle/>
                        <a:p>
                          <a:pPr algn="just">
                            <a:lnSpc>
                              <a:spcPct val="115000"/>
                            </a:lnSpc>
                            <a:spcAft>
                              <a:spcPts val="0"/>
                            </a:spcAft>
                          </a:pPr>
                          <a:endParaRPr lang="en-GB" sz="1100" dirty="0">
                            <a:effectLst/>
                            <a:latin typeface="Times New Roman" panose="02020603050405020304" pitchFamily="18" charset="0"/>
                            <a:ea typeface="Calibri"/>
                            <a:cs typeface="Times New Roman" panose="02020603050405020304"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378567198"/>
                  </p:ext>
                </p:extLst>
              </p:nvPr>
            </p:nvGraphicFramePr>
            <p:xfrm>
              <a:off x="666366" y="764704"/>
              <a:ext cx="8010090" cy="8230696"/>
            </p:xfrm>
            <a:graphic>
              <a:graphicData uri="http://schemas.openxmlformats.org/drawingml/2006/table">
                <a:tbl>
                  <a:tblPr firstRow="1" bandRow="1">
                    <a:tableStyleId>{5C22544A-7EE6-4342-B048-85BDC9FD1C3A}</a:tableStyleId>
                  </a:tblPr>
                  <a:tblGrid>
                    <a:gridCol w="4005045"/>
                    <a:gridCol w="4005045"/>
                  </a:tblGrid>
                  <a:tr h="4846320">
                    <a:tc>
                      <a:txBody>
                        <a:bodyPr/>
                        <a:lstStyle/>
                        <a:p>
                          <a:endParaRPr lang="en-GB" dirty="0" smtClean="0">
                            <a:latin typeface="Times New Roman" panose="02020603050405020304" pitchFamily="18" charset="0"/>
                            <a:cs typeface="Times New Roman" panose="02020603050405020304" pitchFamily="18" charset="0"/>
                          </a:endParaRPr>
                        </a:p>
                        <a:p>
                          <a:endParaRPr lang="en-GB" dirty="0" smtClean="0">
                            <a:latin typeface="Times New Roman" panose="02020603050405020304" pitchFamily="18" charset="0"/>
                            <a:cs typeface="Times New Roman" panose="02020603050405020304" pitchFamily="18" charset="0"/>
                          </a:endParaRPr>
                        </a:p>
                        <a:p>
                          <a:endParaRPr lang="en-GB" dirty="0" smtClean="0">
                            <a:latin typeface="Times New Roman" panose="02020603050405020304" pitchFamily="18" charset="0"/>
                            <a:cs typeface="Times New Roman" panose="02020603050405020304" pitchFamily="18" charset="0"/>
                          </a:endParaRPr>
                        </a:p>
                        <a:p>
                          <a:endParaRPr lang="en-GB" dirty="0" smtClean="0">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latin typeface="Times New Roman" panose="02020603050405020304" pitchFamily="18" charset="0"/>
                              <a:cs typeface="Times New Roman" panose="02020603050405020304" pitchFamily="18" charset="0"/>
                            </a:rPr>
                            <a:t>                                        </a:t>
                          </a:r>
                          <a:r>
                            <a:rPr lang="en-GB" sz="700" dirty="0" smtClean="0">
                              <a:solidFill>
                                <a:schemeClr val="tx1"/>
                              </a:solidFill>
                              <a:latin typeface="Times New Roman" panose="02020603050405020304" pitchFamily="18" charset="0"/>
                              <a:cs typeface="Times New Roman" panose="02020603050405020304" pitchFamily="18" charset="0"/>
                            </a:rPr>
                            <a:t>RRH1   RRH2     RRH3   RRH4      RRH5      RRH6</a:t>
                          </a:r>
                        </a:p>
                        <a:p>
                          <a:r>
                            <a:rPr lang="en-GB" sz="1000" dirty="0" smtClean="0">
                              <a:solidFill>
                                <a:schemeClr val="tx1"/>
                              </a:solidFill>
                              <a:latin typeface="Times New Roman" panose="02020603050405020304" pitchFamily="18" charset="0"/>
                              <a:cs typeface="Times New Roman" panose="02020603050405020304" pitchFamily="18" charset="0"/>
                            </a:rPr>
                            <a:t>Initial</a:t>
                          </a:r>
                          <a:r>
                            <a:rPr lang="en-GB" sz="1000" baseline="0" dirty="0" smtClean="0">
                              <a:solidFill>
                                <a:schemeClr val="tx1"/>
                              </a:solidFill>
                              <a:latin typeface="Times New Roman" panose="02020603050405020304" pitchFamily="18" charset="0"/>
                              <a:cs typeface="Times New Roman" panose="02020603050405020304" pitchFamily="18" charset="0"/>
                            </a:rPr>
                            <a:t> Configuration = {   3,      1,       1,      3,        2,         2   }</a:t>
                          </a:r>
                        </a:p>
                        <a:p>
                          <a:endParaRPr lang="en-GB" sz="1000" baseline="0" dirty="0" smtClean="0">
                            <a:solidFill>
                              <a:schemeClr val="tx1"/>
                            </a:solidFill>
                            <a:latin typeface="Times New Roman" panose="02020603050405020304" pitchFamily="18" charset="0"/>
                            <a:cs typeface="Times New Roman" panose="02020603050405020304" pitchFamily="18" charset="0"/>
                          </a:endParaRPr>
                        </a:p>
                        <a:p>
                          <a:endParaRPr lang="en-GB" sz="1000" baseline="0" dirty="0" smtClean="0">
                            <a:solidFill>
                              <a:schemeClr val="tx1"/>
                            </a:solidFill>
                            <a:latin typeface="Times New Roman" panose="02020603050405020304" pitchFamily="18" charset="0"/>
                            <a:cs typeface="Times New Roman" panose="02020603050405020304" pitchFamily="18" charset="0"/>
                          </a:endParaRPr>
                        </a:p>
                        <a:p>
                          <a:r>
                            <a:rPr lang="en-GB" sz="1000" baseline="0" dirty="0" smtClean="0">
                              <a:solidFill>
                                <a:schemeClr val="tx1"/>
                              </a:solidFill>
                              <a:latin typeface="Times New Roman" panose="02020603050405020304" pitchFamily="18" charset="0"/>
                              <a:cs typeface="Times New Roman" panose="02020603050405020304" pitchFamily="18" charset="0"/>
                            </a:rPr>
                            <a:t>Hard </a:t>
                          </a:r>
                          <a:r>
                            <a:rPr lang="en-GB" sz="1000" baseline="0" dirty="0" smtClean="0">
                              <a:solidFill>
                                <a:schemeClr val="tx1"/>
                              </a:solidFill>
                              <a:latin typeface="Times New Roman" panose="02020603050405020304" pitchFamily="18" charset="0"/>
                              <a:cs typeface="Times New Roman" panose="02020603050405020304" pitchFamily="18" charset="0"/>
                            </a:rPr>
                            <a:t>Capacity of each sector = 20</a:t>
                          </a:r>
                        </a:p>
                        <a:p>
                          <a:endParaRPr lang="en-GB" sz="1000" baseline="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r>
                            <a:rPr lang="en-GB" sz="1000" dirty="0" smtClean="0">
                              <a:solidFill>
                                <a:schemeClr val="tx1"/>
                              </a:solidFill>
                              <a:latin typeface="Times New Roman" panose="02020603050405020304" pitchFamily="18" charset="0"/>
                              <a:cs typeface="Times New Roman" panose="02020603050405020304" pitchFamily="18" charset="0"/>
                            </a:rPr>
                            <a:t>Blocked </a:t>
                          </a:r>
                          <a:r>
                            <a:rPr lang="en-GB" sz="1000" dirty="0" smtClean="0">
                              <a:solidFill>
                                <a:schemeClr val="tx1"/>
                              </a:solidFill>
                              <a:latin typeface="Times New Roman" panose="02020603050405020304" pitchFamily="18" charset="0"/>
                              <a:cs typeface="Times New Roman" panose="02020603050405020304" pitchFamily="18" charset="0"/>
                            </a:rPr>
                            <a:t>calls in this configuration = 11</a:t>
                          </a: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smtClean="0">
                            <a:solidFill>
                              <a:schemeClr val="tx1"/>
                            </a:solidFill>
                            <a:latin typeface="Times New Roman" panose="02020603050405020304" pitchFamily="18" charset="0"/>
                            <a:cs typeface="Times New Roman" panose="02020603050405020304" pitchFamily="18" charset="0"/>
                          </a:endParaRPr>
                        </a:p>
                        <a:p>
                          <a:endParaRPr lang="en-GB" sz="1000" dirty="0">
                            <a:solidFill>
                              <a:schemeClr val="tx1"/>
                            </a:solidFill>
                            <a:latin typeface="Times New Roman" panose="02020603050405020304" pitchFamily="18" charset="0"/>
                            <a:cs typeface="Times New Roman" panose="02020603050405020304" pitchFamily="18" charset="0"/>
                          </a:endParaRPr>
                        </a:p>
                      </a:txBody>
                      <a:tcPr>
                        <a:noFill/>
                      </a:tcPr>
                    </a:tc>
                    <a:tc>
                      <a:txBody>
                        <a:bodyPr/>
                        <a:lstStyle/>
                        <a:p>
                          <a:endParaRPr lang="en-GB" sz="1000" dirty="0">
                            <a:solidFill>
                              <a:schemeClr val="tx1"/>
                            </a:solidFill>
                            <a:latin typeface="Times New Roman" panose="02020603050405020304" pitchFamily="18" charset="0"/>
                            <a:cs typeface="Times New Roman" panose="02020603050405020304" pitchFamily="18" charset="0"/>
                          </a:endParaRPr>
                        </a:p>
                      </a:txBody>
                      <a:tcPr>
                        <a:noFill/>
                      </a:tcPr>
                    </a:tc>
                  </a:tr>
                  <a:tr h="3384376">
                    <a:tc>
                      <a:txBody>
                        <a:bodyPr/>
                        <a:lstStyle/>
                        <a:p>
                          <a:endParaRPr lang="en-US"/>
                        </a:p>
                      </a:txBody>
                      <a:tcPr marL="68580" marR="68580" marT="0" marB="0">
                        <a:blipFill rotWithShape="1">
                          <a:blip r:embed="rId3"/>
                          <a:stretch>
                            <a:fillRect t="-142986" r="-100152"/>
                          </a:stretch>
                        </a:blipFill>
                      </a:tcPr>
                    </a:tc>
                    <a:tc>
                      <a:txBody>
                        <a:bodyPr/>
                        <a:lstStyle/>
                        <a:p>
                          <a:pPr algn="just">
                            <a:lnSpc>
                              <a:spcPct val="115000"/>
                            </a:lnSpc>
                            <a:spcAft>
                              <a:spcPts val="0"/>
                            </a:spcAft>
                          </a:pPr>
                          <a:endParaRPr lang="en-GB" sz="1100" dirty="0">
                            <a:effectLst/>
                            <a:latin typeface="Times New Roman" panose="02020603050405020304" pitchFamily="18" charset="0"/>
                            <a:ea typeface="Calibri"/>
                            <a:cs typeface="Times New Roman" panose="02020603050405020304" pitchFamily="18" charset="0"/>
                          </a:endParaRPr>
                        </a:p>
                      </a:txBody>
                      <a:tcPr marL="68580" marR="68580" marT="0" marB="0">
                        <a:noFill/>
                      </a:tcPr>
                    </a:tc>
                  </a:tr>
                </a:tbl>
              </a:graphicData>
            </a:graphic>
          </p:graphicFrame>
        </mc:Fallback>
      </mc:AlternateContent>
      <p:sp>
        <p:nvSpPr>
          <p:cNvPr id="4" name="Hexagon 3"/>
          <p:cNvSpPr/>
          <p:nvPr/>
        </p:nvSpPr>
        <p:spPr>
          <a:xfrm>
            <a:off x="1907704" y="1906390"/>
            <a:ext cx="864096" cy="720080"/>
          </a:xfrm>
          <a:prstGeom prst="hexag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5</a:t>
            </a:r>
          </a:p>
          <a:p>
            <a:pPr algn="ctr"/>
            <a:r>
              <a:rPr lang="en-GB" sz="900" b="1" dirty="0" smtClean="0">
                <a:solidFill>
                  <a:schemeClr val="tx1"/>
                </a:solidFill>
              </a:rPr>
              <a:t>RRH1</a:t>
            </a:r>
            <a:endParaRPr lang="en-GB" sz="900" b="1" dirty="0">
              <a:solidFill>
                <a:schemeClr val="tx1"/>
              </a:solidFill>
            </a:endParaRPr>
          </a:p>
        </p:txBody>
      </p:sp>
      <p:sp>
        <p:nvSpPr>
          <p:cNvPr id="5" name="Rectangle 4"/>
          <p:cNvSpPr/>
          <p:nvPr/>
        </p:nvSpPr>
        <p:spPr>
          <a:xfrm>
            <a:off x="755576" y="1184227"/>
            <a:ext cx="1152128" cy="19724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BBU1 = Sector 1</a:t>
            </a:r>
            <a:endParaRPr lang="en-GB" sz="1000" dirty="0">
              <a:solidFill>
                <a:schemeClr val="tx1"/>
              </a:solidFill>
            </a:endParaRPr>
          </a:p>
        </p:txBody>
      </p:sp>
      <p:sp>
        <p:nvSpPr>
          <p:cNvPr id="15" name="Rectangle 14"/>
          <p:cNvSpPr/>
          <p:nvPr/>
        </p:nvSpPr>
        <p:spPr>
          <a:xfrm>
            <a:off x="755576" y="1379366"/>
            <a:ext cx="1152128" cy="1972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BBU2 = Sector 2</a:t>
            </a:r>
            <a:endParaRPr lang="en-GB" sz="1000" dirty="0">
              <a:solidFill>
                <a:schemeClr val="tx1"/>
              </a:solidFill>
            </a:endParaRPr>
          </a:p>
        </p:txBody>
      </p:sp>
      <p:sp>
        <p:nvSpPr>
          <p:cNvPr id="16" name="Rectangle 15"/>
          <p:cNvSpPr/>
          <p:nvPr/>
        </p:nvSpPr>
        <p:spPr>
          <a:xfrm>
            <a:off x="755576" y="1572506"/>
            <a:ext cx="1152128" cy="197246"/>
          </a:xfrm>
          <a:prstGeom prst="rect">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BBU2 = Sector 3</a:t>
            </a:r>
            <a:endParaRPr lang="en-GB" sz="1000" dirty="0">
              <a:solidFill>
                <a:schemeClr val="tx1"/>
              </a:solidFill>
            </a:endParaRPr>
          </a:p>
        </p:txBody>
      </p:sp>
      <p:sp>
        <p:nvSpPr>
          <p:cNvPr id="23" name="Right Arrow 22"/>
          <p:cNvSpPr/>
          <p:nvPr/>
        </p:nvSpPr>
        <p:spPr>
          <a:xfrm>
            <a:off x="4499992" y="2099488"/>
            <a:ext cx="576064" cy="465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Hexagon 23"/>
          <p:cNvSpPr/>
          <p:nvPr/>
        </p:nvSpPr>
        <p:spPr>
          <a:xfrm>
            <a:off x="2573958" y="1546350"/>
            <a:ext cx="864096" cy="72008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15</a:t>
            </a:r>
          </a:p>
          <a:p>
            <a:pPr algn="ctr"/>
            <a:r>
              <a:rPr lang="en-GB" sz="900" b="1" dirty="0" smtClean="0">
                <a:solidFill>
                  <a:schemeClr val="tx1"/>
                </a:solidFill>
              </a:rPr>
              <a:t>RRH3</a:t>
            </a:r>
            <a:endParaRPr lang="en-GB" sz="900" b="1" dirty="0">
              <a:solidFill>
                <a:schemeClr val="tx1"/>
              </a:solidFill>
            </a:endParaRPr>
          </a:p>
        </p:txBody>
      </p:sp>
      <p:sp>
        <p:nvSpPr>
          <p:cNvPr id="25" name="Hexagon 24"/>
          <p:cNvSpPr/>
          <p:nvPr/>
        </p:nvSpPr>
        <p:spPr>
          <a:xfrm>
            <a:off x="2560142" y="2267820"/>
            <a:ext cx="864096" cy="72008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15</a:t>
            </a:r>
          </a:p>
          <a:p>
            <a:pPr algn="ctr"/>
            <a:r>
              <a:rPr lang="en-GB" sz="900" b="1" dirty="0" smtClean="0">
                <a:solidFill>
                  <a:schemeClr val="tx1"/>
                </a:solidFill>
              </a:rPr>
              <a:t>RRH2</a:t>
            </a:r>
            <a:endParaRPr lang="en-GB" sz="900" b="1" dirty="0">
              <a:solidFill>
                <a:schemeClr val="tx1"/>
              </a:solidFill>
            </a:endParaRPr>
          </a:p>
        </p:txBody>
      </p:sp>
      <p:sp>
        <p:nvSpPr>
          <p:cNvPr id="26" name="Hexagon 25"/>
          <p:cNvSpPr/>
          <p:nvPr/>
        </p:nvSpPr>
        <p:spPr>
          <a:xfrm>
            <a:off x="3246314" y="1184227"/>
            <a:ext cx="864096" cy="72008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11</a:t>
            </a:r>
          </a:p>
          <a:p>
            <a:pPr algn="ctr"/>
            <a:r>
              <a:rPr lang="en-GB" sz="900" b="1" dirty="0" smtClean="0">
                <a:solidFill>
                  <a:schemeClr val="tx1"/>
                </a:solidFill>
              </a:rPr>
              <a:t>RRH6</a:t>
            </a:r>
            <a:endParaRPr lang="en-GB" sz="900" b="1" dirty="0">
              <a:solidFill>
                <a:schemeClr val="tx1"/>
              </a:solidFill>
            </a:endParaRPr>
          </a:p>
        </p:txBody>
      </p:sp>
      <p:sp>
        <p:nvSpPr>
          <p:cNvPr id="27" name="Hexagon 26"/>
          <p:cNvSpPr/>
          <p:nvPr/>
        </p:nvSpPr>
        <p:spPr>
          <a:xfrm>
            <a:off x="3246314" y="1906887"/>
            <a:ext cx="864096" cy="72008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10</a:t>
            </a:r>
          </a:p>
          <a:p>
            <a:pPr algn="ctr"/>
            <a:r>
              <a:rPr lang="en-GB" sz="900" b="1" dirty="0" smtClean="0">
                <a:solidFill>
                  <a:schemeClr val="tx1"/>
                </a:solidFill>
              </a:rPr>
              <a:t>RRH5</a:t>
            </a:r>
            <a:endParaRPr lang="en-GB" sz="900" b="1" dirty="0">
              <a:solidFill>
                <a:schemeClr val="tx1"/>
              </a:solidFill>
            </a:endParaRPr>
          </a:p>
        </p:txBody>
      </p:sp>
      <p:sp>
        <p:nvSpPr>
          <p:cNvPr id="28" name="Hexagon 27"/>
          <p:cNvSpPr/>
          <p:nvPr/>
        </p:nvSpPr>
        <p:spPr>
          <a:xfrm>
            <a:off x="3246314" y="2626470"/>
            <a:ext cx="864096" cy="720080"/>
          </a:xfrm>
          <a:prstGeom prst="hexag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5</a:t>
            </a:r>
          </a:p>
          <a:p>
            <a:pPr algn="ctr"/>
            <a:r>
              <a:rPr lang="en-GB" sz="900" b="1" dirty="0" smtClean="0">
                <a:solidFill>
                  <a:schemeClr val="tx1"/>
                </a:solidFill>
              </a:rPr>
              <a:t>RRH4</a:t>
            </a:r>
            <a:endParaRPr lang="en-GB" sz="900" b="1" dirty="0">
              <a:solidFill>
                <a:schemeClr val="tx1"/>
              </a:solidFill>
            </a:endParaRPr>
          </a:p>
        </p:txBody>
      </p:sp>
      <p:sp>
        <p:nvSpPr>
          <p:cNvPr id="29" name="Hexagon 28"/>
          <p:cNvSpPr/>
          <p:nvPr/>
        </p:nvSpPr>
        <p:spPr>
          <a:xfrm>
            <a:off x="5364088" y="1906390"/>
            <a:ext cx="864096" cy="72008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5</a:t>
            </a:r>
          </a:p>
          <a:p>
            <a:pPr algn="ctr"/>
            <a:r>
              <a:rPr lang="en-GB" sz="900" b="1" dirty="0" smtClean="0">
                <a:solidFill>
                  <a:schemeClr val="tx1"/>
                </a:solidFill>
              </a:rPr>
              <a:t>RRH1</a:t>
            </a:r>
            <a:endParaRPr lang="en-GB" sz="900" b="1" dirty="0">
              <a:solidFill>
                <a:schemeClr val="tx1"/>
              </a:solidFill>
            </a:endParaRPr>
          </a:p>
        </p:txBody>
      </p:sp>
      <p:sp>
        <p:nvSpPr>
          <p:cNvPr id="30" name="Hexagon 29"/>
          <p:cNvSpPr/>
          <p:nvPr/>
        </p:nvSpPr>
        <p:spPr>
          <a:xfrm>
            <a:off x="6036518" y="1534867"/>
            <a:ext cx="864096" cy="72008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15</a:t>
            </a:r>
          </a:p>
          <a:p>
            <a:pPr algn="ctr"/>
            <a:r>
              <a:rPr lang="en-GB" sz="900" b="1" dirty="0" smtClean="0">
                <a:solidFill>
                  <a:schemeClr val="tx1"/>
                </a:solidFill>
              </a:rPr>
              <a:t>RRH3</a:t>
            </a:r>
            <a:endParaRPr lang="en-GB" sz="900" b="1" dirty="0">
              <a:solidFill>
                <a:schemeClr val="tx1"/>
              </a:solidFill>
            </a:endParaRPr>
          </a:p>
        </p:txBody>
      </p:sp>
      <p:sp>
        <p:nvSpPr>
          <p:cNvPr id="31" name="Hexagon 30"/>
          <p:cNvSpPr/>
          <p:nvPr/>
        </p:nvSpPr>
        <p:spPr>
          <a:xfrm>
            <a:off x="6036518" y="2258420"/>
            <a:ext cx="864096" cy="720080"/>
          </a:xfrm>
          <a:prstGeom prst="hexag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15</a:t>
            </a:r>
          </a:p>
          <a:p>
            <a:pPr algn="ctr"/>
            <a:r>
              <a:rPr lang="en-GB" sz="900" b="1" dirty="0" smtClean="0">
                <a:solidFill>
                  <a:schemeClr val="tx1"/>
                </a:solidFill>
              </a:rPr>
              <a:t>RRH2</a:t>
            </a:r>
            <a:endParaRPr lang="en-GB" sz="900" b="1" dirty="0">
              <a:solidFill>
                <a:schemeClr val="tx1"/>
              </a:solidFill>
            </a:endParaRPr>
          </a:p>
        </p:txBody>
      </p:sp>
      <p:sp>
        <p:nvSpPr>
          <p:cNvPr id="32" name="Hexagon 31"/>
          <p:cNvSpPr/>
          <p:nvPr/>
        </p:nvSpPr>
        <p:spPr>
          <a:xfrm>
            <a:off x="6732240" y="1170137"/>
            <a:ext cx="864096" cy="72008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11</a:t>
            </a:r>
          </a:p>
          <a:p>
            <a:pPr algn="ctr"/>
            <a:r>
              <a:rPr lang="en-GB" sz="900" b="1" dirty="0" smtClean="0">
                <a:solidFill>
                  <a:schemeClr val="tx1"/>
                </a:solidFill>
              </a:rPr>
              <a:t>RRH6</a:t>
            </a:r>
            <a:endParaRPr lang="en-GB" sz="900" b="1" dirty="0">
              <a:solidFill>
                <a:schemeClr val="tx1"/>
              </a:solidFill>
            </a:endParaRPr>
          </a:p>
        </p:txBody>
      </p:sp>
      <p:sp>
        <p:nvSpPr>
          <p:cNvPr id="33" name="Hexagon 32"/>
          <p:cNvSpPr/>
          <p:nvPr/>
        </p:nvSpPr>
        <p:spPr>
          <a:xfrm>
            <a:off x="6732240" y="1900545"/>
            <a:ext cx="864096" cy="72008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10</a:t>
            </a:r>
          </a:p>
          <a:p>
            <a:pPr algn="ctr"/>
            <a:r>
              <a:rPr lang="en-GB" sz="900" b="1" dirty="0" smtClean="0">
                <a:solidFill>
                  <a:schemeClr val="tx1"/>
                </a:solidFill>
              </a:rPr>
              <a:t>RRH5</a:t>
            </a:r>
            <a:endParaRPr lang="en-GB" sz="900" b="1" dirty="0">
              <a:solidFill>
                <a:schemeClr val="tx1"/>
              </a:solidFill>
            </a:endParaRPr>
          </a:p>
        </p:txBody>
      </p:sp>
      <p:sp>
        <p:nvSpPr>
          <p:cNvPr id="34" name="Hexagon 33"/>
          <p:cNvSpPr/>
          <p:nvPr/>
        </p:nvSpPr>
        <p:spPr>
          <a:xfrm>
            <a:off x="6732240" y="2627860"/>
            <a:ext cx="864096" cy="720080"/>
          </a:xfrm>
          <a:prstGeom prst="hexag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5</a:t>
            </a:r>
          </a:p>
          <a:p>
            <a:pPr algn="ctr"/>
            <a:r>
              <a:rPr lang="en-GB" sz="900" b="1" dirty="0" smtClean="0">
                <a:solidFill>
                  <a:schemeClr val="tx1"/>
                </a:solidFill>
              </a:rPr>
              <a:t>RRH4</a:t>
            </a:r>
            <a:endParaRPr lang="en-GB" sz="900" b="1" dirty="0">
              <a:solidFill>
                <a:schemeClr val="tx1"/>
              </a:solidFill>
            </a:endParaRPr>
          </a:p>
        </p:txBody>
      </p:sp>
      <p:sp>
        <p:nvSpPr>
          <p:cNvPr id="35" name="TextBox 34"/>
          <p:cNvSpPr txBox="1"/>
          <p:nvPr/>
        </p:nvSpPr>
        <p:spPr>
          <a:xfrm>
            <a:off x="4716016" y="3717032"/>
            <a:ext cx="4104456" cy="1000274"/>
          </a:xfrm>
          <a:prstGeom prst="rect">
            <a:avLst/>
          </a:prstGeom>
          <a:noFill/>
        </p:spPr>
        <p:txBody>
          <a:bodyPr wrap="square" rtlCol="0">
            <a:spAutoFit/>
          </a:bodyPr>
          <a:lstStyle/>
          <a:p>
            <a:r>
              <a:rPr lang="en-GB" sz="1100" dirty="0" smtClean="0">
                <a:latin typeface="Times New Roman" panose="02020603050405020304" pitchFamily="18" charset="0"/>
                <a:cs typeface="Times New Roman" panose="02020603050405020304" pitchFamily="18" charset="0"/>
              </a:rPr>
              <a:t>	                      </a:t>
            </a:r>
            <a:r>
              <a:rPr lang="en-GB" sz="700" b="1" dirty="0">
                <a:latin typeface="Times New Roman" panose="02020603050405020304" pitchFamily="18" charset="0"/>
                <a:cs typeface="Times New Roman" panose="02020603050405020304" pitchFamily="18" charset="0"/>
              </a:rPr>
              <a:t>RRH1   RRH2     RRH3   RRH4      RRH5      RRH6</a:t>
            </a:r>
            <a:endParaRPr lang="en-GB" sz="700" b="1" dirty="0" smtClean="0">
              <a:latin typeface="Times New Roman" panose="02020603050405020304" pitchFamily="18" charset="0"/>
              <a:cs typeface="Times New Roman" panose="02020603050405020304" pitchFamily="18" charset="0"/>
            </a:endParaRPr>
          </a:p>
          <a:p>
            <a:r>
              <a:rPr lang="en-GB" sz="1000" b="1" dirty="0" smtClean="0">
                <a:latin typeface="Times New Roman" panose="02020603050405020304" pitchFamily="18" charset="0"/>
                <a:cs typeface="Times New Roman" panose="02020603050405020304" pitchFamily="18" charset="0"/>
              </a:rPr>
              <a:t>Best Configuration by GA </a:t>
            </a:r>
            <a:r>
              <a:rPr lang="en-GB" sz="1000" b="1" dirty="0">
                <a:latin typeface="Times New Roman" panose="02020603050405020304" pitchFamily="18" charset="0"/>
                <a:cs typeface="Times New Roman" panose="02020603050405020304" pitchFamily="18" charset="0"/>
              </a:rPr>
              <a:t>= </a:t>
            </a:r>
            <a:r>
              <a:rPr lang="en-GB" sz="1000" b="1" dirty="0" smtClean="0">
                <a:latin typeface="Times New Roman" panose="02020603050405020304" pitchFamily="18" charset="0"/>
                <a:cs typeface="Times New Roman" panose="02020603050405020304" pitchFamily="18" charset="0"/>
              </a:rPr>
              <a:t> { </a:t>
            </a:r>
            <a:r>
              <a:rPr lang="en-GB" sz="1000" b="1" dirty="0">
                <a:latin typeface="Times New Roman" panose="02020603050405020304" pitchFamily="18" charset="0"/>
                <a:cs typeface="Times New Roman" panose="02020603050405020304" pitchFamily="18" charset="0"/>
              </a:rPr>
              <a:t>1</a:t>
            </a:r>
            <a:r>
              <a:rPr lang="en-GB" sz="1000" b="1" dirty="0" smtClean="0">
                <a:latin typeface="Times New Roman" panose="02020603050405020304" pitchFamily="18" charset="0"/>
                <a:cs typeface="Times New Roman" panose="02020603050405020304" pitchFamily="18" charset="0"/>
              </a:rPr>
              <a:t>,          </a:t>
            </a:r>
            <a:r>
              <a:rPr lang="en-GB" sz="1000" b="1" dirty="0">
                <a:latin typeface="Times New Roman" panose="02020603050405020304" pitchFamily="18" charset="0"/>
                <a:cs typeface="Times New Roman" panose="02020603050405020304" pitchFamily="18" charset="0"/>
              </a:rPr>
              <a:t>3</a:t>
            </a:r>
            <a:r>
              <a:rPr lang="en-GB" sz="1000" b="1" dirty="0" smtClean="0">
                <a:latin typeface="Times New Roman" panose="02020603050405020304" pitchFamily="18" charset="0"/>
                <a:cs typeface="Times New Roman" panose="02020603050405020304" pitchFamily="18" charset="0"/>
              </a:rPr>
              <a:t>,        </a:t>
            </a:r>
            <a:r>
              <a:rPr lang="en-GB" sz="1000" b="1" dirty="0">
                <a:latin typeface="Times New Roman" panose="02020603050405020304" pitchFamily="18" charset="0"/>
                <a:cs typeface="Times New Roman" panose="02020603050405020304" pitchFamily="18" charset="0"/>
              </a:rPr>
              <a:t>1,   </a:t>
            </a:r>
            <a:r>
              <a:rPr lang="en-GB" sz="1000" b="1" dirty="0" smtClean="0">
                <a:latin typeface="Times New Roman" panose="02020603050405020304" pitchFamily="18" charset="0"/>
                <a:cs typeface="Times New Roman" panose="02020603050405020304" pitchFamily="18" charset="0"/>
              </a:rPr>
              <a:t>    </a:t>
            </a:r>
            <a:r>
              <a:rPr lang="en-GB" sz="1000" b="1" dirty="0">
                <a:latin typeface="Times New Roman" panose="02020603050405020304" pitchFamily="18" charset="0"/>
                <a:cs typeface="Times New Roman" panose="02020603050405020304" pitchFamily="18" charset="0"/>
              </a:rPr>
              <a:t>3,    </a:t>
            </a:r>
            <a:r>
              <a:rPr lang="en-GB" sz="1000" b="1" dirty="0" smtClean="0">
                <a:latin typeface="Times New Roman" panose="02020603050405020304" pitchFamily="18" charset="0"/>
                <a:cs typeface="Times New Roman" panose="02020603050405020304" pitchFamily="18" charset="0"/>
              </a:rPr>
              <a:t>      </a:t>
            </a:r>
            <a:r>
              <a:rPr lang="en-GB" sz="1000" b="1" dirty="0">
                <a:latin typeface="Times New Roman" panose="02020603050405020304" pitchFamily="18" charset="0"/>
                <a:cs typeface="Times New Roman" panose="02020603050405020304" pitchFamily="18" charset="0"/>
              </a:rPr>
              <a:t>2,     </a:t>
            </a:r>
            <a:r>
              <a:rPr lang="en-GB" sz="1000" b="1" dirty="0" smtClean="0">
                <a:latin typeface="Times New Roman" panose="02020603050405020304" pitchFamily="18" charset="0"/>
                <a:cs typeface="Times New Roman" panose="02020603050405020304" pitchFamily="18" charset="0"/>
              </a:rPr>
              <a:t>   </a:t>
            </a:r>
            <a:r>
              <a:rPr lang="en-GB" sz="1000" b="1" dirty="0">
                <a:latin typeface="Times New Roman" panose="02020603050405020304" pitchFamily="18" charset="0"/>
                <a:cs typeface="Times New Roman" panose="02020603050405020304" pitchFamily="18" charset="0"/>
              </a:rPr>
              <a:t>2   </a:t>
            </a:r>
            <a:r>
              <a:rPr lang="en-GB" sz="1000" b="1" dirty="0" smtClean="0">
                <a:latin typeface="Times New Roman" panose="02020603050405020304" pitchFamily="18" charset="0"/>
                <a:cs typeface="Times New Roman" panose="02020603050405020304" pitchFamily="18" charset="0"/>
              </a:rPr>
              <a:t>}</a:t>
            </a:r>
          </a:p>
          <a:p>
            <a:endParaRPr lang="en-GB" sz="1000" b="1" dirty="0">
              <a:latin typeface="Times New Roman" panose="02020603050405020304" pitchFamily="18" charset="0"/>
              <a:cs typeface="Times New Roman" panose="02020603050405020304" pitchFamily="18" charset="0"/>
            </a:endParaRPr>
          </a:p>
          <a:p>
            <a:r>
              <a:rPr lang="en-GB" sz="1000" b="1" dirty="0" smtClean="0">
                <a:latin typeface="Times New Roman" panose="02020603050405020304" pitchFamily="18" charset="0"/>
                <a:cs typeface="Times New Roman" panose="02020603050405020304" pitchFamily="18" charset="0"/>
              </a:rPr>
              <a:t>	Blocked calls in this configuration = 1</a:t>
            </a:r>
            <a:endParaRPr lang="en-GB" sz="1000" b="1" dirty="0">
              <a:latin typeface="Times New Roman" panose="02020603050405020304" pitchFamily="18" charset="0"/>
              <a:cs typeface="Times New Roman" panose="02020603050405020304" pitchFamily="18" charset="0"/>
            </a:endParaRPr>
          </a:p>
          <a:p>
            <a:endParaRPr lang="en-GB" dirty="0"/>
          </a:p>
        </p:txBody>
      </p:sp>
      <p:grpSp>
        <p:nvGrpSpPr>
          <p:cNvPr id="36" name="Group 35"/>
          <p:cNvGrpSpPr/>
          <p:nvPr/>
        </p:nvGrpSpPr>
        <p:grpSpPr>
          <a:xfrm>
            <a:off x="20960" y="727212"/>
            <a:ext cx="8820472" cy="72008"/>
            <a:chOff x="0" y="1052736"/>
            <a:chExt cx="8820472" cy="72008"/>
          </a:xfrm>
        </p:grpSpPr>
        <p:cxnSp>
          <p:nvCxnSpPr>
            <p:cNvPr id="38" name="Straight Connector 37"/>
            <p:cNvCxnSpPr/>
            <p:nvPr/>
          </p:nvCxnSpPr>
          <p:spPr>
            <a:xfrm>
              <a:off x="0" y="1052736"/>
              <a:ext cx="88204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1124744"/>
              <a:ext cx="882047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44162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7" y="7014"/>
            <a:ext cx="8316598" cy="1143000"/>
          </a:xfrm>
        </p:spPr>
        <p:txBody>
          <a:bodyPr>
            <a:normAutofit/>
          </a:bodyPr>
          <a:lstStyle/>
          <a:p>
            <a:r>
              <a:rPr lang="en-GB" sz="3600" dirty="0" smtClean="0">
                <a:solidFill>
                  <a:srgbClr val="FF0000"/>
                </a:solidFill>
              </a:rPr>
              <a:t>5G and Beyond</a:t>
            </a:r>
            <a:endParaRPr lang="en-GB" sz="3600" dirty="0">
              <a:solidFill>
                <a:srgbClr val="FF0000"/>
              </a:solidFill>
            </a:endParaRPr>
          </a:p>
        </p:txBody>
      </p:sp>
      <p:sp>
        <p:nvSpPr>
          <p:cNvPr id="3" name="Content Placeholder 2"/>
          <p:cNvSpPr>
            <a:spLocks noGrp="1"/>
          </p:cNvSpPr>
          <p:nvPr>
            <p:ph idx="1"/>
          </p:nvPr>
        </p:nvSpPr>
        <p:spPr>
          <a:xfrm>
            <a:off x="215842" y="1184200"/>
            <a:ext cx="8316598" cy="5114580"/>
          </a:xfrm>
        </p:spPr>
        <p:txBody>
          <a:bodyPr/>
          <a:lstStyle/>
          <a:p>
            <a:endParaRPr lang="en-GB" dirty="0"/>
          </a:p>
        </p:txBody>
      </p:sp>
      <p:sp>
        <p:nvSpPr>
          <p:cNvPr id="4" name="Date Placeholder 3"/>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24</a:t>
            </a:fld>
            <a:endParaRPr lang="ar-IQ">
              <a:solidFill>
                <a:srgbClr val="BE0F34"/>
              </a:solidFill>
            </a:endParaRPr>
          </a:p>
        </p:txBody>
      </p:sp>
      <p:sp>
        <p:nvSpPr>
          <p:cNvPr id="7" name="Rectangle 6"/>
          <p:cNvSpPr/>
          <p:nvPr/>
        </p:nvSpPr>
        <p:spPr>
          <a:xfrm>
            <a:off x="4453217" y="3223559"/>
            <a:ext cx="237565" cy="410882"/>
          </a:xfrm>
          <a:prstGeom prst="rect">
            <a:avLst/>
          </a:prstGeom>
        </p:spPr>
        <p:txBody>
          <a:bodyPr wrap="none">
            <a:spAutoFit/>
          </a:bodyPr>
          <a:lstStyle/>
          <a:p>
            <a:pPr algn="ctr">
              <a:lnSpc>
                <a:spcPct val="115000"/>
              </a:lnSpc>
              <a:spcAft>
                <a:spcPts val="1000"/>
              </a:spcAft>
            </a:pPr>
            <a:r>
              <a:rPr lang="en-GB" dirty="0">
                <a:solidFill>
                  <a:prstClr val="black"/>
                </a:solidFill>
                <a:latin typeface="Calibri" panose="020F0502020204030204" pitchFamily="34" charset="0"/>
                <a:ea typeface="SimSun" panose="02010600030101010101" pitchFamily="2" charset="-122"/>
                <a:cs typeface="Arial" panose="020B0604020202020204" pitchFamily="34" charset="0"/>
              </a:rPr>
              <a:t> </a:t>
            </a:r>
          </a:p>
        </p:txBody>
      </p:sp>
      <p:sp>
        <p:nvSpPr>
          <p:cNvPr id="8" name="Rectangle 156"/>
          <p:cNvSpPr>
            <a:spLocks noChangeArrowheads="1"/>
          </p:cNvSpPr>
          <p:nvPr/>
        </p:nvSpPr>
        <p:spPr bwMode="auto">
          <a:xfrm>
            <a:off x="-6030" y="102679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grpSp>
        <p:nvGrpSpPr>
          <p:cNvPr id="9" name="Group 8"/>
          <p:cNvGrpSpPr>
            <a:grpSpLocks/>
          </p:cNvGrpSpPr>
          <p:nvPr/>
        </p:nvGrpSpPr>
        <p:grpSpPr bwMode="auto">
          <a:xfrm>
            <a:off x="19707" y="792306"/>
            <a:ext cx="8800765" cy="5633991"/>
            <a:chOff x="-30771" y="0"/>
            <a:chExt cx="109326" cy="74509"/>
          </a:xfrm>
        </p:grpSpPr>
        <p:grpSp>
          <p:nvGrpSpPr>
            <p:cNvPr id="10" name="Group 9"/>
            <p:cNvGrpSpPr>
              <a:grpSpLocks/>
            </p:cNvGrpSpPr>
            <p:nvPr/>
          </p:nvGrpSpPr>
          <p:grpSpPr bwMode="auto">
            <a:xfrm>
              <a:off x="-30771" y="0"/>
              <a:ext cx="109326" cy="74509"/>
              <a:chOff x="-30771" y="0"/>
              <a:chExt cx="109326" cy="74509"/>
            </a:xfrm>
          </p:grpSpPr>
          <p:sp>
            <p:nvSpPr>
              <p:cNvPr id="12" name="Text Box 105"/>
              <p:cNvSpPr txBox="1">
                <a:spLocks noChangeArrowheads="1"/>
              </p:cNvSpPr>
              <p:nvPr/>
            </p:nvSpPr>
            <p:spPr bwMode="auto">
              <a:xfrm>
                <a:off x="-30771" y="0"/>
                <a:ext cx="82833" cy="74509"/>
              </a:xfrm>
              <a:prstGeom prst="rect">
                <a:avLst/>
              </a:prstGeom>
              <a:solidFill>
                <a:schemeClr val="lt1">
                  <a:lumMod val="100000"/>
                  <a:lumOff val="0"/>
                </a:schemeClr>
              </a:solidFill>
              <a:ln w="9525">
                <a:solidFill>
                  <a:srgbClr val="000000"/>
                </a:solidFill>
                <a:prstDash val="lgDash"/>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GB" sz="1100">
                    <a:solidFill>
                      <a:prstClr val="black"/>
                    </a:solidFill>
                    <a:latin typeface="Calibri" panose="020F0502020204030204" pitchFamily="34" charset="0"/>
                    <a:ea typeface="SimSun" panose="02010600030101010101" pitchFamily="2" charset="-122"/>
                    <a:cs typeface="Arial" panose="020B0604020202020204" pitchFamily="34" charset="0"/>
                  </a:rPr>
                  <a:t> </a:t>
                </a:r>
              </a:p>
            </p:txBody>
          </p:sp>
          <p:grpSp>
            <p:nvGrpSpPr>
              <p:cNvPr id="13" name="Group 12"/>
              <p:cNvGrpSpPr>
                <a:grpSpLocks/>
              </p:cNvGrpSpPr>
              <p:nvPr/>
            </p:nvGrpSpPr>
            <p:grpSpPr bwMode="auto">
              <a:xfrm>
                <a:off x="0" y="443"/>
                <a:ext cx="73724" cy="72580"/>
                <a:chOff x="0" y="0"/>
                <a:chExt cx="99956" cy="77167"/>
              </a:xfrm>
            </p:grpSpPr>
            <p:cxnSp>
              <p:nvCxnSpPr>
                <p:cNvPr id="80" name="Straight Arrow Connector 79"/>
                <p:cNvCxnSpPr>
                  <a:cxnSpLocks noChangeShapeType="1"/>
                </p:cNvCxnSpPr>
                <p:nvPr/>
              </p:nvCxnSpPr>
              <p:spPr bwMode="auto">
                <a:xfrm flipH="1">
                  <a:off x="37030" y="8847"/>
                  <a:ext cx="5092"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81" name="Group 80"/>
                <p:cNvGrpSpPr>
                  <a:grpSpLocks/>
                </p:cNvGrpSpPr>
                <p:nvPr/>
              </p:nvGrpSpPr>
              <p:grpSpPr bwMode="auto">
                <a:xfrm>
                  <a:off x="0" y="38616"/>
                  <a:ext cx="26992" cy="30226"/>
                  <a:chOff x="0" y="38616"/>
                  <a:chExt cx="26992" cy="30225"/>
                </a:xfrm>
              </p:grpSpPr>
              <p:sp>
                <p:nvSpPr>
                  <p:cNvPr id="156" name="TextBox 58"/>
                  <p:cNvSpPr txBox="1">
                    <a:spLocks noChangeArrowheads="1"/>
                  </p:cNvSpPr>
                  <p:nvPr/>
                </p:nvSpPr>
                <p:spPr bwMode="auto">
                  <a:xfrm>
                    <a:off x="0" y="54493"/>
                    <a:ext cx="3682" cy="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b="1">
                        <a:solidFill>
                          <a:srgbClr val="000000"/>
                        </a:solidFill>
                        <a:latin typeface="Calibri" panose="020F0502020204030204" pitchFamily="34" charset="0"/>
                        <a:ea typeface="SimSun" panose="02010600030101010101" pitchFamily="2" charset="-122"/>
                        <a:cs typeface="Arial" panose="020B0604020202020204" pitchFamily="34" charset="0"/>
                      </a:rPr>
                      <a:t>…</a:t>
                    </a:r>
                    <a:endParaRPr lang="en-GB" sz="1200">
                      <a:solidFill>
                        <a:prstClr val="black"/>
                      </a:solidFill>
                      <a:latin typeface="Times New Roman" panose="02020603050405020304" pitchFamily="18" charset="0"/>
                      <a:ea typeface="SimSun" panose="02010600030101010101" pitchFamily="2" charset="-122"/>
                    </a:endParaRPr>
                  </a:p>
                </p:txBody>
              </p:sp>
              <p:sp>
                <p:nvSpPr>
                  <p:cNvPr id="157" name="Hexagon 156"/>
                  <p:cNvSpPr>
                    <a:spLocks noChangeArrowheads="1"/>
                  </p:cNvSpPr>
                  <p:nvPr/>
                </p:nvSpPr>
                <p:spPr bwMode="auto">
                  <a:xfrm>
                    <a:off x="10271" y="60201"/>
                    <a:ext cx="9361" cy="8641"/>
                  </a:xfrm>
                  <a:prstGeom prst="hexagon">
                    <a:avLst>
                      <a:gd name="adj" fmla="val 25002"/>
                      <a:gd name="vf" fmla="val 115470"/>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58" name="Hexagon 157"/>
                  <p:cNvSpPr>
                    <a:spLocks noChangeArrowheads="1"/>
                  </p:cNvSpPr>
                  <p:nvPr/>
                </p:nvSpPr>
                <p:spPr bwMode="auto">
                  <a:xfrm>
                    <a:off x="17322" y="38616"/>
                    <a:ext cx="9361" cy="8641"/>
                  </a:xfrm>
                  <a:prstGeom prst="hexagon">
                    <a:avLst>
                      <a:gd name="adj" fmla="val 25002"/>
                      <a:gd name="vf" fmla="val 115470"/>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59" name="Hexagon 158"/>
                  <p:cNvSpPr>
                    <a:spLocks noChangeArrowheads="1"/>
                  </p:cNvSpPr>
                  <p:nvPr/>
                </p:nvSpPr>
                <p:spPr bwMode="auto">
                  <a:xfrm>
                    <a:off x="17631" y="47230"/>
                    <a:ext cx="9361" cy="8641"/>
                  </a:xfrm>
                  <a:prstGeom prst="hexagon">
                    <a:avLst>
                      <a:gd name="adj" fmla="val 25002"/>
                      <a:gd name="vf" fmla="val 115470"/>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60" name="Hexagon 159"/>
                  <p:cNvSpPr>
                    <a:spLocks noChangeArrowheads="1"/>
                  </p:cNvSpPr>
                  <p:nvPr/>
                </p:nvSpPr>
                <p:spPr bwMode="auto">
                  <a:xfrm>
                    <a:off x="17548" y="56020"/>
                    <a:ext cx="9361" cy="8641"/>
                  </a:xfrm>
                  <a:prstGeom prst="hexagon">
                    <a:avLst>
                      <a:gd name="adj" fmla="val 25002"/>
                      <a:gd name="vf" fmla="val 115470"/>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61" name="Hexagon 160"/>
                  <p:cNvSpPr>
                    <a:spLocks noChangeArrowheads="1"/>
                  </p:cNvSpPr>
                  <p:nvPr/>
                </p:nvSpPr>
                <p:spPr bwMode="auto">
                  <a:xfrm>
                    <a:off x="2957" y="47379"/>
                    <a:ext cx="9361" cy="8641"/>
                  </a:xfrm>
                  <a:prstGeom prst="hexagon">
                    <a:avLst>
                      <a:gd name="adj" fmla="val 25002"/>
                      <a:gd name="vf" fmla="val 115470"/>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62" name="Hexagon 161"/>
                  <p:cNvSpPr>
                    <a:spLocks noChangeArrowheads="1"/>
                  </p:cNvSpPr>
                  <p:nvPr/>
                </p:nvSpPr>
                <p:spPr bwMode="auto">
                  <a:xfrm>
                    <a:off x="3123" y="56020"/>
                    <a:ext cx="9361" cy="8641"/>
                  </a:xfrm>
                  <a:prstGeom prst="hexagon">
                    <a:avLst>
                      <a:gd name="adj" fmla="val 25002"/>
                      <a:gd name="vf" fmla="val 115470"/>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63" name="Hexagon 162"/>
                  <p:cNvSpPr>
                    <a:spLocks noChangeArrowheads="1"/>
                  </p:cNvSpPr>
                  <p:nvPr/>
                </p:nvSpPr>
                <p:spPr bwMode="auto">
                  <a:xfrm>
                    <a:off x="10337" y="43252"/>
                    <a:ext cx="9361" cy="8641"/>
                  </a:xfrm>
                  <a:prstGeom prst="hexagon">
                    <a:avLst>
                      <a:gd name="adj" fmla="val 25002"/>
                      <a:gd name="vf" fmla="val 115470"/>
                    </a:avLst>
                  </a:prstGeom>
                  <a:noFill/>
                  <a:ln w="25400">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grpSp>
            <p:sp>
              <p:nvSpPr>
                <p:cNvPr id="82" name="TextBox 85"/>
                <p:cNvSpPr txBox="1">
                  <a:spLocks noChangeArrowheads="1"/>
                </p:cNvSpPr>
                <p:nvPr/>
              </p:nvSpPr>
              <p:spPr bwMode="auto">
                <a:xfrm>
                  <a:off x="19275" y="65143"/>
                  <a:ext cx="3683" cy="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b="1">
                      <a:solidFill>
                        <a:srgbClr val="000000"/>
                      </a:solidFill>
                      <a:latin typeface="Calibri" panose="020F0502020204030204" pitchFamily="34" charset="0"/>
                      <a:ea typeface="SimSun" panose="02010600030101010101" pitchFamily="2" charset="-122"/>
                      <a:cs typeface="Arial" panose="020B0604020202020204" pitchFamily="34" charset="0"/>
                    </a:rPr>
                    <a:t>…</a:t>
                  </a:r>
                  <a:endParaRPr lang="en-GB" sz="1200">
                    <a:solidFill>
                      <a:prstClr val="black"/>
                    </a:solidFill>
                    <a:latin typeface="Times New Roman" panose="02020603050405020304" pitchFamily="18" charset="0"/>
                    <a:ea typeface="SimSun" panose="02010600030101010101" pitchFamily="2" charset="-122"/>
                  </a:endParaRPr>
                </a:p>
              </p:txBody>
            </p:sp>
            <p:pic>
              <p:nvPicPr>
                <p:cNvPr id="83" name="Picture 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3" y="43942"/>
                  <a:ext cx="2509" cy="54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84" name="Picture 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74" y="39130"/>
                  <a:ext cx="2509" cy="54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85" name="Picture 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18" y="47906"/>
                  <a:ext cx="2509" cy="54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86" name="Picture 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4" y="48737"/>
                  <a:ext cx="2509" cy="54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87" name="Picture 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97" y="52052"/>
                  <a:ext cx="2509" cy="54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88" name="Picture 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18" y="57260"/>
                  <a:ext cx="2509" cy="54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89" name="Picture 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42" y="61200"/>
                  <a:ext cx="2509" cy="54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90" name="Picture 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0" y="57260"/>
                  <a:ext cx="2509" cy="54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grpSp>
              <p:nvGrpSpPr>
                <p:cNvPr id="91" name="Group 90"/>
                <p:cNvGrpSpPr>
                  <a:grpSpLocks/>
                </p:cNvGrpSpPr>
                <p:nvPr/>
              </p:nvGrpSpPr>
              <p:grpSpPr bwMode="auto">
                <a:xfrm>
                  <a:off x="38492" y="22665"/>
                  <a:ext cx="30546" cy="10504"/>
                  <a:chOff x="38492" y="22665"/>
                  <a:chExt cx="30546" cy="10504"/>
                </a:xfrm>
              </p:grpSpPr>
              <p:pic>
                <p:nvPicPr>
                  <p:cNvPr id="149" name="Picture 1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77" y="24204"/>
                    <a:ext cx="5869" cy="8024"/>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sp>
                <p:nvSpPr>
                  <p:cNvPr id="150" name="TextBox 110"/>
                  <p:cNvSpPr txBox="1">
                    <a:spLocks noChangeArrowheads="1"/>
                  </p:cNvSpPr>
                  <p:nvPr/>
                </p:nvSpPr>
                <p:spPr bwMode="auto">
                  <a:xfrm>
                    <a:off x="61298" y="26610"/>
                    <a:ext cx="7740" cy="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b="1">
                        <a:solidFill>
                          <a:srgbClr val="000000"/>
                        </a:solidFill>
                        <a:latin typeface="Calibri" panose="020F0502020204030204" pitchFamily="34" charset="0"/>
                        <a:ea typeface="SimSun" panose="02010600030101010101" pitchFamily="2" charset="-122"/>
                        <a:cs typeface="Arial" panose="020B0604020202020204" pitchFamily="34" charset="0"/>
                      </a:rPr>
                      <a:t>…</a:t>
                    </a:r>
                    <a:endParaRPr lang="en-GB" sz="1200">
                      <a:solidFill>
                        <a:prstClr val="black"/>
                      </a:solidFill>
                      <a:latin typeface="Times New Roman" panose="02020603050405020304" pitchFamily="18" charset="0"/>
                      <a:ea typeface="SimSun" panose="02010600030101010101" pitchFamily="2" charset="-122"/>
                    </a:endParaRPr>
                  </a:p>
                </p:txBody>
              </p:sp>
              <p:pic>
                <p:nvPicPr>
                  <p:cNvPr id="151" name="Picture 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69" y="24062"/>
                    <a:ext cx="5450" cy="7451"/>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152" name="Picture 1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43" y="24241"/>
                    <a:ext cx="5378" cy="7352"/>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153" name="Picture 15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26" y="24048"/>
                    <a:ext cx="5794" cy="7921"/>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154" name="Picture 1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89" y="27788"/>
                    <a:ext cx="2468" cy="252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sp>
                <p:nvSpPr>
                  <p:cNvPr id="155" name="Rectangle 154"/>
                  <p:cNvSpPr>
                    <a:spLocks noChangeArrowheads="1"/>
                  </p:cNvSpPr>
                  <p:nvPr/>
                </p:nvSpPr>
                <p:spPr bwMode="auto">
                  <a:xfrm>
                    <a:off x="38492" y="22665"/>
                    <a:ext cx="28083" cy="10504"/>
                  </a:xfrm>
                  <a:prstGeom prst="rect">
                    <a:avLst/>
                  </a:prstGeom>
                  <a:noFill/>
                  <a:ln w="12700">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grpSp>
            <p:grpSp>
              <p:nvGrpSpPr>
                <p:cNvPr id="92" name="Group 91"/>
                <p:cNvGrpSpPr>
                  <a:grpSpLocks/>
                </p:cNvGrpSpPr>
                <p:nvPr/>
              </p:nvGrpSpPr>
              <p:grpSpPr bwMode="auto">
                <a:xfrm>
                  <a:off x="37823" y="53233"/>
                  <a:ext cx="25923" cy="22537"/>
                  <a:chOff x="37823" y="53233"/>
                  <a:chExt cx="25922" cy="22537"/>
                </a:xfrm>
              </p:grpSpPr>
              <p:pic>
                <p:nvPicPr>
                  <p:cNvPr id="135" name="Picture 1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75" y="59713"/>
                    <a:ext cx="3166" cy="648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grpSp>
                <p:nvGrpSpPr>
                  <p:cNvPr id="136" name="Group 135"/>
                  <p:cNvGrpSpPr>
                    <a:grpSpLocks/>
                  </p:cNvGrpSpPr>
                  <p:nvPr/>
                </p:nvGrpSpPr>
                <p:grpSpPr bwMode="auto">
                  <a:xfrm>
                    <a:off x="37823" y="53801"/>
                    <a:ext cx="25923" cy="21969"/>
                    <a:chOff x="37823" y="53801"/>
                    <a:chExt cx="24428" cy="22596"/>
                  </a:xfrm>
                </p:grpSpPr>
                <p:sp>
                  <p:nvSpPr>
                    <p:cNvPr id="142" name="Hexagon 141"/>
                    <p:cNvSpPr>
                      <a:spLocks noChangeArrowheads="1"/>
                    </p:cNvSpPr>
                    <p:nvPr/>
                  </p:nvSpPr>
                  <p:spPr bwMode="auto">
                    <a:xfrm>
                      <a:off x="37823" y="53801"/>
                      <a:ext cx="24429" cy="22596"/>
                    </a:xfrm>
                    <a:prstGeom prst="hexagon">
                      <a:avLst>
                        <a:gd name="adj" fmla="val 25001"/>
                        <a:gd name="vf" fmla="val 115470"/>
                      </a:avLst>
                    </a:prstGeom>
                    <a:noFill/>
                    <a:ln w="25400">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43" name="Oval 142"/>
                    <p:cNvSpPr>
                      <a:spLocks noChangeArrowheads="1"/>
                    </p:cNvSpPr>
                    <p:nvPr/>
                  </p:nvSpPr>
                  <p:spPr bwMode="auto">
                    <a:xfrm>
                      <a:off x="49618" y="53801"/>
                      <a:ext cx="9436" cy="8641"/>
                    </a:xfrm>
                    <a:prstGeom prst="ellipse">
                      <a:avLst/>
                    </a:prstGeom>
                    <a:noFill/>
                    <a:ln w="25400">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44" name="Oval 143"/>
                    <p:cNvSpPr>
                      <a:spLocks noChangeArrowheads="1"/>
                    </p:cNvSpPr>
                    <p:nvPr/>
                  </p:nvSpPr>
                  <p:spPr bwMode="auto">
                    <a:xfrm>
                      <a:off x="37823" y="60576"/>
                      <a:ext cx="9000" cy="8909"/>
                    </a:xfrm>
                    <a:prstGeom prst="ellipse">
                      <a:avLst/>
                    </a:prstGeom>
                    <a:noFill/>
                    <a:ln w="25400">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45" name="Oval 144"/>
                    <p:cNvSpPr>
                      <a:spLocks noChangeArrowheads="1"/>
                    </p:cNvSpPr>
                    <p:nvPr/>
                  </p:nvSpPr>
                  <p:spPr bwMode="auto">
                    <a:xfrm>
                      <a:off x="41481" y="67109"/>
                      <a:ext cx="9436" cy="9289"/>
                    </a:xfrm>
                    <a:prstGeom prst="ellipse">
                      <a:avLst/>
                    </a:prstGeom>
                    <a:noFill/>
                    <a:ln w="25400">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46" name="Oval 145"/>
                    <p:cNvSpPr>
                      <a:spLocks noChangeArrowheads="1"/>
                    </p:cNvSpPr>
                    <p:nvPr/>
                  </p:nvSpPr>
                  <p:spPr bwMode="auto">
                    <a:xfrm>
                      <a:off x="49999" y="67109"/>
                      <a:ext cx="9055" cy="8528"/>
                    </a:xfrm>
                    <a:prstGeom prst="ellipse">
                      <a:avLst/>
                    </a:prstGeom>
                    <a:noFill/>
                    <a:ln w="25400">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47" name="Oval 146"/>
                    <p:cNvSpPr>
                      <a:spLocks noChangeArrowheads="1"/>
                    </p:cNvSpPr>
                    <p:nvPr/>
                  </p:nvSpPr>
                  <p:spPr bwMode="auto">
                    <a:xfrm>
                      <a:off x="53176" y="59882"/>
                      <a:ext cx="9076" cy="9068"/>
                    </a:xfrm>
                    <a:prstGeom prst="ellipse">
                      <a:avLst/>
                    </a:prstGeom>
                    <a:noFill/>
                    <a:ln w="25400">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48" name="Oval 147"/>
                    <p:cNvSpPr>
                      <a:spLocks noChangeArrowheads="1"/>
                    </p:cNvSpPr>
                    <p:nvPr/>
                  </p:nvSpPr>
                  <p:spPr bwMode="auto">
                    <a:xfrm>
                      <a:off x="45521" y="60423"/>
                      <a:ext cx="9436" cy="9062"/>
                    </a:xfrm>
                    <a:prstGeom prst="ellipse">
                      <a:avLst/>
                    </a:prstGeom>
                    <a:noFill/>
                    <a:ln w="25400">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grpSp>
              <p:pic>
                <p:nvPicPr>
                  <p:cNvPr id="137" name="Picture 13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58" y="53356"/>
                    <a:ext cx="3166" cy="648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138" name="Picture 13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114" y="53233"/>
                    <a:ext cx="3166" cy="648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139" name="Picture 13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36" y="59713"/>
                    <a:ext cx="3167" cy="648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140" name="Picture 1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3" y="66024"/>
                    <a:ext cx="3185" cy="648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pic>
                <p:nvPicPr>
                  <p:cNvPr id="141" name="Picture 14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63" y="60528"/>
                    <a:ext cx="2784" cy="5665"/>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grpSp>
            <p:pic>
              <p:nvPicPr>
                <p:cNvPr id="93" name="Picture 9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576" y="38218"/>
                  <a:ext cx="4011" cy="401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638" y="37837"/>
                  <a:ext cx="4011" cy="401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657" y="37837"/>
                  <a:ext cx="4011" cy="4011"/>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Connector 95"/>
                <p:cNvCxnSpPr/>
                <p:nvPr/>
              </p:nvCxnSpPr>
              <p:spPr bwMode="auto">
                <a:xfrm>
                  <a:off x="43882" y="31585"/>
                  <a:ext cx="976" cy="68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7" name="Straight Connector 96"/>
                <p:cNvCxnSpPr/>
                <p:nvPr/>
              </p:nvCxnSpPr>
              <p:spPr bwMode="auto">
                <a:xfrm>
                  <a:off x="43882" y="31665"/>
                  <a:ext cx="7762" cy="61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98" name="Straight Connector 97"/>
                <p:cNvCxnSpPr/>
                <p:nvPr/>
              </p:nvCxnSpPr>
              <p:spPr bwMode="auto">
                <a:xfrm>
                  <a:off x="43882" y="31665"/>
                  <a:ext cx="14781" cy="61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99" name="Straight Connector 98"/>
                <p:cNvCxnSpPr/>
                <p:nvPr/>
              </p:nvCxnSpPr>
              <p:spPr bwMode="auto">
                <a:xfrm flipH="1">
                  <a:off x="44581" y="30380"/>
                  <a:ext cx="4288" cy="783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0" name="Straight Connector 99"/>
                <p:cNvCxnSpPr/>
                <p:nvPr/>
              </p:nvCxnSpPr>
              <p:spPr bwMode="auto">
                <a:xfrm>
                  <a:off x="48869" y="30380"/>
                  <a:ext cx="2775" cy="74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1" name="Straight Connector 100"/>
                <p:cNvCxnSpPr/>
                <p:nvPr/>
              </p:nvCxnSpPr>
              <p:spPr bwMode="auto">
                <a:xfrm>
                  <a:off x="48869" y="30380"/>
                  <a:ext cx="9794" cy="74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2" name="Straight Connector 101"/>
                <p:cNvCxnSpPr/>
                <p:nvPr/>
              </p:nvCxnSpPr>
              <p:spPr bwMode="auto">
                <a:xfrm flipH="1">
                  <a:off x="44581" y="30380"/>
                  <a:ext cx="8635" cy="783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3" name="Straight Connector 102"/>
                <p:cNvCxnSpPr/>
                <p:nvPr/>
              </p:nvCxnSpPr>
              <p:spPr bwMode="auto">
                <a:xfrm flipH="1">
                  <a:off x="51644" y="30380"/>
                  <a:ext cx="1572" cy="74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4" name="Straight Connector 103"/>
                <p:cNvCxnSpPr/>
                <p:nvPr/>
              </p:nvCxnSpPr>
              <p:spPr bwMode="auto">
                <a:xfrm>
                  <a:off x="53216" y="30380"/>
                  <a:ext cx="5447" cy="74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5" name="Straight Connector 104"/>
                <p:cNvCxnSpPr/>
                <p:nvPr/>
              </p:nvCxnSpPr>
              <p:spPr bwMode="auto">
                <a:xfrm flipH="1">
                  <a:off x="44581" y="31249"/>
                  <a:ext cx="13067" cy="69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6" name="Straight Connector 105"/>
                <p:cNvCxnSpPr/>
                <p:nvPr/>
              </p:nvCxnSpPr>
              <p:spPr bwMode="auto">
                <a:xfrm flipH="1">
                  <a:off x="51644" y="31249"/>
                  <a:ext cx="6004" cy="6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7" name="Straight Connector 106"/>
                <p:cNvCxnSpPr/>
                <p:nvPr/>
              </p:nvCxnSpPr>
              <p:spPr bwMode="auto">
                <a:xfrm>
                  <a:off x="57648" y="31249"/>
                  <a:ext cx="1015" cy="6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8" name="Straight Connector 107"/>
                <p:cNvCxnSpPr/>
                <p:nvPr/>
              </p:nvCxnSpPr>
              <p:spPr bwMode="auto">
                <a:xfrm>
                  <a:off x="45475" y="39843"/>
                  <a:ext cx="416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09" name="Straight Connector 108"/>
                <p:cNvCxnSpPr/>
                <p:nvPr/>
              </p:nvCxnSpPr>
              <p:spPr bwMode="auto">
                <a:xfrm>
                  <a:off x="52430" y="39843"/>
                  <a:ext cx="422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pic>
              <p:nvPicPr>
                <p:cNvPr id="110" name="Picture 10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464" y="14062"/>
                  <a:ext cx="10061" cy="7600"/>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cxnSp>
              <p:nvCxnSpPr>
                <p:cNvPr id="111" name="Elbow Connector 110"/>
                <p:cNvCxnSpPr>
                  <a:cxnSpLocks noChangeShapeType="1"/>
                </p:cNvCxnSpPr>
                <p:nvPr/>
              </p:nvCxnSpPr>
              <p:spPr bwMode="auto">
                <a:xfrm rot="16200000" flipV="1">
                  <a:off x="49023" y="19154"/>
                  <a:ext cx="4282" cy="2739"/>
                </a:xfrm>
                <a:prstGeom prst="bentConnector3">
                  <a:avLst>
                    <a:gd name="adj1" fmla="val 35764"/>
                  </a:avLst>
                </a:prstGeom>
                <a:noFill/>
                <a:ln w="19050">
                  <a:solidFill>
                    <a:schemeClr val="tx1">
                      <a:lumMod val="100000"/>
                      <a:lumOff val="0"/>
                    </a:schemeClr>
                  </a:solidFill>
                  <a:miter lim="800000"/>
                  <a:headEnd/>
                  <a:tailEnd/>
                </a:ln>
                <a:extLst>
                  <a:ext uri="{909E8E84-426E-40DD-AFC4-6F175D3DCCD1}">
                    <a14:hiddenFill xmlns:a14="http://schemas.microsoft.com/office/drawing/2010/main">
                      <a:noFill/>
                    </a14:hiddenFill>
                  </a:ext>
                </a:extLst>
              </p:spPr>
            </p:cxnSp>
            <p:cxnSp>
              <p:nvCxnSpPr>
                <p:cNvPr id="112" name="Straight Connector 111"/>
                <p:cNvCxnSpPr/>
                <p:nvPr/>
              </p:nvCxnSpPr>
              <p:spPr bwMode="auto">
                <a:xfrm>
                  <a:off x="37799" y="44530"/>
                  <a:ext cx="27422" cy="0"/>
                </a:xfrm>
                <a:prstGeom prst="line">
                  <a:avLst/>
                </a:prstGeom>
                <a:noFill/>
                <a:ln w="9525">
                  <a:solidFill>
                    <a:srgbClr val="4A7EBB"/>
                  </a:solidFill>
                  <a:prstDash val="lgDash"/>
                  <a:round/>
                  <a:headEnd/>
                  <a:tailEnd/>
                </a:ln>
                <a:extLst>
                  <a:ext uri="{909E8E84-426E-40DD-AFC4-6F175D3DCCD1}">
                    <a14:hiddenFill xmlns:a14="http://schemas.microsoft.com/office/drawing/2010/main">
                      <a:noFill/>
                    </a14:hiddenFill>
                  </a:ext>
                </a:extLst>
              </p:spPr>
            </p:cxnSp>
            <p:cxnSp>
              <p:nvCxnSpPr>
                <p:cNvPr id="113" name="Straight Connector 112"/>
                <p:cNvCxnSpPr/>
                <p:nvPr/>
              </p:nvCxnSpPr>
              <p:spPr bwMode="auto">
                <a:xfrm flipH="1" flipV="1">
                  <a:off x="51736" y="44824"/>
                  <a:ext cx="3705" cy="85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14" name="Straight Connector 113"/>
                <p:cNvCxnSpPr/>
                <p:nvPr/>
              </p:nvCxnSpPr>
              <p:spPr bwMode="auto">
                <a:xfrm flipV="1">
                  <a:off x="51020" y="44824"/>
                  <a:ext cx="716" cy="1488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15" name="Straight Connector 114"/>
                <p:cNvCxnSpPr/>
                <p:nvPr/>
              </p:nvCxnSpPr>
              <p:spPr bwMode="auto">
                <a:xfrm flipH="1" flipV="1">
                  <a:off x="51736" y="44824"/>
                  <a:ext cx="7722" cy="1488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16" name="Straight Connector 115"/>
                <p:cNvCxnSpPr/>
                <p:nvPr/>
              </p:nvCxnSpPr>
              <p:spPr bwMode="auto">
                <a:xfrm flipV="1">
                  <a:off x="42255" y="44824"/>
                  <a:ext cx="9481" cy="157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pic>
              <p:nvPicPr>
                <p:cNvPr id="117" name="Picture 11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270" y="38953"/>
                  <a:ext cx="6314" cy="5272"/>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cxnSp>
              <p:nvCxnSpPr>
                <p:cNvPr id="118" name="Straight Connector 117"/>
                <p:cNvCxnSpPr/>
                <p:nvPr/>
              </p:nvCxnSpPr>
              <p:spPr bwMode="auto">
                <a:xfrm>
                  <a:off x="66726" y="39656"/>
                  <a:ext cx="58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19" name="Straight Connector 118"/>
                <p:cNvCxnSpPr/>
                <p:nvPr/>
              </p:nvCxnSpPr>
              <p:spPr bwMode="auto">
                <a:xfrm>
                  <a:off x="66724" y="42416"/>
                  <a:ext cx="58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20" name="Straight Connector 119"/>
                <p:cNvCxnSpPr/>
                <p:nvPr/>
              </p:nvCxnSpPr>
              <p:spPr bwMode="auto">
                <a:xfrm>
                  <a:off x="66710" y="41026"/>
                  <a:ext cx="536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21" name="Straight Connector 120"/>
                <p:cNvCxnSpPr/>
                <p:nvPr/>
              </p:nvCxnSpPr>
              <p:spPr bwMode="auto">
                <a:xfrm flipH="1" flipV="1">
                  <a:off x="77278" y="42067"/>
                  <a:ext cx="5723" cy="5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sp>
              <p:nvSpPr>
                <p:cNvPr id="122" name="Cloud 2397"/>
                <p:cNvSpPr>
                  <a:spLocks/>
                </p:cNvSpPr>
                <p:nvPr/>
              </p:nvSpPr>
              <p:spPr bwMode="auto">
                <a:xfrm>
                  <a:off x="82949" y="37837"/>
                  <a:ext cx="17007" cy="9542"/>
                </a:xfrm>
                <a:custGeom>
                  <a:avLst/>
                  <a:gdLst>
                    <a:gd name="T0" fmla="*/ 184757 w 43200"/>
                    <a:gd name="T1" fmla="*/ 578215 h 43200"/>
                    <a:gd name="T2" fmla="*/ 85036 w 43200"/>
                    <a:gd name="T3" fmla="*/ 560610 h 43200"/>
                    <a:gd name="T4" fmla="*/ 272746 w 43200"/>
                    <a:gd name="T5" fmla="*/ 770872 h 43200"/>
                    <a:gd name="T6" fmla="*/ 229126 w 43200"/>
                    <a:gd name="T7" fmla="*/ 779288 h 43200"/>
                    <a:gd name="T8" fmla="*/ 648717 w 43200"/>
                    <a:gd name="T9" fmla="*/ 863446 h 43200"/>
                    <a:gd name="T10" fmla="*/ 622419 w 43200"/>
                    <a:gd name="T11" fmla="*/ 825011 h 43200"/>
                    <a:gd name="T12" fmla="*/ 1134881 w 43200"/>
                    <a:gd name="T13" fmla="*/ 767603 h 43200"/>
                    <a:gd name="T14" fmla="*/ 1124370 w 43200"/>
                    <a:gd name="T15" fmla="*/ 809770 h 43200"/>
                    <a:gd name="T16" fmla="*/ 1343614 w 43200"/>
                    <a:gd name="T17" fmla="*/ 507023 h 43200"/>
                    <a:gd name="T18" fmla="*/ 1471601 w 43200"/>
                    <a:gd name="T19" fmla="*/ 664648 h 43200"/>
                    <a:gd name="T20" fmla="*/ 1645532 w 43200"/>
                    <a:gd name="T21" fmla="*/ 339149 h 43200"/>
                    <a:gd name="T22" fmla="*/ 1588526 w 43200"/>
                    <a:gd name="T23" fmla="*/ 398258 h 43200"/>
                    <a:gd name="T24" fmla="*/ 1508765 w 43200"/>
                    <a:gd name="T25" fmla="*/ 119853 h 43200"/>
                    <a:gd name="T26" fmla="*/ 1511757 w 43200"/>
                    <a:gd name="T27" fmla="*/ 147773 h 43200"/>
                    <a:gd name="T28" fmla="*/ 1144762 w 43200"/>
                    <a:gd name="T29" fmla="*/ 87294 h 43200"/>
                    <a:gd name="T30" fmla="*/ 1173974 w 43200"/>
                    <a:gd name="T31" fmla="*/ 51687 h 43200"/>
                    <a:gd name="T32" fmla="*/ 871662 w 43200"/>
                    <a:gd name="T33" fmla="*/ 104258 h 43200"/>
                    <a:gd name="T34" fmla="*/ 885795 w 43200"/>
                    <a:gd name="T35" fmla="*/ 73555 h 43200"/>
                    <a:gd name="T36" fmla="*/ 551162 w 43200"/>
                    <a:gd name="T37" fmla="*/ 114684 h 43200"/>
                    <a:gd name="T38" fmla="*/ 602341 w 43200"/>
                    <a:gd name="T39" fmla="*/ 144460 h 43200"/>
                    <a:gd name="T40" fmla="*/ 162475 w 43200"/>
                    <a:gd name="T41" fmla="*/ 348758 h 43200"/>
                    <a:gd name="T42" fmla="*/ 153538 w 43200"/>
                    <a:gd name="T43" fmla="*/ 317414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w="25400">
                  <a:solidFill>
                    <a:srgbClr val="A6A6A6"/>
                  </a:solidFill>
                  <a:miter lim="800000"/>
                  <a:headEnd/>
                  <a:tailEnd/>
                </a:ln>
              </p:spPr>
              <p:txBody>
                <a:bodyPr rot="0" vert="horz" wrap="square" lIns="91440" tIns="45720" rIns="91440" bIns="45720" anchor="ctr" anchorCtr="0" upright="1">
                  <a:noAutofit/>
                </a:bodyPr>
                <a:lstStyle/>
                <a:p>
                  <a:pPr algn="ctr"/>
                  <a:r>
                    <a:rPr lang="en-US" sz="1100">
                      <a:solidFill>
                        <a:srgbClr val="000000"/>
                      </a:solidFill>
                      <a:latin typeface="Times New Roman" panose="02020603050405020304" pitchFamily="18" charset="0"/>
                      <a:ea typeface="SimSun" panose="02010600030101010101" pitchFamily="2" charset="-122"/>
                    </a:rPr>
                    <a:t>Internet</a:t>
                  </a:r>
                  <a:endParaRPr lang="en-GB" sz="1200">
                    <a:solidFill>
                      <a:prstClr val="black"/>
                    </a:solidFill>
                    <a:latin typeface="Times New Roman" panose="02020603050405020304" pitchFamily="18" charset="0"/>
                    <a:ea typeface="SimSun" panose="02010600030101010101" pitchFamily="2" charset="-122"/>
                  </a:endParaRPr>
                </a:p>
              </p:txBody>
            </p:sp>
            <p:cxnSp>
              <p:nvCxnSpPr>
                <p:cNvPr id="123" name="Straight Connector 122"/>
                <p:cNvCxnSpPr/>
                <p:nvPr/>
              </p:nvCxnSpPr>
              <p:spPr bwMode="auto">
                <a:xfrm flipV="1">
                  <a:off x="24651" y="53801"/>
                  <a:ext cx="19653" cy="2070"/>
                </a:xfrm>
                <a:prstGeom prst="line">
                  <a:avLst/>
                </a:prstGeom>
                <a:noFill/>
                <a:ln w="15875">
                  <a:solidFill>
                    <a:srgbClr val="404040"/>
                  </a:solidFill>
                  <a:prstDash val="dashDot"/>
                  <a:round/>
                  <a:headEnd/>
                  <a:tailEnd/>
                </a:ln>
                <a:extLst>
                  <a:ext uri="{909E8E84-426E-40DD-AFC4-6F175D3DCCD1}">
                    <a14:hiddenFill xmlns:a14="http://schemas.microsoft.com/office/drawing/2010/main">
                      <a:noFill/>
                    </a14:hiddenFill>
                  </a:ext>
                </a:extLst>
              </p:spPr>
            </p:cxnSp>
            <p:cxnSp>
              <p:nvCxnSpPr>
                <p:cNvPr id="124" name="Straight Connector 123"/>
                <p:cNvCxnSpPr/>
                <p:nvPr/>
              </p:nvCxnSpPr>
              <p:spPr bwMode="auto">
                <a:xfrm>
                  <a:off x="19888" y="64661"/>
                  <a:ext cx="27485" cy="12506"/>
                </a:xfrm>
                <a:prstGeom prst="line">
                  <a:avLst/>
                </a:prstGeom>
                <a:noFill/>
                <a:ln w="15875">
                  <a:solidFill>
                    <a:srgbClr val="595959"/>
                  </a:solidFill>
                  <a:prstDash val="dashDot"/>
                  <a:round/>
                  <a:headEnd/>
                  <a:tailEnd/>
                </a:ln>
                <a:extLst>
                  <a:ext uri="{909E8E84-426E-40DD-AFC4-6F175D3DCCD1}">
                    <a14:hiddenFill xmlns:a14="http://schemas.microsoft.com/office/drawing/2010/main">
                      <a:noFill/>
                    </a14:hiddenFill>
                  </a:ext>
                </a:extLst>
              </p:spPr>
            </p:cxnSp>
            <p:sp>
              <p:nvSpPr>
                <p:cNvPr id="125" name="TextBox 208"/>
                <p:cNvSpPr txBox="1">
                  <a:spLocks noChangeArrowheads="1"/>
                </p:cNvSpPr>
                <p:nvPr/>
              </p:nvSpPr>
              <p:spPr bwMode="auto">
                <a:xfrm>
                  <a:off x="1430" y="3766"/>
                  <a:ext cx="35698" cy="11816"/>
                </a:xfrm>
                <a:prstGeom prst="rect">
                  <a:avLst/>
                </a:prstGeom>
                <a:ln>
                  <a:headEnd/>
                  <a:tailEnd/>
                </a:ln>
                <a:extLst/>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upright="1">
                  <a:noAutofit/>
                </a:bodyPr>
                <a:lstStyle/>
                <a:p>
                  <a:pPr algn="just"/>
                  <a:r>
                    <a:rPr lang="en-US" sz="500" b="1" dirty="0">
                      <a:solidFill>
                        <a:srgbClr val="000000"/>
                      </a:solidFill>
                      <a:ea typeface="SimSun" panose="02010600030101010101" pitchFamily="2" charset="-122"/>
                    </a:rPr>
                    <a:t>1- Local Servers (DHCP, NTP, DNS  ... etc.)</a:t>
                  </a:r>
                  <a:endParaRPr lang="en-GB" sz="1200" dirty="0">
                    <a:solidFill>
                      <a:prstClr val="black"/>
                    </a:solidFill>
                    <a:latin typeface="Times New Roman" panose="02020603050405020304" pitchFamily="18" charset="0"/>
                    <a:ea typeface="SimSun" panose="02010600030101010101" pitchFamily="2" charset="-122"/>
                  </a:endParaRPr>
                </a:p>
                <a:p>
                  <a:pPr algn="just"/>
                  <a:r>
                    <a:rPr lang="en-US" sz="500" b="1" dirty="0">
                      <a:solidFill>
                        <a:srgbClr val="000000"/>
                      </a:solidFill>
                      <a:ea typeface="SimSun" panose="02010600030101010101" pitchFamily="2" charset="-122"/>
                    </a:rPr>
                    <a:t>2- Application Services (Load balance, Firewall, Discovery, IP flat …etc.)</a:t>
                  </a:r>
                  <a:endParaRPr lang="en-GB" sz="1200" dirty="0">
                    <a:solidFill>
                      <a:prstClr val="black"/>
                    </a:solidFill>
                    <a:latin typeface="Times New Roman" panose="02020603050405020304" pitchFamily="18" charset="0"/>
                    <a:ea typeface="SimSun" panose="02010600030101010101" pitchFamily="2" charset="-122"/>
                  </a:endParaRPr>
                </a:p>
                <a:p>
                  <a:pPr algn="just"/>
                  <a:r>
                    <a:rPr lang="en-US" sz="500" b="1" dirty="0">
                      <a:solidFill>
                        <a:srgbClr val="000000"/>
                      </a:solidFill>
                      <a:ea typeface="SimSun" panose="02010600030101010101" pitchFamily="2" charset="-122"/>
                    </a:rPr>
                    <a:t>3- Management Services for orchestra controllers</a:t>
                  </a:r>
                  <a:endParaRPr lang="en-GB" sz="1200" dirty="0">
                    <a:solidFill>
                      <a:prstClr val="black"/>
                    </a:solidFill>
                    <a:latin typeface="Times New Roman" panose="02020603050405020304" pitchFamily="18" charset="0"/>
                    <a:ea typeface="SimSun" panose="02010600030101010101" pitchFamily="2" charset="-122"/>
                  </a:endParaRPr>
                </a:p>
                <a:p>
                  <a:pPr algn="just"/>
                  <a:r>
                    <a:rPr lang="en-US" sz="500" dirty="0">
                      <a:solidFill>
                        <a:prstClr val="black"/>
                      </a:solidFill>
                      <a:ea typeface="SimSun" panose="02010600030101010101" pitchFamily="2" charset="-122"/>
                    </a:rPr>
                    <a:t> </a:t>
                  </a:r>
                  <a:endParaRPr lang="en-GB" sz="1200" dirty="0">
                    <a:solidFill>
                      <a:prstClr val="black"/>
                    </a:solidFill>
                    <a:latin typeface="Times New Roman" panose="02020603050405020304" pitchFamily="18" charset="0"/>
                    <a:ea typeface="SimSun" panose="02010600030101010101" pitchFamily="2" charset="-122"/>
                  </a:endParaRPr>
                </a:p>
              </p:txBody>
            </p:sp>
            <p:sp>
              <p:nvSpPr>
                <p:cNvPr id="126" name="TextBox 249"/>
                <p:cNvSpPr txBox="1">
                  <a:spLocks noChangeArrowheads="1"/>
                </p:cNvSpPr>
                <p:nvPr/>
              </p:nvSpPr>
              <p:spPr bwMode="auto">
                <a:xfrm>
                  <a:off x="20972" y="16515"/>
                  <a:ext cx="29261" cy="5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500" b="1">
                      <a:solidFill>
                        <a:srgbClr val="000000"/>
                      </a:solidFill>
                      <a:latin typeface="Times New Roman" panose="02020603050405020304" pitchFamily="18" charset="0"/>
                      <a:ea typeface="SimSun" panose="02010600030101010101" pitchFamily="2" charset="-122"/>
                    </a:rPr>
                    <a:t>Orchestra SDN controllers</a:t>
                  </a:r>
                  <a:endParaRPr lang="en-GB" sz="1200">
                    <a:solidFill>
                      <a:prstClr val="black"/>
                    </a:solidFill>
                    <a:latin typeface="Times New Roman" panose="02020603050405020304" pitchFamily="18" charset="0"/>
                    <a:ea typeface="SimSun" panose="02010600030101010101" pitchFamily="2" charset="-122"/>
                  </a:endParaRPr>
                </a:p>
                <a:p>
                  <a:pPr algn="ctr"/>
                  <a:r>
                    <a:rPr lang="en-US" sz="500" b="1">
                      <a:solidFill>
                        <a:srgbClr val="000000"/>
                      </a:solidFill>
                      <a:latin typeface="Times New Roman" panose="02020603050405020304" pitchFamily="18" charset="0"/>
                      <a:ea typeface="SimSun" panose="02010600030101010101" pitchFamily="2" charset="-122"/>
                    </a:rPr>
                    <a:t> (VMs Pool)</a:t>
                  </a:r>
                  <a:endParaRPr lang="en-GB" sz="1200">
                    <a:solidFill>
                      <a:prstClr val="black"/>
                    </a:solidFill>
                    <a:latin typeface="Times New Roman" panose="02020603050405020304" pitchFamily="18" charset="0"/>
                    <a:ea typeface="SimSun" panose="02010600030101010101" pitchFamily="2" charset="-122"/>
                  </a:endParaRPr>
                </a:p>
              </p:txBody>
            </p:sp>
            <p:sp>
              <p:nvSpPr>
                <p:cNvPr id="127" name="TextBox 258"/>
                <p:cNvSpPr txBox="1">
                  <a:spLocks noChangeArrowheads="1"/>
                </p:cNvSpPr>
                <p:nvPr/>
              </p:nvSpPr>
              <p:spPr bwMode="auto">
                <a:xfrm>
                  <a:off x="20204" y="25533"/>
                  <a:ext cx="19531" cy="5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400" b="1">
                      <a:solidFill>
                        <a:srgbClr val="000000"/>
                      </a:solidFill>
                      <a:latin typeface="Times New Roman" panose="02020603050405020304" pitchFamily="18" charset="0"/>
                      <a:ea typeface="SimSun" panose="02010600030101010101" pitchFamily="2" charset="-122"/>
                    </a:rPr>
                    <a:t>SDN Controllers +BBU Pool</a:t>
                  </a:r>
                  <a:endParaRPr lang="en-GB" sz="1200">
                    <a:solidFill>
                      <a:prstClr val="black"/>
                    </a:solidFill>
                    <a:latin typeface="Times New Roman" panose="02020603050405020304" pitchFamily="18" charset="0"/>
                    <a:ea typeface="SimSun" panose="02010600030101010101" pitchFamily="2" charset="-122"/>
                  </a:endParaRPr>
                </a:p>
              </p:txBody>
            </p:sp>
            <p:sp>
              <p:nvSpPr>
                <p:cNvPr id="128" name="TextBox 259"/>
                <p:cNvSpPr txBox="1">
                  <a:spLocks noChangeArrowheads="1"/>
                </p:cNvSpPr>
                <p:nvPr/>
              </p:nvSpPr>
              <p:spPr bwMode="auto">
                <a:xfrm>
                  <a:off x="26681" y="34930"/>
                  <a:ext cx="12620" cy="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500" b="1">
                      <a:solidFill>
                        <a:srgbClr val="000000"/>
                      </a:solidFill>
                      <a:latin typeface="Times New Roman" panose="02020603050405020304" pitchFamily="18" charset="0"/>
                      <a:ea typeface="SimSun" panose="02010600030101010101" pitchFamily="2" charset="-122"/>
                    </a:rPr>
                    <a:t>Open flow</a:t>
                  </a:r>
                  <a:endParaRPr lang="en-GB" sz="1200">
                    <a:solidFill>
                      <a:prstClr val="black"/>
                    </a:solidFill>
                    <a:latin typeface="Times New Roman" panose="02020603050405020304" pitchFamily="18" charset="0"/>
                    <a:ea typeface="SimSun" panose="02010600030101010101" pitchFamily="2" charset="-122"/>
                  </a:endParaRPr>
                </a:p>
                <a:p>
                  <a:pPr algn="ctr"/>
                  <a:r>
                    <a:rPr lang="en-US" sz="900" b="1">
                      <a:solidFill>
                        <a:srgbClr val="000000"/>
                      </a:solidFill>
                      <a:latin typeface="Times New Roman" panose="02020603050405020304" pitchFamily="18" charset="0"/>
                      <a:ea typeface="SimSun" panose="02010600030101010101" pitchFamily="2" charset="-122"/>
                    </a:rPr>
                    <a:t> Switches</a:t>
                  </a:r>
                  <a:endParaRPr lang="en-GB" sz="1200">
                    <a:solidFill>
                      <a:prstClr val="black"/>
                    </a:solidFill>
                    <a:latin typeface="Times New Roman" panose="02020603050405020304" pitchFamily="18" charset="0"/>
                    <a:ea typeface="SimSun" panose="02010600030101010101" pitchFamily="2" charset="-122"/>
                  </a:endParaRPr>
                </a:p>
              </p:txBody>
            </p:sp>
            <p:sp>
              <p:nvSpPr>
                <p:cNvPr id="129" name="TextBox 314"/>
                <p:cNvSpPr txBox="1">
                  <a:spLocks noChangeArrowheads="1"/>
                </p:cNvSpPr>
                <p:nvPr/>
              </p:nvSpPr>
              <p:spPr bwMode="auto">
                <a:xfrm>
                  <a:off x="80905" y="24239"/>
                  <a:ext cx="14275" cy="106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800" b="1">
                      <a:solidFill>
                        <a:srgbClr val="000000"/>
                      </a:solidFill>
                      <a:latin typeface="Times New Roman" panose="02020603050405020304" pitchFamily="18" charset="0"/>
                      <a:ea typeface="SimSun" panose="02010600030101010101" pitchFamily="2" charset="-122"/>
                    </a:rPr>
                    <a:t>VMs Pool </a:t>
                  </a:r>
                  <a:endParaRPr lang="en-GB" sz="1200">
                    <a:solidFill>
                      <a:prstClr val="black"/>
                    </a:solidFill>
                    <a:latin typeface="Times New Roman" panose="02020603050405020304" pitchFamily="18" charset="0"/>
                    <a:ea typeface="SimSun" panose="02010600030101010101" pitchFamily="2" charset="-122"/>
                  </a:endParaRPr>
                </a:p>
                <a:p>
                  <a:pPr algn="ctr"/>
                  <a:r>
                    <a:rPr lang="en-US" sz="800" b="1">
                      <a:solidFill>
                        <a:srgbClr val="000000"/>
                      </a:solidFill>
                      <a:latin typeface="Times New Roman" panose="02020603050405020304" pitchFamily="18" charset="0"/>
                      <a:ea typeface="SimSun" panose="02010600030101010101" pitchFamily="2" charset="-122"/>
                    </a:rPr>
                    <a:t>(S-GW,</a:t>
                  </a:r>
                  <a:endParaRPr lang="en-GB" sz="1200">
                    <a:solidFill>
                      <a:prstClr val="black"/>
                    </a:solidFill>
                    <a:latin typeface="Times New Roman" panose="02020603050405020304" pitchFamily="18" charset="0"/>
                    <a:ea typeface="SimSun" panose="02010600030101010101" pitchFamily="2" charset="-122"/>
                  </a:endParaRPr>
                </a:p>
                <a:p>
                  <a:pPr algn="ctr"/>
                  <a:r>
                    <a:rPr lang="en-US" sz="800" b="1">
                      <a:solidFill>
                        <a:srgbClr val="000000"/>
                      </a:solidFill>
                      <a:latin typeface="Times New Roman" panose="02020603050405020304" pitchFamily="18" charset="0"/>
                      <a:ea typeface="SimSun" panose="02010600030101010101" pitchFamily="2" charset="-122"/>
                    </a:rPr>
                    <a:t> P-GW)</a:t>
                  </a:r>
                  <a:endParaRPr lang="en-GB" sz="1200">
                    <a:solidFill>
                      <a:prstClr val="black"/>
                    </a:solidFill>
                    <a:latin typeface="Times New Roman" panose="02020603050405020304" pitchFamily="18" charset="0"/>
                    <a:ea typeface="SimSun" panose="02010600030101010101" pitchFamily="2" charset="-122"/>
                  </a:endParaRPr>
                </a:p>
                <a:p>
                  <a:pPr algn="ctr"/>
                  <a:r>
                    <a:rPr lang="en-US" sz="800" b="1">
                      <a:solidFill>
                        <a:srgbClr val="000000"/>
                      </a:solidFill>
                      <a:latin typeface="Times New Roman" panose="02020603050405020304" pitchFamily="18" charset="0"/>
                      <a:ea typeface="SimSun" panose="02010600030101010101" pitchFamily="2" charset="-122"/>
                    </a:rPr>
                    <a:t>Open flow gateway</a:t>
                  </a:r>
                  <a:endParaRPr lang="en-GB" sz="1200">
                    <a:solidFill>
                      <a:prstClr val="black"/>
                    </a:solidFill>
                    <a:latin typeface="Times New Roman" panose="02020603050405020304" pitchFamily="18" charset="0"/>
                    <a:ea typeface="SimSun" panose="02010600030101010101" pitchFamily="2" charset="-122"/>
                  </a:endParaRPr>
                </a:p>
              </p:txBody>
            </p:sp>
            <p:sp>
              <p:nvSpPr>
                <p:cNvPr id="130" name="TextBox 315"/>
                <p:cNvSpPr txBox="1">
                  <a:spLocks noChangeArrowheads="1"/>
                </p:cNvSpPr>
                <p:nvPr/>
              </p:nvSpPr>
              <p:spPr bwMode="auto">
                <a:xfrm>
                  <a:off x="65221" y="43252"/>
                  <a:ext cx="15414" cy="7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600" b="1">
                      <a:solidFill>
                        <a:srgbClr val="000000"/>
                      </a:solidFill>
                      <a:latin typeface="Times New Roman" panose="02020603050405020304" pitchFamily="18" charset="0"/>
                      <a:ea typeface="SimSun" panose="02010600030101010101" pitchFamily="2" charset="-122"/>
                    </a:rPr>
                    <a:t>Aggregation Links</a:t>
                  </a:r>
                  <a:endParaRPr lang="en-GB" sz="1200">
                    <a:solidFill>
                      <a:prstClr val="black"/>
                    </a:solidFill>
                    <a:latin typeface="Times New Roman" panose="02020603050405020304" pitchFamily="18" charset="0"/>
                    <a:ea typeface="SimSun" panose="02010600030101010101" pitchFamily="2" charset="-122"/>
                  </a:endParaRPr>
                </a:p>
              </p:txBody>
            </p:sp>
            <p:sp>
              <p:nvSpPr>
                <p:cNvPr id="131" name="Text Box 298"/>
                <p:cNvSpPr txBox="1">
                  <a:spLocks noChangeArrowheads="1"/>
                </p:cNvSpPr>
                <p:nvPr/>
              </p:nvSpPr>
              <p:spPr bwMode="auto">
                <a:xfrm>
                  <a:off x="24133" y="58354"/>
                  <a:ext cx="15850" cy="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n-US" sz="600" b="1">
                      <a:solidFill>
                        <a:srgbClr val="000000"/>
                      </a:solidFill>
                      <a:latin typeface="Times New Roman" panose="02020603050405020304" pitchFamily="18" charset="0"/>
                      <a:ea typeface="Calibri" panose="020F0502020204030204" pitchFamily="34" charset="0"/>
                    </a:rPr>
                    <a:t>Cell </a:t>
                  </a:r>
                  <a:r>
                    <a:rPr lang="en-US" sz="500" b="1">
                      <a:solidFill>
                        <a:srgbClr val="000000"/>
                      </a:solidFill>
                      <a:latin typeface="Times New Roman" panose="02020603050405020304" pitchFamily="18" charset="0"/>
                      <a:ea typeface="Calibri" panose="020F0502020204030204" pitchFamily="34" charset="0"/>
                    </a:rPr>
                    <a:t>Differentiation</a:t>
                  </a:r>
                  <a:endParaRPr lang="en-GB" sz="1200">
                    <a:solidFill>
                      <a:prstClr val="black"/>
                    </a:solidFill>
                    <a:latin typeface="Times New Roman" panose="02020603050405020304" pitchFamily="18" charset="0"/>
                    <a:ea typeface="SimSun" panose="02010600030101010101" pitchFamily="2" charset="-122"/>
                  </a:endParaRPr>
                </a:p>
              </p:txBody>
            </p:sp>
            <p:cxnSp>
              <p:nvCxnSpPr>
                <p:cNvPr id="132" name="Straight Arrow Connector 131"/>
                <p:cNvCxnSpPr>
                  <a:cxnSpLocks noChangeShapeType="1"/>
                </p:cNvCxnSpPr>
                <p:nvPr/>
              </p:nvCxnSpPr>
              <p:spPr bwMode="auto">
                <a:xfrm>
                  <a:off x="28622" y="61429"/>
                  <a:ext cx="8122" cy="0"/>
                </a:xfrm>
                <a:prstGeom prst="straightConnector1">
                  <a:avLst/>
                </a:prstGeom>
                <a:noFill/>
                <a:ln w="19050">
                  <a:solidFill>
                    <a:srgbClr val="000000"/>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133" name="Picture 13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982" y="0"/>
                  <a:ext cx="16859" cy="12954"/>
                </a:xfrm>
                <a:prstGeom prst="rect">
                  <a:avLst/>
                </a:prstGeom>
                <a:noFill/>
                <a:ln>
                  <a:noFill/>
                </a:ln>
                <a:extLst>
                  <a:ext uri="{909E8E84-426E-40DD-AFC4-6F175D3DCCD1}">
                    <a14:hiddenFill xmlns:a14="http://schemas.microsoft.com/office/drawing/2010/main">
                      <a:solidFill>
                        <a:schemeClr val="accent1">
                          <a:lumMod val="100000"/>
                          <a:lumOff val="0"/>
                        </a:schemeClr>
                      </a:solidFill>
                    </a14:hiddenFill>
                  </a:ext>
                  <a:ext uri="{91240B29-F687-4F45-9708-019B960494DF}">
                    <a14:hiddenLine xmlns:a14="http://schemas.microsoft.com/office/drawing/2010/main" w="9525">
                      <a:solidFill>
                        <a:schemeClr val="tx1">
                          <a:lumMod val="100000"/>
                          <a:lumOff val="0"/>
                        </a:schemeClr>
                      </a:solidFill>
                      <a:miter lim="800000"/>
                      <a:headEnd/>
                      <a:tailEnd/>
                    </a14:hiddenLine>
                  </a:ext>
                </a:extLst>
              </p:spPr>
            </p:pic>
            <p:cxnSp>
              <p:nvCxnSpPr>
                <p:cNvPr id="134" name="Straight Connector 133"/>
                <p:cNvCxnSpPr/>
                <p:nvPr/>
              </p:nvCxnSpPr>
              <p:spPr bwMode="auto">
                <a:xfrm flipH="1" flipV="1">
                  <a:off x="52430" y="11902"/>
                  <a:ext cx="0" cy="504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cxnSp>
          </p:grpSp>
          <p:cxnSp>
            <p:nvCxnSpPr>
              <p:cNvPr id="14" name="Straight Connector 13"/>
              <p:cNvCxnSpPr/>
              <p:nvPr/>
            </p:nvCxnSpPr>
            <p:spPr bwMode="auto">
              <a:xfrm flipV="1">
                <a:off x="35412" y="42727"/>
                <a:ext cx="2865" cy="81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grpSp>
            <p:nvGrpSpPr>
              <p:cNvPr id="15" name="Group 14"/>
              <p:cNvGrpSpPr>
                <a:grpSpLocks/>
              </p:cNvGrpSpPr>
              <p:nvPr/>
            </p:nvGrpSpPr>
            <p:grpSpPr bwMode="auto">
              <a:xfrm>
                <a:off x="0" y="110"/>
                <a:ext cx="68873" cy="70904"/>
                <a:chOff x="-1577" y="-195"/>
                <a:chExt cx="72630" cy="72928"/>
              </a:xfrm>
            </p:grpSpPr>
            <p:cxnSp>
              <p:nvCxnSpPr>
                <p:cNvPr id="63" name="Straight Connector 62"/>
                <p:cNvCxnSpPr/>
                <p:nvPr/>
              </p:nvCxnSpPr>
              <p:spPr bwMode="auto">
                <a:xfrm>
                  <a:off x="43785" y="8880"/>
                  <a:ext cx="4280" cy="0"/>
                </a:xfrm>
                <a:prstGeom prst="line">
                  <a:avLst/>
                </a:prstGeom>
                <a:noFill/>
                <a:ln w="19050">
                  <a:solidFill>
                    <a:schemeClr val="tx1">
                      <a:lumMod val="100000"/>
                      <a:lumOff val="0"/>
                    </a:schemeClr>
                  </a:solidFill>
                  <a:round/>
                  <a:headEnd/>
                  <a:tailEnd/>
                </a:ln>
                <a:extLst>
                  <a:ext uri="{909E8E84-426E-40DD-AFC4-6F175D3DCCD1}">
                    <a14:hiddenFill xmlns:a14="http://schemas.microsoft.com/office/drawing/2010/main">
                      <a:noFill/>
                    </a14:hiddenFill>
                  </a:ext>
                </a:extLst>
              </p:spPr>
            </p:cxnSp>
            <p:cxnSp>
              <p:nvCxnSpPr>
                <p:cNvPr id="64" name="Straight Connector 63"/>
                <p:cNvCxnSpPr/>
                <p:nvPr/>
              </p:nvCxnSpPr>
              <p:spPr bwMode="auto">
                <a:xfrm flipV="1">
                  <a:off x="40120" y="16039"/>
                  <a:ext cx="704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65" name="Straight Connector 64"/>
                <p:cNvCxnSpPr/>
                <p:nvPr/>
              </p:nvCxnSpPr>
              <p:spPr bwMode="auto">
                <a:xfrm>
                  <a:off x="48093" y="8880"/>
                  <a:ext cx="0" cy="12960"/>
                </a:xfrm>
                <a:prstGeom prst="line">
                  <a:avLst/>
                </a:prstGeom>
                <a:noFill/>
                <a:ln w="19050">
                  <a:solidFill>
                    <a:schemeClr val="tx1">
                      <a:lumMod val="100000"/>
                      <a:lumOff val="0"/>
                    </a:schemeClr>
                  </a:solidFill>
                  <a:round/>
                  <a:headEnd/>
                  <a:tailEnd/>
                </a:ln>
                <a:extLst>
                  <a:ext uri="{909E8E84-426E-40DD-AFC4-6F175D3DCCD1}">
                    <a14:hiddenFill xmlns:a14="http://schemas.microsoft.com/office/drawing/2010/main">
                      <a:noFill/>
                    </a14:hiddenFill>
                  </a:ext>
                </a:extLst>
              </p:spPr>
            </p:cxnSp>
            <p:cxnSp>
              <p:nvCxnSpPr>
                <p:cNvPr id="66" name="Straight Connector 65"/>
                <p:cNvCxnSpPr/>
                <p:nvPr/>
              </p:nvCxnSpPr>
              <p:spPr bwMode="auto">
                <a:xfrm>
                  <a:off x="49940" y="16039"/>
                  <a:ext cx="1254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67" name="Freeform 66"/>
                <p:cNvSpPr>
                  <a:spLocks/>
                </p:cNvSpPr>
                <p:nvPr/>
              </p:nvSpPr>
              <p:spPr bwMode="auto">
                <a:xfrm>
                  <a:off x="47038" y="14105"/>
                  <a:ext cx="2813" cy="2019"/>
                </a:xfrm>
                <a:custGeom>
                  <a:avLst/>
                  <a:gdLst>
                    <a:gd name="T0" fmla="*/ 0 w 281355"/>
                    <a:gd name="T1" fmla="*/ 193151 h 202223"/>
                    <a:gd name="T2" fmla="*/ 8790 w 281355"/>
                    <a:gd name="T3" fmla="*/ 70237 h 202223"/>
                    <a:gd name="T4" fmla="*/ 17582 w 281355"/>
                    <a:gd name="T5" fmla="*/ 43898 h 202223"/>
                    <a:gd name="T6" fmla="*/ 79117 w 281355"/>
                    <a:gd name="T7" fmla="*/ 17560 h 202223"/>
                    <a:gd name="T8" fmla="*/ 131862 w 281355"/>
                    <a:gd name="T9" fmla="*/ 0 h 202223"/>
                    <a:gd name="T10" fmla="*/ 228559 w 281355"/>
                    <a:gd name="T11" fmla="*/ 8780 h 202223"/>
                    <a:gd name="T12" fmla="*/ 263722 w 281355"/>
                    <a:gd name="T13" fmla="*/ 87796 h 202223"/>
                    <a:gd name="T14" fmla="*/ 272513 w 281355"/>
                    <a:gd name="T15" fmla="*/ 114134 h 202223"/>
                    <a:gd name="T16" fmla="*/ 281304 w 281355"/>
                    <a:gd name="T17" fmla="*/ 201930 h 20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1355" h="202223">
                      <a:moveTo>
                        <a:pt x="0" y="193431"/>
                      </a:moveTo>
                      <a:cubicBezTo>
                        <a:pt x="2931" y="152400"/>
                        <a:pt x="3986" y="111192"/>
                        <a:pt x="8792" y="70339"/>
                      </a:cubicBezTo>
                      <a:cubicBezTo>
                        <a:pt x="9875" y="61134"/>
                        <a:pt x="11795" y="51199"/>
                        <a:pt x="17585" y="43962"/>
                      </a:cubicBezTo>
                      <a:cubicBezTo>
                        <a:pt x="33738" y="23770"/>
                        <a:pt x="56899" y="24255"/>
                        <a:pt x="79131" y="17585"/>
                      </a:cubicBezTo>
                      <a:cubicBezTo>
                        <a:pt x="96885" y="12259"/>
                        <a:pt x="131885" y="0"/>
                        <a:pt x="131885" y="0"/>
                      </a:cubicBezTo>
                      <a:cubicBezTo>
                        <a:pt x="164123" y="2931"/>
                        <a:pt x="197474" y="-100"/>
                        <a:pt x="228600" y="8793"/>
                      </a:cubicBezTo>
                      <a:cubicBezTo>
                        <a:pt x="263666" y="18812"/>
                        <a:pt x="258548" y="64430"/>
                        <a:pt x="263769" y="87923"/>
                      </a:cubicBezTo>
                      <a:cubicBezTo>
                        <a:pt x="265779" y="96970"/>
                        <a:pt x="269630" y="105508"/>
                        <a:pt x="272561" y="114300"/>
                      </a:cubicBezTo>
                      <a:cubicBezTo>
                        <a:pt x="281678" y="196344"/>
                        <a:pt x="281354" y="166892"/>
                        <a:pt x="281354" y="202223"/>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68" name="TextBox 1"/>
                <p:cNvSpPr txBox="1">
                  <a:spLocks noChangeArrowheads="1"/>
                </p:cNvSpPr>
                <p:nvPr/>
              </p:nvSpPr>
              <p:spPr bwMode="auto">
                <a:xfrm>
                  <a:off x="9940" y="-195"/>
                  <a:ext cx="8124" cy="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600">
                      <a:solidFill>
                        <a:srgbClr val="FF0000"/>
                      </a:solidFill>
                      <a:latin typeface="Calibri" panose="020F0502020204030204" pitchFamily="34" charset="0"/>
                      <a:ea typeface="SimSun" panose="02010600030101010101" pitchFamily="2" charset="-122"/>
                      <a:cs typeface="Arial" panose="020B0604020202020204" pitchFamily="34" charset="0"/>
                    </a:rPr>
                    <a:t>NET 1</a:t>
                  </a:r>
                  <a:endParaRPr lang="en-GB" sz="1200">
                    <a:solidFill>
                      <a:prstClr val="black"/>
                    </a:solidFill>
                    <a:latin typeface="Times New Roman" panose="02020603050405020304" pitchFamily="18" charset="0"/>
                    <a:ea typeface="SimSun" panose="02010600030101010101" pitchFamily="2" charset="-122"/>
                  </a:endParaRPr>
                </a:p>
              </p:txBody>
            </p:sp>
            <p:sp>
              <p:nvSpPr>
                <p:cNvPr id="69" name="TextBox 1"/>
                <p:cNvSpPr txBox="1">
                  <a:spLocks noChangeArrowheads="1"/>
                </p:cNvSpPr>
                <p:nvPr/>
              </p:nvSpPr>
              <p:spPr bwMode="auto">
                <a:xfrm>
                  <a:off x="62540" y="4783"/>
                  <a:ext cx="8512" cy="16811"/>
                </a:xfrm>
                <a:prstGeom prst="rect">
                  <a:avLst/>
                </a:prstGeom>
                <a:gradFill rotWithShape="1">
                  <a:gsLst>
                    <a:gs pos="0">
                      <a:srgbClr val="BCBCBC"/>
                    </a:gs>
                    <a:gs pos="35001">
                      <a:srgbClr val="D0D0D0"/>
                    </a:gs>
                    <a:gs pos="100000">
                      <a:srgbClr val="EDEDED"/>
                    </a:gs>
                  </a:gsLst>
                  <a:lin ang="16200000" scaled="1"/>
                </a:gradFill>
                <a:ln w="9525">
                  <a:solidFill>
                    <a:schemeClr val="dk1">
                      <a:lumMod val="95000"/>
                      <a:lumOff val="0"/>
                    </a:schemeClr>
                  </a:solidFill>
                  <a:miter lim="800000"/>
                  <a:headEnd/>
                  <a:tailEnd/>
                </a:ln>
                <a:effectLst>
                  <a:outerShdw dist="20000" dir="5400000" rotWithShape="0">
                    <a:srgbClr val="000000">
                      <a:alpha val="37999"/>
                    </a:srgbClr>
                  </a:outerShdw>
                </a:effectLst>
              </p:spPr>
              <p:txBody>
                <a:bodyPr rot="0" vert="horz" wrap="square" lIns="91440" tIns="45720" rIns="91440" bIns="45720" anchor="t" anchorCtr="0" upright="1">
                  <a:noAutofit/>
                </a:bodyPr>
                <a:lstStyle/>
                <a:p>
                  <a:pPr algn="ctr"/>
                  <a:r>
                    <a:rPr lang="en-US" sz="1400">
                      <a:solidFill>
                        <a:srgbClr val="000000"/>
                      </a:solidFill>
                      <a:latin typeface="Calibri" panose="020F0502020204030204" pitchFamily="34" charset="0"/>
                      <a:ea typeface="SimSun" panose="02010600030101010101" pitchFamily="2" charset="-122"/>
                      <a:cs typeface="Arial" panose="020B0604020202020204" pitchFamily="34" charset="0"/>
                    </a:rPr>
                    <a:t> </a:t>
                  </a:r>
                  <a:endParaRPr lang="en-GB" sz="1200">
                    <a:solidFill>
                      <a:prstClr val="black"/>
                    </a:solidFill>
                    <a:latin typeface="Times New Roman" panose="02020603050405020304" pitchFamily="18" charset="0"/>
                    <a:ea typeface="SimSun" panose="02010600030101010101" pitchFamily="2" charset="-122"/>
                  </a:endParaRPr>
                </a:p>
                <a:p>
                  <a:pPr algn="ctr"/>
                  <a:r>
                    <a:rPr lang="en-US" sz="1400">
                      <a:solidFill>
                        <a:srgbClr val="000000"/>
                      </a:solidFill>
                      <a:latin typeface="Calibri" panose="020F0502020204030204" pitchFamily="34" charset="0"/>
                      <a:ea typeface="SimSun" panose="02010600030101010101" pitchFamily="2" charset="-122"/>
                      <a:cs typeface="Arial" panose="020B0604020202020204" pitchFamily="34" charset="0"/>
                    </a:rPr>
                    <a:t> </a:t>
                  </a:r>
                  <a:endParaRPr lang="en-GB" sz="1200">
                    <a:solidFill>
                      <a:prstClr val="black"/>
                    </a:solidFill>
                    <a:latin typeface="Times New Roman" panose="02020603050405020304" pitchFamily="18" charset="0"/>
                    <a:ea typeface="SimSun" panose="02010600030101010101" pitchFamily="2" charset="-122"/>
                  </a:endParaRPr>
                </a:p>
                <a:p>
                  <a:pPr algn="ctr"/>
                  <a:r>
                    <a:rPr lang="en-US" sz="800">
                      <a:solidFill>
                        <a:srgbClr val="FF0000"/>
                      </a:solidFill>
                      <a:latin typeface="Calibri" panose="020F0502020204030204" pitchFamily="34" charset="0"/>
                      <a:ea typeface="SimSun" panose="02010600030101010101" pitchFamily="2" charset="-122"/>
                      <a:cs typeface="Arial" panose="020B0604020202020204" pitchFamily="34" charset="0"/>
                    </a:rPr>
                    <a:t>NET 2</a:t>
                  </a:r>
                  <a:endParaRPr lang="en-GB" sz="1200">
                    <a:solidFill>
                      <a:prstClr val="black"/>
                    </a:solidFill>
                    <a:latin typeface="Times New Roman" panose="02020603050405020304" pitchFamily="18" charset="0"/>
                    <a:ea typeface="SimSun" panose="02010600030101010101" pitchFamily="2" charset="-122"/>
                  </a:endParaRPr>
                </a:p>
              </p:txBody>
            </p:sp>
            <p:pic>
              <p:nvPicPr>
                <p:cNvPr id="70" name="Picture 69"/>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973536">
                  <a:off x="33225" y="61505"/>
                  <a:ext cx="6097" cy="172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1"/>
                <p:cNvSpPr txBox="1">
                  <a:spLocks noChangeArrowheads="1"/>
                </p:cNvSpPr>
                <p:nvPr/>
              </p:nvSpPr>
              <p:spPr bwMode="auto">
                <a:xfrm>
                  <a:off x="-1577" y="36751"/>
                  <a:ext cx="13095" cy="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700" b="1" dirty="0">
                      <a:solidFill>
                        <a:srgbClr val="000000"/>
                      </a:solidFill>
                      <a:latin typeface="Calibri" panose="020F0502020204030204" pitchFamily="34" charset="0"/>
                      <a:ea typeface="SimSun" panose="02010600030101010101" pitchFamily="2" charset="-122"/>
                      <a:cs typeface="Arial" panose="020B0604020202020204" pitchFamily="34" charset="0"/>
                    </a:rPr>
                    <a:t>Macro Cells</a:t>
                  </a:r>
                  <a:endParaRPr lang="en-GB" sz="1200" dirty="0">
                    <a:solidFill>
                      <a:prstClr val="black"/>
                    </a:solidFill>
                    <a:latin typeface="Times New Roman" panose="02020603050405020304" pitchFamily="18" charset="0"/>
                    <a:ea typeface="SimSun" panose="02010600030101010101" pitchFamily="2" charset="-122"/>
                  </a:endParaRPr>
                </a:p>
              </p:txBody>
            </p:sp>
            <p:sp>
              <p:nvSpPr>
                <p:cNvPr id="72" name="TextBox 1"/>
                <p:cNvSpPr txBox="1">
                  <a:spLocks noChangeArrowheads="1"/>
                </p:cNvSpPr>
                <p:nvPr/>
              </p:nvSpPr>
              <p:spPr bwMode="auto">
                <a:xfrm>
                  <a:off x="32240" y="69432"/>
                  <a:ext cx="6012" cy="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400">
                      <a:solidFill>
                        <a:srgbClr val="000000"/>
                      </a:solidFill>
                      <a:latin typeface="Calibri" panose="020F0502020204030204" pitchFamily="34" charset="0"/>
                      <a:ea typeface="SimSun" panose="02010600030101010101" pitchFamily="2" charset="-122"/>
                      <a:cs typeface="Arial" panose="020B0604020202020204" pitchFamily="34" charset="0"/>
                    </a:rPr>
                    <a:t>RRH</a:t>
                  </a:r>
                  <a:endParaRPr lang="en-GB" sz="1200">
                    <a:solidFill>
                      <a:prstClr val="black"/>
                    </a:solidFill>
                    <a:latin typeface="Times New Roman" panose="02020603050405020304" pitchFamily="18" charset="0"/>
                    <a:ea typeface="SimSun" panose="02010600030101010101" pitchFamily="2" charset="-122"/>
                  </a:endParaRPr>
                </a:p>
              </p:txBody>
            </p:sp>
            <p:sp>
              <p:nvSpPr>
                <p:cNvPr id="73" name="TextBox 1"/>
                <p:cNvSpPr txBox="1">
                  <a:spLocks noChangeArrowheads="1"/>
                </p:cNvSpPr>
                <p:nvPr/>
              </p:nvSpPr>
              <p:spPr bwMode="auto">
                <a:xfrm>
                  <a:off x="39387" y="69432"/>
                  <a:ext cx="5977" cy="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400">
                      <a:solidFill>
                        <a:srgbClr val="000000"/>
                      </a:solidFill>
                      <a:latin typeface="Calibri" panose="020F0502020204030204" pitchFamily="34" charset="0"/>
                      <a:ea typeface="SimSun" panose="02010600030101010101" pitchFamily="2" charset="-122"/>
                      <a:cs typeface="Arial" panose="020B0604020202020204" pitchFamily="34" charset="0"/>
                    </a:rPr>
                    <a:t>RRH</a:t>
                  </a:r>
                  <a:endParaRPr lang="en-GB" sz="1200">
                    <a:solidFill>
                      <a:prstClr val="black"/>
                    </a:solidFill>
                    <a:latin typeface="Times New Roman" panose="02020603050405020304" pitchFamily="18" charset="0"/>
                    <a:ea typeface="SimSun" panose="02010600030101010101" pitchFamily="2" charset="-122"/>
                  </a:endParaRPr>
                </a:p>
              </p:txBody>
            </p:sp>
            <p:sp>
              <p:nvSpPr>
                <p:cNvPr id="74" name="TextBox 1"/>
                <p:cNvSpPr txBox="1">
                  <a:spLocks noChangeArrowheads="1"/>
                </p:cNvSpPr>
                <p:nvPr/>
              </p:nvSpPr>
              <p:spPr bwMode="auto">
                <a:xfrm>
                  <a:off x="34889" y="62884"/>
                  <a:ext cx="6197" cy="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400">
                      <a:solidFill>
                        <a:srgbClr val="000000"/>
                      </a:solidFill>
                      <a:latin typeface="Calibri" panose="020F0502020204030204" pitchFamily="34" charset="0"/>
                      <a:ea typeface="SimSun" panose="02010600030101010101" pitchFamily="2" charset="-122"/>
                      <a:cs typeface="Arial" panose="020B0604020202020204" pitchFamily="34" charset="0"/>
                    </a:rPr>
                    <a:t>RAU</a:t>
                  </a:r>
                  <a:endParaRPr lang="en-GB" sz="1200">
                    <a:solidFill>
                      <a:prstClr val="black"/>
                    </a:solidFill>
                    <a:latin typeface="Times New Roman" panose="02020603050405020304" pitchFamily="18" charset="0"/>
                    <a:ea typeface="SimSun" panose="02010600030101010101" pitchFamily="2" charset="-122"/>
                  </a:endParaRPr>
                </a:p>
              </p:txBody>
            </p:sp>
            <p:sp>
              <p:nvSpPr>
                <p:cNvPr id="75" name="TextBox 1"/>
                <p:cNvSpPr txBox="1">
                  <a:spLocks noChangeArrowheads="1"/>
                </p:cNvSpPr>
                <p:nvPr/>
              </p:nvSpPr>
              <p:spPr bwMode="auto">
                <a:xfrm>
                  <a:off x="42073" y="62879"/>
                  <a:ext cx="5717" cy="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400">
                      <a:solidFill>
                        <a:srgbClr val="000000"/>
                      </a:solidFill>
                      <a:latin typeface="Calibri" panose="020F0502020204030204" pitchFamily="34" charset="0"/>
                      <a:ea typeface="SimSun" panose="02010600030101010101" pitchFamily="2" charset="-122"/>
                      <a:cs typeface="Arial" panose="020B0604020202020204" pitchFamily="34" charset="0"/>
                    </a:rPr>
                    <a:t>RRH</a:t>
                  </a:r>
                  <a:endParaRPr lang="en-GB" sz="1200">
                    <a:solidFill>
                      <a:prstClr val="black"/>
                    </a:solidFill>
                    <a:latin typeface="Times New Roman" panose="02020603050405020304" pitchFamily="18" charset="0"/>
                    <a:ea typeface="SimSun" panose="02010600030101010101" pitchFamily="2" charset="-122"/>
                  </a:endParaRPr>
                </a:p>
              </p:txBody>
            </p:sp>
            <p:sp>
              <p:nvSpPr>
                <p:cNvPr id="76" name="TextBox 1"/>
                <p:cNvSpPr txBox="1">
                  <a:spLocks noChangeArrowheads="1"/>
                </p:cNvSpPr>
                <p:nvPr/>
              </p:nvSpPr>
              <p:spPr bwMode="auto">
                <a:xfrm>
                  <a:off x="27822" y="62879"/>
                  <a:ext cx="6312" cy="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400">
                      <a:solidFill>
                        <a:srgbClr val="000000"/>
                      </a:solidFill>
                      <a:latin typeface="Calibri" panose="020F0502020204030204" pitchFamily="34" charset="0"/>
                      <a:ea typeface="SimSun" panose="02010600030101010101" pitchFamily="2" charset="-122"/>
                      <a:cs typeface="Arial" panose="020B0604020202020204" pitchFamily="34" charset="0"/>
                    </a:rPr>
                    <a:t>RRH</a:t>
                  </a:r>
                  <a:endParaRPr lang="en-GB" sz="1200">
                    <a:solidFill>
                      <a:prstClr val="black"/>
                    </a:solidFill>
                    <a:latin typeface="Times New Roman" panose="02020603050405020304" pitchFamily="18" charset="0"/>
                    <a:ea typeface="SimSun" panose="02010600030101010101" pitchFamily="2" charset="-122"/>
                  </a:endParaRPr>
                </a:p>
              </p:txBody>
            </p:sp>
            <p:sp>
              <p:nvSpPr>
                <p:cNvPr id="77" name="TextBox 1"/>
                <p:cNvSpPr txBox="1">
                  <a:spLocks noChangeArrowheads="1"/>
                </p:cNvSpPr>
                <p:nvPr/>
              </p:nvSpPr>
              <p:spPr bwMode="auto">
                <a:xfrm>
                  <a:off x="32172" y="56190"/>
                  <a:ext cx="5783" cy="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500">
                      <a:solidFill>
                        <a:srgbClr val="000000"/>
                      </a:solidFill>
                      <a:latin typeface="Calibri" panose="020F0502020204030204" pitchFamily="34" charset="0"/>
                      <a:ea typeface="SimSun" panose="02010600030101010101" pitchFamily="2" charset="-122"/>
                      <a:cs typeface="Arial" panose="020B0604020202020204" pitchFamily="34" charset="0"/>
                    </a:rPr>
                    <a:t>RRH</a:t>
                  </a:r>
                  <a:endParaRPr lang="en-GB" sz="1200">
                    <a:solidFill>
                      <a:prstClr val="black"/>
                    </a:solidFill>
                    <a:latin typeface="Times New Roman" panose="02020603050405020304" pitchFamily="18" charset="0"/>
                    <a:ea typeface="SimSun" panose="02010600030101010101" pitchFamily="2" charset="-122"/>
                  </a:endParaRPr>
                </a:p>
              </p:txBody>
            </p:sp>
            <p:sp>
              <p:nvSpPr>
                <p:cNvPr id="78" name="TextBox 1"/>
                <p:cNvSpPr txBox="1">
                  <a:spLocks noChangeArrowheads="1"/>
                </p:cNvSpPr>
                <p:nvPr/>
              </p:nvSpPr>
              <p:spPr bwMode="auto">
                <a:xfrm>
                  <a:off x="39029" y="55638"/>
                  <a:ext cx="6078" cy="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400">
                      <a:solidFill>
                        <a:srgbClr val="000000"/>
                      </a:solidFill>
                      <a:latin typeface="Calibri" panose="020F0502020204030204" pitchFamily="34" charset="0"/>
                      <a:ea typeface="SimSun" panose="02010600030101010101" pitchFamily="2" charset="-122"/>
                      <a:cs typeface="Arial" panose="020B0604020202020204" pitchFamily="34" charset="0"/>
                    </a:rPr>
                    <a:t>RRH</a:t>
                  </a:r>
                  <a:endParaRPr lang="en-GB" sz="1200">
                    <a:solidFill>
                      <a:prstClr val="black"/>
                    </a:solidFill>
                    <a:latin typeface="Times New Roman" panose="02020603050405020304" pitchFamily="18" charset="0"/>
                    <a:ea typeface="SimSun" panose="02010600030101010101" pitchFamily="2" charset="-122"/>
                  </a:endParaRPr>
                </a:p>
              </p:txBody>
            </p:sp>
            <p:cxnSp>
              <p:nvCxnSpPr>
                <p:cNvPr id="79" name="Straight Connector 78"/>
                <p:cNvCxnSpPr/>
                <p:nvPr/>
              </p:nvCxnSpPr>
              <p:spPr bwMode="auto">
                <a:xfrm flipH="1">
                  <a:off x="56936" y="18639"/>
                  <a:ext cx="0" cy="20625"/>
                </a:xfrm>
                <a:prstGeom prst="line">
                  <a:avLst/>
                </a:prstGeom>
                <a:noFill/>
                <a:ln w="19050">
                  <a:solidFill>
                    <a:schemeClr val="tx1">
                      <a:lumMod val="100000"/>
                      <a:lumOff val="0"/>
                    </a:schemeClr>
                  </a:solidFill>
                  <a:round/>
                  <a:headEnd/>
                  <a:tailEnd/>
                </a:ln>
                <a:extLst>
                  <a:ext uri="{909E8E84-426E-40DD-AFC4-6F175D3DCCD1}">
                    <a14:hiddenFill xmlns:a14="http://schemas.microsoft.com/office/drawing/2010/main">
                      <a:noFill/>
                    </a14:hiddenFill>
                  </a:ext>
                </a:extLst>
              </p:spPr>
            </p:cxnSp>
          </p:grpSp>
          <p:sp>
            <p:nvSpPr>
              <p:cNvPr id="16" name="TextBox 314"/>
              <p:cNvSpPr txBox="1">
                <a:spLocks noChangeArrowheads="1"/>
              </p:cNvSpPr>
              <p:nvPr/>
            </p:nvSpPr>
            <p:spPr bwMode="auto">
              <a:xfrm>
                <a:off x="24858" y="43591"/>
                <a:ext cx="11186" cy="6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500" b="1">
                    <a:solidFill>
                      <a:srgbClr val="000000"/>
                    </a:solidFill>
                    <a:latin typeface="Times New Roman" panose="02020603050405020304" pitchFamily="18" charset="0"/>
                    <a:ea typeface="SimSun" panose="02010600030101010101" pitchFamily="2" charset="-122"/>
                  </a:rPr>
                  <a:t>mm-wave</a:t>
                </a:r>
                <a:endParaRPr lang="en-GB" sz="1200">
                  <a:solidFill>
                    <a:prstClr val="black"/>
                  </a:solidFill>
                  <a:latin typeface="Times New Roman" panose="02020603050405020304" pitchFamily="18" charset="0"/>
                  <a:ea typeface="SimSun" panose="02010600030101010101" pitchFamily="2" charset="-122"/>
                </a:endParaRPr>
              </a:p>
              <a:p>
                <a:pPr algn="ctr"/>
                <a:r>
                  <a:rPr lang="en-US" sz="500" b="1">
                    <a:solidFill>
                      <a:srgbClr val="000000"/>
                    </a:solidFill>
                    <a:latin typeface="Times New Roman" panose="02020603050405020304" pitchFamily="18" charset="0"/>
                    <a:ea typeface="SimSun" panose="02010600030101010101" pitchFamily="2" charset="-122"/>
                  </a:rPr>
                  <a:t>RoF</a:t>
                </a:r>
                <a:endParaRPr lang="en-GB" sz="1200">
                  <a:solidFill>
                    <a:prstClr val="black"/>
                  </a:solidFill>
                  <a:latin typeface="Times New Roman" panose="02020603050405020304" pitchFamily="18" charset="0"/>
                  <a:ea typeface="SimSun" panose="02010600030101010101" pitchFamily="2" charset="-122"/>
                </a:endParaRPr>
              </a:p>
            </p:txBody>
          </p:sp>
          <p:cxnSp>
            <p:nvCxnSpPr>
              <p:cNvPr id="17" name="Straight Connector 16"/>
              <p:cNvCxnSpPr/>
              <p:nvPr/>
            </p:nvCxnSpPr>
            <p:spPr bwMode="auto">
              <a:xfrm flipH="1" flipV="1">
                <a:off x="38349" y="42838"/>
                <a:ext cx="2668" cy="2050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38349" y="47825"/>
                <a:ext cx="861" cy="859"/>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19" name="Oval 18"/>
              <p:cNvSpPr>
                <a:spLocks noChangeArrowheads="1"/>
              </p:cNvSpPr>
              <p:nvPr/>
            </p:nvSpPr>
            <p:spPr bwMode="auto">
              <a:xfrm>
                <a:off x="35079" y="46606"/>
                <a:ext cx="861" cy="859"/>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20" name="Oval 19"/>
              <p:cNvSpPr>
                <a:spLocks noChangeArrowheads="1"/>
              </p:cNvSpPr>
              <p:nvPr/>
            </p:nvSpPr>
            <p:spPr bwMode="auto">
              <a:xfrm>
                <a:off x="37019" y="46994"/>
                <a:ext cx="861" cy="858"/>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21" name="Oval 20"/>
              <p:cNvSpPr>
                <a:spLocks noChangeArrowheads="1"/>
              </p:cNvSpPr>
              <p:nvPr/>
            </p:nvSpPr>
            <p:spPr bwMode="auto">
              <a:xfrm>
                <a:off x="36908" y="47604"/>
                <a:ext cx="861" cy="858"/>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22" name="Oval 21"/>
              <p:cNvSpPr>
                <a:spLocks noChangeArrowheads="1"/>
              </p:cNvSpPr>
              <p:nvPr/>
            </p:nvSpPr>
            <p:spPr bwMode="auto">
              <a:xfrm>
                <a:off x="38571" y="48878"/>
                <a:ext cx="861" cy="859"/>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23" name="Oval 22"/>
              <p:cNvSpPr>
                <a:spLocks noChangeArrowheads="1"/>
              </p:cNvSpPr>
              <p:nvPr/>
            </p:nvSpPr>
            <p:spPr bwMode="auto">
              <a:xfrm>
                <a:off x="40011" y="46385"/>
                <a:ext cx="697" cy="1094"/>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24" name="Oval 23"/>
              <p:cNvSpPr>
                <a:spLocks noChangeArrowheads="1"/>
              </p:cNvSpPr>
              <p:nvPr/>
            </p:nvSpPr>
            <p:spPr bwMode="auto">
              <a:xfrm>
                <a:off x="40399" y="46994"/>
                <a:ext cx="862" cy="858"/>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25" name="Oval 24"/>
              <p:cNvSpPr>
                <a:spLocks noChangeArrowheads="1"/>
              </p:cNvSpPr>
              <p:nvPr/>
            </p:nvSpPr>
            <p:spPr bwMode="auto">
              <a:xfrm>
                <a:off x="60793" y="58022"/>
                <a:ext cx="3931" cy="4090"/>
              </a:xfrm>
              <a:prstGeom prst="ellipse">
                <a:avLst/>
              </a:prstGeom>
              <a:noFill/>
              <a:ln w="15875">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26" name="Oval 25"/>
              <p:cNvSpPr>
                <a:spLocks noChangeArrowheads="1"/>
              </p:cNvSpPr>
              <p:nvPr/>
            </p:nvSpPr>
            <p:spPr bwMode="auto">
              <a:xfrm>
                <a:off x="30092" y="51150"/>
                <a:ext cx="7384" cy="7898"/>
              </a:xfrm>
              <a:prstGeom prst="ellipse">
                <a:avLst/>
              </a:prstGeom>
              <a:noFill/>
              <a:ln w="25400">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pic>
            <p:nvPicPr>
              <p:cNvPr id="27" name="Picture 26" descr="图片7"/>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472" y="63342"/>
                <a:ext cx="2217" cy="5431"/>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a:spLocks noChangeArrowheads="1"/>
              </p:cNvSpPr>
              <p:nvPr/>
            </p:nvSpPr>
            <p:spPr bwMode="auto">
              <a:xfrm>
                <a:off x="34580" y="47437"/>
                <a:ext cx="862" cy="859"/>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pic>
            <p:nvPicPr>
              <p:cNvPr id="29" name="Picture 28"/>
              <p:cNvPicPr>
                <a:picLocks/>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0105193">
                <a:off x="64008" y="58299"/>
                <a:ext cx="2770" cy="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0800000">
                <a:off x="59131" y="58355"/>
                <a:ext cx="2771" cy="388"/>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a:grpSpLocks/>
              </p:cNvGrpSpPr>
              <p:nvPr/>
            </p:nvGrpSpPr>
            <p:grpSpPr bwMode="auto">
              <a:xfrm>
                <a:off x="38681" y="45775"/>
                <a:ext cx="33089" cy="23611"/>
                <a:chOff x="2974" y="0"/>
                <a:chExt cx="29700" cy="22226"/>
              </a:xfrm>
            </p:grpSpPr>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829" y="10598"/>
                  <a:ext cx="1663" cy="4295"/>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a:grpSpLocks/>
                </p:cNvGrpSpPr>
                <p:nvPr/>
              </p:nvGrpSpPr>
              <p:grpSpPr bwMode="auto">
                <a:xfrm>
                  <a:off x="2974" y="0"/>
                  <a:ext cx="29701" cy="22226"/>
                  <a:chOff x="2974" y="0"/>
                  <a:chExt cx="29700" cy="22226"/>
                </a:xfrm>
              </p:grpSpPr>
              <p:sp>
                <p:nvSpPr>
                  <p:cNvPr id="41" name="Oval 40"/>
                  <p:cNvSpPr>
                    <a:spLocks noChangeArrowheads="1"/>
                  </p:cNvSpPr>
                  <p:nvPr/>
                </p:nvSpPr>
                <p:spPr bwMode="auto">
                  <a:xfrm>
                    <a:off x="23697" y="2125"/>
                    <a:ext cx="908" cy="882"/>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42" name="Oval 41"/>
                  <p:cNvSpPr>
                    <a:spLocks noChangeArrowheads="1"/>
                  </p:cNvSpPr>
                  <p:nvPr/>
                </p:nvSpPr>
                <p:spPr bwMode="auto">
                  <a:xfrm>
                    <a:off x="20348" y="8049"/>
                    <a:ext cx="4147" cy="4210"/>
                  </a:xfrm>
                  <a:prstGeom prst="ellipse">
                    <a:avLst/>
                  </a:prstGeom>
                  <a:noFill/>
                  <a:ln w="15875">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43" name="Oval 42"/>
                  <p:cNvSpPr>
                    <a:spLocks noChangeArrowheads="1"/>
                  </p:cNvSpPr>
                  <p:nvPr/>
                </p:nvSpPr>
                <p:spPr bwMode="auto">
                  <a:xfrm>
                    <a:off x="18931" y="11526"/>
                    <a:ext cx="4147" cy="4210"/>
                  </a:xfrm>
                  <a:prstGeom prst="ellipse">
                    <a:avLst/>
                  </a:prstGeom>
                  <a:noFill/>
                  <a:ln w="15875">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44" name="Oval 43"/>
                  <p:cNvSpPr>
                    <a:spLocks noChangeArrowheads="1"/>
                  </p:cNvSpPr>
                  <p:nvPr/>
                </p:nvSpPr>
                <p:spPr bwMode="auto">
                  <a:xfrm>
                    <a:off x="26337" y="11655"/>
                    <a:ext cx="4146" cy="4210"/>
                  </a:xfrm>
                  <a:prstGeom prst="ellipse">
                    <a:avLst/>
                  </a:prstGeom>
                  <a:noFill/>
                  <a:ln w="15875">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45" name="Oval 44"/>
                  <p:cNvSpPr>
                    <a:spLocks noChangeArrowheads="1"/>
                  </p:cNvSpPr>
                  <p:nvPr/>
                </p:nvSpPr>
                <p:spPr bwMode="auto">
                  <a:xfrm>
                    <a:off x="24083" y="8113"/>
                    <a:ext cx="4147" cy="4210"/>
                  </a:xfrm>
                  <a:prstGeom prst="ellipse">
                    <a:avLst/>
                  </a:prstGeom>
                  <a:noFill/>
                  <a:ln w="15875">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46" name="Oval 45"/>
                  <p:cNvSpPr>
                    <a:spLocks noChangeArrowheads="1"/>
                  </p:cNvSpPr>
                  <p:nvPr/>
                </p:nvSpPr>
                <p:spPr bwMode="auto">
                  <a:xfrm>
                    <a:off x="20413" y="15031"/>
                    <a:ext cx="4146" cy="4210"/>
                  </a:xfrm>
                  <a:prstGeom prst="ellipse">
                    <a:avLst/>
                  </a:prstGeom>
                  <a:noFill/>
                  <a:ln w="15875">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47" name="Oval 46"/>
                  <p:cNvSpPr>
                    <a:spLocks noChangeArrowheads="1"/>
                  </p:cNvSpPr>
                  <p:nvPr/>
                </p:nvSpPr>
                <p:spPr bwMode="auto">
                  <a:xfrm>
                    <a:off x="24405" y="15003"/>
                    <a:ext cx="4147" cy="4210"/>
                  </a:xfrm>
                  <a:prstGeom prst="ellipse">
                    <a:avLst/>
                  </a:prstGeom>
                  <a:noFill/>
                  <a:ln w="15875">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sp>
                <p:nvSpPr>
                  <p:cNvPr id="48" name="Oval 47"/>
                  <p:cNvSpPr>
                    <a:spLocks noChangeArrowheads="1"/>
                  </p:cNvSpPr>
                  <p:nvPr/>
                </p:nvSpPr>
                <p:spPr bwMode="auto">
                  <a:xfrm>
                    <a:off x="18867" y="7212"/>
                    <a:ext cx="11606" cy="12733"/>
                  </a:xfrm>
                  <a:prstGeom prst="ellipse">
                    <a:avLst/>
                  </a:prstGeom>
                  <a:noFill/>
                  <a:ln w="25400">
                    <a:solidFill>
                      <a:srgbClr val="595959"/>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cxnSp>
                <p:nvCxnSpPr>
                  <p:cNvPr id="49" name="Straight Connector 48"/>
                  <p:cNvCxnSpPr/>
                  <p:nvPr/>
                </p:nvCxnSpPr>
                <p:spPr bwMode="auto">
                  <a:xfrm>
                    <a:off x="4462" y="5074"/>
                    <a:ext cx="28213" cy="2524"/>
                  </a:xfrm>
                  <a:prstGeom prst="line">
                    <a:avLst/>
                  </a:prstGeom>
                  <a:noFill/>
                  <a:ln w="9525">
                    <a:solidFill>
                      <a:schemeClr val="accent1">
                        <a:lumMod val="95000"/>
                        <a:lumOff val="0"/>
                      </a:schemeClr>
                    </a:solidFill>
                    <a:prstDash val="lgDashDot"/>
                    <a:round/>
                    <a:headEnd/>
                    <a:tailEnd/>
                  </a:ln>
                  <a:extLst>
                    <a:ext uri="{909E8E84-426E-40DD-AFC4-6F175D3DCCD1}">
                      <a14:hiddenFill xmlns:a14="http://schemas.microsoft.com/office/drawing/2010/main">
                        <a:noFill/>
                      </a14:hiddenFill>
                    </a:ext>
                  </a:extLst>
                </p:spPr>
              </p:cxnSp>
              <p:cxnSp>
                <p:nvCxnSpPr>
                  <p:cNvPr id="50" name="Straight Connector 49"/>
                  <p:cNvCxnSpPr/>
                  <p:nvPr/>
                </p:nvCxnSpPr>
                <p:spPr bwMode="auto">
                  <a:xfrm>
                    <a:off x="2974" y="11983"/>
                    <a:ext cx="26067" cy="10243"/>
                  </a:xfrm>
                  <a:prstGeom prst="line">
                    <a:avLst/>
                  </a:prstGeom>
                  <a:noFill/>
                  <a:ln w="9525">
                    <a:solidFill>
                      <a:schemeClr val="accent1">
                        <a:lumMod val="95000"/>
                        <a:lumOff val="0"/>
                      </a:schemeClr>
                    </a:solidFill>
                    <a:prstDash val="lgDashDot"/>
                    <a:round/>
                    <a:headEnd/>
                    <a:tailEnd/>
                  </a:ln>
                  <a:extLst>
                    <a:ext uri="{909E8E84-426E-40DD-AFC4-6F175D3DCCD1}">
                      <a14:hiddenFill xmlns:a14="http://schemas.microsoft.com/office/drawing/2010/main">
                        <a:noFill/>
                      </a14:hiddenFill>
                    </a:ext>
                  </a:extLst>
                </p:spPr>
              </p:cxnSp>
              <p:pic>
                <p:nvPicPr>
                  <p:cNvPr id="51" name="Picture 50" descr="图片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628" y="14746"/>
                    <a:ext cx="1482" cy="35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图片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7560" y="11075"/>
                    <a:ext cx="1481" cy="354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图片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155" y="11075"/>
                    <a:ext cx="1481" cy="35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图片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1507" y="7534"/>
                    <a:ext cx="1481" cy="3541"/>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p:cNvSpPr>
                    <a:spLocks noChangeArrowheads="1"/>
                  </p:cNvSpPr>
                  <p:nvPr/>
                </p:nvSpPr>
                <p:spPr bwMode="auto">
                  <a:xfrm>
                    <a:off x="23761" y="2897"/>
                    <a:ext cx="908" cy="883"/>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GB">
                      <a:solidFill>
                        <a:prstClr val="black"/>
                      </a:solidFill>
                    </a:endParaRPr>
                  </a:p>
                </p:txBody>
              </p:sp>
              <p:pic>
                <p:nvPicPr>
                  <p:cNvPr id="56" name="Picture 55"/>
                  <p:cNvPicPr>
                    <a:picLocks/>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6517426">
                    <a:off x="23858" y="9690"/>
                    <a:ext cx="2576" cy="451"/>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p:cNvCxnSpPr/>
                  <p:nvPr/>
                </p:nvCxnSpPr>
                <p:spPr bwMode="auto">
                  <a:xfrm>
                    <a:off x="24469" y="0"/>
                    <a:ext cx="38" cy="1107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pic>
                <p:nvPicPr>
                  <p:cNvPr id="58" name="Picture 57" descr="图片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371" y="7598"/>
                    <a:ext cx="1481" cy="354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6685128">
                    <a:off x="23697" y="12750"/>
                    <a:ext cx="4056" cy="4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p:cNvPicPr>
                    <a:picLocks/>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7418426">
                    <a:off x="21185" y="13200"/>
                    <a:ext cx="4122" cy="51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图片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1700" y="14617"/>
                    <a:ext cx="1481" cy="354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p:cNvPicPr>
                    <a:picLocks/>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7352285">
                    <a:off x="21636" y="9530"/>
                    <a:ext cx="3799" cy="451"/>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32" name="Straight Connector 31"/>
              <p:cNvCxnSpPr/>
              <p:nvPr/>
            </p:nvCxnSpPr>
            <p:spPr bwMode="auto">
              <a:xfrm>
                <a:off x="43059" y="6151"/>
                <a:ext cx="17743" cy="0"/>
              </a:xfrm>
              <a:prstGeom prst="line">
                <a:avLst/>
              </a:prstGeom>
              <a:noFill/>
              <a:ln w="19050">
                <a:solidFill>
                  <a:schemeClr val="tx1">
                    <a:lumMod val="100000"/>
                    <a:lumOff val="0"/>
                  </a:schemeClr>
                </a:solidFill>
                <a:round/>
                <a:headEnd/>
                <a:tailEnd/>
              </a:ln>
              <a:extLst>
                <a:ext uri="{909E8E84-426E-40DD-AFC4-6F175D3DCCD1}">
                  <a14:hiddenFill xmlns:a14="http://schemas.microsoft.com/office/drawing/2010/main">
                    <a:noFill/>
                  </a14:hiddenFill>
                </a:ext>
              </a:extLst>
            </p:spPr>
          </p:cxnSp>
          <p:cxnSp>
            <p:nvCxnSpPr>
              <p:cNvPr id="33" name="Straight Connector 32"/>
              <p:cNvCxnSpPr/>
              <p:nvPr/>
            </p:nvCxnSpPr>
            <p:spPr bwMode="auto">
              <a:xfrm>
                <a:off x="54032" y="25991"/>
                <a:ext cx="0" cy="12655"/>
              </a:xfrm>
              <a:prstGeom prst="line">
                <a:avLst/>
              </a:prstGeom>
              <a:noFill/>
              <a:ln w="19050">
                <a:solidFill>
                  <a:schemeClr val="tx1">
                    <a:lumMod val="100000"/>
                    <a:lumOff val="0"/>
                  </a:schemeClr>
                </a:solidFill>
                <a:round/>
                <a:headEnd/>
                <a:tailEnd/>
              </a:ln>
              <a:extLst>
                <a:ext uri="{909E8E84-426E-40DD-AFC4-6F175D3DCCD1}">
                  <a14:hiddenFill xmlns:a14="http://schemas.microsoft.com/office/drawing/2010/main">
                    <a:noFill/>
                  </a14:hiddenFill>
                </a:ext>
              </a:extLst>
            </p:spPr>
          </p:cxnSp>
          <p:cxnSp>
            <p:nvCxnSpPr>
              <p:cNvPr id="34" name="Straight Connector 33"/>
              <p:cNvCxnSpPr/>
              <p:nvPr/>
            </p:nvCxnSpPr>
            <p:spPr bwMode="auto">
              <a:xfrm>
                <a:off x="49266" y="25991"/>
                <a:ext cx="4775" cy="0"/>
              </a:xfrm>
              <a:prstGeom prst="line">
                <a:avLst/>
              </a:prstGeom>
              <a:noFill/>
              <a:ln w="19050">
                <a:solidFill>
                  <a:schemeClr val="tx1">
                    <a:lumMod val="100000"/>
                    <a:lumOff val="0"/>
                  </a:schemeClr>
                </a:solidFill>
                <a:round/>
                <a:headEnd/>
                <a:tailEnd/>
              </a:ln>
              <a:extLst>
                <a:ext uri="{909E8E84-426E-40DD-AFC4-6F175D3DCCD1}">
                  <a14:hiddenFill xmlns:a14="http://schemas.microsoft.com/office/drawing/2010/main">
                    <a:noFill/>
                  </a14:hiddenFill>
                </a:ext>
              </a:extLst>
            </p:spPr>
          </p:cxnSp>
          <p:sp>
            <p:nvSpPr>
              <p:cNvPr id="35" name="TextBox 314"/>
              <p:cNvSpPr txBox="1">
                <a:spLocks noChangeArrowheads="1"/>
              </p:cNvSpPr>
              <p:nvPr/>
            </p:nvSpPr>
            <p:spPr bwMode="auto">
              <a:xfrm>
                <a:off x="63060" y="47434"/>
                <a:ext cx="15495" cy="4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800" b="1">
                    <a:solidFill>
                      <a:srgbClr val="000000"/>
                    </a:solidFill>
                    <a:latin typeface="Times New Roman" panose="02020603050405020304" pitchFamily="18" charset="0"/>
                    <a:ea typeface="Times New Roman" panose="02020603050405020304" pitchFamily="18" charset="0"/>
                  </a:rPr>
                  <a:t>mm-wave</a:t>
                </a:r>
                <a:endParaRPr lang="en-GB" sz="1200">
                  <a:solidFill>
                    <a:prstClr val="black"/>
                  </a:solidFill>
                  <a:latin typeface="Times New Roman" panose="02020603050405020304" pitchFamily="18" charset="0"/>
                  <a:ea typeface="SimSun" panose="02010600030101010101" pitchFamily="2" charset="-122"/>
                </a:endParaRPr>
              </a:p>
            </p:txBody>
          </p:sp>
          <p:cxnSp>
            <p:nvCxnSpPr>
              <p:cNvPr id="36" name="Straight Arrow Connector 35"/>
              <p:cNvCxnSpPr>
                <a:cxnSpLocks noChangeShapeType="1"/>
              </p:cNvCxnSpPr>
              <p:nvPr/>
            </p:nvCxnSpPr>
            <p:spPr bwMode="auto">
              <a:xfrm flipH="1">
                <a:off x="63509" y="49765"/>
                <a:ext cx="1841" cy="6528"/>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7" name="Rectangle 36"/>
              <p:cNvSpPr>
                <a:spLocks noChangeArrowheads="1"/>
              </p:cNvSpPr>
              <p:nvPr/>
            </p:nvSpPr>
            <p:spPr bwMode="auto">
              <a:xfrm>
                <a:off x="28041" y="34082"/>
                <a:ext cx="21177" cy="8159"/>
              </a:xfrm>
              <a:prstGeom prst="rect">
                <a:avLst/>
              </a:prstGeom>
              <a:noFill/>
              <a:ln w="12700">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ctr">
                  <a:lnSpc>
                    <a:spcPct val="115000"/>
                  </a:lnSpc>
                  <a:spcAft>
                    <a:spcPts val="1000"/>
                  </a:spcAft>
                </a:pPr>
                <a:r>
                  <a:rPr lang="en-GB" sz="1100">
                    <a:solidFill>
                      <a:prstClr val="black"/>
                    </a:solidFill>
                    <a:latin typeface="Calibri" panose="020F0502020204030204" pitchFamily="34" charset="0"/>
                    <a:ea typeface="SimSun" panose="02010600030101010101" pitchFamily="2" charset="-122"/>
                    <a:cs typeface="Arial" panose="020B0604020202020204" pitchFamily="34" charset="0"/>
                  </a:rPr>
                  <a:t> </a:t>
                </a:r>
              </a:p>
            </p:txBody>
          </p:sp>
          <p:cxnSp>
            <p:nvCxnSpPr>
              <p:cNvPr id="38" name="Straight Connector 37"/>
              <p:cNvCxnSpPr/>
              <p:nvPr/>
            </p:nvCxnSpPr>
            <p:spPr bwMode="auto">
              <a:xfrm>
                <a:off x="55529" y="18620"/>
                <a:ext cx="5276" cy="0"/>
              </a:xfrm>
              <a:prstGeom prst="line">
                <a:avLst/>
              </a:prstGeom>
              <a:noFill/>
              <a:ln w="19050">
                <a:solidFill>
                  <a:schemeClr val="tx1">
                    <a:lumMod val="100000"/>
                    <a:lumOff val="0"/>
                  </a:schemeClr>
                </a:solidFill>
                <a:round/>
                <a:headEnd/>
                <a:tailEnd/>
              </a:ln>
              <a:extLst>
                <a:ext uri="{909E8E84-426E-40DD-AFC4-6F175D3DCCD1}">
                  <a14:hiddenFill xmlns:a14="http://schemas.microsoft.com/office/drawing/2010/main">
                    <a:noFill/>
                  </a14:hiddenFill>
                </a:ext>
              </a:extLst>
            </p:spPr>
          </p:cxnSp>
        </p:grpSp>
        <p:cxnSp>
          <p:nvCxnSpPr>
            <p:cNvPr id="11" name="Straight Arrow Connector 10"/>
            <p:cNvCxnSpPr/>
            <p:nvPr/>
          </p:nvCxnSpPr>
          <p:spPr bwMode="auto">
            <a:xfrm flipH="1">
              <a:off x="56924" y="31682"/>
              <a:ext cx="5271" cy="6480"/>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cxnSp>
      </p:grpSp>
      <p:sp>
        <p:nvSpPr>
          <p:cNvPr id="164" name="Rectangle 182"/>
          <p:cNvSpPr>
            <a:spLocks noChangeArrowheads="1"/>
          </p:cNvSpPr>
          <p:nvPr/>
        </p:nvSpPr>
        <p:spPr bwMode="auto">
          <a:xfrm>
            <a:off x="-6030" y="14839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spTree>
    <p:extLst>
      <p:ext uri="{BB962C8B-B14F-4D97-AF65-F5344CB8AC3E}">
        <p14:creationId xmlns:p14="http://schemas.microsoft.com/office/powerpoint/2010/main" val="156023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6194A1-5B28-41B4-A256-7AB656992733}" type="slidenum">
              <a:rPr lang="en-GB" smtClean="0"/>
              <a:t>25</a:t>
            </a:fld>
            <a:endParaRPr lang="en-GB"/>
          </a:p>
        </p:txBody>
      </p:sp>
      <p:sp>
        <p:nvSpPr>
          <p:cNvPr id="4" name="Content Placeholder 3"/>
          <p:cNvSpPr>
            <a:spLocks noGrp="1"/>
          </p:cNvSpPr>
          <p:nvPr>
            <p:ph sz="half" idx="1"/>
          </p:nvPr>
        </p:nvSpPr>
        <p:spPr>
          <a:xfrm>
            <a:off x="9525" y="762000"/>
            <a:ext cx="8753475" cy="5130898"/>
          </a:xfrm>
        </p:spPr>
        <p:txBody>
          <a:bodyPr>
            <a:normAutofit fontScale="55000" lnSpcReduction="20000"/>
          </a:bodyPr>
          <a:lstStyle/>
          <a:p>
            <a:pPr marL="342900" indent="-342900">
              <a:buAutoNum type="arabicPeriod"/>
            </a:pPr>
            <a:endParaRPr lang="en-GB" sz="1500" dirty="0">
              <a:solidFill>
                <a:prstClr val="black"/>
              </a:solidFill>
              <a:latin typeface="Times New Roman" pitchFamily="18" charset="0"/>
              <a:cs typeface="Times New Roman" pitchFamily="18" charset="0"/>
            </a:endParaRPr>
          </a:p>
          <a:p>
            <a:pPr marL="342900" indent="-342900">
              <a:buAutoNum type="arabicPeriod"/>
            </a:pPr>
            <a:r>
              <a:rPr lang="en-GB" sz="4400" dirty="0">
                <a:solidFill>
                  <a:prstClr val="black"/>
                </a:solidFill>
                <a:latin typeface="Times New Roman" pitchFamily="18" charset="0"/>
                <a:cs typeface="Times New Roman" pitchFamily="18" charset="0"/>
              </a:rPr>
              <a:t>Network Densification → Key mechanism for wireless evolution.</a:t>
            </a:r>
          </a:p>
          <a:p>
            <a:pPr marL="342900" indent="-342900">
              <a:buFont typeface="Arial" panose="020B0604020202020204" pitchFamily="34" charset="0"/>
              <a:buAutoNum type="arabicPeriod"/>
            </a:pPr>
            <a:r>
              <a:rPr lang="en-GB" sz="4400" dirty="0">
                <a:solidFill>
                  <a:prstClr val="black"/>
                </a:solidFill>
                <a:latin typeface="Times New Roman" pitchFamily="18" charset="0"/>
                <a:cs typeface="Times New Roman" pitchFamily="18" charset="0"/>
              </a:rPr>
              <a:t>The “Big Three” 5G Technologies: </a:t>
            </a:r>
          </a:p>
          <a:p>
            <a:pPr marL="679847" lvl="2" indent="-342900">
              <a:buFont typeface="Wingdings" panose="05000000000000000000" pitchFamily="2" charset="2"/>
              <a:buChar char="Ø"/>
            </a:pPr>
            <a:r>
              <a:rPr lang="en-GB" sz="4400" b="1" dirty="0">
                <a:solidFill>
                  <a:srgbClr val="C00000"/>
                </a:solidFill>
                <a:latin typeface="Times New Roman" pitchFamily="18" charset="0"/>
                <a:cs typeface="Times New Roman" pitchFamily="18" charset="0"/>
              </a:rPr>
              <a:t>	 Ultra-densification </a:t>
            </a:r>
          </a:p>
          <a:p>
            <a:pPr marL="679847" lvl="2" indent="-342900">
              <a:buFont typeface="Wingdings" panose="05000000000000000000" pitchFamily="2" charset="2"/>
              <a:buChar char="Ø"/>
            </a:pPr>
            <a:r>
              <a:rPr lang="en-GB" sz="4400" dirty="0">
                <a:solidFill>
                  <a:prstClr val="black"/>
                </a:solidFill>
                <a:latin typeface="Times New Roman" pitchFamily="18" charset="0"/>
                <a:cs typeface="Times New Roman" pitchFamily="18" charset="0"/>
              </a:rPr>
              <a:t> mm Wave radios </a:t>
            </a:r>
          </a:p>
          <a:p>
            <a:pPr marL="679847" lvl="2" indent="-342900">
              <a:buFont typeface="Wingdings" panose="05000000000000000000" pitchFamily="2" charset="2"/>
              <a:buChar char="Ø"/>
            </a:pPr>
            <a:r>
              <a:rPr lang="en-GB" sz="4400" dirty="0">
                <a:solidFill>
                  <a:prstClr val="black"/>
                </a:solidFill>
                <a:latin typeface="Times New Roman" pitchFamily="18" charset="0"/>
                <a:cs typeface="Times New Roman" pitchFamily="18" charset="0"/>
              </a:rPr>
              <a:t> massive MIMO</a:t>
            </a:r>
          </a:p>
          <a:p>
            <a:pPr marL="342900" indent="-342900">
              <a:buAutoNum type="arabicPeriod"/>
            </a:pPr>
            <a:r>
              <a:rPr lang="en-GB" sz="4400" dirty="0"/>
              <a:t> </a:t>
            </a:r>
            <a:r>
              <a:rPr lang="en-GB" sz="4400" dirty="0">
                <a:solidFill>
                  <a:prstClr val="black"/>
                </a:solidFill>
                <a:latin typeface="Times New Roman" pitchFamily="18" charset="0"/>
                <a:cs typeface="Times New Roman" pitchFamily="18" charset="0"/>
              </a:rPr>
              <a:t>Adding more small cell sites to increase the amount of available capacity.</a:t>
            </a:r>
          </a:p>
          <a:p>
            <a:pPr marL="679847" lvl="2" indent="-342900">
              <a:buFont typeface="Wingdings" panose="05000000000000000000" pitchFamily="2" charset="2"/>
              <a:buChar char="Ø"/>
            </a:pPr>
            <a:r>
              <a:rPr lang="en-GB" sz="4400" dirty="0">
                <a:solidFill>
                  <a:prstClr val="black"/>
                </a:solidFill>
                <a:latin typeface="Times New Roman" pitchFamily="18" charset="0"/>
                <a:cs typeface="Times New Roman" pitchFamily="18" charset="0"/>
              </a:rPr>
              <a:t>Extended coverage at cell edges</a:t>
            </a:r>
          </a:p>
          <a:p>
            <a:pPr marL="679847" lvl="2" indent="-342900">
              <a:buFont typeface="Wingdings" panose="05000000000000000000" pitchFamily="2" charset="2"/>
              <a:buChar char="Ø"/>
            </a:pPr>
            <a:r>
              <a:rPr lang="en-GB" sz="4400" b="1" dirty="0">
                <a:solidFill>
                  <a:srgbClr val="C00000"/>
                </a:solidFill>
                <a:latin typeface="Times New Roman" pitchFamily="18" charset="0"/>
                <a:cs typeface="Times New Roman" pitchFamily="18" charset="0"/>
              </a:rPr>
              <a:t>Cell split</a:t>
            </a:r>
            <a:endParaRPr lang="en-GB" sz="4400" b="1" dirty="0">
              <a:solidFill>
                <a:srgbClr val="C00000"/>
              </a:solidFill>
            </a:endParaRPr>
          </a:p>
          <a:p>
            <a:pPr marL="679847" lvl="2" indent="-342900">
              <a:buFont typeface="Wingdings" panose="05000000000000000000" pitchFamily="2" charset="2"/>
              <a:buChar char="Ø"/>
            </a:pPr>
            <a:endParaRPr lang="en-GB" sz="4400" dirty="0">
              <a:solidFill>
                <a:prstClr val="black"/>
              </a:solidFill>
              <a:latin typeface="Times New Roman" pitchFamily="18" charset="0"/>
              <a:cs typeface="Times New Roman" pitchFamily="18" charset="0"/>
            </a:endParaRPr>
          </a:p>
          <a:p>
            <a:pPr marL="342900" indent="-342900">
              <a:buAutoNum type="arabicPeriod"/>
            </a:pPr>
            <a:r>
              <a:rPr lang="en-GB" sz="4400" dirty="0">
                <a:solidFill>
                  <a:prstClr val="black"/>
                </a:solidFill>
                <a:latin typeface="Times New Roman" pitchFamily="18" charset="0"/>
                <a:cs typeface="Times New Roman" pitchFamily="18" charset="0"/>
              </a:rPr>
              <a:t>The base-station-to-terminal distances will be shorter with a corresponding improvement in achievable data rates.</a:t>
            </a:r>
          </a:p>
          <a:p>
            <a:pPr marL="342900" indent="-342900">
              <a:buAutoNum type="arabicPeriod"/>
            </a:pPr>
            <a:endParaRPr lang="en-GB" sz="1500" dirty="0">
              <a:solidFill>
                <a:prstClr val="black"/>
              </a:solidFill>
              <a:latin typeface="Times New Roman" pitchFamily="18" charset="0"/>
              <a:cs typeface="Times New Roman" pitchFamily="18" charset="0"/>
            </a:endParaRPr>
          </a:p>
          <a:p>
            <a:pPr marL="342900" indent="-342900">
              <a:buAutoNum type="arabicPeriod"/>
            </a:pPr>
            <a:endParaRPr lang="en-GB" sz="1500" dirty="0">
              <a:solidFill>
                <a:prstClr val="black"/>
              </a:solidFill>
              <a:latin typeface="Times New Roman" pitchFamily="18" charset="0"/>
              <a:cs typeface="Times New Roman" pitchFamily="18" charset="0"/>
            </a:endParaRPr>
          </a:p>
          <a:p>
            <a:pPr marL="342900" indent="-342900">
              <a:buAutoNum type="arabicPeriod"/>
            </a:pPr>
            <a:endParaRPr lang="en-GB" sz="1500" dirty="0">
              <a:solidFill>
                <a:prstClr val="black"/>
              </a:solidFill>
              <a:latin typeface="Times New Roman" pitchFamily="18" charset="0"/>
              <a:cs typeface="Times New Roman" pitchFamily="18" charset="0"/>
            </a:endParaRPr>
          </a:p>
        </p:txBody>
      </p:sp>
      <p:sp>
        <p:nvSpPr>
          <p:cNvPr id="5" name="TextBox 4"/>
          <p:cNvSpPr txBox="1"/>
          <p:nvPr/>
        </p:nvSpPr>
        <p:spPr>
          <a:xfrm>
            <a:off x="9525" y="76200"/>
            <a:ext cx="8497416" cy="646331"/>
          </a:xfrm>
          <a:prstGeom prst="rect">
            <a:avLst/>
          </a:prstGeom>
          <a:noFill/>
        </p:spPr>
        <p:txBody>
          <a:bodyPr wrap="square" rtlCol="0">
            <a:spAutoFit/>
          </a:bodyPr>
          <a:lstStyle/>
          <a:p>
            <a:pPr algn="ctr"/>
            <a:r>
              <a:rPr lang="en-GB" sz="3600" b="1" dirty="0">
                <a:solidFill>
                  <a:srgbClr val="FF0000"/>
                </a:solidFill>
                <a:latin typeface="Adobe Caslon Pro Bold" pitchFamily="18" charset="0"/>
              </a:rPr>
              <a:t>Towards Extreme Network Densification</a:t>
            </a:r>
          </a:p>
        </p:txBody>
      </p:sp>
    </p:spTree>
    <p:extLst>
      <p:ext uri="{BB962C8B-B14F-4D97-AF65-F5344CB8AC3E}">
        <p14:creationId xmlns:p14="http://schemas.microsoft.com/office/powerpoint/2010/main" val="30051827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0" y="914400"/>
            <a:ext cx="8763000" cy="4648200"/>
          </a:xfrm>
        </p:spPr>
        <p:txBody>
          <a:bodyPr>
            <a:normAutofit/>
          </a:bodyPr>
          <a:lstStyle/>
          <a:p>
            <a:pPr marL="257175" indent="-257175">
              <a:buFont typeface="+mj-lt"/>
              <a:buAutoNum type="arabicPeriod"/>
            </a:pPr>
            <a:r>
              <a:rPr lang="en-GB" sz="2400" dirty="0">
                <a:solidFill>
                  <a:prstClr val="black"/>
                </a:solidFill>
                <a:latin typeface="Times New Roman" pitchFamily="18" charset="0"/>
                <a:cs typeface="Times New Roman" pitchFamily="18" charset="0"/>
              </a:rPr>
              <a:t>Increased </a:t>
            </a:r>
            <a:r>
              <a:rPr lang="en-GB" sz="2400" b="1" dirty="0">
                <a:solidFill>
                  <a:srgbClr val="C00000"/>
                </a:solidFill>
                <a:latin typeface="Times New Roman" pitchFamily="18" charset="0"/>
                <a:cs typeface="Times New Roman" pitchFamily="18" charset="0"/>
              </a:rPr>
              <a:t>power consumption and cost </a:t>
            </a:r>
            <a:r>
              <a:rPr lang="en-GB" sz="2400" dirty="0">
                <a:latin typeface="Times New Roman" pitchFamily="18" charset="0"/>
                <a:cs typeface="Times New Roman" pitchFamily="18" charset="0"/>
              </a:rPr>
              <a:t>of deployment</a:t>
            </a:r>
          </a:p>
          <a:p>
            <a:pPr marL="342900" indent="-342900">
              <a:buFont typeface="+mj-lt"/>
              <a:buAutoNum type="arabicPeriod"/>
            </a:pPr>
            <a:r>
              <a:rPr lang="en-GB" sz="2400" dirty="0">
                <a:solidFill>
                  <a:prstClr val="black"/>
                </a:solidFill>
                <a:latin typeface="Times New Roman" pitchFamily="18" charset="0"/>
                <a:cs typeface="Times New Roman" pitchFamily="18" charset="0"/>
              </a:rPr>
              <a:t>Deployment strategy</a:t>
            </a:r>
          </a:p>
          <a:p>
            <a:pPr marL="477441" lvl="1" indent="-342900">
              <a:buFont typeface="Wingdings" panose="05000000000000000000" pitchFamily="2" charset="2"/>
              <a:buChar char="Ø"/>
            </a:pPr>
            <a:r>
              <a:rPr lang="en-GB" sz="2400" dirty="0">
                <a:solidFill>
                  <a:prstClr val="black"/>
                </a:solidFill>
                <a:latin typeface="Times New Roman" pitchFamily="18" charset="0"/>
                <a:cs typeface="Times New Roman" pitchFamily="18" charset="0"/>
              </a:rPr>
              <a:t>A significant </a:t>
            </a:r>
            <a:r>
              <a:rPr lang="en-GB" sz="2400" b="1" dirty="0">
                <a:solidFill>
                  <a:srgbClr val="C00000"/>
                </a:solidFill>
                <a:latin typeface="Times New Roman" pitchFamily="18" charset="0"/>
                <a:cs typeface="Times New Roman" pitchFamily="18" charset="0"/>
              </a:rPr>
              <a:t>effect on interference and power consumption</a:t>
            </a:r>
            <a:r>
              <a:rPr lang="en-GB" sz="2400" dirty="0">
                <a:solidFill>
                  <a:prstClr val="black"/>
                </a:solidFill>
                <a:latin typeface="Times New Roman" pitchFamily="18" charset="0"/>
                <a:cs typeface="Times New Roman" pitchFamily="18" charset="0"/>
              </a:rPr>
              <a:t> in the network</a:t>
            </a:r>
            <a:r>
              <a:rPr lang="en-GB" sz="2400" dirty="0"/>
              <a:t>.</a:t>
            </a:r>
            <a:endParaRPr lang="en-GB" sz="2400" dirty="0">
              <a:solidFill>
                <a:prstClr val="black"/>
              </a:solidFill>
              <a:latin typeface="Times New Roman" pitchFamily="18" charset="0"/>
              <a:cs typeface="Times New Roman" pitchFamily="18" charset="0"/>
            </a:endParaRPr>
          </a:p>
          <a:p>
            <a:pPr marL="385763" indent="-385763">
              <a:buFont typeface="+mj-lt"/>
              <a:buAutoNum type="arabicPeriod"/>
            </a:pPr>
            <a:r>
              <a:rPr lang="en-GB" sz="2400" b="1" dirty="0">
                <a:solidFill>
                  <a:srgbClr val="C00000"/>
                </a:solidFill>
                <a:latin typeface="Times New Roman" pitchFamily="18" charset="0"/>
                <a:cs typeface="Times New Roman" pitchFamily="18" charset="0"/>
              </a:rPr>
              <a:t>Handover and mobility management</a:t>
            </a:r>
            <a:r>
              <a:rPr lang="en-GB" sz="2400" dirty="0">
                <a:latin typeface="Times New Roman" pitchFamily="18" charset="0"/>
                <a:cs typeface="Times New Roman" pitchFamily="18" charset="0"/>
              </a:rPr>
              <a:t>.</a:t>
            </a:r>
          </a:p>
          <a:p>
            <a:pPr marL="520304" lvl="1" indent="-385763">
              <a:buFont typeface="Wingdings" panose="05000000000000000000" pitchFamily="2" charset="2"/>
              <a:buChar char="Ø"/>
            </a:pPr>
            <a:r>
              <a:rPr lang="en-GB" sz="2400" dirty="0">
                <a:solidFill>
                  <a:prstClr val="black"/>
                </a:solidFill>
                <a:latin typeface="Times New Roman" pitchFamily="18" charset="0"/>
                <a:cs typeface="Times New Roman" pitchFamily="18" charset="0"/>
              </a:rPr>
              <a:t>Smaller coverage areas, handovers for mobile UEs are much more frequent.</a:t>
            </a:r>
          </a:p>
          <a:p>
            <a:pPr marL="520304" lvl="1" indent="-385763">
              <a:buFont typeface="Wingdings" panose="05000000000000000000" pitchFamily="2" charset="2"/>
              <a:buChar char="Ø"/>
            </a:pPr>
            <a:r>
              <a:rPr lang="en-GB" sz="2400" b="1" dirty="0">
                <a:solidFill>
                  <a:srgbClr val="C00000"/>
                </a:solidFill>
                <a:latin typeface="Times New Roman" pitchFamily="18" charset="0"/>
                <a:cs typeface="Times New Roman" pitchFamily="18" charset="0"/>
              </a:rPr>
              <a:t>Variety of coverage footprints </a:t>
            </a:r>
            <a:r>
              <a:rPr lang="en-GB" sz="2400" dirty="0">
                <a:solidFill>
                  <a:prstClr val="black"/>
                </a:solidFill>
                <a:latin typeface="Times New Roman" pitchFamily="18" charset="0"/>
                <a:cs typeface="Times New Roman" pitchFamily="18" charset="0"/>
              </a:rPr>
              <a:t>(</a:t>
            </a:r>
            <a:r>
              <a:rPr lang="en-GB" sz="2400" dirty="0" err="1">
                <a:solidFill>
                  <a:prstClr val="black"/>
                </a:solidFill>
                <a:latin typeface="Times New Roman" pitchFamily="18" charset="0"/>
                <a:cs typeface="Times New Roman" pitchFamily="18" charset="0"/>
              </a:rPr>
              <a:t>HetNets</a:t>
            </a:r>
            <a:r>
              <a:rPr lang="en-GB" sz="2400" dirty="0">
                <a:solidFill>
                  <a:prstClr val="black"/>
                </a:solidFill>
                <a:latin typeface="Times New Roman" pitchFamily="18" charset="0"/>
                <a:cs typeface="Times New Roman" pitchFamily="18" charset="0"/>
              </a:rPr>
              <a:t>) → Cell specific handover parameters rather than homogeneous network parameters.</a:t>
            </a:r>
          </a:p>
          <a:p>
            <a:pPr marL="520304" lvl="1" indent="-385763">
              <a:buFont typeface="Wingdings" panose="05000000000000000000" pitchFamily="2" charset="2"/>
              <a:buChar char="Ø"/>
            </a:pPr>
            <a:r>
              <a:rPr lang="en-GB" sz="2400" b="1" dirty="0">
                <a:solidFill>
                  <a:srgbClr val="C00000"/>
                </a:solidFill>
                <a:latin typeface="Times New Roman" pitchFamily="18" charset="0"/>
                <a:cs typeface="Times New Roman" pitchFamily="18" charset="0"/>
              </a:rPr>
              <a:t>Unnecessary Handovers </a:t>
            </a:r>
            <a:r>
              <a:rPr lang="en-GB" sz="2400" dirty="0">
                <a:solidFill>
                  <a:prstClr val="black"/>
                </a:solidFill>
                <a:latin typeface="Times New Roman" pitchFamily="18" charset="0"/>
                <a:cs typeface="Times New Roman" pitchFamily="18" charset="0"/>
              </a:rPr>
              <a:t>(due to inappropriate </a:t>
            </a:r>
            <a:r>
              <a:rPr lang="en-GB" sz="2400" dirty="0" err="1">
                <a:solidFill>
                  <a:prstClr val="black"/>
                </a:solidFill>
                <a:latin typeface="Times New Roman" pitchFamily="18" charset="0"/>
                <a:cs typeface="Times New Roman" pitchFamily="18" charset="0"/>
              </a:rPr>
              <a:t>Tx</a:t>
            </a:r>
            <a:r>
              <a:rPr lang="en-GB" sz="2400" dirty="0">
                <a:solidFill>
                  <a:prstClr val="black"/>
                </a:solidFill>
                <a:latin typeface="Times New Roman" pitchFamily="18" charset="0"/>
                <a:cs typeface="Times New Roman" pitchFamily="18" charset="0"/>
              </a:rPr>
              <a:t> powers)</a:t>
            </a:r>
          </a:p>
          <a:p>
            <a:pPr marL="520304" lvl="1" indent="-385763">
              <a:buFont typeface="Wingdings" panose="05000000000000000000" pitchFamily="2" charset="2"/>
              <a:buChar char="Ø"/>
            </a:pPr>
            <a:endParaRPr lang="en-GB" sz="1500" dirty="0">
              <a:solidFill>
                <a:prstClr val="black"/>
              </a:solidFill>
              <a:latin typeface="Times New Roman" pitchFamily="18" charset="0"/>
              <a:cs typeface="Times New Roman" pitchFamily="18" charset="0"/>
            </a:endParaRPr>
          </a:p>
          <a:p>
            <a:pPr marL="520304" lvl="1" indent="-385763">
              <a:buFont typeface="Wingdings" panose="05000000000000000000" pitchFamily="2" charset="2"/>
              <a:buChar char="Ø"/>
            </a:pPr>
            <a:endParaRPr lang="en-GB" sz="1500" dirty="0">
              <a:solidFill>
                <a:prstClr val="black"/>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t>26</a:t>
            </a:fld>
            <a:endParaRPr lang="en-GB"/>
          </a:p>
        </p:txBody>
      </p:sp>
      <p:sp>
        <p:nvSpPr>
          <p:cNvPr id="5" name="TextBox 4"/>
          <p:cNvSpPr txBox="1"/>
          <p:nvPr/>
        </p:nvSpPr>
        <p:spPr>
          <a:xfrm>
            <a:off x="0" y="0"/>
            <a:ext cx="8153400" cy="646331"/>
          </a:xfrm>
          <a:prstGeom prst="rect">
            <a:avLst/>
          </a:prstGeom>
          <a:noFill/>
        </p:spPr>
        <p:txBody>
          <a:bodyPr wrap="square" rtlCol="0">
            <a:spAutoFit/>
          </a:bodyPr>
          <a:lstStyle/>
          <a:p>
            <a:pPr algn="ctr"/>
            <a:r>
              <a:rPr lang="en-GB" sz="3600" b="1" dirty="0">
                <a:solidFill>
                  <a:srgbClr val="FF0000"/>
                </a:solidFill>
                <a:latin typeface="Adobe Caslon Pro Bold" pitchFamily="18" charset="0"/>
              </a:rPr>
              <a:t>Small Cell deployment Challenges</a:t>
            </a:r>
          </a:p>
        </p:txBody>
      </p:sp>
    </p:spTree>
    <p:extLst>
      <p:ext uri="{BB962C8B-B14F-4D97-AF65-F5344CB8AC3E}">
        <p14:creationId xmlns:p14="http://schemas.microsoft.com/office/powerpoint/2010/main" val="32305206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77634" y="998731"/>
            <a:ext cx="6426714" cy="4528598"/>
          </a:xfrm>
        </p:spPr>
        <p:txBody>
          <a:bodyPr/>
          <a:lstStyle/>
          <a:p>
            <a:endParaRPr lang="en-GB" dirty="0">
              <a:solidFill>
                <a:schemeClr val="tx1"/>
              </a:solidFill>
            </a:endParaRPr>
          </a:p>
          <a:p>
            <a:endParaRPr lang="en-GB" dirty="0">
              <a:solidFill>
                <a:schemeClr val="tx1"/>
              </a:solidFill>
            </a:endParaRPr>
          </a:p>
          <a:p>
            <a:endParaRPr lang="en-GB" dirty="0">
              <a:solidFill>
                <a:schemeClr val="tx1"/>
              </a:solidFill>
            </a:endParaRPr>
          </a:p>
          <a:p>
            <a:pPr algn="ctr"/>
            <a:endParaRPr lang="en-GB" sz="3600" dirty="0"/>
          </a:p>
          <a:p>
            <a:pPr algn="ctr"/>
            <a:endParaRPr lang="en-GB" dirty="0">
              <a:solidFill>
                <a:schemeClr val="tx1"/>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t>27</a:t>
            </a:fld>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80" y="26883"/>
            <a:ext cx="8763000" cy="505743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52208" y="4988100"/>
                <a:ext cx="5184576" cy="669414"/>
              </a:xfrm>
              <a:prstGeom prst="rect">
                <a:avLst/>
              </a:prstGeom>
              <a:noFill/>
            </p:spPr>
            <p:txBody>
              <a:bodyPr wrap="square" rtlCol="0">
                <a:spAutoFit/>
              </a:bodyPr>
              <a:lstStyle/>
              <a:p>
                <a:pPr algn="ctr"/>
                <a:r>
                  <a:rPr lang="en-GB" sz="2400" dirty="0" smtClean="0"/>
                  <a:t> </a:t>
                </a:r>
                <a:r>
                  <a:rPr lang="en-GB" sz="2400" dirty="0"/>
                  <a:t>Benchmark problem </a:t>
                </a:r>
                <a14:m>
                  <m:oMath xmlns:m="http://schemas.openxmlformats.org/officeDocument/2006/math">
                    <m:sSub>
                      <m:sSubPr>
                        <m:ctrlPr>
                          <a:rPr lang="en-GB" sz="2400" b="1" i="1">
                            <a:latin typeface="Cambria Math" panose="02040503050406030204" pitchFamily="18" charset="0"/>
                          </a:rPr>
                        </m:ctrlPr>
                      </m:sSubPr>
                      <m:e>
                        <m:r>
                          <a:rPr lang="en-GB" sz="2400" b="1">
                            <a:latin typeface="Cambria Math"/>
                          </a:rPr>
                          <m:t>𝐏</m:t>
                        </m:r>
                      </m:e>
                      <m:sub>
                        <m:r>
                          <a:rPr lang="en-GB" sz="2400" b="1">
                            <a:latin typeface="Cambria Math"/>
                          </a:rPr>
                          <m:t>𝟏</m:t>
                        </m:r>
                      </m:sub>
                    </m:sSub>
                  </m:oMath>
                </a14:m>
                <a:endParaRPr lang="en-GB" sz="2400" b="1" dirty="0"/>
              </a:p>
              <a:p>
                <a:endParaRPr lang="en-GB" sz="1350" dirty="0"/>
              </a:p>
            </p:txBody>
          </p:sp>
        </mc:Choice>
        <mc:Fallback xmlns="">
          <p:sp>
            <p:nvSpPr>
              <p:cNvPr id="5" name="TextBox 4"/>
              <p:cNvSpPr txBox="1">
                <a:spLocks noRot="1" noChangeAspect="1" noMove="1" noResize="1" noEditPoints="1" noAdjustHandles="1" noChangeArrowheads="1" noChangeShapeType="1" noTextEdit="1"/>
              </p:cNvSpPr>
              <p:nvPr/>
            </p:nvSpPr>
            <p:spPr>
              <a:xfrm>
                <a:off x="1852208" y="4988100"/>
                <a:ext cx="5184576" cy="669414"/>
              </a:xfrm>
              <a:prstGeom prst="rect">
                <a:avLst/>
              </a:prstGeom>
              <a:blipFill>
                <a:blip r:embed="rId4"/>
                <a:stretch>
                  <a:fillRect t="-7273"/>
                </a:stretch>
              </a:blipFill>
            </p:spPr>
            <p:txBody>
              <a:bodyPr/>
              <a:lstStyle/>
              <a:p>
                <a:r>
                  <a:rPr lang="en-US">
                    <a:noFill/>
                  </a:rPr>
                  <a:t> </a:t>
                </a:r>
              </a:p>
            </p:txBody>
          </p:sp>
        </mc:Fallback>
      </mc:AlternateContent>
      <p:sp>
        <p:nvSpPr>
          <p:cNvPr id="4" name="Rectangle 3"/>
          <p:cNvSpPr/>
          <p:nvPr/>
        </p:nvSpPr>
        <p:spPr>
          <a:xfrm>
            <a:off x="0" y="5591434"/>
            <a:ext cx="9144000" cy="830997"/>
          </a:xfrm>
          <a:prstGeom prst="rect">
            <a:avLst/>
          </a:prstGeom>
        </p:spPr>
        <p:txBody>
          <a:bodyPr wrap="square">
            <a:spAutoFit/>
          </a:bodyPr>
          <a:lstStyle/>
          <a:p>
            <a:pPr lvl="0"/>
            <a:r>
              <a:rPr lang="en-GB" sz="1600" dirty="0"/>
              <a:t>[2018] Muhammad khan, </a:t>
            </a:r>
            <a:r>
              <a:rPr lang="en-GB" sz="1600" dirty="0" err="1"/>
              <a:t>Zainab</a:t>
            </a:r>
            <a:r>
              <a:rPr lang="en-GB" sz="1600" dirty="0"/>
              <a:t> </a:t>
            </a:r>
            <a:r>
              <a:rPr lang="en-GB" sz="1600" dirty="0" err="1"/>
              <a:t>Fakhri</a:t>
            </a:r>
            <a:r>
              <a:rPr lang="en-GB" sz="1600" dirty="0"/>
              <a:t> and </a:t>
            </a:r>
            <a:r>
              <a:rPr lang="en-GB" sz="1600" b="1" dirty="0" err="1"/>
              <a:t>Hamed</a:t>
            </a:r>
            <a:r>
              <a:rPr lang="en-GB" sz="1600" b="1" dirty="0"/>
              <a:t> Al-</a:t>
            </a:r>
            <a:r>
              <a:rPr lang="en-GB" sz="1600" b="1" dirty="0" err="1"/>
              <a:t>Raweshidy</a:t>
            </a:r>
            <a:r>
              <a:rPr lang="en-GB" sz="1600" dirty="0"/>
              <a:t>, "Semi-Static Cell Differentiation And Integration With Dynamic </a:t>
            </a:r>
            <a:r>
              <a:rPr lang="en-GB" sz="1600" dirty="0" err="1"/>
              <a:t>BBU-RRH</a:t>
            </a:r>
            <a:r>
              <a:rPr lang="en-GB" sz="1600" dirty="0"/>
              <a:t> Mapping In Cloud Radio Access Network", IEEE Transactions on Network and Service Management,  vol. 15, no. 1, pp. 289-303, March 2018, DOI:10.1109/TNSE.2017.2771622.</a:t>
            </a:r>
          </a:p>
        </p:txBody>
      </p:sp>
    </p:spTree>
    <p:extLst>
      <p:ext uri="{BB962C8B-B14F-4D97-AF65-F5344CB8AC3E}">
        <p14:creationId xmlns:p14="http://schemas.microsoft.com/office/powerpoint/2010/main" val="2904322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77634" y="998731"/>
            <a:ext cx="6426714" cy="4528598"/>
          </a:xfrm>
        </p:spPr>
        <p:txBody>
          <a:bodyPr/>
          <a:lstStyle/>
          <a:p>
            <a:endParaRPr lang="en-GB" dirty="0">
              <a:solidFill>
                <a:schemeClr val="tx1"/>
              </a:solidFill>
            </a:endParaRPr>
          </a:p>
          <a:p>
            <a:endParaRPr lang="en-GB" dirty="0">
              <a:solidFill>
                <a:schemeClr val="tx1"/>
              </a:solidFill>
            </a:endParaRPr>
          </a:p>
          <a:p>
            <a:endParaRPr lang="en-GB" dirty="0">
              <a:solidFill>
                <a:schemeClr val="tx1"/>
              </a:solidFill>
            </a:endParaRPr>
          </a:p>
          <a:p>
            <a:pPr algn="ctr"/>
            <a:endParaRPr lang="en-GB" sz="3600" dirty="0"/>
          </a:p>
          <a:p>
            <a:pPr algn="ctr"/>
            <a:endParaRPr lang="en-GB" dirty="0">
              <a:solidFill>
                <a:schemeClr val="tx1"/>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t>28</a:t>
            </a:fld>
            <a:endParaRPr lang="en-GB"/>
          </a:p>
        </p:txBody>
      </p:sp>
      <mc:AlternateContent xmlns:mc="http://schemas.openxmlformats.org/markup-compatibility/2006" xmlns:a14="http://schemas.microsoft.com/office/drawing/2010/main">
        <mc:Choice Requires="a14">
          <p:sp>
            <p:nvSpPr>
              <p:cNvPr id="5" name="TextBox 4"/>
              <p:cNvSpPr txBox="1"/>
              <p:nvPr/>
            </p:nvSpPr>
            <p:spPr>
              <a:xfrm>
                <a:off x="1763688" y="5319211"/>
                <a:ext cx="5184576" cy="669414"/>
              </a:xfrm>
              <a:prstGeom prst="rect">
                <a:avLst/>
              </a:prstGeom>
              <a:noFill/>
            </p:spPr>
            <p:txBody>
              <a:bodyPr wrap="square" rtlCol="0">
                <a:spAutoFit/>
              </a:bodyPr>
              <a:lstStyle/>
              <a:p>
                <a:pPr algn="ctr"/>
                <a:r>
                  <a:rPr lang="en-GB" sz="2400" dirty="0" smtClean="0"/>
                  <a:t> </a:t>
                </a:r>
                <a:r>
                  <a:rPr lang="en-GB" sz="2400" dirty="0"/>
                  <a:t>Benchmark problem </a:t>
                </a:r>
                <a14:m>
                  <m:oMath xmlns:m="http://schemas.openxmlformats.org/officeDocument/2006/math">
                    <m:sSub>
                      <m:sSubPr>
                        <m:ctrlPr>
                          <a:rPr lang="en-GB" sz="2400" b="1" i="1">
                            <a:latin typeface="Cambria Math" panose="02040503050406030204" pitchFamily="18" charset="0"/>
                          </a:rPr>
                        </m:ctrlPr>
                      </m:sSubPr>
                      <m:e>
                        <m:r>
                          <a:rPr lang="en-GB" sz="2400" b="1">
                            <a:latin typeface="Cambria Math"/>
                          </a:rPr>
                          <m:t>𝐏</m:t>
                        </m:r>
                      </m:e>
                      <m:sub>
                        <m:r>
                          <a:rPr lang="en-GB" sz="2400" b="1">
                            <a:latin typeface="Cambria Math"/>
                          </a:rPr>
                          <m:t>𝟐</m:t>
                        </m:r>
                      </m:sub>
                    </m:sSub>
                  </m:oMath>
                </a14:m>
                <a:endParaRPr lang="en-GB" sz="2400" b="1" dirty="0"/>
              </a:p>
              <a:p>
                <a:endParaRPr lang="en-GB" sz="1350" dirty="0"/>
              </a:p>
            </p:txBody>
          </p:sp>
        </mc:Choice>
        <mc:Fallback xmlns="">
          <p:sp>
            <p:nvSpPr>
              <p:cNvPr id="5" name="TextBox 4"/>
              <p:cNvSpPr txBox="1">
                <a:spLocks noRot="1" noChangeAspect="1" noMove="1" noResize="1" noEditPoints="1" noAdjustHandles="1" noChangeArrowheads="1" noChangeShapeType="1" noTextEdit="1"/>
              </p:cNvSpPr>
              <p:nvPr/>
            </p:nvSpPr>
            <p:spPr>
              <a:xfrm>
                <a:off x="1763688" y="5319211"/>
                <a:ext cx="5184576" cy="669414"/>
              </a:xfrm>
              <a:prstGeom prst="rect">
                <a:avLst/>
              </a:prstGeom>
              <a:blipFill>
                <a:blip r:embed="rId3"/>
                <a:stretch>
                  <a:fillRect t="-7339"/>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39200" cy="5190660"/>
          </a:xfrm>
          <a:prstGeom prst="rect">
            <a:avLst/>
          </a:prstGeom>
        </p:spPr>
      </p:pic>
    </p:spTree>
    <p:extLst>
      <p:ext uri="{BB962C8B-B14F-4D97-AF65-F5344CB8AC3E}">
        <p14:creationId xmlns:p14="http://schemas.microsoft.com/office/powerpoint/2010/main" val="4236312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77634" y="998731"/>
            <a:ext cx="6426714" cy="4528598"/>
          </a:xfrm>
        </p:spPr>
        <p:txBody>
          <a:bodyPr/>
          <a:lstStyle/>
          <a:p>
            <a:endParaRPr lang="en-GB" dirty="0">
              <a:solidFill>
                <a:schemeClr val="tx1"/>
              </a:solidFill>
            </a:endParaRPr>
          </a:p>
          <a:p>
            <a:endParaRPr lang="en-GB" dirty="0">
              <a:solidFill>
                <a:schemeClr val="tx1"/>
              </a:solidFill>
            </a:endParaRPr>
          </a:p>
          <a:p>
            <a:endParaRPr lang="en-GB" dirty="0">
              <a:solidFill>
                <a:schemeClr val="tx1"/>
              </a:solidFill>
            </a:endParaRPr>
          </a:p>
          <a:p>
            <a:pPr algn="ctr"/>
            <a:endParaRPr lang="en-GB" sz="3600" dirty="0"/>
          </a:p>
          <a:p>
            <a:pPr algn="ctr"/>
            <a:endParaRPr lang="en-GB" dirty="0">
              <a:solidFill>
                <a:schemeClr val="tx1"/>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t>29</a:t>
            </a:fld>
            <a:endParaRPr lang="en-GB"/>
          </a:p>
        </p:txBody>
      </p:sp>
      <mc:AlternateContent xmlns:mc="http://schemas.openxmlformats.org/markup-compatibility/2006" xmlns:a14="http://schemas.microsoft.com/office/drawing/2010/main">
        <mc:Choice Requires="a14">
          <p:sp>
            <p:nvSpPr>
              <p:cNvPr id="5" name="TextBox 4"/>
              <p:cNvSpPr txBox="1"/>
              <p:nvPr/>
            </p:nvSpPr>
            <p:spPr>
              <a:xfrm>
                <a:off x="1763688" y="5319211"/>
                <a:ext cx="5184576" cy="669414"/>
              </a:xfrm>
              <a:prstGeom prst="rect">
                <a:avLst/>
              </a:prstGeom>
              <a:noFill/>
            </p:spPr>
            <p:txBody>
              <a:bodyPr wrap="square" rtlCol="0">
                <a:spAutoFit/>
              </a:bodyPr>
              <a:lstStyle/>
              <a:p>
                <a:pPr algn="ctr"/>
                <a:r>
                  <a:rPr lang="en-GB" sz="2400" dirty="0" smtClean="0"/>
                  <a:t> </a:t>
                </a:r>
                <a:r>
                  <a:rPr lang="en-GB" sz="2400" dirty="0"/>
                  <a:t>Benchmark problem </a:t>
                </a:r>
                <a14:m>
                  <m:oMath xmlns:m="http://schemas.openxmlformats.org/officeDocument/2006/math">
                    <m:sSub>
                      <m:sSubPr>
                        <m:ctrlPr>
                          <a:rPr lang="en-GB" sz="2400" b="1" i="1">
                            <a:latin typeface="Cambria Math" panose="02040503050406030204" pitchFamily="18" charset="0"/>
                          </a:rPr>
                        </m:ctrlPr>
                      </m:sSubPr>
                      <m:e>
                        <m:r>
                          <a:rPr lang="en-GB" sz="2400" b="1">
                            <a:latin typeface="Cambria Math"/>
                          </a:rPr>
                          <m:t>𝐏</m:t>
                        </m:r>
                      </m:e>
                      <m:sub>
                        <m:r>
                          <a:rPr lang="en-GB" sz="2400" b="1">
                            <a:latin typeface="Cambria Math"/>
                          </a:rPr>
                          <m:t>𝟑</m:t>
                        </m:r>
                      </m:sub>
                    </m:sSub>
                  </m:oMath>
                </a14:m>
                <a:endParaRPr lang="en-GB" sz="2400" b="1" dirty="0"/>
              </a:p>
              <a:p>
                <a:endParaRPr lang="en-GB" sz="1350" dirty="0"/>
              </a:p>
            </p:txBody>
          </p:sp>
        </mc:Choice>
        <mc:Fallback xmlns="">
          <p:sp>
            <p:nvSpPr>
              <p:cNvPr id="5" name="TextBox 4"/>
              <p:cNvSpPr txBox="1">
                <a:spLocks noRot="1" noChangeAspect="1" noMove="1" noResize="1" noEditPoints="1" noAdjustHandles="1" noChangeArrowheads="1" noChangeShapeType="1" noTextEdit="1"/>
              </p:cNvSpPr>
              <p:nvPr/>
            </p:nvSpPr>
            <p:spPr>
              <a:xfrm>
                <a:off x="1763688" y="5319211"/>
                <a:ext cx="5184576" cy="669414"/>
              </a:xfrm>
              <a:prstGeom prst="rect">
                <a:avLst/>
              </a:prstGeom>
              <a:blipFill>
                <a:blip r:embed="rId3"/>
                <a:stretch>
                  <a:fillRect t="-7339"/>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8915399" cy="5211198"/>
          </a:xfrm>
          <a:prstGeom prst="rect">
            <a:avLst/>
          </a:prstGeom>
        </p:spPr>
      </p:pic>
    </p:spTree>
    <p:extLst>
      <p:ext uri="{BB962C8B-B14F-4D97-AF65-F5344CB8AC3E}">
        <p14:creationId xmlns:p14="http://schemas.microsoft.com/office/powerpoint/2010/main" val="36090866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9" y="269776"/>
            <a:ext cx="8892480" cy="1143000"/>
          </a:xfrm>
        </p:spPr>
        <p:txBody>
          <a:bodyPr>
            <a:noAutofit/>
          </a:bodyPr>
          <a:lstStyle/>
          <a:p>
            <a:pPr algn="ctr"/>
            <a:r>
              <a:rPr lang="en-US" dirty="0" smtClean="0">
                <a:solidFill>
                  <a:srgbClr val="FF0000"/>
                </a:solidFill>
              </a:rPr>
              <a:t>WHY Are We Carrying Research in Such Area</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3</a:t>
            </a:fld>
            <a:endParaRPr lang="ar-IQ">
              <a:solidFill>
                <a:srgbClr val="BE0F34"/>
              </a:solidFill>
            </a:endParaRPr>
          </a:p>
        </p:txBody>
      </p:sp>
    </p:spTree>
    <p:extLst>
      <p:ext uri="{BB962C8B-B14F-4D97-AF65-F5344CB8AC3E}">
        <p14:creationId xmlns:p14="http://schemas.microsoft.com/office/powerpoint/2010/main" val="230408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77634" y="998731"/>
            <a:ext cx="6426714" cy="4528598"/>
          </a:xfrm>
        </p:spPr>
        <p:txBody>
          <a:bodyPr/>
          <a:lstStyle/>
          <a:p>
            <a:endParaRPr lang="en-GB" dirty="0">
              <a:solidFill>
                <a:schemeClr val="tx1"/>
              </a:solidFill>
            </a:endParaRPr>
          </a:p>
          <a:p>
            <a:endParaRPr lang="en-GB" dirty="0">
              <a:solidFill>
                <a:schemeClr val="tx1"/>
              </a:solidFill>
            </a:endParaRPr>
          </a:p>
          <a:p>
            <a:endParaRPr lang="en-GB" dirty="0">
              <a:solidFill>
                <a:schemeClr val="tx1"/>
              </a:solidFill>
            </a:endParaRPr>
          </a:p>
          <a:p>
            <a:pPr algn="ctr"/>
            <a:endParaRPr lang="en-GB" sz="3600" dirty="0"/>
          </a:p>
          <a:p>
            <a:pPr algn="ctr"/>
            <a:endParaRPr lang="en-GB" dirty="0">
              <a:solidFill>
                <a:schemeClr val="tx1"/>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t>30</a:t>
            </a:fld>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8839200" cy="6426297"/>
          </a:xfrm>
          <a:prstGeom prst="rect">
            <a:avLst/>
          </a:prstGeom>
        </p:spPr>
      </p:pic>
    </p:spTree>
    <p:extLst>
      <p:ext uri="{BB962C8B-B14F-4D97-AF65-F5344CB8AC3E}">
        <p14:creationId xmlns:p14="http://schemas.microsoft.com/office/powerpoint/2010/main" val="2291517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548680"/>
            <a:ext cx="8600062" cy="5976664"/>
          </a:xfrm>
        </p:spPr>
        <p:txBody>
          <a:bodyPr>
            <a:noAutofit/>
          </a:bodyPr>
          <a:lstStyle/>
          <a:p>
            <a:pPr algn="just">
              <a:lnSpc>
                <a:spcPct val="150000"/>
              </a:lnSpc>
            </a:pPr>
            <a:r>
              <a:rPr lang="en-GB" sz="3200" b="1" dirty="0" smtClean="0">
                <a:solidFill>
                  <a:srgbClr val="FF0000"/>
                </a:solidFill>
                <a:latin typeface="Times New Roman" panose="02020603050405020304" pitchFamily="18" charset="0"/>
                <a:cs typeface="Times New Roman" panose="02020603050405020304" pitchFamily="18" charset="0"/>
              </a:rPr>
              <a:t>CDI  For Self-</a:t>
            </a:r>
            <a:r>
              <a:rPr lang="en-GB" sz="3200" b="1" dirty="0" err="1" smtClean="0">
                <a:solidFill>
                  <a:srgbClr val="FF0000"/>
                </a:solidFill>
                <a:latin typeface="Times New Roman" panose="02020603050405020304" pitchFamily="18" charset="0"/>
                <a:cs typeface="Times New Roman" panose="02020603050405020304" pitchFamily="18" charset="0"/>
              </a:rPr>
              <a:t>Orgnised</a:t>
            </a:r>
            <a:r>
              <a:rPr lang="en-GB" sz="3200" b="1" dirty="0" smtClean="0">
                <a:solidFill>
                  <a:srgbClr val="FF0000"/>
                </a:solidFill>
                <a:latin typeface="Times New Roman" panose="02020603050405020304" pitchFamily="18" charset="0"/>
                <a:cs typeface="Times New Roman" panose="02020603050405020304" pitchFamily="18" charset="0"/>
              </a:rPr>
              <a:t> New Radio C-RAN</a:t>
            </a:r>
          </a:p>
          <a:p>
            <a:pPr marL="457200" indent="-457200">
              <a:buFont typeface="Wingdings" pitchFamily="2" charset="2"/>
              <a:buChar char="q"/>
            </a:pPr>
            <a:r>
              <a:rPr lang="en-GB" sz="2400" b="1" u="sng" dirty="0">
                <a:solidFill>
                  <a:schemeClr val="accent6">
                    <a:lumMod val="25000"/>
                  </a:schemeClr>
                </a:solidFill>
                <a:latin typeface="Times New Roman" panose="02020603050405020304" pitchFamily="18" charset="0"/>
                <a:cs typeface="Times New Roman" panose="02020603050405020304" pitchFamily="18" charset="0"/>
              </a:rPr>
              <a:t>Aim</a:t>
            </a:r>
            <a:r>
              <a:rPr lang="en-GB" sz="2400" b="1" dirty="0">
                <a:solidFill>
                  <a:schemeClr val="accent6">
                    <a:lumMod val="25000"/>
                  </a:schemeClr>
                </a:solidFill>
                <a:latin typeface="Times New Roman" panose="02020603050405020304" pitchFamily="18" charset="0"/>
                <a:cs typeface="Times New Roman" panose="02020603050405020304" pitchFamily="18" charset="0"/>
              </a:rPr>
              <a:t>:</a:t>
            </a:r>
            <a:r>
              <a:rPr lang="en-GB" sz="2400" dirty="0">
                <a:solidFill>
                  <a:schemeClr val="accent6">
                    <a:lumMod val="25000"/>
                  </a:schemeClr>
                </a:solidFill>
                <a:latin typeface="Times New Roman" panose="02020603050405020304" pitchFamily="18" charset="0"/>
                <a:cs typeface="Times New Roman" panose="02020603050405020304" pitchFamily="18" charset="0"/>
              </a:rPr>
              <a:t>  </a:t>
            </a:r>
            <a:r>
              <a:rPr lang="en-GB" sz="2400" dirty="0">
                <a:solidFill>
                  <a:schemeClr val="tx1"/>
                </a:solidFill>
                <a:latin typeface="Times New Roman" panose="02020603050405020304" pitchFamily="18" charset="0"/>
                <a:cs typeface="Times New Roman" panose="02020603050405020304" pitchFamily="18" charset="0"/>
              </a:rPr>
              <a:t>Realizing the 5G vision of providing "</a:t>
            </a:r>
            <a:r>
              <a:rPr lang="en-GB" sz="2400" dirty="0" err="1">
                <a:solidFill>
                  <a:schemeClr val="tx1"/>
                </a:solidFill>
                <a:latin typeface="Times New Roman" panose="02020603050405020304" pitchFamily="18" charset="0"/>
                <a:cs typeface="Times New Roman" panose="02020603050405020304" pitchFamily="18" charset="0"/>
              </a:rPr>
              <a:t>Gbit</a:t>
            </a:r>
            <a:r>
              <a:rPr lang="en-GB" sz="2400" dirty="0">
                <a:solidFill>
                  <a:schemeClr val="tx1"/>
                </a:solidFill>
                <a:latin typeface="Times New Roman" panose="02020603050405020304" pitchFamily="18" charset="0"/>
                <a:cs typeface="Times New Roman" panose="02020603050405020304" pitchFamily="18" charset="0"/>
              </a:rPr>
              <a:t>/s anywhere“ by suggesting an energy efficient self optimised cellular network,  </a:t>
            </a:r>
            <a:r>
              <a:rPr lang="en-GB" sz="2400" dirty="0" smtClean="0">
                <a:solidFill>
                  <a:schemeClr val="tx1"/>
                </a:solidFill>
                <a:latin typeface="Times New Roman" panose="02020603050405020304" pitchFamily="18" charset="0"/>
                <a:cs typeface="Times New Roman" panose="02020603050405020304" pitchFamily="18" charset="0"/>
              </a:rPr>
              <a:t>which </a:t>
            </a:r>
            <a:r>
              <a:rPr lang="en-GB" sz="2400" dirty="0">
                <a:solidFill>
                  <a:schemeClr val="tx1"/>
                </a:solidFill>
                <a:latin typeface="Times New Roman" panose="02020603050405020304" pitchFamily="18" charset="0"/>
                <a:cs typeface="Times New Roman" panose="02020603050405020304" pitchFamily="18" charset="0"/>
              </a:rPr>
              <a:t>will dynamically adapt  to the varying capacity demand to utilise network resources efficiently</a:t>
            </a:r>
            <a:r>
              <a:rPr lang="en-GB" sz="2400" dirty="0" smtClean="0">
                <a:solidFill>
                  <a:schemeClr val="tx1"/>
                </a:solidFill>
                <a:latin typeface="Times New Roman" panose="02020603050405020304" pitchFamily="18" charset="0"/>
                <a:cs typeface="Times New Roman" panose="02020603050405020304" pitchFamily="18" charset="0"/>
              </a:rPr>
              <a:t>.</a:t>
            </a:r>
            <a:endParaRPr lang="en-GB" sz="2400" b="1" u="sng" dirty="0" smtClean="0">
              <a:solidFill>
                <a:schemeClr val="accent6">
                  <a:lumMod val="25000"/>
                </a:schemeClr>
              </a:solidFill>
              <a:latin typeface="Times New Roman" panose="02020603050405020304" pitchFamily="18" charset="0"/>
              <a:cs typeface="Times New Roman" panose="02020603050405020304" pitchFamily="18" charset="0"/>
            </a:endParaRPr>
          </a:p>
          <a:p>
            <a:pPr marL="457200" indent="-457200">
              <a:buFont typeface="Wingdings" pitchFamily="2" charset="2"/>
              <a:buChar char="q"/>
            </a:pPr>
            <a:r>
              <a:rPr lang="en-GB" sz="2800" b="1" u="sng" dirty="0" smtClean="0">
                <a:solidFill>
                  <a:schemeClr val="accent6">
                    <a:lumMod val="25000"/>
                  </a:schemeClr>
                </a:solidFill>
                <a:latin typeface="Times New Roman" panose="02020603050405020304" pitchFamily="18" charset="0"/>
                <a:cs typeface="Times New Roman" panose="02020603050405020304" pitchFamily="18" charset="0"/>
              </a:rPr>
              <a:t>Motivations:</a:t>
            </a:r>
            <a:endParaRPr lang="en-GB" sz="2000" dirty="0"/>
          </a:p>
          <a:p>
            <a:pPr marL="285750" indent="-285750">
              <a:buFont typeface="Arial" pitchFamily="34" charset="0"/>
              <a:buChar char="•"/>
            </a:pPr>
            <a:r>
              <a:rPr lang="en-GB" sz="2000" dirty="0"/>
              <a:t>A Self-Organising Cloud Radio Access Network (C-RAN) is proposed to dynamically adapt to varying capacity demands of cellular networks. </a:t>
            </a:r>
          </a:p>
          <a:p>
            <a:pPr marL="285750" indent="-285750">
              <a:buFont typeface="Arial" pitchFamily="34" charset="0"/>
              <a:buChar char="•"/>
            </a:pPr>
            <a:r>
              <a:rPr lang="en-GB" sz="2000" dirty="0"/>
              <a:t>A new millimetre wave  heterogeneous C-RAN is proposed to tackle both issues of capacity deficiency and interference in future cellular networks by exploiting the millimetre wave band properties. </a:t>
            </a:r>
          </a:p>
          <a:p>
            <a:pPr marL="285750" indent="-285750">
              <a:buFont typeface="Arial" pitchFamily="34" charset="0"/>
              <a:buChar char="•"/>
            </a:pPr>
            <a:r>
              <a:rPr lang="en-GB" sz="2000" dirty="0"/>
              <a:t>5G in its early deployment is expected to work in a non stand alone operation which means working along with LTE-A. </a:t>
            </a:r>
          </a:p>
          <a:p>
            <a:pPr marL="285750" indent="-285750">
              <a:buFont typeface="Arial" pitchFamily="34" charset="0"/>
              <a:buChar char="•"/>
            </a:pPr>
            <a:endParaRPr lang="en-GB" sz="2000" dirty="0"/>
          </a:p>
          <a:p>
            <a:pPr marL="285750" indent="-285750" algn="just">
              <a:lnSpc>
                <a:spcPct val="150000"/>
              </a:lnSpc>
              <a:buFont typeface="Wingdings" panose="05000000000000000000" pitchFamily="2" charset="2"/>
              <a:buChar char="q"/>
            </a:pPr>
            <a:endParaRPr lang="en-GB" sz="2000" b="1"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q"/>
            </a:pPr>
            <a:endParaRPr lang="en-GB" sz="2000" b="1"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q"/>
            </a:pPr>
            <a:endParaRPr lang="en-GB" sz="2000" b="1"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q"/>
            </a:pPr>
            <a:endParaRPr lang="en-GB" sz="2000" b="1"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q"/>
            </a:pPr>
            <a:endParaRPr lang="en-GB" sz="2000" b="1"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q"/>
            </a:pPr>
            <a:endParaRPr lang="en-GB" sz="2000" b="1" dirty="0">
              <a:solidFill>
                <a:schemeClr val="tx1"/>
              </a:solidFill>
              <a:latin typeface="Times New Roman" panose="02020603050405020304" pitchFamily="18" charset="0"/>
              <a:cs typeface="Times New Roman" panose="02020603050405020304" pitchFamily="18" charset="0"/>
            </a:endParaRPr>
          </a:p>
          <a:p>
            <a:pPr>
              <a:lnSpc>
                <a:spcPct val="150000"/>
              </a:lnSpc>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79F2AF39-F53C-4E00-924A-075C5FABD984}" type="datetime4">
              <a:rPr lang="en-GB" smtClean="0">
                <a:solidFill>
                  <a:srgbClr val="00325B"/>
                </a:solidFill>
              </a:rPr>
              <a:pPr/>
              <a:t>10 February 2019</a:t>
            </a:fld>
            <a:endParaRPr lang="en-GB">
              <a:solidFill>
                <a:srgbClr val="00325B"/>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31</a:t>
            </a:fld>
            <a:endParaRPr lang="en-GB">
              <a:solidFill>
                <a:srgbClr val="BE0F34"/>
              </a:solidFill>
            </a:endParaRPr>
          </a:p>
        </p:txBody>
      </p:sp>
    </p:spTree>
    <p:extLst>
      <p:ext uri="{BB962C8B-B14F-4D97-AF65-F5344CB8AC3E}">
        <p14:creationId xmlns:p14="http://schemas.microsoft.com/office/powerpoint/2010/main" val="34204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842" y="692696"/>
            <a:ext cx="8316598" cy="5606083"/>
          </a:xfrm>
        </p:spPr>
        <p:txBody>
          <a:bodyPr>
            <a:normAutofit/>
          </a:bodyPr>
          <a:lstStyle/>
          <a:p>
            <a:r>
              <a:rPr lang="en-GB" sz="2400" b="1" dirty="0" smtClean="0">
                <a:solidFill>
                  <a:srgbClr val="FF0000"/>
                </a:solidFill>
              </a:rPr>
              <a:t>System diagram</a:t>
            </a:r>
            <a:endParaRPr lang="en-GB" sz="2400" b="1" dirty="0">
              <a:solidFill>
                <a:srgbClr val="FF0000"/>
              </a:solidFill>
            </a:endParaRPr>
          </a:p>
        </p:txBody>
      </p:sp>
      <p:sp>
        <p:nvSpPr>
          <p:cNvPr id="4" name="Date Placeholder 3"/>
          <p:cNvSpPr>
            <a:spLocks noGrp="1"/>
          </p:cNvSpPr>
          <p:nvPr>
            <p:ph type="dt" sz="half" idx="10"/>
          </p:nvPr>
        </p:nvSpPr>
        <p:spPr/>
        <p:txBody>
          <a:bodyPr/>
          <a:lstStyle/>
          <a:p>
            <a:fld id="{79F2AF39-F53C-4E00-924A-075C5FABD984}" type="datetime4">
              <a:rPr lang="en-GB" smtClean="0">
                <a:solidFill>
                  <a:srgbClr val="00325B"/>
                </a:solidFill>
              </a:rPr>
              <a:pPr/>
              <a:t>10 February 2019</a:t>
            </a:fld>
            <a:endParaRPr lang="en-GB">
              <a:solidFill>
                <a:srgbClr val="00325B"/>
              </a:solidFill>
            </a:endParaRPr>
          </a:p>
        </p:txBody>
      </p:sp>
      <p:sp>
        <p:nvSpPr>
          <p:cNvPr id="5" name="Footer Placeholder 4"/>
          <p:cNvSpPr>
            <a:spLocks noGrp="1"/>
          </p:cNvSpPr>
          <p:nvPr>
            <p:ph type="ftr" sz="quarter" idx="11"/>
          </p:nvPr>
        </p:nvSpPr>
        <p:spPr/>
        <p:txBody>
          <a:bodyPr/>
          <a:lstStyle/>
          <a:p>
            <a:r>
              <a:rPr lang="en-GB" smtClean="0">
                <a:solidFill>
                  <a:srgbClr val="00325B"/>
                </a:solidFill>
              </a:rPr>
              <a:t>Presentation Title</a:t>
            </a:r>
            <a:endParaRPr lang="en-GB">
              <a:solidFill>
                <a:srgbClr val="00325B"/>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32</a:t>
            </a:fld>
            <a:endParaRPr lang="en-GB">
              <a:solidFill>
                <a:srgbClr val="BE0F34"/>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856845"/>
            <a:ext cx="5832648" cy="538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78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3" name="Text Box 2"/>
              <p:cNvSpPr txBox="1">
                <a:spLocks noChangeArrowheads="1"/>
              </p:cNvSpPr>
              <p:nvPr/>
            </p:nvSpPr>
            <p:spPr bwMode="auto">
              <a:xfrm>
                <a:off x="576580" y="1050331"/>
                <a:ext cx="1403132" cy="43445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GB" sz="1400" b="1" i="1">
                          <a:effectLst/>
                          <a:latin typeface="Cambria Math"/>
                          <a:ea typeface="Calibri"/>
                          <a:cs typeface="Times New Roman"/>
                        </a:rPr>
                        <m:t>𝐒𝐎𝐍</m:t>
                      </m:r>
                      <m:r>
                        <a:rPr lang="en-GB" sz="1400" b="1">
                          <a:effectLst/>
                          <a:latin typeface="Cambria Math"/>
                          <a:ea typeface="Calibri"/>
                          <a:cs typeface="Times New Roman"/>
                        </a:rPr>
                        <m:t> </m:t>
                      </m:r>
                      <m:r>
                        <a:rPr lang="en-GB" sz="1400" b="1" i="1">
                          <a:effectLst/>
                          <a:latin typeface="Cambria Math"/>
                          <a:ea typeface="Calibri"/>
                          <a:cs typeface="Times New Roman"/>
                        </a:rPr>
                        <m:t>𝐜𝐨𝐧𝐭𝐫𝐨𝐥𝐥𝐞𝐫</m:t>
                      </m:r>
                    </m:oMath>
                  </m:oMathPara>
                </a14:m>
                <a:endParaRPr lang="en-GB" sz="1100" dirty="0">
                  <a:effectLst/>
                  <a:latin typeface="Calibri"/>
                  <a:ea typeface="Calibri"/>
                  <a:cs typeface="Times New Roman"/>
                </a:endParaRPr>
              </a:p>
            </p:txBody>
          </p:sp>
        </mc:Choice>
        <mc:Fallback xmlns="">
          <p:sp>
            <p:nvSpPr>
              <p:cNvPr id="143" name="Text Box 2"/>
              <p:cNvSpPr txBox="1">
                <a:spLocks noRot="1" noChangeAspect="1" noMove="1" noResize="1" noEditPoints="1" noAdjustHandles="1" noChangeArrowheads="1" noChangeShapeType="1" noTextEdit="1"/>
              </p:cNvSpPr>
              <p:nvPr/>
            </p:nvSpPr>
            <p:spPr bwMode="auto">
              <a:xfrm>
                <a:off x="576580" y="1050331"/>
                <a:ext cx="1403132" cy="434453"/>
              </a:xfrm>
              <a:prstGeom prst="rect">
                <a:avLst/>
              </a:prstGeom>
              <a:blipFill rotWithShape="1">
                <a:blip r:embed="rId4"/>
                <a:stretch>
                  <a:fillRect/>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 Box 2"/>
              <p:cNvSpPr txBox="1">
                <a:spLocks noChangeArrowheads="1"/>
              </p:cNvSpPr>
              <p:nvPr/>
            </p:nvSpPr>
            <p:spPr bwMode="auto">
              <a:xfrm>
                <a:off x="179511" y="1973595"/>
                <a:ext cx="1528887" cy="3752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GB" sz="1400" b="1" i="1">
                          <a:effectLst/>
                          <a:latin typeface="Cambria Math"/>
                          <a:ea typeface="Calibri"/>
                          <a:cs typeface="Times New Roman"/>
                        </a:rPr>
                        <m:t>𝐀𝐠𝐠𝐫𝐞𝐠𝐚𝐭𝐞𝐝</m:t>
                      </m:r>
                      <m:r>
                        <a:rPr lang="en-GB" sz="1400" b="1">
                          <a:effectLst/>
                          <a:latin typeface="Cambria Math"/>
                          <a:ea typeface="Calibri"/>
                          <a:cs typeface="Times New Roman"/>
                        </a:rPr>
                        <m:t> </m:t>
                      </m:r>
                      <m:r>
                        <a:rPr lang="en-GB" sz="1400" b="1" i="1">
                          <a:effectLst/>
                          <a:latin typeface="Cambria Math"/>
                          <a:ea typeface="Calibri"/>
                          <a:cs typeface="Times New Roman"/>
                        </a:rPr>
                        <m:t>𝐁𝐁𝐔𝐬</m:t>
                      </m:r>
                    </m:oMath>
                  </m:oMathPara>
                </a14:m>
                <a:endParaRPr lang="en-GB" sz="1100" dirty="0">
                  <a:effectLst/>
                  <a:latin typeface="Calibri"/>
                  <a:ea typeface="Calibri"/>
                  <a:cs typeface="Times New Roman"/>
                </a:endParaRPr>
              </a:p>
            </p:txBody>
          </p:sp>
        </mc:Choice>
        <mc:Fallback xmlns="">
          <p:sp>
            <p:nvSpPr>
              <p:cNvPr id="141" name="Text Box 2"/>
              <p:cNvSpPr txBox="1">
                <a:spLocks noRot="1" noChangeAspect="1" noMove="1" noResize="1" noEditPoints="1" noAdjustHandles="1" noChangeArrowheads="1" noChangeShapeType="1" noTextEdit="1"/>
              </p:cNvSpPr>
              <p:nvPr/>
            </p:nvSpPr>
            <p:spPr bwMode="auto">
              <a:xfrm>
                <a:off x="179511" y="1973595"/>
                <a:ext cx="1528887" cy="375285"/>
              </a:xfrm>
              <a:prstGeom prst="rect">
                <a:avLst/>
              </a:prstGeom>
              <a:blipFill rotWithShape="1">
                <a:blip r:embed="rId5"/>
                <a:stretch>
                  <a:fillRect r="-4382"/>
                </a:stretch>
              </a:blipFill>
              <a:ln w="9525">
                <a:noFill/>
                <a:miter lim="800000"/>
                <a:headEnd/>
                <a:tailEnd/>
              </a:ln>
            </p:spPr>
            <p:txBody>
              <a:bodyPr/>
              <a:lstStyle/>
              <a:p>
                <a:r>
                  <a:rPr lang="en-GB">
                    <a:noFill/>
                  </a:rPr>
                  <a:t> </a:t>
                </a:r>
              </a:p>
            </p:txBody>
          </p:sp>
        </mc:Fallback>
      </mc:AlternateContent>
      <p:sp>
        <p:nvSpPr>
          <p:cNvPr id="26" name="Text Box 2"/>
          <p:cNvSpPr txBox="1">
            <a:spLocks noChangeArrowheads="1"/>
          </p:cNvSpPr>
          <p:nvPr/>
        </p:nvSpPr>
        <p:spPr bwMode="auto">
          <a:xfrm>
            <a:off x="1753382" y="2678480"/>
            <a:ext cx="347980" cy="3409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b="1" dirty="0">
                <a:effectLst/>
                <a:latin typeface="Calibri"/>
                <a:ea typeface="Calibri"/>
                <a:cs typeface="Times New Roman"/>
              </a:rPr>
              <a:t>…</a:t>
            </a:r>
            <a:endParaRPr lang="en-GB" sz="1100" dirty="0">
              <a:effectLst/>
              <a:latin typeface="Calibri"/>
              <a:ea typeface="Calibri"/>
              <a:cs typeface="Times New Roman"/>
            </a:endParaRPr>
          </a:p>
        </p:txBody>
      </p:sp>
      <p:sp>
        <p:nvSpPr>
          <p:cNvPr id="25" name="Text Box 2"/>
          <p:cNvSpPr txBox="1">
            <a:spLocks noChangeArrowheads="1"/>
          </p:cNvSpPr>
          <p:nvPr/>
        </p:nvSpPr>
        <p:spPr bwMode="auto">
          <a:xfrm rot="19807030">
            <a:off x="2149256" y="2897238"/>
            <a:ext cx="532130" cy="24447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000" b="1">
                <a:effectLst/>
                <a:latin typeface="Calibri"/>
                <a:ea typeface="Calibri"/>
                <a:cs typeface="Times New Roman"/>
              </a:rPr>
              <a:t>BBU</a:t>
            </a:r>
            <a:r>
              <a:rPr lang="en-GB" sz="1000" b="1" baseline="-25000">
                <a:effectLst/>
                <a:latin typeface="Calibri"/>
                <a:ea typeface="Calibri"/>
                <a:cs typeface="Times New Roman"/>
              </a:rPr>
              <a:t>M</a:t>
            </a:r>
            <a:endParaRPr lang="en-GB" sz="1100">
              <a:effectLst/>
              <a:latin typeface="Calibri"/>
              <a:ea typeface="Calibri"/>
              <a:cs typeface="Times New Roman"/>
            </a:endParaRPr>
          </a:p>
        </p:txBody>
      </p:sp>
      <p:sp>
        <p:nvSpPr>
          <p:cNvPr id="24" name="Text Box 2"/>
          <p:cNvSpPr txBox="1">
            <a:spLocks noChangeArrowheads="1"/>
          </p:cNvSpPr>
          <p:nvPr/>
        </p:nvSpPr>
        <p:spPr bwMode="auto">
          <a:xfrm rot="19807030">
            <a:off x="1433735" y="2952161"/>
            <a:ext cx="463550" cy="24447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000" b="1">
                <a:effectLst/>
                <a:latin typeface="Calibri"/>
                <a:ea typeface="Calibri"/>
                <a:cs typeface="Times New Roman"/>
              </a:rPr>
              <a:t>BBU</a:t>
            </a:r>
            <a:r>
              <a:rPr lang="en-GB" sz="1000" b="1" baseline="-25000">
                <a:effectLst/>
                <a:latin typeface="Calibri"/>
                <a:ea typeface="Calibri"/>
                <a:cs typeface="Times New Roman"/>
              </a:rPr>
              <a:t>2</a:t>
            </a:r>
            <a:endParaRPr lang="en-GB" sz="1100">
              <a:effectLst/>
              <a:latin typeface="Calibri"/>
              <a:ea typeface="Calibri"/>
              <a:cs typeface="Times New Roman"/>
            </a:endParaRPr>
          </a:p>
        </p:txBody>
      </p:sp>
      <p:sp>
        <p:nvSpPr>
          <p:cNvPr id="23" name="Text Box 2"/>
          <p:cNvSpPr txBox="1">
            <a:spLocks noChangeArrowheads="1"/>
          </p:cNvSpPr>
          <p:nvPr/>
        </p:nvSpPr>
        <p:spPr bwMode="auto">
          <a:xfrm rot="19807030">
            <a:off x="838003" y="2952161"/>
            <a:ext cx="463550" cy="24447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000" b="1">
                <a:effectLst/>
                <a:latin typeface="Calibri"/>
                <a:ea typeface="Calibri"/>
                <a:cs typeface="Times New Roman"/>
              </a:rPr>
              <a:t>BBU</a:t>
            </a:r>
            <a:r>
              <a:rPr lang="en-GB" sz="1000" b="1" baseline="-25000">
                <a:effectLst/>
                <a:latin typeface="Calibri"/>
                <a:ea typeface="Calibri"/>
                <a:cs typeface="Times New Roman"/>
              </a:rPr>
              <a:t>1</a:t>
            </a:r>
            <a:endParaRPr lang="en-GB" sz="1100">
              <a:effectLst/>
              <a:latin typeface="Calibri"/>
              <a:ea typeface="Calibri"/>
              <a:cs typeface="Times New Roman"/>
            </a:endParaRPr>
          </a:p>
        </p:txBody>
      </p:sp>
      <p:sp>
        <p:nvSpPr>
          <p:cNvPr id="3" name="Content Placeholder 2"/>
          <p:cNvSpPr>
            <a:spLocks noGrp="1"/>
          </p:cNvSpPr>
          <p:nvPr>
            <p:ph sz="half" idx="1"/>
          </p:nvPr>
        </p:nvSpPr>
        <p:spPr>
          <a:xfrm>
            <a:off x="251520" y="188640"/>
            <a:ext cx="8568952" cy="6237658"/>
          </a:xfrm>
        </p:spPr>
        <p:txBody>
          <a:bodyPr>
            <a:normAutofit/>
          </a:bodyPr>
          <a:lstStyle/>
          <a:p>
            <a:pPr marL="0" indent="0" algn="ctr">
              <a:buNone/>
            </a:pPr>
            <a:r>
              <a:rPr lang="en-GB" sz="2400" b="1" dirty="0">
                <a:solidFill>
                  <a:srgbClr val="C00000"/>
                </a:solidFill>
                <a:latin typeface="Times New Roman" panose="02020603050405020304" pitchFamily="18" charset="0"/>
                <a:cs typeface="Times New Roman" panose="02020603050405020304" pitchFamily="18" charset="0"/>
              </a:rPr>
              <a:t>	</a:t>
            </a:r>
            <a:r>
              <a:rPr lang="en-GB" sz="2800" b="1" dirty="0">
                <a:solidFill>
                  <a:srgbClr val="FF0000"/>
                </a:solidFill>
                <a:latin typeface="Times New Roman" pitchFamily="18" charset="0"/>
                <a:cs typeface="Times New Roman" pitchFamily="18" charset="0"/>
              </a:rPr>
              <a:t>Concept of Cell Differentiation and Integration</a:t>
            </a:r>
          </a:p>
          <a:p>
            <a:pPr marL="342900" indent="-342900">
              <a:buFont typeface="Wingdings" charset="2"/>
              <a:buChar char="Ø"/>
            </a:pPr>
            <a:endParaRPr lang="en-GB" sz="2000" dirty="0">
              <a:solidFill>
                <a:schemeClr val="tx1"/>
              </a:solidFill>
              <a:latin typeface="Times New Roman" panose="02020603050405020304" pitchFamily="18" charset="0"/>
              <a:cs typeface="Times New Roman" panose="02020603050405020304" pitchFamily="18" charset="0"/>
            </a:endParaRPr>
          </a:p>
          <a:p>
            <a:pPr marL="342900" indent="-342900">
              <a:buFont typeface="Wingdings" charset="2"/>
              <a:buChar char="Ø"/>
            </a:pPr>
            <a:endParaRPr lang="en-GB" sz="2400" dirty="0" smtClean="0">
              <a:solidFill>
                <a:schemeClr val="tx1"/>
              </a:solidFill>
              <a:latin typeface="Times New Roman" panose="02020603050405020304" pitchFamily="18" charset="0"/>
              <a:cs typeface="Times New Roman" panose="02020603050405020304" pitchFamily="18" charset="0"/>
            </a:endParaRPr>
          </a:p>
          <a:p>
            <a:pPr marL="792163" lvl="2" indent="-342900">
              <a:buFont typeface="Wingdings" charset="2"/>
              <a:buChar char="ü"/>
            </a:pPr>
            <a:endParaRPr lang="en-GB" sz="20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6">
            <a:extLst>
              <a:ext uri="{28A0092B-C50C-407E-A947-70E740481C1C}">
                <a14:useLocalDpi xmlns:a14="http://schemas.microsoft.com/office/drawing/2010/main" val="0"/>
              </a:ext>
            </a:extLst>
          </a:blip>
          <a:stretch>
            <a:fillRect/>
          </a:stretch>
        </p:blipFill>
        <p:spPr>
          <a:xfrm>
            <a:off x="3203848" y="836711"/>
            <a:ext cx="5760640" cy="5307055"/>
          </a:xfrm>
          <a:prstGeom prst="rect">
            <a:avLst/>
          </a:prstGeom>
        </p:spPr>
      </p:pic>
      <p:sp>
        <p:nvSpPr>
          <p:cNvPr id="6" name="Slide Number Placeholder 5"/>
          <p:cNvSpPr>
            <a:spLocks noGrp="1"/>
          </p:cNvSpPr>
          <p:nvPr>
            <p:ph type="sldNum" sz="quarter" idx="12"/>
          </p:nvPr>
        </p:nvSpPr>
        <p:spPr/>
        <p:txBody>
          <a:bodyPr/>
          <a:lstStyle/>
          <a:p>
            <a:fld id="{786194A1-5B28-41B4-A256-7AB656992733}" type="slidenum">
              <a:rPr lang="en-GB" smtClean="0"/>
              <a:t>33</a:t>
            </a:fld>
            <a:endParaRPr lang="en-GB"/>
          </a:p>
        </p:txBody>
      </p:sp>
      <p:graphicFrame>
        <p:nvGraphicFramePr>
          <p:cNvPr id="2" name="Object 1"/>
          <p:cNvGraphicFramePr>
            <a:graphicFrameLocks noChangeAspect="1"/>
          </p:cNvGraphicFramePr>
          <p:nvPr>
            <p:extLst/>
          </p:nvPr>
        </p:nvGraphicFramePr>
        <p:xfrm>
          <a:off x="1259632" y="1395480"/>
          <a:ext cx="498475" cy="898688"/>
        </p:xfrm>
        <a:graphic>
          <a:graphicData uri="http://schemas.openxmlformats.org/presentationml/2006/ole">
            <mc:AlternateContent xmlns:mc="http://schemas.openxmlformats.org/markup-compatibility/2006">
              <mc:Choice xmlns:v="urn:schemas-microsoft-com:vml" Requires="v">
                <p:oleObj spid="_x0000_s4423" name="Visio" r:id="rId7" imgW="714772" imgH="1232010" progId="Visio.Drawing.11">
                  <p:embed/>
                </p:oleObj>
              </mc:Choice>
              <mc:Fallback>
                <p:oleObj name="Visio" r:id="rId7" imgW="714772" imgH="1232010" progId="Visio.Drawing.11">
                  <p:embed/>
                  <p:pic>
                    <p:nvPicPr>
                      <p:cNvPr id="2"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1395480"/>
                        <a:ext cx="498475" cy="898688"/>
                      </a:xfrm>
                      <a:prstGeom prst="rect">
                        <a:avLst/>
                      </a:prstGeom>
                      <a:noFill/>
                    </p:spPr>
                  </p:pic>
                </p:oleObj>
              </mc:Fallback>
            </mc:AlternateContent>
          </a:graphicData>
        </a:graphic>
      </p:graphicFrame>
      <p:grpSp>
        <p:nvGrpSpPr>
          <p:cNvPr id="8" name="Group 7"/>
          <p:cNvGrpSpPr/>
          <p:nvPr/>
        </p:nvGrpSpPr>
        <p:grpSpPr>
          <a:xfrm>
            <a:off x="179512" y="1772816"/>
            <a:ext cx="1152128" cy="2707640"/>
            <a:chOff x="0" y="0"/>
            <a:chExt cx="1529080" cy="2707640"/>
          </a:xfrm>
        </p:grpSpPr>
        <p:cxnSp>
          <p:nvCxnSpPr>
            <p:cNvPr id="9" name="Connector: Elbow 683"/>
            <p:cNvCxnSpPr/>
            <p:nvPr/>
          </p:nvCxnSpPr>
          <p:spPr>
            <a:xfrm>
              <a:off x="0" y="1247775"/>
              <a:ext cx="481330" cy="1459865"/>
            </a:xfrm>
            <a:prstGeom prst="bentConnector3">
              <a:avLst>
                <a:gd name="adj1" fmla="val -1036"/>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onnector: Elbow 156"/>
            <p:cNvCxnSpPr/>
            <p:nvPr/>
          </p:nvCxnSpPr>
          <p:spPr>
            <a:xfrm flipH="1">
              <a:off x="0" y="0"/>
              <a:ext cx="1529080" cy="1257300"/>
            </a:xfrm>
            <a:prstGeom prst="bentConnector3">
              <a:avLst>
                <a:gd name="adj1" fmla="val 100114"/>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0" y="1257300"/>
              <a:ext cx="58102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6" name="Rectangle: Rounded Corners 218"/>
          <p:cNvSpPr/>
          <p:nvPr/>
        </p:nvSpPr>
        <p:spPr>
          <a:xfrm>
            <a:off x="617302" y="2276872"/>
            <a:ext cx="2060575" cy="1314841"/>
          </a:xfrm>
          <a:prstGeom prst="roundRect">
            <a:avLst/>
          </a:prstGeom>
          <a:noFill/>
          <a:ln w="254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a:cs typeface="Times New Roman"/>
              </a:rPr>
              <a:t> </a:t>
            </a:r>
          </a:p>
        </p:txBody>
      </p:sp>
      <p:graphicFrame>
        <p:nvGraphicFramePr>
          <p:cNvPr id="4" name="Object 3"/>
          <p:cNvGraphicFramePr>
            <a:graphicFrameLocks noChangeAspect="1"/>
          </p:cNvGraphicFramePr>
          <p:nvPr>
            <p:extLst/>
          </p:nvPr>
        </p:nvGraphicFramePr>
        <p:xfrm>
          <a:off x="721413" y="2470637"/>
          <a:ext cx="496887" cy="828675"/>
        </p:xfrm>
        <a:graphic>
          <a:graphicData uri="http://schemas.openxmlformats.org/presentationml/2006/ole">
            <mc:AlternateContent xmlns:mc="http://schemas.openxmlformats.org/markup-compatibility/2006">
              <mc:Choice xmlns:v="urn:schemas-microsoft-com:vml" Requires="v">
                <p:oleObj spid="_x0000_s4424" name="Visio" r:id="rId9" imgW="714772" imgH="1232010" progId="Visio.Drawing.11">
                  <p:embed/>
                </p:oleObj>
              </mc:Choice>
              <mc:Fallback>
                <p:oleObj name="Visio" r:id="rId9" imgW="714772" imgH="1232010" progId="Visio.Drawing.11">
                  <p:embed/>
                  <p:pic>
                    <p:nvPicPr>
                      <p:cNvPr id="4"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413" y="2470637"/>
                        <a:ext cx="496887"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nvPr>
        </p:nvGraphicFramePr>
        <p:xfrm>
          <a:off x="1248463" y="2465875"/>
          <a:ext cx="496887" cy="828675"/>
        </p:xfrm>
        <a:graphic>
          <a:graphicData uri="http://schemas.openxmlformats.org/presentationml/2006/ole">
            <mc:AlternateContent xmlns:mc="http://schemas.openxmlformats.org/markup-compatibility/2006">
              <mc:Choice xmlns:v="urn:schemas-microsoft-com:vml" Requires="v">
                <p:oleObj spid="_x0000_s4425" name="Visio" r:id="rId11" imgW="714772" imgH="1232010" progId="Visio.Drawing.11">
                  <p:embed/>
                </p:oleObj>
              </mc:Choice>
              <mc:Fallback>
                <p:oleObj name="Visio" r:id="rId11" imgW="714772" imgH="1232010" progId="Visio.Drawing.11">
                  <p:embed/>
                  <p:pic>
                    <p:nvPicPr>
                      <p:cNvPr id="17"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463" y="2465875"/>
                        <a:ext cx="496887"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nvPr>
        </p:nvGraphicFramePr>
        <p:xfrm>
          <a:off x="2040625" y="2416662"/>
          <a:ext cx="496888" cy="828675"/>
        </p:xfrm>
        <a:graphic>
          <a:graphicData uri="http://schemas.openxmlformats.org/presentationml/2006/ole">
            <mc:AlternateContent xmlns:mc="http://schemas.openxmlformats.org/markup-compatibility/2006">
              <mc:Choice xmlns:v="urn:schemas-microsoft-com:vml" Requires="v">
                <p:oleObj spid="_x0000_s4426" name="Visio" r:id="rId13" imgW="714772" imgH="1232010" progId="Visio.Drawing.11">
                  <p:embed/>
                </p:oleObj>
              </mc:Choice>
              <mc:Fallback>
                <p:oleObj name="Visio" r:id="rId13" imgW="714772" imgH="1232010" progId="Visio.Drawing.11">
                  <p:embed/>
                  <p:pic>
                    <p:nvPicPr>
                      <p:cNvPr id="18"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0625" y="2416662"/>
                        <a:ext cx="496888"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Rounded Corners 202"/>
          <p:cNvSpPr/>
          <p:nvPr/>
        </p:nvSpPr>
        <p:spPr>
          <a:xfrm>
            <a:off x="542184" y="4178934"/>
            <a:ext cx="2313305" cy="1050265"/>
          </a:xfrm>
          <a:prstGeom prst="roundRect">
            <a:avLst/>
          </a:prstGeom>
          <a:noFill/>
          <a:ln w="254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a:cs typeface="Times New Roman"/>
              </a:rPr>
              <a:t> </a:t>
            </a:r>
          </a:p>
        </p:txBody>
      </p:sp>
      <mc:AlternateContent xmlns:mc="http://schemas.openxmlformats.org/markup-compatibility/2006" xmlns:a14="http://schemas.microsoft.com/office/drawing/2010/main">
        <mc:Choice Requires="a14">
          <p:sp>
            <p:nvSpPr>
              <p:cNvPr id="22" name="Text Box 2"/>
              <p:cNvSpPr txBox="1">
                <a:spLocks noChangeArrowheads="1"/>
              </p:cNvSpPr>
              <p:nvPr/>
            </p:nvSpPr>
            <p:spPr bwMode="auto">
              <a:xfrm>
                <a:off x="916028" y="5301208"/>
                <a:ext cx="1602740" cy="3752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GB" sz="1400" b="1" i="1">
                          <a:effectLst/>
                          <a:latin typeface="Cambria Math"/>
                          <a:ea typeface="Calibri"/>
                          <a:cs typeface="Times New Roman"/>
                        </a:rPr>
                        <m:t>𝐒𝐰𝐢𝐭𝐜𝐡</m:t>
                      </m:r>
                      <m:r>
                        <a:rPr lang="en-GB" sz="1400" b="1" i="1">
                          <a:effectLst/>
                          <a:latin typeface="Cambria Math"/>
                          <a:ea typeface="Calibri"/>
                          <a:cs typeface="Times New Roman"/>
                        </a:rPr>
                        <m:t>−</m:t>
                      </m:r>
                      <m:r>
                        <a:rPr lang="en-GB" sz="1400" b="1" i="1">
                          <a:effectLst/>
                          <a:latin typeface="Cambria Math"/>
                          <a:ea typeface="Calibri"/>
                          <a:cs typeface="Times New Roman"/>
                        </a:rPr>
                        <m:t>𝐅𝐚𝐛𝐫𝐢𝐜</m:t>
                      </m:r>
                    </m:oMath>
                  </m:oMathPara>
                </a14:m>
                <a:endParaRPr lang="en-GB" sz="1100" dirty="0">
                  <a:effectLst/>
                  <a:latin typeface="Calibri"/>
                  <a:ea typeface="Calibri"/>
                  <a:cs typeface="Times New Roman"/>
                </a:endParaRPr>
              </a:p>
            </p:txBody>
          </p:sp>
        </mc:Choice>
        <mc:Fallback xmlns="">
          <p:sp>
            <p:nvSpPr>
              <p:cNvPr id="22" name="Text Box 2"/>
              <p:cNvSpPr txBox="1">
                <a:spLocks noRot="1" noChangeAspect="1" noMove="1" noResize="1" noEditPoints="1" noAdjustHandles="1" noChangeArrowheads="1" noChangeShapeType="1" noTextEdit="1"/>
              </p:cNvSpPr>
              <p:nvPr/>
            </p:nvSpPr>
            <p:spPr bwMode="auto">
              <a:xfrm>
                <a:off x="916028" y="5301208"/>
                <a:ext cx="1602740" cy="375285"/>
              </a:xfrm>
              <a:prstGeom prst="rect">
                <a:avLst/>
              </a:prstGeom>
              <a:blipFill rotWithShape="1">
                <a:blip r:embed="rId15"/>
                <a:stretch>
                  <a:fillRect/>
                </a:stretch>
              </a:blipFill>
              <a:ln w="9525">
                <a:noFill/>
                <a:miter lim="800000"/>
                <a:headEnd/>
                <a:tailEnd/>
              </a:ln>
            </p:spPr>
            <p:txBody>
              <a:bodyPr/>
              <a:lstStyle/>
              <a:p>
                <a:r>
                  <a:rPr lang="en-GB">
                    <a:noFill/>
                  </a:rPr>
                  <a:t> </a:t>
                </a:r>
              </a:p>
            </p:txBody>
          </p:sp>
        </mc:Fallback>
      </mc:AlternateContent>
      <p:grpSp>
        <p:nvGrpSpPr>
          <p:cNvPr id="35" name="Group 34"/>
          <p:cNvGrpSpPr/>
          <p:nvPr/>
        </p:nvGrpSpPr>
        <p:grpSpPr>
          <a:xfrm>
            <a:off x="1026053" y="2204864"/>
            <a:ext cx="1345565" cy="321437"/>
            <a:chOff x="0" y="-144016"/>
            <a:chExt cx="1345612" cy="321437"/>
          </a:xfrm>
        </p:grpSpPr>
        <p:cxnSp>
          <p:nvCxnSpPr>
            <p:cNvPr id="36" name="Straight Connector 35"/>
            <p:cNvCxnSpPr/>
            <p:nvPr/>
          </p:nvCxnSpPr>
          <p:spPr>
            <a:xfrm>
              <a:off x="0" y="6824"/>
              <a:ext cx="1345612" cy="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0" y="6824"/>
              <a:ext cx="1270" cy="170597"/>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66382" y="-144016"/>
              <a:ext cx="0" cy="321437"/>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344304" y="0"/>
              <a:ext cx="1261" cy="129654"/>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47" name="Elbow Connector 46"/>
          <p:cNvCxnSpPr/>
          <p:nvPr/>
        </p:nvCxnSpPr>
        <p:spPr>
          <a:xfrm flipV="1">
            <a:off x="1592415" y="1844824"/>
            <a:ext cx="1114499" cy="360040"/>
          </a:xfrm>
          <a:prstGeom prst="bentConnector3">
            <a:avLst>
              <a:gd name="adj1" fmla="val 99569"/>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1753382" y="1844824"/>
            <a:ext cx="953532" cy="0"/>
          </a:xfrm>
          <a:prstGeom prst="straightConnector1">
            <a:avLst/>
          </a:prstGeom>
          <a:ln w="2540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51" name="Group 10"/>
          <p:cNvGrpSpPr>
            <a:grpSpLocks/>
          </p:cNvGrpSpPr>
          <p:nvPr/>
        </p:nvGrpSpPr>
        <p:grpSpPr bwMode="auto">
          <a:xfrm>
            <a:off x="671735" y="4249738"/>
            <a:ext cx="1987550" cy="427037"/>
            <a:chOff x="3347" y="7104"/>
            <a:chExt cx="3128" cy="673"/>
          </a:xfrm>
        </p:grpSpPr>
        <p:grpSp>
          <p:nvGrpSpPr>
            <p:cNvPr id="52" name="Group 11"/>
            <p:cNvGrpSpPr>
              <a:grpSpLocks/>
            </p:cNvGrpSpPr>
            <p:nvPr/>
          </p:nvGrpSpPr>
          <p:grpSpPr bwMode="auto">
            <a:xfrm>
              <a:off x="3347" y="7104"/>
              <a:ext cx="1563" cy="672"/>
              <a:chOff x="3347" y="7104"/>
              <a:chExt cx="1563" cy="672"/>
            </a:xfrm>
          </p:grpSpPr>
          <p:graphicFrame>
            <p:nvGraphicFramePr>
              <p:cNvPr id="56" name="Object 55"/>
              <p:cNvGraphicFramePr>
                <a:graphicFrameLocks noChangeAspect="1"/>
              </p:cNvGraphicFramePr>
              <p:nvPr/>
            </p:nvGraphicFramePr>
            <p:xfrm>
              <a:off x="3347" y="7104"/>
              <a:ext cx="781" cy="661"/>
            </p:xfrm>
            <a:graphic>
              <a:graphicData uri="http://schemas.openxmlformats.org/presentationml/2006/ole">
                <mc:AlternateContent xmlns:mc="http://schemas.openxmlformats.org/markup-compatibility/2006">
                  <mc:Choice xmlns:v="urn:schemas-microsoft-com:vml" Requires="v">
                    <p:oleObj spid="_x0000_s4427" name="Visio" r:id="rId16" imgW="706668" imgH="789210" progId="Visio.Drawing.11">
                      <p:embed/>
                    </p:oleObj>
                  </mc:Choice>
                  <mc:Fallback>
                    <p:oleObj name="Visio" r:id="rId16" imgW="706668" imgH="789210" progId="Visio.Drawing.11">
                      <p:embed/>
                      <p:pic>
                        <p:nvPicPr>
                          <p:cNvPr id="56" name="Object 5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47" y="7104"/>
                            <a:ext cx="781" cy="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56"/>
              <p:cNvGraphicFramePr>
                <a:graphicFrameLocks noChangeAspect="1"/>
              </p:cNvGraphicFramePr>
              <p:nvPr/>
            </p:nvGraphicFramePr>
            <p:xfrm>
              <a:off x="4129" y="7115"/>
              <a:ext cx="781" cy="661"/>
            </p:xfrm>
            <a:graphic>
              <a:graphicData uri="http://schemas.openxmlformats.org/presentationml/2006/ole">
                <mc:AlternateContent xmlns:mc="http://schemas.openxmlformats.org/markup-compatibility/2006">
                  <mc:Choice xmlns:v="urn:schemas-microsoft-com:vml" Requires="v">
                    <p:oleObj spid="_x0000_s4428" name="Visio" r:id="rId18" imgW="706668" imgH="789210" progId="Visio.Drawing.11">
                      <p:embed/>
                    </p:oleObj>
                  </mc:Choice>
                  <mc:Fallback>
                    <p:oleObj name="Visio" r:id="rId18" imgW="706668" imgH="789210" progId="Visio.Drawing.11">
                      <p:embed/>
                      <p:pic>
                        <p:nvPicPr>
                          <p:cNvPr id="57" name="Object 5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29" y="7115"/>
                            <a:ext cx="781" cy="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3" name="Group 14"/>
            <p:cNvGrpSpPr>
              <a:grpSpLocks/>
            </p:cNvGrpSpPr>
            <p:nvPr/>
          </p:nvGrpSpPr>
          <p:grpSpPr bwMode="auto">
            <a:xfrm>
              <a:off x="4912" y="7105"/>
              <a:ext cx="1563" cy="672"/>
              <a:chOff x="3347" y="7104"/>
              <a:chExt cx="1563" cy="672"/>
            </a:xfrm>
          </p:grpSpPr>
          <p:graphicFrame>
            <p:nvGraphicFramePr>
              <p:cNvPr id="54" name="Object 53"/>
              <p:cNvGraphicFramePr>
                <a:graphicFrameLocks noChangeAspect="1"/>
              </p:cNvGraphicFramePr>
              <p:nvPr/>
            </p:nvGraphicFramePr>
            <p:xfrm>
              <a:off x="3347" y="7104"/>
              <a:ext cx="781" cy="661"/>
            </p:xfrm>
            <a:graphic>
              <a:graphicData uri="http://schemas.openxmlformats.org/presentationml/2006/ole">
                <mc:AlternateContent xmlns:mc="http://schemas.openxmlformats.org/markup-compatibility/2006">
                  <mc:Choice xmlns:v="urn:schemas-microsoft-com:vml" Requires="v">
                    <p:oleObj spid="_x0000_s4429" name="Visio" r:id="rId20" imgW="706668" imgH="789210" progId="Visio.Drawing.11">
                      <p:embed/>
                    </p:oleObj>
                  </mc:Choice>
                  <mc:Fallback>
                    <p:oleObj name="Visio" r:id="rId20" imgW="706668" imgH="789210" progId="Visio.Drawing.11">
                      <p:embed/>
                      <p:pic>
                        <p:nvPicPr>
                          <p:cNvPr id="54" name="Object 5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47" y="7104"/>
                            <a:ext cx="781" cy="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 name="Object 54"/>
              <p:cNvGraphicFramePr>
                <a:graphicFrameLocks noChangeAspect="1"/>
              </p:cNvGraphicFramePr>
              <p:nvPr/>
            </p:nvGraphicFramePr>
            <p:xfrm>
              <a:off x="4129" y="7115"/>
              <a:ext cx="781" cy="661"/>
            </p:xfrm>
            <a:graphic>
              <a:graphicData uri="http://schemas.openxmlformats.org/presentationml/2006/ole">
                <mc:AlternateContent xmlns:mc="http://schemas.openxmlformats.org/markup-compatibility/2006">
                  <mc:Choice xmlns:v="urn:schemas-microsoft-com:vml" Requires="v">
                    <p:oleObj spid="_x0000_s4430" name="Visio" r:id="rId22" imgW="706668" imgH="789210" progId="Visio.Drawing.11">
                      <p:embed/>
                    </p:oleObj>
                  </mc:Choice>
                  <mc:Fallback>
                    <p:oleObj name="Visio" r:id="rId22" imgW="706668" imgH="789210" progId="Visio.Drawing.11">
                      <p:embed/>
                      <p:pic>
                        <p:nvPicPr>
                          <p:cNvPr id="55" name="Object 5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29" y="7115"/>
                            <a:ext cx="781" cy="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8" name="Group 17"/>
          <p:cNvGrpSpPr>
            <a:grpSpLocks/>
          </p:cNvGrpSpPr>
          <p:nvPr/>
        </p:nvGrpSpPr>
        <p:grpSpPr bwMode="auto">
          <a:xfrm>
            <a:off x="759607" y="4676775"/>
            <a:ext cx="1987550" cy="427038"/>
            <a:chOff x="3347" y="7104"/>
            <a:chExt cx="3128" cy="673"/>
          </a:xfrm>
        </p:grpSpPr>
        <p:grpSp>
          <p:nvGrpSpPr>
            <p:cNvPr id="59" name="Group 18"/>
            <p:cNvGrpSpPr>
              <a:grpSpLocks/>
            </p:cNvGrpSpPr>
            <p:nvPr/>
          </p:nvGrpSpPr>
          <p:grpSpPr bwMode="auto">
            <a:xfrm>
              <a:off x="3347" y="7104"/>
              <a:ext cx="1563" cy="672"/>
              <a:chOff x="3347" y="7104"/>
              <a:chExt cx="1563" cy="672"/>
            </a:xfrm>
          </p:grpSpPr>
          <p:graphicFrame>
            <p:nvGraphicFramePr>
              <p:cNvPr id="63" name="Object 62"/>
              <p:cNvGraphicFramePr>
                <a:graphicFrameLocks noChangeAspect="1"/>
              </p:cNvGraphicFramePr>
              <p:nvPr/>
            </p:nvGraphicFramePr>
            <p:xfrm>
              <a:off x="3347" y="7104"/>
              <a:ext cx="781" cy="661"/>
            </p:xfrm>
            <a:graphic>
              <a:graphicData uri="http://schemas.openxmlformats.org/presentationml/2006/ole">
                <mc:AlternateContent xmlns:mc="http://schemas.openxmlformats.org/markup-compatibility/2006">
                  <mc:Choice xmlns:v="urn:schemas-microsoft-com:vml" Requires="v">
                    <p:oleObj spid="_x0000_s4431" name="Visio" r:id="rId24" imgW="706668" imgH="789210" progId="Visio.Drawing.11">
                      <p:embed/>
                    </p:oleObj>
                  </mc:Choice>
                  <mc:Fallback>
                    <p:oleObj name="Visio" r:id="rId24" imgW="706668" imgH="789210" progId="Visio.Drawing.11">
                      <p:embed/>
                      <p:pic>
                        <p:nvPicPr>
                          <p:cNvPr id="63" name="Object 6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47" y="7104"/>
                            <a:ext cx="781" cy="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 name="Object 63"/>
              <p:cNvGraphicFramePr>
                <a:graphicFrameLocks noChangeAspect="1"/>
              </p:cNvGraphicFramePr>
              <p:nvPr/>
            </p:nvGraphicFramePr>
            <p:xfrm>
              <a:off x="4129" y="7115"/>
              <a:ext cx="781" cy="661"/>
            </p:xfrm>
            <a:graphic>
              <a:graphicData uri="http://schemas.openxmlformats.org/presentationml/2006/ole">
                <mc:AlternateContent xmlns:mc="http://schemas.openxmlformats.org/markup-compatibility/2006">
                  <mc:Choice xmlns:v="urn:schemas-microsoft-com:vml" Requires="v">
                    <p:oleObj spid="_x0000_s4432" name="Visio" r:id="rId26" imgW="706668" imgH="789210" progId="Visio.Drawing.11">
                      <p:embed/>
                    </p:oleObj>
                  </mc:Choice>
                  <mc:Fallback>
                    <p:oleObj name="Visio" r:id="rId26" imgW="706668" imgH="789210" progId="Visio.Drawing.11">
                      <p:embed/>
                      <p:pic>
                        <p:nvPicPr>
                          <p:cNvPr id="64" name="Object 6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29" y="7115"/>
                            <a:ext cx="781" cy="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0" name="Group 21"/>
            <p:cNvGrpSpPr>
              <a:grpSpLocks/>
            </p:cNvGrpSpPr>
            <p:nvPr/>
          </p:nvGrpSpPr>
          <p:grpSpPr bwMode="auto">
            <a:xfrm>
              <a:off x="4912" y="7105"/>
              <a:ext cx="1563" cy="672"/>
              <a:chOff x="3347" y="7104"/>
              <a:chExt cx="1563" cy="672"/>
            </a:xfrm>
          </p:grpSpPr>
          <p:graphicFrame>
            <p:nvGraphicFramePr>
              <p:cNvPr id="61" name="Object 60"/>
              <p:cNvGraphicFramePr>
                <a:graphicFrameLocks noChangeAspect="1"/>
              </p:cNvGraphicFramePr>
              <p:nvPr/>
            </p:nvGraphicFramePr>
            <p:xfrm>
              <a:off x="3347" y="7104"/>
              <a:ext cx="781" cy="661"/>
            </p:xfrm>
            <a:graphic>
              <a:graphicData uri="http://schemas.openxmlformats.org/presentationml/2006/ole">
                <mc:AlternateContent xmlns:mc="http://schemas.openxmlformats.org/markup-compatibility/2006">
                  <mc:Choice xmlns:v="urn:schemas-microsoft-com:vml" Requires="v">
                    <p:oleObj spid="_x0000_s4433" name="Visio" r:id="rId28" imgW="706668" imgH="789210" progId="Visio.Drawing.11">
                      <p:embed/>
                    </p:oleObj>
                  </mc:Choice>
                  <mc:Fallback>
                    <p:oleObj name="Visio" r:id="rId28" imgW="706668" imgH="789210" progId="Visio.Drawing.11">
                      <p:embed/>
                      <p:pic>
                        <p:nvPicPr>
                          <p:cNvPr id="61" name="Object 6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347" y="7104"/>
                            <a:ext cx="781" cy="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Object 61"/>
              <p:cNvGraphicFramePr>
                <a:graphicFrameLocks noChangeAspect="1"/>
              </p:cNvGraphicFramePr>
              <p:nvPr/>
            </p:nvGraphicFramePr>
            <p:xfrm>
              <a:off x="4129" y="7115"/>
              <a:ext cx="781" cy="661"/>
            </p:xfrm>
            <a:graphic>
              <a:graphicData uri="http://schemas.openxmlformats.org/presentationml/2006/ole">
                <mc:AlternateContent xmlns:mc="http://schemas.openxmlformats.org/markup-compatibility/2006">
                  <mc:Choice xmlns:v="urn:schemas-microsoft-com:vml" Requires="v">
                    <p:oleObj spid="_x0000_s4434" name="Visio" r:id="rId30" imgW="706668" imgH="789210" progId="Visio.Drawing.11">
                      <p:embed/>
                    </p:oleObj>
                  </mc:Choice>
                  <mc:Fallback>
                    <p:oleObj name="Visio" r:id="rId30" imgW="706668" imgH="789210" progId="Visio.Drawing.11">
                      <p:embed/>
                      <p:pic>
                        <p:nvPicPr>
                          <p:cNvPr id="62" name="Object 6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29" y="7115"/>
                            <a:ext cx="781" cy="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cxnSp>
        <p:nvCxnSpPr>
          <p:cNvPr id="66" name="Straight Connector 65"/>
          <p:cNvCxnSpPr/>
          <p:nvPr/>
        </p:nvCxnSpPr>
        <p:spPr>
          <a:xfrm>
            <a:off x="827584" y="4365104"/>
            <a:ext cx="0" cy="338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27584" y="4293096"/>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75656" y="4365104"/>
            <a:ext cx="2417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979712" y="4365104"/>
            <a:ext cx="250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187624" y="4869160"/>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717398" y="4869160"/>
            <a:ext cx="3343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148" y="4869160"/>
            <a:ext cx="2536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2555776" y="4509120"/>
            <a:ext cx="0" cy="330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026053" y="4509120"/>
            <a:ext cx="305587" cy="194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547664" y="4509120"/>
            <a:ext cx="288032" cy="194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051720" y="4509120"/>
            <a:ext cx="305238" cy="194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1547664" y="4509120"/>
            <a:ext cx="0" cy="262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2051720" y="4509120"/>
            <a:ext cx="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16028" y="4509120"/>
            <a:ext cx="631636" cy="194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916028" y="4509120"/>
            <a:ext cx="1135692" cy="194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069778" y="4509120"/>
            <a:ext cx="1485998"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547664" y="4509120"/>
            <a:ext cx="720080" cy="262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26053" y="4509120"/>
            <a:ext cx="786724" cy="262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56" idx="3"/>
          </p:cNvCxnSpPr>
          <p:nvPr/>
        </p:nvCxnSpPr>
        <p:spPr>
          <a:xfrm>
            <a:off x="1167987" y="4459449"/>
            <a:ext cx="1188971" cy="2446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827584" y="3074398"/>
            <a:ext cx="88444" cy="121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916028" y="3074398"/>
            <a:ext cx="343604" cy="121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916028" y="3074398"/>
            <a:ext cx="846444" cy="121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916028" y="3074398"/>
            <a:ext cx="1351716" cy="121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07916" y="3074398"/>
            <a:ext cx="611499" cy="121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259632" y="3074398"/>
            <a:ext cx="159783" cy="121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419415" y="3074398"/>
            <a:ext cx="343057" cy="121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419415" y="3074398"/>
            <a:ext cx="848329" cy="121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807916" y="3019475"/>
            <a:ext cx="1422232" cy="1273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1259632" y="3019475"/>
            <a:ext cx="970516" cy="1273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762472" y="3019475"/>
            <a:ext cx="467676" cy="1273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230148" y="3019475"/>
            <a:ext cx="37596" cy="127362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2" name="Text Box 2"/>
              <p:cNvSpPr txBox="1">
                <a:spLocks noChangeArrowheads="1"/>
              </p:cNvSpPr>
              <p:nvPr/>
            </p:nvSpPr>
            <p:spPr bwMode="auto">
              <a:xfrm>
                <a:off x="2051720" y="1469883"/>
                <a:ext cx="538480" cy="3067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GB" sz="1400" b="1" i="1">
                          <a:effectLst/>
                          <a:latin typeface="Cambria Math"/>
                          <a:ea typeface="Calibri"/>
                          <a:cs typeface="Times New Roman"/>
                        </a:rPr>
                        <m:t>𝐊𝐏𝐈𝐬</m:t>
                      </m:r>
                    </m:oMath>
                  </m:oMathPara>
                </a14:m>
                <a:endParaRPr lang="en-GB" sz="1100" dirty="0">
                  <a:effectLst/>
                  <a:latin typeface="Calibri"/>
                  <a:ea typeface="Calibri"/>
                  <a:cs typeface="Times New Roman"/>
                </a:endParaRPr>
              </a:p>
            </p:txBody>
          </p:sp>
        </mc:Choice>
        <mc:Fallback xmlns="">
          <p:sp>
            <p:nvSpPr>
              <p:cNvPr id="142" name="Text Box 2"/>
              <p:cNvSpPr txBox="1">
                <a:spLocks noRot="1" noChangeAspect="1" noMove="1" noResize="1" noEditPoints="1" noAdjustHandles="1" noChangeArrowheads="1" noChangeShapeType="1" noTextEdit="1"/>
              </p:cNvSpPr>
              <p:nvPr/>
            </p:nvSpPr>
            <p:spPr bwMode="auto">
              <a:xfrm>
                <a:off x="2051720" y="1469883"/>
                <a:ext cx="538480" cy="306705"/>
              </a:xfrm>
              <a:prstGeom prst="rect">
                <a:avLst/>
              </a:prstGeom>
              <a:blipFill rotWithShape="1">
                <a:blip r:embed="rId32"/>
                <a:stretch>
                  <a:fillRect/>
                </a:stretch>
              </a:blipFill>
              <a:ln w="9525">
                <a:noFill/>
                <a:miter lim="800000"/>
                <a:headEnd/>
                <a:tailEnd/>
              </a:ln>
            </p:spPr>
            <p:txBody>
              <a:bodyPr/>
              <a:lstStyle/>
              <a:p>
                <a:r>
                  <a:rPr lang="en-GB">
                    <a:noFill/>
                  </a:rPr>
                  <a:t> </a:t>
                </a:r>
              </a:p>
            </p:txBody>
          </p:sp>
        </mc:Fallback>
      </mc:AlternateContent>
      <p:sp>
        <p:nvSpPr>
          <p:cNvPr id="144" name="Rounded Rectangle 143"/>
          <p:cNvSpPr/>
          <p:nvPr/>
        </p:nvSpPr>
        <p:spPr>
          <a:xfrm>
            <a:off x="107504" y="836712"/>
            <a:ext cx="2747985" cy="5040560"/>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Straight Connector 145"/>
          <p:cNvCxnSpPr/>
          <p:nvPr/>
        </p:nvCxnSpPr>
        <p:spPr>
          <a:xfrm flipH="1" flipV="1">
            <a:off x="2320960" y="620688"/>
            <a:ext cx="3907224" cy="2971026"/>
          </a:xfrm>
          <a:prstGeom prst="line">
            <a:avLst/>
          </a:prstGeom>
          <a:ln w="31750">
            <a:prstDash val="lgDash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1996310" y="3750523"/>
            <a:ext cx="4231874" cy="2393243"/>
          </a:xfrm>
          <a:prstGeom prst="line">
            <a:avLst/>
          </a:prstGeom>
          <a:ln w="31750">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044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566936"/>
          </a:xfrm>
        </p:spPr>
        <p:txBody>
          <a:bodyPr>
            <a:noAutofit/>
          </a:bodyPr>
          <a:lstStyle/>
          <a:p>
            <a:r>
              <a:rPr lang="en-GB" sz="3600" dirty="0">
                <a:solidFill>
                  <a:srgbClr val="FF0000"/>
                </a:solidFill>
              </a:rPr>
              <a:t>Results:</a:t>
            </a:r>
          </a:p>
        </p:txBody>
      </p:sp>
      <p:sp>
        <p:nvSpPr>
          <p:cNvPr id="4" name="Date Placeholder 3"/>
          <p:cNvSpPr>
            <a:spLocks noGrp="1"/>
          </p:cNvSpPr>
          <p:nvPr>
            <p:ph type="dt" sz="half" idx="10"/>
          </p:nvPr>
        </p:nvSpPr>
        <p:spPr/>
        <p:txBody>
          <a:bodyPr/>
          <a:lstStyle/>
          <a:p>
            <a:fld id="{79F2AF39-F53C-4E00-924A-075C5FABD984}" type="datetime4">
              <a:rPr lang="en-GB" smtClean="0">
                <a:solidFill>
                  <a:srgbClr val="00325B"/>
                </a:solidFill>
              </a:rPr>
              <a:pPr/>
              <a:t>10 February 2019</a:t>
            </a:fld>
            <a:endParaRPr lang="en-GB">
              <a:solidFill>
                <a:srgbClr val="00325B"/>
              </a:solidFill>
            </a:endParaRPr>
          </a:p>
        </p:txBody>
      </p:sp>
      <p:sp>
        <p:nvSpPr>
          <p:cNvPr id="5" name="Footer Placeholder 4"/>
          <p:cNvSpPr>
            <a:spLocks noGrp="1"/>
          </p:cNvSpPr>
          <p:nvPr>
            <p:ph type="ftr" sz="quarter" idx="11"/>
          </p:nvPr>
        </p:nvSpPr>
        <p:spPr/>
        <p:txBody>
          <a:bodyPr/>
          <a:lstStyle/>
          <a:p>
            <a:r>
              <a:rPr lang="en-GB" smtClean="0">
                <a:solidFill>
                  <a:srgbClr val="00325B"/>
                </a:solidFill>
              </a:rPr>
              <a:t>Presentation Title</a:t>
            </a:r>
            <a:endParaRPr lang="en-GB">
              <a:solidFill>
                <a:srgbClr val="00325B"/>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34</a:t>
            </a:fld>
            <a:endParaRPr lang="en-GB">
              <a:solidFill>
                <a:srgbClr val="BE0F34"/>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6" y="1556792"/>
            <a:ext cx="3829503" cy="314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07904" y="1428778"/>
            <a:ext cx="4778887" cy="326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416" y="5485823"/>
            <a:ext cx="8798056" cy="738664"/>
          </a:xfrm>
          <a:prstGeom prst="rect">
            <a:avLst/>
          </a:prstGeom>
        </p:spPr>
        <p:txBody>
          <a:bodyPr wrap="square">
            <a:spAutoFit/>
          </a:bodyPr>
          <a:lstStyle/>
          <a:p>
            <a:pPr lvl="0"/>
            <a:r>
              <a:rPr lang="en-GB" sz="1400" dirty="0"/>
              <a:t>[2017] Khan, M.,  </a:t>
            </a:r>
            <a:r>
              <a:rPr lang="en-GB" sz="1400" dirty="0" err="1"/>
              <a:t>Fakhri</a:t>
            </a:r>
            <a:r>
              <a:rPr lang="en-GB" sz="1400" dirty="0"/>
              <a:t>, Z., Sabir, F.  and </a:t>
            </a:r>
            <a:r>
              <a:rPr lang="en-GB" sz="1400" b="1" dirty="0"/>
              <a:t>Al-</a:t>
            </a:r>
            <a:r>
              <a:rPr lang="en-GB" sz="1400" b="1" dirty="0" err="1"/>
              <a:t>Raweshidy</a:t>
            </a:r>
            <a:r>
              <a:rPr lang="en-GB" sz="1400" b="1" dirty="0"/>
              <a:t>, H</a:t>
            </a:r>
            <a:r>
              <a:rPr lang="en-GB" sz="1400" dirty="0"/>
              <a:t>.  'A Resource Allocation Mechanism for Cloud Radio Access Network Based on Cell Differentiation and Integration Concept'. IEEE Transactions on Network Science and Engineering</a:t>
            </a:r>
            <a:r>
              <a:rPr lang="en-GB" sz="1400" i="1" dirty="0"/>
              <a:t>, </a:t>
            </a:r>
            <a:r>
              <a:rPr lang="en-GB" sz="1400" dirty="0"/>
              <a:t>vol. PP, no. 99 pp. 1-1,  </a:t>
            </a:r>
            <a:r>
              <a:rPr lang="en-GB" sz="1400" dirty="0" err="1"/>
              <a:t>DOI</a:t>
            </a:r>
            <a:r>
              <a:rPr lang="en-GB" sz="1400" dirty="0"/>
              <a:t>: 10.1109/TNSE.2017.2754101, 2017.</a:t>
            </a:r>
          </a:p>
        </p:txBody>
      </p:sp>
    </p:spTree>
    <p:extLst>
      <p:ext uri="{BB962C8B-B14F-4D97-AF65-F5344CB8AC3E}">
        <p14:creationId xmlns:p14="http://schemas.microsoft.com/office/powerpoint/2010/main" val="81454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FF0000"/>
                </a:solidFill>
              </a:rPr>
              <a:t>Results: </a:t>
            </a:r>
            <a:r>
              <a:rPr lang="en-GB" sz="3600" dirty="0">
                <a:solidFill>
                  <a:srgbClr val="FF0000"/>
                </a:solidFill>
              </a:rPr>
              <a:t>a</a:t>
            </a:r>
            <a:r>
              <a:rPr lang="en-GB" sz="3600" dirty="0" smtClean="0">
                <a:solidFill>
                  <a:srgbClr val="FF0000"/>
                </a:solidFill>
              </a:rPr>
              <a:t>fter using NR FR2</a:t>
            </a:r>
            <a:endParaRPr lang="en-GB" sz="3600" dirty="0">
              <a:solidFill>
                <a:srgbClr val="FF0000"/>
              </a:solidFill>
            </a:endParaRP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23791" r="34797"/>
          <a:stretch/>
        </p:blipFill>
        <p:spPr>
          <a:xfrm>
            <a:off x="251520" y="1556792"/>
            <a:ext cx="4176464" cy="3528392"/>
          </a:xfrm>
        </p:spPr>
      </p:pic>
      <p:sp>
        <p:nvSpPr>
          <p:cNvPr id="4" name="Date Placeholder 3"/>
          <p:cNvSpPr>
            <a:spLocks noGrp="1"/>
          </p:cNvSpPr>
          <p:nvPr>
            <p:ph type="dt" sz="half" idx="10"/>
          </p:nvPr>
        </p:nvSpPr>
        <p:spPr/>
        <p:txBody>
          <a:bodyPr/>
          <a:lstStyle/>
          <a:p>
            <a:fld id="{79F2AF39-F53C-4E00-924A-075C5FABD984}" type="datetime4">
              <a:rPr lang="en-GB" smtClean="0">
                <a:solidFill>
                  <a:srgbClr val="00325B"/>
                </a:solidFill>
              </a:rPr>
              <a:pPr/>
              <a:t>10 February 2019</a:t>
            </a:fld>
            <a:endParaRPr lang="en-GB">
              <a:solidFill>
                <a:srgbClr val="00325B"/>
              </a:solidFill>
            </a:endParaRPr>
          </a:p>
        </p:txBody>
      </p:sp>
      <p:sp>
        <p:nvSpPr>
          <p:cNvPr id="5" name="Footer Placeholder 4"/>
          <p:cNvSpPr>
            <a:spLocks noGrp="1"/>
          </p:cNvSpPr>
          <p:nvPr>
            <p:ph type="ftr" sz="quarter" idx="11"/>
          </p:nvPr>
        </p:nvSpPr>
        <p:spPr/>
        <p:txBody>
          <a:bodyPr/>
          <a:lstStyle/>
          <a:p>
            <a:r>
              <a:rPr lang="en-GB" smtClean="0">
                <a:solidFill>
                  <a:srgbClr val="00325B"/>
                </a:solidFill>
              </a:rPr>
              <a:t>Presentation Title</a:t>
            </a:r>
            <a:endParaRPr lang="en-GB">
              <a:solidFill>
                <a:srgbClr val="00325B"/>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35</a:t>
            </a:fld>
            <a:endParaRPr lang="en-GB">
              <a:solidFill>
                <a:srgbClr val="BE0F34"/>
              </a:solidFill>
            </a:endParaRPr>
          </a:p>
        </p:txBody>
      </p:sp>
      <p:pic>
        <p:nvPicPr>
          <p:cNvPr id="8"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578520"/>
            <a:ext cx="4176464" cy="3546327"/>
          </a:xfrm>
          <a:prstGeom prst="rect">
            <a:avLst/>
          </a:prstGeom>
        </p:spPr>
      </p:pic>
    </p:spTree>
    <p:extLst>
      <p:ext uri="{BB962C8B-B14F-4D97-AF65-F5344CB8AC3E}">
        <p14:creationId xmlns:p14="http://schemas.microsoft.com/office/powerpoint/2010/main" val="177619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 y="123539"/>
            <a:ext cx="8316598" cy="566936"/>
          </a:xfrm>
        </p:spPr>
        <p:txBody>
          <a:bodyPr>
            <a:noAutofit/>
          </a:bodyPr>
          <a:lstStyle/>
          <a:p>
            <a:r>
              <a:rPr lang="en-GB" sz="3600" dirty="0">
                <a:solidFill>
                  <a:srgbClr val="FF0000"/>
                </a:solidFill>
              </a:rPr>
              <a:t>Results:</a:t>
            </a:r>
          </a:p>
        </p:txBody>
      </p:sp>
      <p:sp>
        <p:nvSpPr>
          <p:cNvPr id="4" name="Date Placeholder 3"/>
          <p:cNvSpPr>
            <a:spLocks noGrp="1"/>
          </p:cNvSpPr>
          <p:nvPr>
            <p:ph type="dt" sz="half" idx="10"/>
          </p:nvPr>
        </p:nvSpPr>
        <p:spPr/>
        <p:txBody>
          <a:bodyPr/>
          <a:lstStyle/>
          <a:p>
            <a:fld id="{79F2AF39-F53C-4E00-924A-075C5FABD984}" type="datetime4">
              <a:rPr lang="en-GB" smtClean="0">
                <a:solidFill>
                  <a:srgbClr val="00325B"/>
                </a:solidFill>
              </a:rPr>
              <a:pPr/>
              <a:t>10 February 2019</a:t>
            </a:fld>
            <a:endParaRPr lang="en-GB">
              <a:solidFill>
                <a:srgbClr val="00325B"/>
              </a:solidFill>
            </a:endParaRPr>
          </a:p>
        </p:txBody>
      </p:sp>
      <p:sp>
        <p:nvSpPr>
          <p:cNvPr id="5" name="Footer Placeholder 4"/>
          <p:cNvSpPr>
            <a:spLocks noGrp="1"/>
          </p:cNvSpPr>
          <p:nvPr>
            <p:ph type="ftr" sz="quarter" idx="11"/>
          </p:nvPr>
        </p:nvSpPr>
        <p:spPr/>
        <p:txBody>
          <a:bodyPr/>
          <a:lstStyle/>
          <a:p>
            <a:r>
              <a:rPr lang="en-GB" smtClean="0">
                <a:solidFill>
                  <a:srgbClr val="00325B"/>
                </a:solidFill>
              </a:rPr>
              <a:t>Presentation Title</a:t>
            </a:r>
            <a:endParaRPr lang="en-GB">
              <a:solidFill>
                <a:srgbClr val="00325B"/>
              </a:solidFill>
            </a:endParaRPr>
          </a:p>
        </p:txBody>
      </p:sp>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36</a:t>
            </a:fld>
            <a:endParaRPr lang="en-GB">
              <a:solidFill>
                <a:srgbClr val="BE0F34"/>
              </a:solidFill>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85" y="908720"/>
            <a:ext cx="820891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99" y="4005064"/>
            <a:ext cx="7847013"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28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6194A1-5B28-41B4-A256-7AB656992733}" type="slidenum">
              <a:rPr lang="en-GB" smtClean="0">
                <a:solidFill>
                  <a:srgbClr val="BE0F34"/>
                </a:solidFill>
              </a:rPr>
              <a:pPr/>
              <a:t>37</a:t>
            </a:fld>
            <a:endParaRPr lang="en-GB">
              <a:solidFill>
                <a:srgbClr val="BE0F34"/>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6579518" cy="50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79512" y="-94992"/>
            <a:ext cx="8316598" cy="1143000"/>
          </a:xfrm>
        </p:spPr>
        <p:txBody>
          <a:bodyPr/>
          <a:lstStyle/>
          <a:p>
            <a:r>
              <a:rPr lang="en-GB" dirty="0" smtClean="0">
                <a:solidFill>
                  <a:srgbClr val="FF0000"/>
                </a:solidFill>
              </a:rPr>
              <a:t>MM-Wave generation with </a:t>
            </a:r>
            <a:r>
              <a:rPr lang="en-GB" dirty="0" err="1" smtClean="0">
                <a:solidFill>
                  <a:srgbClr val="FF0000"/>
                </a:solidFill>
              </a:rPr>
              <a:t>RoF</a:t>
            </a:r>
            <a:r>
              <a:rPr lang="en-GB" dirty="0" smtClean="0">
                <a:solidFill>
                  <a:srgbClr val="FF0000"/>
                </a:solidFill>
              </a:rPr>
              <a:t> for Beyond 5G</a:t>
            </a:r>
            <a:endParaRPr lang="en-GB" dirty="0">
              <a:solidFill>
                <a:srgbClr val="FF0000"/>
              </a:solidFill>
            </a:endParaRPr>
          </a:p>
        </p:txBody>
      </p:sp>
      <p:sp>
        <p:nvSpPr>
          <p:cNvPr id="2" name="Rectangle 1"/>
          <p:cNvSpPr/>
          <p:nvPr/>
        </p:nvSpPr>
        <p:spPr>
          <a:xfrm>
            <a:off x="-36421" y="5804505"/>
            <a:ext cx="8748464" cy="523220"/>
          </a:xfrm>
          <a:prstGeom prst="rect">
            <a:avLst/>
          </a:prstGeom>
        </p:spPr>
        <p:txBody>
          <a:bodyPr wrap="square">
            <a:spAutoFit/>
          </a:bodyPr>
          <a:lstStyle/>
          <a:p>
            <a:pPr lvl="0"/>
            <a:r>
              <a:rPr lang="en-GB" sz="1400" dirty="0"/>
              <a:t>[2017] R. K. Al-</a:t>
            </a:r>
            <a:r>
              <a:rPr lang="en-GB" sz="1400" dirty="0" err="1"/>
              <a:t>Dabbagh</a:t>
            </a:r>
            <a:r>
              <a:rPr lang="en-GB" sz="1400" dirty="0"/>
              <a:t>, and </a:t>
            </a:r>
            <a:r>
              <a:rPr lang="en-GB" sz="1400" b="1" dirty="0"/>
              <a:t>Al-</a:t>
            </a:r>
            <a:r>
              <a:rPr lang="en-GB" sz="1400" b="1" dirty="0" err="1"/>
              <a:t>Raweshidy</a:t>
            </a:r>
            <a:r>
              <a:rPr lang="en-GB" sz="1400" dirty="0"/>
              <a:t>, </a:t>
            </a:r>
            <a:r>
              <a:rPr lang="en-GB" sz="1400" b="1" dirty="0"/>
              <a:t>H</a:t>
            </a:r>
            <a:r>
              <a:rPr lang="en-GB" sz="1400" dirty="0"/>
              <a:t>. “64-GHz </a:t>
            </a:r>
            <a:r>
              <a:rPr lang="en-GB" sz="1400" dirty="0" err="1"/>
              <a:t>millimeter</a:t>
            </a:r>
            <a:r>
              <a:rPr lang="en-GB" sz="1400" dirty="0"/>
              <a:t>-wave photonic generation with a feasible radio over </a:t>
            </a:r>
            <a:r>
              <a:rPr lang="en-GB" sz="1400" dirty="0" err="1"/>
              <a:t>fiber</a:t>
            </a:r>
            <a:r>
              <a:rPr lang="en-GB" sz="1400" dirty="0"/>
              <a:t> system,” Optical Engineering, 56(2), pp. 026117(1)-026117(10), 2017.</a:t>
            </a:r>
          </a:p>
        </p:txBody>
      </p:sp>
    </p:spTree>
    <p:extLst>
      <p:ext uri="{BB962C8B-B14F-4D97-AF65-F5344CB8AC3E}">
        <p14:creationId xmlns:p14="http://schemas.microsoft.com/office/powerpoint/2010/main" val="323165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776"/>
            <a:ext cx="8820472" cy="1143000"/>
          </a:xfrm>
        </p:spPr>
        <p:txBody>
          <a:bodyPr>
            <a:noAutofit/>
          </a:bodyPr>
          <a:lstStyle/>
          <a:p>
            <a:r>
              <a:rPr lang="en-GB" sz="3600" dirty="0" smtClean="0">
                <a:solidFill>
                  <a:srgbClr val="C00000"/>
                </a:solidFill>
                <a:effectLst>
                  <a:outerShdw blurRad="38100" dist="38100" dir="2700000" algn="tl">
                    <a:srgbClr val="000000">
                      <a:alpha val="43137"/>
                    </a:srgbClr>
                  </a:outerShdw>
                </a:effectLst>
              </a:rPr>
              <a:t>MM Wave with Massive MIMO AND Beam Forming with AI for 6G Networks</a:t>
            </a:r>
            <a:endParaRPr lang="en-GB" sz="3600"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GB" dirty="0"/>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38</a:t>
            </a:fld>
            <a:endParaRPr lang="ar-IQ">
              <a:solidFill>
                <a:srgbClr val="BE0F34"/>
              </a:solidFill>
            </a:endParaRPr>
          </a:p>
        </p:txBody>
      </p:sp>
    </p:spTree>
    <p:extLst>
      <p:ext uri="{BB962C8B-B14F-4D97-AF65-F5344CB8AC3E}">
        <p14:creationId xmlns:p14="http://schemas.microsoft.com/office/powerpoint/2010/main" val="26233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5875" y="863121"/>
            <a:ext cx="6579770" cy="5137629"/>
          </a:xfrm>
          <a:prstGeom prst="rect">
            <a:avLst/>
          </a:prstGeom>
        </p:spPr>
      </p:pic>
    </p:spTree>
    <p:extLst>
      <p:ext uri="{BB962C8B-B14F-4D97-AF65-F5344CB8AC3E}">
        <p14:creationId xmlns:p14="http://schemas.microsoft.com/office/powerpoint/2010/main" val="2672554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907E94-E056-4CF1-A181-0E8EC15E2548}"/>
              </a:ext>
            </a:extLst>
          </p:cNvPr>
          <p:cNvSpPr>
            <a:spLocks noGrp="1"/>
          </p:cNvSpPr>
          <p:nvPr>
            <p:ph type="body" idx="1"/>
          </p:nvPr>
        </p:nvSpPr>
        <p:spPr>
          <a:xfrm>
            <a:off x="0" y="527447"/>
            <a:ext cx="8954692" cy="652463"/>
          </a:xfrm>
        </p:spPr>
        <p:txBody>
          <a:bodyPr rtlCol="0">
            <a:noAutofit/>
          </a:bodyPr>
          <a:lstStyle/>
          <a:p>
            <a:pPr algn="ctr" eaLnBrk="1" fontAlgn="auto" hangingPunct="1">
              <a:defRPr/>
            </a:pPr>
            <a:r>
              <a:rPr lang="en-GB" sz="2800" b="1" cap="all" dirty="0">
                <a:ln w="3175" cmpd="sng">
                  <a:noFill/>
                </a:ln>
                <a:solidFill>
                  <a:srgbClr val="FF0000"/>
                </a:solidFill>
                <a:latin typeface="+mj-lt"/>
                <a:ea typeface="+mj-ea"/>
                <a:cs typeface="+mj-cs"/>
              </a:rPr>
              <a:t>Global Mobile Data Traffic, 2016 to 2021 </a:t>
            </a:r>
          </a:p>
        </p:txBody>
      </p:sp>
      <p:pic>
        <p:nvPicPr>
          <p:cNvPr id="163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21669"/>
            <a:ext cx="91440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p:cNvSpPr>
            <a:spLocks noChangeArrowheads="1"/>
          </p:cNvSpPr>
          <p:nvPr/>
        </p:nvSpPr>
        <p:spPr bwMode="auto">
          <a:xfrm>
            <a:off x="7642623" y="5819775"/>
            <a:ext cx="149304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GB" altLang="en-US" sz="675">
                <a:solidFill>
                  <a:srgbClr val="000000"/>
                </a:solidFill>
                <a:latin typeface="Arial" panose="020B0604020202020204" pitchFamily="34" charset="0"/>
              </a:rPr>
              <a:t>Source: Cisco VNI Mobile, 2017 </a:t>
            </a:r>
            <a:endParaRPr lang="en-GB" altLang="en-US" sz="675"/>
          </a:p>
        </p:txBody>
      </p:sp>
      <p:sp>
        <p:nvSpPr>
          <p:cNvPr id="16389" name="TextBox 6"/>
          <p:cNvSpPr txBox="1">
            <a:spLocks noChangeArrowheads="1"/>
          </p:cNvSpPr>
          <p:nvPr/>
        </p:nvSpPr>
        <p:spPr bwMode="auto">
          <a:xfrm>
            <a:off x="7327107" y="2752725"/>
            <a:ext cx="1627585"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Bef>
                <a:spcPct val="20000"/>
              </a:spcBef>
              <a:spcAft>
                <a:spcPts val="450"/>
              </a:spcAft>
              <a:buClr>
                <a:srgbClr val="FFFFFF"/>
              </a:buClr>
              <a:buSzPct val="80000"/>
            </a:pPr>
            <a:r>
              <a:rPr lang="en-GB" altLang="en-US" sz="1350">
                <a:solidFill>
                  <a:srgbClr val="0F496F"/>
                </a:solidFill>
              </a:rPr>
              <a:t>Overall mobile data traffic is expected to grow to 49 exabytes per month by 2021, a sevenfold increase over 2016. Mobile data traffic will grow at a CAGR of 47 percent from 2016 to 2021</a:t>
            </a:r>
          </a:p>
        </p:txBody>
      </p:sp>
    </p:spTree>
    <p:extLst>
      <p:ext uri="{BB962C8B-B14F-4D97-AF65-F5344CB8AC3E}">
        <p14:creationId xmlns:p14="http://schemas.microsoft.com/office/powerpoint/2010/main" val="806230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5875" y="863121"/>
            <a:ext cx="6579770" cy="5137629"/>
          </a:xfrm>
          <a:prstGeom prst="rect">
            <a:avLst/>
          </a:prstGeom>
        </p:spPr>
      </p:pic>
      <p:sp>
        <p:nvSpPr>
          <p:cNvPr id="5" name="Rectangle 4"/>
          <p:cNvSpPr/>
          <p:nvPr/>
        </p:nvSpPr>
        <p:spPr>
          <a:xfrm>
            <a:off x="5829300" y="1076325"/>
            <a:ext cx="1828800" cy="43815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9627281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192688"/>
          </a:xfrm>
          <a:prstGeom prst="rect">
            <a:avLst/>
          </a:prstGeom>
        </p:spPr>
      </p:pic>
    </p:spTree>
    <p:extLst>
      <p:ext uri="{BB962C8B-B14F-4D97-AF65-F5344CB8AC3E}">
        <p14:creationId xmlns:p14="http://schemas.microsoft.com/office/powerpoint/2010/main" val="21424591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673"/>
            <a:ext cx="9144000" cy="5309476"/>
          </a:xfrm>
          <a:prstGeom prst="rect">
            <a:avLst/>
          </a:prstGeom>
        </p:spPr>
      </p:pic>
    </p:spTree>
    <p:extLst>
      <p:ext uri="{BB962C8B-B14F-4D97-AF65-F5344CB8AC3E}">
        <p14:creationId xmlns:p14="http://schemas.microsoft.com/office/powerpoint/2010/main" val="15653392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43</a:t>
            </a:fld>
            <a:endParaRPr lang="ar-IQ">
              <a:solidFill>
                <a:srgbClr val="BE0F34"/>
              </a:solidFill>
            </a:endParaRPr>
          </a:p>
        </p:txBody>
      </p:sp>
      <p:pic>
        <p:nvPicPr>
          <p:cNvPr id="7" name="Picture 6"/>
          <p:cNvPicPr>
            <a:picLocks noChangeAspect="1"/>
          </p:cNvPicPr>
          <p:nvPr/>
        </p:nvPicPr>
        <p:blipFill>
          <a:blip r:embed="rId3"/>
          <a:stretch>
            <a:fillRect/>
          </a:stretch>
        </p:blipFill>
        <p:spPr>
          <a:xfrm>
            <a:off x="11440" y="1"/>
            <a:ext cx="8804488" cy="4797152"/>
          </a:xfrm>
          <a:prstGeom prst="rect">
            <a:avLst/>
          </a:prstGeom>
        </p:spPr>
      </p:pic>
      <p:sp>
        <p:nvSpPr>
          <p:cNvPr id="2" name="Rectangle 2"/>
          <p:cNvSpPr>
            <a:spLocks noChangeArrowheads="1"/>
          </p:cNvSpPr>
          <p:nvPr/>
        </p:nvSpPr>
        <p:spPr bwMode="auto">
          <a:xfrm>
            <a:off x="-521401" y="2204096"/>
            <a:ext cx="1372391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5" name="Rectangle 4"/>
          <p:cNvSpPr/>
          <p:nvPr/>
        </p:nvSpPr>
        <p:spPr>
          <a:xfrm>
            <a:off x="-23294" y="4919228"/>
            <a:ext cx="8820472" cy="2123658"/>
          </a:xfrm>
          <a:prstGeom prst="rect">
            <a:avLst/>
          </a:prstGeom>
        </p:spPr>
        <p:txBody>
          <a:bodyPr wrap="square">
            <a:spAutoFit/>
          </a:bodyPr>
          <a:lstStyle/>
          <a:p>
            <a:pPr algn="ctr"/>
            <a:r>
              <a:rPr lang="en-GB" sz="2400" b="1" dirty="0" smtClean="0">
                <a:solidFill>
                  <a:srgbClr val="FF0000"/>
                </a:solidFill>
                <a:latin typeface="Times New Roman" panose="02020603050405020304" pitchFamily="18" charset="0"/>
                <a:cs typeface="Times New Roman" panose="02020603050405020304" pitchFamily="18" charset="0"/>
              </a:rPr>
              <a:t>Testbed for Virtualisation for SDN </a:t>
            </a:r>
            <a:r>
              <a:rPr lang="en-GB" sz="2400" b="1" dirty="0">
                <a:solidFill>
                  <a:srgbClr val="FF0000"/>
                </a:solidFill>
                <a:latin typeface="Times New Roman" panose="02020603050405020304" pitchFamily="18" charset="0"/>
                <a:cs typeface="Times New Roman" panose="02020603050405020304" pitchFamily="18" charset="0"/>
              </a:rPr>
              <a:t>and NFV in the </a:t>
            </a:r>
            <a:r>
              <a:rPr lang="en-GB" sz="2400" b="1" dirty="0" smtClean="0">
                <a:solidFill>
                  <a:srgbClr val="FF0000"/>
                </a:solidFill>
                <a:latin typeface="Times New Roman" panose="02020603050405020304" pitchFamily="18" charset="0"/>
                <a:cs typeface="Times New Roman" panose="02020603050405020304" pitchFamily="18" charset="0"/>
              </a:rPr>
              <a:t>Cloud</a:t>
            </a:r>
          </a:p>
          <a:p>
            <a:pPr algn="ctr"/>
            <a:endParaRPr lang="en-GB" sz="2400" b="1" dirty="0">
              <a:latin typeface="Times New Roman" panose="02020603050405020304" pitchFamily="18" charset="0"/>
              <a:cs typeface="Times New Roman" panose="02020603050405020304" pitchFamily="18" charset="0"/>
            </a:endParaRPr>
          </a:p>
          <a:p>
            <a:r>
              <a:rPr lang="en-GB" sz="2000" dirty="0"/>
              <a:t>[2018] </a:t>
            </a:r>
            <a:r>
              <a:rPr lang="en-GB" sz="2000" dirty="0" err="1"/>
              <a:t>Alasadi</a:t>
            </a:r>
            <a:r>
              <a:rPr lang="en-GB" sz="2000" dirty="0"/>
              <a:t>, E.  and </a:t>
            </a:r>
            <a:r>
              <a:rPr lang="en-GB" sz="2000" b="1" dirty="0"/>
              <a:t>Al-</a:t>
            </a:r>
            <a:r>
              <a:rPr lang="en-GB" sz="2000" b="1" dirty="0" err="1"/>
              <a:t>Raweshidy</a:t>
            </a:r>
            <a:r>
              <a:rPr lang="en-GB" sz="2000" b="1" dirty="0"/>
              <a:t>, H</a:t>
            </a:r>
            <a:r>
              <a:rPr lang="en-GB" sz="2000" dirty="0"/>
              <a:t>. '</a:t>
            </a:r>
            <a:r>
              <a:rPr lang="en-GB" sz="2000" dirty="0" err="1"/>
              <a:t>SSED</a:t>
            </a:r>
            <a:r>
              <a:rPr lang="en-GB" sz="2000" dirty="0"/>
              <a:t>: Servers under Software-Defined Network Architectures to Eliminate Discovery Messages'. </a:t>
            </a:r>
            <a:r>
              <a:rPr lang="en-GB" sz="2000" i="1" dirty="0"/>
              <a:t>IEEE/ACM Transactions on Networking</a:t>
            </a:r>
            <a:r>
              <a:rPr lang="en-GB" sz="2000" dirty="0"/>
              <a:t>, vol. 26, no. 1, pp. 104-117, 2018. </a:t>
            </a:r>
          </a:p>
          <a:p>
            <a:pPr algn="ct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0688"/>
            <a:ext cx="9144000" cy="6237312"/>
          </a:xfrm>
        </p:spPr>
        <p:txBody>
          <a:bodyPr>
            <a:normAutofit/>
          </a:bodyPr>
          <a:lstStyle/>
          <a:p>
            <a:r>
              <a:rPr lang="en-GB" sz="3600" b="1" dirty="0" smtClean="0">
                <a:solidFill>
                  <a:srgbClr val="FF0000"/>
                </a:solidFill>
              </a:rPr>
              <a:t>Industrial Internet of Things (</a:t>
            </a:r>
            <a:r>
              <a:rPr lang="en-GB" sz="3600" b="1" dirty="0" err="1" smtClean="0">
                <a:solidFill>
                  <a:srgbClr val="FF0000"/>
                </a:solidFill>
              </a:rPr>
              <a:t>IIoT</a:t>
            </a:r>
            <a:r>
              <a:rPr lang="en-GB" sz="3600" b="1" dirty="0" smtClean="0">
                <a:solidFill>
                  <a:srgbClr val="FF0000"/>
                </a:solidFill>
              </a:rPr>
              <a:t>)</a:t>
            </a:r>
            <a:endParaRPr lang="en-GB" sz="36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61951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05"/>
            <a:ext cx="9040671" cy="28408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51959" y="2441158"/>
            <a:ext cx="3769736" cy="456967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9" y="2708920"/>
            <a:ext cx="4684583" cy="361846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19" y="2708920"/>
            <a:ext cx="4684583" cy="3901946"/>
          </a:xfrm>
          <a:prstGeom prst="rect">
            <a:avLst/>
          </a:prstGeom>
        </p:spPr>
      </p:pic>
      <p:sp>
        <p:nvSpPr>
          <p:cNvPr id="3" name="Rectangle 2"/>
          <p:cNvSpPr/>
          <p:nvPr/>
        </p:nvSpPr>
        <p:spPr>
          <a:xfrm>
            <a:off x="-63953" y="5687537"/>
            <a:ext cx="9104624" cy="923330"/>
          </a:xfrm>
          <a:prstGeom prst="rect">
            <a:avLst/>
          </a:prstGeom>
        </p:spPr>
        <p:txBody>
          <a:bodyPr wrap="square">
            <a:spAutoFit/>
          </a:bodyPr>
          <a:lstStyle/>
          <a:p>
            <a:r>
              <a:rPr lang="en-GB" dirty="0"/>
              <a:t>[2018] A. Al </a:t>
            </a:r>
            <a:r>
              <a:rPr lang="en-GB" dirty="0" err="1"/>
              <a:t>Mhdawi</a:t>
            </a:r>
            <a:r>
              <a:rPr lang="en-GB" dirty="0"/>
              <a:t> and </a:t>
            </a:r>
            <a:r>
              <a:rPr lang="en-GB" b="1" dirty="0"/>
              <a:t>H. S. Al-Raweshidy</a:t>
            </a:r>
            <a:r>
              <a:rPr lang="en-GB" dirty="0"/>
              <a:t>, "SDQ-6WI: Software Defined Quadcopter-Six Wheeled </a:t>
            </a:r>
            <a:r>
              <a:rPr lang="en-GB" dirty="0" err="1"/>
              <a:t>IoT</a:t>
            </a:r>
            <a:r>
              <a:rPr lang="en-GB" dirty="0"/>
              <a:t> Sensor Architecture for Future Wind Turbine Placement", IEEE Access Journal, Access-2018-14039, 2018.  </a:t>
            </a:r>
          </a:p>
        </p:txBody>
      </p:sp>
    </p:spTree>
    <p:extLst>
      <p:ext uri="{BB962C8B-B14F-4D97-AF65-F5344CB8AC3E}">
        <p14:creationId xmlns:p14="http://schemas.microsoft.com/office/powerpoint/2010/main" val="31245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0" name="Straight Connector 169"/>
          <p:cNvCxnSpPr/>
          <p:nvPr/>
        </p:nvCxnSpPr>
        <p:spPr>
          <a:xfrm flipH="1" flipV="1">
            <a:off x="4106148" y="2644067"/>
            <a:ext cx="1105640" cy="1264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85" name="Group 284"/>
          <p:cNvGrpSpPr/>
          <p:nvPr/>
        </p:nvGrpSpPr>
        <p:grpSpPr>
          <a:xfrm>
            <a:off x="467544" y="1619873"/>
            <a:ext cx="1169568" cy="2270262"/>
            <a:chOff x="90064" y="1590785"/>
            <a:chExt cx="1169568" cy="2270262"/>
          </a:xfrm>
        </p:grpSpPr>
        <p:pic>
          <p:nvPicPr>
            <p:cNvPr id="248" name="Picture 27"/>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3528" y="1724134"/>
              <a:ext cx="288032" cy="33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 name="Picture 30"/>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11560" y="1590785"/>
              <a:ext cx="559011" cy="54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3" name="Picture 31"/>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64284" y="3156862"/>
              <a:ext cx="491292" cy="70418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60" name="Picture 36" descr="Image result for tactile figure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64" y="2224951"/>
              <a:ext cx="1169568" cy="80168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19" name="TextBox 318"/>
          <p:cNvSpPr txBox="1"/>
          <p:nvPr/>
        </p:nvSpPr>
        <p:spPr>
          <a:xfrm>
            <a:off x="1888186" y="134794"/>
            <a:ext cx="52168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Tactile Internet</a:t>
            </a:r>
            <a:endParaRPr kumimoji="0" lang="en-GB" sz="3600" b="1"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4" name="Group 3"/>
          <p:cNvGrpSpPr/>
          <p:nvPr/>
        </p:nvGrpSpPr>
        <p:grpSpPr>
          <a:xfrm>
            <a:off x="62631" y="970781"/>
            <a:ext cx="8973865" cy="5554563"/>
            <a:chOff x="154412" y="975214"/>
            <a:chExt cx="8931730" cy="4690467"/>
          </a:xfrm>
        </p:grpSpPr>
        <p:grpSp>
          <p:nvGrpSpPr>
            <p:cNvPr id="334" name="Group 333"/>
            <p:cNvGrpSpPr/>
            <p:nvPr/>
          </p:nvGrpSpPr>
          <p:grpSpPr>
            <a:xfrm>
              <a:off x="154412" y="975214"/>
              <a:ext cx="8931730" cy="4690467"/>
              <a:chOff x="187251" y="975214"/>
              <a:chExt cx="8931730" cy="4690467"/>
            </a:xfrm>
          </p:grpSpPr>
          <p:sp>
            <p:nvSpPr>
              <p:cNvPr id="320" name="TextBox 319"/>
              <p:cNvSpPr txBox="1"/>
              <p:nvPr/>
            </p:nvSpPr>
            <p:spPr>
              <a:xfrm>
                <a:off x="2820497" y="975214"/>
                <a:ext cx="3509879" cy="4064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Bi-Directional Haptic Control</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22" name="Group 321"/>
              <p:cNvGrpSpPr/>
              <p:nvPr/>
            </p:nvGrpSpPr>
            <p:grpSpPr>
              <a:xfrm>
                <a:off x="187251" y="985161"/>
                <a:ext cx="8931730" cy="4680520"/>
                <a:chOff x="37959" y="980728"/>
                <a:chExt cx="9106041" cy="4607239"/>
              </a:xfrm>
            </p:grpSpPr>
            <p:grpSp>
              <p:nvGrpSpPr>
                <p:cNvPr id="1064" name="Group 1063"/>
                <p:cNvGrpSpPr/>
                <p:nvPr/>
              </p:nvGrpSpPr>
              <p:grpSpPr>
                <a:xfrm>
                  <a:off x="63550" y="1315157"/>
                  <a:ext cx="9080450" cy="2654258"/>
                  <a:chOff x="-103243" y="1310282"/>
                  <a:chExt cx="9423597" cy="2702433"/>
                </a:xfrm>
              </p:grpSpPr>
              <p:cxnSp>
                <p:nvCxnSpPr>
                  <p:cNvPr id="260" name="Straight Connector 259"/>
                  <p:cNvCxnSpPr/>
                  <p:nvPr/>
                </p:nvCxnSpPr>
                <p:spPr>
                  <a:xfrm flipH="1">
                    <a:off x="1179619" y="2525528"/>
                    <a:ext cx="642200" cy="186865"/>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flipV="1">
                    <a:off x="1252712" y="2089936"/>
                    <a:ext cx="524406" cy="327742"/>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61" name="Group 1060"/>
                  <p:cNvGrpSpPr/>
                  <p:nvPr/>
                </p:nvGrpSpPr>
                <p:grpSpPr>
                  <a:xfrm>
                    <a:off x="-103243" y="1310282"/>
                    <a:ext cx="9423597" cy="2702433"/>
                    <a:chOff x="-73039" y="1304431"/>
                    <a:chExt cx="9423597" cy="2702433"/>
                  </a:xfrm>
                </p:grpSpPr>
                <p:grpSp>
                  <p:nvGrpSpPr>
                    <p:cNvPr id="1059" name="Group 1058"/>
                    <p:cNvGrpSpPr/>
                    <p:nvPr/>
                  </p:nvGrpSpPr>
                  <p:grpSpPr>
                    <a:xfrm>
                      <a:off x="-73039" y="1501223"/>
                      <a:ext cx="4098323" cy="2505641"/>
                      <a:chOff x="-73039" y="1501223"/>
                      <a:chExt cx="4098323" cy="2505641"/>
                    </a:xfrm>
                  </p:grpSpPr>
                  <p:grpSp>
                    <p:nvGrpSpPr>
                      <p:cNvPr id="277" name="Group 276"/>
                      <p:cNvGrpSpPr/>
                      <p:nvPr/>
                    </p:nvGrpSpPr>
                    <p:grpSpPr>
                      <a:xfrm>
                        <a:off x="938517" y="1643245"/>
                        <a:ext cx="3086767" cy="1699615"/>
                        <a:chOff x="519765" y="1772816"/>
                        <a:chExt cx="3086767" cy="1699615"/>
                      </a:xfrm>
                    </p:grpSpPr>
                    <p:grpSp>
                      <p:nvGrpSpPr>
                        <p:cNvPr id="275" name="Group 274"/>
                        <p:cNvGrpSpPr/>
                        <p:nvPr/>
                      </p:nvGrpSpPr>
                      <p:grpSpPr>
                        <a:xfrm>
                          <a:off x="1403648" y="1772816"/>
                          <a:ext cx="2202884" cy="1670560"/>
                          <a:chOff x="1463483" y="1916832"/>
                          <a:chExt cx="2202884" cy="1670560"/>
                        </a:xfrm>
                      </p:grpSpPr>
                      <p:grpSp>
                        <p:nvGrpSpPr>
                          <p:cNvPr id="172" name="Group 171"/>
                          <p:cNvGrpSpPr/>
                          <p:nvPr/>
                        </p:nvGrpSpPr>
                        <p:grpSpPr>
                          <a:xfrm>
                            <a:off x="1463483" y="1916832"/>
                            <a:ext cx="2202884" cy="1670560"/>
                            <a:chOff x="1463483" y="1916832"/>
                            <a:chExt cx="2202884" cy="1670560"/>
                          </a:xfrm>
                        </p:grpSpPr>
                        <p:pic>
                          <p:nvPicPr>
                            <p:cNvPr id="12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3483" y="2604251"/>
                              <a:ext cx="451651" cy="41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7" name="Straight Connector 126"/>
                            <p:cNvCxnSpPr/>
                            <p:nvPr/>
                          </p:nvCxnSpPr>
                          <p:spPr>
                            <a:xfrm flipV="1">
                              <a:off x="2809720" y="3037832"/>
                              <a:ext cx="421007" cy="415759"/>
                            </a:xfrm>
                            <a:prstGeom prst="line">
                              <a:avLst/>
                            </a:prstGeom>
                            <a:ln>
                              <a:prstDash val="sysDot"/>
                            </a:ln>
                          </p:spPr>
                          <p:style>
                            <a:lnRef idx="2">
                              <a:schemeClr val="dk1"/>
                            </a:lnRef>
                            <a:fillRef idx="0">
                              <a:schemeClr val="dk1"/>
                            </a:fillRef>
                            <a:effectRef idx="1">
                              <a:schemeClr val="dk1"/>
                            </a:effectRef>
                            <a:fontRef idx="minor">
                              <a:schemeClr val="tx1"/>
                            </a:fontRef>
                          </p:style>
                        </p:cxnSp>
                        <p:pic>
                          <p:nvPicPr>
                            <p:cNvPr id="12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99156" y="1916832"/>
                              <a:ext cx="448280" cy="44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1570" y="3140968"/>
                              <a:ext cx="448149" cy="44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3327" y="2250267"/>
                              <a:ext cx="448149" cy="44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8218" y="2636912"/>
                              <a:ext cx="448149" cy="44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2" name="Straight Connector 131"/>
                            <p:cNvCxnSpPr>
                              <a:stCxn id="130" idx="2"/>
                              <a:endCxn id="126" idx="3"/>
                            </p:cNvCxnSpPr>
                            <p:nvPr/>
                          </p:nvCxnSpPr>
                          <p:spPr>
                            <a:xfrm flipH="1">
                              <a:off x="1915134" y="2696691"/>
                              <a:ext cx="572268" cy="117055"/>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133" name="Straight Connector 132"/>
                            <p:cNvCxnSpPr>
                              <a:stCxn id="126" idx="3"/>
                            </p:cNvCxnSpPr>
                            <p:nvPr/>
                          </p:nvCxnSpPr>
                          <p:spPr>
                            <a:xfrm>
                              <a:off x="1915134" y="2813745"/>
                              <a:ext cx="446437" cy="346899"/>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134" name="Straight Connector 133"/>
                            <p:cNvCxnSpPr>
                              <a:stCxn id="130" idx="2"/>
                              <a:endCxn id="129" idx="0"/>
                            </p:cNvCxnSpPr>
                            <p:nvPr/>
                          </p:nvCxnSpPr>
                          <p:spPr>
                            <a:xfrm>
                              <a:off x="2487402" y="2696691"/>
                              <a:ext cx="98243" cy="444277"/>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30" idx="3"/>
                            </p:cNvCxnSpPr>
                            <p:nvPr/>
                          </p:nvCxnSpPr>
                          <p:spPr>
                            <a:xfrm flipV="1">
                              <a:off x="2711476" y="2361875"/>
                              <a:ext cx="506742" cy="111604"/>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136" name="Straight Connector 135"/>
                            <p:cNvCxnSpPr>
                              <a:endCxn id="131" idx="0"/>
                            </p:cNvCxnSpPr>
                            <p:nvPr/>
                          </p:nvCxnSpPr>
                          <p:spPr>
                            <a:xfrm>
                              <a:off x="3230726" y="2361875"/>
                              <a:ext cx="211567" cy="275037"/>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137" name="Straight Connector 136"/>
                            <p:cNvCxnSpPr>
                              <a:endCxn id="131" idx="1"/>
                            </p:cNvCxnSpPr>
                            <p:nvPr/>
                          </p:nvCxnSpPr>
                          <p:spPr>
                            <a:xfrm>
                              <a:off x="2711476" y="2642609"/>
                              <a:ext cx="506742" cy="217515"/>
                            </a:xfrm>
                            <a:prstGeom prst="line">
                              <a:avLst/>
                            </a:prstGeom>
                            <a:ln>
                              <a:prstDash val="sysDot"/>
                            </a:ln>
                          </p:spPr>
                          <p:style>
                            <a:lnRef idx="2">
                              <a:schemeClr val="dk1"/>
                            </a:lnRef>
                            <a:fillRef idx="0">
                              <a:schemeClr val="dk1"/>
                            </a:fillRef>
                            <a:effectRef idx="1">
                              <a:schemeClr val="dk1"/>
                            </a:effectRef>
                            <a:fontRef idx="minor">
                              <a:schemeClr val="tx1"/>
                            </a:fontRef>
                          </p:style>
                        </p:cxnSp>
                      </p:grpSp>
                      <p:sp>
                        <p:nvSpPr>
                          <p:cNvPr id="101" name="TextBox 100"/>
                          <p:cNvSpPr txBox="1"/>
                          <p:nvPr/>
                        </p:nvSpPr>
                        <p:spPr>
                          <a:xfrm>
                            <a:off x="2055353" y="2038024"/>
                            <a:ext cx="8640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Router</a:t>
                            </a:r>
                          </a:p>
                        </p:txBody>
                      </p:sp>
                    </p:grpSp>
                    <p:cxnSp>
                      <p:nvCxnSpPr>
                        <p:cNvPr id="261" name="Straight Connector 260"/>
                        <p:cNvCxnSpPr/>
                        <p:nvPr/>
                      </p:nvCxnSpPr>
                      <p:spPr>
                        <a:xfrm flipH="1">
                          <a:off x="519765" y="2843178"/>
                          <a:ext cx="883883" cy="629253"/>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7" name="TextBox 266"/>
                      <p:cNvSpPr txBox="1"/>
                      <p:nvPr/>
                    </p:nvSpPr>
                    <p:spPr>
                      <a:xfrm>
                        <a:off x="-73039" y="1501223"/>
                        <a:ext cx="1663676" cy="2505641"/>
                      </a:xfrm>
                      <a:prstGeom prst="rect">
                        <a:avLst/>
                      </a:prstGeom>
                      <a:noFill/>
                      <a:ln w="28575">
                        <a:solidFill>
                          <a:schemeClr val="accent2">
                            <a:lumMod val="75000"/>
                          </a:schemeClr>
                        </a:solidFill>
                        <a:prstDash val="sysDash"/>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prstClr val="black"/>
                            </a:solidFill>
                          </a:ln>
                          <a:noFill/>
                          <a:effectLst/>
                          <a:uLnTx/>
                          <a:uFillTx/>
                          <a:latin typeface="Calibri"/>
                          <a:ea typeface="+mn-ea"/>
                          <a:cs typeface="+mn-cs"/>
                        </a:endParaRPr>
                      </a:p>
                    </p:txBody>
                  </p:sp>
                </p:grpSp>
                <p:grpSp>
                  <p:nvGrpSpPr>
                    <p:cNvPr id="1056" name="Group 1055"/>
                    <p:cNvGrpSpPr/>
                    <p:nvPr/>
                  </p:nvGrpSpPr>
                  <p:grpSpPr>
                    <a:xfrm>
                      <a:off x="1732134" y="1304431"/>
                      <a:ext cx="7618424" cy="2678343"/>
                      <a:chOff x="1689272" y="1304431"/>
                      <a:chExt cx="7618424" cy="2678343"/>
                    </a:xfrm>
                  </p:grpSpPr>
                  <p:grpSp>
                    <p:nvGrpSpPr>
                      <p:cNvPr id="271" name="Group 270"/>
                      <p:cNvGrpSpPr/>
                      <p:nvPr/>
                    </p:nvGrpSpPr>
                    <p:grpSpPr>
                      <a:xfrm>
                        <a:off x="4365790" y="1512573"/>
                        <a:ext cx="3032879" cy="2458850"/>
                        <a:chOff x="3952921" y="1545664"/>
                        <a:chExt cx="3032879" cy="2458850"/>
                      </a:xfrm>
                    </p:grpSpPr>
                    <p:grpSp>
                      <p:nvGrpSpPr>
                        <p:cNvPr id="164" name="Group 163"/>
                        <p:cNvGrpSpPr/>
                        <p:nvPr/>
                      </p:nvGrpSpPr>
                      <p:grpSpPr>
                        <a:xfrm>
                          <a:off x="3952921" y="1676335"/>
                          <a:ext cx="3032879" cy="2073922"/>
                          <a:chOff x="4268974" y="1424224"/>
                          <a:chExt cx="4410620" cy="2534156"/>
                        </a:xfrm>
                      </p:grpSpPr>
                      <p:pic>
                        <p:nvPicPr>
                          <p:cNvPr id="1039" name="Picture 15"/>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452319" y="1718090"/>
                            <a:ext cx="452022" cy="99082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4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20272" y="3096027"/>
                            <a:ext cx="504654" cy="548998"/>
                          </a:xfrm>
                          <a:prstGeom prst="rect">
                            <a:avLst/>
                          </a:prstGeom>
                          <a:noFill/>
                          <a:ln>
                            <a:noFill/>
                          </a:ln>
                          <a:effectLst/>
                          <a:scene3d>
                            <a:camera prst="perspectiveFron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p:cNvCxnSpPr/>
                          <p:nvPr/>
                        </p:nvCxnSpPr>
                        <p:spPr>
                          <a:xfrm>
                            <a:off x="5796136" y="2631907"/>
                            <a:ext cx="447566" cy="197449"/>
                          </a:xfrm>
                          <a:prstGeom prst="line">
                            <a:avLst/>
                          </a:prstGeom>
                          <a:ln>
                            <a:prstDash val="sysDot"/>
                          </a:ln>
                        </p:spPr>
                        <p:style>
                          <a:lnRef idx="2">
                            <a:schemeClr val="dk1"/>
                          </a:lnRef>
                          <a:fillRef idx="0">
                            <a:schemeClr val="dk1"/>
                          </a:fillRef>
                          <a:effectRef idx="1">
                            <a:schemeClr val="dk1"/>
                          </a:effectRef>
                          <a:fontRef idx="minor">
                            <a:schemeClr val="tx1"/>
                          </a:fontRef>
                        </p:style>
                      </p:cxnSp>
                      <p:pic>
                        <p:nvPicPr>
                          <p:cNvPr id="1046" name="Picture 22"/>
                          <p:cNvPicPr>
                            <a:picLocks noChangeAspect="1" noChangeArrowheads="1"/>
                          </p:cNvPicPr>
                          <p:nvPr/>
                        </p:nvPicPr>
                        <p:blipFill>
                          <a:blip r:embed="rId1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228185" y="2564904"/>
                            <a:ext cx="65881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1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156177" y="1784843"/>
                            <a:ext cx="658813" cy="74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16">
                            <a:duotone>
                              <a:prstClr val="black"/>
                              <a:srgbClr val="FF6969">
                                <a:tint val="45000"/>
                                <a:satMod val="400000"/>
                              </a:srgbClr>
                            </a:duotone>
                            <a:extLst>
                              <a:ext uri="{28A0092B-C50C-407E-A947-70E740481C1C}">
                                <a14:useLocalDpi xmlns:a14="http://schemas.microsoft.com/office/drawing/2010/main" val="0"/>
                              </a:ext>
                            </a:extLst>
                          </a:blip>
                          <a:srcRect/>
                          <a:stretch>
                            <a:fillRect/>
                          </a:stretch>
                        </p:blipFill>
                        <p:spPr bwMode="auto">
                          <a:xfrm>
                            <a:off x="5271436" y="1800049"/>
                            <a:ext cx="641750" cy="1319422"/>
                          </a:xfrm>
                          <a:prstGeom prst="rect">
                            <a:avLst/>
                          </a:prstGeom>
                          <a:noFill/>
                          <a:ln>
                            <a:noFill/>
                          </a:ln>
                          <a:effectLst/>
                        </p:spPr>
                      </p:pic>
                      <p:pic>
                        <p:nvPicPr>
                          <p:cNvPr id="91" name="Picture 15"/>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740352" y="2698167"/>
                            <a:ext cx="366873" cy="87484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92" name="Straight Connector 91"/>
                          <p:cNvCxnSpPr>
                            <a:stCxn id="1041" idx="0"/>
                          </p:cNvCxnSpPr>
                          <p:nvPr/>
                        </p:nvCxnSpPr>
                        <p:spPr>
                          <a:xfrm flipV="1">
                            <a:off x="7272600" y="2551599"/>
                            <a:ext cx="324335" cy="544428"/>
                          </a:xfrm>
                          <a:prstGeom prst="line">
                            <a:avLst/>
                          </a:prstGeom>
                          <a:ln>
                            <a:prstDash val="sysDot"/>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94" name="Straight Connector 93"/>
                          <p:cNvCxnSpPr/>
                          <p:nvPr/>
                        </p:nvCxnSpPr>
                        <p:spPr>
                          <a:xfrm flipH="1">
                            <a:off x="7434766" y="2597244"/>
                            <a:ext cx="162168" cy="629274"/>
                          </a:xfrm>
                          <a:prstGeom prst="line">
                            <a:avLst/>
                          </a:prstGeom>
                          <a:ln>
                            <a:prstDash val="sysDot"/>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09" name="Straight Connector 108"/>
                          <p:cNvCxnSpPr/>
                          <p:nvPr/>
                        </p:nvCxnSpPr>
                        <p:spPr>
                          <a:xfrm>
                            <a:off x="7740352" y="2597244"/>
                            <a:ext cx="194220" cy="308972"/>
                          </a:xfrm>
                          <a:prstGeom prst="line">
                            <a:avLst/>
                          </a:prstGeom>
                          <a:ln>
                            <a:prstDash val="sysDot"/>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39" name="Straight Connector 138"/>
                          <p:cNvCxnSpPr/>
                          <p:nvPr/>
                        </p:nvCxnSpPr>
                        <p:spPr>
                          <a:xfrm flipV="1">
                            <a:off x="6732240" y="2186136"/>
                            <a:ext cx="864694" cy="2"/>
                          </a:xfrm>
                          <a:prstGeom prst="line">
                            <a:avLst/>
                          </a:prstGeom>
                          <a:ln>
                            <a:prstDash val="sysDot"/>
                          </a:ln>
                        </p:spPr>
                        <p:style>
                          <a:lnRef idx="2">
                            <a:schemeClr val="dk1"/>
                          </a:lnRef>
                          <a:fillRef idx="0">
                            <a:schemeClr val="dk1"/>
                          </a:fillRef>
                          <a:effectRef idx="1">
                            <a:schemeClr val="dk1"/>
                          </a:effectRef>
                          <a:fontRef idx="minor">
                            <a:schemeClr val="tx1"/>
                          </a:fontRef>
                        </p:style>
                      </p:cxnSp>
                      <p:sp>
                        <p:nvSpPr>
                          <p:cNvPr id="166" name="TextBox 165"/>
                          <p:cNvSpPr txBox="1"/>
                          <p:nvPr/>
                        </p:nvSpPr>
                        <p:spPr>
                          <a:xfrm>
                            <a:off x="4268974" y="2992540"/>
                            <a:ext cx="2031485" cy="3203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a:ea typeface="+mn-ea"/>
                                <a:cs typeface="+mn-cs"/>
                              </a:rPr>
                              <a:t>Packet Gateway</a:t>
                            </a:r>
                            <a:endParaRPr kumimoji="0" lang="en-GB"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7" name="TextBox 166"/>
                          <p:cNvSpPr txBox="1"/>
                          <p:nvPr/>
                        </p:nvSpPr>
                        <p:spPr>
                          <a:xfrm>
                            <a:off x="5843493" y="1424224"/>
                            <a:ext cx="1893149" cy="376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Serving</a:t>
                            </a:r>
                            <a:r>
                              <a:rPr kumimoji="0" lang="en-GB" sz="14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sz="1100" b="1" i="0" u="none" strike="noStrike" kern="1200" cap="none" spc="0" normalizeH="0" baseline="0" noProof="0" dirty="0">
                                <a:ln>
                                  <a:noFill/>
                                </a:ln>
                                <a:solidFill>
                                  <a:prstClr val="black"/>
                                </a:solidFill>
                                <a:effectLst/>
                                <a:uLnTx/>
                                <a:uFillTx/>
                                <a:latin typeface="Calibri"/>
                                <a:ea typeface="+mn-ea"/>
                                <a:cs typeface="+mn-cs"/>
                              </a:rPr>
                              <a:t>Gateway</a:t>
                            </a:r>
                          </a:p>
                        </p:txBody>
                      </p:sp>
                      <p:sp>
                        <p:nvSpPr>
                          <p:cNvPr id="168" name="TextBox 167"/>
                          <p:cNvSpPr txBox="1"/>
                          <p:nvPr/>
                        </p:nvSpPr>
                        <p:spPr>
                          <a:xfrm>
                            <a:off x="6645383" y="3638715"/>
                            <a:ext cx="2034211" cy="319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a:ea typeface="+mn-ea"/>
                                <a:cs typeface="+mn-cs"/>
                              </a:rPr>
                              <a:t>Tactile Support Elgin</a:t>
                            </a:r>
                            <a:endParaRPr kumimoji="0" lang="en-GB" sz="11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9" name="Straight Connector 178"/>
                          <p:cNvCxnSpPr/>
                          <p:nvPr/>
                        </p:nvCxnSpPr>
                        <p:spPr>
                          <a:xfrm flipV="1">
                            <a:off x="5843493" y="2400865"/>
                            <a:ext cx="400207" cy="164040"/>
                          </a:xfrm>
                          <a:prstGeom prst="line">
                            <a:avLst/>
                          </a:prstGeom>
                          <a:ln>
                            <a:prstDash val="sysDot"/>
                          </a:ln>
                        </p:spPr>
                        <p:style>
                          <a:lnRef idx="2">
                            <a:schemeClr val="dk1"/>
                          </a:lnRef>
                          <a:fillRef idx="0">
                            <a:schemeClr val="dk1"/>
                          </a:fillRef>
                          <a:effectRef idx="1">
                            <a:schemeClr val="dk1"/>
                          </a:effectRef>
                          <a:fontRef idx="minor">
                            <a:schemeClr val="tx1"/>
                          </a:fontRef>
                        </p:style>
                      </p:cxnSp>
                    </p:grpSp>
                    <p:sp>
                      <p:nvSpPr>
                        <p:cNvPr id="152" name="TextBox 151"/>
                        <p:cNvSpPr txBox="1"/>
                        <p:nvPr/>
                      </p:nvSpPr>
                      <p:spPr>
                        <a:xfrm>
                          <a:off x="4043703" y="1545664"/>
                          <a:ext cx="2721869" cy="2458850"/>
                        </a:xfrm>
                        <a:prstGeom prst="rect">
                          <a:avLst/>
                        </a:prstGeom>
                        <a:noFill/>
                        <a:ln w="28575">
                          <a:solidFill>
                            <a:schemeClr val="accent2"/>
                          </a:solidFill>
                          <a:prstDash val="sysDash"/>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prstClr val="black"/>
                              </a:solidFill>
                            </a:ln>
                            <a:noFill/>
                            <a:effectLst/>
                            <a:uLnTx/>
                            <a:uFillTx/>
                            <a:latin typeface="Calibri"/>
                            <a:ea typeface="+mn-ea"/>
                            <a:cs typeface="+mn-cs"/>
                          </a:endParaRPr>
                        </a:p>
                      </p:txBody>
                    </p:sp>
                  </p:grpSp>
                  <p:sp>
                    <p:nvSpPr>
                      <p:cNvPr id="202" name="TextBox 201"/>
                      <p:cNvSpPr txBox="1"/>
                      <p:nvPr/>
                    </p:nvSpPr>
                    <p:spPr>
                      <a:xfrm>
                        <a:off x="1689272" y="1501223"/>
                        <a:ext cx="2676518" cy="2481551"/>
                      </a:xfrm>
                      <a:prstGeom prst="rect">
                        <a:avLst/>
                      </a:prstGeom>
                      <a:noFill/>
                      <a:ln w="28575">
                        <a:solidFill>
                          <a:schemeClr val="accent1">
                            <a:lumMod val="75000"/>
                          </a:schemeClr>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prstClr val="black"/>
                            </a:solidFill>
                          </a:ln>
                          <a:noFill/>
                          <a:effectLst/>
                          <a:uLnTx/>
                          <a:uFillTx/>
                          <a:latin typeface="Calibri"/>
                          <a:ea typeface="+mn-ea"/>
                          <a:cs typeface="+mn-cs"/>
                        </a:endParaRPr>
                      </a:p>
                    </p:txBody>
                  </p:sp>
                  <p:grpSp>
                    <p:nvGrpSpPr>
                      <p:cNvPr id="269" name="Group 268"/>
                      <p:cNvGrpSpPr/>
                      <p:nvPr/>
                    </p:nvGrpSpPr>
                    <p:grpSpPr>
                      <a:xfrm>
                        <a:off x="6805068" y="1304431"/>
                        <a:ext cx="2502628" cy="2654307"/>
                        <a:chOff x="6297300" y="1196752"/>
                        <a:chExt cx="2502628" cy="2654307"/>
                      </a:xfrm>
                    </p:grpSpPr>
                    <p:pic>
                      <p:nvPicPr>
                        <p:cNvPr id="185" name="Picture 2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48264" y="1196752"/>
                          <a:ext cx="1488259" cy="116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0" name="Straight Connector 219"/>
                        <p:cNvCxnSpPr/>
                        <p:nvPr/>
                      </p:nvCxnSpPr>
                      <p:spPr>
                        <a:xfrm flipH="1">
                          <a:off x="6297300" y="1916832"/>
                          <a:ext cx="1011004" cy="121851"/>
                        </a:xfrm>
                        <a:prstGeom prst="line">
                          <a:avLst/>
                        </a:prstGeom>
                        <a:ln w="28575">
                          <a:solidFill>
                            <a:schemeClr val="tx1">
                              <a:lumMod val="95000"/>
                              <a:lumOff val="5000"/>
                            </a:schemeClr>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6473500" y="1956752"/>
                          <a:ext cx="834804" cy="962077"/>
                        </a:xfrm>
                        <a:prstGeom prst="line">
                          <a:avLst/>
                        </a:prstGeom>
                        <a:ln w="28575">
                          <a:solidFill>
                            <a:schemeClr val="tx1">
                              <a:lumMod val="95000"/>
                              <a:lumOff val="5000"/>
                            </a:schemeClr>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6497323" y="3025878"/>
                          <a:ext cx="826740" cy="0"/>
                        </a:xfrm>
                        <a:prstGeom prst="line">
                          <a:avLst/>
                        </a:prstGeom>
                        <a:ln w="28575">
                          <a:solidFill>
                            <a:schemeClr val="tx1">
                              <a:lumMod val="95000"/>
                              <a:lumOff val="5000"/>
                            </a:schemeClr>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a:xfrm>
                          <a:off x="6858032" y="1392901"/>
                          <a:ext cx="1941896" cy="2458158"/>
                        </a:xfrm>
                        <a:prstGeom prst="rect">
                          <a:avLst/>
                        </a:prstGeom>
                        <a:noFill/>
                        <a:ln w="28575">
                          <a:solidFill>
                            <a:schemeClr val="accent2">
                              <a:lumMod val="75000"/>
                            </a:schemeClr>
                          </a:solidFill>
                          <a:prstDash val="sysDash"/>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prstClr val="black"/>
                              </a:solidFill>
                            </a:ln>
                            <a:noFill/>
                            <a:effectLst/>
                            <a:uLnTx/>
                            <a:uFillTx/>
                            <a:latin typeface="Calibri"/>
                            <a:ea typeface="+mn-ea"/>
                            <a:cs typeface="+mn-cs"/>
                          </a:endParaRPr>
                        </a:p>
                      </p:txBody>
                    </p:sp>
                  </p:grpSp>
                </p:grpSp>
              </p:grpSp>
            </p:grpSp>
            <p:sp>
              <p:nvSpPr>
                <p:cNvPr id="1075" name="TextBox 1074"/>
                <p:cNvSpPr txBox="1"/>
                <p:nvPr/>
              </p:nvSpPr>
              <p:spPr>
                <a:xfrm>
                  <a:off x="37959" y="3995223"/>
                  <a:ext cx="2000623" cy="634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Operator(s) with tactile human-system interface (possibly distributed</a:t>
                  </a:r>
                  <a:r>
                    <a:rPr kumimoji="0" lang="en-GB" sz="1200" b="1" i="0" u="none" strike="noStrike" kern="1200" cap="none" spc="0" normalizeH="0" baseline="0" noProof="0" dirty="0" smtClean="0">
                      <a:ln>
                        <a:noFill/>
                      </a:ln>
                      <a:solidFill>
                        <a:prstClr val="black"/>
                      </a:solidFill>
                      <a:effectLst/>
                      <a:uLnTx/>
                      <a:uFillTx/>
                      <a:latin typeface="Calibri"/>
                      <a:ea typeface="+mn-ea"/>
                      <a:cs typeface="+mn-cs"/>
                    </a:rPr>
                    <a:t>)</a:t>
                  </a: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10" name="TextBox 309"/>
                <p:cNvSpPr txBox="1"/>
                <p:nvPr/>
              </p:nvSpPr>
              <p:spPr>
                <a:xfrm>
                  <a:off x="2127026" y="4081193"/>
                  <a:ext cx="2141363" cy="453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Internet, transmitting audio-visual and tactile information</a:t>
                  </a:r>
                  <a:endParaRPr kumimoji="0" lang="en-GB"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1" name="TextBox 310"/>
                <p:cNvSpPr txBox="1"/>
                <p:nvPr/>
              </p:nvSpPr>
              <p:spPr>
                <a:xfrm>
                  <a:off x="4454338" y="4081193"/>
                  <a:ext cx="2547509" cy="634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Telecommunications Core and Radio Access Network, and an intelligent Tactile Support Engine</a:t>
                  </a:r>
                  <a:endParaRPr kumimoji="0" lang="en-GB"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2" name="TextBox 311"/>
                <p:cNvSpPr txBox="1"/>
                <p:nvPr/>
              </p:nvSpPr>
              <p:spPr>
                <a:xfrm>
                  <a:off x="7134322" y="4081191"/>
                  <a:ext cx="1838214" cy="634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Tactile edge composed of e.g. remotely controlled robots</a:t>
                  </a:r>
                  <a:endParaRPr kumimoji="0" lang="en-GB"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76" name="Left Brace 1075"/>
                <p:cNvSpPr/>
                <p:nvPr/>
              </p:nvSpPr>
              <p:spPr>
                <a:xfrm rot="16200000">
                  <a:off x="685924" y="3928956"/>
                  <a:ext cx="635957" cy="1731847"/>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Left Brace 313"/>
                <p:cNvSpPr/>
                <p:nvPr/>
              </p:nvSpPr>
              <p:spPr>
                <a:xfrm rot="16200000">
                  <a:off x="4247452" y="2317856"/>
                  <a:ext cx="635957" cy="5053698"/>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Left Brace 314"/>
                <p:cNvSpPr/>
                <p:nvPr/>
              </p:nvSpPr>
              <p:spPr>
                <a:xfrm rot="16200000">
                  <a:off x="7848980" y="3964705"/>
                  <a:ext cx="635957" cy="1805229"/>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TextBox 315"/>
                <p:cNvSpPr txBox="1"/>
                <p:nvPr/>
              </p:nvSpPr>
              <p:spPr>
                <a:xfrm>
                  <a:off x="216710" y="5112859"/>
                  <a:ext cx="2000623" cy="392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Master Domain</a:t>
                  </a:r>
                  <a:endParaRPr kumimoji="0" lang="en-GB"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317" name="TextBox 316"/>
                <p:cNvSpPr txBox="1"/>
                <p:nvPr/>
              </p:nvSpPr>
              <p:spPr>
                <a:xfrm>
                  <a:off x="3187184" y="5194990"/>
                  <a:ext cx="2514482" cy="392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Network Domain</a:t>
                  </a:r>
                  <a:endParaRPr kumimoji="0" lang="en-GB"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318" name="TextBox 317"/>
                <p:cNvSpPr txBox="1"/>
                <p:nvPr/>
              </p:nvSpPr>
              <p:spPr>
                <a:xfrm>
                  <a:off x="6641058" y="5112859"/>
                  <a:ext cx="2502942" cy="392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Controlled Domain</a:t>
                  </a:r>
                  <a:endParaRPr kumimoji="0" lang="en-GB"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082" name="Elbow Connector 1081"/>
                <p:cNvCxnSpPr>
                  <a:stCxn id="320" idx="1"/>
                  <a:endCxn id="267" idx="0"/>
                </p:cNvCxnSpPr>
                <p:nvPr/>
              </p:nvCxnSpPr>
              <p:spPr>
                <a:xfrm rot="10800000" flipV="1">
                  <a:off x="865099" y="1170992"/>
                  <a:ext cx="1857497" cy="337449"/>
                </a:xfrm>
                <a:prstGeom prst="bentConnector2">
                  <a:avLst/>
                </a:prstGeom>
                <a:ln w="1905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1" name="Elbow Connector 220"/>
                <p:cNvCxnSpPr>
                  <a:endCxn id="270" idx="0"/>
                </p:cNvCxnSpPr>
                <p:nvPr/>
              </p:nvCxnSpPr>
              <p:spPr>
                <a:xfrm>
                  <a:off x="6226919" y="1271027"/>
                  <a:ext cx="1981489" cy="236783"/>
                </a:xfrm>
                <a:prstGeom prst="bentConnector2">
                  <a:avLst/>
                </a:prstGeom>
                <a:ln w="127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378" name="TextBox 377"/>
                <p:cNvSpPr txBox="1"/>
                <p:nvPr/>
              </p:nvSpPr>
              <p:spPr>
                <a:xfrm>
                  <a:off x="847914" y="980728"/>
                  <a:ext cx="1986283" cy="241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Response (e.g. force)</a:t>
                  </a:r>
                  <a:endParaRPr kumimoji="0" lang="en-GB" sz="1000" b="1" i="1" u="none" strike="noStrike" kern="1200" cap="none" spc="0" normalizeH="0" baseline="0" noProof="0" dirty="0">
                    <a:ln>
                      <a:noFill/>
                    </a:ln>
                    <a:solidFill>
                      <a:prstClr val="black"/>
                    </a:solidFill>
                    <a:effectLst/>
                    <a:uLnTx/>
                    <a:uFillTx/>
                    <a:latin typeface="Calibri"/>
                    <a:ea typeface="+mn-ea"/>
                    <a:cs typeface="+mn-cs"/>
                  </a:endParaRPr>
                </a:p>
              </p:txBody>
            </p:sp>
            <p:sp>
              <p:nvSpPr>
                <p:cNvPr id="379" name="TextBox 378"/>
                <p:cNvSpPr txBox="1"/>
                <p:nvPr/>
              </p:nvSpPr>
              <p:spPr>
                <a:xfrm>
                  <a:off x="6170538" y="1007283"/>
                  <a:ext cx="1986283" cy="241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Command (e.g. velocity)</a:t>
                  </a:r>
                  <a:endParaRPr kumimoji="0" lang="en-GB" sz="1000" b="1" i="1" u="none" strike="noStrike" kern="1200" cap="none" spc="0" normalizeH="0" baseline="0" noProof="0" dirty="0">
                    <a:ln>
                      <a:noFill/>
                    </a:ln>
                    <a:solidFill>
                      <a:prstClr val="black"/>
                    </a:solidFill>
                    <a:effectLst/>
                    <a:uLnTx/>
                    <a:uFillTx/>
                    <a:latin typeface="Calibri"/>
                    <a:ea typeface="+mn-ea"/>
                    <a:cs typeface="+mn-cs"/>
                  </a:endParaRPr>
                </a:p>
              </p:txBody>
            </p:sp>
          </p:grpSp>
        </p:grpSp>
        <p:pic>
          <p:nvPicPr>
            <p:cNvPr id="1026"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68345" y="2676437"/>
              <a:ext cx="1344792" cy="973020"/>
            </a:xfrm>
            <a:prstGeom prst="rect">
              <a:avLst/>
            </a:prstGeom>
            <a:noFill/>
            <a:ln w="9525">
              <a:noFill/>
              <a:miter lim="800000"/>
              <a:headEnd/>
              <a:tailEnd/>
            </a:ln>
            <a:effectLst>
              <a:outerShdw blurRad="50800" dist="38100" dir="5400000" algn="t" rotWithShape="0">
                <a:prstClr val="black">
                  <a:alpha val="40000"/>
                </a:prstClr>
              </a:outerShdw>
            </a:effectLst>
            <a:scene3d>
              <a:camera prst="perspectiveAbove"/>
              <a:lightRig rig="threePt" dir="t"/>
            </a:scene3d>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0502082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92" t="22661" r="63136" b="11405"/>
          <a:stretch/>
        </p:blipFill>
        <p:spPr bwMode="auto">
          <a:xfrm>
            <a:off x="8351252" y="0"/>
            <a:ext cx="792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4"/>
          <p:cNvSpPr>
            <a:spLocks noGrp="1"/>
          </p:cNvSpPr>
          <p:nvPr>
            <p:ph type="sldNum" sz="quarter" idx="12"/>
          </p:nvPr>
        </p:nvSpPr>
        <p:spPr>
          <a:xfrm>
            <a:off x="8668119" y="6484463"/>
            <a:ext cx="467544" cy="365125"/>
          </a:xfrm>
        </p:spPr>
        <p:txBody>
          <a:bodyPr/>
          <a:lstStyle/>
          <a:p>
            <a:pPr algn="ctr"/>
            <a:endParaRPr lang="en-GB" sz="1400" b="1" dirty="0">
              <a:solidFill>
                <a:prstClr val="white"/>
              </a:solidFill>
              <a:effectLst>
                <a:outerShdw blurRad="38100" dist="38100" dir="2700000" algn="tl">
                  <a:srgbClr val="000000">
                    <a:alpha val="43137"/>
                  </a:srgbClr>
                </a:outerShdw>
              </a:effectLst>
              <a:latin typeface="Cambria" pitchFamily="18" charset="0"/>
            </a:endParaRPr>
          </a:p>
        </p:txBody>
      </p:sp>
      <p:sp>
        <p:nvSpPr>
          <p:cNvPr id="5" name="Rectangle 4"/>
          <p:cNvSpPr/>
          <p:nvPr/>
        </p:nvSpPr>
        <p:spPr>
          <a:xfrm>
            <a:off x="97655" y="175231"/>
            <a:ext cx="8136903"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solidFill>
                  <a:srgbClr val="FF0000"/>
                </a:solidFill>
                <a:effectLst>
                  <a:outerShdw blurRad="38100" dist="38100" dir="2700000" algn="tl">
                    <a:srgbClr val="000000">
                      <a:alpha val="43137"/>
                    </a:srgbClr>
                  </a:outerShdw>
                </a:effectLst>
                <a:latin typeface="Cambria" panose="02040503050406030204" pitchFamily="18" charset="0"/>
              </a:rPr>
              <a:t>Proposed Technical Description </a:t>
            </a:r>
            <a:endParaRPr lang="en-GB" sz="3200" b="1" dirty="0">
              <a:solidFill>
                <a:srgbClr val="FF0000"/>
              </a:solidFill>
              <a:latin typeface="Cambria" panose="020405030504060302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5927"/>
            <a:ext cx="8351252" cy="5883433"/>
          </a:xfrm>
          <a:prstGeom prst="rect">
            <a:avLst/>
          </a:prstGeom>
        </p:spPr>
      </p:pic>
      <p:sp>
        <p:nvSpPr>
          <p:cNvPr id="2" name="Rectangle 1"/>
          <p:cNvSpPr/>
          <p:nvPr/>
        </p:nvSpPr>
        <p:spPr>
          <a:xfrm>
            <a:off x="0" y="5589240"/>
            <a:ext cx="6228184" cy="1477328"/>
          </a:xfrm>
          <a:prstGeom prst="rect">
            <a:avLst/>
          </a:prstGeom>
        </p:spPr>
        <p:txBody>
          <a:bodyPr wrap="square">
            <a:spAutoFit/>
          </a:bodyPr>
          <a:lstStyle/>
          <a:p>
            <a:pPr algn="just"/>
            <a:r>
              <a:rPr lang="en-GB" dirty="0" smtClean="0"/>
              <a:t>[</a:t>
            </a:r>
            <a:r>
              <a:rPr lang="en-GB" dirty="0"/>
              <a:t>2018] Ali Khalil and </a:t>
            </a:r>
            <a:r>
              <a:rPr lang="en-GB" b="1" dirty="0"/>
              <a:t>H.S. Al-Raweshidy” </a:t>
            </a:r>
            <a:r>
              <a:rPr lang="en-GB" dirty="0"/>
              <a:t>Optimisation of computing and networking resources of a Hadoop cluster based on software defined network</a:t>
            </a:r>
            <a:r>
              <a:rPr lang="en-GB" b="1" dirty="0"/>
              <a:t>“  </a:t>
            </a:r>
            <a:r>
              <a:rPr lang="en-GB" dirty="0"/>
              <a:t>IEEE Access Journal, </a:t>
            </a:r>
            <a:r>
              <a:rPr lang="en-GB" b="1" dirty="0"/>
              <a:t>DOI 10.1109/ACCESS2018.2876385, 2018</a:t>
            </a:r>
            <a:r>
              <a:rPr lang="en-GB" dirty="0"/>
              <a:t>.  </a:t>
            </a:r>
          </a:p>
          <a:p>
            <a:pPr algn="just"/>
            <a:endParaRPr lang="en-GB" b="1" dirty="0">
              <a:latin typeface="Cambria" panose="02040503050406030204" pitchFamily="18" charset="0"/>
            </a:endParaRPr>
          </a:p>
        </p:txBody>
      </p:sp>
    </p:spTree>
    <p:extLst>
      <p:ext uri="{BB962C8B-B14F-4D97-AF65-F5344CB8AC3E}">
        <p14:creationId xmlns:p14="http://schemas.microsoft.com/office/powerpoint/2010/main" val="343079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92" t="22661" r="63136" b="11405"/>
          <a:stretch/>
        </p:blipFill>
        <p:spPr bwMode="auto">
          <a:xfrm>
            <a:off x="8351252" y="0"/>
            <a:ext cx="792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7381" y="79460"/>
            <a:ext cx="8136903"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solidFill>
                  <a:srgbClr val="FF0000"/>
                </a:solidFill>
                <a:effectLst>
                  <a:outerShdw blurRad="38100" dist="38100" dir="2700000" algn="tl">
                    <a:srgbClr val="000000">
                      <a:alpha val="43137"/>
                    </a:srgbClr>
                  </a:outerShdw>
                </a:effectLst>
                <a:latin typeface="Cambria" panose="02040503050406030204" pitchFamily="18" charset="0"/>
              </a:rPr>
              <a:t>Design of M2 M Sensor node  </a:t>
            </a:r>
            <a:endParaRPr lang="en-GB" sz="3200" b="1" dirty="0">
              <a:solidFill>
                <a:srgbClr val="FF0000"/>
              </a:solidFill>
              <a:latin typeface="Cambria" panose="02040503050406030204" pitchFamily="18" charset="0"/>
            </a:endParaRPr>
          </a:p>
        </p:txBody>
      </p:sp>
      <p:pic>
        <p:nvPicPr>
          <p:cNvPr id="7" name="Picture 6"/>
          <p:cNvPicPr>
            <a:picLocks noChangeAspect="1"/>
          </p:cNvPicPr>
          <p:nvPr/>
        </p:nvPicPr>
        <p:blipFill rotWithShape="1">
          <a:blip r:embed="rId4">
            <a:clrChange>
              <a:clrFrom>
                <a:srgbClr val="FFFFFF"/>
              </a:clrFrom>
              <a:clrTo>
                <a:srgbClr val="FFFFFF">
                  <a:alpha val="0"/>
                </a:srgbClr>
              </a:clrTo>
            </a:clrChange>
          </a:blip>
          <a:srcRect l="1575" r="1564"/>
          <a:stretch/>
        </p:blipFill>
        <p:spPr>
          <a:xfrm>
            <a:off x="7677" y="760765"/>
            <a:ext cx="8343575" cy="5883432"/>
          </a:xfrm>
          <a:prstGeom prst="rect">
            <a:avLst/>
          </a:prstGeom>
        </p:spPr>
      </p:pic>
      <p:sp>
        <p:nvSpPr>
          <p:cNvPr id="3" name="TextBox 2"/>
          <p:cNvSpPr txBox="1"/>
          <p:nvPr/>
        </p:nvSpPr>
        <p:spPr>
          <a:xfrm>
            <a:off x="120432" y="4653136"/>
            <a:ext cx="6184771" cy="1015663"/>
          </a:xfrm>
          <a:prstGeom prst="rect">
            <a:avLst/>
          </a:prstGeom>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2000" b="1" dirty="0" smtClean="0">
                <a:latin typeface="Cambria" panose="02040503050406030204" pitchFamily="18" charset="0"/>
              </a:rPr>
              <a:t>This </a:t>
            </a:r>
            <a:r>
              <a:rPr lang="en-GB" sz="2000" b="1" dirty="0">
                <a:latin typeface="Cambria" panose="02040503050406030204" pitchFamily="18" charset="0"/>
              </a:rPr>
              <a:t>will focus on designing the M2M sensor node based on open source hardware platforms and the available software libraries. </a:t>
            </a:r>
          </a:p>
        </p:txBody>
      </p:sp>
      <p:sp>
        <p:nvSpPr>
          <p:cNvPr id="2" name="Rectangle 1"/>
          <p:cNvSpPr/>
          <p:nvPr/>
        </p:nvSpPr>
        <p:spPr>
          <a:xfrm>
            <a:off x="7677" y="5668799"/>
            <a:ext cx="6508539" cy="830997"/>
          </a:xfrm>
          <a:prstGeom prst="rect">
            <a:avLst/>
          </a:prstGeom>
        </p:spPr>
        <p:txBody>
          <a:bodyPr wrap="square">
            <a:spAutoFit/>
          </a:bodyPr>
          <a:lstStyle/>
          <a:p>
            <a:r>
              <a:rPr lang="en-GB" sz="1600" dirty="0"/>
              <a:t>[2018] </a:t>
            </a:r>
            <a:r>
              <a:rPr lang="en-GB" sz="1600" dirty="0" err="1"/>
              <a:t>Thair</a:t>
            </a:r>
            <a:r>
              <a:rPr lang="en-GB" sz="1600" dirty="0"/>
              <a:t>. Al-</a:t>
            </a:r>
            <a:r>
              <a:rPr lang="en-GB" sz="1600" dirty="0" err="1"/>
              <a:t>Janabi</a:t>
            </a:r>
            <a:r>
              <a:rPr lang="en-GB" sz="1600" dirty="0"/>
              <a:t> and </a:t>
            </a:r>
            <a:r>
              <a:rPr lang="en-GB" sz="1600" b="1" dirty="0"/>
              <a:t>H. S. Al-</a:t>
            </a:r>
            <a:r>
              <a:rPr lang="en-GB" sz="1600" b="1" dirty="0" err="1"/>
              <a:t>Raweshidy</a:t>
            </a:r>
            <a:r>
              <a:rPr lang="en-GB" sz="1600" dirty="0"/>
              <a:t>, “A Centralised Routing Protocol with a Scheduled Mobile Sink-Based AI for Large Scale I-</a:t>
            </a:r>
            <a:r>
              <a:rPr lang="en-GB" sz="1600" dirty="0" err="1"/>
              <a:t>IoT</a:t>
            </a:r>
            <a:r>
              <a:rPr lang="en-GB" sz="1600" dirty="0"/>
              <a:t>”, IEEE Sensors Journal, Number 23733-2018.</a:t>
            </a:r>
          </a:p>
        </p:txBody>
      </p:sp>
    </p:spTree>
    <p:extLst>
      <p:ext uri="{BB962C8B-B14F-4D97-AF65-F5344CB8AC3E}">
        <p14:creationId xmlns:p14="http://schemas.microsoft.com/office/powerpoint/2010/main" val="114441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92" t="22661" r="63136" b="11405"/>
          <a:stretch/>
        </p:blipFill>
        <p:spPr bwMode="auto">
          <a:xfrm>
            <a:off x="8351252" y="0"/>
            <a:ext cx="792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 y="79460"/>
            <a:ext cx="834357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solidFill>
                  <a:srgbClr val="FF0000"/>
                </a:solidFill>
                <a:effectLst>
                  <a:outerShdw blurRad="38100" dist="38100" dir="2700000" algn="tl">
                    <a:srgbClr val="000000">
                      <a:alpha val="43137"/>
                    </a:srgbClr>
                  </a:outerShdw>
                </a:effectLst>
                <a:latin typeface="Cambria" panose="02040503050406030204" pitchFamily="18" charset="0"/>
              </a:rPr>
              <a:t>Enabling SDN and Cloud Computing in M2M Gateway   </a:t>
            </a:r>
            <a:endParaRPr lang="en-GB" sz="3200" b="1" dirty="0">
              <a:solidFill>
                <a:srgbClr val="FF0000"/>
              </a:solidFill>
              <a:latin typeface="Cambria" panose="02040503050406030204" pitchFamily="18" charset="0"/>
            </a:endParaRPr>
          </a:p>
        </p:txBody>
      </p:sp>
      <p:pic>
        <p:nvPicPr>
          <p:cNvPr id="8" name="Picture 7"/>
          <p:cNvPicPr>
            <a:picLocks noChangeAspect="1"/>
          </p:cNvPicPr>
          <p:nvPr/>
        </p:nvPicPr>
        <p:blipFill rotWithShape="1">
          <a:blip r:embed="rId4">
            <a:clrChange>
              <a:clrFrom>
                <a:srgbClr val="FFFFFF"/>
              </a:clrFrom>
              <a:clrTo>
                <a:srgbClr val="FFFFFF">
                  <a:alpha val="0"/>
                </a:srgbClr>
              </a:clrTo>
            </a:clrChange>
          </a:blip>
          <a:srcRect l="1534" r="2141"/>
          <a:stretch/>
        </p:blipFill>
        <p:spPr>
          <a:xfrm>
            <a:off x="3398" y="760765"/>
            <a:ext cx="8340177" cy="5883432"/>
          </a:xfrm>
          <a:prstGeom prst="rect">
            <a:avLst/>
          </a:prstGeom>
        </p:spPr>
      </p:pic>
      <p:sp>
        <p:nvSpPr>
          <p:cNvPr id="9" name="TextBox 8"/>
          <p:cNvSpPr txBox="1"/>
          <p:nvPr/>
        </p:nvSpPr>
        <p:spPr>
          <a:xfrm>
            <a:off x="65753" y="4510010"/>
            <a:ext cx="8215466" cy="2031325"/>
          </a:xfrm>
          <a:prstGeom prst="rect">
            <a:avLst/>
          </a:prstGeom>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b="1" dirty="0" smtClean="0">
                <a:latin typeface="Cambria" panose="02040503050406030204" pitchFamily="18" charset="0"/>
              </a:rPr>
              <a:t>This </a:t>
            </a:r>
            <a:r>
              <a:rPr lang="en-GB" b="1" dirty="0">
                <a:latin typeface="Cambria" panose="02040503050406030204" pitchFamily="18" charset="0"/>
              </a:rPr>
              <a:t>work </a:t>
            </a:r>
            <a:r>
              <a:rPr lang="en-GB" b="1" dirty="0" smtClean="0">
                <a:latin typeface="Cambria" panose="02040503050406030204" pitchFamily="18" charset="0"/>
              </a:rPr>
              <a:t> </a:t>
            </a:r>
            <a:r>
              <a:rPr lang="en-GB" b="1" dirty="0">
                <a:latin typeface="Cambria" panose="02040503050406030204" pitchFamily="18" charset="0"/>
              </a:rPr>
              <a:t>will propose a novel solution to overcome the consequences of delay restrictions and algorithm processing. </a:t>
            </a:r>
            <a:r>
              <a:rPr lang="en-GB" b="1" dirty="0" smtClean="0">
                <a:latin typeface="Cambria" panose="02040503050406030204" pitchFamily="18" charset="0"/>
              </a:rPr>
              <a:t>The diagram</a:t>
            </a:r>
            <a:r>
              <a:rPr lang="en-GB" b="1" dirty="0">
                <a:latin typeface="Cambria" panose="02040503050406030204" pitchFamily="18" charset="0"/>
              </a:rPr>
              <a:t> </a:t>
            </a:r>
            <a:r>
              <a:rPr lang="en-GB" b="1" dirty="0" smtClean="0">
                <a:latin typeface="Cambria" panose="02040503050406030204" pitchFamily="18" charset="0"/>
              </a:rPr>
              <a:t>shows </a:t>
            </a:r>
            <a:r>
              <a:rPr lang="en-GB" b="1" dirty="0">
                <a:latin typeface="Cambria" panose="02040503050406030204" pitchFamily="18" charset="0"/>
              </a:rPr>
              <a:t>relationship between SDN and cloud computing with the Wi-Fi M2M network, it is clear that each technology abstracts certain function from different network resources, the benefits obtained from each of them are similar in terms of traffic agility, cost-effective, reduction in consumed </a:t>
            </a:r>
            <a:r>
              <a:rPr lang="en-GB" b="1" dirty="0" smtClean="0">
                <a:latin typeface="Cambria" panose="02040503050406030204" pitchFamily="18" charset="0"/>
              </a:rPr>
              <a:t>energy and scalability</a:t>
            </a:r>
            <a:r>
              <a:rPr lang="en-GB" b="1" dirty="0">
                <a:latin typeface="Cambria" panose="02040503050406030204" pitchFamily="18" charset="0"/>
              </a:rPr>
              <a:t>. </a:t>
            </a:r>
          </a:p>
        </p:txBody>
      </p:sp>
    </p:spTree>
    <p:extLst>
      <p:ext uri="{BB962C8B-B14F-4D97-AF65-F5344CB8AC3E}">
        <p14:creationId xmlns:p14="http://schemas.microsoft.com/office/powerpoint/2010/main" val="81497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0279-F9D0-4F60-A737-9BEBBD13D4FF}"/>
              </a:ext>
            </a:extLst>
          </p:cNvPr>
          <p:cNvSpPr>
            <a:spLocks noGrp="1"/>
          </p:cNvSpPr>
          <p:nvPr>
            <p:ph type="title"/>
          </p:nvPr>
        </p:nvSpPr>
        <p:spPr>
          <a:xfrm>
            <a:off x="0" y="50957"/>
            <a:ext cx="8783960" cy="984647"/>
          </a:xfrm>
        </p:spPr>
        <p:txBody>
          <a:bodyPr>
            <a:normAutofit fontScale="90000"/>
          </a:bodyPr>
          <a:lstStyle/>
          <a:p>
            <a:pPr algn="ctr">
              <a:defRPr/>
            </a:pPr>
            <a:r>
              <a:rPr lang="en-GB" dirty="0"/>
              <a:t/>
            </a:r>
            <a:br>
              <a:rPr lang="en-GB" dirty="0"/>
            </a:br>
            <a:r>
              <a:rPr lang="en-GB" sz="3600" dirty="0">
                <a:solidFill>
                  <a:srgbClr val="FF0000"/>
                </a:solidFill>
              </a:rPr>
              <a:t>Global Mobile Devices and Connections Growth </a:t>
            </a:r>
            <a:r>
              <a:rPr lang="en-GB" sz="3600" dirty="0"/>
              <a:t/>
            </a:r>
            <a:br>
              <a:rPr lang="en-GB" sz="3600" dirty="0"/>
            </a:br>
            <a:endParaRPr lang="en-GB" sz="3600" dirty="0"/>
          </a:p>
        </p:txBody>
      </p:sp>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85950"/>
            <a:ext cx="9135666"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5"/>
          <p:cNvSpPr>
            <a:spLocks noChangeArrowheads="1"/>
          </p:cNvSpPr>
          <p:nvPr/>
        </p:nvSpPr>
        <p:spPr bwMode="auto">
          <a:xfrm>
            <a:off x="7642623" y="5819775"/>
            <a:ext cx="149304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GB" altLang="en-US" sz="675">
                <a:solidFill>
                  <a:srgbClr val="000000"/>
                </a:solidFill>
                <a:latin typeface="Arial" panose="020B0604020202020204" pitchFamily="34" charset="0"/>
              </a:rPr>
              <a:t>Source: Cisco VNI Mobile, 2017 </a:t>
            </a:r>
            <a:endParaRPr lang="en-GB" altLang="en-US" sz="675"/>
          </a:p>
        </p:txBody>
      </p:sp>
      <p:sp>
        <p:nvSpPr>
          <p:cNvPr id="18437" name="Rectangle 6"/>
          <p:cNvSpPr>
            <a:spLocks noChangeArrowheads="1"/>
          </p:cNvSpPr>
          <p:nvPr/>
        </p:nvSpPr>
        <p:spPr bwMode="auto">
          <a:xfrm>
            <a:off x="0" y="5423297"/>
            <a:ext cx="457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GB" altLang="en-US" sz="2700">
              <a:solidFill>
                <a:srgbClr val="000000"/>
              </a:solidFill>
              <a:latin typeface="Arial" panose="020B0604020202020204" pitchFamily="34" charset="0"/>
            </a:endParaRPr>
          </a:p>
          <a:p>
            <a:pPr eaLnBrk="1" hangingPunct="1"/>
            <a:r>
              <a:rPr lang="en-GB" altLang="en-US" sz="600" b="1">
                <a:solidFill>
                  <a:srgbClr val="000000"/>
                </a:solidFill>
                <a:latin typeface="Arial" panose="020B0604020202020204" pitchFamily="34" charset="0"/>
              </a:rPr>
              <a:t>Note: </a:t>
            </a:r>
            <a:r>
              <a:rPr lang="en-GB" altLang="en-US" sz="600">
                <a:solidFill>
                  <a:srgbClr val="000000"/>
                </a:solidFill>
                <a:latin typeface="Arial" panose="020B0604020202020204" pitchFamily="34" charset="0"/>
              </a:rPr>
              <a:t>Figures in parentheses refer to 2016, 2021 device share. </a:t>
            </a:r>
          </a:p>
        </p:txBody>
      </p:sp>
      <p:sp>
        <p:nvSpPr>
          <p:cNvPr id="18438" name="TextBox 6"/>
          <p:cNvSpPr txBox="1">
            <a:spLocks noChangeArrowheads="1"/>
          </p:cNvSpPr>
          <p:nvPr/>
        </p:nvSpPr>
        <p:spPr bwMode="auto">
          <a:xfrm>
            <a:off x="6984207" y="3282554"/>
            <a:ext cx="1627585"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Bef>
                <a:spcPct val="20000"/>
              </a:spcBef>
              <a:spcAft>
                <a:spcPts val="450"/>
              </a:spcAft>
              <a:buClr>
                <a:srgbClr val="FFFFFF"/>
              </a:buClr>
              <a:buSzPct val="80000"/>
            </a:pPr>
            <a:r>
              <a:rPr lang="en-GB" altLang="en-US" sz="1350">
                <a:solidFill>
                  <a:srgbClr val="0F496F"/>
                </a:solidFill>
              </a:rPr>
              <a:t>By 2021, Three – quarter of all devices connected to the mobile network will be “smart” device.</a:t>
            </a:r>
          </a:p>
        </p:txBody>
      </p:sp>
    </p:spTree>
    <p:extLst>
      <p:ext uri="{BB962C8B-B14F-4D97-AF65-F5344CB8AC3E}">
        <p14:creationId xmlns:p14="http://schemas.microsoft.com/office/powerpoint/2010/main" val="67566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92" t="22661" r="63136" b="11405"/>
          <a:stretch/>
        </p:blipFill>
        <p:spPr bwMode="auto">
          <a:xfrm>
            <a:off x="8351252" y="0"/>
            <a:ext cx="792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4"/>
          <p:cNvSpPr>
            <a:spLocks noGrp="1"/>
          </p:cNvSpPr>
          <p:nvPr>
            <p:ph type="sldNum" sz="quarter" idx="12"/>
          </p:nvPr>
        </p:nvSpPr>
        <p:spPr>
          <a:xfrm>
            <a:off x="8668119" y="6484463"/>
            <a:ext cx="467544" cy="365125"/>
          </a:xfrm>
        </p:spPr>
        <p:txBody>
          <a:bodyPr/>
          <a:lstStyle/>
          <a:p>
            <a:pPr algn="ctr"/>
            <a:endParaRPr lang="en-GB" sz="1400" b="1" dirty="0">
              <a:solidFill>
                <a:prstClr val="white"/>
              </a:solidFill>
              <a:effectLst>
                <a:outerShdw blurRad="38100" dist="38100" dir="2700000" algn="tl">
                  <a:srgbClr val="000000">
                    <a:alpha val="43137"/>
                  </a:srgbClr>
                </a:outerShdw>
              </a:effectLst>
              <a:latin typeface="Cambria" pitchFamily="18" charset="0"/>
            </a:endParaRPr>
          </a:p>
        </p:txBody>
      </p:sp>
      <p:sp>
        <p:nvSpPr>
          <p:cNvPr id="5" name="Rectangle 4"/>
          <p:cNvSpPr/>
          <p:nvPr/>
        </p:nvSpPr>
        <p:spPr>
          <a:xfrm>
            <a:off x="-6051" y="79460"/>
            <a:ext cx="82603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solidFill>
                  <a:srgbClr val="FF0000"/>
                </a:solidFill>
                <a:effectLst>
                  <a:outerShdw blurRad="38100" dist="38100" dir="2700000" algn="tl">
                    <a:srgbClr val="000000">
                      <a:alpha val="43137"/>
                    </a:srgbClr>
                  </a:outerShdw>
                </a:effectLst>
                <a:latin typeface="Cambria" panose="02040503050406030204" pitchFamily="18" charset="0"/>
              </a:rPr>
              <a:t>Energy-Efficient Open Cloud Infrastructure</a:t>
            </a:r>
            <a:endParaRPr lang="en-GB" sz="3200" b="1" dirty="0">
              <a:solidFill>
                <a:srgbClr val="FF0000"/>
              </a:solidFill>
              <a:latin typeface="Cambria" panose="02040503050406030204" pitchFamily="18" charset="0"/>
            </a:endParaRPr>
          </a:p>
        </p:txBody>
      </p:sp>
      <p:pic>
        <p:nvPicPr>
          <p:cNvPr id="8" name="Picture 7"/>
          <p:cNvPicPr>
            <a:picLocks noChangeAspect="1"/>
          </p:cNvPicPr>
          <p:nvPr/>
        </p:nvPicPr>
        <p:blipFill rotWithShape="1">
          <a:blip r:embed="rId4">
            <a:clrChange>
              <a:clrFrom>
                <a:srgbClr val="FFFFFF"/>
              </a:clrFrom>
              <a:clrTo>
                <a:srgbClr val="FFFFFF">
                  <a:alpha val="0"/>
                </a:srgbClr>
              </a:clrTo>
            </a:clrChange>
          </a:blip>
          <a:srcRect l="1416" r="2047"/>
          <a:stretch/>
        </p:blipFill>
        <p:spPr>
          <a:xfrm>
            <a:off x="-6052" y="764705"/>
            <a:ext cx="8357304" cy="5431532"/>
          </a:xfrm>
          <a:prstGeom prst="rect">
            <a:avLst/>
          </a:prstGeom>
        </p:spPr>
      </p:pic>
      <p:sp>
        <p:nvSpPr>
          <p:cNvPr id="9" name="TextBox 8"/>
          <p:cNvSpPr txBox="1"/>
          <p:nvPr/>
        </p:nvSpPr>
        <p:spPr>
          <a:xfrm>
            <a:off x="65753" y="4510010"/>
            <a:ext cx="8215466" cy="2308324"/>
          </a:xfrm>
          <a:prstGeom prst="rect">
            <a:avLst/>
          </a:prstGeom>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wrap="square" rtlCol="0">
            <a:spAutoFit/>
          </a:bodyPr>
          <a:lstStyle/>
          <a:p>
            <a:pPr algn="just"/>
            <a:endParaRPr lang="en-GB" b="1" dirty="0" smtClean="0">
              <a:latin typeface="Cambria" panose="02040503050406030204" pitchFamily="18" charset="0"/>
            </a:endParaRPr>
          </a:p>
          <a:p>
            <a:pPr algn="just"/>
            <a:r>
              <a:rPr lang="en-GB" b="1" dirty="0">
                <a:latin typeface="Cambria" panose="02040503050406030204" pitchFamily="18" charset="0"/>
              </a:rPr>
              <a:t>T</a:t>
            </a:r>
            <a:r>
              <a:rPr lang="en-GB" b="1" dirty="0" smtClean="0">
                <a:latin typeface="Cambria" panose="02040503050406030204" pitchFamily="18" charset="0"/>
              </a:rPr>
              <a:t>he </a:t>
            </a:r>
            <a:r>
              <a:rPr lang="en-GB" b="1" dirty="0">
                <a:latin typeface="Cambria" panose="02040503050406030204" pitchFamily="18" charset="0"/>
              </a:rPr>
              <a:t>designing of energy – efficient cognitive open cloud (COC) infrastructure framework. This system can be inculcated into any resource manager of the cloud. Its major objective is to ensure energy – efficiency management of resources by ensuring the switching off of idle or unused resources such as computing, networking and storage and also to predict and aggregate reservations of such resources in an end – to – end enterprise network architecture.</a:t>
            </a:r>
          </a:p>
        </p:txBody>
      </p:sp>
    </p:spTree>
    <p:extLst>
      <p:ext uri="{BB962C8B-B14F-4D97-AF65-F5344CB8AC3E}">
        <p14:creationId xmlns:p14="http://schemas.microsoft.com/office/powerpoint/2010/main" val="133927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92" t="22661" r="63136" b="11405"/>
          <a:stretch/>
        </p:blipFill>
        <p:spPr bwMode="auto">
          <a:xfrm>
            <a:off x="8351252" y="0"/>
            <a:ext cx="792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4"/>
          <p:cNvSpPr>
            <a:spLocks noGrp="1"/>
          </p:cNvSpPr>
          <p:nvPr>
            <p:ph type="sldNum" sz="quarter" idx="12"/>
          </p:nvPr>
        </p:nvSpPr>
        <p:spPr>
          <a:xfrm>
            <a:off x="8668119" y="6484463"/>
            <a:ext cx="467544" cy="365125"/>
          </a:xfrm>
        </p:spPr>
        <p:txBody>
          <a:bodyPr/>
          <a:lstStyle/>
          <a:p>
            <a:pPr algn="ctr"/>
            <a:endParaRPr lang="en-GB" sz="1400" b="1" dirty="0">
              <a:solidFill>
                <a:prstClr val="white"/>
              </a:solidFill>
              <a:effectLst>
                <a:outerShdw blurRad="38100" dist="38100" dir="2700000" algn="tl">
                  <a:srgbClr val="000000">
                    <a:alpha val="43137"/>
                  </a:srgbClr>
                </a:outerShdw>
              </a:effectLst>
              <a:latin typeface="Cambria" pitchFamily="18" charset="0"/>
            </a:endParaRPr>
          </a:p>
        </p:txBody>
      </p:sp>
      <p:sp>
        <p:nvSpPr>
          <p:cNvPr id="5" name="Rectangle 4"/>
          <p:cNvSpPr/>
          <p:nvPr/>
        </p:nvSpPr>
        <p:spPr>
          <a:xfrm>
            <a:off x="117381" y="79460"/>
            <a:ext cx="8136903"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solidFill>
                  <a:srgbClr val="FF0000"/>
                </a:solidFill>
                <a:effectLst>
                  <a:outerShdw blurRad="38100" dist="38100" dir="2700000" algn="tl">
                    <a:srgbClr val="000000">
                      <a:alpha val="43137"/>
                    </a:srgbClr>
                  </a:outerShdw>
                </a:effectLst>
                <a:latin typeface="Cambria" panose="02040503050406030204" pitchFamily="18" charset="0"/>
              </a:rPr>
              <a:t>Big Data Analytics Infrastructure</a:t>
            </a:r>
            <a:endParaRPr lang="en-GB" sz="3200" b="1" dirty="0">
              <a:solidFill>
                <a:srgbClr val="FF0000"/>
              </a:solidFill>
              <a:latin typeface="Cambria" panose="02040503050406030204" pitchFamily="18" charset="0"/>
            </a:endParaRPr>
          </a:p>
        </p:txBody>
      </p:sp>
      <p:pic>
        <p:nvPicPr>
          <p:cNvPr id="10" name="Picture 9"/>
          <p:cNvPicPr>
            <a:picLocks noChangeAspect="1"/>
          </p:cNvPicPr>
          <p:nvPr/>
        </p:nvPicPr>
        <p:blipFill rotWithShape="1">
          <a:blip r:embed="rId4">
            <a:clrChange>
              <a:clrFrom>
                <a:srgbClr val="FFFFFF"/>
              </a:clrFrom>
              <a:clrTo>
                <a:srgbClr val="FFFFFF">
                  <a:alpha val="0"/>
                </a:srgbClr>
              </a:clrTo>
            </a:clrChange>
          </a:blip>
          <a:srcRect l="2397" r="2363"/>
          <a:stretch/>
        </p:blipFill>
        <p:spPr>
          <a:xfrm>
            <a:off x="87004" y="764705"/>
            <a:ext cx="8215764" cy="5431532"/>
          </a:xfrm>
          <a:prstGeom prst="rect">
            <a:avLst/>
          </a:prstGeom>
        </p:spPr>
      </p:pic>
      <p:sp>
        <p:nvSpPr>
          <p:cNvPr id="11" name="TextBox 10"/>
          <p:cNvSpPr txBox="1"/>
          <p:nvPr/>
        </p:nvSpPr>
        <p:spPr>
          <a:xfrm>
            <a:off x="54535" y="4725144"/>
            <a:ext cx="8215466" cy="1477328"/>
          </a:xfrm>
          <a:prstGeom prst="rect">
            <a:avLst/>
          </a:prstGeom>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b="1" dirty="0" smtClean="0">
                <a:latin typeface="Cambria" panose="02040503050406030204" pitchFamily="18" charset="0"/>
              </a:rPr>
              <a:t>Hadoop </a:t>
            </a:r>
            <a:r>
              <a:rPr lang="en-GB" b="1" dirty="0">
                <a:latin typeface="Cambria" panose="02040503050406030204" pitchFamily="18" charset="0"/>
              </a:rPr>
              <a:t>Cluster can be used to store, process and analyse the huge data generated from Solar PV panels. This cluster will be setup on Cloud Computing that provide compute power (e.g., storage and processing) as a utility and deploying and maintaining the needed IT infrastructure, e.g., recruiting engineers, maintenance, hardware, and software purchase.</a:t>
            </a:r>
          </a:p>
        </p:txBody>
      </p:sp>
    </p:spTree>
    <p:extLst>
      <p:ext uri="{BB962C8B-B14F-4D97-AF65-F5344CB8AC3E}">
        <p14:creationId xmlns:p14="http://schemas.microsoft.com/office/powerpoint/2010/main" val="288470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92" t="22661" r="63136" b="11405"/>
          <a:stretch/>
        </p:blipFill>
        <p:spPr bwMode="auto">
          <a:xfrm>
            <a:off x="8351252" y="0"/>
            <a:ext cx="792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4"/>
          <p:cNvSpPr>
            <a:spLocks noGrp="1"/>
          </p:cNvSpPr>
          <p:nvPr>
            <p:ph type="sldNum" sz="quarter" idx="12"/>
          </p:nvPr>
        </p:nvSpPr>
        <p:spPr>
          <a:xfrm>
            <a:off x="8668119" y="6484463"/>
            <a:ext cx="467544" cy="365125"/>
          </a:xfrm>
        </p:spPr>
        <p:txBody>
          <a:bodyPr/>
          <a:lstStyle/>
          <a:p>
            <a:pPr algn="ctr"/>
            <a:endParaRPr lang="en-GB" sz="1400" b="1" dirty="0">
              <a:solidFill>
                <a:prstClr val="white"/>
              </a:solidFill>
              <a:effectLst>
                <a:outerShdw blurRad="38100" dist="38100" dir="2700000" algn="tl">
                  <a:srgbClr val="000000">
                    <a:alpha val="43137"/>
                  </a:srgbClr>
                </a:outerShdw>
              </a:effectLst>
              <a:latin typeface="Cambria" pitchFamily="18" charset="0"/>
            </a:endParaRPr>
          </a:p>
        </p:txBody>
      </p:sp>
      <p:sp>
        <p:nvSpPr>
          <p:cNvPr id="5" name="Rectangle 4"/>
          <p:cNvSpPr/>
          <p:nvPr/>
        </p:nvSpPr>
        <p:spPr>
          <a:xfrm>
            <a:off x="117381" y="79460"/>
            <a:ext cx="8136903"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solidFill>
                  <a:srgbClr val="FF0000"/>
                </a:solidFill>
                <a:effectLst>
                  <a:outerShdw blurRad="38100" dist="38100" dir="2700000" algn="tl">
                    <a:srgbClr val="000000">
                      <a:alpha val="43137"/>
                    </a:srgbClr>
                  </a:outerShdw>
                </a:effectLst>
                <a:latin typeface="Cambria" panose="02040503050406030204" pitchFamily="18" charset="0"/>
              </a:rPr>
              <a:t>Smart Monitoring and Control </a:t>
            </a:r>
            <a:r>
              <a:rPr lang="en-GB" sz="3200" b="1" dirty="0" err="1" smtClean="0">
                <a:solidFill>
                  <a:srgbClr val="FF0000"/>
                </a:solidFill>
                <a:effectLst>
                  <a:outerShdw blurRad="38100" dist="38100" dir="2700000" algn="tl">
                    <a:srgbClr val="000000">
                      <a:alpha val="43137"/>
                    </a:srgbClr>
                  </a:outerShdw>
                </a:effectLst>
                <a:latin typeface="Cambria" panose="02040503050406030204" pitchFamily="18" charset="0"/>
              </a:rPr>
              <a:t>Algorithim</a:t>
            </a:r>
            <a:endParaRPr lang="en-GB" sz="3200" b="1" dirty="0">
              <a:solidFill>
                <a:srgbClr val="FF0000"/>
              </a:solidFill>
              <a:latin typeface="Cambria" panose="02040503050406030204" pitchFamily="18" charset="0"/>
            </a:endParaRPr>
          </a:p>
        </p:txBody>
      </p:sp>
      <p:pic>
        <p:nvPicPr>
          <p:cNvPr id="8" name="Picture 7"/>
          <p:cNvPicPr>
            <a:picLocks noChangeAspect="1"/>
          </p:cNvPicPr>
          <p:nvPr/>
        </p:nvPicPr>
        <p:blipFill rotWithShape="1">
          <a:blip r:embed="rId4">
            <a:clrChange>
              <a:clrFrom>
                <a:srgbClr val="FFFFFF"/>
              </a:clrFrom>
              <a:clrTo>
                <a:srgbClr val="FFFFFF">
                  <a:alpha val="0"/>
                </a:srgbClr>
              </a:clrTo>
            </a:clrChange>
          </a:blip>
          <a:srcRect l="1563" r="1575"/>
          <a:stretch/>
        </p:blipFill>
        <p:spPr>
          <a:xfrm>
            <a:off x="0" y="770435"/>
            <a:ext cx="8351252" cy="5425802"/>
          </a:xfrm>
          <a:prstGeom prst="rect">
            <a:avLst/>
          </a:prstGeom>
        </p:spPr>
      </p:pic>
      <p:sp>
        <p:nvSpPr>
          <p:cNvPr id="9" name="TextBox 8"/>
          <p:cNvSpPr txBox="1"/>
          <p:nvPr/>
        </p:nvSpPr>
        <p:spPr>
          <a:xfrm>
            <a:off x="899592" y="692696"/>
            <a:ext cx="7403176" cy="2585323"/>
          </a:xfrm>
          <a:prstGeom prst="rect">
            <a:avLst/>
          </a:prstGeom>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wrap="square" rtlCol="0">
            <a:spAutoFit/>
          </a:bodyPr>
          <a:lstStyle/>
          <a:p>
            <a:pPr algn="just"/>
            <a:endParaRPr lang="en-GB" b="1" dirty="0" smtClean="0">
              <a:latin typeface="Cambria" panose="02040503050406030204" pitchFamily="18" charset="0"/>
            </a:endParaRPr>
          </a:p>
          <a:p>
            <a:pPr algn="just"/>
            <a:r>
              <a:rPr lang="en-GB" b="1" dirty="0">
                <a:latin typeface="Cambria" panose="02040503050406030204" pitchFamily="18" charset="0"/>
              </a:rPr>
              <a:t>This </a:t>
            </a:r>
            <a:r>
              <a:rPr lang="en-GB" b="1" dirty="0" smtClean="0">
                <a:latin typeface="Cambria" panose="02040503050406030204" pitchFamily="18" charset="0"/>
              </a:rPr>
              <a:t>will deal </a:t>
            </a:r>
            <a:r>
              <a:rPr lang="en-GB" b="1" dirty="0">
                <a:latin typeface="Cambria" panose="02040503050406030204" pitchFamily="18" charset="0"/>
              </a:rPr>
              <a:t>with design smart IoT system for monitoring and control a large solar power plant based on SDN. The first objective of this work is the realization of a WSN that allows monitoring at panel level to provide data useful to investigate on causes of efficiency losses and to detect inertial events such as fault. </a:t>
            </a:r>
            <a:r>
              <a:rPr lang="en-GB" b="1" dirty="0" smtClean="0">
                <a:latin typeface="Cambria" panose="02040503050406030204" pitchFamily="18" charset="0"/>
              </a:rPr>
              <a:t>Leveraging </a:t>
            </a:r>
            <a:r>
              <a:rPr lang="en-GB" b="1" dirty="0">
                <a:latin typeface="Cambria" panose="02040503050406030204" pitchFamily="18" charset="0"/>
              </a:rPr>
              <a:t>SDN technology to centralize control architecture and install a new algorithm of maximum power tracking MPPT as well as choose a suitable control way to work with wireless control system. </a:t>
            </a:r>
          </a:p>
        </p:txBody>
      </p:sp>
    </p:spTree>
    <p:extLst>
      <p:ext uri="{BB962C8B-B14F-4D97-AF65-F5344CB8AC3E}">
        <p14:creationId xmlns:p14="http://schemas.microsoft.com/office/powerpoint/2010/main" val="379679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92" t="22661" r="63136" b="11405"/>
          <a:stretch/>
        </p:blipFill>
        <p:spPr bwMode="auto">
          <a:xfrm>
            <a:off x="8351252" y="0"/>
            <a:ext cx="792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4"/>
          <p:cNvSpPr>
            <a:spLocks noGrp="1"/>
          </p:cNvSpPr>
          <p:nvPr>
            <p:ph type="sldNum" sz="quarter" idx="12"/>
          </p:nvPr>
        </p:nvSpPr>
        <p:spPr>
          <a:xfrm>
            <a:off x="8668119" y="6484463"/>
            <a:ext cx="467544" cy="365125"/>
          </a:xfrm>
        </p:spPr>
        <p:txBody>
          <a:bodyPr/>
          <a:lstStyle/>
          <a:p>
            <a:pPr algn="ctr"/>
            <a:endParaRPr lang="en-GB" sz="1400" b="1" dirty="0">
              <a:solidFill>
                <a:prstClr val="white"/>
              </a:solidFill>
              <a:effectLst>
                <a:outerShdw blurRad="38100" dist="38100" dir="2700000" algn="tl">
                  <a:srgbClr val="000000">
                    <a:alpha val="43137"/>
                  </a:srgbClr>
                </a:outerShdw>
              </a:effectLst>
              <a:latin typeface="Cambria" pitchFamily="18" charset="0"/>
            </a:endParaRPr>
          </a:p>
        </p:txBody>
      </p:sp>
      <p:sp>
        <p:nvSpPr>
          <p:cNvPr id="5" name="Rectangle 4"/>
          <p:cNvSpPr/>
          <p:nvPr/>
        </p:nvSpPr>
        <p:spPr>
          <a:xfrm>
            <a:off x="117381" y="79460"/>
            <a:ext cx="8136903"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err="1" smtClean="0">
                <a:solidFill>
                  <a:srgbClr val="FF0000"/>
                </a:solidFill>
                <a:effectLst>
                  <a:outerShdw blurRad="38100" dist="38100" dir="2700000" algn="tl">
                    <a:srgbClr val="000000">
                      <a:alpha val="43137"/>
                    </a:srgbClr>
                  </a:outerShdw>
                </a:effectLst>
                <a:latin typeface="Cambria" panose="02040503050406030204" pitchFamily="18" charset="0"/>
              </a:rPr>
              <a:t>QoS</a:t>
            </a:r>
            <a:r>
              <a:rPr lang="en-GB" sz="3200" b="1" dirty="0" smtClean="0">
                <a:solidFill>
                  <a:srgbClr val="FF0000"/>
                </a:solidFill>
                <a:effectLst>
                  <a:outerShdw blurRad="38100" dist="38100" dir="2700000" algn="tl">
                    <a:srgbClr val="000000">
                      <a:alpha val="43137"/>
                    </a:srgbClr>
                  </a:outerShdw>
                </a:effectLst>
                <a:latin typeface="Cambria" panose="02040503050406030204" pitchFamily="18" charset="0"/>
              </a:rPr>
              <a:t> Assurance and Provision</a:t>
            </a:r>
            <a:endParaRPr lang="en-GB" sz="3200" b="1" dirty="0">
              <a:solidFill>
                <a:srgbClr val="FF0000"/>
              </a:solidFill>
              <a:latin typeface="Cambria" panose="020405030504060302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5927"/>
            <a:ext cx="8351252" cy="5883433"/>
          </a:xfrm>
          <a:prstGeom prst="rect">
            <a:avLst/>
          </a:prstGeom>
        </p:spPr>
      </p:pic>
      <p:sp>
        <p:nvSpPr>
          <p:cNvPr id="7" name="TextBox 6"/>
          <p:cNvSpPr txBox="1"/>
          <p:nvPr/>
        </p:nvSpPr>
        <p:spPr>
          <a:xfrm>
            <a:off x="87302" y="5009354"/>
            <a:ext cx="8215466" cy="1477328"/>
          </a:xfrm>
          <a:prstGeom prst="rect">
            <a:avLst/>
          </a:prstGeom>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b="1" dirty="0" smtClean="0">
                <a:latin typeface="Cambria" panose="02040503050406030204" pitchFamily="18" charset="0"/>
              </a:rPr>
              <a:t>This </a:t>
            </a:r>
            <a:r>
              <a:rPr lang="en-GB" b="1" dirty="0">
                <a:latin typeface="Cambria" panose="02040503050406030204" pitchFamily="18" charset="0"/>
              </a:rPr>
              <a:t>is specifically aimed to support the QoS of proposed network infrastructure. The communication network transports the traffic of real-time application, high-quality services and delay-sensitive data. In turn network must provide predictable, measurable, and guaranteed QoS by controlling bandwidth, delay, jitter and loss parameters on the </a:t>
            </a:r>
            <a:r>
              <a:rPr lang="en-GB" b="1" dirty="0" smtClean="0">
                <a:latin typeface="Cambria" panose="02040503050406030204" pitchFamily="18" charset="0"/>
              </a:rPr>
              <a:t>network.</a:t>
            </a:r>
            <a:endParaRPr lang="en-GB" b="1" dirty="0">
              <a:latin typeface="Cambria" panose="02040503050406030204" pitchFamily="18" charset="0"/>
            </a:endParaRPr>
          </a:p>
        </p:txBody>
      </p:sp>
    </p:spTree>
    <p:extLst>
      <p:ext uri="{BB962C8B-B14F-4D97-AF65-F5344CB8AC3E}">
        <p14:creationId xmlns:p14="http://schemas.microsoft.com/office/powerpoint/2010/main" val="75571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115" y="2268"/>
            <a:ext cx="7107246" cy="1070992"/>
          </a:xfrm>
        </p:spPr>
        <p:txBody>
          <a:bodyPr>
            <a:noAutofit/>
          </a:bodyPr>
          <a:lstStyle/>
          <a:p>
            <a:pPr algn="ctr"/>
            <a:r>
              <a:rPr lang="en-GB" sz="3200" dirty="0" smtClean="0">
                <a:solidFill>
                  <a:srgbClr val="FF0000"/>
                </a:solidFill>
              </a:rPr>
              <a:t>Network Performance of </a:t>
            </a:r>
            <a:r>
              <a:rPr lang="en-GB" sz="3200" dirty="0">
                <a:solidFill>
                  <a:srgbClr val="FF0000"/>
                </a:solidFill>
              </a:rPr>
              <a:t>M2M with Self Organising Cluster Head to Sink Mapping</a:t>
            </a:r>
            <a:r>
              <a:rPr lang="en-GB" sz="3600" dirty="0">
                <a:solidFill>
                  <a:srgbClr val="FF0000"/>
                </a:solidFill>
              </a:rPr>
              <a:t> </a:t>
            </a:r>
            <a:endParaRPr lang="en-GB" sz="4000" dirty="0">
              <a:solidFill>
                <a:srgbClr val="FF0000"/>
              </a:solidFill>
              <a:latin typeface="Times New Roman" panose="02020603050405020304" pitchFamily="18" charset="0"/>
              <a:ea typeface="+mn-ea"/>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54</a:t>
            </a:fld>
            <a:endParaRPr lang="ar-IQ">
              <a:solidFill>
                <a:srgbClr val="BE0F34"/>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8"/>
            <a:ext cx="18589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648025"/>
            <a:ext cx="8669575" cy="392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0897" y="5667962"/>
            <a:ext cx="8748464" cy="987587"/>
          </a:xfrm>
        </p:spPr>
        <p:txBody>
          <a:bodyPr>
            <a:normAutofit fontScale="25000" lnSpcReduction="20000"/>
          </a:bodyPr>
          <a:lstStyle/>
          <a:p>
            <a:r>
              <a:rPr lang="en-GB" sz="7200" dirty="0"/>
              <a:t>[2017] </a:t>
            </a:r>
            <a:r>
              <a:rPr lang="en-GB" sz="7200" dirty="0" err="1"/>
              <a:t>Wasan</a:t>
            </a:r>
            <a:r>
              <a:rPr lang="en-GB" sz="7200" dirty="0"/>
              <a:t> </a:t>
            </a:r>
            <a:r>
              <a:rPr lang="en-GB" sz="7200" dirty="0" err="1"/>
              <a:t>Twayej</a:t>
            </a:r>
            <a:r>
              <a:rPr lang="en-GB" sz="7200" dirty="0"/>
              <a:t>, M. Khan  and </a:t>
            </a:r>
            <a:r>
              <a:rPr lang="en-GB" sz="7200" b="1" dirty="0"/>
              <a:t>Al-</a:t>
            </a:r>
            <a:r>
              <a:rPr lang="en-GB" sz="7200" b="1" dirty="0" err="1"/>
              <a:t>Raweshidy</a:t>
            </a:r>
            <a:r>
              <a:rPr lang="en-GB" sz="7200" b="1" dirty="0"/>
              <a:t>, H</a:t>
            </a:r>
            <a:r>
              <a:rPr lang="en-GB" sz="7200" dirty="0"/>
              <a:t>.   'Network Performance Evaluation of M2M with Self Organising Cluster Head to Sink Mapping'. </a:t>
            </a:r>
            <a:r>
              <a:rPr lang="en-GB" sz="7200" i="1" dirty="0"/>
              <a:t>IEEE Sensors Journal</a:t>
            </a:r>
            <a:r>
              <a:rPr lang="en-GB" sz="7200" dirty="0"/>
              <a:t>, vol. 17, no. 15, pp. 4962-4974, 2017.</a:t>
            </a:r>
          </a:p>
          <a:p>
            <a:endParaRPr lang="en-US" dirty="0"/>
          </a:p>
        </p:txBody>
      </p:sp>
    </p:spTree>
    <p:extLst>
      <p:ext uri="{BB962C8B-B14F-4D97-AF65-F5344CB8AC3E}">
        <p14:creationId xmlns:p14="http://schemas.microsoft.com/office/powerpoint/2010/main" val="300481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85956"/>
            <a:ext cx="7488832" cy="1171730"/>
          </a:xfrm>
        </p:spPr>
        <p:txBody>
          <a:bodyPr>
            <a:noAutofit/>
          </a:bodyPr>
          <a:lstStyle/>
          <a:p>
            <a:pPr algn="ctr">
              <a:spcAft>
                <a:spcPts val="400"/>
              </a:spcAft>
            </a:pPr>
            <a:r>
              <a:rPr lang="en-US" sz="3600" dirty="0" smtClean="0">
                <a:solidFill>
                  <a:srgbClr val="C00000"/>
                </a:solidFill>
                <a:latin typeface="Times New Roman" panose="02020603050405020304" pitchFamily="18" charset="0"/>
                <a:ea typeface="+mn-ea"/>
              </a:rPr>
              <a:t>Performance and Evaluation</a:t>
            </a:r>
            <a:endParaRPr lang="ar-IQ" sz="3600" dirty="0">
              <a:solidFill>
                <a:srgbClr val="C00000"/>
              </a:solidFill>
              <a:latin typeface="Times New Roman" panose="02020603050405020304" pitchFamily="18" charset="0"/>
              <a:ea typeface="+mn-ea"/>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740" t="23761" r="73855" b="69060"/>
          <a:stretch/>
        </p:blipFill>
        <p:spPr bwMode="auto">
          <a:xfrm>
            <a:off x="0" y="0"/>
            <a:ext cx="1500166" cy="102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386C4D9B-C4BA-43FA-8A2C-49E2BE78A8D6}" type="slidenum">
              <a:rPr lang="ar-IQ" smtClean="0"/>
              <a:pPr/>
              <a:t>55</a:t>
            </a:fld>
            <a:endParaRPr lang="ar-IQ"/>
          </a:p>
        </p:txBody>
      </p:sp>
      <p:pic>
        <p:nvPicPr>
          <p:cNvPr id="7" name="Content Placeholder 6" descr="Z:\MLCMS-Mleacl,leach new2\mlcms,m-leach leach,matlab\comp-ActiveNodes-Mlcms-Mleach-Leach.pn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57049" y="1773238"/>
            <a:ext cx="6034615" cy="4525962"/>
          </a:xfrm>
          <a:prstGeom prst="rect">
            <a:avLst/>
          </a:prstGeom>
          <a:noFill/>
          <a:ln>
            <a:noFill/>
          </a:ln>
        </p:spPr>
      </p:pic>
    </p:spTree>
    <p:extLst>
      <p:ext uri="{BB962C8B-B14F-4D97-AF65-F5344CB8AC3E}">
        <p14:creationId xmlns:p14="http://schemas.microsoft.com/office/powerpoint/2010/main" val="13570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7220"/>
            <a:ext cx="8316598" cy="1143000"/>
          </a:xfrm>
        </p:spPr>
        <p:txBody>
          <a:bodyPr>
            <a:normAutofit fontScale="90000"/>
          </a:bodyPr>
          <a:lstStyle/>
          <a:p>
            <a:pPr algn="ctr"/>
            <a:r>
              <a:rPr lang="en-US" sz="3600" dirty="0">
                <a:solidFill>
                  <a:srgbClr val="C00000"/>
                </a:solidFill>
                <a:latin typeface="Times New Roman" panose="02020603050405020304" pitchFamily="18" charset="0"/>
              </a:rPr>
              <a:t>Performance and Evaluation </a:t>
            </a:r>
            <a:br>
              <a:rPr lang="en-US" sz="3600" dirty="0">
                <a:solidFill>
                  <a:srgbClr val="C00000"/>
                </a:solidFill>
                <a:latin typeface="Times New Roman" panose="02020603050405020304" pitchFamily="18" charset="0"/>
              </a:rPr>
            </a:br>
            <a:r>
              <a:rPr lang="en-US" sz="3600" dirty="0">
                <a:solidFill>
                  <a:srgbClr val="C00000"/>
                </a:solidFill>
                <a:latin typeface="Times New Roman" panose="02020603050405020304" pitchFamily="18" charset="0"/>
              </a:rPr>
              <a:t>For MLCMS with Adaptive Sleep Mode</a:t>
            </a:r>
            <a:endParaRPr lang="en-GB" dirty="0"/>
          </a:p>
        </p:txBody>
      </p:sp>
      <p:sp>
        <p:nvSpPr>
          <p:cNvPr id="4" name="Date Placeholder 3"/>
          <p:cNvSpPr>
            <a:spLocks noGrp="1"/>
          </p:cNvSpPr>
          <p:nvPr>
            <p:ph type="dt" sz="half" idx="10"/>
          </p:nvPr>
        </p:nvSpPr>
        <p:spPr/>
        <p:txBody>
          <a:bodyPr/>
          <a:lstStyle/>
          <a:p>
            <a:r>
              <a:rPr lang="en-US" smtClean="0"/>
              <a:t>2</a:t>
            </a:r>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86C4D9B-C4BA-43FA-8A2C-49E2BE78A8D6}" type="slidenum">
              <a:rPr lang="ar-IQ" smtClean="0"/>
              <a:pPr/>
              <a:t>56</a:t>
            </a:fld>
            <a:endParaRPr lang="ar-IQ"/>
          </a:p>
        </p:txBody>
      </p:sp>
      <p:pic>
        <p:nvPicPr>
          <p:cNvPr id="7" name="Content Placeholder 6" descr="Z:\comp-Delay-Mlcms-AdaptiveSleep.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57048" y="1773238"/>
            <a:ext cx="6034616" cy="4525962"/>
          </a:xfrm>
          <a:prstGeom prst="rect">
            <a:avLst/>
          </a:prstGeom>
          <a:noFill/>
          <a:ln>
            <a:noFill/>
          </a:ln>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555"/>
            <a:ext cx="1582200" cy="89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43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a:bodyPr>
          <a:lstStyle/>
          <a:p>
            <a:r>
              <a:rPr lang="en-GB" sz="3600" b="1" u="sng" dirty="0">
                <a:solidFill>
                  <a:srgbClr val="FF0000"/>
                </a:solidFill>
              </a:rPr>
              <a:t>Journal Publications 2017-2018</a:t>
            </a:r>
            <a:endParaRPr lang="en-GB" sz="3600" dirty="0">
              <a:solidFill>
                <a:srgbClr val="FF0000"/>
              </a:solidFill>
            </a:endParaRPr>
          </a:p>
        </p:txBody>
      </p:sp>
      <p:sp>
        <p:nvSpPr>
          <p:cNvPr id="3" name="Content Placeholder 2"/>
          <p:cNvSpPr>
            <a:spLocks noGrp="1"/>
          </p:cNvSpPr>
          <p:nvPr>
            <p:ph idx="1"/>
          </p:nvPr>
        </p:nvSpPr>
        <p:spPr>
          <a:xfrm>
            <a:off x="107504" y="1143000"/>
            <a:ext cx="9036496" cy="5598368"/>
          </a:xfrm>
        </p:spPr>
        <p:txBody>
          <a:bodyPr>
            <a:normAutofit fontScale="25000" lnSpcReduction="20000"/>
          </a:bodyPr>
          <a:lstStyle/>
          <a:p>
            <a:pPr marL="0" indent="0">
              <a:buNone/>
            </a:pPr>
            <a:r>
              <a:rPr lang="en-GB" dirty="0"/>
              <a:t> </a:t>
            </a:r>
            <a:endParaRPr lang="en-GB" sz="7200" dirty="0"/>
          </a:p>
          <a:p>
            <a:r>
              <a:rPr lang="en-GB" sz="7200" dirty="0" smtClean="0"/>
              <a:t>[</a:t>
            </a:r>
            <a:r>
              <a:rPr lang="en-GB" sz="7200" dirty="0"/>
              <a:t>2018] Al-Kaseem, BR., Al-</a:t>
            </a:r>
            <a:r>
              <a:rPr lang="en-GB" sz="7200" dirty="0" err="1"/>
              <a:t>Dunainawi</a:t>
            </a:r>
            <a:r>
              <a:rPr lang="en-GB" sz="7200" dirty="0"/>
              <a:t>, </a:t>
            </a:r>
            <a:r>
              <a:rPr lang="en-GB" sz="7200" dirty="0" err="1"/>
              <a:t>Yousif</a:t>
            </a:r>
            <a:r>
              <a:rPr lang="en-GB" sz="7200" dirty="0"/>
              <a:t> and </a:t>
            </a:r>
            <a:r>
              <a:rPr lang="en-GB" sz="7200" b="1" dirty="0"/>
              <a:t>Al-Raweshidy, H</a:t>
            </a:r>
            <a:r>
              <a:rPr lang="en-GB" sz="7200" dirty="0"/>
              <a:t>., “End-to-End Delay Enhancement in 6LoWPAN Testbed Using Programmable Network Concepts “.  </a:t>
            </a:r>
            <a:r>
              <a:rPr lang="en-GB" sz="7200" i="1" dirty="0"/>
              <a:t>IEEE Internet of Things (Accepted) 2018, </a:t>
            </a:r>
            <a:r>
              <a:rPr lang="en-GB" sz="7200" dirty="0"/>
              <a:t>'IoT-5423-2018.R1.  </a:t>
            </a:r>
          </a:p>
          <a:p>
            <a:r>
              <a:rPr lang="en-GB" sz="7200" dirty="0"/>
              <a:t>[2018] Ammar K. Al </a:t>
            </a:r>
            <a:r>
              <a:rPr lang="en-GB" sz="7200" dirty="0" err="1"/>
              <a:t>Mhdawi</a:t>
            </a:r>
            <a:r>
              <a:rPr lang="en-GB" sz="7200" dirty="0"/>
              <a:t> and </a:t>
            </a:r>
            <a:r>
              <a:rPr lang="en-GB" sz="7200" b="1" dirty="0"/>
              <a:t>Hamed Al-Raweshidy</a:t>
            </a:r>
            <a:r>
              <a:rPr lang="en-GB" sz="7200" dirty="0"/>
              <a:t>, “SDQIM: Software-Deﬁned Quadcopter Inter-domain Management Protocol with Decentralized Inductive Power Transfer (DIPT) platform”,  </a:t>
            </a:r>
            <a:r>
              <a:rPr lang="en-GB" sz="7200" i="1" dirty="0"/>
              <a:t>IEEE Internet of </a:t>
            </a:r>
            <a:r>
              <a:rPr lang="en-GB" sz="7200" i="1" dirty="0" smtClean="0"/>
              <a:t>Things, </a:t>
            </a:r>
            <a:r>
              <a:rPr lang="en-GB" sz="7200" dirty="0" smtClean="0"/>
              <a:t>10.1109/JIOT.2018.2882897,2018.</a:t>
            </a:r>
            <a:endParaRPr lang="en-GB" sz="7200" dirty="0"/>
          </a:p>
          <a:p>
            <a:r>
              <a:rPr lang="en-GB" sz="7200" dirty="0"/>
              <a:t>[2018] Alaa H. Radhi, Rajagopal Nilavalan, Yi Wang, </a:t>
            </a:r>
            <a:r>
              <a:rPr lang="en-GB" sz="7200" b="1" dirty="0"/>
              <a:t>H.S. Al-Raweshidy</a:t>
            </a:r>
            <a:r>
              <a:rPr lang="en-GB" sz="7200" dirty="0"/>
              <a:t>, Amira A. </a:t>
            </a:r>
            <a:r>
              <a:rPr lang="en-GB" sz="7200" dirty="0" err="1"/>
              <a:t>Eltokhy</a:t>
            </a:r>
            <a:r>
              <a:rPr lang="en-GB" sz="7200" dirty="0"/>
              <a:t>, Nur Ab Aziz1,”Mutual coupling reduction with a novel fractal electromagnetic bandgap </a:t>
            </a:r>
            <a:r>
              <a:rPr lang="en-GB" sz="7200" dirty="0" smtClean="0"/>
              <a:t>structure”, ISSN </a:t>
            </a:r>
            <a:r>
              <a:rPr lang="en-GB" sz="7200" dirty="0"/>
              <a:t>1751-8725, October 2018 </a:t>
            </a:r>
            <a:r>
              <a:rPr lang="en-GB" sz="7200" dirty="0" err="1"/>
              <a:t>doi</a:t>
            </a:r>
            <a:r>
              <a:rPr lang="en-GB" sz="7200" dirty="0"/>
              <a:t>: 10.1049/iet-map.2018.5273.</a:t>
            </a:r>
          </a:p>
          <a:p>
            <a:r>
              <a:rPr lang="en-GB" sz="7200" dirty="0"/>
              <a:t>[2018] Emad Alasadi, and </a:t>
            </a:r>
            <a:r>
              <a:rPr lang="en-GB" sz="7200" b="1" dirty="0"/>
              <a:t>Hamed Al-Raweshidy</a:t>
            </a:r>
            <a:r>
              <a:rPr lang="en-GB" sz="7200" dirty="0"/>
              <a:t>, “OLC: Open-Level Control plane architecture for providing better scalability in an SDN network” IEEE Access Journal, DOI 10.1109/ACCESS.2018.2848638, pp. 1-14,  June 2018.</a:t>
            </a:r>
          </a:p>
          <a:p>
            <a:r>
              <a:rPr lang="en-GB" sz="7200" dirty="0"/>
              <a:t>[2018] Raad S. Alhumaima, </a:t>
            </a:r>
            <a:r>
              <a:rPr lang="en-GB" sz="7200" dirty="0" err="1"/>
              <a:t>Yousif</a:t>
            </a:r>
            <a:r>
              <a:rPr lang="en-GB" sz="7200" dirty="0"/>
              <a:t> Al-</a:t>
            </a:r>
            <a:r>
              <a:rPr lang="en-GB" sz="7200" dirty="0" err="1"/>
              <a:t>Dunainawi</a:t>
            </a:r>
            <a:r>
              <a:rPr lang="en-GB" sz="7200" dirty="0"/>
              <a:t> and </a:t>
            </a:r>
            <a:r>
              <a:rPr lang="en-GB" sz="7200" b="1" dirty="0"/>
              <a:t>H.S. Al-Raweshidy</a:t>
            </a:r>
            <a:r>
              <a:rPr lang="en-GB" sz="7200" dirty="0"/>
              <a:t>,” Green Network Costs of 5G and Beyond, Expectations vs Reality” IEEE Access Journal,  DOI 10.1109/ACCESS.2018.2875891. November 2018.</a:t>
            </a:r>
          </a:p>
          <a:p>
            <a:r>
              <a:rPr lang="en-GB" sz="7200" dirty="0"/>
              <a:t>[2018] Thair. Al-Janabi and </a:t>
            </a:r>
            <a:r>
              <a:rPr lang="en-GB" sz="7200" b="1" dirty="0"/>
              <a:t>H. S. Al-Raweshidy</a:t>
            </a:r>
            <a:r>
              <a:rPr lang="en-GB" sz="7200" dirty="0"/>
              <a:t>, “A Centralised Routing Protocol with a Scheduled Mobile Sink-Based AI for Large Scale I-</a:t>
            </a:r>
            <a:r>
              <a:rPr lang="en-GB" sz="7200" dirty="0" err="1"/>
              <a:t>IoT</a:t>
            </a:r>
            <a:r>
              <a:rPr lang="en-GB" sz="7200" dirty="0"/>
              <a:t>”, IEEE Sensors Journal, Number </a:t>
            </a:r>
            <a:r>
              <a:rPr lang="en-GB" sz="7200" dirty="0" smtClean="0"/>
              <a:t>23733-2018.</a:t>
            </a:r>
            <a:endParaRPr lang="en-GB" sz="7200" dirty="0"/>
          </a:p>
          <a:p>
            <a:r>
              <a:rPr lang="en-GB" sz="7200" dirty="0"/>
              <a:t>[2018] A. Al </a:t>
            </a:r>
            <a:r>
              <a:rPr lang="en-GB" sz="7200" dirty="0" err="1"/>
              <a:t>Mhdawi</a:t>
            </a:r>
            <a:r>
              <a:rPr lang="en-GB" sz="7200" dirty="0"/>
              <a:t> and </a:t>
            </a:r>
            <a:r>
              <a:rPr lang="en-GB" sz="7200" b="1" dirty="0"/>
              <a:t>H. S. Al-Raweshidy</a:t>
            </a:r>
            <a:r>
              <a:rPr lang="en-GB" sz="7200" dirty="0"/>
              <a:t>, "SDQ-6WI: Software Defined Quadcopter-Six Wheeled </a:t>
            </a:r>
            <a:r>
              <a:rPr lang="en-GB" sz="7200" dirty="0" err="1"/>
              <a:t>IoT</a:t>
            </a:r>
            <a:r>
              <a:rPr lang="en-GB" sz="7200" dirty="0"/>
              <a:t> Sensor Architecture for Future Wind Turbine Placement", IEEE Access Journal, </a:t>
            </a:r>
            <a:r>
              <a:rPr lang="en-GB" sz="7200" dirty="0" smtClean="0"/>
              <a:t>Access-2018-14039, 2018.  </a:t>
            </a:r>
            <a:endParaRPr lang="en-GB" sz="7200" dirty="0"/>
          </a:p>
          <a:p>
            <a:endParaRPr lang="en-GB" dirty="0"/>
          </a:p>
        </p:txBody>
      </p:sp>
    </p:spTree>
    <p:extLst>
      <p:ext uri="{BB962C8B-B14F-4D97-AF65-F5344CB8AC3E}">
        <p14:creationId xmlns:p14="http://schemas.microsoft.com/office/powerpoint/2010/main" val="17539897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9036496" cy="6669360"/>
          </a:xfrm>
        </p:spPr>
        <p:txBody>
          <a:bodyPr>
            <a:noAutofit/>
          </a:bodyPr>
          <a:lstStyle/>
          <a:p>
            <a:r>
              <a:rPr lang="en-GB" sz="1800" dirty="0"/>
              <a:t>[2018] Abdollahi, </a:t>
            </a:r>
            <a:r>
              <a:rPr lang="en-GB" sz="1800" dirty="0" err="1"/>
              <a:t>Seyedreza</a:t>
            </a:r>
            <a:r>
              <a:rPr lang="en-GB" sz="1800" dirty="0"/>
              <a:t>; </a:t>
            </a:r>
            <a:r>
              <a:rPr lang="en-GB" sz="1800" b="1" dirty="0"/>
              <a:t>Al-Raweshidy, Hamed </a:t>
            </a:r>
            <a:r>
              <a:rPr lang="en-GB" sz="1800" b="1" dirty="0" err="1"/>
              <a:t>safa</a:t>
            </a:r>
            <a:r>
              <a:rPr lang="en-GB" sz="1800" dirty="0"/>
              <a:t>; Owens, Thomas ,”Pipelined photonic </a:t>
            </a:r>
            <a:r>
              <a:rPr lang="en-GB" sz="1800" dirty="0" err="1"/>
              <a:t>analog</a:t>
            </a:r>
            <a:r>
              <a:rPr lang="en-GB" sz="1800" dirty="0"/>
              <a:t>-to-digital converter” Journal of Optics, </a:t>
            </a:r>
            <a:r>
              <a:rPr lang="en-GB" sz="1800" dirty="0" smtClean="0"/>
              <a:t>JOPT-105195.R1, 2018.</a:t>
            </a:r>
            <a:endParaRPr lang="en-GB" sz="1800" dirty="0"/>
          </a:p>
          <a:p>
            <a:r>
              <a:rPr lang="en-GB" sz="1800" dirty="0"/>
              <a:t>[2018] Raad S. Alhumaima, Riyadh </a:t>
            </a:r>
            <a:r>
              <a:rPr lang="en-GB" sz="1800" dirty="0" err="1"/>
              <a:t>Khalf</a:t>
            </a:r>
            <a:r>
              <a:rPr lang="en-GB" sz="1800" dirty="0"/>
              <a:t> Ahmed, and </a:t>
            </a:r>
            <a:r>
              <a:rPr lang="en-GB" sz="1800" b="1" dirty="0"/>
              <a:t>H.S. Al-</a:t>
            </a:r>
            <a:r>
              <a:rPr lang="en-GB" sz="1800" b="1" dirty="0" err="1"/>
              <a:t>Raweshidy</a:t>
            </a:r>
            <a:r>
              <a:rPr lang="en-GB" sz="1800" dirty="0"/>
              <a:t>,”Maximising the Energy Efficiency of Virtualised C-RAN Via Optimising the Number of Virtual Machines”  IEEE Transactions on Green Communications and Networking,  DOI:10.1109/TGCN. </a:t>
            </a:r>
            <a:r>
              <a:rPr lang="en-GB" sz="1800" dirty="0" smtClean="0"/>
              <a:t>2018. 2859407.</a:t>
            </a:r>
            <a:endParaRPr lang="en-GB" sz="1800" dirty="0"/>
          </a:p>
          <a:p>
            <a:r>
              <a:rPr lang="en-GB" sz="1800" dirty="0"/>
              <a:t>[2018] H. Al-Hmood and </a:t>
            </a:r>
            <a:r>
              <a:rPr lang="en-GB" sz="1800" b="1" dirty="0"/>
              <a:t>H.</a:t>
            </a:r>
            <a:r>
              <a:rPr lang="en-GB" sz="1800" dirty="0"/>
              <a:t> </a:t>
            </a:r>
            <a:r>
              <a:rPr lang="en-GB" sz="1800" b="1" dirty="0"/>
              <a:t>Al-Raweshidy, </a:t>
            </a:r>
            <a:r>
              <a:rPr lang="en-GB" sz="1800" dirty="0"/>
              <a:t>  “Unified approaches based effective capacity analysis over composite α – η – μ/gamma fading channels” Electronics Letters, March </a:t>
            </a:r>
            <a:r>
              <a:rPr lang="en-GB" sz="1800" dirty="0" smtClean="0"/>
              <a:t>2018.</a:t>
            </a:r>
            <a:endParaRPr lang="en-GB" sz="1800" dirty="0"/>
          </a:p>
          <a:p>
            <a:r>
              <a:rPr lang="en-GB" sz="1800" dirty="0"/>
              <a:t>[2018] Ali Khalil and </a:t>
            </a:r>
            <a:r>
              <a:rPr lang="en-GB" sz="1800" b="1" dirty="0"/>
              <a:t>H.S. Al-Raweshidy” </a:t>
            </a:r>
            <a:r>
              <a:rPr lang="en-GB" sz="1800" dirty="0"/>
              <a:t>Optimisation of computing and networking resources of a Hadoop cluster based on software defined network</a:t>
            </a:r>
            <a:r>
              <a:rPr lang="en-GB" sz="1800" b="1" dirty="0"/>
              <a:t>“  </a:t>
            </a:r>
            <a:r>
              <a:rPr lang="en-GB" sz="1800" dirty="0"/>
              <a:t>IEEE Access Journal, DOI </a:t>
            </a:r>
            <a:r>
              <a:rPr lang="en-GB" sz="1800" dirty="0" smtClean="0"/>
              <a:t>10.1109/ACCESS2018.2876385, 2018.  </a:t>
            </a:r>
            <a:endParaRPr lang="en-GB" sz="1800" dirty="0"/>
          </a:p>
          <a:p>
            <a:r>
              <a:rPr lang="en-GB" sz="1800" dirty="0"/>
              <a:t>[2018] Alaa H. Radhi, R. Nilavalan, Yi Wang, </a:t>
            </a:r>
            <a:r>
              <a:rPr lang="en-GB" sz="1800" b="1" dirty="0"/>
              <a:t>H. S. Al-Raweshidy</a:t>
            </a:r>
            <a:r>
              <a:rPr lang="en-GB" sz="1800" dirty="0"/>
              <a:t>, Amira A. </a:t>
            </a:r>
            <a:r>
              <a:rPr lang="en-GB" sz="1800" dirty="0" err="1" smtClean="0"/>
              <a:t>Eltokhy</a:t>
            </a:r>
            <a:r>
              <a:rPr lang="en-GB" sz="1800" dirty="0" smtClean="0"/>
              <a:t> and </a:t>
            </a:r>
            <a:r>
              <a:rPr lang="en-GB" sz="1800" dirty="0"/>
              <a:t>Nur Ab Aziz, “Mutual coupling reduction with a wideband planar decoupling structure for UWB– </a:t>
            </a:r>
            <a:r>
              <a:rPr lang="en-GB" sz="1800" dirty="0" smtClean="0"/>
              <a:t>MIMO </a:t>
            </a:r>
            <a:r>
              <a:rPr lang="en-GB" sz="1800" dirty="0"/>
              <a:t>antennas”, International Journal of Microwave and Wireless Technologies, July </a:t>
            </a:r>
            <a:r>
              <a:rPr lang="en-GB" sz="1800" dirty="0" smtClean="0"/>
              <a:t>2018.</a:t>
            </a:r>
            <a:endParaRPr lang="en-GB" sz="1800" dirty="0"/>
          </a:p>
          <a:p>
            <a:r>
              <a:rPr lang="en-GB" sz="1800" dirty="0"/>
              <a:t>[2018] Sadeq D. Al-Majidi, </a:t>
            </a:r>
            <a:r>
              <a:rPr lang="en-GB" sz="1800" dirty="0" err="1"/>
              <a:t>Maysam</a:t>
            </a:r>
            <a:r>
              <a:rPr lang="en-GB" sz="1800" dirty="0"/>
              <a:t> F. </a:t>
            </a:r>
            <a:r>
              <a:rPr lang="en-GB" sz="1800" dirty="0" err="1"/>
              <a:t>Abbod</a:t>
            </a:r>
            <a:r>
              <a:rPr lang="en-GB" sz="1800" dirty="0"/>
              <a:t>, and </a:t>
            </a:r>
            <a:r>
              <a:rPr lang="en-GB" sz="1800" b="1" dirty="0"/>
              <a:t>Hamed S. Al-Raweshidy</a:t>
            </a:r>
            <a:r>
              <a:rPr lang="en-GB" sz="1800" dirty="0"/>
              <a:t>, “A Novel Maximum Power Point Tracking Technique Based on Fuzzy Logic for Photovoltaic Systems”, Elsevier, May </a:t>
            </a:r>
            <a:r>
              <a:rPr lang="en-GB" sz="1800" dirty="0" smtClean="0"/>
              <a:t>2018. </a:t>
            </a:r>
            <a:endParaRPr lang="en-GB" sz="1800" dirty="0"/>
          </a:p>
          <a:p>
            <a:r>
              <a:rPr lang="en-GB" sz="1800" dirty="0"/>
              <a:t>[2018] F. Goudarzi, H. </a:t>
            </a:r>
            <a:r>
              <a:rPr lang="en-GB" sz="1800" dirty="0" err="1"/>
              <a:t>Asgari</a:t>
            </a:r>
            <a:r>
              <a:rPr lang="en-GB" sz="1800" dirty="0"/>
              <a:t> and </a:t>
            </a:r>
            <a:r>
              <a:rPr lang="en-GB" sz="1800" b="1" dirty="0"/>
              <a:t>H.S. Al-Raweshidy</a:t>
            </a:r>
            <a:r>
              <a:rPr lang="en-GB" sz="1800" dirty="0"/>
              <a:t>, “Traffic-Aware VANETs Routing for City Environments – A Protocol on Ant Colony Optimization” IEEE Systems Journal, DOI: 10.1109/JSYST.2018.2806996</a:t>
            </a:r>
            <a:r>
              <a:rPr lang="en-GB" sz="1800" dirty="0" smtClean="0"/>
              <a:t>.</a:t>
            </a:r>
          </a:p>
          <a:p>
            <a:pPr lvl="0"/>
            <a:endParaRPr lang="en-GB" sz="1800" dirty="0"/>
          </a:p>
          <a:p>
            <a:endParaRPr lang="en-GB" sz="1800" dirty="0"/>
          </a:p>
        </p:txBody>
      </p:sp>
    </p:spTree>
    <p:extLst>
      <p:ext uri="{BB962C8B-B14F-4D97-AF65-F5344CB8AC3E}">
        <p14:creationId xmlns:p14="http://schemas.microsoft.com/office/powerpoint/2010/main" val="17943559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0"/>
            <a:ext cx="8856984" cy="6126163"/>
          </a:xfrm>
        </p:spPr>
        <p:txBody>
          <a:bodyPr>
            <a:normAutofit fontScale="25000" lnSpcReduction="20000"/>
          </a:bodyPr>
          <a:lstStyle/>
          <a:p>
            <a:pPr lvl="0"/>
            <a:endParaRPr lang="en-GB" dirty="0"/>
          </a:p>
          <a:p>
            <a:pPr lvl="0"/>
            <a:r>
              <a:rPr lang="en-GB" sz="7200" dirty="0"/>
              <a:t>[2018] A. Al </a:t>
            </a:r>
            <a:r>
              <a:rPr lang="en-GB" sz="7200" dirty="0" err="1"/>
              <a:t>Mhdawi</a:t>
            </a:r>
            <a:r>
              <a:rPr lang="en-GB" sz="7200" dirty="0"/>
              <a:t> and </a:t>
            </a:r>
            <a:r>
              <a:rPr lang="en-GB" sz="7200" b="1" dirty="0"/>
              <a:t>H. S. Al-Raweshidy</a:t>
            </a:r>
            <a:r>
              <a:rPr lang="en-GB" sz="7200" dirty="0"/>
              <a:t>, ”</a:t>
            </a:r>
            <a:r>
              <a:rPr lang="en-GB" sz="7200" dirty="0" err="1"/>
              <a:t>iPRDR</a:t>
            </a:r>
            <a:r>
              <a:rPr lang="en-GB" sz="7200" dirty="0"/>
              <a:t>: Intelligent Power Reduction Decision Routing Protocol for Big Traffic Flood in Hybrid-SDN Architecture” IEEE Access Journal, vol. 6, pp. 10944--10955, 2018, DOI: </a:t>
            </a:r>
            <a:r>
              <a:rPr lang="en-GB" sz="7200" dirty="0" smtClean="0"/>
              <a:t>10.1109/ACCESS.2018.2800408, 2018. </a:t>
            </a:r>
          </a:p>
          <a:p>
            <a:pPr lvl="0"/>
            <a:r>
              <a:rPr lang="en-GB" sz="7200" dirty="0" smtClean="0"/>
              <a:t>[</a:t>
            </a:r>
            <a:r>
              <a:rPr lang="en-GB" sz="7200" dirty="0"/>
              <a:t>2018] Murtadha Al-Saedy, </a:t>
            </a:r>
            <a:r>
              <a:rPr lang="en-GB" sz="7200" b="1" dirty="0"/>
              <a:t>H. S. Al-Raweshidy</a:t>
            </a:r>
            <a:r>
              <a:rPr lang="en-GB" sz="7200" dirty="0"/>
              <a:t>, Hussien Al-Hmood, and Fourat </a:t>
            </a:r>
            <a:r>
              <a:rPr lang="en-GB" sz="7200" dirty="0" err="1"/>
              <a:t>Haider</a:t>
            </a:r>
            <a:r>
              <a:rPr lang="en-GB" sz="7200" dirty="0" smtClean="0"/>
              <a:t>, ”</a:t>
            </a:r>
            <a:r>
              <a:rPr lang="en-GB" sz="7200" dirty="0"/>
              <a:t>Coverage and Effective Capacity in Down Link </a:t>
            </a:r>
            <a:r>
              <a:rPr lang="en-GB" sz="7200" dirty="0" err="1"/>
              <a:t>Multicell</a:t>
            </a:r>
            <a:r>
              <a:rPr lang="en-GB" sz="7200" dirty="0"/>
              <a:t> Networks with Power Control: Stochastic Geometry Modelling” IEEE Access Journal, vol. 6, pp. 9173-9185, March 2018. DOI:10.1109/ACCESS.2018.2794060.  </a:t>
            </a:r>
          </a:p>
          <a:p>
            <a:pPr lvl="0"/>
            <a:r>
              <a:rPr lang="en-GB" sz="7200" dirty="0"/>
              <a:t>[2018] B. Al-Shammari, N. Al-</a:t>
            </a:r>
            <a:r>
              <a:rPr lang="en-GB" sz="7200" dirty="0" err="1"/>
              <a:t>Aboody</a:t>
            </a:r>
            <a:r>
              <a:rPr lang="en-GB" sz="7200" dirty="0"/>
              <a:t>, and </a:t>
            </a:r>
            <a:r>
              <a:rPr lang="en-GB" sz="7200" b="1" dirty="0"/>
              <a:t>H. Al-Raweshidy</a:t>
            </a:r>
            <a:r>
              <a:rPr lang="en-GB" sz="7200" dirty="0"/>
              <a:t>, “</a:t>
            </a:r>
            <a:r>
              <a:rPr lang="en-GB" sz="7200" dirty="0" err="1"/>
              <a:t>IoT</a:t>
            </a:r>
            <a:r>
              <a:rPr lang="en-GB" sz="7200" dirty="0"/>
              <a:t> Traffic Management and Integration in the </a:t>
            </a:r>
            <a:r>
              <a:rPr lang="en-GB" sz="7200" dirty="0" err="1"/>
              <a:t>QoS</a:t>
            </a:r>
            <a:r>
              <a:rPr lang="en-GB" sz="7200" dirty="0"/>
              <a:t> Supported Network,” </a:t>
            </a:r>
            <a:r>
              <a:rPr lang="en-GB" sz="7200" i="1" dirty="0"/>
              <a:t>IEEE Internet of Things Journal</a:t>
            </a:r>
            <a:r>
              <a:rPr lang="en-GB" sz="7200" dirty="0"/>
              <a:t>, vol. 5, no. 1, pp. 352-370, 2018.</a:t>
            </a:r>
          </a:p>
          <a:p>
            <a:pPr lvl="0"/>
            <a:r>
              <a:rPr lang="en-GB" sz="7200" dirty="0"/>
              <a:t>[2018] Muhammad khan, Zainab Fakhri and </a:t>
            </a:r>
            <a:r>
              <a:rPr lang="en-GB" sz="7200" b="1" dirty="0"/>
              <a:t>Hamed Al-Raweshidy</a:t>
            </a:r>
            <a:r>
              <a:rPr lang="en-GB" sz="7200" dirty="0"/>
              <a:t>, "Semi-Static Cell Differentiation And Integration With Dynamic BBU-RRH Mapping In Cloud Radio Access Network", IEEE Transactions on Network and Service Management,  vol. 15, no. 1, pp. 289-303, March 2018, DOI:10.1109/TNSE.2017.2771622.</a:t>
            </a:r>
          </a:p>
          <a:p>
            <a:pPr lvl="0"/>
            <a:r>
              <a:rPr lang="en-GB" sz="7200" dirty="0"/>
              <a:t>[2018] Alasadi, E.  and </a:t>
            </a:r>
            <a:r>
              <a:rPr lang="en-GB" sz="7200" b="1" dirty="0"/>
              <a:t>Al-Raweshidy, H</a:t>
            </a:r>
            <a:r>
              <a:rPr lang="en-GB" sz="7200" dirty="0"/>
              <a:t>. 'SSED: Servers under Software-Defined Network Architectures to Eliminate Discovery Messages'. </a:t>
            </a:r>
            <a:r>
              <a:rPr lang="en-GB" sz="7200" i="1" dirty="0"/>
              <a:t>IEEE/ACM Transactions on Networking</a:t>
            </a:r>
            <a:r>
              <a:rPr lang="en-GB" sz="7200" dirty="0"/>
              <a:t>, vol. 26, no. 1, pp. 104-117, 2018. </a:t>
            </a:r>
          </a:p>
          <a:p>
            <a:pPr lvl="0"/>
            <a:r>
              <a:rPr lang="en-GB" sz="7200" dirty="0" smtClean="0"/>
              <a:t>[</a:t>
            </a:r>
            <a:r>
              <a:rPr lang="en-GB" sz="7200" dirty="0"/>
              <a:t>2017] Khan, M.,  Fakhri, Z., Sabir, F.  and </a:t>
            </a:r>
            <a:r>
              <a:rPr lang="en-GB" sz="7200" b="1" dirty="0"/>
              <a:t>Al-Raweshidy, H</a:t>
            </a:r>
            <a:r>
              <a:rPr lang="en-GB" sz="7200" dirty="0"/>
              <a:t>.  'A Resource Allocation Mechanism for Cloud Radio Access Network Based on Cell Differentiation and Integration Concept'. IEEE Transactions on Network Science and Engineering</a:t>
            </a:r>
            <a:r>
              <a:rPr lang="en-GB" sz="7200" i="1" dirty="0"/>
              <a:t>, </a:t>
            </a:r>
            <a:r>
              <a:rPr lang="en-GB" sz="7200" dirty="0"/>
              <a:t>vol. PP, no. 99 pp. 1-1,  DOI: </a:t>
            </a:r>
            <a:r>
              <a:rPr lang="en-GB" sz="7200" dirty="0" smtClean="0"/>
              <a:t>10.1109/TNSE.2017.2754101, 2017.</a:t>
            </a:r>
            <a:endParaRPr lang="en-GB" sz="7200" dirty="0"/>
          </a:p>
          <a:p>
            <a:pPr lvl="0"/>
            <a:endParaRPr lang="en-GB" sz="7200" dirty="0"/>
          </a:p>
          <a:p>
            <a:endParaRPr lang="en-GB" sz="7200" dirty="0"/>
          </a:p>
        </p:txBody>
      </p:sp>
    </p:spTree>
    <p:extLst>
      <p:ext uri="{BB962C8B-B14F-4D97-AF65-F5344CB8AC3E}">
        <p14:creationId xmlns:p14="http://schemas.microsoft.com/office/powerpoint/2010/main" val="622194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8092"/>
            <a:ext cx="9144000" cy="41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7642623" y="5819775"/>
            <a:ext cx="149304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GB" altLang="en-US" sz="675">
                <a:solidFill>
                  <a:srgbClr val="000000"/>
                </a:solidFill>
                <a:latin typeface="Arial" panose="020B0604020202020204" pitchFamily="34" charset="0"/>
              </a:rPr>
              <a:t>Source: Cisco VNI Mobile, 2017 </a:t>
            </a:r>
            <a:endParaRPr lang="en-GB" altLang="en-US" sz="675"/>
          </a:p>
        </p:txBody>
      </p:sp>
      <p:sp>
        <p:nvSpPr>
          <p:cNvPr id="6" name="Title 5">
            <a:extLst>
              <a:ext uri="{FF2B5EF4-FFF2-40B4-BE49-F238E27FC236}">
                <a16:creationId xmlns:a16="http://schemas.microsoft.com/office/drawing/2014/main" id="{33F092C2-077B-4438-8603-C4B973EAD08E}"/>
              </a:ext>
            </a:extLst>
          </p:cNvPr>
          <p:cNvSpPr>
            <a:spLocks noGrp="1"/>
          </p:cNvSpPr>
          <p:nvPr>
            <p:ph type="title"/>
          </p:nvPr>
        </p:nvSpPr>
        <p:spPr>
          <a:xfrm>
            <a:off x="1007269" y="280410"/>
            <a:ext cx="6400800" cy="778669"/>
          </a:xfrm>
        </p:spPr>
        <p:txBody>
          <a:bodyPr>
            <a:normAutofit fontScale="90000"/>
          </a:bodyPr>
          <a:lstStyle/>
          <a:p>
            <a:pPr algn="ctr">
              <a:defRPr/>
            </a:pPr>
            <a:r>
              <a:rPr lang="en-GB" dirty="0"/>
              <a:t/>
            </a:r>
            <a:br>
              <a:rPr lang="en-GB" dirty="0"/>
            </a:br>
            <a:r>
              <a:rPr lang="en-GB" sz="4000" dirty="0">
                <a:solidFill>
                  <a:srgbClr val="FF0000"/>
                </a:solidFill>
              </a:rPr>
              <a:t>Mobile Video Traffic by 2021 </a:t>
            </a:r>
            <a:r>
              <a:rPr lang="en-GB" dirty="0"/>
              <a:t/>
            </a:r>
            <a:br>
              <a:rPr lang="en-GB" dirty="0"/>
            </a:br>
            <a:endParaRPr lang="en-GB" dirty="0"/>
          </a:p>
        </p:txBody>
      </p:sp>
      <p:sp>
        <p:nvSpPr>
          <p:cNvPr id="20485" name="Rectangle 6"/>
          <p:cNvSpPr>
            <a:spLocks noChangeArrowheads="1"/>
          </p:cNvSpPr>
          <p:nvPr/>
        </p:nvSpPr>
        <p:spPr bwMode="auto">
          <a:xfrm>
            <a:off x="0" y="5423297"/>
            <a:ext cx="457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GB" altLang="en-US" sz="2700">
              <a:solidFill>
                <a:srgbClr val="000000"/>
              </a:solidFill>
              <a:latin typeface="Arial" panose="020B0604020202020204" pitchFamily="34" charset="0"/>
            </a:endParaRPr>
          </a:p>
          <a:p>
            <a:pPr eaLnBrk="1" hangingPunct="1"/>
            <a:r>
              <a:rPr lang="en-GB" altLang="en-US" sz="600" b="1">
                <a:solidFill>
                  <a:srgbClr val="000000"/>
                </a:solidFill>
                <a:latin typeface="Arial" panose="020B0604020202020204" pitchFamily="34" charset="0"/>
              </a:rPr>
              <a:t>Note: </a:t>
            </a:r>
            <a:r>
              <a:rPr lang="en-GB" altLang="en-US" sz="600">
                <a:solidFill>
                  <a:srgbClr val="000000"/>
                </a:solidFill>
                <a:latin typeface="Arial" panose="020B0604020202020204" pitchFamily="34" charset="0"/>
              </a:rPr>
              <a:t>Figures in parentheses refer to 2016, 2021 device share. </a:t>
            </a:r>
          </a:p>
        </p:txBody>
      </p:sp>
      <p:sp>
        <p:nvSpPr>
          <p:cNvPr id="20486" name="TextBox 1"/>
          <p:cNvSpPr txBox="1">
            <a:spLocks noChangeArrowheads="1"/>
          </p:cNvSpPr>
          <p:nvPr/>
        </p:nvSpPr>
        <p:spPr bwMode="auto">
          <a:xfrm>
            <a:off x="7408069" y="3221832"/>
            <a:ext cx="144422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GB" altLang="en-US" sz="1350">
                <a:solidFill>
                  <a:srgbClr val="0F496F"/>
                </a:solidFill>
              </a:rPr>
              <a:t>Mobile Video Will Generate More Than Three-Quarters of Mobile Data Traffic by 2021</a:t>
            </a:r>
          </a:p>
        </p:txBody>
      </p:sp>
    </p:spTree>
    <p:extLst>
      <p:ext uri="{BB962C8B-B14F-4D97-AF65-F5344CB8AC3E}">
        <p14:creationId xmlns:p14="http://schemas.microsoft.com/office/powerpoint/2010/main" val="12243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9144000" cy="7992888"/>
          </a:xfrm>
        </p:spPr>
        <p:txBody>
          <a:bodyPr>
            <a:noAutofit/>
          </a:bodyPr>
          <a:lstStyle/>
          <a:p>
            <a:pPr lvl="0"/>
            <a:r>
              <a:rPr lang="en-GB" sz="1800" dirty="0"/>
              <a:t> [2017] Al-Kaseem, BR. , </a:t>
            </a:r>
            <a:r>
              <a:rPr lang="en-GB" sz="1800" b="1" dirty="0"/>
              <a:t>Al-Raweshidy, H</a:t>
            </a:r>
            <a:r>
              <a:rPr lang="en-GB" sz="1800" dirty="0"/>
              <a:t>. , Al-</a:t>
            </a:r>
            <a:r>
              <a:rPr lang="en-GB" sz="1800" dirty="0" err="1"/>
              <a:t>Dunainawi</a:t>
            </a:r>
            <a:r>
              <a:rPr lang="en-GB" sz="1800" dirty="0"/>
              <a:t>, Y.  and Banitsas, K.   'A New Intelligent Approach for Optimising 6LoWPAN MAC Layer Parameters'. </a:t>
            </a:r>
            <a:r>
              <a:rPr lang="en-GB" sz="1800" i="1" dirty="0"/>
              <a:t>IEEE Access Journal, vol. 5, pp. 16229-16240, 2017</a:t>
            </a:r>
            <a:r>
              <a:rPr lang="en-GB" sz="1800" dirty="0"/>
              <a:t>.  </a:t>
            </a:r>
          </a:p>
          <a:p>
            <a:pPr lvl="0"/>
            <a:r>
              <a:rPr lang="en-GB" sz="1800" dirty="0"/>
              <a:t>[2017] Khan, M. , </a:t>
            </a:r>
            <a:r>
              <a:rPr lang="en-GB" sz="1800" b="1" dirty="0"/>
              <a:t>Al-Raweshidy, H</a:t>
            </a:r>
            <a:r>
              <a:rPr lang="en-GB" sz="1800" dirty="0"/>
              <a:t>.  and Alhumaima, R.  '</a:t>
            </a:r>
            <a:r>
              <a:rPr lang="en-GB" sz="1800" dirty="0" err="1"/>
              <a:t>QoS</a:t>
            </a:r>
            <a:r>
              <a:rPr lang="en-GB" sz="1800" dirty="0"/>
              <a:t>-Aware Dynamic RRH Allocation in a Self-Optimised Cloud Radio Access Network with RRH Proximity Constraint'. </a:t>
            </a:r>
            <a:r>
              <a:rPr lang="en-GB" sz="1800" i="1" dirty="0"/>
              <a:t>IEEE Transactions on Network and Service Management</a:t>
            </a:r>
            <a:r>
              <a:rPr lang="en-GB" sz="1800" dirty="0"/>
              <a:t>, vol. 14, no. 3, pp. 730-744, 2017. </a:t>
            </a:r>
          </a:p>
          <a:p>
            <a:pPr lvl="0"/>
            <a:r>
              <a:rPr lang="en-GB" sz="1800" dirty="0"/>
              <a:t>[2017] </a:t>
            </a:r>
            <a:r>
              <a:rPr lang="en-GB" sz="1800" dirty="0" err="1"/>
              <a:t>Murttadha</a:t>
            </a:r>
            <a:r>
              <a:rPr lang="en-GB" sz="1800" dirty="0"/>
              <a:t> Al-Saedy. , </a:t>
            </a:r>
            <a:r>
              <a:rPr lang="en-GB" sz="1800" b="1" dirty="0"/>
              <a:t>Al-Raweshidy</a:t>
            </a:r>
            <a:r>
              <a:rPr lang="en-GB" sz="1800" dirty="0"/>
              <a:t>, H. , M. Al-</a:t>
            </a:r>
            <a:r>
              <a:rPr lang="en-GB" sz="1800" dirty="0" err="1"/>
              <a:t>Imari</a:t>
            </a:r>
            <a:r>
              <a:rPr lang="en-GB" sz="1800" dirty="0"/>
              <a:t>.  and M. Al-</a:t>
            </a:r>
            <a:r>
              <a:rPr lang="en-GB" sz="1800" dirty="0" err="1"/>
              <a:t>Shuraifi</a:t>
            </a:r>
            <a:r>
              <a:rPr lang="en-GB" sz="1800" dirty="0"/>
              <a:t>.  'Joint User Selection and Multi-Mode Scheduling in </a:t>
            </a:r>
            <a:r>
              <a:rPr lang="en-GB" sz="1800" dirty="0" err="1"/>
              <a:t>Multicell</a:t>
            </a:r>
            <a:r>
              <a:rPr lang="en-GB" sz="1800" dirty="0"/>
              <a:t> MIMO Cellular Networks'. </a:t>
            </a:r>
            <a:r>
              <a:rPr lang="en-GB" sz="1800" i="1" dirty="0"/>
              <a:t>IEEE Transactions on Vehicular Technology, </a:t>
            </a:r>
            <a:r>
              <a:rPr lang="en-GB" sz="1800" i="1" dirty="0" err="1"/>
              <a:t>vol</a:t>
            </a:r>
            <a:r>
              <a:rPr lang="en-GB" sz="1800" i="1" dirty="0"/>
              <a:t> 66, no 12, pp. 10962-10972, 2017. </a:t>
            </a:r>
            <a:endParaRPr lang="en-GB" sz="1800" dirty="0"/>
          </a:p>
          <a:p>
            <a:pPr lvl="0"/>
            <a:r>
              <a:rPr lang="en-GB" sz="1800" dirty="0"/>
              <a:t>[2017] Wasan Twayej, M. Khan  and </a:t>
            </a:r>
            <a:r>
              <a:rPr lang="en-GB" sz="1800" b="1" dirty="0"/>
              <a:t>Al-Raweshidy, H</a:t>
            </a:r>
            <a:r>
              <a:rPr lang="en-GB" sz="1800" dirty="0"/>
              <a:t>.   'Network Performance Evaluation of M2M with Self Organising Cluster Head to Sink Mapping'. </a:t>
            </a:r>
            <a:r>
              <a:rPr lang="en-GB" sz="1800" i="1" dirty="0"/>
              <a:t>IEEE Sensors Journal</a:t>
            </a:r>
            <a:r>
              <a:rPr lang="en-GB" sz="1800" dirty="0"/>
              <a:t>, vol. 17, no. 15, pp. 4962-4974, 2017.</a:t>
            </a:r>
          </a:p>
          <a:p>
            <a:pPr lvl="0"/>
            <a:r>
              <a:rPr lang="en-GB" sz="1800" dirty="0"/>
              <a:t>[2017] Al-Kaseem, BR.  and </a:t>
            </a:r>
            <a:r>
              <a:rPr lang="en-GB" sz="1800" b="1" dirty="0"/>
              <a:t>Al-Raweshidy, HS</a:t>
            </a:r>
            <a:r>
              <a:rPr lang="en-GB" sz="1800" dirty="0"/>
              <a:t>.   'SD–NFV as an Energy Efficient Approach for M2M Networks Using Cloud–Based 6LoWPAN Testbed'. </a:t>
            </a:r>
            <a:r>
              <a:rPr lang="en-GB" sz="1800" i="1" dirty="0"/>
              <a:t>IEEE Internet of Things Journal</a:t>
            </a:r>
            <a:r>
              <a:rPr lang="en-GB" sz="1800" dirty="0"/>
              <a:t>, vol. 4, no. 5, pp. 1787-1792, 2017.  </a:t>
            </a:r>
          </a:p>
          <a:p>
            <a:pPr lvl="0"/>
            <a:r>
              <a:rPr lang="en-GB" sz="1800" dirty="0"/>
              <a:t>[2017] Al-Hmood, H.  and </a:t>
            </a:r>
            <a:r>
              <a:rPr lang="en-GB" sz="1800" b="1" dirty="0"/>
              <a:t>Al-Raweshidy, H</a:t>
            </a:r>
            <a:r>
              <a:rPr lang="en-GB" sz="1800" dirty="0"/>
              <a:t>.   'Unified </a:t>
            </a:r>
            <a:r>
              <a:rPr lang="en-GB" sz="1800" dirty="0" err="1"/>
              <a:t>modeling</a:t>
            </a:r>
            <a:r>
              <a:rPr lang="en-GB" sz="1800" dirty="0"/>
              <a:t> of composite κ -μ/gamma, η -μ/gamma, and α -μ/gamma fading channels using a mixture gamma distribution with applications to energy detection'. </a:t>
            </a:r>
            <a:r>
              <a:rPr lang="en-GB" sz="1800" i="1" dirty="0"/>
              <a:t>IEEE Antennas and Wireless Propagation Letters</a:t>
            </a:r>
            <a:r>
              <a:rPr lang="en-GB" sz="1800" dirty="0"/>
              <a:t>, </a:t>
            </a:r>
            <a:r>
              <a:rPr lang="en-GB" sz="1800" dirty="0" err="1"/>
              <a:t>vol</a:t>
            </a:r>
            <a:r>
              <a:rPr lang="en-GB" sz="1800" dirty="0"/>
              <a:t>, 16, pp. 104 -108, 2017.  </a:t>
            </a:r>
          </a:p>
          <a:p>
            <a:pPr lvl="0"/>
            <a:r>
              <a:rPr lang="en-GB" sz="1800" dirty="0"/>
              <a:t>[2017] </a:t>
            </a:r>
            <a:r>
              <a:rPr lang="en-GB" sz="1800" dirty="0" err="1"/>
              <a:t>Alhumiama</a:t>
            </a:r>
            <a:r>
              <a:rPr lang="en-GB" sz="1800" dirty="0"/>
              <a:t>, R.  and </a:t>
            </a:r>
            <a:r>
              <a:rPr lang="en-GB" sz="1800" b="1" dirty="0"/>
              <a:t>Al-Raweshidy, H</a:t>
            </a:r>
            <a:r>
              <a:rPr lang="en-GB" sz="1800" dirty="0"/>
              <a:t>.  'Modelling the Power Consumption and Trade-offs of Virtualised Cloud Radio Access Networks'. </a:t>
            </a:r>
            <a:r>
              <a:rPr lang="en-GB" sz="1800" i="1" dirty="0"/>
              <a:t>IET Communications</a:t>
            </a:r>
            <a:r>
              <a:rPr lang="en-GB" sz="1800" dirty="0"/>
              <a:t>, vol. 11, no. 7, pp.1158-1164, 2017. </a:t>
            </a:r>
          </a:p>
          <a:p>
            <a:endParaRPr lang="en-GB" sz="1800" dirty="0"/>
          </a:p>
          <a:p>
            <a:endParaRPr lang="en-GB" sz="1800" dirty="0"/>
          </a:p>
          <a:p>
            <a:endParaRPr lang="en-GB" sz="1800" dirty="0"/>
          </a:p>
        </p:txBody>
      </p:sp>
    </p:spTree>
    <p:extLst>
      <p:ext uri="{BB962C8B-B14F-4D97-AF65-F5344CB8AC3E}">
        <p14:creationId xmlns:p14="http://schemas.microsoft.com/office/powerpoint/2010/main" val="3637440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sz="1800" dirty="0"/>
              <a:t>[2017] Al-Hmood, H.  and </a:t>
            </a:r>
            <a:r>
              <a:rPr lang="en-GB" sz="1800" b="1" dirty="0"/>
              <a:t>Al-Raweshidy, H</a:t>
            </a:r>
            <a:r>
              <a:rPr lang="en-GB" sz="1800" dirty="0"/>
              <a:t>.  'Analysis of energy detection with diversity receivers over non-identically distributed κ − μ shadowed fading channels'. </a:t>
            </a:r>
            <a:r>
              <a:rPr lang="en-GB" sz="1800" i="1" dirty="0"/>
              <a:t>Electronics Letters</a:t>
            </a:r>
            <a:r>
              <a:rPr lang="en-GB" sz="1800" dirty="0"/>
              <a:t>, v. 53, no. 2, pp.83-85, 2017.</a:t>
            </a:r>
          </a:p>
          <a:p>
            <a:pPr lvl="0"/>
            <a:r>
              <a:rPr lang="en-GB" sz="1800" dirty="0"/>
              <a:t>[2017] R. K. Al-Dabbagh, and </a:t>
            </a:r>
            <a:r>
              <a:rPr lang="en-GB" sz="1800" b="1" dirty="0"/>
              <a:t>Al-Raweshidy</a:t>
            </a:r>
            <a:r>
              <a:rPr lang="en-GB" sz="1800" dirty="0"/>
              <a:t>, </a:t>
            </a:r>
            <a:r>
              <a:rPr lang="en-GB" sz="1800" b="1" dirty="0"/>
              <a:t>H</a:t>
            </a:r>
            <a:r>
              <a:rPr lang="en-GB" sz="1800" dirty="0"/>
              <a:t>. “64-GHz </a:t>
            </a:r>
            <a:r>
              <a:rPr lang="en-GB" sz="1800" dirty="0" err="1"/>
              <a:t>millimeter</a:t>
            </a:r>
            <a:r>
              <a:rPr lang="en-GB" sz="1800" dirty="0"/>
              <a:t>-wave photonic generation with a feasible radio over </a:t>
            </a:r>
            <a:r>
              <a:rPr lang="en-GB" sz="1800" dirty="0" err="1"/>
              <a:t>fiber</a:t>
            </a:r>
            <a:r>
              <a:rPr lang="en-GB" sz="1800" dirty="0"/>
              <a:t> system,” Optical Engineering, 56(2), pp. 026117(1)-026117(10), 2017.</a:t>
            </a:r>
          </a:p>
        </p:txBody>
      </p:sp>
    </p:spTree>
    <p:extLst>
      <p:ext uri="{BB962C8B-B14F-4D97-AF65-F5344CB8AC3E}">
        <p14:creationId xmlns:p14="http://schemas.microsoft.com/office/powerpoint/2010/main" val="22088755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b="1" dirty="0">
                <a:solidFill>
                  <a:srgbClr val="FF0000"/>
                </a:solidFill>
              </a:rPr>
              <a:t>MSc Wireless Communication Networks</a:t>
            </a:r>
            <a:r>
              <a:rPr lang="en-GB" sz="3600" b="1" dirty="0" smtClean="0">
                <a:solidFill>
                  <a:srgbClr val="FF0000"/>
                </a:solidFill>
              </a:rPr>
              <a:t/>
            </a:r>
            <a:br>
              <a:rPr lang="en-GB" sz="3600" b="1" dirty="0" smtClean="0">
                <a:solidFill>
                  <a:srgbClr val="FF0000"/>
                </a:solidFill>
              </a:rPr>
            </a:br>
            <a:r>
              <a:rPr lang="en-GB" sz="3600" b="1" dirty="0">
                <a:solidFill>
                  <a:srgbClr val="FF0000"/>
                </a:solidFill>
              </a:rPr>
              <a:t/>
            </a:r>
            <a:br>
              <a:rPr lang="en-GB" sz="3600" b="1" dirty="0">
                <a:solidFill>
                  <a:srgbClr val="FF0000"/>
                </a:solidFill>
              </a:rPr>
            </a:br>
            <a:r>
              <a:rPr lang="en-GB" sz="3600" b="1" dirty="0" smtClean="0">
                <a:solidFill>
                  <a:srgbClr val="FF0000"/>
                </a:solidFill>
              </a:rPr>
              <a:t>Modules</a:t>
            </a:r>
            <a:endParaRPr lang="en-GB" sz="3600" b="1" dirty="0">
              <a:solidFill>
                <a:srgbClr val="FF0000"/>
              </a:solidFill>
            </a:endParaRPr>
          </a:p>
        </p:txBody>
      </p:sp>
      <p:sp>
        <p:nvSpPr>
          <p:cNvPr id="3" name="Text Placeholder 2"/>
          <p:cNvSpPr>
            <a:spLocks noGrp="1"/>
          </p:cNvSpPr>
          <p:nvPr>
            <p:ph type="body" sz="half" idx="1"/>
          </p:nvPr>
        </p:nvSpPr>
        <p:spPr>
          <a:xfrm>
            <a:off x="0" y="2132856"/>
            <a:ext cx="9144000" cy="4526280"/>
          </a:xfrm>
        </p:spPr>
        <p:txBody>
          <a:bodyPr>
            <a:normAutofit fontScale="92500" lnSpcReduction="10000"/>
          </a:bodyPr>
          <a:lstStyle/>
          <a:p>
            <a:pPr marL="514350" indent="-514350">
              <a:buFont typeface="+mj-lt"/>
              <a:buAutoNum type="arabicPeriod"/>
            </a:pPr>
            <a:r>
              <a:rPr lang="en-GB" dirty="0" smtClean="0"/>
              <a:t>Wireless Communication Networks</a:t>
            </a:r>
          </a:p>
          <a:p>
            <a:pPr marL="514350" indent="-514350">
              <a:buFont typeface="+mj-lt"/>
              <a:buAutoNum type="arabicPeriod"/>
            </a:pPr>
            <a:r>
              <a:rPr lang="en-GB" dirty="0"/>
              <a:t>Research Methods and Professional Development </a:t>
            </a:r>
            <a:endParaRPr lang="en-GB" dirty="0" smtClean="0"/>
          </a:p>
          <a:p>
            <a:pPr marL="514350" indent="-514350">
              <a:buFont typeface="+mj-lt"/>
              <a:buAutoNum type="arabicPeriod"/>
            </a:pPr>
            <a:r>
              <a:rPr lang="en-GB" dirty="0"/>
              <a:t>Radio and Optical Communication </a:t>
            </a:r>
            <a:r>
              <a:rPr lang="en-GB" dirty="0" smtClean="0"/>
              <a:t>Systems</a:t>
            </a:r>
          </a:p>
          <a:p>
            <a:pPr marL="514350" indent="-514350">
              <a:buFont typeface="+mj-lt"/>
              <a:buAutoNum type="arabicPeriod"/>
            </a:pPr>
            <a:r>
              <a:rPr lang="en-GB" dirty="0"/>
              <a:t>Communication Networks </a:t>
            </a:r>
            <a:r>
              <a:rPr lang="en-GB" dirty="0" smtClean="0"/>
              <a:t>Security</a:t>
            </a:r>
          </a:p>
          <a:p>
            <a:pPr marL="514350" indent="-514350">
              <a:buFont typeface="+mj-lt"/>
              <a:buAutoNum type="arabicPeriod"/>
            </a:pPr>
            <a:r>
              <a:rPr lang="en-GB" dirty="0"/>
              <a:t>Project and Control </a:t>
            </a:r>
            <a:r>
              <a:rPr lang="en-GB" dirty="0" smtClean="0"/>
              <a:t>Management</a:t>
            </a:r>
          </a:p>
          <a:p>
            <a:pPr marL="514350" indent="-514350">
              <a:buFont typeface="+mj-lt"/>
              <a:buAutoNum type="arabicPeriod"/>
            </a:pPr>
            <a:r>
              <a:rPr lang="en-GB" dirty="0"/>
              <a:t>DSP for </a:t>
            </a:r>
            <a:r>
              <a:rPr lang="en-GB" dirty="0" smtClean="0"/>
              <a:t>Communications</a:t>
            </a:r>
          </a:p>
          <a:p>
            <a:pPr marL="514350" indent="-514350">
              <a:buFont typeface="+mj-lt"/>
              <a:buAutoNum type="arabicPeriod"/>
            </a:pPr>
            <a:r>
              <a:rPr lang="en-GB" dirty="0"/>
              <a:t>Network Design and </a:t>
            </a:r>
            <a:r>
              <a:rPr lang="en-GB" dirty="0" smtClean="0"/>
              <a:t>Management</a:t>
            </a:r>
          </a:p>
          <a:p>
            <a:pPr marL="514350" indent="-514350">
              <a:buFont typeface="+mj-lt"/>
              <a:buAutoNum type="arabicPeriod"/>
            </a:pPr>
            <a:r>
              <a:rPr lang="en-GB" dirty="0"/>
              <a:t>Advanced Digital </a:t>
            </a:r>
            <a:r>
              <a:rPr lang="en-GB" dirty="0" smtClean="0"/>
              <a:t>Communication</a:t>
            </a:r>
          </a:p>
          <a:p>
            <a:pPr marL="514350" indent="-514350">
              <a:buFont typeface="+mj-lt"/>
              <a:buAutoNum type="arabicPeriod"/>
            </a:pPr>
            <a:r>
              <a:rPr lang="en-GB" dirty="0"/>
              <a:t>Project and Dissertation</a:t>
            </a:r>
          </a:p>
        </p:txBody>
      </p:sp>
    </p:spTree>
    <p:extLst>
      <p:ext uri="{BB962C8B-B14F-4D97-AF65-F5344CB8AC3E}">
        <p14:creationId xmlns:p14="http://schemas.microsoft.com/office/powerpoint/2010/main" val="6876993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842" y="269776"/>
            <a:ext cx="8676638" cy="1143000"/>
          </a:xfrm>
        </p:spPr>
        <p:txBody>
          <a:bodyPr>
            <a:noAutofit/>
          </a:bodyPr>
          <a:lstStyle/>
          <a:p>
            <a:r>
              <a:rPr lang="en-GB" sz="3600" b="1" dirty="0" smtClean="0">
                <a:solidFill>
                  <a:srgbClr val="FF0000"/>
                </a:solidFill>
              </a:rPr>
              <a:t>Wireless Network Technologies/ EE5515</a:t>
            </a:r>
            <a:r>
              <a:rPr lang="en-GB" sz="3600" b="1" dirty="0"/>
              <a:t/>
            </a:r>
            <a:br>
              <a:rPr lang="en-GB" sz="3600" b="1" dirty="0"/>
            </a:br>
            <a:endParaRPr lang="en-GB" sz="3600" b="1" dirty="0"/>
          </a:p>
        </p:txBody>
      </p:sp>
      <p:sp>
        <p:nvSpPr>
          <p:cNvPr id="5" name="Content Placeholder 4"/>
          <p:cNvSpPr>
            <a:spLocks noGrp="1"/>
          </p:cNvSpPr>
          <p:nvPr>
            <p:ph idx="1"/>
          </p:nvPr>
        </p:nvSpPr>
        <p:spPr>
          <a:xfrm>
            <a:off x="0" y="980728"/>
            <a:ext cx="8892480" cy="5400600"/>
          </a:xfrm>
        </p:spPr>
        <p:txBody>
          <a:bodyPr>
            <a:normAutofit/>
          </a:bodyPr>
          <a:lstStyle/>
          <a:p>
            <a:pPr lvl="4" indent="0">
              <a:buNone/>
            </a:pPr>
            <a:endParaRPr lang="en-GB" sz="2800" b="1" dirty="0" smtClean="0">
              <a:solidFill>
                <a:schemeClr val="accent1"/>
              </a:solidFill>
              <a:latin typeface="XyvpnkXjwdkmCspcxdBwngptSTIX-Bold"/>
              <a:ea typeface="+mj-ea"/>
              <a:cs typeface="+mj-cs"/>
            </a:endParaRPr>
          </a:p>
          <a:p>
            <a:r>
              <a:rPr lang="en-GB" dirty="0"/>
              <a:t>MAIN AIMS</a:t>
            </a:r>
            <a:endParaRPr lang="en-GB" sz="1800" dirty="0"/>
          </a:p>
          <a:p>
            <a:pPr lvl="0"/>
            <a:r>
              <a:rPr lang="en-GB" dirty="0"/>
              <a:t>To provide students with up-to-date knowledge regarding the new technologies for mobile communication </a:t>
            </a:r>
            <a:r>
              <a:rPr lang="en-GB" dirty="0" smtClean="0"/>
              <a:t>systems and connectivity.</a:t>
            </a:r>
          </a:p>
          <a:p>
            <a:pPr lvl="0"/>
            <a:endParaRPr lang="en-GB" sz="1400" dirty="0"/>
          </a:p>
          <a:p>
            <a:pPr lvl="0"/>
            <a:r>
              <a:rPr lang="en-GB" dirty="0"/>
              <a:t>To introduce the students with more advanced concepts in mobile communication systems. </a:t>
            </a:r>
            <a:endParaRPr lang="en-GB" sz="1400" dirty="0"/>
          </a:p>
          <a:p>
            <a:pPr marL="1560513" lvl="4" indent="-571500">
              <a:buFont typeface="Arial" panose="020B0604020202020204" pitchFamily="34" charset="0"/>
              <a:buChar char="•"/>
            </a:pPr>
            <a:endParaRPr lang="en-GB" sz="2800" b="1" dirty="0">
              <a:solidFill>
                <a:schemeClr val="accent1"/>
              </a:solidFill>
              <a:latin typeface="XyvpnkXjwdkmCspcxdBwngptSTIX-Bold"/>
              <a:ea typeface="+mj-ea"/>
              <a:cs typeface="+mj-cs"/>
            </a:endParaRPr>
          </a:p>
        </p:txBody>
      </p:sp>
      <p:pic>
        <p:nvPicPr>
          <p:cNvPr id="6" name="Picture 5" descr="Logo"/>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732240" y="6039307"/>
            <a:ext cx="1778496" cy="818693"/>
          </a:xfrm>
          <a:prstGeom prst="rect">
            <a:avLst/>
          </a:prstGeom>
          <a:noFill/>
        </p:spPr>
      </p:pic>
      <p:sp>
        <p:nvSpPr>
          <p:cNvPr id="10" name="Rectangle 2"/>
          <p:cNvSpPr>
            <a:spLocks noChangeArrowheads="1"/>
          </p:cNvSpPr>
          <p:nvPr/>
        </p:nvSpPr>
        <p:spPr bwMode="auto">
          <a:xfrm>
            <a:off x="2124350" y="78127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54415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64</a:t>
            </a:fld>
            <a:endParaRPr lang="en-GB"/>
          </a:p>
        </p:txBody>
      </p:sp>
      <p:sp>
        <p:nvSpPr>
          <p:cNvPr id="12" name="Rectangle 2"/>
          <p:cNvSpPr>
            <a:spLocks noChangeArrowheads="1"/>
          </p:cNvSpPr>
          <p:nvPr/>
        </p:nvSpPr>
        <p:spPr bwMode="auto">
          <a:xfrm>
            <a:off x="1814513" y="17192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Content Placeholder 13"/>
          <p:cNvSpPr>
            <a:spLocks noGrp="1"/>
          </p:cNvSpPr>
          <p:nvPr>
            <p:ph idx="1"/>
          </p:nvPr>
        </p:nvSpPr>
        <p:spPr>
          <a:xfrm>
            <a:off x="179512" y="1600200"/>
            <a:ext cx="8856984" cy="4997152"/>
          </a:xfrm>
        </p:spPr>
        <p:txBody>
          <a:bodyPr>
            <a:noAutofit/>
          </a:bodyPr>
          <a:lstStyle/>
          <a:p>
            <a:r>
              <a:rPr lang="en-GB" sz="2800" b="1" dirty="0"/>
              <a:t>Overview of mobile communication </a:t>
            </a:r>
            <a:r>
              <a:rPr lang="en-GB" sz="2800" b="1" dirty="0" smtClean="0"/>
              <a:t>systems</a:t>
            </a:r>
            <a:endParaRPr lang="en-GB" sz="2800" dirty="0"/>
          </a:p>
          <a:p>
            <a:r>
              <a:rPr lang="en-GB" sz="2800" b="1" dirty="0" err="1" smtClean="0"/>
              <a:t>UMTS</a:t>
            </a:r>
            <a:r>
              <a:rPr lang="en-GB" sz="2800" b="1" dirty="0" smtClean="0"/>
              <a:t> </a:t>
            </a:r>
            <a:r>
              <a:rPr lang="en-GB" sz="2800" b="1" dirty="0"/>
              <a:t>(3G</a:t>
            </a:r>
            <a:r>
              <a:rPr lang="en-GB" sz="2800" b="1" dirty="0" smtClean="0"/>
              <a:t>)</a:t>
            </a:r>
            <a:r>
              <a:rPr lang="en-GB" sz="2800" dirty="0"/>
              <a:t> </a:t>
            </a:r>
          </a:p>
          <a:p>
            <a:r>
              <a:rPr lang="en-GB" sz="2800" b="1" dirty="0"/>
              <a:t>4G</a:t>
            </a:r>
            <a:endParaRPr lang="en-GB" sz="2800" dirty="0"/>
          </a:p>
          <a:p>
            <a:r>
              <a:rPr lang="en-GB" sz="2800" b="1" dirty="0" smtClean="0"/>
              <a:t>5G</a:t>
            </a:r>
            <a:endParaRPr lang="en-GB" sz="2800" dirty="0"/>
          </a:p>
          <a:p>
            <a:r>
              <a:rPr lang="en-GB" sz="2800" b="1" dirty="0" smtClean="0"/>
              <a:t>Other </a:t>
            </a:r>
            <a:r>
              <a:rPr lang="en-GB" sz="2800" b="1" dirty="0"/>
              <a:t>C</a:t>
            </a:r>
            <a:r>
              <a:rPr lang="en-GB" sz="2800" b="1" dirty="0" smtClean="0"/>
              <a:t>ommunication </a:t>
            </a:r>
            <a:r>
              <a:rPr lang="en-GB" sz="2800" b="1" dirty="0"/>
              <a:t>T</a:t>
            </a:r>
            <a:r>
              <a:rPr lang="en-GB" sz="2800" b="1" dirty="0" smtClean="0"/>
              <a:t>echnologies</a:t>
            </a:r>
          </a:p>
          <a:p>
            <a:pPr lvl="0"/>
            <a:r>
              <a:rPr lang="en-GB" sz="2800" dirty="0" smtClean="0"/>
              <a:t>ZIGBEE, UWB, Bluetooth</a:t>
            </a:r>
            <a:r>
              <a:rPr lang="en-GB" sz="2800" dirty="0"/>
              <a:t> </a:t>
            </a:r>
          </a:p>
          <a:p>
            <a:r>
              <a:rPr lang="en-GB" sz="2800" b="1" dirty="0"/>
              <a:t>Ad-hoc and Mesh Networks</a:t>
            </a:r>
            <a:endParaRPr lang="en-GB" sz="2800" dirty="0"/>
          </a:p>
          <a:p>
            <a:endParaRPr lang="en-GB" sz="2800" dirty="0"/>
          </a:p>
        </p:txBody>
      </p:sp>
    </p:spTree>
    <p:extLst>
      <p:ext uri="{BB962C8B-B14F-4D97-AF65-F5344CB8AC3E}">
        <p14:creationId xmlns:p14="http://schemas.microsoft.com/office/powerpoint/2010/main" val="85933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GB" sz="3600" b="1" dirty="0" smtClean="0">
                <a:solidFill>
                  <a:srgbClr val="FF0000"/>
                </a:solidFill>
              </a:rPr>
              <a:t>Radio and Optical Communication Systems/ EE5550</a:t>
            </a:r>
            <a:endParaRPr lang="en-GB" sz="3600" b="1" dirty="0">
              <a:solidFill>
                <a:srgbClr val="FF0000"/>
              </a:solidFill>
            </a:endParaRPr>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65</a:t>
            </a:fld>
            <a:endParaRPr lang="en-GB"/>
          </a:p>
        </p:txBody>
      </p:sp>
      <p:graphicFrame>
        <p:nvGraphicFramePr>
          <p:cNvPr id="10" name="Table 9"/>
          <p:cNvGraphicFramePr>
            <a:graphicFrameLocks noGrp="1"/>
          </p:cNvGraphicFramePr>
          <p:nvPr>
            <p:extLst>
              <p:ext uri="{D42A27DB-BD31-4B8C-83A1-F6EECF244321}">
                <p14:modId xmlns:p14="http://schemas.microsoft.com/office/powerpoint/2010/main" val="1372648623"/>
              </p:ext>
            </p:extLst>
          </p:nvPr>
        </p:nvGraphicFramePr>
        <p:xfrm>
          <a:off x="9854" y="2276872"/>
          <a:ext cx="8964488" cy="2316480"/>
        </p:xfrm>
        <a:graphic>
          <a:graphicData uri="http://schemas.openxmlformats.org/drawingml/2006/table">
            <a:tbl>
              <a:tblPr>
                <a:tableStyleId>{5C22544A-7EE6-4342-B048-85BDC9FD1C3A}</a:tableStyleId>
              </a:tblPr>
              <a:tblGrid>
                <a:gridCol w="8964488">
                  <a:extLst>
                    <a:ext uri="{9D8B030D-6E8A-4147-A177-3AD203B41FA5}">
                      <a16:colId xmlns:a16="http://schemas.microsoft.com/office/drawing/2014/main" val="4258438877"/>
                    </a:ext>
                  </a:extLst>
                </a:gridCol>
              </a:tblGrid>
              <a:tr h="2124075">
                <a:tc>
                  <a:txBody>
                    <a:bodyPr/>
                    <a:lstStyle/>
                    <a:p>
                      <a:r>
                        <a:rPr lang="en-GB" sz="900" dirty="0">
                          <a:effectLst/>
                        </a:rPr>
                        <a:t> </a:t>
                      </a:r>
                      <a:r>
                        <a:rPr lang="en-GB" sz="2800" b="1" kern="1200" dirty="0" smtClean="0">
                          <a:solidFill>
                            <a:schemeClr val="dk1"/>
                          </a:solidFill>
                          <a:effectLst/>
                          <a:latin typeface="+mn-lt"/>
                          <a:ea typeface="+mn-ea"/>
                          <a:cs typeface="+mn-cs"/>
                        </a:rPr>
                        <a:t>MAIN AIMS </a:t>
                      </a:r>
                    </a:p>
                    <a:p>
                      <a:endParaRPr lang="en-GB" sz="2800" b="1" kern="1200" dirty="0" smtClean="0">
                        <a:solidFill>
                          <a:schemeClr val="dk1"/>
                        </a:solidFill>
                        <a:effectLst/>
                        <a:latin typeface="+mn-lt"/>
                        <a:ea typeface="+mn-ea"/>
                        <a:cs typeface="+mn-cs"/>
                      </a:endParaRPr>
                    </a:p>
                    <a:p>
                      <a:r>
                        <a:rPr lang="en-GB" sz="2800" kern="1200" dirty="0" smtClean="0">
                          <a:solidFill>
                            <a:schemeClr val="dk1"/>
                          </a:solidFill>
                          <a:effectLst/>
                          <a:latin typeface="+mn-lt"/>
                          <a:ea typeface="+mn-ea"/>
                          <a:cs typeface="+mn-cs"/>
                        </a:rPr>
                        <a:t>To consider the operation of radio and optical frequency systems and their integration into global systems for effective communications.</a:t>
                      </a:r>
                    </a:p>
                    <a:p>
                      <a:pPr>
                        <a:spcAft>
                          <a:spcPts val="0"/>
                        </a:spcAft>
                      </a:pPr>
                      <a:endParaRPr lang="en-GB" sz="1200" dirty="0">
                        <a:effectLst/>
                      </a:endParaRPr>
                    </a:p>
                  </a:txBody>
                  <a:tcPr marL="68580" marR="68580" marT="0" marB="0"/>
                </a:tc>
                <a:extLst>
                  <a:ext uri="{0D108BD9-81ED-4DB2-BD59-A6C34878D82A}">
                    <a16:rowId xmlns:a16="http://schemas.microsoft.com/office/drawing/2014/main" val="1738398505"/>
                  </a:ext>
                </a:extLst>
              </a:tr>
            </a:tbl>
          </a:graphicData>
        </a:graphic>
      </p:graphicFrame>
      <p:sp>
        <p:nvSpPr>
          <p:cNvPr id="11" name="Rectangle 1"/>
          <p:cNvSpPr>
            <a:spLocks noChangeArrowheads="1"/>
          </p:cNvSpPr>
          <p:nvPr/>
        </p:nvSpPr>
        <p:spPr bwMode="auto">
          <a:xfrm>
            <a:off x="0" y="-60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09782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66</a:t>
            </a:fld>
            <a:endParaRPr lang="en-GB"/>
          </a:p>
        </p:txBody>
      </p:sp>
      <p:sp>
        <p:nvSpPr>
          <p:cNvPr id="1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altLang="en-US" sz="9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GB" altLang="en-US"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2"/>
          <p:cNvSpPr>
            <a:spLocks noGrp="1" noChangeArrowheads="1"/>
          </p:cNvSpPr>
          <p:nvPr>
            <p:ph idx="1"/>
          </p:nvPr>
        </p:nvSpPr>
        <p:spPr bwMode="auto">
          <a:xfrm>
            <a:off x="457200" y="520226"/>
            <a:ext cx="843528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571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57163"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0000"/>
                </a:solidFill>
                <a:effectLst/>
                <a:ea typeface="Times New Roman" panose="02020603050405020304" pitchFamily="18" charset="0"/>
                <a:cs typeface="Arial" panose="020B0604020202020204" pitchFamily="34" charset="0"/>
              </a:rPr>
              <a:t>INDICATIVE CONTENT:</a:t>
            </a:r>
          </a:p>
          <a:p>
            <a:pPr marL="0" marR="0" lvl="0" indent="157163"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smtClean="0">
              <a:ln>
                <a:noFill/>
              </a:ln>
              <a:solidFill>
                <a:schemeClr val="tx1"/>
              </a:solidFill>
              <a:effectLst/>
            </a:endParaRPr>
          </a:p>
          <a:p>
            <a:pPr marL="0" marR="0" lvl="0" indent="157163"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Overview of RF Systems</a:t>
            </a:r>
            <a:endParaRPr kumimoji="0" lang="en-GB" altLang="en-US" sz="2400" b="0" i="0" u="none" strike="noStrike" cap="none" normalizeH="0" baseline="0" dirty="0" smtClean="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None/>
              <a:tabLst/>
            </a:pPr>
            <a:endParaRPr kumimoji="0" lang="en-GB" altLang="en-US" sz="2400" b="0" i="0" u="none" strike="noStrike" cap="none" normalizeH="0" baseline="0" dirty="0" smtClean="0">
              <a:ln>
                <a:noFill/>
              </a:ln>
              <a:solidFill>
                <a:schemeClr val="tx1"/>
              </a:solidFill>
              <a:effectLst/>
            </a:endParaRPr>
          </a:p>
          <a:p>
            <a:pPr marL="0" marR="0" lvl="0" indent="157163"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Satellite communication Systems</a:t>
            </a:r>
            <a:endParaRPr kumimoji="0" lang="en-GB" altLang="en-US" sz="2400" b="0" i="0" u="none" strike="noStrike" cap="none" normalizeH="0" baseline="0" dirty="0" smtClean="0">
              <a:ln>
                <a:noFill/>
              </a:ln>
              <a:solidFill>
                <a:schemeClr val="tx1"/>
              </a:solidFill>
              <a:effectLst/>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None/>
              <a:tabLst/>
            </a:pPr>
            <a:endParaRPr kumimoji="0" lang="en-GB" altLang="en-US" sz="2400" b="0" i="0" u="none" strike="noStrike" cap="none" normalizeH="0" baseline="0" dirty="0" smtClean="0">
              <a:ln>
                <a:noFill/>
              </a:ln>
              <a:solidFill>
                <a:schemeClr val="tx1"/>
              </a:solidFill>
              <a:effectLst/>
            </a:endParaRPr>
          </a:p>
          <a:p>
            <a:pPr marL="0" marR="0" lvl="0" indent="157163"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Radio Frequency Identification Systems (RFIDs)</a:t>
            </a:r>
            <a:endParaRPr kumimoji="0" lang="en-GB" altLang="en-US" sz="2400" b="0" i="0" u="none" strike="noStrike" cap="none" normalizeH="0" baseline="0" dirty="0" smtClean="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None/>
              <a:tabLst/>
            </a:pPr>
            <a:endParaRPr kumimoji="0" lang="en-GB" altLang="en-US" sz="2400" b="0" i="0" u="none" strike="noStrike" cap="none" normalizeH="0" baseline="0" dirty="0" smtClean="0">
              <a:ln>
                <a:noFill/>
              </a:ln>
              <a:solidFill>
                <a:schemeClr val="tx1"/>
              </a:solidFill>
              <a:effectLst/>
            </a:endParaRPr>
          </a:p>
          <a:p>
            <a:pPr marL="0" marR="0" lvl="0" indent="157163"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Overview of Optical Fibre Communications</a:t>
            </a:r>
          </a:p>
          <a:p>
            <a:pPr marL="0" marR="0" lvl="0" indent="157163" algn="l" defTabSz="914400" rtl="0" eaLnBrk="0" fontAlgn="base" latinLnBrk="0" hangingPunct="0">
              <a:lnSpc>
                <a:spcPct val="100000"/>
              </a:lnSpc>
              <a:spcBef>
                <a:spcPct val="0"/>
              </a:spcBef>
              <a:spcAft>
                <a:spcPct val="0"/>
              </a:spcAft>
              <a:buClrTx/>
              <a:buSzTx/>
              <a:buFontTx/>
              <a:buChar char="•"/>
              <a:tabLst/>
            </a:pPr>
            <a:endParaRPr kumimoji="0" lang="en-GB" altLang="en-US" sz="2400" b="0" i="0" u="none" strike="noStrike" cap="none" normalizeH="0" baseline="0" dirty="0" smtClean="0">
              <a:ln>
                <a:noFill/>
              </a:ln>
              <a:solidFill>
                <a:schemeClr val="tx1"/>
              </a:solidFill>
              <a:effectLst/>
            </a:endParaRPr>
          </a:p>
          <a:p>
            <a:pPr marL="0" marR="0" lvl="0" indent="157163"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Light Propagation in Optical Fibres</a:t>
            </a:r>
          </a:p>
          <a:p>
            <a:pPr marL="0" marR="0" lvl="0" indent="157163" algn="l" defTabSz="914400" rtl="0" eaLnBrk="0" fontAlgn="base" latinLnBrk="0" hangingPunct="0">
              <a:lnSpc>
                <a:spcPct val="100000"/>
              </a:lnSpc>
              <a:spcBef>
                <a:spcPct val="0"/>
              </a:spcBef>
              <a:spcAft>
                <a:spcPct val="0"/>
              </a:spcAft>
              <a:buClrTx/>
              <a:buSzTx/>
              <a:buFontTx/>
              <a:buChar char="•"/>
              <a:tabLst/>
            </a:pPr>
            <a:endParaRPr kumimoji="0" lang="en-GB" altLang="en-US" sz="2400" b="0" i="0" u="none" strike="noStrike" cap="none" normalizeH="0" baseline="0" dirty="0" smtClean="0">
              <a:ln>
                <a:noFill/>
              </a:ln>
              <a:solidFill>
                <a:schemeClr val="tx1"/>
              </a:solidFill>
              <a:effectLst/>
            </a:endParaRPr>
          </a:p>
          <a:p>
            <a:pPr marL="0" marR="0" lvl="0" indent="157163"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Optical Sources and Photodetectors</a:t>
            </a:r>
          </a:p>
          <a:p>
            <a:pPr marL="0" marR="0" lvl="0" indent="157163" algn="l" defTabSz="914400" rtl="0" eaLnBrk="0" fontAlgn="base" latinLnBrk="0" hangingPunct="0">
              <a:lnSpc>
                <a:spcPct val="100000"/>
              </a:lnSpc>
              <a:spcBef>
                <a:spcPct val="0"/>
              </a:spcBef>
              <a:spcAft>
                <a:spcPct val="0"/>
              </a:spcAft>
              <a:buClrTx/>
              <a:buSzTx/>
              <a:buFontTx/>
              <a:buChar char="•"/>
              <a:tabLst/>
            </a:pPr>
            <a:endParaRPr kumimoji="0" lang="en-GB" altLang="en-US" sz="2400" b="0" i="0" u="none" strike="noStrike" cap="none" normalizeH="0" baseline="0" dirty="0" smtClean="0">
              <a:ln>
                <a:noFill/>
              </a:ln>
              <a:solidFill>
                <a:schemeClr val="tx1"/>
              </a:solidFill>
              <a:effectLst/>
            </a:endParaRPr>
          </a:p>
          <a:p>
            <a:pPr marL="0" marR="0" lvl="0" indent="157163"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WDM and Optical Networks</a:t>
            </a:r>
            <a:endParaRPr kumimoji="0" lang="en-GB" altLang="en-US"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0325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0000"/>
                </a:solidFill>
              </a:rPr>
              <a:t>Project and Dissertation/ EE5500</a:t>
            </a:r>
            <a:endParaRPr lang="en-GB" sz="3600" b="1" dirty="0">
              <a:solidFill>
                <a:srgbClr val="FF0000"/>
              </a:solidFill>
            </a:endParaRPr>
          </a:p>
        </p:txBody>
      </p:sp>
      <p:sp>
        <p:nvSpPr>
          <p:cNvPr id="3" name="Content Placeholder 2"/>
          <p:cNvSpPr>
            <a:spLocks noGrp="1"/>
          </p:cNvSpPr>
          <p:nvPr>
            <p:ph idx="1"/>
          </p:nvPr>
        </p:nvSpPr>
        <p:spPr>
          <a:xfrm>
            <a:off x="0" y="1600200"/>
            <a:ext cx="9144000" cy="4525963"/>
          </a:xfrm>
        </p:spPr>
        <p:txBody>
          <a:bodyPr/>
          <a:lstStyle/>
          <a:p>
            <a:r>
              <a:rPr lang="en-GB" b="1" dirty="0"/>
              <a:t>MAIN AIMS</a:t>
            </a:r>
          </a:p>
          <a:p>
            <a:pPr marL="0" indent="0">
              <a:buNone/>
            </a:pPr>
            <a:endParaRPr lang="en-GB" dirty="0"/>
          </a:p>
          <a:p>
            <a:pPr marL="0" indent="0">
              <a:buNone/>
            </a:pPr>
            <a:r>
              <a:rPr lang="en-GB" sz="2800" dirty="0" smtClean="0"/>
              <a:t>To </a:t>
            </a:r>
            <a:r>
              <a:rPr lang="en-GB" sz="2800" dirty="0"/>
              <a:t>provide experience in defining and organising, executing and evaluating a substantial individual in-depth investigation into a topic related to the appropriate MSc Programme Specification and presenting the information in the form of a dissertation.</a:t>
            </a:r>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67</a:t>
            </a:fld>
            <a:endParaRPr lang="en-GB"/>
          </a:p>
        </p:txBody>
      </p:sp>
    </p:spTree>
    <p:extLst>
      <p:ext uri="{BB962C8B-B14F-4D97-AF65-F5344CB8AC3E}">
        <p14:creationId xmlns:p14="http://schemas.microsoft.com/office/powerpoint/2010/main" val="131326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a:solidFill>
                  <a:srgbClr val="FF0000"/>
                </a:solidFill>
              </a:rPr>
              <a:t>Research Methods and Professional Development </a:t>
            </a:r>
            <a:r>
              <a:rPr lang="en-GB" sz="3600" b="1" dirty="0" smtClean="0">
                <a:solidFill>
                  <a:srgbClr val="FF0000"/>
                </a:solidFill>
              </a:rPr>
              <a:t>/EE5611</a:t>
            </a:r>
            <a:endParaRPr lang="en-GB" sz="3600" b="1"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pPr marL="0" indent="0">
              <a:buNone/>
            </a:pPr>
            <a:r>
              <a:rPr lang="en-GB" b="1" dirty="0"/>
              <a:t>MAIN AIMS </a:t>
            </a:r>
          </a:p>
          <a:p>
            <a:pPr marL="0" indent="0">
              <a:buNone/>
            </a:pPr>
            <a:r>
              <a:rPr lang="en-GB" dirty="0"/>
              <a:t> </a:t>
            </a:r>
          </a:p>
          <a:p>
            <a:r>
              <a:rPr lang="en-GB" dirty="0"/>
              <a:t>Instil principles of good research practice and enable students to acquire skills to conduct scientifically-robust research with due consideration of engineering quality issues and environmental and health and safety risks.</a:t>
            </a:r>
          </a:p>
          <a:p>
            <a:pPr marL="0" indent="0">
              <a:buNone/>
            </a:pPr>
            <a:r>
              <a:rPr lang="en-GB" dirty="0"/>
              <a:t> </a:t>
            </a:r>
          </a:p>
          <a:p>
            <a:r>
              <a:rPr lang="en-GB" dirty="0"/>
              <a:t>To develop understanding of how research and development drives innovation in a business context and the mechanisms to protect intellectual property.</a:t>
            </a:r>
          </a:p>
          <a:p>
            <a:pPr marL="0" indent="0">
              <a:buNone/>
            </a:pPr>
            <a:r>
              <a:rPr lang="en-GB" dirty="0"/>
              <a:t> </a:t>
            </a:r>
          </a:p>
          <a:p>
            <a:r>
              <a:rPr lang="en-GB" dirty="0"/>
              <a:t>To develop student’s ability to plan their own research and learning activities, including for a piece of advanced research (the dissertation).</a:t>
            </a:r>
          </a:p>
          <a:p>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68</a:t>
            </a:fld>
            <a:endParaRPr lang="en-GB"/>
          </a:p>
        </p:txBody>
      </p:sp>
    </p:spTree>
    <p:extLst>
      <p:ext uri="{BB962C8B-B14F-4D97-AF65-F5344CB8AC3E}">
        <p14:creationId xmlns:p14="http://schemas.microsoft.com/office/powerpoint/2010/main" val="10673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8435280" cy="4525963"/>
          </a:xfrm>
        </p:spPr>
        <p:txBody>
          <a:bodyPr>
            <a:normAutofit fontScale="70000" lnSpcReduction="20000"/>
          </a:bodyPr>
          <a:lstStyle/>
          <a:p>
            <a:pPr marL="0" indent="0">
              <a:buNone/>
            </a:pPr>
            <a:r>
              <a:rPr lang="en-GB" sz="4000" b="1" dirty="0">
                <a:solidFill>
                  <a:srgbClr val="FF0000"/>
                </a:solidFill>
              </a:rPr>
              <a:t>INDICATIVE CONTENT:</a:t>
            </a:r>
          </a:p>
          <a:p>
            <a:pPr marL="0" indent="0">
              <a:buNone/>
            </a:pPr>
            <a:r>
              <a:rPr lang="en-GB" dirty="0"/>
              <a:t> </a:t>
            </a:r>
          </a:p>
          <a:p>
            <a:r>
              <a:rPr lang="en-GB" sz="3400" b="1" dirty="0"/>
              <a:t>Research Methods</a:t>
            </a:r>
            <a:r>
              <a:rPr lang="en-GB" sz="3400" dirty="0"/>
              <a:t>:  Planning a research project, literature review, experiment design and analysis, presenting written work in the form of reports or thesis and delivering oral presentation.</a:t>
            </a:r>
          </a:p>
          <a:p>
            <a:pPr marL="0" indent="0">
              <a:buNone/>
            </a:pPr>
            <a:r>
              <a:rPr lang="en-GB" sz="3400" dirty="0"/>
              <a:t> </a:t>
            </a:r>
          </a:p>
          <a:p>
            <a:r>
              <a:rPr lang="en-GB" sz="3400" dirty="0"/>
              <a:t>The range of projects is naturally very wide, often reflecting the research or teaching interests of the supervisor. As a general rule, projects must focus within the contents of the course. The project content must be agreed with the supervisor. The supervisor will not normally approve projects that are not related to the theme of the programme.</a:t>
            </a:r>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69</a:t>
            </a:fld>
            <a:endParaRPr lang="en-GB"/>
          </a:p>
        </p:txBody>
      </p:sp>
    </p:spTree>
    <p:extLst>
      <p:ext uri="{BB962C8B-B14F-4D97-AF65-F5344CB8AC3E}">
        <p14:creationId xmlns:p14="http://schemas.microsoft.com/office/powerpoint/2010/main" val="78679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85384"/>
            <a:chOff x="0" y="0"/>
            <a:chExt cx="9144000" cy="6885384"/>
          </a:xfrm>
        </p:grpSpPr>
        <p:sp>
          <p:nvSpPr>
            <p:cNvPr id="2" name="Rectangle 1"/>
            <p:cNvSpPr/>
            <p:nvPr/>
          </p:nvSpPr>
          <p:spPr bwMode="auto">
            <a:xfrm>
              <a:off x="0" y="0"/>
              <a:ext cx="9144000" cy="1196752"/>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sng" strike="noStrike" cap="none" normalizeH="0" baseline="0" smtClean="0">
                <a:ln>
                  <a:noFill/>
                </a:ln>
                <a:solidFill>
                  <a:srgbClr val="000000"/>
                </a:solidFill>
                <a:effectLst/>
                <a:latin typeface="Arial" pitchFamily="34" charset="0"/>
                <a:ea typeface="ヒラギノ角ゴ ProN W3" charset="-128"/>
                <a:sym typeface="Gill Sans" charset="0"/>
              </a:endParaRPr>
            </a:p>
          </p:txBody>
        </p:sp>
        <p:sp>
          <p:nvSpPr>
            <p:cNvPr id="3" name="Rectangle 2"/>
            <p:cNvSpPr/>
            <p:nvPr/>
          </p:nvSpPr>
          <p:spPr bwMode="auto">
            <a:xfrm>
              <a:off x="0" y="5688632"/>
              <a:ext cx="9144000" cy="1196752"/>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sng" strike="noStrike" cap="none" normalizeH="0" baseline="0" smtClean="0">
                <a:ln>
                  <a:noFill/>
                </a:ln>
                <a:solidFill>
                  <a:srgbClr val="000000"/>
                </a:solidFill>
                <a:effectLst/>
                <a:latin typeface="Arial" pitchFamily="34" charset="0"/>
                <a:ea typeface="ヒラギノ角ゴ ProN W3" charset="-128"/>
                <a:sym typeface="Gill Sans" charset="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0" y="139155"/>
            <a:ext cx="5364088" cy="1077218"/>
          </a:xfrm>
          <a:prstGeom prst="rect">
            <a:avLst/>
          </a:prstGeom>
          <a:noFill/>
        </p:spPr>
        <p:txBody>
          <a:bodyPr wrap="square">
            <a:spAutoFit/>
          </a:bodyPr>
          <a:lstStyle/>
          <a:p>
            <a:pPr defTabSz="914287" fontAlgn="auto">
              <a:spcBef>
                <a:spcPts val="0"/>
              </a:spcBef>
              <a:spcAft>
                <a:spcPts val="0"/>
              </a:spcAft>
              <a:defRPr/>
            </a:pPr>
            <a:r>
              <a:rPr lang="en-GB" sz="3200" b="1" dirty="0">
                <a:solidFill>
                  <a:srgbClr val="7030A0"/>
                </a:solidFill>
                <a:ea typeface="ＭＳ Ｐゴシック" charset="-128"/>
                <a:cs typeface="Arial" pitchFamily="34" charset="0"/>
              </a:rPr>
              <a:t>We’re communicating more than sleeping</a:t>
            </a:r>
            <a:endParaRPr lang="en-GB" sz="3200" b="1" dirty="0">
              <a:solidFill>
                <a:srgbClr val="7030A0"/>
              </a:solidFill>
              <a:cs typeface="Arial" pitchFamily="34" charset="0"/>
            </a:endParaRPr>
          </a:p>
        </p:txBody>
      </p:sp>
      <p:sp>
        <p:nvSpPr>
          <p:cNvPr id="11" name="TextBox 4"/>
          <p:cNvSpPr txBox="1">
            <a:spLocks noChangeArrowheads="1"/>
          </p:cNvSpPr>
          <p:nvPr/>
        </p:nvSpPr>
        <p:spPr bwMode="auto">
          <a:xfrm>
            <a:off x="9856" y="1998318"/>
            <a:ext cx="522007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spcBef>
                <a:spcPct val="20000"/>
              </a:spcBef>
              <a:buFont typeface="Arial" panose="020B0604020202020204" pitchFamily="34" charset="0"/>
              <a:buChar char="•"/>
              <a:defRPr sz="2000">
                <a:solidFill>
                  <a:srgbClr val="002D36"/>
                </a:solidFill>
                <a:latin typeface="Telefonica Text" panose="02000506040000020004" pitchFamily="2" charset="0"/>
                <a:ea typeface="ＭＳ Ｐゴシック" panose="020B0600070205080204" pitchFamily="34" charset="-128"/>
              </a:defRPr>
            </a:lvl1pPr>
            <a:lvl2pPr marL="742950" indent="-285750" defTabSz="912813" eaLnBrk="0" hangingPunct="0">
              <a:spcBef>
                <a:spcPct val="20000"/>
              </a:spcBef>
              <a:buFont typeface="Arial" panose="020B0604020202020204" pitchFamily="34" charset="0"/>
              <a:buChar char="–"/>
              <a:defRPr sz="1400">
                <a:solidFill>
                  <a:srgbClr val="002D36"/>
                </a:solidFill>
                <a:latin typeface="Telefonica Text" panose="02000506040000020004" pitchFamily="2" charset="0"/>
                <a:ea typeface="ＭＳ Ｐゴシック" panose="020B0600070205080204" pitchFamily="34" charset="-128"/>
              </a:defRPr>
            </a:lvl2pPr>
            <a:lvl3pPr marL="1143000" indent="-228600" defTabSz="912813" eaLnBrk="0" hangingPunct="0">
              <a:spcBef>
                <a:spcPct val="20000"/>
              </a:spcBef>
              <a:buFont typeface="Arial" panose="020B0604020202020204" pitchFamily="34" charset="0"/>
              <a:buChar char="•"/>
              <a:defRPr sz="1300">
                <a:solidFill>
                  <a:srgbClr val="002D36"/>
                </a:solidFill>
                <a:latin typeface="Telefonica Text" panose="02000506040000020004" pitchFamily="2" charset="0"/>
                <a:ea typeface="ＭＳ Ｐゴシック" panose="020B0600070205080204" pitchFamily="34" charset="-128"/>
              </a:defRPr>
            </a:lvl3pPr>
            <a:lvl4pPr marL="1600200" indent="-228600" defTabSz="912813" eaLnBrk="0" hangingPunct="0">
              <a:spcBef>
                <a:spcPct val="20000"/>
              </a:spcBef>
              <a:buFont typeface="Arial" panose="020B0604020202020204" pitchFamily="34" charset="0"/>
              <a:buChar char="–"/>
              <a:defRPr sz="1000">
                <a:solidFill>
                  <a:srgbClr val="002D36"/>
                </a:solidFill>
                <a:latin typeface="Telefonica Text" panose="02000506040000020004" pitchFamily="2" charset="0"/>
                <a:ea typeface="ＭＳ Ｐゴシック" panose="020B0600070205080204" pitchFamily="34" charset="-128"/>
              </a:defRPr>
            </a:lvl4pPr>
            <a:lvl5pPr marL="2057400" indent="-228600" defTabSz="912813" eaLnBrk="0" hangingPunct="0">
              <a:spcBef>
                <a:spcPct val="20000"/>
              </a:spcBef>
              <a:buFont typeface="Arial" panose="020B0604020202020204" pitchFamily="34" charset="0"/>
              <a:buChar char="»"/>
              <a:defRPr sz="1000">
                <a:solidFill>
                  <a:srgbClr val="002D36"/>
                </a:solidFill>
                <a:latin typeface="Telefonica Text" panose="02000506040000020004" pitchFamily="2"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1000">
                <a:solidFill>
                  <a:srgbClr val="002D36"/>
                </a:solidFill>
                <a:latin typeface="Telefonica Text" panose="02000506040000020004" pitchFamily="2"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1000">
                <a:solidFill>
                  <a:srgbClr val="002D36"/>
                </a:solidFill>
                <a:latin typeface="Telefonica Text" panose="02000506040000020004" pitchFamily="2"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1000">
                <a:solidFill>
                  <a:srgbClr val="002D36"/>
                </a:solidFill>
                <a:latin typeface="Telefonica Text" panose="02000506040000020004" pitchFamily="2"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1000">
                <a:solidFill>
                  <a:srgbClr val="002D36"/>
                </a:solidFill>
                <a:latin typeface="Telefonica Text" panose="02000506040000020004" pitchFamily="2" charset="0"/>
                <a:ea typeface="ＭＳ Ｐゴシック" panose="020B0600070205080204" pitchFamily="34" charset="-128"/>
              </a:defRPr>
            </a:lvl9pPr>
          </a:lstStyle>
          <a:p>
            <a:pPr eaLnBrk="1" hangingPunct="1">
              <a:spcBef>
                <a:spcPct val="0"/>
              </a:spcBef>
              <a:spcAft>
                <a:spcPts val="600"/>
              </a:spcAft>
              <a:buFontTx/>
              <a:buNone/>
            </a:pPr>
            <a:r>
              <a:rPr lang="en-GB" altLang="en-US" sz="2400" dirty="0">
                <a:solidFill>
                  <a:srgbClr val="004250"/>
                </a:solidFill>
                <a:latin typeface="Arial" panose="020B0604020202020204" pitchFamily="34" charset="0"/>
                <a:cs typeface="Arial" panose="020B0604020202020204" pitchFamily="34" charset="0"/>
              </a:rPr>
              <a:t>The average UK adult is now spending more time using media than they are sleeping. </a:t>
            </a:r>
            <a:r>
              <a:rPr lang="en-GB" altLang="en-US" sz="2400" b="1" dirty="0">
                <a:solidFill>
                  <a:srgbClr val="004250"/>
                </a:solidFill>
                <a:latin typeface="Arial" panose="020B0604020202020204" pitchFamily="34" charset="0"/>
                <a:cs typeface="Arial" panose="020B0604020202020204" pitchFamily="34" charset="0"/>
              </a:rPr>
              <a:t>8h 41m communicating versus 8h 21m sleeping</a:t>
            </a:r>
          </a:p>
        </p:txBody>
      </p:sp>
      <p:sp>
        <p:nvSpPr>
          <p:cNvPr id="12" name="TextBox 11"/>
          <p:cNvSpPr txBox="1"/>
          <p:nvPr/>
        </p:nvSpPr>
        <p:spPr>
          <a:xfrm>
            <a:off x="531813" y="1169988"/>
            <a:ext cx="3824287" cy="1016000"/>
          </a:xfrm>
          <a:prstGeom prst="rect">
            <a:avLst/>
          </a:prstGeom>
          <a:noFill/>
        </p:spPr>
        <p:txBody>
          <a:bodyPr>
            <a:spAutoFit/>
          </a:bodyPr>
          <a:lstStyle/>
          <a:p>
            <a:pPr defTabSz="914287" fontAlgn="auto">
              <a:spcBef>
                <a:spcPts val="0"/>
              </a:spcBef>
              <a:spcAft>
                <a:spcPts val="0"/>
              </a:spcAft>
              <a:defRPr/>
            </a:pPr>
            <a:r>
              <a:rPr lang="en-GB" sz="6000" dirty="0">
                <a:solidFill>
                  <a:srgbClr val="FF0000"/>
                </a:solidFill>
                <a:ea typeface="ＭＳ Ｐゴシック" charset="-128"/>
                <a:cs typeface="Arial" pitchFamily="34" charset="0"/>
              </a:rPr>
              <a:t>8hrs 41m</a:t>
            </a:r>
            <a:endParaRPr lang="en-GB" sz="4000" dirty="0">
              <a:solidFill>
                <a:srgbClr val="FF0000"/>
              </a:solidFill>
              <a:cs typeface="Arial" pitchFamily="34" charset="0"/>
            </a:endParaRPr>
          </a:p>
        </p:txBody>
      </p:sp>
      <p:sp>
        <p:nvSpPr>
          <p:cNvPr id="13" name="Rectangle 12"/>
          <p:cNvSpPr/>
          <p:nvPr/>
        </p:nvSpPr>
        <p:spPr>
          <a:xfrm>
            <a:off x="611188" y="4149725"/>
            <a:ext cx="3816350" cy="261938"/>
          </a:xfrm>
          <a:prstGeom prst="rect">
            <a:avLst/>
          </a:prstGeom>
        </p:spPr>
        <p:txBody>
          <a:bodyPr>
            <a:spAutoFit/>
          </a:bodyPr>
          <a:lstStyle/>
          <a:p>
            <a:pPr defTabSz="914287" fontAlgn="auto">
              <a:spcBef>
                <a:spcPts val="0"/>
              </a:spcBef>
              <a:spcAft>
                <a:spcPts val="0"/>
              </a:spcAft>
              <a:defRPr/>
            </a:pPr>
            <a:r>
              <a:rPr lang="en-GB" sz="1100" dirty="0">
                <a:solidFill>
                  <a:srgbClr val="FFFFFF"/>
                </a:solidFill>
                <a:ea typeface="+mn-ea"/>
                <a:cs typeface="Arial" pitchFamily="34" charset="0"/>
              </a:rPr>
              <a:t>Source Ofcom August 2014</a:t>
            </a:r>
          </a:p>
        </p:txBody>
      </p:sp>
      <p:pic>
        <p:nvPicPr>
          <p:cNvPr id="14" name="Picture 7" descr="Telefonica Logo Wh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6237288"/>
            <a:ext cx="13049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O2_business_V_W.png"/>
          <p:cNvPicPr>
            <a:picLocks noChangeAspect="1"/>
          </p:cNvPicPr>
          <p:nvPr/>
        </p:nvPicPr>
        <p:blipFill>
          <a:blip r:embed="rId5">
            <a:extLst>
              <a:ext uri="{28A0092B-C50C-407E-A947-70E740481C1C}">
                <a14:useLocalDpi xmlns:a14="http://schemas.microsoft.com/office/drawing/2010/main" val="0"/>
              </a:ext>
            </a:extLst>
          </a:blip>
          <a:srcRect b="30794"/>
          <a:stretch>
            <a:fillRect/>
          </a:stretch>
        </p:blipFill>
        <p:spPr bwMode="auto">
          <a:xfrm>
            <a:off x="8223250" y="219075"/>
            <a:ext cx="777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44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264696"/>
          </a:xfrm>
        </p:spPr>
        <p:txBody>
          <a:bodyPr>
            <a:noAutofit/>
          </a:bodyPr>
          <a:lstStyle/>
          <a:p>
            <a:pPr marL="0" indent="0">
              <a:buNone/>
            </a:pPr>
            <a:endParaRPr lang="en-GB" sz="1800" dirty="0"/>
          </a:p>
          <a:p>
            <a:pPr marL="0" indent="0">
              <a:buNone/>
            </a:pPr>
            <a:endParaRPr lang="en-GB" sz="1800" dirty="0" smtClean="0">
              <a:solidFill>
                <a:srgbClr val="FF0000"/>
              </a:solidFill>
            </a:endParaRPr>
          </a:p>
          <a:p>
            <a:pPr marL="457200" indent="-457200">
              <a:buFont typeface="+mj-lt"/>
              <a:buAutoNum type="arabicPeriod"/>
            </a:pPr>
            <a:r>
              <a:rPr lang="en-GB" sz="2000" dirty="0" smtClean="0">
                <a:solidFill>
                  <a:srgbClr val="FF0000"/>
                </a:solidFill>
              </a:rPr>
              <a:t>Multi </a:t>
            </a:r>
            <a:r>
              <a:rPr lang="en-GB" sz="2000" dirty="0">
                <a:solidFill>
                  <a:srgbClr val="FF0000"/>
                </a:solidFill>
              </a:rPr>
              <a:t>Tenant Agency </a:t>
            </a:r>
          </a:p>
          <a:p>
            <a:pPr marL="457200" indent="-457200">
              <a:buFont typeface="+mj-lt"/>
              <a:buAutoNum type="arabicPeriod"/>
            </a:pPr>
            <a:r>
              <a:rPr lang="en-GB" sz="2000" dirty="0" err="1" smtClean="0"/>
              <a:t>Cloudification</a:t>
            </a:r>
            <a:endParaRPr lang="en-GB" sz="2000" dirty="0" smtClean="0"/>
          </a:p>
          <a:p>
            <a:pPr marL="457200" indent="-457200">
              <a:buFont typeface="+mj-lt"/>
              <a:buAutoNum type="arabicPeriod"/>
            </a:pPr>
            <a:r>
              <a:rPr lang="en-GB" sz="2000" dirty="0" smtClean="0">
                <a:solidFill>
                  <a:srgbClr val="FF0000"/>
                </a:solidFill>
              </a:rPr>
              <a:t>Network </a:t>
            </a:r>
            <a:r>
              <a:rPr lang="en-GB" sz="2000" dirty="0">
                <a:solidFill>
                  <a:srgbClr val="FF0000"/>
                </a:solidFill>
              </a:rPr>
              <a:t>Function Virtualisation (NFV</a:t>
            </a:r>
            <a:r>
              <a:rPr lang="en-GB" sz="2000" dirty="0" smtClean="0">
                <a:solidFill>
                  <a:srgbClr val="FF0000"/>
                </a:solidFill>
              </a:rPr>
              <a:t>)</a:t>
            </a:r>
          </a:p>
          <a:p>
            <a:pPr marL="457200" indent="-457200">
              <a:buFont typeface="+mj-lt"/>
              <a:buAutoNum type="arabicPeriod"/>
            </a:pPr>
            <a:r>
              <a:rPr lang="en-GB" sz="2000" dirty="0" smtClean="0"/>
              <a:t>OPEN FLOW</a:t>
            </a:r>
            <a:endParaRPr lang="en-GB" sz="2000" dirty="0" smtClean="0">
              <a:solidFill>
                <a:srgbClr val="FF0000"/>
              </a:solidFill>
            </a:endParaRPr>
          </a:p>
          <a:p>
            <a:pPr marL="457200" indent="-457200">
              <a:buFont typeface="+mj-lt"/>
              <a:buAutoNum type="arabicPeriod"/>
            </a:pPr>
            <a:r>
              <a:rPr lang="en-GB" sz="2000" dirty="0" smtClean="0"/>
              <a:t>M2M </a:t>
            </a:r>
            <a:r>
              <a:rPr lang="en-GB" sz="2000" dirty="0"/>
              <a:t>Mac </a:t>
            </a:r>
            <a:r>
              <a:rPr lang="en-GB" sz="2000" dirty="0" smtClean="0"/>
              <a:t>Layer</a:t>
            </a:r>
            <a:endParaRPr lang="en-GB" sz="2000" dirty="0"/>
          </a:p>
          <a:p>
            <a:pPr marL="457200" indent="-457200">
              <a:buFont typeface="+mj-lt"/>
              <a:buAutoNum type="arabicPeriod"/>
            </a:pPr>
            <a:r>
              <a:rPr lang="en-GB" sz="2000" dirty="0" smtClean="0">
                <a:solidFill>
                  <a:srgbClr val="FF0000"/>
                </a:solidFill>
              </a:rPr>
              <a:t>Security for </a:t>
            </a:r>
            <a:r>
              <a:rPr lang="en-GB" sz="2000" dirty="0" err="1" smtClean="0">
                <a:solidFill>
                  <a:srgbClr val="FF0000"/>
                </a:solidFill>
              </a:rPr>
              <a:t>IoT</a:t>
            </a:r>
            <a:endParaRPr lang="en-GB" sz="2000" dirty="0">
              <a:solidFill>
                <a:srgbClr val="FF0000"/>
              </a:solidFill>
            </a:endParaRPr>
          </a:p>
          <a:p>
            <a:pPr marL="457200" indent="-457200">
              <a:buFont typeface="+mj-lt"/>
              <a:buAutoNum type="arabicPeriod"/>
            </a:pPr>
            <a:r>
              <a:rPr lang="en-GB" sz="2000" dirty="0" smtClean="0"/>
              <a:t>6LowPan</a:t>
            </a:r>
          </a:p>
          <a:p>
            <a:pPr marL="457200" indent="-457200">
              <a:buFont typeface="+mj-lt"/>
              <a:buAutoNum type="arabicPeriod"/>
            </a:pPr>
            <a:r>
              <a:rPr lang="en-GB" sz="2000" dirty="0" smtClean="0"/>
              <a:t>LEACH Protocol</a:t>
            </a:r>
          </a:p>
          <a:p>
            <a:pPr marL="457200" indent="-457200">
              <a:buFont typeface="+mj-lt"/>
              <a:buAutoNum type="arabicPeriod"/>
            </a:pPr>
            <a:r>
              <a:rPr lang="en-GB" sz="2000" dirty="0" smtClean="0"/>
              <a:t>ZigBee</a:t>
            </a:r>
          </a:p>
          <a:p>
            <a:pPr marL="457200" indent="-457200">
              <a:buFont typeface="+mj-lt"/>
              <a:buAutoNum type="arabicPeriod"/>
            </a:pPr>
            <a:r>
              <a:rPr lang="en-GB" sz="2000" dirty="0" smtClean="0"/>
              <a:t>802.11ad</a:t>
            </a:r>
          </a:p>
          <a:p>
            <a:pPr marL="457200" indent="-457200">
              <a:buFont typeface="+mj-lt"/>
              <a:buAutoNum type="arabicPeriod"/>
            </a:pPr>
            <a:r>
              <a:rPr lang="en-GB" sz="2000" dirty="0"/>
              <a:t>Beamforming for </a:t>
            </a:r>
            <a:r>
              <a:rPr lang="en-GB" sz="2000" dirty="0" smtClean="0"/>
              <a:t>mm-wave</a:t>
            </a:r>
          </a:p>
          <a:p>
            <a:pPr marL="457200" indent="-457200">
              <a:buFont typeface="+mj-lt"/>
              <a:buAutoNum type="arabicPeriod"/>
            </a:pPr>
            <a:r>
              <a:rPr lang="en-GB" sz="2000" dirty="0" smtClean="0">
                <a:solidFill>
                  <a:srgbClr val="FF0000"/>
                </a:solidFill>
              </a:rPr>
              <a:t>Autonomous Vehicle with AI</a:t>
            </a:r>
          </a:p>
          <a:p>
            <a:pPr marL="457200" indent="-457200">
              <a:buFont typeface="+mj-lt"/>
              <a:buAutoNum type="arabicPeriod"/>
            </a:pPr>
            <a:r>
              <a:rPr lang="en-GB" sz="2000" dirty="0">
                <a:solidFill>
                  <a:srgbClr val="FF0000"/>
                </a:solidFill>
              </a:rPr>
              <a:t>Big </a:t>
            </a:r>
            <a:r>
              <a:rPr lang="en-GB" sz="2000" dirty="0" smtClean="0">
                <a:solidFill>
                  <a:srgbClr val="FF0000"/>
                </a:solidFill>
              </a:rPr>
              <a:t>Data with AI</a:t>
            </a:r>
            <a:endParaRPr lang="en-GB" sz="2000" dirty="0">
              <a:solidFill>
                <a:srgbClr val="FF0000"/>
              </a:solidFill>
            </a:endParaRPr>
          </a:p>
          <a:p>
            <a:pPr marL="457200" indent="-457200">
              <a:buFont typeface="+mj-lt"/>
              <a:buAutoNum type="arabicPeriod"/>
            </a:pPr>
            <a:r>
              <a:rPr lang="en-GB" sz="2000" dirty="0" smtClean="0">
                <a:solidFill>
                  <a:srgbClr val="FF0000"/>
                </a:solidFill>
              </a:rPr>
              <a:t>M2M </a:t>
            </a:r>
            <a:r>
              <a:rPr lang="en-GB" sz="2000" dirty="0">
                <a:solidFill>
                  <a:srgbClr val="FF0000"/>
                </a:solidFill>
              </a:rPr>
              <a:t>Network Layer</a:t>
            </a:r>
          </a:p>
          <a:p>
            <a:pPr marL="457200" indent="-457200">
              <a:buFont typeface="+mj-lt"/>
              <a:buAutoNum type="arabicPeriod"/>
            </a:pPr>
            <a:r>
              <a:rPr lang="en-GB" sz="2000" dirty="0" err="1" smtClean="0">
                <a:solidFill>
                  <a:srgbClr val="FF0000"/>
                </a:solidFill>
              </a:rPr>
              <a:t>IoT</a:t>
            </a:r>
            <a:r>
              <a:rPr lang="en-GB" sz="2000" dirty="0" smtClean="0">
                <a:solidFill>
                  <a:srgbClr val="FF0000"/>
                </a:solidFill>
              </a:rPr>
              <a:t> </a:t>
            </a:r>
            <a:r>
              <a:rPr lang="en-GB" sz="2000" dirty="0">
                <a:solidFill>
                  <a:srgbClr val="FF0000"/>
                </a:solidFill>
              </a:rPr>
              <a:t>and IoE using D2D</a:t>
            </a:r>
          </a:p>
          <a:p>
            <a:pPr marL="457200" indent="-457200">
              <a:buFont typeface="+mj-lt"/>
              <a:buAutoNum type="arabicPeriod"/>
            </a:pPr>
            <a:endParaRPr lang="en-GB" sz="2000" dirty="0" smtClean="0"/>
          </a:p>
          <a:p>
            <a:pPr marL="457200" indent="-457200">
              <a:buFont typeface="+mj-lt"/>
              <a:buAutoNum type="arabicPeriod"/>
            </a:pPr>
            <a:endParaRPr lang="en-GB" sz="2000" dirty="0"/>
          </a:p>
          <a:p>
            <a:pPr marL="457200" indent="-457200">
              <a:buFont typeface="+mj-lt"/>
              <a:buAutoNum type="arabicPeriod"/>
            </a:pPr>
            <a:endParaRPr lang="en-GB" sz="2000" dirty="0"/>
          </a:p>
          <a:p>
            <a:pPr>
              <a:buFont typeface="+mj-lt"/>
              <a:buAutoNum type="arabicPeriod"/>
            </a:pPr>
            <a:endParaRPr lang="en-GB" sz="1800" dirty="0"/>
          </a:p>
          <a:p>
            <a:pPr marL="0" indent="0">
              <a:buNone/>
            </a:pPr>
            <a:r>
              <a:rPr lang="en-GB" sz="1800" dirty="0"/>
              <a:t/>
            </a:r>
            <a:br>
              <a:rPr lang="en-GB" sz="1800" dirty="0"/>
            </a:br>
            <a:endParaRPr lang="en-GB" sz="1800" dirty="0">
              <a:solidFill>
                <a:srgbClr val="FF0000"/>
              </a:solidFill>
            </a:endParaRPr>
          </a:p>
          <a:p>
            <a:pPr marL="0" indent="0">
              <a:buNone/>
            </a:pPr>
            <a:endParaRPr lang="en-GB" sz="1400" dirty="0"/>
          </a:p>
        </p:txBody>
      </p:sp>
      <p:sp>
        <p:nvSpPr>
          <p:cNvPr id="2" name="Rectangle 1"/>
          <p:cNvSpPr/>
          <p:nvPr/>
        </p:nvSpPr>
        <p:spPr>
          <a:xfrm>
            <a:off x="2267744" y="107340"/>
            <a:ext cx="2808312" cy="646331"/>
          </a:xfrm>
          <a:prstGeom prst="rect">
            <a:avLst/>
          </a:prstGeom>
        </p:spPr>
        <p:txBody>
          <a:bodyPr wrap="square">
            <a:spAutoFit/>
          </a:bodyPr>
          <a:lstStyle/>
          <a:p>
            <a:r>
              <a:rPr lang="en-GB" sz="3600" b="1" dirty="0">
                <a:solidFill>
                  <a:srgbClr val="FF0000"/>
                </a:solidFill>
                <a:effectLst>
                  <a:outerShdw blurRad="38100" dist="38100" dir="2700000" algn="tl">
                    <a:srgbClr val="000000">
                      <a:alpha val="43137"/>
                    </a:srgbClr>
                  </a:outerShdw>
                </a:effectLst>
              </a:rPr>
              <a:t>CASE STUDY</a:t>
            </a:r>
            <a:endParaRPr lang="en-GB" sz="3600" dirty="0"/>
          </a:p>
        </p:txBody>
      </p:sp>
    </p:spTree>
    <p:extLst>
      <p:ext uri="{BB962C8B-B14F-4D97-AF65-F5344CB8AC3E}">
        <p14:creationId xmlns:p14="http://schemas.microsoft.com/office/powerpoint/2010/main" val="17338453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36496" cy="1143000"/>
          </a:xfrm>
        </p:spPr>
        <p:txBody>
          <a:bodyPr>
            <a:noAutofit/>
          </a:bodyPr>
          <a:lstStyle/>
          <a:p>
            <a:r>
              <a:rPr lang="en-GB" sz="3600" b="1" dirty="0">
                <a:solidFill>
                  <a:srgbClr val="FF0000"/>
                </a:solidFill>
              </a:rPr>
              <a:t>Communication Networks Security</a:t>
            </a:r>
            <a:br>
              <a:rPr lang="en-GB" sz="3600" b="1" dirty="0">
                <a:solidFill>
                  <a:srgbClr val="FF0000"/>
                </a:solidFill>
              </a:rPr>
            </a:br>
            <a:r>
              <a:rPr lang="en-GB" sz="3600" b="1" dirty="0" smtClean="0">
                <a:solidFill>
                  <a:srgbClr val="FF0000"/>
                </a:solidFill>
              </a:rPr>
              <a:t>/EE5612</a:t>
            </a:r>
            <a:endParaRPr lang="en-GB" sz="3600"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GB" dirty="0"/>
              <a:t> </a:t>
            </a:r>
          </a:p>
          <a:p>
            <a:pPr marL="0" indent="0">
              <a:buNone/>
            </a:pPr>
            <a:r>
              <a:rPr lang="en-GB" dirty="0"/>
              <a:t>MAIN AIMS  </a:t>
            </a:r>
          </a:p>
          <a:p>
            <a:r>
              <a:rPr lang="en-GB" dirty="0"/>
              <a:t>To introduce the fundamental theory that enables what is achievable through the use of cryptography to be determined. </a:t>
            </a:r>
          </a:p>
          <a:p>
            <a:pPr marL="0" indent="0">
              <a:buNone/>
            </a:pPr>
            <a:r>
              <a:rPr lang="en-GB" dirty="0"/>
              <a:t> </a:t>
            </a:r>
          </a:p>
          <a:p>
            <a:r>
              <a:rPr lang="en-GB" dirty="0"/>
              <a:t>To explain the operational principles of the practical techniques and algorithms used in telecommunications for secure communication with a wired network over a wireless link and review their security weaknesses. </a:t>
            </a:r>
          </a:p>
          <a:p>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71</a:t>
            </a:fld>
            <a:endParaRPr lang="en-GB"/>
          </a:p>
        </p:txBody>
      </p:sp>
    </p:spTree>
    <p:extLst>
      <p:ext uri="{BB962C8B-B14F-4D97-AF65-F5344CB8AC3E}">
        <p14:creationId xmlns:p14="http://schemas.microsoft.com/office/powerpoint/2010/main" val="219310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579296" cy="6408712"/>
          </a:xfrm>
        </p:spPr>
        <p:txBody>
          <a:bodyPr>
            <a:noAutofit/>
          </a:bodyPr>
          <a:lstStyle/>
          <a:p>
            <a:pPr marL="0" indent="0">
              <a:buNone/>
            </a:pPr>
            <a:r>
              <a:rPr lang="en-GB" sz="3600" b="1" dirty="0">
                <a:solidFill>
                  <a:srgbClr val="FF0000"/>
                </a:solidFill>
              </a:rPr>
              <a:t>INDICATIVE </a:t>
            </a:r>
            <a:r>
              <a:rPr lang="en-GB" sz="3600" b="1" dirty="0" smtClean="0">
                <a:solidFill>
                  <a:srgbClr val="FF0000"/>
                </a:solidFill>
              </a:rPr>
              <a:t>CONTENT</a:t>
            </a:r>
          </a:p>
          <a:p>
            <a:pPr marL="0" indent="0">
              <a:buNone/>
            </a:pPr>
            <a:endParaRPr lang="en-GB" sz="2800" dirty="0"/>
          </a:p>
          <a:p>
            <a:r>
              <a:rPr lang="en-GB" sz="2800" b="1" dirty="0"/>
              <a:t>CLASSICAL </a:t>
            </a:r>
            <a:r>
              <a:rPr lang="en-GB" sz="2800" b="1" dirty="0" smtClean="0"/>
              <a:t>CRYPTOGRAPHY</a:t>
            </a:r>
            <a:endParaRPr lang="en-GB" sz="2800" dirty="0"/>
          </a:p>
          <a:p>
            <a:r>
              <a:rPr lang="en-GB" sz="2800" b="1" dirty="0"/>
              <a:t>COMPUTATIONAL FUNDAMENTALS OF </a:t>
            </a:r>
            <a:r>
              <a:rPr lang="en-GB" sz="2800" b="1" dirty="0" smtClean="0"/>
              <a:t>CRYPTOSYSTEMS</a:t>
            </a:r>
            <a:endParaRPr lang="en-GB" sz="2800" dirty="0"/>
          </a:p>
          <a:p>
            <a:r>
              <a:rPr lang="en-GB" sz="2800" b="1" dirty="0"/>
              <a:t>MODERN SYMMETRIC </a:t>
            </a:r>
            <a:r>
              <a:rPr lang="en-GB" sz="2800" b="1" dirty="0" smtClean="0"/>
              <a:t>CRYPTOGRAPHY</a:t>
            </a:r>
            <a:endParaRPr lang="en-GB" sz="2800" dirty="0"/>
          </a:p>
          <a:p>
            <a:r>
              <a:rPr lang="en-GB" sz="2800" b="1" dirty="0"/>
              <a:t>PUBLIC KEY </a:t>
            </a:r>
            <a:r>
              <a:rPr lang="en-GB" sz="2800" b="1" dirty="0" smtClean="0"/>
              <a:t>CRYPTOGRAPHY</a:t>
            </a:r>
            <a:endParaRPr lang="en-GB" sz="2800" dirty="0"/>
          </a:p>
          <a:p>
            <a:r>
              <a:rPr lang="en-GB" sz="2800" b="1" dirty="0"/>
              <a:t>INTRODUCTION TO SECURITY </a:t>
            </a:r>
            <a:r>
              <a:rPr lang="en-GB" sz="2800" b="1" dirty="0" smtClean="0"/>
              <a:t>ENGINEERING</a:t>
            </a:r>
          </a:p>
          <a:p>
            <a:r>
              <a:rPr lang="en-GB" sz="2800" b="1" dirty="0"/>
              <a:t>INTRODUCTION TO AUTHENTICATION</a:t>
            </a:r>
            <a:endParaRPr lang="en-GB" sz="2800" dirty="0"/>
          </a:p>
          <a:p>
            <a:r>
              <a:rPr lang="en-GB" sz="2800" b="1" dirty="0"/>
              <a:t>INTRODUCTION TO AUTHORIZATION</a:t>
            </a:r>
            <a:endParaRPr lang="en-GB" sz="2800" dirty="0"/>
          </a:p>
          <a:p>
            <a:r>
              <a:rPr lang="en-GB" sz="2800" b="1" dirty="0"/>
              <a:t>Wi-Fi SECURITY</a:t>
            </a:r>
            <a:endParaRPr lang="en-GB" sz="2800" dirty="0"/>
          </a:p>
          <a:p>
            <a:r>
              <a:rPr lang="en-GB" sz="2800" b="1" dirty="0"/>
              <a:t>MOBILE COMMUNICATIONS SECURITY</a:t>
            </a:r>
            <a:endParaRPr lang="en-GB" sz="2800" dirty="0"/>
          </a:p>
          <a:p>
            <a:endParaRPr lang="en-GB" sz="2800" dirty="0"/>
          </a:p>
          <a:p>
            <a:endParaRPr lang="en-GB" sz="2800"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72</a:t>
            </a:fld>
            <a:endParaRPr lang="en-GB"/>
          </a:p>
        </p:txBody>
      </p:sp>
    </p:spTree>
    <p:extLst>
      <p:ext uri="{BB962C8B-B14F-4D97-AF65-F5344CB8AC3E}">
        <p14:creationId xmlns:p14="http://schemas.microsoft.com/office/powerpoint/2010/main" val="360689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64488" cy="1143000"/>
          </a:xfrm>
        </p:spPr>
        <p:txBody>
          <a:bodyPr>
            <a:noAutofit/>
          </a:bodyPr>
          <a:lstStyle/>
          <a:p>
            <a:r>
              <a:rPr lang="en-GB" sz="3600" b="1" dirty="0" smtClean="0">
                <a:solidFill>
                  <a:srgbClr val="FF0000"/>
                </a:solidFill>
              </a:rPr>
              <a:t>Project and Control Management</a:t>
            </a:r>
            <a:r>
              <a:rPr lang="en-GB" sz="3600" b="1" dirty="0">
                <a:solidFill>
                  <a:srgbClr val="FF0000"/>
                </a:solidFill>
              </a:rPr>
              <a:t/>
            </a:r>
            <a:br>
              <a:rPr lang="en-GB" sz="3600" b="1" dirty="0">
                <a:solidFill>
                  <a:srgbClr val="FF0000"/>
                </a:solidFill>
              </a:rPr>
            </a:br>
            <a:r>
              <a:rPr lang="en-GB" sz="3600" b="1" dirty="0" smtClean="0">
                <a:solidFill>
                  <a:srgbClr val="FF0000"/>
                </a:solidFill>
              </a:rPr>
              <a:t>/EE5620</a:t>
            </a:r>
            <a:endParaRPr lang="en-GB" sz="3600" b="1" dirty="0">
              <a:solidFill>
                <a:srgbClr val="FF0000"/>
              </a:solidFill>
            </a:endParaRPr>
          </a:p>
        </p:txBody>
      </p:sp>
      <p:sp>
        <p:nvSpPr>
          <p:cNvPr id="3" name="Content Placeholder 2"/>
          <p:cNvSpPr>
            <a:spLocks noGrp="1"/>
          </p:cNvSpPr>
          <p:nvPr>
            <p:ph idx="1"/>
          </p:nvPr>
        </p:nvSpPr>
        <p:spPr>
          <a:xfrm>
            <a:off x="215222" y="5129808"/>
            <a:ext cx="8316598" cy="4525963"/>
          </a:xfrm>
        </p:spPr>
        <p:txBody>
          <a:bodyPr/>
          <a:lstStyle/>
          <a:p>
            <a:endParaRPr lang="en-GB" dirty="0" smtClean="0"/>
          </a:p>
          <a:p>
            <a:endParaRPr lang="en-GB" dirty="0"/>
          </a:p>
          <a:p>
            <a:endParaRPr lang="en-GB" dirty="0" smtClean="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dirty="0"/>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73</a:t>
            </a:fld>
            <a:endParaRPr lang="en-GB"/>
          </a:p>
        </p:txBody>
      </p:sp>
      <p:sp>
        <p:nvSpPr>
          <p:cNvPr id="8" name="Rectangle 2"/>
          <p:cNvSpPr>
            <a:spLocks noChangeArrowheads="1"/>
          </p:cNvSpPr>
          <p:nvPr/>
        </p:nvSpPr>
        <p:spPr bwMode="auto">
          <a:xfrm>
            <a:off x="-620" y="2339100"/>
            <a:ext cx="909576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MAIN AIMS OF THE MODULE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module aims at familiarising the students with the principles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Project Control and Management. It provides a systematic approach to project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control and management by deploying the tools and transferring the skills for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controlling and managing of projects. It helps to put team work at the core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any project and ensure that the voice of customers is embedded throughout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monitoring process and product quality control.</a:t>
            </a:r>
            <a:endParaRPr kumimoji="0" lang="en-GB" altLang="en-US" sz="200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296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FF0000"/>
                </a:solidFill>
              </a:rPr>
              <a:t>DSP for Communications </a:t>
            </a:r>
            <a:r>
              <a:rPr lang="en-GB" sz="3600" b="1" dirty="0" smtClean="0">
                <a:solidFill>
                  <a:srgbClr val="FF0000"/>
                </a:solidFill>
              </a:rPr>
              <a:t>/EE5555</a:t>
            </a:r>
            <a:endParaRPr lang="en-GB" sz="3600" b="1" dirty="0">
              <a:solidFill>
                <a:srgbClr val="FF0000"/>
              </a:solidFill>
            </a:endParaRPr>
          </a:p>
        </p:txBody>
      </p:sp>
      <p:sp>
        <p:nvSpPr>
          <p:cNvPr id="3" name="Content Placeholder 2"/>
          <p:cNvSpPr>
            <a:spLocks noGrp="1"/>
          </p:cNvSpPr>
          <p:nvPr>
            <p:ph idx="1"/>
          </p:nvPr>
        </p:nvSpPr>
        <p:spPr/>
        <p:txBody>
          <a:bodyPr>
            <a:normAutofit fontScale="92500"/>
          </a:bodyPr>
          <a:lstStyle/>
          <a:p>
            <a:r>
              <a:rPr lang="en-GB" dirty="0"/>
              <a:t>MAIN AIMS</a:t>
            </a:r>
          </a:p>
          <a:p>
            <a:pPr marL="0" indent="0">
              <a:buNone/>
            </a:pPr>
            <a:endParaRPr lang="en-GB" dirty="0"/>
          </a:p>
          <a:p>
            <a:pPr lvl="0"/>
            <a:r>
              <a:rPr lang="en-GB" dirty="0"/>
              <a:t>To develop in-depth knowledge and understanding of real-time signal processing, reconfigurable computing and DSP system architecture.</a:t>
            </a:r>
          </a:p>
          <a:p>
            <a:pPr lvl="0"/>
            <a:r>
              <a:rPr lang="en-GB" dirty="0"/>
              <a:t>To comprehensively understand and implement real time algorithms on DSP processors for wireless communication applications.</a:t>
            </a:r>
          </a:p>
          <a:p>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74</a:t>
            </a:fld>
            <a:endParaRPr lang="en-GB"/>
          </a:p>
        </p:txBody>
      </p:sp>
    </p:spTree>
    <p:extLst>
      <p:ext uri="{BB962C8B-B14F-4D97-AF65-F5344CB8AC3E}">
        <p14:creationId xmlns:p14="http://schemas.microsoft.com/office/powerpoint/2010/main" val="309566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75</a:t>
            </a:fld>
            <a:endParaRPr lang="en-GB"/>
          </a:p>
        </p:txBody>
      </p:sp>
      <p:sp>
        <p:nvSpPr>
          <p:cNvPr id="7" name="Rectangle 1"/>
          <p:cNvSpPr>
            <a:spLocks noGrp="1" noChangeArrowheads="1"/>
          </p:cNvSpPr>
          <p:nvPr>
            <p:ph idx="1"/>
          </p:nvPr>
        </p:nvSpPr>
        <p:spPr bwMode="auto">
          <a:xfrm>
            <a:off x="215842" y="2142974"/>
            <a:ext cx="867663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GB" altLang="en-US" sz="24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INDICATIVE CONTENT</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24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Introduction to Real-time DSP</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GB" altLang="en-US" sz="2400" i="0" u="sng" strike="noStrike" cap="none" normalizeH="0" baseline="0" dirty="0" smtClean="0">
              <a:ln>
                <a:noFill/>
              </a:ln>
              <a:solidFill>
                <a:schemeClr val="tx1"/>
              </a:solidFill>
              <a:effectLs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DSP Hardware, Software and Programming</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GB"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Implementation of DSP Algorithms for communications </a:t>
            </a:r>
            <a:endParaRPr kumimoji="0" lang="en-GB" altLang="en-US" sz="2400" i="0" u="sng" strike="noStrike" cap="none" normalizeH="0" baseline="0" dirty="0" smtClean="0">
              <a:ln>
                <a:noFill/>
              </a:ln>
              <a:solidFill>
                <a:schemeClr val="tx1"/>
              </a:solidFill>
              <a:effectLs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GB"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fr-FR"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a:t>
            </a:r>
            <a:r>
              <a:rPr kumimoji="0" lang="fr-FR" altLang="en-US" sz="2400" i="0" u="none" strike="noStrike" cap="none" normalizeH="0" baseline="0" dirty="0" err="1" smtClean="0">
                <a:ln>
                  <a:noFill/>
                </a:ln>
                <a:solidFill>
                  <a:schemeClr val="tx1"/>
                </a:solidFill>
                <a:effectLst/>
                <a:ea typeface="Times New Roman" panose="02020603050405020304" pitchFamily="18" charset="0"/>
                <a:cs typeface="Arial" panose="020B0604020202020204" pitchFamily="34" charset="0"/>
              </a:rPr>
              <a:t>Lab</a:t>
            </a:r>
            <a:r>
              <a:rPr kumimoji="0" lang="fr-FR"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exercices for </a:t>
            </a:r>
            <a:r>
              <a:rPr kumimoji="0" lang="en-GB"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familiarisation with practical</a:t>
            </a:r>
            <a:r>
              <a:rPr kumimoji="0" lang="fr-FR"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aspects of</a:t>
            </a:r>
          </a:p>
          <a:p>
            <a:pPr marL="0" marR="0" lvl="0" indent="0" algn="l" defTabSz="914400" rtl="0" eaLnBrk="0" fontAlgn="base" latinLnBrk="0" hangingPunct="0">
              <a:lnSpc>
                <a:spcPct val="100000"/>
              </a:lnSpc>
              <a:spcBef>
                <a:spcPct val="0"/>
              </a:spcBef>
              <a:spcAft>
                <a:spcPct val="0"/>
              </a:spcAft>
              <a:buClrTx/>
              <a:buSzTx/>
              <a:buNone/>
              <a:tabLst>
                <a:tab pos="228600" algn="l"/>
              </a:tabLst>
            </a:pPr>
            <a:r>
              <a:rPr kumimoji="0" lang="fr-FR"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real-time </a:t>
            </a:r>
            <a:r>
              <a:rPr kumimoji="0" lang="fr-FR" altLang="en-US" sz="2400" i="0" u="none" strike="noStrike" cap="none" normalizeH="0" baseline="0" dirty="0" err="1" smtClean="0">
                <a:ln>
                  <a:noFill/>
                </a:ln>
                <a:solidFill>
                  <a:schemeClr val="tx1"/>
                </a:solidFill>
                <a:effectLst/>
                <a:ea typeface="Times New Roman" panose="02020603050405020304" pitchFamily="18" charset="0"/>
                <a:cs typeface="Arial" panose="020B0604020202020204" pitchFamily="34" charset="0"/>
              </a:rPr>
              <a:t>DSP</a:t>
            </a:r>
            <a:r>
              <a:rPr kumimoji="0" lang="fr-FR" altLang="en-US" sz="2400" i="0" u="none" strike="noStrike" cap="none" normalizeH="0" dirty="0" smtClean="0">
                <a:ln>
                  <a:noFill/>
                </a:ln>
                <a:solidFill>
                  <a:schemeClr val="tx1"/>
                </a:solidFill>
                <a:effectLst/>
                <a:ea typeface="Times New Roman" panose="02020603050405020304" pitchFamily="18" charset="0"/>
                <a:cs typeface="Arial" panose="020B0604020202020204" pitchFamily="34" charset="0"/>
              </a:rPr>
              <a:t> </a:t>
            </a:r>
            <a:r>
              <a:rPr kumimoji="0" lang="fr-FR"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for communications </a:t>
            </a:r>
            <a:r>
              <a:rPr kumimoji="0" lang="en-GB"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algorithms</a:t>
            </a:r>
            <a:r>
              <a:rPr kumimoji="0" lang="fr-FR" altLang="en-US" sz="240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a:t>
            </a:r>
            <a:endParaRPr kumimoji="0" lang="fr-FR" altLang="en-US" sz="240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11856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FF0000"/>
                </a:solidFill>
              </a:rPr>
              <a:t>Network Design and Management/ EE527</a:t>
            </a:r>
            <a:endParaRPr lang="en-GB" sz="3600" b="1" dirty="0">
              <a:solidFill>
                <a:srgbClr val="FF0000"/>
              </a:solidFill>
            </a:endParaRPr>
          </a:p>
        </p:txBody>
      </p:sp>
      <p:sp>
        <p:nvSpPr>
          <p:cNvPr id="3" name="Content Placeholder 2"/>
          <p:cNvSpPr>
            <a:spLocks noGrp="1"/>
          </p:cNvSpPr>
          <p:nvPr>
            <p:ph idx="1"/>
          </p:nvPr>
        </p:nvSpPr>
        <p:spPr/>
        <p:txBody>
          <a:bodyPr/>
          <a:lstStyle/>
          <a:p>
            <a:pPr marL="0" indent="0">
              <a:buNone/>
            </a:pPr>
            <a:r>
              <a:rPr lang="en-GB" dirty="0"/>
              <a:t>MAIN </a:t>
            </a:r>
            <a:r>
              <a:rPr lang="en-GB" dirty="0" smtClean="0"/>
              <a:t>AIM</a:t>
            </a:r>
            <a:endParaRPr lang="en-GB" dirty="0"/>
          </a:p>
          <a:p>
            <a:pPr marL="0" indent="0">
              <a:buNone/>
            </a:pPr>
            <a:r>
              <a:rPr lang="en-GB" dirty="0"/>
              <a:t> </a:t>
            </a:r>
          </a:p>
          <a:p>
            <a:r>
              <a:rPr lang="en-GB" dirty="0"/>
              <a:t>The aim of this module is to introduce the models and algorithms associated with networks design and management, and to provide a practical understanding of design principles.</a:t>
            </a:r>
          </a:p>
          <a:p>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76</a:t>
            </a:fld>
            <a:endParaRPr lang="en-GB"/>
          </a:p>
        </p:txBody>
      </p:sp>
    </p:spTree>
    <p:extLst>
      <p:ext uri="{BB962C8B-B14F-4D97-AF65-F5344CB8AC3E}">
        <p14:creationId xmlns:p14="http://schemas.microsoft.com/office/powerpoint/2010/main" val="337628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6632"/>
            <a:ext cx="8517632" cy="6336704"/>
          </a:xfrm>
        </p:spPr>
        <p:txBody>
          <a:bodyPr>
            <a:noAutofit/>
          </a:bodyPr>
          <a:lstStyle/>
          <a:p>
            <a:pPr marL="0" indent="0">
              <a:buNone/>
            </a:pPr>
            <a:r>
              <a:rPr lang="en-GB" sz="3600" b="1" dirty="0">
                <a:solidFill>
                  <a:srgbClr val="FF0000"/>
                </a:solidFill>
              </a:rPr>
              <a:t>INDICATIVE CONTENT:</a:t>
            </a:r>
          </a:p>
          <a:p>
            <a:pPr lvl="0"/>
            <a:r>
              <a:rPr lang="en-GB" sz="2400" dirty="0"/>
              <a:t>Introduction</a:t>
            </a:r>
          </a:p>
          <a:p>
            <a:r>
              <a:rPr lang="en-GB" sz="2400" dirty="0"/>
              <a:t>Different types of networks</a:t>
            </a:r>
          </a:p>
          <a:p>
            <a:r>
              <a:rPr lang="en-GB" sz="2400" dirty="0"/>
              <a:t>Information Centric Networking</a:t>
            </a:r>
          </a:p>
          <a:p>
            <a:r>
              <a:rPr lang="en-GB" sz="2400" dirty="0"/>
              <a:t>Software Defined Networks</a:t>
            </a:r>
          </a:p>
          <a:p>
            <a:r>
              <a:rPr lang="en-GB" sz="2400" dirty="0"/>
              <a:t>Different types of protocols</a:t>
            </a:r>
          </a:p>
          <a:p>
            <a:r>
              <a:rPr lang="en-GB" sz="2400" dirty="0"/>
              <a:t>Network </a:t>
            </a:r>
            <a:r>
              <a:rPr lang="en-GB" sz="2400" dirty="0" smtClean="0"/>
              <a:t>performance</a:t>
            </a:r>
            <a:r>
              <a:rPr lang="en-GB" sz="2400" dirty="0"/>
              <a:t> </a:t>
            </a:r>
          </a:p>
          <a:p>
            <a:pPr lvl="0"/>
            <a:r>
              <a:rPr lang="en-GB" sz="2400" dirty="0"/>
              <a:t>Network design principles</a:t>
            </a:r>
          </a:p>
          <a:p>
            <a:r>
              <a:rPr lang="en-GB" sz="2400" dirty="0"/>
              <a:t>User needs and requirements</a:t>
            </a:r>
          </a:p>
          <a:p>
            <a:r>
              <a:rPr lang="en-GB" sz="2400" dirty="0"/>
              <a:t>Characterisation of existing networks </a:t>
            </a:r>
          </a:p>
          <a:p>
            <a:r>
              <a:rPr lang="en-GB" sz="2400" dirty="0" smtClean="0"/>
              <a:t>Network </a:t>
            </a:r>
            <a:r>
              <a:rPr lang="en-GB" sz="2400" dirty="0"/>
              <a:t>architecture design</a:t>
            </a:r>
          </a:p>
          <a:p>
            <a:r>
              <a:rPr lang="en-GB" sz="2400" dirty="0"/>
              <a:t>Network Function </a:t>
            </a:r>
            <a:r>
              <a:rPr lang="en-GB" sz="2400" dirty="0" smtClean="0"/>
              <a:t>Virtualisation</a:t>
            </a:r>
            <a:endParaRPr lang="en-GB" sz="2400"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dirty="0" smtClean="0"/>
              <a:t>Presentation Title</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77</a:t>
            </a:fld>
            <a:endParaRPr lang="en-GB"/>
          </a:p>
        </p:txBody>
      </p:sp>
    </p:spTree>
    <p:extLst>
      <p:ext uri="{BB962C8B-B14F-4D97-AF65-F5344CB8AC3E}">
        <p14:creationId xmlns:p14="http://schemas.microsoft.com/office/powerpoint/2010/main" val="109569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648" y="263896"/>
            <a:ext cx="8316598" cy="4525963"/>
          </a:xfrm>
        </p:spPr>
        <p:txBody>
          <a:bodyPr>
            <a:normAutofit lnSpcReduction="10000"/>
          </a:bodyPr>
          <a:lstStyle/>
          <a:p>
            <a:r>
              <a:rPr lang="en-GB" dirty="0"/>
              <a:t>Analytical modelling</a:t>
            </a:r>
          </a:p>
          <a:p>
            <a:r>
              <a:rPr lang="en-GB" dirty="0"/>
              <a:t>Network simulation </a:t>
            </a:r>
            <a:r>
              <a:rPr lang="en-GB" dirty="0" smtClean="0"/>
              <a:t>tools</a:t>
            </a:r>
            <a:r>
              <a:rPr lang="en-GB" dirty="0"/>
              <a:t> </a:t>
            </a:r>
          </a:p>
          <a:p>
            <a:pPr lvl="0"/>
            <a:r>
              <a:rPr lang="en-GB" dirty="0"/>
              <a:t>Network design algorithms</a:t>
            </a:r>
          </a:p>
          <a:p>
            <a:r>
              <a:rPr lang="en-GB" dirty="0" smtClean="0"/>
              <a:t>Optimisation algorithms</a:t>
            </a:r>
            <a:r>
              <a:rPr lang="en-GB" dirty="0"/>
              <a:t> </a:t>
            </a:r>
          </a:p>
          <a:p>
            <a:pPr lvl="0"/>
            <a:r>
              <a:rPr lang="en-GB" dirty="0"/>
              <a:t>Quality of Services (</a:t>
            </a:r>
            <a:r>
              <a:rPr lang="en-GB" dirty="0" err="1"/>
              <a:t>QoS</a:t>
            </a:r>
            <a:r>
              <a:rPr lang="en-GB" dirty="0" smtClean="0"/>
              <a:t>)</a:t>
            </a:r>
            <a:endParaRPr lang="en-GB" dirty="0"/>
          </a:p>
          <a:p>
            <a:pPr lvl="0"/>
            <a:r>
              <a:rPr lang="en-GB" dirty="0"/>
              <a:t>Resource </a:t>
            </a:r>
            <a:r>
              <a:rPr lang="en-GB" dirty="0" smtClean="0"/>
              <a:t>management</a:t>
            </a:r>
            <a:endParaRPr lang="en-GB" dirty="0"/>
          </a:p>
          <a:p>
            <a:pPr lvl="0"/>
            <a:r>
              <a:rPr lang="en-GB" dirty="0"/>
              <a:t>Network </a:t>
            </a:r>
            <a:r>
              <a:rPr lang="en-GB" dirty="0" smtClean="0"/>
              <a:t>management</a:t>
            </a:r>
            <a:endParaRPr lang="en-GB" dirty="0"/>
          </a:p>
          <a:p>
            <a:pPr lvl="0"/>
            <a:r>
              <a:rPr lang="en-GB" dirty="0"/>
              <a:t>Regulation and Policies</a:t>
            </a:r>
          </a:p>
          <a:p>
            <a:endParaRPr lang="en-GB" dirty="0"/>
          </a:p>
          <a:p>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78</a:t>
            </a:fld>
            <a:endParaRPr lang="en-GB"/>
          </a:p>
        </p:txBody>
      </p:sp>
    </p:spTree>
    <p:extLst>
      <p:ext uri="{BB962C8B-B14F-4D97-AF65-F5344CB8AC3E}">
        <p14:creationId xmlns:p14="http://schemas.microsoft.com/office/powerpoint/2010/main" val="369437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GB" sz="3600" b="1" dirty="0">
                <a:solidFill>
                  <a:srgbClr val="FF0000"/>
                </a:solidFill>
              </a:rPr>
              <a:t>Advanced Digital Communications</a:t>
            </a:r>
            <a:br>
              <a:rPr lang="en-GB" sz="3600" b="1" dirty="0">
                <a:solidFill>
                  <a:srgbClr val="FF0000"/>
                </a:solidFill>
              </a:rPr>
            </a:br>
            <a:r>
              <a:rPr lang="en-GB" sz="3600" b="1" dirty="0" smtClean="0">
                <a:solidFill>
                  <a:srgbClr val="FF0000"/>
                </a:solidFill>
              </a:rPr>
              <a:t>/EE5511</a:t>
            </a:r>
            <a:endParaRPr lang="en-GB" sz="3600" b="1" dirty="0">
              <a:solidFill>
                <a:srgbClr val="FF0000"/>
              </a:solidFill>
            </a:endParaRPr>
          </a:p>
        </p:txBody>
      </p:sp>
      <p:sp>
        <p:nvSpPr>
          <p:cNvPr id="3" name="Content Placeholder 2"/>
          <p:cNvSpPr>
            <a:spLocks noGrp="1"/>
          </p:cNvSpPr>
          <p:nvPr>
            <p:ph idx="1"/>
          </p:nvPr>
        </p:nvSpPr>
        <p:spPr/>
        <p:txBody>
          <a:bodyPr/>
          <a:lstStyle/>
          <a:p>
            <a:pPr marL="0" indent="0">
              <a:buNone/>
            </a:pPr>
            <a:r>
              <a:rPr lang="en-GB" dirty="0"/>
              <a:t>MAIN AIMS</a:t>
            </a:r>
          </a:p>
          <a:p>
            <a:endParaRPr lang="en-GB" dirty="0"/>
          </a:p>
          <a:p>
            <a:r>
              <a:rPr lang="en-GB" dirty="0"/>
              <a:t>To teach students advanced topics in digital communication systems.</a:t>
            </a:r>
          </a:p>
          <a:p>
            <a:r>
              <a:rPr lang="en-GB" dirty="0"/>
              <a:t>To provide students with up-to-date knowledge of the techniques used in digital communication systems.</a:t>
            </a:r>
          </a:p>
          <a:p>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79</a:t>
            </a:fld>
            <a:endParaRPr lang="en-GB"/>
          </a:p>
        </p:txBody>
      </p:sp>
    </p:spTree>
    <p:extLst>
      <p:ext uri="{BB962C8B-B14F-4D97-AF65-F5344CB8AC3E}">
        <p14:creationId xmlns:p14="http://schemas.microsoft.com/office/powerpoint/2010/main" val="28111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9" y="269776"/>
            <a:ext cx="8892480" cy="1143000"/>
          </a:xfrm>
        </p:spPr>
        <p:txBody>
          <a:bodyPr>
            <a:noAutofit/>
          </a:bodyPr>
          <a:lstStyle/>
          <a:p>
            <a:pPr algn="ctr"/>
            <a:r>
              <a:rPr lang="en-US" b="1" dirty="0" smtClean="0">
                <a:solidFill>
                  <a:srgbClr val="FF0000"/>
                </a:solidFill>
              </a:rPr>
              <a:t>What Are The Research Area</a:t>
            </a:r>
            <a:endParaRPr lang="en-US" b="1" dirty="0">
              <a:solidFill>
                <a:srgbClr val="FF0000"/>
              </a:solidFill>
            </a:endParaRP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solidFill>
                  <a:srgbClr val="00325B"/>
                </a:solidFill>
              </a:rPr>
              <a:t>2</a:t>
            </a:r>
            <a:endParaRPr lang="ar-IQ">
              <a:solidFill>
                <a:srgbClr val="00325B"/>
              </a:solidFill>
            </a:endParaRPr>
          </a:p>
        </p:txBody>
      </p:sp>
      <p:sp>
        <p:nvSpPr>
          <p:cNvPr id="5" name="Footer Placeholder 4"/>
          <p:cNvSpPr>
            <a:spLocks noGrp="1"/>
          </p:cNvSpPr>
          <p:nvPr>
            <p:ph type="ftr" sz="quarter" idx="11"/>
          </p:nvPr>
        </p:nvSpPr>
        <p:spPr/>
        <p:txBody>
          <a:bodyPr/>
          <a:lstStyle/>
          <a:p>
            <a:endParaRPr lang="ar-IQ">
              <a:solidFill>
                <a:srgbClr val="00325B"/>
              </a:solidFill>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8</a:t>
            </a:fld>
            <a:endParaRPr lang="ar-IQ">
              <a:solidFill>
                <a:srgbClr val="BE0F34"/>
              </a:solidFill>
            </a:endParaRPr>
          </a:p>
        </p:txBody>
      </p:sp>
    </p:spTree>
    <p:extLst>
      <p:ext uri="{BB962C8B-B14F-4D97-AF65-F5344CB8AC3E}">
        <p14:creationId xmlns:p14="http://schemas.microsoft.com/office/powerpoint/2010/main" val="4123556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20000"/>
          </a:bodyPr>
          <a:lstStyle/>
          <a:p>
            <a:pPr marL="0" indent="0">
              <a:buNone/>
            </a:pPr>
            <a:r>
              <a:rPr lang="en-GB" sz="3900" b="1" dirty="0">
                <a:solidFill>
                  <a:srgbClr val="FF0000"/>
                </a:solidFill>
              </a:rPr>
              <a:t>INDICATIVE CONTENT</a:t>
            </a:r>
          </a:p>
          <a:p>
            <a:endParaRPr lang="en-GB" sz="2800" dirty="0"/>
          </a:p>
          <a:p>
            <a:r>
              <a:rPr lang="en-GB" dirty="0"/>
              <a:t>SOURCE CODING AND </a:t>
            </a:r>
            <a:r>
              <a:rPr lang="en-GB" dirty="0" smtClean="0"/>
              <a:t>COMPRESSION</a:t>
            </a:r>
            <a:endParaRPr lang="en-GB" sz="2800" dirty="0"/>
          </a:p>
          <a:p>
            <a:r>
              <a:rPr lang="en-GB" dirty="0"/>
              <a:t>CHANNEL </a:t>
            </a:r>
            <a:r>
              <a:rPr lang="en-GB" dirty="0" smtClean="0"/>
              <a:t>CODING</a:t>
            </a:r>
            <a:endParaRPr lang="en-GB" sz="2800" dirty="0"/>
          </a:p>
          <a:p>
            <a:r>
              <a:rPr lang="en-US" dirty="0"/>
              <a:t>MODULATION </a:t>
            </a:r>
            <a:r>
              <a:rPr lang="en-US" dirty="0" smtClean="0"/>
              <a:t>SCHEMES</a:t>
            </a:r>
            <a:endParaRPr lang="en-GB" sz="2800" dirty="0"/>
          </a:p>
          <a:p>
            <a:r>
              <a:rPr lang="en-US" dirty="0" smtClean="0"/>
              <a:t>ROPAGATION </a:t>
            </a:r>
            <a:r>
              <a:rPr lang="en-US" dirty="0"/>
              <a:t>AND CHANNEL </a:t>
            </a:r>
            <a:r>
              <a:rPr lang="en-US" dirty="0" smtClean="0"/>
              <a:t>MODELLING</a:t>
            </a:r>
          </a:p>
          <a:p>
            <a:r>
              <a:rPr lang="en-GB" dirty="0"/>
              <a:t>EQUALISATION and </a:t>
            </a:r>
            <a:r>
              <a:rPr lang="en-GB" dirty="0" smtClean="0"/>
              <a:t>DE-CODING</a:t>
            </a:r>
            <a:endParaRPr lang="en-GB" sz="2800" dirty="0"/>
          </a:p>
          <a:p>
            <a:r>
              <a:rPr lang="en-US" dirty="0"/>
              <a:t>MULTICARRIER DIGITAL TRANSMISSION AND MULTIPLE ACCESS </a:t>
            </a:r>
            <a:r>
              <a:rPr lang="en-US" dirty="0" smtClean="0"/>
              <a:t>TECHNIQUES</a:t>
            </a:r>
            <a:endParaRPr lang="en-GB" sz="2800" dirty="0"/>
          </a:p>
          <a:p>
            <a:r>
              <a:rPr lang="en-GB" dirty="0"/>
              <a:t>MIMO SYSTEMS</a:t>
            </a:r>
            <a:endParaRPr lang="en-GB" sz="2800" dirty="0"/>
          </a:p>
          <a:p>
            <a:endParaRPr lang="en-GB" b="1" dirty="0"/>
          </a:p>
        </p:txBody>
      </p:sp>
      <p:sp>
        <p:nvSpPr>
          <p:cNvPr id="4" name="Date Placeholder 3"/>
          <p:cNvSpPr>
            <a:spLocks noGrp="1"/>
          </p:cNvSpPr>
          <p:nvPr>
            <p:ph type="dt" sz="half" idx="10"/>
          </p:nvPr>
        </p:nvSpPr>
        <p:spPr/>
        <p:txBody>
          <a:bodyPr/>
          <a:lstStyle/>
          <a:p>
            <a:fld id="{79F2AF39-F53C-4E00-924A-075C5FABD984}" type="datetime4">
              <a:rPr lang="en-GB" smtClean="0"/>
              <a:t>10 February 2019</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80</a:t>
            </a:fld>
            <a:endParaRPr lang="en-GB"/>
          </a:p>
        </p:txBody>
      </p:sp>
    </p:spTree>
    <p:extLst>
      <p:ext uri="{BB962C8B-B14F-4D97-AF65-F5344CB8AC3E}">
        <p14:creationId xmlns:p14="http://schemas.microsoft.com/office/powerpoint/2010/main" val="20044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35496" y="1772816"/>
            <a:ext cx="8784976" cy="4525963"/>
          </a:xfrm>
        </p:spPr>
        <p:txBody>
          <a:bodyPr>
            <a:normAutofit/>
          </a:bodyPr>
          <a:lstStyle/>
          <a:p>
            <a:pPr algn="ctr"/>
            <a:endParaRPr lang="en-GB" sz="4800" b="1" i="1" dirty="0">
              <a:solidFill>
                <a:srgbClr val="FF0000"/>
              </a:solidFill>
              <a:effectLst>
                <a:outerShdw blurRad="38100" dist="38100" dir="2700000" algn="tl">
                  <a:srgbClr val="000000">
                    <a:alpha val="43137"/>
                  </a:srgbClr>
                </a:outerShdw>
              </a:effectLst>
            </a:endParaRPr>
          </a:p>
          <a:p>
            <a:pPr algn="ctr"/>
            <a:r>
              <a:rPr lang="en-GB" sz="96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endParaRPr lang="en-GB" sz="9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386C4D9B-C4BA-43FA-8A2C-49E2BE78A8D6}" type="slidenum">
              <a:rPr lang="ar-IQ" smtClean="0">
                <a:solidFill>
                  <a:srgbClr val="BE0F34"/>
                </a:solidFill>
              </a:rPr>
              <a:pPr/>
              <a:t>81</a:t>
            </a:fld>
            <a:endParaRPr lang="ar-IQ">
              <a:solidFill>
                <a:srgbClr val="BE0F34"/>
              </a:solidFill>
            </a:endParaRPr>
          </a:p>
        </p:txBody>
      </p:sp>
    </p:spTree>
    <p:extLst>
      <p:ext uri="{BB962C8B-B14F-4D97-AF65-F5344CB8AC3E}">
        <p14:creationId xmlns:p14="http://schemas.microsoft.com/office/powerpoint/2010/main" val="262703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solidFill>
                  <a:srgbClr val="FF0000"/>
                </a:solidFill>
                <a:effectLst>
                  <a:outerShdw blurRad="38100" dist="38100" dir="2700000" algn="tl">
                    <a:srgbClr val="000000">
                      <a:alpha val="43137"/>
                    </a:srgbClr>
                  </a:outerShdw>
                </a:effectLst>
              </a:rPr>
              <a:t>Research Topics</a:t>
            </a:r>
            <a:br>
              <a:rPr lang="en-GB" sz="3600" dirty="0" smtClean="0">
                <a:solidFill>
                  <a:srgbClr val="FF0000"/>
                </a:solidFill>
                <a:effectLst>
                  <a:outerShdw blurRad="38100" dist="38100" dir="2700000" algn="tl">
                    <a:srgbClr val="000000">
                      <a:alpha val="43137"/>
                    </a:srgbClr>
                  </a:outerShdw>
                </a:effectLst>
              </a:rPr>
            </a:br>
            <a:r>
              <a:rPr lang="en-GB" sz="3600" dirty="0">
                <a:solidFill>
                  <a:srgbClr val="FF0000"/>
                </a:solidFill>
                <a:effectLst>
                  <a:outerShdw blurRad="38100" dist="38100" dir="2700000" algn="tl">
                    <a:srgbClr val="000000">
                      <a:alpha val="43137"/>
                    </a:srgbClr>
                  </a:outerShdw>
                </a:effectLst>
              </a:rPr>
              <a:t/>
            </a:r>
            <a:br>
              <a:rPr lang="en-GB" sz="3600" dirty="0">
                <a:solidFill>
                  <a:srgbClr val="FF0000"/>
                </a:solidFill>
                <a:effectLst>
                  <a:outerShdw blurRad="38100" dist="38100" dir="2700000" algn="tl">
                    <a:srgbClr val="000000">
                      <a:alpha val="43137"/>
                    </a:srgbClr>
                  </a:outerShdw>
                </a:effectLst>
              </a:rPr>
            </a:br>
            <a:r>
              <a:rPr lang="en-GB" sz="3600" dirty="0">
                <a:solidFill>
                  <a:srgbClr val="FF0000"/>
                </a:solidFill>
                <a:effectLst>
                  <a:outerShdw blurRad="38100" dist="38100" dir="2700000" algn="tl">
                    <a:srgbClr val="000000">
                      <a:alpha val="43137"/>
                    </a:srgbClr>
                  </a:outerShdw>
                </a:effectLst>
              </a:rPr>
              <a:t/>
            </a:r>
            <a:br>
              <a:rPr lang="en-GB" sz="3600" dirty="0">
                <a:solidFill>
                  <a:srgbClr val="FF0000"/>
                </a:solidFill>
                <a:effectLst>
                  <a:outerShdw blurRad="38100" dist="38100" dir="2700000" algn="tl">
                    <a:srgbClr val="000000">
                      <a:alpha val="43137"/>
                    </a:srgbClr>
                  </a:outerShdw>
                </a:effectLst>
              </a:rPr>
            </a:br>
            <a:r>
              <a:rPr lang="en-GB" sz="3100" dirty="0" smtClean="0">
                <a:solidFill>
                  <a:srgbClr val="C00000"/>
                </a:solidFill>
                <a:effectLst>
                  <a:outerShdw blurRad="38100" dist="38100" dir="2700000" algn="tl">
                    <a:srgbClr val="000000">
                      <a:alpha val="43137"/>
                    </a:srgbClr>
                  </a:outerShdw>
                </a:effectLst>
              </a:rPr>
              <a:t>1- Beyond 5G and 6G</a:t>
            </a:r>
            <a:br>
              <a:rPr lang="en-GB" sz="3100" dirty="0" smtClean="0">
                <a:solidFill>
                  <a:srgbClr val="C00000"/>
                </a:solidFill>
                <a:effectLst>
                  <a:outerShdw blurRad="38100" dist="38100" dir="2700000" algn="tl">
                    <a:srgbClr val="000000">
                      <a:alpha val="43137"/>
                    </a:srgbClr>
                  </a:outerShdw>
                </a:effectLst>
              </a:rPr>
            </a:br>
            <a:r>
              <a:rPr lang="en-GB" sz="3100" dirty="0" smtClean="0">
                <a:solidFill>
                  <a:srgbClr val="C00000"/>
                </a:solidFill>
                <a:effectLst>
                  <a:outerShdw blurRad="38100" dist="38100" dir="2700000" algn="tl">
                    <a:srgbClr val="000000">
                      <a:alpha val="43137"/>
                    </a:srgbClr>
                  </a:outerShdw>
                </a:effectLst>
              </a:rPr>
              <a:t/>
            </a:r>
            <a:br>
              <a:rPr lang="en-GB" sz="3100" dirty="0" smtClean="0">
                <a:solidFill>
                  <a:srgbClr val="C00000"/>
                </a:solidFill>
                <a:effectLst>
                  <a:outerShdw blurRad="38100" dist="38100" dir="2700000" algn="tl">
                    <a:srgbClr val="000000">
                      <a:alpha val="43137"/>
                    </a:srgbClr>
                  </a:outerShdw>
                </a:effectLst>
              </a:rPr>
            </a:br>
            <a:r>
              <a:rPr lang="en-GB" sz="2700" dirty="0" smtClean="0">
                <a:solidFill>
                  <a:schemeClr val="tx1"/>
                </a:solidFill>
                <a:effectLst>
                  <a:outerShdw blurRad="38100" dist="38100" dir="2700000" algn="tl">
                    <a:srgbClr val="000000">
                      <a:alpha val="43137"/>
                    </a:srgbClr>
                  </a:outerShdw>
                </a:effectLst>
              </a:rPr>
              <a:t>H-CRAN, </a:t>
            </a:r>
            <a:r>
              <a:rPr lang="en-GB" sz="2700" dirty="0" smtClean="0">
                <a:solidFill>
                  <a:srgbClr val="FF0000"/>
                </a:solidFill>
                <a:effectLst>
                  <a:outerShdw blurRad="38100" dist="38100" dir="2700000" algn="tl">
                    <a:srgbClr val="000000">
                      <a:alpha val="43137"/>
                    </a:srgbClr>
                  </a:outerShdw>
                </a:effectLst>
              </a:rPr>
              <a:t>Beam Forming</a:t>
            </a:r>
            <a:r>
              <a:rPr lang="en-GB" sz="2700" dirty="0" smtClean="0">
                <a:solidFill>
                  <a:srgbClr val="00B0F0"/>
                </a:solidFill>
                <a:effectLst>
                  <a:outerShdw blurRad="38100" dist="38100" dir="2700000" algn="tl">
                    <a:srgbClr val="000000">
                      <a:alpha val="43137"/>
                    </a:srgbClr>
                  </a:outerShdw>
                </a:effectLst>
              </a:rPr>
              <a:t>, MMIMO</a:t>
            </a:r>
            <a:r>
              <a:rPr lang="en-GB" sz="2700" dirty="0" smtClean="0">
                <a:solidFill>
                  <a:schemeClr val="tx1"/>
                </a:solidFill>
                <a:effectLst>
                  <a:outerShdw blurRad="38100" dist="38100" dir="2700000" algn="tl">
                    <a:srgbClr val="000000">
                      <a:alpha val="43137"/>
                    </a:srgbClr>
                  </a:outerShdw>
                </a:effectLst>
              </a:rPr>
              <a:t>, </a:t>
            </a:r>
            <a:r>
              <a:rPr lang="en-GB" sz="2700" dirty="0" smtClean="0">
                <a:solidFill>
                  <a:srgbClr val="002060"/>
                </a:solidFill>
                <a:effectLst>
                  <a:outerShdw blurRad="38100" dist="38100" dir="2700000" algn="tl">
                    <a:srgbClr val="000000">
                      <a:alpha val="43137"/>
                    </a:srgbClr>
                  </a:outerShdw>
                </a:effectLst>
              </a:rPr>
              <a:t>CDI</a:t>
            </a:r>
            <a:r>
              <a:rPr lang="en-GB" sz="2700" dirty="0" smtClean="0">
                <a:solidFill>
                  <a:schemeClr val="accent5">
                    <a:lumMod val="75000"/>
                  </a:schemeClr>
                </a:solidFill>
                <a:effectLst>
                  <a:outerShdw blurRad="38100" dist="38100" dir="2700000" algn="tl">
                    <a:srgbClr val="000000">
                      <a:alpha val="43137"/>
                    </a:srgbClr>
                  </a:outerShdw>
                </a:effectLst>
              </a:rPr>
              <a:t>, </a:t>
            </a:r>
            <a:r>
              <a:rPr lang="en-GB" sz="2700" dirty="0" smtClean="0">
                <a:solidFill>
                  <a:schemeClr val="accent2">
                    <a:lumMod val="50000"/>
                  </a:schemeClr>
                </a:solidFill>
                <a:effectLst>
                  <a:outerShdw blurRad="38100" dist="38100" dir="2700000" algn="tl">
                    <a:srgbClr val="000000">
                      <a:alpha val="43137"/>
                    </a:srgbClr>
                  </a:outerShdw>
                </a:effectLst>
              </a:rPr>
              <a:t>AI</a:t>
            </a:r>
            <a:r>
              <a:rPr lang="en-GB" sz="2700" dirty="0" smtClean="0">
                <a:solidFill>
                  <a:schemeClr val="tx1"/>
                </a:solidFill>
                <a:effectLst>
                  <a:outerShdw blurRad="38100" dist="38100" dir="2700000" algn="tl">
                    <a:srgbClr val="000000">
                      <a:alpha val="43137"/>
                    </a:srgbClr>
                  </a:outerShdw>
                </a:effectLst>
              </a:rPr>
              <a:t>, </a:t>
            </a:r>
            <a:r>
              <a:rPr lang="en-GB" sz="2700" dirty="0" smtClean="0">
                <a:solidFill>
                  <a:srgbClr val="7030A0"/>
                </a:solidFill>
                <a:effectLst>
                  <a:outerShdw blurRad="38100" dist="38100" dir="2700000" algn="tl">
                    <a:srgbClr val="000000">
                      <a:alpha val="43137"/>
                    </a:srgbClr>
                  </a:outerShdw>
                </a:effectLst>
              </a:rPr>
              <a:t>MM WAVE 200-400 GHz</a:t>
            </a:r>
            <a:r>
              <a:rPr lang="en-GB" sz="2700" dirty="0" smtClean="0">
                <a:solidFill>
                  <a:schemeClr val="accent5">
                    <a:lumMod val="50000"/>
                  </a:schemeClr>
                </a:solidFill>
                <a:effectLst>
                  <a:outerShdw blurRad="38100" dist="38100" dir="2700000" algn="tl">
                    <a:srgbClr val="000000">
                      <a:alpha val="43137"/>
                    </a:srgbClr>
                  </a:outerShdw>
                </a:effectLst>
              </a:rPr>
              <a:t>, </a:t>
            </a:r>
            <a:r>
              <a:rPr lang="en-GB" sz="2700" dirty="0" err="1" smtClean="0">
                <a:solidFill>
                  <a:schemeClr val="accent5">
                    <a:lumMod val="50000"/>
                  </a:schemeClr>
                </a:solidFill>
                <a:effectLst>
                  <a:outerShdw blurRad="38100" dist="38100" dir="2700000" algn="tl">
                    <a:srgbClr val="000000">
                      <a:alpha val="43137"/>
                    </a:srgbClr>
                  </a:outerShdw>
                </a:effectLst>
              </a:rPr>
              <a:t>RoF</a:t>
            </a:r>
            <a:r>
              <a:rPr lang="en-GB" sz="2700" dirty="0" smtClean="0">
                <a:solidFill>
                  <a:srgbClr val="7030A0"/>
                </a:solidFill>
                <a:effectLst>
                  <a:outerShdw blurRad="38100" dist="38100" dir="2700000" algn="tl">
                    <a:srgbClr val="000000">
                      <a:alpha val="43137"/>
                    </a:srgbClr>
                  </a:outerShdw>
                </a:effectLst>
              </a:rPr>
              <a:t>, </a:t>
            </a:r>
            <a:r>
              <a:rPr lang="en-GB" sz="2700" dirty="0" err="1" smtClean="0">
                <a:solidFill>
                  <a:schemeClr val="accent6">
                    <a:lumMod val="25000"/>
                  </a:schemeClr>
                </a:solidFill>
                <a:effectLst>
                  <a:outerShdw blurRad="38100" dist="38100" dir="2700000" algn="tl">
                    <a:srgbClr val="000000">
                      <a:alpha val="43137"/>
                    </a:srgbClr>
                  </a:outerShdw>
                </a:effectLst>
              </a:rPr>
              <a:t>QoS</a:t>
            </a:r>
            <a:r>
              <a:rPr lang="en-GB" sz="2700" dirty="0" smtClean="0">
                <a:solidFill>
                  <a:srgbClr val="00B050"/>
                </a:solidFill>
                <a:effectLst>
                  <a:outerShdw blurRad="38100" dist="38100" dir="2700000" algn="tl">
                    <a:srgbClr val="000000">
                      <a:alpha val="43137"/>
                    </a:srgbClr>
                  </a:outerShdw>
                </a:effectLst>
              </a:rPr>
              <a:t>, </a:t>
            </a:r>
            <a:r>
              <a:rPr lang="en-GB" sz="2700" dirty="0" err="1" smtClean="0">
                <a:solidFill>
                  <a:srgbClr val="00B050"/>
                </a:solidFill>
                <a:effectLst>
                  <a:outerShdw blurRad="38100" dist="38100" dir="2700000" algn="tl">
                    <a:srgbClr val="000000">
                      <a:alpha val="43137"/>
                    </a:srgbClr>
                  </a:outerShdw>
                </a:effectLst>
              </a:rPr>
              <a:t>QoE</a:t>
            </a:r>
            <a:r>
              <a:rPr lang="en-GB" sz="2700" dirty="0" smtClean="0">
                <a:solidFill>
                  <a:srgbClr val="00B050"/>
                </a:solidFill>
                <a:effectLst>
                  <a:outerShdw blurRad="38100" dist="38100" dir="2700000" algn="tl">
                    <a:srgbClr val="000000">
                      <a:alpha val="43137"/>
                    </a:srgbClr>
                  </a:outerShdw>
                </a:effectLst>
              </a:rPr>
              <a:t/>
            </a:r>
            <a:br>
              <a:rPr lang="en-GB" sz="2700" dirty="0" smtClean="0">
                <a:solidFill>
                  <a:srgbClr val="00B050"/>
                </a:solidFill>
                <a:effectLst>
                  <a:outerShdw blurRad="38100" dist="38100" dir="2700000" algn="tl">
                    <a:srgbClr val="000000">
                      <a:alpha val="43137"/>
                    </a:srgbClr>
                  </a:outerShdw>
                </a:effectLst>
              </a:rPr>
            </a:br>
            <a:r>
              <a:rPr lang="en-GB" sz="3100" dirty="0">
                <a:solidFill>
                  <a:schemeClr val="tx1"/>
                </a:solidFill>
                <a:effectLst>
                  <a:outerShdw blurRad="38100" dist="38100" dir="2700000" algn="tl">
                    <a:srgbClr val="000000">
                      <a:alpha val="43137"/>
                    </a:srgbClr>
                  </a:outerShdw>
                </a:effectLst>
              </a:rPr>
              <a:t/>
            </a:r>
            <a:br>
              <a:rPr lang="en-GB" sz="3100" dirty="0">
                <a:solidFill>
                  <a:schemeClr val="tx1"/>
                </a:solidFill>
                <a:effectLst>
                  <a:outerShdw blurRad="38100" dist="38100" dir="2700000" algn="tl">
                    <a:srgbClr val="000000">
                      <a:alpha val="43137"/>
                    </a:srgbClr>
                  </a:outerShdw>
                </a:effectLst>
              </a:rPr>
            </a:br>
            <a:r>
              <a:rPr lang="en-GB" sz="3100" dirty="0" smtClean="0">
                <a:solidFill>
                  <a:srgbClr val="C00000"/>
                </a:solidFill>
                <a:effectLst>
                  <a:outerShdw blurRad="38100" dist="38100" dir="2700000" algn="tl">
                    <a:srgbClr val="000000">
                      <a:alpha val="43137"/>
                    </a:srgbClr>
                  </a:outerShdw>
                </a:effectLst>
              </a:rPr>
              <a:t>2- </a:t>
            </a:r>
            <a:r>
              <a:rPr lang="en-GB" sz="3100" dirty="0" err="1" smtClean="0">
                <a:solidFill>
                  <a:srgbClr val="C00000"/>
                </a:solidFill>
                <a:effectLst>
                  <a:outerShdw blurRad="38100" dist="38100" dir="2700000" algn="tl">
                    <a:srgbClr val="000000">
                      <a:alpha val="43137"/>
                    </a:srgbClr>
                  </a:outerShdw>
                </a:effectLst>
              </a:rPr>
              <a:t>IoT</a:t>
            </a:r>
            <a:r>
              <a:rPr lang="en-GB" sz="3100" dirty="0" smtClean="0">
                <a:solidFill>
                  <a:srgbClr val="C00000"/>
                </a:solidFill>
                <a:effectLst>
                  <a:outerShdw blurRad="38100" dist="38100" dir="2700000" algn="tl">
                    <a:srgbClr val="000000">
                      <a:alpha val="43137"/>
                    </a:srgbClr>
                  </a:outerShdw>
                </a:effectLst>
              </a:rPr>
              <a:t> </a:t>
            </a:r>
            <a:r>
              <a:rPr lang="en-GB" sz="3100" dirty="0" smtClean="0">
                <a:solidFill>
                  <a:schemeClr val="tx1"/>
                </a:solidFill>
                <a:effectLst>
                  <a:outerShdw blurRad="38100" dist="38100" dir="2700000" algn="tl">
                    <a:srgbClr val="000000">
                      <a:alpha val="43137"/>
                    </a:srgbClr>
                  </a:outerShdw>
                </a:effectLst>
              </a:rPr>
              <a:t/>
            </a:r>
            <a:br>
              <a:rPr lang="en-GB" sz="3100" dirty="0" smtClean="0">
                <a:solidFill>
                  <a:schemeClr val="tx1"/>
                </a:solidFill>
                <a:effectLst>
                  <a:outerShdw blurRad="38100" dist="38100" dir="2700000" algn="tl">
                    <a:srgbClr val="000000">
                      <a:alpha val="43137"/>
                    </a:srgbClr>
                  </a:outerShdw>
                </a:effectLst>
              </a:rPr>
            </a:br>
            <a:r>
              <a:rPr lang="en-GB" sz="3100" dirty="0">
                <a:solidFill>
                  <a:schemeClr val="tx1"/>
                </a:solidFill>
                <a:effectLst>
                  <a:outerShdw blurRad="38100" dist="38100" dir="2700000" algn="tl">
                    <a:srgbClr val="000000">
                      <a:alpha val="43137"/>
                    </a:srgbClr>
                  </a:outerShdw>
                </a:effectLst>
              </a:rPr>
              <a:t/>
            </a:r>
            <a:br>
              <a:rPr lang="en-GB" sz="3100" dirty="0">
                <a:solidFill>
                  <a:schemeClr val="tx1"/>
                </a:solidFill>
                <a:effectLst>
                  <a:outerShdw blurRad="38100" dist="38100" dir="2700000" algn="tl">
                    <a:srgbClr val="000000">
                      <a:alpha val="43137"/>
                    </a:srgbClr>
                  </a:outerShdw>
                </a:effectLst>
              </a:rPr>
            </a:br>
            <a:r>
              <a:rPr lang="en-GB" sz="2700" dirty="0" err="1" smtClean="0">
                <a:solidFill>
                  <a:schemeClr val="tx1"/>
                </a:solidFill>
                <a:effectLst>
                  <a:outerShdw blurRad="38100" dist="38100" dir="2700000" algn="tl">
                    <a:srgbClr val="000000">
                      <a:alpha val="43137"/>
                    </a:srgbClr>
                  </a:outerShdw>
                </a:effectLst>
              </a:rPr>
              <a:t>IIoT</a:t>
            </a:r>
            <a:r>
              <a:rPr lang="en-GB" sz="2700" dirty="0" smtClean="0">
                <a:solidFill>
                  <a:srgbClr val="7030A0"/>
                </a:solidFill>
                <a:effectLst>
                  <a:outerShdw blurRad="38100" dist="38100" dir="2700000" algn="tl">
                    <a:srgbClr val="000000">
                      <a:alpha val="43137"/>
                    </a:srgbClr>
                  </a:outerShdw>
                </a:effectLst>
              </a:rPr>
              <a:t>, </a:t>
            </a:r>
            <a:r>
              <a:rPr lang="en-GB" sz="2700" dirty="0" smtClean="0">
                <a:solidFill>
                  <a:schemeClr val="accent2">
                    <a:lumMod val="50000"/>
                  </a:schemeClr>
                </a:solidFill>
                <a:effectLst>
                  <a:outerShdw blurRad="38100" dist="38100" dir="2700000" algn="tl">
                    <a:srgbClr val="000000">
                      <a:alpha val="43137"/>
                    </a:srgbClr>
                  </a:outerShdw>
                </a:effectLst>
              </a:rPr>
              <a:t>I-</a:t>
            </a:r>
            <a:r>
              <a:rPr lang="en-GB" sz="2700" dirty="0" err="1" smtClean="0">
                <a:solidFill>
                  <a:schemeClr val="accent2">
                    <a:lumMod val="50000"/>
                  </a:schemeClr>
                </a:solidFill>
                <a:effectLst>
                  <a:outerShdw blurRad="38100" dist="38100" dir="2700000" algn="tl">
                    <a:srgbClr val="000000">
                      <a:alpha val="43137"/>
                    </a:srgbClr>
                  </a:outerShdw>
                </a:effectLst>
              </a:rPr>
              <a:t>IoT</a:t>
            </a:r>
            <a:r>
              <a:rPr lang="en-GB" sz="2700" dirty="0" smtClean="0">
                <a:solidFill>
                  <a:schemeClr val="tx1"/>
                </a:solidFill>
                <a:effectLst>
                  <a:outerShdw blurRad="38100" dist="38100" dir="2700000" algn="tl">
                    <a:srgbClr val="000000">
                      <a:alpha val="43137"/>
                    </a:srgbClr>
                  </a:outerShdw>
                </a:effectLst>
              </a:rPr>
              <a:t>, </a:t>
            </a:r>
            <a:r>
              <a:rPr lang="en-GB" sz="2700" dirty="0" smtClean="0">
                <a:solidFill>
                  <a:srgbClr val="FF0000"/>
                </a:solidFill>
              </a:rPr>
              <a:t>Solar </a:t>
            </a:r>
            <a:r>
              <a:rPr lang="en-GB" sz="2700" dirty="0">
                <a:solidFill>
                  <a:srgbClr val="FF0000"/>
                </a:solidFill>
              </a:rPr>
              <a:t>Energy </a:t>
            </a:r>
            <a:r>
              <a:rPr lang="en-GB" sz="2700" dirty="0" smtClean="0">
                <a:solidFill>
                  <a:srgbClr val="FF0000"/>
                </a:solidFill>
              </a:rPr>
              <a:t>Technology</a:t>
            </a:r>
            <a:r>
              <a:rPr lang="en-GB" sz="2700" dirty="0" smtClean="0"/>
              <a:t>, </a:t>
            </a:r>
            <a:r>
              <a:rPr lang="en-GB" sz="2700" dirty="0" err="1" smtClean="0">
                <a:solidFill>
                  <a:srgbClr val="002060"/>
                </a:solidFill>
              </a:rPr>
              <a:t>Cloudification</a:t>
            </a:r>
            <a:r>
              <a:rPr lang="en-GB" sz="2700" dirty="0" smtClean="0">
                <a:solidFill>
                  <a:srgbClr val="002060"/>
                </a:solidFill>
              </a:rPr>
              <a:t> </a:t>
            </a:r>
            <a:r>
              <a:rPr lang="en-GB" sz="2700" dirty="0">
                <a:solidFill>
                  <a:srgbClr val="002060"/>
                </a:solidFill>
              </a:rPr>
              <a:t>with </a:t>
            </a:r>
            <a:r>
              <a:rPr lang="en-GB" sz="2700" dirty="0" smtClean="0">
                <a:solidFill>
                  <a:srgbClr val="7030A0"/>
                </a:solidFill>
              </a:rPr>
              <a:t>SDN</a:t>
            </a:r>
            <a:r>
              <a:rPr lang="en-GB" sz="2700" dirty="0" smtClean="0"/>
              <a:t>, </a:t>
            </a:r>
            <a:r>
              <a:rPr lang="en-GB" sz="2700" dirty="0" smtClean="0">
                <a:solidFill>
                  <a:schemeClr val="accent2">
                    <a:lumMod val="50000"/>
                  </a:schemeClr>
                </a:solidFill>
              </a:rPr>
              <a:t>Big Data</a:t>
            </a:r>
            <a:r>
              <a:rPr lang="en-GB" sz="2700" dirty="0" smtClean="0">
                <a:solidFill>
                  <a:schemeClr val="accent6">
                    <a:lumMod val="25000"/>
                  </a:schemeClr>
                </a:solidFill>
              </a:rPr>
              <a:t>, Sensor Networks</a:t>
            </a:r>
            <a:r>
              <a:rPr lang="en-GB" sz="2700" dirty="0" smtClean="0">
                <a:solidFill>
                  <a:schemeClr val="accent2">
                    <a:lumMod val="75000"/>
                  </a:schemeClr>
                </a:solidFill>
              </a:rPr>
              <a:t>, M2M</a:t>
            </a:r>
            <a:r>
              <a:rPr lang="en-GB" sz="2700" dirty="0" smtClean="0">
                <a:solidFill>
                  <a:srgbClr val="00B050"/>
                </a:solidFill>
              </a:rPr>
              <a:t>, Autonomous Vehicle, </a:t>
            </a:r>
            <a:r>
              <a:rPr lang="en-GB" sz="2700" dirty="0" smtClean="0">
                <a:solidFill>
                  <a:schemeClr val="accent2">
                    <a:lumMod val="50000"/>
                  </a:schemeClr>
                </a:solidFill>
              </a:rPr>
              <a:t>Security, </a:t>
            </a:r>
            <a:r>
              <a:rPr lang="en-GB" sz="2700" dirty="0" smtClean="0">
                <a:solidFill>
                  <a:srgbClr val="7030A0"/>
                </a:solidFill>
              </a:rPr>
              <a:t>Protocols</a:t>
            </a:r>
            <a:r>
              <a:rPr lang="en-GB" sz="2700" dirty="0">
                <a:solidFill>
                  <a:schemeClr val="accent2">
                    <a:lumMod val="50000"/>
                  </a:schemeClr>
                </a:solidFill>
              </a:rPr>
              <a:t/>
            </a:r>
            <a:br>
              <a:rPr lang="en-GB" sz="2700" dirty="0">
                <a:solidFill>
                  <a:schemeClr val="accent2">
                    <a:lumMod val="50000"/>
                  </a:schemeClr>
                </a:solidFill>
              </a:rPr>
            </a:br>
            <a:r>
              <a:rPr lang="en-GB" sz="3200" dirty="0"/>
              <a:t> </a:t>
            </a:r>
            <a:br>
              <a:rPr lang="en-GB" sz="3200" dirty="0"/>
            </a:br>
            <a:r>
              <a:rPr lang="en-GB" sz="3100" dirty="0" smtClean="0">
                <a:solidFill>
                  <a:schemeClr val="tx1"/>
                </a:solidFill>
                <a:effectLst>
                  <a:outerShdw blurRad="38100" dist="38100" dir="2700000" algn="tl">
                    <a:srgbClr val="000000">
                      <a:alpha val="43137"/>
                    </a:srgbClr>
                  </a:outerShdw>
                </a:effectLst>
              </a:rPr>
              <a:t/>
            </a:r>
            <a:br>
              <a:rPr lang="en-GB" sz="3100" dirty="0" smtClean="0">
                <a:solidFill>
                  <a:schemeClr val="tx1"/>
                </a:solidFill>
                <a:effectLst>
                  <a:outerShdw blurRad="38100" dist="38100" dir="2700000" algn="tl">
                    <a:srgbClr val="000000">
                      <a:alpha val="43137"/>
                    </a:srgbClr>
                  </a:outerShdw>
                </a:effectLst>
              </a:rPr>
            </a:br>
            <a:endParaRPr lang="en-GB" sz="3100" dirty="0">
              <a:solidFill>
                <a:schemeClr val="tx1"/>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endParaRPr lang="ar-IQ">
              <a:solidFill>
                <a:srgbClr val="00325B"/>
              </a:solidFill>
            </a:endParaRPr>
          </a:p>
        </p:txBody>
      </p:sp>
      <p:sp>
        <p:nvSpPr>
          <p:cNvPr id="5" name="Slide Number Placeholder 4"/>
          <p:cNvSpPr>
            <a:spLocks noGrp="1"/>
          </p:cNvSpPr>
          <p:nvPr>
            <p:ph type="sldNum" sz="quarter" idx="12"/>
          </p:nvPr>
        </p:nvSpPr>
        <p:spPr/>
        <p:txBody>
          <a:bodyPr/>
          <a:lstStyle/>
          <a:p>
            <a:fld id="{386C4D9B-C4BA-43FA-8A2C-49E2BE78A8D6}" type="slidenum">
              <a:rPr lang="ar-IQ" smtClean="0">
                <a:solidFill>
                  <a:srgbClr val="BE0F34"/>
                </a:solidFill>
              </a:rPr>
              <a:pPr/>
              <a:t>9</a:t>
            </a:fld>
            <a:endParaRPr lang="ar-IQ">
              <a:solidFill>
                <a:srgbClr val="BE0F34"/>
              </a:solidFill>
            </a:endParaRPr>
          </a:p>
        </p:txBody>
      </p:sp>
    </p:spTree>
    <p:extLst>
      <p:ext uri="{BB962C8B-B14F-4D97-AF65-F5344CB8AC3E}">
        <p14:creationId xmlns:p14="http://schemas.microsoft.com/office/powerpoint/2010/main" val="274150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6552_BUL_PowePoint_TPL_AW_2.pptx" id="{4D67F386-3FC6-4D8E-BFEC-44461FE00372}" vid="{C71F71E6-4BC7-4BD9-955D-5E456745AA43}"/>
    </a:ext>
  </a:extLst>
</a:theme>
</file>

<file path=ppt/theme/theme2.xml><?xml version="1.0" encoding="utf-8"?>
<a:theme xmlns:a="http://schemas.openxmlformats.org/drawingml/2006/main" name="1_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6552_BUL_PowePoint_TPL_AW_2.pptx" id="{4D67F386-3FC6-4D8E-BFEC-44461FE00372}" vid="{C71F71E6-4BC7-4BD9-955D-5E456745AA43}"/>
    </a:ext>
  </a:extLst>
</a:theme>
</file>

<file path=ppt/theme/theme3.xml><?xml version="1.0" encoding="utf-8"?>
<a:theme xmlns:a="http://schemas.openxmlformats.org/drawingml/2006/main" name="2_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6552_BUL_PowePoint_TPL_AW_2.pptx" id="{4D67F386-3FC6-4D8E-BFEC-44461FE00372}" vid="{C71F71E6-4BC7-4BD9-955D-5E456745AA43}"/>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分析模板(奥运)">
    <a:majorFont>
      <a:latin typeface="Times New Roman"/>
      <a:ea typeface="黑体"/>
      <a:cs typeface=""/>
    </a:majorFont>
    <a:minorFont>
      <a:latin typeface="Times New Roman"/>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7974</TotalTime>
  <Words>6617</Words>
  <Application>Microsoft Office PowerPoint</Application>
  <PresentationFormat>On-screen Show (4:3)</PresentationFormat>
  <Paragraphs>901</Paragraphs>
  <Slides>81</Slides>
  <Notes>47</Notes>
  <HiddenSlides>0</HiddenSlides>
  <MMClips>0</MMClips>
  <ScaleCrop>false</ScaleCrop>
  <HeadingPairs>
    <vt:vector size="8" baseType="variant">
      <vt:variant>
        <vt:lpstr>Fonts Used</vt:lpstr>
      </vt:variant>
      <vt:variant>
        <vt:i4>20</vt:i4>
      </vt:variant>
      <vt:variant>
        <vt:lpstr>Theme</vt:lpstr>
      </vt:variant>
      <vt:variant>
        <vt:i4>4</vt:i4>
      </vt:variant>
      <vt:variant>
        <vt:lpstr>Embedded OLE Servers</vt:lpstr>
      </vt:variant>
      <vt:variant>
        <vt:i4>2</vt:i4>
      </vt:variant>
      <vt:variant>
        <vt:lpstr>Slide Titles</vt:lpstr>
      </vt:variant>
      <vt:variant>
        <vt:i4>81</vt:i4>
      </vt:variant>
    </vt:vector>
  </HeadingPairs>
  <TitlesOfParts>
    <vt:vector size="107" baseType="lpstr">
      <vt:lpstr>Arial Unicode MS</vt:lpstr>
      <vt:lpstr>Microsoft YaHei</vt:lpstr>
      <vt:lpstr>ＭＳ Ｐゴシック</vt:lpstr>
      <vt:lpstr>宋体</vt:lpstr>
      <vt:lpstr>宋体</vt:lpstr>
      <vt:lpstr>Adobe Caslon Pro Bold</vt:lpstr>
      <vt:lpstr>Arabic Typesetting</vt:lpstr>
      <vt:lpstr>Arial</vt:lpstr>
      <vt:lpstr>Calibri</vt:lpstr>
      <vt:lpstr>Cambria</vt:lpstr>
      <vt:lpstr>Cambria Math</vt:lpstr>
      <vt:lpstr>Century Gothic</vt:lpstr>
      <vt:lpstr>Gill Sans</vt:lpstr>
      <vt:lpstr>MS Mincho</vt:lpstr>
      <vt:lpstr>Symbol</vt:lpstr>
      <vt:lpstr>Times</vt:lpstr>
      <vt:lpstr>Times New Roman</vt:lpstr>
      <vt:lpstr>Wingdings</vt:lpstr>
      <vt:lpstr>XyvpnkXjwdkmCspcxdBwngptSTIX-Bold</vt:lpstr>
      <vt:lpstr>ヒラギノ角ゴ ProN W3</vt:lpstr>
      <vt:lpstr>BUL_PowerPoint_Template</vt:lpstr>
      <vt:lpstr>1_BUL_PowerPoint_Template</vt:lpstr>
      <vt:lpstr>2_BUL_PowerPoint_Template</vt:lpstr>
      <vt:lpstr>3_Office Theme</vt:lpstr>
      <vt:lpstr>Worksheet</vt:lpstr>
      <vt:lpstr>Visio</vt:lpstr>
      <vt:lpstr>PowerPoint Presentation</vt:lpstr>
      <vt:lpstr>List of Contents </vt:lpstr>
      <vt:lpstr>WHY Are We Carrying Research in Such Area</vt:lpstr>
      <vt:lpstr>PowerPoint Presentation</vt:lpstr>
      <vt:lpstr> Global Mobile Devices and Connections Growth  </vt:lpstr>
      <vt:lpstr> Mobile Video Traffic by 2021  </vt:lpstr>
      <vt:lpstr>PowerPoint Presentation</vt:lpstr>
      <vt:lpstr>What Are The Research Area</vt:lpstr>
      <vt:lpstr>Research Topics   1- Beyond 5G and 6G  H-CRAN, Beam Forming, MMIMO, CDI, AI, MM WAVE 200-400 GHz, RoF, QoS, QoE  2- IoT   IIoT, I-IoT, Solar Energy Technology, Cloudification with SDN, Big Data, Sensor Networks, M2M, Autonomous Vehicle, Security, Protocols    </vt:lpstr>
      <vt:lpstr>How Are We Carrying Research ?</vt:lpstr>
      <vt:lpstr>PowerPoint Presentation</vt:lpstr>
      <vt:lpstr>Challenge in Mobile Networks </vt:lpstr>
      <vt:lpstr>PowerPoint Presentation</vt:lpstr>
      <vt:lpstr>Centralized baseband pool</vt:lpstr>
      <vt:lpstr>C-RAN Solutions </vt:lpstr>
      <vt:lpstr>PowerPoint Presentation</vt:lpstr>
      <vt:lpstr>Clean System Target</vt:lpstr>
      <vt:lpstr>Vision of C-RAN </vt:lpstr>
      <vt:lpstr>PowerPoint Presentation</vt:lpstr>
      <vt:lpstr>PowerPoint Presentation</vt:lpstr>
      <vt:lpstr>PowerPoint Presentation</vt:lpstr>
      <vt:lpstr>PowerPoint Presentation</vt:lpstr>
      <vt:lpstr>PowerPoint Presentation</vt:lpstr>
      <vt:lpstr>5G and Beyond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Results: after using NR FR2</vt:lpstr>
      <vt:lpstr>Results:</vt:lpstr>
      <vt:lpstr>MM-Wave generation with RoF for Beyond 5G</vt:lpstr>
      <vt:lpstr>MM Wave with Massive MIMO AND Beam Forming with AI for 6G Networks</vt:lpstr>
      <vt:lpstr>PowerPoint Presentation</vt:lpstr>
      <vt:lpstr>PowerPoint Presentation</vt:lpstr>
      <vt:lpstr>PowerPoint Presentation</vt:lpstr>
      <vt:lpstr>PowerPoint Presentation</vt:lpstr>
      <vt:lpstr>PowerPoint Presentation</vt:lpstr>
      <vt:lpstr>Industrial Internet of Things (IIoT)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Performance of M2M with Self Organising Cluster Head to Sink Mapping </vt:lpstr>
      <vt:lpstr>Performance and Evaluation</vt:lpstr>
      <vt:lpstr>Performance and Evaluation  For MLCMS with Adaptive Sleep Mode</vt:lpstr>
      <vt:lpstr>Journal Publications 2017-2018</vt:lpstr>
      <vt:lpstr>PowerPoint Presentation</vt:lpstr>
      <vt:lpstr>PowerPoint Presentation</vt:lpstr>
      <vt:lpstr>PowerPoint Presentation</vt:lpstr>
      <vt:lpstr>PowerPoint Presentation</vt:lpstr>
      <vt:lpstr>MSc Wireless Communication Networks  Modules</vt:lpstr>
      <vt:lpstr>Wireless Network Technologies/ EE5515 </vt:lpstr>
      <vt:lpstr>PowerPoint Presentation</vt:lpstr>
      <vt:lpstr>Radio and Optical Communication Systems/ EE5550</vt:lpstr>
      <vt:lpstr>PowerPoint Presentation</vt:lpstr>
      <vt:lpstr>Project and Dissertation/ EE5500</vt:lpstr>
      <vt:lpstr>Research Methods and Professional Development /EE5611</vt:lpstr>
      <vt:lpstr>PowerPoint Presentation</vt:lpstr>
      <vt:lpstr>PowerPoint Presentation</vt:lpstr>
      <vt:lpstr>Communication Networks Security /EE5612</vt:lpstr>
      <vt:lpstr>PowerPoint Presentation</vt:lpstr>
      <vt:lpstr>Project and Control Management /EE5620</vt:lpstr>
      <vt:lpstr>DSP for Communications /EE5555</vt:lpstr>
      <vt:lpstr>PowerPoint Presentation</vt:lpstr>
      <vt:lpstr>Network Design and Management/ EE527</vt:lpstr>
      <vt:lpstr>PowerPoint Presentation</vt:lpstr>
      <vt:lpstr>PowerPoint Presentation</vt:lpstr>
      <vt:lpstr>Advanced Digital Communications /EE5511</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future</dc:creator>
  <cp:lastModifiedBy>Dell</cp:lastModifiedBy>
  <cp:revision>465</cp:revision>
  <cp:lastPrinted>2018-03-16T12:53:54Z</cp:lastPrinted>
  <dcterms:created xsi:type="dcterms:W3CDTF">2016-03-28T17:20:13Z</dcterms:created>
  <dcterms:modified xsi:type="dcterms:W3CDTF">2019-02-10T05:54:21Z</dcterms:modified>
</cp:coreProperties>
</file>