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slideLayouts/slideLayout16.xml" ContentType="application/vnd.openxmlformats-officedocument.presentationml.slideLayout+xml"/>
  <Override PartName="/ppt/theme/theme6.xml" ContentType="application/vnd.openxmlformats-officedocument.theme+xml"/>
  <Override PartName="/ppt/slideLayouts/slideLayout17.xml" ContentType="application/vnd.openxmlformats-officedocument.presentationml.slideLayout+xml"/>
  <Override PartName="/ppt/theme/theme7.xml" ContentType="application/vnd.openxmlformats-officedocument.theme+xml"/>
  <Override PartName="/ppt/slideLayouts/slideLayout18.xml" ContentType="application/vnd.openxmlformats-officedocument.presentationml.slideLayout+xml"/>
  <Override PartName="/ppt/theme/theme8.xml" ContentType="application/vnd.openxmlformats-officedocument.theme+xml"/>
  <Override PartName="/ppt/slideLayouts/slideLayout19.xml" ContentType="application/vnd.openxmlformats-officedocument.presentationml.slideLayout+xml"/>
  <Override PartName="/ppt/theme/theme9.xml" ContentType="application/vnd.openxmlformats-officedocument.theme+xml"/>
  <Override PartName="/ppt/slideLayouts/slideLayout20.xml" ContentType="application/vnd.openxmlformats-officedocument.presentationml.slideLayout+xml"/>
  <Override PartName="/ppt/theme/theme10.xml" ContentType="application/vnd.openxmlformats-officedocument.theme+xml"/>
  <Override PartName="/ppt/slideLayouts/slideLayout21.xml" ContentType="application/vnd.openxmlformats-officedocument.presentationml.slideLayout+xml"/>
  <Override PartName="/ppt/theme/theme11.xml" ContentType="application/vnd.openxmlformats-officedocument.theme+xml"/>
  <Override PartName="/ppt/slideLayouts/slideLayout22.xml" ContentType="application/vnd.openxmlformats-officedocument.presentationml.slideLayout+xml"/>
  <Override PartName="/ppt/theme/theme12.xml" ContentType="application/vnd.openxmlformats-officedocument.theme+xml"/>
  <Override PartName="/ppt/slideLayouts/slideLayout23.xml" ContentType="application/vnd.openxmlformats-officedocument.presentationml.slideLayout+xml"/>
  <Override PartName="/ppt/theme/theme1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74" r:id="rId3"/>
    <p:sldMasterId id="2147483676" r:id="rId4"/>
    <p:sldMasterId id="2147483678" r:id="rId5"/>
    <p:sldMasterId id="2147483680" r:id="rId6"/>
    <p:sldMasterId id="2147483682" r:id="rId7"/>
    <p:sldMasterId id="2147483684" r:id="rId8"/>
    <p:sldMasterId id="2147483686" r:id="rId9"/>
    <p:sldMasterId id="2147483688" r:id="rId10"/>
    <p:sldMasterId id="2147483690" r:id="rId11"/>
    <p:sldMasterId id="2147483692" r:id="rId12"/>
    <p:sldMasterId id="2147483694" r:id="rId13"/>
  </p:sldMasterIdLst>
  <p:sldIdLst>
    <p:sldId id="256" r:id="rId14"/>
    <p:sldId id="299" r:id="rId15"/>
    <p:sldId id="257" r:id="rId16"/>
    <p:sldId id="259" r:id="rId17"/>
    <p:sldId id="296" r:id="rId18"/>
    <p:sldId id="258" r:id="rId19"/>
    <p:sldId id="263" r:id="rId20"/>
    <p:sldId id="298" r:id="rId21"/>
    <p:sldId id="265" r:id="rId22"/>
    <p:sldId id="266" r:id="rId23"/>
    <p:sldId id="268" r:id="rId24"/>
    <p:sldId id="269" r:id="rId25"/>
    <p:sldId id="270" r:id="rId26"/>
    <p:sldId id="271" r:id="rId27"/>
    <p:sldId id="272" r:id="rId28"/>
    <p:sldId id="274" r:id="rId29"/>
    <p:sldId id="275" r:id="rId30"/>
    <p:sldId id="277" r:id="rId31"/>
    <p:sldId id="297" r:id="rId32"/>
    <p:sldId id="279" r:id="rId33"/>
    <p:sldId id="282" r:id="rId34"/>
    <p:sldId id="285" r:id="rId35"/>
    <p:sldId id="283" r:id="rId36"/>
    <p:sldId id="284" r:id="rId37"/>
    <p:sldId id="286" r:id="rId38"/>
    <p:sldId id="288" r:id="rId39"/>
    <p:sldId id="289" r:id="rId40"/>
    <p:sldId id="301" r:id="rId41"/>
    <p:sldId id="262" r:id="rId42"/>
    <p:sldId id="290" r:id="rId43"/>
    <p:sldId id="292" r:id="rId44"/>
    <p:sldId id="261" r:id="rId45"/>
    <p:sldId id="293" r:id="rId46"/>
    <p:sldId id="294" r:id="rId47"/>
    <p:sldId id="302" r:id="rId48"/>
    <p:sldId id="303" r:id="rId49"/>
    <p:sldId id="300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71" autoAdjust="0"/>
  </p:normalViewPr>
  <p:slideViewPr>
    <p:cSldViewPr>
      <p:cViewPr varScale="1">
        <p:scale>
          <a:sx n="69" d="100"/>
          <a:sy n="69" d="100"/>
        </p:scale>
        <p:origin x="141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slide" Target="slides/slide26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slide" Target="slides/slide29.xml"/><Relationship Id="rId47" Type="http://schemas.openxmlformats.org/officeDocument/2006/relationships/slide" Target="slides/slide34.xml"/><Relationship Id="rId50" Type="http://schemas.openxmlformats.org/officeDocument/2006/relationships/slide" Target="slides/slide37.xml"/><Relationship Id="rId55" Type="http://schemas.openxmlformats.org/officeDocument/2006/relationships/slide" Target="slides/slide42.xml"/><Relationship Id="rId63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41" Type="http://schemas.openxmlformats.org/officeDocument/2006/relationships/slide" Target="slides/slide28.xml"/><Relationship Id="rId54" Type="http://schemas.openxmlformats.org/officeDocument/2006/relationships/slide" Target="slides/slide41.xml"/><Relationship Id="rId62" Type="http://schemas.openxmlformats.org/officeDocument/2006/relationships/slide" Target="slides/slide4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slide" Target="slides/slide27.xml"/><Relationship Id="rId45" Type="http://schemas.openxmlformats.org/officeDocument/2006/relationships/slide" Target="slides/slide32.xml"/><Relationship Id="rId53" Type="http://schemas.openxmlformats.org/officeDocument/2006/relationships/slide" Target="slides/slide40.xml"/><Relationship Id="rId58" Type="http://schemas.openxmlformats.org/officeDocument/2006/relationships/slide" Target="slides/slide45.xml"/><Relationship Id="rId66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49" Type="http://schemas.openxmlformats.org/officeDocument/2006/relationships/slide" Target="slides/slide36.xml"/><Relationship Id="rId57" Type="http://schemas.openxmlformats.org/officeDocument/2006/relationships/slide" Target="slides/slide44.xml"/><Relationship Id="rId61" Type="http://schemas.openxmlformats.org/officeDocument/2006/relationships/slide" Target="slides/slide48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4" Type="http://schemas.openxmlformats.org/officeDocument/2006/relationships/slide" Target="slides/slide31.xml"/><Relationship Id="rId52" Type="http://schemas.openxmlformats.org/officeDocument/2006/relationships/slide" Target="slides/slide39.xml"/><Relationship Id="rId60" Type="http://schemas.openxmlformats.org/officeDocument/2006/relationships/slide" Target="slides/slide47.xml"/><Relationship Id="rId65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slide" Target="slides/slide30.xml"/><Relationship Id="rId48" Type="http://schemas.openxmlformats.org/officeDocument/2006/relationships/slide" Target="slides/slide35.xml"/><Relationship Id="rId56" Type="http://schemas.openxmlformats.org/officeDocument/2006/relationships/slide" Target="slides/slide43.xml"/><Relationship Id="rId64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slide" Target="slides/slide33.xml"/><Relationship Id="rId59" Type="http://schemas.openxmlformats.org/officeDocument/2006/relationships/slide" Target="slides/slide4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50188-4D1E-4188-8760-A09F9AE0BEB5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B8AB9-031A-4224-B496-8CB09C6A6D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50188-4D1E-4188-8760-A09F9AE0BEB5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B8AB9-031A-4224-B496-8CB09C6A6D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50188-4D1E-4188-8760-A09F9AE0BEB5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B8AB9-031A-4224-B496-8CB09C6A6D9B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2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4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6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8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10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32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54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76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FF12A17-FE5C-AA48-898A-8F0DEB10992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charset="0"/>
                <a:ea typeface="ヒラギノ角ゴ Pro W3" charset="-128"/>
                <a:cs typeface="+mn-cs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10/3/2017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charset="0"/>
              <a:ea typeface="ヒラギノ角ゴ Pro W3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charset="0"/>
              <a:ea typeface="ヒラギノ角ゴ Pro W3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B764C2-DBD9-4C94-BEEB-711C52D98A5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charset="0"/>
                <a:ea typeface="ヒラギノ角ゴ Pro W3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charset="0"/>
              <a:ea typeface="ヒラギノ角ゴ Pro W3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04342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2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4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6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8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10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32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54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76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FF12A17-FE5C-AA48-898A-8F0DEB10992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charset="0"/>
                <a:ea typeface="ヒラギノ角ゴ Pro W3" charset="-128"/>
                <a:cs typeface="+mn-cs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10/3/2017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charset="0"/>
              <a:ea typeface="ヒラギノ角ゴ Pro W3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charset="0"/>
              <a:ea typeface="ヒラギノ角ゴ Pro W3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B764C2-DBD9-4C94-BEEB-711C52D98A5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charset="0"/>
                <a:ea typeface="ヒラギノ角ゴ Pro W3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charset="0"/>
              <a:ea typeface="ヒラギノ角ゴ Pro W3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41305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2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4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6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8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10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32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54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76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FF12A17-FE5C-AA48-898A-8F0DEB10992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charset="0"/>
                <a:ea typeface="ヒラギノ角ゴ Pro W3" charset="-128"/>
                <a:cs typeface="+mn-cs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10/3/2017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charset="0"/>
              <a:ea typeface="ヒラギノ角ゴ Pro W3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charset="0"/>
              <a:ea typeface="ヒラギノ角ゴ Pro W3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B764C2-DBD9-4C94-BEEB-711C52D98A5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charset="0"/>
                <a:ea typeface="ヒラギノ角ゴ Pro W3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charset="0"/>
              <a:ea typeface="ヒラギノ角ゴ Pro W3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83186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2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4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6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8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10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32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54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76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FF12A17-FE5C-AA48-898A-8F0DEB10992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charset="0"/>
                <a:ea typeface="ヒラギノ角ゴ Pro W3" charset="-128"/>
                <a:cs typeface="+mn-cs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10/3/2017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charset="0"/>
              <a:ea typeface="ヒラギノ角ゴ Pro W3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charset="0"/>
              <a:ea typeface="ヒラギノ角ゴ Pro W3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B764C2-DBD9-4C94-BEEB-711C52D98A5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charset="0"/>
                <a:ea typeface="ヒラギノ角ゴ Pro W3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charset="0"/>
              <a:ea typeface="ヒラギノ角ゴ Pro W3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1148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2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4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6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8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10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32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54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76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FF12A17-FE5C-AA48-898A-8F0DEB10992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charset="0"/>
                <a:ea typeface="ヒラギノ角ゴ Pro W3" charset="-128"/>
                <a:cs typeface="+mn-cs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10/3/2017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charset="0"/>
              <a:ea typeface="ヒラギノ角ゴ Pro W3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charset="0"/>
              <a:ea typeface="ヒラギノ角ゴ Pro W3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B764C2-DBD9-4C94-BEEB-711C52D98A5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charset="0"/>
                <a:ea typeface="ヒラギノ角ゴ Pro W3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charset="0"/>
              <a:ea typeface="ヒラギノ角ゴ Pro W3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76951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2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4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6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8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10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32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54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76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FF12A17-FE5C-AA48-898A-8F0DEB10992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charset="0"/>
                <a:ea typeface="ヒラギノ角ゴ Pro W3" charset="-128"/>
                <a:cs typeface="+mn-cs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10/3/2017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charset="0"/>
              <a:ea typeface="ヒラギノ角ゴ Pro W3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charset="0"/>
              <a:ea typeface="ヒラギノ角ゴ Pro W3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B764C2-DBD9-4C94-BEEB-711C52D98A5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charset="0"/>
                <a:ea typeface="ヒラギノ角ゴ Pro W3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charset="0"/>
              <a:ea typeface="ヒラギノ角ゴ Pro W3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57842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2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4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6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8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10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32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54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76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FF12A17-FE5C-AA48-898A-8F0DEB10992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charset="0"/>
                <a:ea typeface="ヒラギノ角ゴ Pro W3" charset="-128"/>
                <a:cs typeface="+mn-cs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10/3/2017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charset="0"/>
              <a:ea typeface="ヒラギノ角ゴ Pro W3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charset="0"/>
              <a:ea typeface="ヒラギノ角ゴ Pro W3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B764C2-DBD9-4C94-BEEB-711C52D98A5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charset="0"/>
                <a:ea typeface="ヒラギノ角ゴ Pro W3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charset="0"/>
              <a:ea typeface="ヒラギノ角ゴ Pro W3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87383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2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4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6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8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10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32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54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76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FF12A17-FE5C-AA48-898A-8F0DEB10992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charset="0"/>
                <a:ea typeface="ヒラギノ角ゴ Pro W3" charset="-128"/>
                <a:cs typeface="+mn-cs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10/3/2017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charset="0"/>
              <a:ea typeface="ヒラギノ角ゴ Pro W3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charset="0"/>
              <a:ea typeface="ヒラギノ角ゴ Pro W3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B764C2-DBD9-4C94-BEEB-711C52D98A5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charset="0"/>
                <a:ea typeface="ヒラギノ角ゴ Pro W3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charset="0"/>
              <a:ea typeface="ヒラギノ角ゴ Pro W3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4416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50188-4D1E-4188-8760-A09F9AE0BEB5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B8AB9-031A-4224-B496-8CB09C6A6D9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2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4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6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8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10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32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54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76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FF12A17-FE5C-AA48-898A-8F0DEB10992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charset="0"/>
                <a:ea typeface="ヒラギノ角ゴ Pro W3" charset="-128"/>
                <a:cs typeface="+mn-cs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10/3/2017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charset="0"/>
              <a:ea typeface="ヒラギノ角ゴ Pro W3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charset="0"/>
              <a:ea typeface="ヒラギノ角ゴ Pro W3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B764C2-DBD9-4C94-BEEB-711C52D98A5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charset="0"/>
                <a:ea typeface="ヒラギノ角ゴ Pro W3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charset="0"/>
              <a:ea typeface="ヒラギノ角ゴ Pro W3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65442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/>
          <a:lstStyle>
            <a:lvl1pPr>
              <a:defRPr sz="2000" b="0" i="0">
                <a:solidFill>
                  <a:srgbClr val="8F908F"/>
                </a:solidFill>
                <a:latin typeface="Arial"/>
                <a:cs typeface="Arial"/>
              </a:defRPr>
            </a:lvl1pPr>
            <a:lvl2pPr>
              <a:defRPr sz="1600" b="0" i="0">
                <a:solidFill>
                  <a:srgbClr val="8F908F"/>
                </a:solidFill>
                <a:latin typeface="Arial"/>
                <a:cs typeface="Arial"/>
              </a:defRPr>
            </a:lvl2pPr>
            <a:lvl3pPr>
              <a:defRPr sz="1400" b="0" i="0">
                <a:solidFill>
                  <a:srgbClr val="8F908F"/>
                </a:solidFill>
                <a:latin typeface="Arial"/>
                <a:cs typeface="Arial"/>
              </a:defRPr>
            </a:lvl3pPr>
            <a:lvl4pPr>
              <a:defRPr sz="1200" b="0" i="0">
                <a:solidFill>
                  <a:srgbClr val="8F908F"/>
                </a:solidFill>
                <a:latin typeface="Arial"/>
                <a:cs typeface="Arial"/>
              </a:defRPr>
            </a:lvl4pPr>
            <a:lvl5pPr>
              <a:defRPr sz="1200" b="0" i="0">
                <a:solidFill>
                  <a:srgbClr val="8F908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Placeholder 1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29400" cy="868362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0531CD-C9AA-4A30-AF68-69EE691A92AC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charset="0"/>
                <a:ea typeface="ヒラギノ角ゴ Pro W3" charset="-128"/>
                <a:cs typeface="+mn-cs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10/3/2017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charset="0"/>
              <a:ea typeface="ヒラギノ角ゴ Pro W3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charset="0"/>
              <a:ea typeface="ヒラギノ角ゴ Pro W3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D4BC474-D73A-4A0B-A56B-D0309C6F359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charset="0"/>
                <a:ea typeface="ヒラギノ角ゴ Pro W3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charset="0"/>
              <a:ea typeface="ヒラギノ角ゴ Pro W3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46459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/>
          <a:lstStyle>
            <a:lvl1pPr>
              <a:defRPr sz="2000" b="0" i="0">
                <a:solidFill>
                  <a:srgbClr val="8F908F"/>
                </a:solidFill>
                <a:latin typeface="Arial"/>
                <a:cs typeface="Arial"/>
              </a:defRPr>
            </a:lvl1pPr>
            <a:lvl2pPr>
              <a:defRPr sz="1600" b="0" i="0">
                <a:solidFill>
                  <a:srgbClr val="8F908F"/>
                </a:solidFill>
                <a:latin typeface="Arial"/>
                <a:cs typeface="Arial"/>
              </a:defRPr>
            </a:lvl2pPr>
            <a:lvl3pPr>
              <a:defRPr sz="1400" b="0" i="0">
                <a:solidFill>
                  <a:srgbClr val="8F908F"/>
                </a:solidFill>
                <a:latin typeface="Arial"/>
                <a:cs typeface="Arial"/>
              </a:defRPr>
            </a:lvl3pPr>
            <a:lvl4pPr>
              <a:defRPr sz="1200" b="0" i="0">
                <a:solidFill>
                  <a:srgbClr val="8F908F"/>
                </a:solidFill>
                <a:latin typeface="Arial"/>
                <a:cs typeface="Arial"/>
              </a:defRPr>
            </a:lvl4pPr>
            <a:lvl5pPr>
              <a:defRPr sz="1200" b="0" i="0">
                <a:solidFill>
                  <a:srgbClr val="8F908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Placeholder 1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29400" cy="868362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0531CD-C9AA-4A30-AF68-69EE691A92AC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charset="0"/>
                <a:ea typeface="ヒラギノ角ゴ Pro W3" charset="-128"/>
                <a:cs typeface="+mn-cs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10/3/2017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charset="0"/>
              <a:ea typeface="ヒラギノ角ゴ Pro W3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charset="0"/>
              <a:ea typeface="ヒラギノ角ゴ Pro W3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D4BC474-D73A-4A0B-A56B-D0309C6F359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charset="0"/>
                <a:ea typeface="ヒラギノ角ゴ Pro W3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charset="0"/>
              <a:ea typeface="ヒラギノ角ゴ Pro W3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02721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/>
          <a:lstStyle>
            <a:lvl1pPr>
              <a:defRPr sz="2000" b="0" i="0">
                <a:solidFill>
                  <a:srgbClr val="8F908F"/>
                </a:solidFill>
                <a:latin typeface="Arial"/>
                <a:cs typeface="Arial"/>
              </a:defRPr>
            </a:lvl1pPr>
            <a:lvl2pPr>
              <a:defRPr sz="1600" b="0" i="0">
                <a:solidFill>
                  <a:srgbClr val="8F908F"/>
                </a:solidFill>
                <a:latin typeface="Arial"/>
                <a:cs typeface="Arial"/>
              </a:defRPr>
            </a:lvl2pPr>
            <a:lvl3pPr>
              <a:defRPr sz="1400" b="0" i="0">
                <a:solidFill>
                  <a:srgbClr val="8F908F"/>
                </a:solidFill>
                <a:latin typeface="Arial"/>
                <a:cs typeface="Arial"/>
              </a:defRPr>
            </a:lvl3pPr>
            <a:lvl4pPr>
              <a:defRPr sz="1200" b="0" i="0">
                <a:solidFill>
                  <a:srgbClr val="8F908F"/>
                </a:solidFill>
                <a:latin typeface="Arial"/>
                <a:cs typeface="Arial"/>
              </a:defRPr>
            </a:lvl4pPr>
            <a:lvl5pPr>
              <a:defRPr sz="1200" b="0" i="0">
                <a:solidFill>
                  <a:srgbClr val="8F908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Placeholder 1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29400" cy="868362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0531CD-C9AA-4A30-AF68-69EE691A92AC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charset="0"/>
                <a:ea typeface="ヒラギノ角ゴ Pro W3" charset="-128"/>
                <a:cs typeface="+mn-cs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10/3/2017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charset="0"/>
              <a:ea typeface="ヒラギノ角ゴ Pro W3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charset="0"/>
              <a:ea typeface="ヒラギノ角ゴ Pro W3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D4BC474-D73A-4A0B-A56B-D0309C6F359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charset="0"/>
                <a:ea typeface="ヒラギノ角ゴ Pro W3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charset="0"/>
              <a:ea typeface="ヒラギノ角ゴ Pro W3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9929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50188-4D1E-4188-8760-A09F9AE0BEB5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B8AB9-031A-4224-B496-8CB09C6A6D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50188-4D1E-4188-8760-A09F9AE0BEB5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B8AB9-031A-4224-B496-8CB09C6A6D9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50188-4D1E-4188-8760-A09F9AE0BEB5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B8AB9-031A-4224-B496-8CB09C6A6D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50188-4D1E-4188-8760-A09F9AE0BEB5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B8AB9-031A-4224-B496-8CB09C6A6D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50188-4D1E-4188-8760-A09F9AE0BEB5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B8AB9-031A-4224-B496-8CB09C6A6D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50188-4D1E-4188-8760-A09F9AE0BEB5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B8AB9-031A-4224-B496-8CB09C6A6D9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50188-4D1E-4188-8760-A09F9AE0BEB5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B8AB9-031A-4224-B496-8CB09C6A6D9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2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21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22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23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3850188-4D1E-4188-8760-A09F9AE0BEB5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A72B8AB9-031A-4224-B496-8CB09C6A6D9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Layout_A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338"/>
            <a:ext cx="9161463" cy="689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52600"/>
            <a:ext cx="8229600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EE34056C-770A-489C-B46B-B9991339ABF8}" type="datetime1">
              <a:rPr lang="en-US" altLang="en-US"/>
              <a:pPr>
                <a:defRPr/>
              </a:pPr>
              <a:t>10/3/2017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D93B4D32-C768-4856-A4D5-28DEB77BBF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1" name="Title Placeholder 13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6477000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65195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500" b="1" kern="1200">
          <a:solidFill>
            <a:srgbClr val="595959"/>
          </a:solidFill>
          <a:latin typeface="Arial"/>
          <a:ea typeface="ヒラギノ角ゴ Pro W3" charset="-128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Arial" charset="0"/>
          <a:ea typeface="ヒラギノ角ゴ Pro W3" charset="-128"/>
          <a:cs typeface="Arial" panose="020B0604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Arial" charset="0"/>
          <a:ea typeface="ヒラギノ角ゴ Pro W3" charset="-128"/>
          <a:cs typeface="Arial" panose="020B0604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Arial" charset="0"/>
          <a:ea typeface="ヒラギノ角ゴ Pro W3" charset="-128"/>
          <a:cs typeface="Arial" panose="020B0604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Arial" charset="0"/>
          <a:ea typeface="ヒラギノ角ゴ Pro W3" charset="-128"/>
          <a:cs typeface="Arial" panose="020B0604020202020204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Myriad Pro Semibold" charset="0"/>
          <a:ea typeface="ヒラギノ角ゴ Pro W3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Myriad Pro Semibold" charset="0"/>
          <a:ea typeface="ヒラギノ角ゴ Pro W3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Myriad Pro Semibold" charset="0"/>
          <a:ea typeface="ヒラギノ角ゴ Pro W3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Myriad Pro Semibold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8F908F"/>
          </a:solidFill>
          <a:latin typeface="Arial"/>
          <a:ea typeface="ヒラギノ角ゴ Pro W3" charset="-128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8F908F"/>
          </a:solidFill>
          <a:latin typeface="Arial"/>
          <a:ea typeface="ヒラギノ角ゴ Pro W3" charset="-128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8F908F"/>
          </a:solidFill>
          <a:latin typeface="Arial"/>
          <a:ea typeface="ヒラギノ角ゴ Pro W3" charset="-128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8F908F"/>
          </a:solidFill>
          <a:latin typeface="Arial"/>
          <a:ea typeface="ヒラギノ角ゴ Pro W3" charset="-128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00" kern="1200">
          <a:solidFill>
            <a:srgbClr val="8F908F"/>
          </a:solidFill>
          <a:latin typeface="Arial"/>
          <a:ea typeface="ヒラギノ角ゴ Pro W3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Layout_A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338"/>
            <a:ext cx="9161463" cy="689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52600"/>
            <a:ext cx="8229600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EE34056C-770A-489C-B46B-B9991339ABF8}" type="datetime1">
              <a:rPr lang="en-US" altLang="en-US"/>
              <a:pPr>
                <a:defRPr/>
              </a:pPr>
              <a:t>10/3/2017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D93B4D32-C768-4856-A4D5-28DEB77BBF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1" name="Title Placeholder 13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6477000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83438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500" b="1" kern="1200">
          <a:solidFill>
            <a:srgbClr val="595959"/>
          </a:solidFill>
          <a:latin typeface="Arial"/>
          <a:ea typeface="ヒラギノ角ゴ Pro W3" charset="-128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Arial" charset="0"/>
          <a:ea typeface="ヒラギノ角ゴ Pro W3" charset="-128"/>
          <a:cs typeface="Arial" panose="020B0604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Arial" charset="0"/>
          <a:ea typeface="ヒラギノ角ゴ Pro W3" charset="-128"/>
          <a:cs typeface="Arial" panose="020B0604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Arial" charset="0"/>
          <a:ea typeface="ヒラギノ角ゴ Pro W3" charset="-128"/>
          <a:cs typeface="Arial" panose="020B0604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Arial" charset="0"/>
          <a:ea typeface="ヒラギノ角ゴ Pro W3" charset="-128"/>
          <a:cs typeface="Arial" panose="020B0604020202020204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Myriad Pro Semibold" charset="0"/>
          <a:ea typeface="ヒラギノ角ゴ Pro W3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Myriad Pro Semibold" charset="0"/>
          <a:ea typeface="ヒラギノ角ゴ Pro W3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Myriad Pro Semibold" charset="0"/>
          <a:ea typeface="ヒラギノ角ゴ Pro W3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Myriad Pro Semibold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8F908F"/>
          </a:solidFill>
          <a:latin typeface="Arial"/>
          <a:ea typeface="ヒラギノ角ゴ Pro W3" charset="-128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8F908F"/>
          </a:solidFill>
          <a:latin typeface="Arial"/>
          <a:ea typeface="ヒラギノ角ゴ Pro W3" charset="-128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8F908F"/>
          </a:solidFill>
          <a:latin typeface="Arial"/>
          <a:ea typeface="ヒラギノ角ゴ Pro W3" charset="-128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8F908F"/>
          </a:solidFill>
          <a:latin typeface="Arial"/>
          <a:ea typeface="ヒラギノ角ゴ Pro W3" charset="-128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00" kern="1200">
          <a:solidFill>
            <a:srgbClr val="8F908F"/>
          </a:solidFill>
          <a:latin typeface="Arial"/>
          <a:ea typeface="ヒラギノ角ゴ Pro W3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Layout_A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338"/>
            <a:ext cx="9161463" cy="689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52600"/>
            <a:ext cx="8229600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EE34056C-770A-489C-B46B-B9991339ABF8}" type="datetime1">
              <a:rPr lang="en-US" altLang="en-US"/>
              <a:pPr>
                <a:defRPr/>
              </a:pPr>
              <a:t>10/3/2017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D93B4D32-C768-4856-A4D5-28DEB77BBF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1" name="Title Placeholder 13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6477000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99360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500" b="1" kern="1200">
          <a:solidFill>
            <a:srgbClr val="595959"/>
          </a:solidFill>
          <a:latin typeface="Arial"/>
          <a:ea typeface="ヒラギノ角ゴ Pro W3" charset="-128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Arial" charset="0"/>
          <a:ea typeface="ヒラギノ角ゴ Pro W3" charset="-128"/>
          <a:cs typeface="Arial" panose="020B0604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Arial" charset="0"/>
          <a:ea typeface="ヒラギノ角ゴ Pro W3" charset="-128"/>
          <a:cs typeface="Arial" panose="020B0604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Arial" charset="0"/>
          <a:ea typeface="ヒラギノ角ゴ Pro W3" charset="-128"/>
          <a:cs typeface="Arial" panose="020B0604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Arial" charset="0"/>
          <a:ea typeface="ヒラギノ角ゴ Pro W3" charset="-128"/>
          <a:cs typeface="Arial" panose="020B0604020202020204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Myriad Pro Semibold" charset="0"/>
          <a:ea typeface="ヒラギノ角ゴ Pro W3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Myriad Pro Semibold" charset="0"/>
          <a:ea typeface="ヒラギノ角ゴ Pro W3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Myriad Pro Semibold" charset="0"/>
          <a:ea typeface="ヒラギノ角ゴ Pro W3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Myriad Pro Semibold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8F908F"/>
          </a:solidFill>
          <a:latin typeface="Arial"/>
          <a:ea typeface="ヒラギノ角ゴ Pro W3" charset="-128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8F908F"/>
          </a:solidFill>
          <a:latin typeface="Arial"/>
          <a:ea typeface="ヒラギノ角ゴ Pro W3" charset="-128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8F908F"/>
          </a:solidFill>
          <a:latin typeface="Arial"/>
          <a:ea typeface="ヒラギノ角ゴ Pro W3" charset="-128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8F908F"/>
          </a:solidFill>
          <a:latin typeface="Arial"/>
          <a:ea typeface="ヒラギノ角ゴ Pro W3" charset="-128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00" kern="1200">
          <a:solidFill>
            <a:srgbClr val="8F908F"/>
          </a:solidFill>
          <a:latin typeface="Arial"/>
          <a:ea typeface="ヒラギノ角ゴ Pro W3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Layout_A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338"/>
            <a:ext cx="9161463" cy="689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52600"/>
            <a:ext cx="8229600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EE34056C-770A-489C-B46B-B9991339ABF8}" type="datetime1">
              <a:rPr lang="en-US" altLang="en-US"/>
              <a:pPr>
                <a:defRPr/>
              </a:pPr>
              <a:t>10/3/2017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D93B4D32-C768-4856-A4D5-28DEB77BBF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1" name="Title Placeholder 13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6477000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19847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500" b="1" kern="1200">
          <a:solidFill>
            <a:srgbClr val="595959"/>
          </a:solidFill>
          <a:latin typeface="Arial"/>
          <a:ea typeface="ヒラギノ角ゴ Pro W3" charset="-128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Arial" charset="0"/>
          <a:ea typeface="ヒラギノ角ゴ Pro W3" charset="-128"/>
          <a:cs typeface="Arial" panose="020B0604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Arial" charset="0"/>
          <a:ea typeface="ヒラギノ角ゴ Pro W3" charset="-128"/>
          <a:cs typeface="Arial" panose="020B0604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Arial" charset="0"/>
          <a:ea typeface="ヒラギノ角ゴ Pro W3" charset="-128"/>
          <a:cs typeface="Arial" panose="020B0604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Arial" charset="0"/>
          <a:ea typeface="ヒラギノ角ゴ Pro W3" charset="-128"/>
          <a:cs typeface="Arial" panose="020B0604020202020204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Myriad Pro Semibold" charset="0"/>
          <a:ea typeface="ヒラギノ角ゴ Pro W3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Myriad Pro Semibold" charset="0"/>
          <a:ea typeface="ヒラギノ角ゴ Pro W3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Myriad Pro Semibold" charset="0"/>
          <a:ea typeface="ヒラギノ角ゴ Pro W3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Myriad Pro Semibold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8F908F"/>
          </a:solidFill>
          <a:latin typeface="Arial"/>
          <a:ea typeface="ヒラギノ角ゴ Pro W3" charset="-128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8F908F"/>
          </a:solidFill>
          <a:latin typeface="Arial"/>
          <a:ea typeface="ヒラギノ角ゴ Pro W3" charset="-128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8F908F"/>
          </a:solidFill>
          <a:latin typeface="Arial"/>
          <a:ea typeface="ヒラギノ角ゴ Pro W3" charset="-128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8F908F"/>
          </a:solidFill>
          <a:latin typeface="Arial"/>
          <a:ea typeface="ヒラギノ角ゴ Pro W3" charset="-128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00" kern="1200">
          <a:solidFill>
            <a:srgbClr val="8F908F"/>
          </a:solidFill>
          <a:latin typeface="Arial"/>
          <a:ea typeface="ヒラギノ角ゴ Pro W3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Layout_A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338"/>
            <a:ext cx="9161463" cy="689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52600"/>
            <a:ext cx="8229600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EE34056C-770A-489C-B46B-B9991339ABF8}" type="datetime1">
              <a:rPr lang="en-US" altLang="en-US"/>
              <a:pPr>
                <a:defRPr/>
              </a:pPr>
              <a:t>10/3/2017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D93B4D32-C768-4856-A4D5-28DEB77BBF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1" name="Title Placeholder 13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6477000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28018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500" b="1" kern="1200">
          <a:solidFill>
            <a:srgbClr val="595959"/>
          </a:solidFill>
          <a:latin typeface="Arial"/>
          <a:ea typeface="ヒラギノ角ゴ Pro W3" charset="-128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Arial" charset="0"/>
          <a:ea typeface="ヒラギノ角ゴ Pro W3" charset="-128"/>
          <a:cs typeface="Arial" panose="020B0604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Arial" charset="0"/>
          <a:ea typeface="ヒラギノ角ゴ Pro W3" charset="-128"/>
          <a:cs typeface="Arial" panose="020B0604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Arial" charset="0"/>
          <a:ea typeface="ヒラギノ角ゴ Pro W3" charset="-128"/>
          <a:cs typeface="Arial" panose="020B0604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Arial" charset="0"/>
          <a:ea typeface="ヒラギノ角ゴ Pro W3" charset="-128"/>
          <a:cs typeface="Arial" panose="020B0604020202020204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Myriad Pro Semibold" charset="0"/>
          <a:ea typeface="ヒラギノ角ゴ Pro W3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Myriad Pro Semibold" charset="0"/>
          <a:ea typeface="ヒラギノ角ゴ Pro W3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Myriad Pro Semibold" charset="0"/>
          <a:ea typeface="ヒラギノ角ゴ Pro W3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Myriad Pro Semibold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8F908F"/>
          </a:solidFill>
          <a:latin typeface="Arial"/>
          <a:ea typeface="ヒラギノ角ゴ Pro W3" charset="-128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8F908F"/>
          </a:solidFill>
          <a:latin typeface="Arial"/>
          <a:ea typeface="ヒラギノ角ゴ Pro W3" charset="-128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8F908F"/>
          </a:solidFill>
          <a:latin typeface="Arial"/>
          <a:ea typeface="ヒラギノ角ゴ Pro W3" charset="-128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8F908F"/>
          </a:solidFill>
          <a:latin typeface="Arial"/>
          <a:ea typeface="ヒラギノ角ゴ Pro W3" charset="-128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00" kern="1200">
          <a:solidFill>
            <a:srgbClr val="8F908F"/>
          </a:solidFill>
          <a:latin typeface="Arial"/>
          <a:ea typeface="ヒラギノ角ゴ Pro W3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Layout_A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338"/>
            <a:ext cx="9161463" cy="689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52600"/>
            <a:ext cx="8229600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EE34056C-770A-489C-B46B-B9991339ABF8}" type="datetime1">
              <a:rPr lang="en-US" altLang="en-US"/>
              <a:pPr>
                <a:defRPr/>
              </a:pPr>
              <a:t>10/3/2017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D93B4D32-C768-4856-A4D5-28DEB77BBF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1" name="Title Placeholder 13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6477000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12414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500" b="1" kern="1200">
          <a:solidFill>
            <a:srgbClr val="595959"/>
          </a:solidFill>
          <a:latin typeface="Arial"/>
          <a:ea typeface="ヒラギノ角ゴ Pro W3" charset="-128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Arial" charset="0"/>
          <a:ea typeface="ヒラギノ角ゴ Pro W3" charset="-128"/>
          <a:cs typeface="Arial" panose="020B0604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Arial" charset="0"/>
          <a:ea typeface="ヒラギノ角ゴ Pro W3" charset="-128"/>
          <a:cs typeface="Arial" panose="020B0604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Arial" charset="0"/>
          <a:ea typeface="ヒラギノ角ゴ Pro W3" charset="-128"/>
          <a:cs typeface="Arial" panose="020B0604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Arial" charset="0"/>
          <a:ea typeface="ヒラギノ角ゴ Pro W3" charset="-128"/>
          <a:cs typeface="Arial" panose="020B0604020202020204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Myriad Pro Semibold" charset="0"/>
          <a:ea typeface="ヒラギノ角ゴ Pro W3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Myriad Pro Semibold" charset="0"/>
          <a:ea typeface="ヒラギノ角ゴ Pro W3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Myriad Pro Semibold" charset="0"/>
          <a:ea typeface="ヒラギノ角ゴ Pro W3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Myriad Pro Semibold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8F908F"/>
          </a:solidFill>
          <a:latin typeface="Arial"/>
          <a:ea typeface="ヒラギノ角ゴ Pro W3" charset="-128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8F908F"/>
          </a:solidFill>
          <a:latin typeface="Arial"/>
          <a:ea typeface="ヒラギノ角ゴ Pro W3" charset="-128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8F908F"/>
          </a:solidFill>
          <a:latin typeface="Arial"/>
          <a:ea typeface="ヒラギノ角ゴ Pro W3" charset="-128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8F908F"/>
          </a:solidFill>
          <a:latin typeface="Arial"/>
          <a:ea typeface="ヒラギノ角ゴ Pro W3" charset="-128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00" kern="1200">
          <a:solidFill>
            <a:srgbClr val="8F908F"/>
          </a:solidFill>
          <a:latin typeface="Arial"/>
          <a:ea typeface="ヒラギノ角ゴ Pro W3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Layout_A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338"/>
            <a:ext cx="9161463" cy="689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52600"/>
            <a:ext cx="8229600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EE34056C-770A-489C-B46B-B9991339ABF8}" type="datetime1">
              <a:rPr lang="en-US" altLang="en-US"/>
              <a:pPr>
                <a:defRPr/>
              </a:pPr>
              <a:t>10/3/2017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D93B4D32-C768-4856-A4D5-28DEB77BBF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1" name="Title Placeholder 13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6477000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7619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500" b="1" kern="1200">
          <a:solidFill>
            <a:srgbClr val="595959"/>
          </a:solidFill>
          <a:latin typeface="Arial"/>
          <a:ea typeface="ヒラギノ角ゴ Pro W3" charset="-128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Arial" charset="0"/>
          <a:ea typeface="ヒラギノ角ゴ Pro W3" charset="-128"/>
          <a:cs typeface="Arial" panose="020B0604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Arial" charset="0"/>
          <a:ea typeface="ヒラギノ角ゴ Pro W3" charset="-128"/>
          <a:cs typeface="Arial" panose="020B0604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Arial" charset="0"/>
          <a:ea typeface="ヒラギノ角ゴ Pro W3" charset="-128"/>
          <a:cs typeface="Arial" panose="020B0604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Arial" charset="0"/>
          <a:ea typeface="ヒラギノ角ゴ Pro W3" charset="-128"/>
          <a:cs typeface="Arial" panose="020B0604020202020204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Myriad Pro Semibold" charset="0"/>
          <a:ea typeface="ヒラギノ角ゴ Pro W3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Myriad Pro Semibold" charset="0"/>
          <a:ea typeface="ヒラギノ角ゴ Pro W3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Myriad Pro Semibold" charset="0"/>
          <a:ea typeface="ヒラギノ角ゴ Pro W3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Myriad Pro Semibold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8F908F"/>
          </a:solidFill>
          <a:latin typeface="Arial"/>
          <a:ea typeface="ヒラギノ角ゴ Pro W3" charset="-128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8F908F"/>
          </a:solidFill>
          <a:latin typeface="Arial"/>
          <a:ea typeface="ヒラギノ角ゴ Pro W3" charset="-128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8F908F"/>
          </a:solidFill>
          <a:latin typeface="Arial"/>
          <a:ea typeface="ヒラギノ角ゴ Pro W3" charset="-128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8F908F"/>
          </a:solidFill>
          <a:latin typeface="Arial"/>
          <a:ea typeface="ヒラギノ角ゴ Pro W3" charset="-128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00" kern="1200">
          <a:solidFill>
            <a:srgbClr val="8F908F"/>
          </a:solidFill>
          <a:latin typeface="Arial"/>
          <a:ea typeface="ヒラギノ角ゴ Pro W3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Layout_A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338"/>
            <a:ext cx="9161463" cy="689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52600"/>
            <a:ext cx="8229600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EE34056C-770A-489C-B46B-B9991339ABF8}" type="datetime1">
              <a:rPr lang="en-US" altLang="en-US"/>
              <a:pPr>
                <a:defRPr/>
              </a:pPr>
              <a:t>10/3/2017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D93B4D32-C768-4856-A4D5-28DEB77BBF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1" name="Title Placeholder 13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6477000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08960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500" b="1" kern="1200">
          <a:solidFill>
            <a:srgbClr val="595959"/>
          </a:solidFill>
          <a:latin typeface="Arial"/>
          <a:ea typeface="ヒラギノ角ゴ Pro W3" charset="-128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Arial" charset="0"/>
          <a:ea typeface="ヒラギノ角ゴ Pro W3" charset="-128"/>
          <a:cs typeface="Arial" panose="020B0604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Arial" charset="0"/>
          <a:ea typeface="ヒラギノ角ゴ Pro W3" charset="-128"/>
          <a:cs typeface="Arial" panose="020B0604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Arial" charset="0"/>
          <a:ea typeface="ヒラギノ角ゴ Pro W3" charset="-128"/>
          <a:cs typeface="Arial" panose="020B0604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Arial" charset="0"/>
          <a:ea typeface="ヒラギノ角ゴ Pro W3" charset="-128"/>
          <a:cs typeface="Arial" panose="020B0604020202020204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Myriad Pro Semibold" charset="0"/>
          <a:ea typeface="ヒラギノ角ゴ Pro W3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Myriad Pro Semibold" charset="0"/>
          <a:ea typeface="ヒラギノ角ゴ Pro W3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Myriad Pro Semibold" charset="0"/>
          <a:ea typeface="ヒラギノ角ゴ Pro W3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Myriad Pro Semibold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8F908F"/>
          </a:solidFill>
          <a:latin typeface="Arial"/>
          <a:ea typeface="ヒラギノ角ゴ Pro W3" charset="-128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8F908F"/>
          </a:solidFill>
          <a:latin typeface="Arial"/>
          <a:ea typeface="ヒラギノ角ゴ Pro W3" charset="-128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8F908F"/>
          </a:solidFill>
          <a:latin typeface="Arial"/>
          <a:ea typeface="ヒラギノ角ゴ Pro W3" charset="-128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8F908F"/>
          </a:solidFill>
          <a:latin typeface="Arial"/>
          <a:ea typeface="ヒラギノ角ゴ Pro W3" charset="-128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00" kern="1200">
          <a:solidFill>
            <a:srgbClr val="8F908F"/>
          </a:solidFill>
          <a:latin typeface="Arial"/>
          <a:ea typeface="ヒラギノ角ゴ Pro W3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Layout_A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338"/>
            <a:ext cx="9161463" cy="689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52600"/>
            <a:ext cx="8229600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EE34056C-770A-489C-B46B-B9991339ABF8}" type="datetime1">
              <a:rPr lang="en-US" altLang="en-US"/>
              <a:pPr>
                <a:defRPr/>
              </a:pPr>
              <a:t>10/3/2017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D93B4D32-C768-4856-A4D5-28DEB77BBF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1" name="Title Placeholder 13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6477000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37375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500" b="1" kern="1200">
          <a:solidFill>
            <a:srgbClr val="595959"/>
          </a:solidFill>
          <a:latin typeface="Arial"/>
          <a:ea typeface="ヒラギノ角ゴ Pro W3" charset="-128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Arial" charset="0"/>
          <a:ea typeface="ヒラギノ角ゴ Pro W3" charset="-128"/>
          <a:cs typeface="Arial" panose="020B0604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Arial" charset="0"/>
          <a:ea typeface="ヒラギノ角ゴ Pro W3" charset="-128"/>
          <a:cs typeface="Arial" panose="020B0604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Arial" charset="0"/>
          <a:ea typeface="ヒラギノ角ゴ Pro W3" charset="-128"/>
          <a:cs typeface="Arial" panose="020B0604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Arial" charset="0"/>
          <a:ea typeface="ヒラギノ角ゴ Pro W3" charset="-128"/>
          <a:cs typeface="Arial" panose="020B0604020202020204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Myriad Pro Semibold" charset="0"/>
          <a:ea typeface="ヒラギノ角ゴ Pro W3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Myriad Pro Semibold" charset="0"/>
          <a:ea typeface="ヒラギノ角ゴ Pro W3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Myriad Pro Semibold" charset="0"/>
          <a:ea typeface="ヒラギノ角ゴ Pro W3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Myriad Pro Semibold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8F908F"/>
          </a:solidFill>
          <a:latin typeface="Arial"/>
          <a:ea typeface="ヒラギノ角ゴ Pro W3" charset="-128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8F908F"/>
          </a:solidFill>
          <a:latin typeface="Arial"/>
          <a:ea typeface="ヒラギノ角ゴ Pro W3" charset="-128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8F908F"/>
          </a:solidFill>
          <a:latin typeface="Arial"/>
          <a:ea typeface="ヒラギノ角ゴ Pro W3" charset="-128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8F908F"/>
          </a:solidFill>
          <a:latin typeface="Arial"/>
          <a:ea typeface="ヒラギノ角ゴ Pro W3" charset="-128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00" kern="1200">
          <a:solidFill>
            <a:srgbClr val="8F908F"/>
          </a:solidFill>
          <a:latin typeface="Arial"/>
          <a:ea typeface="ヒラギノ角ゴ Pro W3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Layout_A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338"/>
            <a:ext cx="9161463" cy="689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52600"/>
            <a:ext cx="8229600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EE34056C-770A-489C-B46B-B9991339ABF8}" type="datetime1">
              <a:rPr lang="en-US" altLang="en-US"/>
              <a:pPr>
                <a:defRPr/>
              </a:pPr>
              <a:t>10/3/2017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D93B4D32-C768-4856-A4D5-28DEB77BBF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1" name="Title Placeholder 13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6477000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01709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500" b="1" kern="1200">
          <a:solidFill>
            <a:srgbClr val="595959"/>
          </a:solidFill>
          <a:latin typeface="Arial"/>
          <a:ea typeface="ヒラギノ角ゴ Pro W3" charset="-128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Arial" charset="0"/>
          <a:ea typeface="ヒラギノ角ゴ Pro W3" charset="-128"/>
          <a:cs typeface="Arial" panose="020B0604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Arial" charset="0"/>
          <a:ea typeface="ヒラギノ角ゴ Pro W3" charset="-128"/>
          <a:cs typeface="Arial" panose="020B0604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Arial" charset="0"/>
          <a:ea typeface="ヒラギノ角ゴ Pro W3" charset="-128"/>
          <a:cs typeface="Arial" panose="020B0604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Arial" charset="0"/>
          <a:ea typeface="ヒラギノ角ゴ Pro W3" charset="-128"/>
          <a:cs typeface="Arial" panose="020B0604020202020204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Myriad Pro Semibold" charset="0"/>
          <a:ea typeface="ヒラギノ角ゴ Pro W3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Myriad Pro Semibold" charset="0"/>
          <a:ea typeface="ヒラギノ角ゴ Pro W3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Myriad Pro Semibold" charset="0"/>
          <a:ea typeface="ヒラギノ角ゴ Pro W3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Myriad Pro Semibold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8F908F"/>
          </a:solidFill>
          <a:latin typeface="Arial"/>
          <a:ea typeface="ヒラギノ角ゴ Pro W3" charset="-128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8F908F"/>
          </a:solidFill>
          <a:latin typeface="Arial"/>
          <a:ea typeface="ヒラギノ角ゴ Pro W3" charset="-128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8F908F"/>
          </a:solidFill>
          <a:latin typeface="Arial"/>
          <a:ea typeface="ヒラギノ角ゴ Pro W3" charset="-128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8F908F"/>
          </a:solidFill>
          <a:latin typeface="Arial"/>
          <a:ea typeface="ヒラギノ角ゴ Pro W3" charset="-128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00" kern="1200">
          <a:solidFill>
            <a:srgbClr val="8F908F"/>
          </a:solidFill>
          <a:latin typeface="Arial"/>
          <a:ea typeface="ヒラギノ角ゴ Pro W3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Layout_A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338"/>
            <a:ext cx="9161463" cy="689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52600"/>
            <a:ext cx="8229600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EE34056C-770A-489C-B46B-B9991339ABF8}" type="datetime1">
              <a:rPr lang="en-US" altLang="en-US"/>
              <a:pPr>
                <a:defRPr/>
              </a:pPr>
              <a:t>10/3/2017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D93B4D32-C768-4856-A4D5-28DEB77BBF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1" name="Title Placeholder 13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6477000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30590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500" b="1" kern="1200">
          <a:solidFill>
            <a:srgbClr val="595959"/>
          </a:solidFill>
          <a:latin typeface="Arial"/>
          <a:ea typeface="ヒラギノ角ゴ Pro W3" charset="-128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Arial" charset="0"/>
          <a:ea typeface="ヒラギノ角ゴ Pro W3" charset="-128"/>
          <a:cs typeface="Arial" panose="020B0604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Arial" charset="0"/>
          <a:ea typeface="ヒラギノ角ゴ Pro W3" charset="-128"/>
          <a:cs typeface="Arial" panose="020B0604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Arial" charset="0"/>
          <a:ea typeface="ヒラギノ角ゴ Pro W3" charset="-128"/>
          <a:cs typeface="Arial" panose="020B0604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Arial" charset="0"/>
          <a:ea typeface="ヒラギノ角ゴ Pro W3" charset="-128"/>
          <a:cs typeface="Arial" panose="020B0604020202020204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Myriad Pro Semibold" charset="0"/>
          <a:ea typeface="ヒラギノ角ゴ Pro W3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Myriad Pro Semibold" charset="0"/>
          <a:ea typeface="ヒラギノ角ゴ Pro W3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Myriad Pro Semibold" charset="0"/>
          <a:ea typeface="ヒラギノ角ゴ Pro W3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Myriad Pro Semibold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8F908F"/>
          </a:solidFill>
          <a:latin typeface="Arial"/>
          <a:ea typeface="ヒラギノ角ゴ Pro W3" charset="-128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8F908F"/>
          </a:solidFill>
          <a:latin typeface="Arial"/>
          <a:ea typeface="ヒラギノ角ゴ Pro W3" charset="-128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8F908F"/>
          </a:solidFill>
          <a:latin typeface="Arial"/>
          <a:ea typeface="ヒラギノ角ゴ Pro W3" charset="-128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8F908F"/>
          </a:solidFill>
          <a:latin typeface="Arial"/>
          <a:ea typeface="ヒラギノ角ゴ Pro W3" charset="-128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00" kern="1200">
          <a:solidFill>
            <a:srgbClr val="8F908F"/>
          </a:solidFill>
          <a:latin typeface="Arial"/>
          <a:ea typeface="ヒラギノ角ゴ Pro W3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Layout_A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338"/>
            <a:ext cx="9161463" cy="689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52600"/>
            <a:ext cx="8229600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EE34056C-770A-489C-B46B-B9991339ABF8}" type="datetime1">
              <a:rPr lang="en-US" altLang="en-US"/>
              <a:pPr>
                <a:defRPr/>
              </a:pPr>
              <a:t>10/3/2017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D93B4D32-C768-4856-A4D5-28DEB77BBF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1" name="Title Placeholder 13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6477000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08371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500" b="1" kern="1200">
          <a:solidFill>
            <a:srgbClr val="595959"/>
          </a:solidFill>
          <a:latin typeface="Arial"/>
          <a:ea typeface="ヒラギノ角ゴ Pro W3" charset="-128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Arial" charset="0"/>
          <a:ea typeface="ヒラギノ角ゴ Pro W3" charset="-128"/>
          <a:cs typeface="Arial" panose="020B0604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Arial" charset="0"/>
          <a:ea typeface="ヒラギノ角ゴ Pro W3" charset="-128"/>
          <a:cs typeface="Arial" panose="020B0604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Arial" charset="0"/>
          <a:ea typeface="ヒラギノ角ゴ Pro W3" charset="-128"/>
          <a:cs typeface="Arial" panose="020B0604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Arial" charset="0"/>
          <a:ea typeface="ヒラギノ角ゴ Pro W3" charset="-128"/>
          <a:cs typeface="Arial" panose="020B0604020202020204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Myriad Pro Semibold" charset="0"/>
          <a:ea typeface="ヒラギノ角ゴ Pro W3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Myriad Pro Semibold" charset="0"/>
          <a:ea typeface="ヒラギノ角ゴ Pro W3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Myriad Pro Semibold" charset="0"/>
          <a:ea typeface="ヒラギノ角ゴ Pro W3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Myriad Pro Semibold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8F908F"/>
          </a:solidFill>
          <a:latin typeface="Arial"/>
          <a:ea typeface="ヒラギノ角ゴ Pro W3" charset="-128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8F908F"/>
          </a:solidFill>
          <a:latin typeface="Arial"/>
          <a:ea typeface="ヒラギノ角ゴ Pro W3" charset="-128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8F908F"/>
          </a:solidFill>
          <a:latin typeface="Arial"/>
          <a:ea typeface="ヒラギノ角ゴ Pro W3" charset="-128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8F908F"/>
          </a:solidFill>
          <a:latin typeface="Arial"/>
          <a:ea typeface="ヒラギノ角ゴ Pro W3" charset="-128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00" kern="1200">
          <a:solidFill>
            <a:srgbClr val="8F908F"/>
          </a:solidFill>
          <a:latin typeface="Arial"/>
          <a:ea typeface="ヒラギノ角ゴ Pro W3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mailto:aathar@ahlia.edu.bh" TargetMode="External"/><Relationship Id="rId2" Type="http://schemas.openxmlformats.org/officeDocument/2006/relationships/hyperlink" Target="mailto:ssalem@ahlia.edu.bh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png"/><Relationship Id="rId7" Type="http://schemas.openxmlformats.org/officeDocument/2006/relationships/image" Target="../media/image37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5.jpeg"/><Relationship Id="rId7" Type="http://schemas.openxmlformats.org/officeDocument/2006/relationships/image" Target="../media/image32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8.png"/><Relationship Id="rId5" Type="http://schemas.openxmlformats.org/officeDocument/2006/relationships/image" Target="../media/image47.gif"/><Relationship Id="rId10" Type="http://schemas.openxmlformats.org/officeDocument/2006/relationships/image" Target="../media/image51.png"/><Relationship Id="rId4" Type="http://schemas.openxmlformats.org/officeDocument/2006/relationships/image" Target="../media/image46.wmf"/><Relationship Id="rId9" Type="http://schemas.openxmlformats.org/officeDocument/2006/relationships/image" Target="../media/image5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33400" y="1219200"/>
            <a:ext cx="7772400" cy="4114800"/>
          </a:xfrm>
        </p:spPr>
        <p:txBody>
          <a:bodyPr anchor="ctr">
            <a:noAutofit/>
          </a:bodyPr>
          <a:lstStyle/>
          <a:p>
            <a:r>
              <a:rPr lang="en-US" sz="6600" dirty="0" smtClean="0"/>
              <a:t>Welcome to ADREG</a:t>
            </a:r>
            <a:br>
              <a:rPr lang="en-US" sz="6600" dirty="0" smtClean="0"/>
            </a:br>
            <a:r>
              <a:rPr lang="en-US" dirty="0" smtClean="0"/>
              <a:t>(Admission and Registration System)</a:t>
            </a:r>
            <a:r>
              <a:rPr lang="en-US" sz="6600" dirty="0" smtClean="0"/>
              <a:t/>
            </a:r>
            <a:br>
              <a:rPr lang="en-US" sz="6600" dirty="0" smtClean="0"/>
            </a:br>
            <a:r>
              <a:rPr lang="en-US" sz="6600" dirty="0" smtClean="0"/>
              <a:t>Workshop</a:t>
            </a:r>
            <a:br>
              <a:rPr lang="en-US" sz="6600" dirty="0" smtClean="0"/>
            </a:br>
            <a:r>
              <a:rPr lang="en-US" sz="6600" dirty="0" smtClean="0"/>
              <a:t/>
            </a:r>
            <a:br>
              <a:rPr lang="en-US" sz="6600" dirty="0" smtClean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808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en-US" dirty="0" smtClean="0"/>
              <a:t>Sample of Exam Card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228600" y="1073296"/>
            <a:ext cx="8763000" cy="5562600"/>
            <a:chOff x="457200" y="1322124"/>
            <a:chExt cx="7086600" cy="517221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880" t="23413" r="27045" b="15476"/>
            <a:stretch/>
          </p:blipFill>
          <p:spPr bwMode="auto">
            <a:xfrm>
              <a:off x="457200" y="1322124"/>
              <a:ext cx="7086600" cy="5172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2906183" y="3440809"/>
              <a:ext cx="1947333" cy="152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915002" y="3200400"/>
              <a:ext cx="691798" cy="152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ectangle 7"/>
          <p:cNvSpPr/>
          <p:nvPr/>
        </p:nvSpPr>
        <p:spPr>
          <a:xfrm>
            <a:off x="3311423" y="2819400"/>
            <a:ext cx="707923" cy="1639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02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GPA Prediction</a:t>
            </a:r>
            <a:endParaRPr lang="en-US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67" r="2547" b="8000"/>
          <a:stretch/>
        </p:blipFill>
        <p:spPr bwMode="auto">
          <a:xfrm>
            <a:off x="224575" y="2039122"/>
            <a:ext cx="8656957" cy="4087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946275" y="2651999"/>
            <a:ext cx="5575049" cy="1552223"/>
            <a:chOff x="1371600" y="2819400"/>
            <a:chExt cx="5281625" cy="1552223"/>
          </a:xfrm>
        </p:grpSpPr>
        <p:sp>
          <p:nvSpPr>
            <p:cNvPr id="5" name="Rectangle 4"/>
            <p:cNvSpPr/>
            <p:nvPr/>
          </p:nvSpPr>
          <p:spPr>
            <a:xfrm>
              <a:off x="1371600" y="2819400"/>
              <a:ext cx="1781628" cy="1418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H="1" flipV="1">
              <a:off x="1485783" y="3718799"/>
              <a:ext cx="1193249" cy="10620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2679032" y="3702020"/>
              <a:ext cx="3974193" cy="66960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You can predict your grade to evaluate it’s effect on your GPA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90273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This is a sample of the GPA prediction page</a:t>
            </a:r>
            <a:endParaRPr lang="en-US" sz="3600" dirty="0"/>
          </a:p>
        </p:txBody>
      </p:sp>
      <p:grpSp>
        <p:nvGrpSpPr>
          <p:cNvPr id="23" name="Group 22"/>
          <p:cNvGrpSpPr/>
          <p:nvPr/>
        </p:nvGrpSpPr>
        <p:grpSpPr>
          <a:xfrm>
            <a:off x="232229" y="990600"/>
            <a:ext cx="8846457" cy="5403945"/>
            <a:chOff x="232229" y="990600"/>
            <a:chExt cx="8846457" cy="5403945"/>
          </a:xfrm>
        </p:grpSpPr>
        <p:grpSp>
          <p:nvGrpSpPr>
            <p:cNvPr id="19" name="Group 18"/>
            <p:cNvGrpSpPr/>
            <p:nvPr/>
          </p:nvGrpSpPr>
          <p:grpSpPr>
            <a:xfrm>
              <a:off x="232229" y="990600"/>
              <a:ext cx="8846457" cy="5403945"/>
              <a:chOff x="232229" y="990600"/>
              <a:chExt cx="8846457" cy="5403945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232229" y="990600"/>
                <a:ext cx="8846457" cy="3850583"/>
                <a:chOff x="145142" y="1403589"/>
                <a:chExt cx="8846457" cy="3850583"/>
              </a:xfrm>
            </p:grpSpPr>
            <p:pic>
              <p:nvPicPr>
                <p:cNvPr id="2050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116" t="32539" r="20575" b="28174"/>
                <a:stretch/>
              </p:blipFill>
              <p:spPr bwMode="auto">
                <a:xfrm>
                  <a:off x="145142" y="1403589"/>
                  <a:ext cx="8846457" cy="38505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cxnSp>
              <p:nvCxnSpPr>
                <p:cNvPr id="5" name="Straight Arrow Connector 4"/>
                <p:cNvCxnSpPr/>
                <p:nvPr/>
              </p:nvCxnSpPr>
              <p:spPr>
                <a:xfrm flipH="1">
                  <a:off x="2895600" y="3810000"/>
                  <a:ext cx="609600" cy="7620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6" name="TextBox 5"/>
                <p:cNvSpPr txBox="1"/>
                <p:nvPr/>
              </p:nvSpPr>
              <p:spPr>
                <a:xfrm>
                  <a:off x="3733800" y="3458251"/>
                  <a:ext cx="3886200" cy="646331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1.By clicking you can chose your predicted grade</a:t>
                  </a:r>
                  <a:endParaRPr lang="en-US" dirty="0"/>
                </a:p>
              </p:txBody>
            </p:sp>
          </p:grpSp>
          <p:pic>
            <p:nvPicPr>
              <p:cNvPr id="9" name="Picture 3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991" t="4713" r="51481" b="5208"/>
              <a:stretch/>
            </p:blipFill>
            <p:spPr bwMode="auto">
              <a:xfrm>
                <a:off x="5763987" y="3498945"/>
                <a:ext cx="537029" cy="2895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15" name="Straight Arrow Connector 14"/>
              <p:cNvCxnSpPr/>
              <p:nvPr/>
            </p:nvCxnSpPr>
            <p:spPr>
              <a:xfrm flipH="1">
                <a:off x="6301016" y="4281546"/>
                <a:ext cx="849084" cy="21079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8" name="TextBox 17"/>
              <p:cNvSpPr txBox="1"/>
              <p:nvPr/>
            </p:nvSpPr>
            <p:spPr>
              <a:xfrm>
                <a:off x="7315200" y="3956816"/>
                <a:ext cx="1611086" cy="92333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2.This is the list that will be shown</a:t>
                </a:r>
                <a:endParaRPr lang="en-US" dirty="0"/>
              </a:p>
            </p:txBody>
          </p:sp>
        </p:grpSp>
        <p:cxnSp>
          <p:nvCxnSpPr>
            <p:cNvPr id="21" name="Straight Arrow Connector 20"/>
            <p:cNvCxnSpPr/>
            <p:nvPr/>
          </p:nvCxnSpPr>
          <p:spPr>
            <a:xfrm flipH="1">
              <a:off x="762000" y="1905000"/>
              <a:ext cx="533400" cy="3048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1447800" y="1694543"/>
              <a:ext cx="25908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3. Click on Re Calculate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20978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is a sample of the final page</a:t>
            </a:r>
            <a:endParaRPr 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" t="28770" r="21021" b="32143"/>
          <a:stretch/>
        </p:blipFill>
        <p:spPr bwMode="auto">
          <a:xfrm>
            <a:off x="228599" y="1636486"/>
            <a:ext cx="8676273" cy="4230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659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Advisor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52399" y="1915886"/>
            <a:ext cx="8763001" cy="4256314"/>
            <a:chOff x="-1" y="1915886"/>
            <a:chExt cx="8534401" cy="3135085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190" r="37307" b="30953"/>
            <a:stretch/>
          </p:blipFill>
          <p:spPr bwMode="auto">
            <a:xfrm>
              <a:off x="-1" y="1915886"/>
              <a:ext cx="8157029" cy="31350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5" name="Straight Arrow Connector 4"/>
            <p:cNvCxnSpPr/>
            <p:nvPr/>
          </p:nvCxnSpPr>
          <p:spPr>
            <a:xfrm flipH="1">
              <a:off x="1219200" y="2376046"/>
              <a:ext cx="1066800" cy="51955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2438400" y="1915886"/>
              <a:ext cx="6096000" cy="64633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By clicking on “My Advisor” it will show your status &amp; your advisor name with their contact details</a:t>
              </a:r>
              <a:endParaRPr lang="en-US" dirty="0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6248400" y="2376046"/>
              <a:ext cx="0" cy="25977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5167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Courses with ‘I’ &amp; ‘IN’</a:t>
            </a:r>
            <a:endParaRPr lang="en-US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67" r="2547" b="8000"/>
          <a:stretch/>
        </p:blipFill>
        <p:spPr bwMode="auto">
          <a:xfrm>
            <a:off x="186476" y="1371600"/>
            <a:ext cx="8728924" cy="4121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914401" y="1981200"/>
            <a:ext cx="5308601" cy="1505920"/>
            <a:chOff x="1371600" y="2959814"/>
            <a:chExt cx="5029200" cy="1505920"/>
          </a:xfrm>
        </p:grpSpPr>
        <p:sp>
          <p:nvSpPr>
            <p:cNvPr id="5" name="Rectangle 4"/>
            <p:cNvSpPr/>
            <p:nvPr/>
          </p:nvSpPr>
          <p:spPr>
            <a:xfrm>
              <a:off x="1371600" y="2959814"/>
              <a:ext cx="1781628" cy="152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H="1">
              <a:off x="1905000" y="4142568"/>
              <a:ext cx="990600" cy="12463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2895600" y="3819403"/>
              <a:ext cx="3505200" cy="64633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Will give you details of your ‘I’ &amp; ‘IN’ grades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11458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57081"/>
          </a:xfrm>
        </p:spPr>
        <p:txBody>
          <a:bodyPr/>
          <a:lstStyle/>
          <a:p>
            <a:r>
              <a:rPr lang="en-US" dirty="0" smtClean="0"/>
              <a:t>Online Faculty Evaluation</a:t>
            </a:r>
            <a:endParaRPr lang="en-US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67" r="2547" b="8000"/>
          <a:stretch/>
        </p:blipFill>
        <p:spPr bwMode="auto">
          <a:xfrm>
            <a:off x="312974" y="1284759"/>
            <a:ext cx="8713522" cy="4419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145314" y="1971247"/>
            <a:ext cx="8770086" cy="4581952"/>
            <a:chOff x="334434" y="1634744"/>
            <a:chExt cx="8657166" cy="4045040"/>
          </a:xfrm>
        </p:grpSpPr>
        <p:sp>
          <p:nvSpPr>
            <p:cNvPr id="5" name="Rectangle 4"/>
            <p:cNvSpPr/>
            <p:nvPr/>
          </p:nvSpPr>
          <p:spPr>
            <a:xfrm>
              <a:off x="1234051" y="1634744"/>
              <a:ext cx="1827039" cy="13279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372339" y="1845343"/>
              <a:ext cx="3048000" cy="67128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When you click on it you will get this page </a:t>
              </a:r>
              <a:endParaRPr lang="en-US" dirty="0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H="1">
              <a:off x="1620150" y="2516629"/>
              <a:ext cx="1128283" cy="46292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pic>
          <p:nvPicPr>
            <p:cNvPr id="5122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84" t="26240" r="3172" b="45040"/>
            <a:stretch/>
          </p:blipFill>
          <p:spPr bwMode="auto">
            <a:xfrm>
              <a:off x="334434" y="4191000"/>
              <a:ext cx="8657166" cy="1488784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cxnSp>
          <p:nvCxnSpPr>
            <p:cNvPr id="12" name="Straight Arrow Connector 11"/>
            <p:cNvCxnSpPr/>
            <p:nvPr/>
          </p:nvCxnSpPr>
          <p:spPr>
            <a:xfrm>
              <a:off x="4419600" y="2516629"/>
              <a:ext cx="381000" cy="167437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7177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In order to be able to do the evaluation you will need to get the “Lab PC User ID” &amp; “Lab PC Password” from the IT department</a:t>
            </a:r>
            <a:endParaRPr lang="en-US" sz="3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6" t="6151" r="11874" b="40278"/>
          <a:stretch/>
        </p:blipFill>
        <p:spPr bwMode="auto">
          <a:xfrm>
            <a:off x="152401" y="1828800"/>
            <a:ext cx="88392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686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 Registration</a:t>
            </a:r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67" r="2547" b="8000"/>
          <a:stretch/>
        </p:blipFill>
        <p:spPr bwMode="auto">
          <a:xfrm>
            <a:off x="258442" y="2039122"/>
            <a:ext cx="8656957" cy="4087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990600" y="2642494"/>
            <a:ext cx="1880607" cy="1681120"/>
            <a:chOff x="950494" y="2424849"/>
            <a:chExt cx="1781628" cy="1594815"/>
          </a:xfrm>
        </p:grpSpPr>
        <p:sp>
          <p:nvSpPr>
            <p:cNvPr id="5" name="Rectangle 4"/>
            <p:cNvSpPr/>
            <p:nvPr/>
          </p:nvSpPr>
          <p:spPr>
            <a:xfrm>
              <a:off x="950494" y="2424849"/>
              <a:ext cx="1781628" cy="1418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H="1">
              <a:off x="1022684" y="3791064"/>
              <a:ext cx="1360715" cy="2286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2528307" y="3852495"/>
            <a:ext cx="685800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Click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61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5794" y="3429000"/>
            <a:ext cx="1961606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86" t="16667" r="16336" b="12411"/>
          <a:stretch/>
        </p:blipFill>
        <p:spPr bwMode="auto">
          <a:xfrm>
            <a:off x="228600" y="228600"/>
            <a:ext cx="8763000" cy="6150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489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12404" y="533400"/>
            <a:ext cx="7772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mtClean="0"/>
              <a:t>Enter Ahlia web site 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537029" y="1447800"/>
            <a:ext cx="7953376" cy="4471589"/>
            <a:chOff x="685800" y="2159196"/>
            <a:chExt cx="7953376" cy="4471589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2159196"/>
              <a:ext cx="7953376" cy="4471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7" name="Straight Arrow Connector 6"/>
            <p:cNvCxnSpPr/>
            <p:nvPr/>
          </p:nvCxnSpPr>
          <p:spPr>
            <a:xfrm flipV="1">
              <a:off x="6227618" y="2514600"/>
              <a:ext cx="228600" cy="6096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5732318" y="3151909"/>
              <a:ext cx="1219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Click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18517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 Registration Process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01" t="33333" r="20128" b="27579"/>
          <a:stretch/>
        </p:blipFill>
        <p:spPr bwMode="auto">
          <a:xfrm>
            <a:off x="228600" y="1524000"/>
            <a:ext cx="8682161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31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Registration </a:t>
            </a:r>
            <a:endParaRPr lang="en-US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67" r="2547" b="8000"/>
          <a:stretch/>
        </p:blipFill>
        <p:spPr bwMode="auto">
          <a:xfrm>
            <a:off x="247556" y="1524000"/>
            <a:ext cx="8667844" cy="4552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838200" y="4763870"/>
            <a:ext cx="2156529" cy="33783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994728" y="4763870"/>
            <a:ext cx="3946995" cy="66607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You can register online in courses in the Add/Drop period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94951" y="2587812"/>
            <a:ext cx="1852671" cy="1583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38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Registration </a:t>
            </a:r>
            <a:r>
              <a:rPr lang="en-US" dirty="0"/>
              <a:t>H</a:t>
            </a:r>
            <a:r>
              <a:rPr lang="en-US" dirty="0" smtClean="0"/>
              <a:t>ome </a:t>
            </a:r>
            <a:r>
              <a:rPr lang="en-US" dirty="0"/>
              <a:t>P</a:t>
            </a:r>
            <a:r>
              <a:rPr lang="en-US" dirty="0" smtClean="0"/>
              <a:t>age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91" r="20351" b="22420"/>
          <a:stretch/>
        </p:blipFill>
        <p:spPr bwMode="auto">
          <a:xfrm>
            <a:off x="228600" y="1752600"/>
            <a:ext cx="8686800" cy="4434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499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33272"/>
          </a:xfrm>
        </p:spPr>
        <p:txBody>
          <a:bodyPr/>
          <a:lstStyle/>
          <a:p>
            <a:r>
              <a:rPr lang="en-US" dirty="0" smtClean="0"/>
              <a:t>Registration </a:t>
            </a:r>
            <a:r>
              <a:rPr lang="en-US" dirty="0" err="1" smtClean="0"/>
              <a:t>Procces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32773" y="1266954"/>
            <a:ext cx="8807659" cy="4953001"/>
            <a:chOff x="152400" y="457200"/>
            <a:chExt cx="8846869" cy="5638801"/>
          </a:xfrm>
        </p:grpSpPr>
        <p:pic>
          <p:nvPicPr>
            <p:cNvPr id="10242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16" t="50000" r="37865" b="8532"/>
            <a:stretch/>
          </p:blipFill>
          <p:spPr bwMode="auto">
            <a:xfrm>
              <a:off x="152400" y="457200"/>
              <a:ext cx="8744049" cy="4283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5" name="Straight Arrow Connector 4"/>
            <p:cNvCxnSpPr/>
            <p:nvPr/>
          </p:nvCxnSpPr>
          <p:spPr>
            <a:xfrm flipH="1">
              <a:off x="4910438" y="3109259"/>
              <a:ext cx="126176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6320227" y="2829717"/>
              <a:ext cx="2290907" cy="55908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Enter course code</a:t>
              </a:r>
              <a:endParaRPr lang="en-US" dirty="0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H="1">
              <a:off x="6671333" y="3388800"/>
              <a:ext cx="2" cy="178532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pic>
          <p:nvPicPr>
            <p:cNvPr id="10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44" t="16845" r="68944" b="75297"/>
            <a:stretch/>
          </p:blipFill>
          <p:spPr bwMode="auto">
            <a:xfrm>
              <a:off x="4343400" y="5174126"/>
              <a:ext cx="4655869" cy="921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3392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" t="4642" r="16671" b="8035"/>
          <a:stretch/>
        </p:blipFill>
        <p:spPr bwMode="auto">
          <a:xfrm>
            <a:off x="243114" y="228600"/>
            <a:ext cx="86868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4418076" y="2133600"/>
            <a:ext cx="458724" cy="304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732276" y="1895856"/>
            <a:ext cx="685800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Click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45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67" r="1070" b="5283"/>
          <a:stretch/>
        </p:blipFill>
        <p:spPr bwMode="auto">
          <a:xfrm>
            <a:off x="225552" y="228600"/>
            <a:ext cx="8766048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789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045" y="152400"/>
            <a:ext cx="8229600" cy="868362"/>
          </a:xfrm>
        </p:spPr>
        <p:txBody>
          <a:bodyPr/>
          <a:lstStyle/>
          <a:p>
            <a:r>
              <a:rPr lang="en-US" dirty="0" smtClean="0"/>
              <a:t>To replace a section/course 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6" t="9668" r="15198" b="9833"/>
          <a:stretch/>
        </p:blipFill>
        <p:spPr bwMode="auto">
          <a:xfrm>
            <a:off x="228600" y="990599"/>
            <a:ext cx="8686800" cy="5365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62" t="39833" r="40498" b="40334"/>
          <a:stretch/>
        </p:blipFill>
        <p:spPr bwMode="auto">
          <a:xfrm>
            <a:off x="5715000" y="3124200"/>
            <a:ext cx="2633472" cy="1450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5181600" y="4038600"/>
            <a:ext cx="457200" cy="2286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225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The ADREG is showing timing clash and full section</a:t>
            </a:r>
            <a:endParaRPr lang="en-US" sz="36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7" t="5953" r="11092" b="8135"/>
          <a:stretch/>
        </p:blipFill>
        <p:spPr bwMode="auto">
          <a:xfrm>
            <a:off x="228600" y="1524000"/>
            <a:ext cx="8686800" cy="5196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486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2784" y="185928"/>
            <a:ext cx="8229600" cy="88087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33" r="1189" b="5542"/>
          <a:stretch/>
        </p:blipFill>
        <p:spPr bwMode="auto">
          <a:xfrm>
            <a:off x="152400" y="1066800"/>
            <a:ext cx="8810369" cy="5187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283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57072"/>
          </a:xfrm>
        </p:spPr>
        <p:txBody>
          <a:bodyPr/>
          <a:lstStyle/>
          <a:p>
            <a:r>
              <a:rPr lang="en-US" dirty="0" smtClean="0"/>
              <a:t>Student Complaint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505200" y="51054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You can </a:t>
            </a:r>
            <a:endParaRPr lang="en-US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67" r="2547" b="8000"/>
          <a:stretch/>
        </p:blipFill>
        <p:spPr bwMode="auto">
          <a:xfrm>
            <a:off x="258442" y="2039122"/>
            <a:ext cx="8656957" cy="4087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990600" y="2665605"/>
            <a:ext cx="6009720" cy="2997731"/>
            <a:chOff x="1179095" y="2800348"/>
            <a:chExt cx="5693419" cy="2803208"/>
          </a:xfrm>
        </p:grpSpPr>
        <p:grpSp>
          <p:nvGrpSpPr>
            <p:cNvPr id="11" name="Group 10"/>
            <p:cNvGrpSpPr/>
            <p:nvPr/>
          </p:nvGrpSpPr>
          <p:grpSpPr>
            <a:xfrm>
              <a:off x="1179095" y="2800348"/>
              <a:ext cx="2097505" cy="2533652"/>
              <a:chOff x="1026695" y="2876548"/>
              <a:chExt cx="2097505" cy="2533652"/>
            </a:xfrm>
          </p:grpSpPr>
          <p:cxnSp>
            <p:nvCxnSpPr>
              <p:cNvPr id="6" name="Straight Arrow Connector 5"/>
              <p:cNvCxnSpPr/>
              <p:nvPr/>
            </p:nvCxnSpPr>
            <p:spPr>
              <a:xfrm flipH="1" flipV="1">
                <a:off x="1171074" y="5158024"/>
                <a:ext cx="1953126" cy="25217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9" name="Rectangle 8"/>
              <p:cNvSpPr/>
              <p:nvPr/>
            </p:nvSpPr>
            <p:spPr>
              <a:xfrm>
                <a:off x="1026695" y="2876548"/>
                <a:ext cx="1732547" cy="11429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3291114" y="4999166"/>
              <a:ext cx="3581400" cy="60439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To submit online complaint form to Dean of Student Affair Office 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50055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Enter the username &amp; password that you got from the Registration Department and the shown code</a:t>
            </a:r>
            <a:endParaRPr lang="en-US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64" t="11333" r="20820" b="36833"/>
          <a:stretch/>
        </p:blipFill>
        <p:spPr bwMode="auto">
          <a:xfrm>
            <a:off x="228600" y="1905000"/>
            <a:ext cx="8686800" cy="4495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703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04672"/>
          </a:xfrm>
        </p:spPr>
        <p:txBody>
          <a:bodyPr/>
          <a:lstStyle/>
          <a:p>
            <a:r>
              <a:rPr lang="en-US" dirty="0" smtClean="0"/>
              <a:t>Student Complaint Page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64" r="49578" b="24802"/>
          <a:stretch/>
        </p:blipFill>
        <p:spPr bwMode="auto">
          <a:xfrm>
            <a:off x="228600" y="1752600"/>
            <a:ext cx="8695872" cy="419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5" t="37451" r="78697" b="41915"/>
          <a:stretch/>
        </p:blipFill>
        <p:spPr bwMode="auto">
          <a:xfrm>
            <a:off x="4419600" y="3265713"/>
            <a:ext cx="1926771" cy="150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3499757" y="3403600"/>
            <a:ext cx="919843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97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85" t="39286" r="30837" b="36508"/>
          <a:stretch/>
        </p:blipFill>
        <p:spPr bwMode="auto">
          <a:xfrm>
            <a:off x="943429" y="4604657"/>
            <a:ext cx="4746171" cy="1770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228600" y="152400"/>
            <a:ext cx="8686800" cy="4608957"/>
            <a:chOff x="228600" y="152400"/>
            <a:chExt cx="7391400" cy="4608957"/>
          </a:xfrm>
        </p:grpSpPr>
        <p:pic>
          <p:nvPicPr>
            <p:cNvPr id="19458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619" r="51698" b="23810"/>
            <a:stretch/>
          </p:blipFill>
          <p:spPr bwMode="auto">
            <a:xfrm>
              <a:off x="228600" y="152400"/>
              <a:ext cx="7391400" cy="4608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Straight Arrow Connector 5"/>
            <p:cNvCxnSpPr/>
            <p:nvPr/>
          </p:nvCxnSpPr>
          <p:spPr>
            <a:xfrm>
              <a:off x="1066800" y="4343400"/>
              <a:ext cx="381000" cy="41795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0860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57072"/>
          </a:xfrm>
        </p:spPr>
        <p:txBody>
          <a:bodyPr/>
          <a:lstStyle/>
          <a:p>
            <a:r>
              <a:rPr lang="en-US" dirty="0" smtClean="0"/>
              <a:t>Transcript</a:t>
            </a:r>
            <a:endParaRPr lang="en-US" dirty="0"/>
          </a:p>
        </p:txBody>
      </p:sp>
      <p:pic>
        <p:nvPicPr>
          <p:cNvPr id="1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67" r="2547" b="8000"/>
          <a:stretch/>
        </p:blipFill>
        <p:spPr bwMode="auto">
          <a:xfrm>
            <a:off x="243522" y="1555448"/>
            <a:ext cx="8656957" cy="4692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899423" y="2280404"/>
            <a:ext cx="7772561" cy="3532646"/>
            <a:chOff x="1234952" y="2439103"/>
            <a:chExt cx="7299448" cy="3281953"/>
          </a:xfrm>
        </p:grpSpPr>
        <p:cxnSp>
          <p:nvCxnSpPr>
            <p:cNvPr id="6" name="Straight Arrow Connector 5"/>
            <p:cNvCxnSpPr/>
            <p:nvPr/>
          </p:nvCxnSpPr>
          <p:spPr>
            <a:xfrm flipH="1" flipV="1">
              <a:off x="1234952" y="5276002"/>
              <a:ext cx="2117849" cy="28659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3352800" y="5377934"/>
              <a:ext cx="5181600" cy="343122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You can view your grades by the end of the semester</a:t>
              </a:r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234952" y="2439103"/>
              <a:ext cx="1790700" cy="76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3586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txBody>
          <a:bodyPr/>
          <a:lstStyle/>
          <a:p>
            <a:r>
              <a:rPr lang="en-US" dirty="0" smtClean="0"/>
              <a:t>Transcript Sample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52400" y="1219200"/>
            <a:ext cx="8839200" cy="5181600"/>
            <a:chOff x="7257" y="1524000"/>
            <a:chExt cx="9267683" cy="3857171"/>
          </a:xfrm>
        </p:grpSpPr>
        <p:pic>
          <p:nvPicPr>
            <p:cNvPr id="20482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063" r="40765" b="39088"/>
            <a:stretch/>
          </p:blipFill>
          <p:spPr bwMode="auto">
            <a:xfrm>
              <a:off x="7257" y="1524000"/>
              <a:ext cx="9267683" cy="3857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729343" y="1853579"/>
              <a:ext cx="609600" cy="76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910771" y="1986642"/>
              <a:ext cx="2209800" cy="979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249714" y="1843289"/>
              <a:ext cx="457200" cy="76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6520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1424517" y="1876375"/>
            <a:ext cx="2631018" cy="98471"/>
            <a:chOff x="1371600" y="2883613"/>
            <a:chExt cx="2514601" cy="77659"/>
          </a:xfrm>
        </p:grpSpPr>
        <p:sp>
          <p:nvSpPr>
            <p:cNvPr id="5" name="Rectangle 4"/>
            <p:cNvSpPr/>
            <p:nvPr/>
          </p:nvSpPr>
          <p:spPr>
            <a:xfrm>
              <a:off x="1371600" y="2883613"/>
              <a:ext cx="1781628" cy="7765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287390" y="2883613"/>
              <a:ext cx="598811" cy="7765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67" r="2547" b="8000"/>
          <a:stretch/>
        </p:blipFill>
        <p:spPr bwMode="auto">
          <a:xfrm>
            <a:off x="152400" y="228600"/>
            <a:ext cx="8762999" cy="589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/>
          <p:cNvCxnSpPr>
            <a:stCxn id="15" idx="1"/>
          </p:cNvCxnSpPr>
          <p:nvPr/>
        </p:nvCxnSpPr>
        <p:spPr>
          <a:xfrm flipH="1" flipV="1">
            <a:off x="1231228" y="5181600"/>
            <a:ext cx="2057400" cy="937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16" idx="1"/>
          </p:cNvCxnSpPr>
          <p:nvPr/>
        </p:nvCxnSpPr>
        <p:spPr>
          <a:xfrm flipH="1" flipV="1">
            <a:off x="685800" y="5486400"/>
            <a:ext cx="2602828" cy="4693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288628" y="4952164"/>
            <a:ext cx="3797972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You can find some useful documents like withdrawal procedure 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288628" y="5771102"/>
            <a:ext cx="3797972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You can view email from university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899423" y="1190331"/>
            <a:ext cx="1906764" cy="820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14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67" r="2547" b="8000"/>
          <a:stretch/>
        </p:blipFill>
        <p:spPr bwMode="auto">
          <a:xfrm>
            <a:off x="258442" y="1371600"/>
            <a:ext cx="8656957" cy="4754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1524000" y="5486400"/>
            <a:ext cx="1143000" cy="2667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971336" y="2121380"/>
            <a:ext cx="1906764" cy="1115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667000" y="5248302"/>
            <a:ext cx="2442648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To view your schedule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71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21" t="16116" r="28902" b="6188"/>
          <a:stretch/>
        </p:blipFill>
        <p:spPr bwMode="auto">
          <a:xfrm>
            <a:off x="1571419" y="228600"/>
            <a:ext cx="6001163" cy="6405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025422" y="533400"/>
            <a:ext cx="1906764" cy="820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014133" y="307003"/>
            <a:ext cx="1878542" cy="820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014133" y="731483"/>
            <a:ext cx="1906764" cy="820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1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For any enquiry</a:t>
            </a:r>
            <a:r>
              <a:rPr lang="en-US" dirty="0" smtClean="0"/>
              <a:t>:</a:t>
            </a:r>
          </a:p>
          <a:p>
            <a:r>
              <a:rPr lang="en-US" dirty="0" smtClean="0"/>
              <a:t>T</a:t>
            </a:r>
            <a:r>
              <a:rPr lang="en-US" dirty="0"/>
              <a:t>. 17298957 / 17298981</a:t>
            </a:r>
          </a:p>
          <a:p>
            <a:r>
              <a:rPr lang="en-US" dirty="0"/>
              <a:t>E. </a:t>
            </a:r>
            <a:r>
              <a:rPr lang="en-US" u="sng" dirty="0">
                <a:hlinkClick r:id="rId2"/>
              </a:rPr>
              <a:t>ssalem@ahlia.edu.bh</a:t>
            </a:r>
            <a:r>
              <a:rPr lang="en-US" dirty="0"/>
              <a:t> / </a:t>
            </a:r>
            <a:r>
              <a:rPr lang="en-US" u="sng" dirty="0">
                <a:hlinkClick r:id="rId3"/>
              </a:rPr>
              <a:t>aathar@ahlia.edu.bh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Thank You!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306085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 noGrp="1"/>
          </p:cNvSpPr>
          <p:nvPr>
            <p:ph type="ctrTitle"/>
          </p:nvPr>
        </p:nvSpPr>
        <p:spPr>
          <a:xfrm>
            <a:off x="468313" y="2068513"/>
            <a:ext cx="5510212" cy="1122362"/>
          </a:xfrm>
          <a:extLst/>
        </p:spPr>
        <p:txBody>
          <a:bodyPr/>
          <a:lstStyle>
            <a:lvl1pPr>
              <a:defRPr sz="2800">
                <a:solidFill>
                  <a:srgbClr val="8F908F"/>
                </a:solidFill>
                <a:latin typeface="Arial" charset="0"/>
                <a:ea typeface="ヒラギノ角ゴ Pro W3" charset="-128"/>
                <a:cs typeface="Arial" charset="0"/>
              </a:defRPr>
            </a:lvl1pPr>
            <a:lvl2pPr>
              <a:defRPr sz="2400">
                <a:solidFill>
                  <a:srgbClr val="8F908F"/>
                </a:solidFill>
                <a:latin typeface="Arial" charset="0"/>
                <a:ea typeface="ヒラギノ角ゴ Pro W3" charset="-128"/>
                <a:cs typeface="Arial" charset="0"/>
              </a:defRPr>
            </a:lvl2pPr>
            <a:lvl3pPr>
              <a:defRPr sz="2000">
                <a:solidFill>
                  <a:srgbClr val="8F908F"/>
                </a:solidFill>
                <a:latin typeface="Arial" charset="0"/>
                <a:ea typeface="ヒラギノ角ゴ Pro W3" charset="-128"/>
                <a:cs typeface="Arial" charset="0"/>
              </a:defRPr>
            </a:lvl3pPr>
            <a:lvl4pPr>
              <a:defRPr sz="2000">
                <a:solidFill>
                  <a:srgbClr val="8F908F"/>
                </a:solidFill>
                <a:latin typeface="Arial" charset="0"/>
                <a:ea typeface="ヒラギノ角ゴ Pro W3" charset="-128"/>
                <a:cs typeface="Arial" charset="0"/>
              </a:defRPr>
            </a:lvl4pPr>
            <a:lvl5pPr>
              <a:defRPr sz="2000">
                <a:solidFill>
                  <a:srgbClr val="8F908F"/>
                </a:solidFill>
                <a:latin typeface="Arial" charset="0"/>
                <a:ea typeface="ヒラギノ角ゴ Pro W3" charset="-128"/>
                <a:cs typeface="Arial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rgbClr val="8F908F"/>
                </a:solidFill>
                <a:latin typeface="Arial" charset="0"/>
                <a:ea typeface="ヒラギノ角ゴ Pro W3" charset="-128"/>
                <a:cs typeface="Arial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rgbClr val="8F908F"/>
                </a:solidFill>
                <a:latin typeface="Arial" charset="0"/>
                <a:ea typeface="ヒラギノ角ゴ Pro W3" charset="-128"/>
                <a:cs typeface="Arial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rgbClr val="8F908F"/>
                </a:solidFill>
                <a:latin typeface="Arial" charset="0"/>
                <a:ea typeface="ヒラギノ角ゴ Pro W3" charset="-128"/>
                <a:cs typeface="Arial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rgbClr val="8F908F"/>
                </a:solidFill>
                <a:latin typeface="Arial" charset="0"/>
                <a:ea typeface="ヒラギノ角ゴ Pro W3" charset="-128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sz="2677" dirty="0" smtClean="0">
                <a:solidFill>
                  <a:srgbClr val="595959"/>
                </a:solidFill>
              </a:rPr>
              <a:t>  Ahlia </a:t>
            </a:r>
            <a:r>
              <a:rPr lang="en-US" altLang="en-US" sz="2677" dirty="0">
                <a:solidFill>
                  <a:srgbClr val="595959"/>
                </a:solidFill>
              </a:rPr>
              <a:t>University Digital Library</a:t>
            </a:r>
          </a:p>
        </p:txBody>
      </p:sp>
      <p:cxnSp>
        <p:nvCxnSpPr>
          <p:cNvPr id="4" name="Straight Connector 3"/>
          <p:cNvCxnSpPr/>
          <p:nvPr/>
        </p:nvCxnSpPr>
        <p:spPr>
          <a:xfrm rot="10800000">
            <a:off x="685800" y="3035300"/>
            <a:ext cx="5105400" cy="1588"/>
          </a:xfrm>
          <a:prstGeom prst="line">
            <a:avLst/>
          </a:prstGeom>
          <a:ln w="6350">
            <a:solidFill>
              <a:srgbClr val="C40F3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 txBox="1">
            <a:spLocks/>
          </p:cNvSpPr>
          <p:nvPr/>
        </p:nvSpPr>
        <p:spPr bwMode="auto">
          <a:xfrm>
            <a:off x="468313" y="3005138"/>
            <a:ext cx="5105400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800">
                <a:solidFill>
                  <a:srgbClr val="8F908F"/>
                </a:solidFill>
                <a:latin typeface="Arial" charset="0"/>
                <a:ea typeface="ヒラギノ角ゴ Pro W3" charset="-128"/>
                <a:cs typeface="Arial" charset="0"/>
              </a:defRPr>
            </a:lvl1pPr>
            <a:lvl2pPr>
              <a:defRPr sz="2400">
                <a:solidFill>
                  <a:srgbClr val="8F908F"/>
                </a:solidFill>
                <a:latin typeface="Arial" charset="0"/>
                <a:ea typeface="ヒラギノ角ゴ Pro W3" charset="-128"/>
                <a:cs typeface="Arial" charset="0"/>
              </a:defRPr>
            </a:lvl2pPr>
            <a:lvl3pPr>
              <a:defRPr sz="2000">
                <a:solidFill>
                  <a:srgbClr val="8F908F"/>
                </a:solidFill>
                <a:latin typeface="Arial" charset="0"/>
                <a:ea typeface="ヒラギノ角ゴ Pro W3" charset="-128"/>
                <a:cs typeface="Arial" charset="0"/>
              </a:defRPr>
            </a:lvl3pPr>
            <a:lvl4pPr>
              <a:defRPr sz="2000">
                <a:solidFill>
                  <a:srgbClr val="8F908F"/>
                </a:solidFill>
                <a:latin typeface="Arial" charset="0"/>
                <a:ea typeface="ヒラギノ角ゴ Pro W3" charset="-128"/>
                <a:cs typeface="Arial" charset="0"/>
              </a:defRPr>
            </a:lvl4pPr>
            <a:lvl5pPr>
              <a:defRPr sz="2000">
                <a:solidFill>
                  <a:srgbClr val="8F908F"/>
                </a:solidFill>
                <a:latin typeface="Arial" charset="0"/>
                <a:ea typeface="ヒラギノ角ゴ Pro W3" charset="-128"/>
                <a:cs typeface="Arial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rgbClr val="8F908F"/>
                </a:solidFill>
                <a:latin typeface="Arial" charset="0"/>
                <a:ea typeface="ヒラギノ角ゴ Pro W3" charset="-128"/>
                <a:cs typeface="Arial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rgbClr val="8F908F"/>
                </a:solidFill>
                <a:latin typeface="Arial" charset="0"/>
                <a:ea typeface="ヒラギノ角ゴ Pro W3" charset="-128"/>
                <a:cs typeface="Arial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rgbClr val="8F908F"/>
                </a:solidFill>
                <a:latin typeface="Arial" charset="0"/>
                <a:ea typeface="ヒラギノ角ゴ Pro W3" charset="-128"/>
                <a:cs typeface="Arial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rgbClr val="8F908F"/>
                </a:solidFill>
                <a:latin typeface="Arial" charset="0"/>
                <a:ea typeface="ヒラギノ角ゴ Pro W3" charset="-128"/>
                <a:cs typeface="Arial" charset="0"/>
              </a:defRPr>
            </a:lvl9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77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charset="0"/>
                <a:ea typeface="ヒラギノ角ゴ Pro W3" charset="-128"/>
                <a:cs typeface="Arial" charset="0"/>
              </a:rPr>
              <a:t>An Overview</a:t>
            </a:r>
          </a:p>
        </p:txBody>
      </p:sp>
    </p:spTree>
    <p:extLst>
      <p:ext uri="{BB962C8B-B14F-4D97-AF65-F5344CB8AC3E}">
        <p14:creationId xmlns:p14="http://schemas.microsoft.com/office/powerpoint/2010/main" val="272356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 txBox="1">
            <a:spLocks/>
          </p:cNvSpPr>
          <p:nvPr/>
        </p:nvSpPr>
        <p:spPr>
          <a:xfrm>
            <a:off x="406400" y="1371600"/>
            <a:ext cx="8721725" cy="4294188"/>
          </a:xfrm>
          <a:prstGeom prst="rect">
            <a:avLst/>
          </a:prstGeom>
        </p:spPr>
        <p:txBody>
          <a:bodyPr lIns="84406" tIns="42203" rIns="84406" bIns="42203">
            <a:normAutofit fontScale="92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altLang="en-US" sz="2215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215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At present Ahlia University has a collection of over </a:t>
            </a:r>
            <a:r>
              <a:rPr kumimoji="0" lang="en-US" altLang="en-US" sz="221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10000 hard copies of books</a:t>
            </a:r>
            <a:r>
              <a:rPr kumimoji="0" lang="en-US" altLang="en-US" sz="2215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in the disciplines of Business, Management, Information Technology, Physiotherapy and Interior Design that cover the syllabi taught in the University.   Students and faculty of Ahlia University enjoy access to a wealth of online resources including e-books, e-magazines, e-</a:t>
            </a:r>
            <a:r>
              <a:rPr kumimoji="0" lang="en-US" altLang="en-US" sz="2215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jounals</a:t>
            </a:r>
            <a:r>
              <a:rPr kumimoji="0" lang="en-US" altLang="en-US" sz="2215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and e-dissertations.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altLang="en-US" sz="2215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215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Ahlia University Library provides access to Electronic Journals and reference materials to </a:t>
            </a:r>
            <a:r>
              <a:rPr kumimoji="0" lang="en-US" altLang="en-US" sz="221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55 databases </a:t>
            </a:r>
            <a:r>
              <a:rPr kumimoji="0" lang="en-US" altLang="en-US" sz="2215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covering the disciplines of Business, Management, Information Technology, Physiotherapy, Interior Design and Public Relations. In addition to periodical collection, the information </a:t>
            </a:r>
            <a:r>
              <a:rPr kumimoji="0" lang="en-US" altLang="en-US" sz="2215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centre</a:t>
            </a:r>
            <a:r>
              <a:rPr kumimoji="0" lang="en-US" altLang="en-US" sz="2215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also provides access to more than </a:t>
            </a:r>
            <a:r>
              <a:rPr kumimoji="0" lang="en-US" altLang="en-US" sz="221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50,000.00</a:t>
            </a:r>
            <a:r>
              <a:rPr kumimoji="0" lang="en-US" altLang="en-US" sz="2215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altLang="en-US" sz="221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Electronic Books </a:t>
            </a:r>
            <a:r>
              <a:rPr kumimoji="0" lang="en-US" altLang="en-US" sz="2215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across the disciplines being taught in the University. The library provides access to over </a:t>
            </a:r>
            <a:r>
              <a:rPr kumimoji="0" lang="en-US" sz="221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Ten of Thousands</a:t>
            </a:r>
            <a:endParaRPr kumimoji="0" lang="en-US" sz="2215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21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e-journals.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altLang="en-US" sz="2215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altLang="en-US" sz="2215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" name="Title 16"/>
          <p:cNvSpPr txBox="1">
            <a:spLocks/>
          </p:cNvSpPr>
          <p:nvPr/>
        </p:nvSpPr>
        <p:spPr bwMode="auto">
          <a:xfrm>
            <a:off x="422275" y="615950"/>
            <a:ext cx="6119813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800">
                <a:solidFill>
                  <a:srgbClr val="8F908F"/>
                </a:solidFill>
                <a:latin typeface="Arial" charset="0"/>
                <a:ea typeface="ヒラギノ角ゴ Pro W3" charset="-128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400">
                <a:solidFill>
                  <a:srgbClr val="8F908F"/>
                </a:solidFill>
                <a:latin typeface="Arial" charset="0"/>
                <a:ea typeface="ヒラギノ角ゴ Pro W3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rgbClr val="8F908F"/>
                </a:solidFill>
                <a:latin typeface="Arial" charset="0"/>
                <a:ea typeface="ヒラギノ角ゴ Pro W3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8F908F"/>
                </a:solidFill>
                <a:latin typeface="Arial" charset="0"/>
                <a:ea typeface="ヒラギノ角ゴ Pro W3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8F908F"/>
                </a:solidFill>
                <a:latin typeface="Arial" charset="0"/>
                <a:ea typeface="ヒラギノ角ゴ Pro W3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8F908F"/>
                </a:solidFill>
                <a:latin typeface="Arial" charset="0"/>
                <a:ea typeface="ヒラギノ角ゴ Pro W3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8F908F"/>
                </a:solidFill>
                <a:latin typeface="Arial" charset="0"/>
                <a:ea typeface="ヒラギノ角ゴ Pro W3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8F908F"/>
                </a:solidFill>
                <a:latin typeface="Arial" charset="0"/>
                <a:ea typeface="ヒラギノ角ゴ Pro W3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8F908F"/>
                </a:solidFill>
                <a:latin typeface="Arial" charset="0"/>
                <a:ea typeface="ヒラギノ角ゴ Pro W3" charset="-128"/>
                <a:cs typeface="Arial" charset="0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308" b="1" i="0" u="sng" strike="noStrike" kern="1200" cap="none" spc="0" normalizeH="0" baseline="0" noProof="0" dirty="0" smtClean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 charset="0"/>
              <a:ea typeface="ヒラギノ角ゴ Pro W3" charset="-128"/>
              <a:cs typeface="Arial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308" b="1" i="0" u="sng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 charset="0"/>
              <a:ea typeface="ヒラギノ角ゴ Pro W3" charset="-128"/>
              <a:cs typeface="Arial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308" b="1" i="0" u="sng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charset="0"/>
                <a:ea typeface="ヒラギノ角ゴ Pro W3" charset="-128"/>
                <a:cs typeface="Arial" charset="0"/>
              </a:rPr>
              <a:t>INTRODUCTION</a:t>
            </a:r>
            <a:endParaRPr kumimoji="0" lang="en-US" altLang="en-US" sz="2308" b="1" i="0" u="sng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 charset="0"/>
              <a:ea typeface="ヒラギノ角ゴ Pro W3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540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After you login you will be asked to change the password. </a:t>
            </a:r>
            <a:endParaRPr lang="en-US" sz="3600" dirty="0"/>
          </a:p>
        </p:txBody>
      </p:sp>
      <p:pic>
        <p:nvPicPr>
          <p:cNvPr id="1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39" r="51907" b="30866"/>
          <a:stretch/>
        </p:blipFill>
        <p:spPr bwMode="auto">
          <a:xfrm>
            <a:off x="228600" y="1913940"/>
            <a:ext cx="8686800" cy="4486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1752600" y="3048000"/>
            <a:ext cx="3733800" cy="1418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5215458" y="4705649"/>
            <a:ext cx="468086" cy="775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5215458" y="5135968"/>
            <a:ext cx="468086" cy="775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5215458" y="5592292"/>
            <a:ext cx="468086" cy="775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906843" y="4510137"/>
            <a:ext cx="2340429" cy="313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Enter the given password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5920014" y="4878872"/>
            <a:ext cx="31985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Enter the new password </a:t>
            </a:r>
            <a:r>
              <a:rPr lang="en-US" sz="1400" b="1" dirty="0" smtClean="0">
                <a:solidFill>
                  <a:srgbClr val="FF0000"/>
                </a:solidFill>
              </a:rPr>
              <a:t>must contain numbers, uppercase &amp; lowercase letters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42303" y="5600041"/>
            <a:ext cx="2496457" cy="313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Repeat the new password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5530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4"/>
          <p:cNvSpPr txBox="1">
            <a:spLocks/>
          </p:cNvSpPr>
          <p:nvPr/>
        </p:nvSpPr>
        <p:spPr>
          <a:xfrm>
            <a:off x="847725" y="2303463"/>
            <a:ext cx="5602288" cy="3614737"/>
          </a:xfrm>
          <a:prstGeom prst="rect">
            <a:avLst/>
          </a:prstGeom>
        </p:spPr>
        <p:txBody>
          <a:bodyPr lIns="84406" tIns="42203" rIns="84406" bIns="42203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954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Subject Reference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954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General Reference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954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Textbooks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954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Newspapers 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954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Magazines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954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Dissertations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altLang="en-US" sz="1385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304800" y="1227138"/>
            <a:ext cx="6119813" cy="842962"/>
          </a:xfrm>
          <a:prstGeom prst="rect">
            <a:avLst/>
          </a:prstGeom>
        </p:spPr>
        <p:txBody>
          <a:bodyPr lIns="84406" tIns="42203" rIns="84406" bIns="42203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308" b="1" i="0" u="sng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CONVENTIONAL </a:t>
            </a:r>
            <a:r>
              <a:rPr kumimoji="0" lang="en-US" altLang="en-US" sz="2308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HARDCOPIES</a:t>
            </a:r>
            <a:br>
              <a:rPr kumimoji="0" lang="en-US" altLang="en-US" sz="2308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</a:br>
            <a:r>
              <a:rPr kumimoji="0" lang="en-US" altLang="en-US" sz="462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/>
            </a:r>
            <a:br>
              <a:rPr kumimoji="0" lang="en-US" altLang="en-US" sz="462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</a:br>
            <a:r>
              <a:rPr kumimoji="0" lang="en-US" altLang="en-US" sz="1939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OF LITERATURE </a:t>
            </a:r>
          </a:p>
        </p:txBody>
      </p:sp>
    </p:spTree>
    <p:extLst>
      <p:ext uri="{BB962C8B-B14F-4D97-AF65-F5344CB8AC3E}">
        <p14:creationId xmlns:p14="http://schemas.microsoft.com/office/powerpoint/2010/main" val="137742025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>
          <a:xfrm>
            <a:off x="331788" y="1169988"/>
            <a:ext cx="6118225" cy="842962"/>
          </a:xfrm>
          <a:prstGeom prst="rect">
            <a:avLst/>
          </a:prstGeom>
        </p:spPr>
        <p:txBody>
          <a:bodyPr lIns="84406" tIns="42203" rIns="84406" bIns="42203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308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LIST </a:t>
            </a:r>
            <a:r>
              <a:rPr kumimoji="0" lang="en-US" altLang="en-US" sz="2308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OF ONLINE</a:t>
            </a:r>
            <a:br>
              <a:rPr kumimoji="0" lang="en-US" altLang="en-US" sz="2308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</a:br>
            <a:r>
              <a:rPr kumimoji="0" lang="en-US" altLang="en-US" sz="462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/>
            </a:r>
            <a:br>
              <a:rPr kumimoji="0" lang="en-US" altLang="en-US" sz="462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</a:br>
            <a:r>
              <a:rPr kumimoji="0" lang="en-US" altLang="en-US" sz="2031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DATABASES</a:t>
            </a:r>
          </a:p>
        </p:txBody>
      </p:sp>
      <p:sp>
        <p:nvSpPr>
          <p:cNvPr id="3" name="Content Placeholder 1"/>
          <p:cNvSpPr txBox="1">
            <a:spLocks/>
          </p:cNvSpPr>
          <p:nvPr/>
        </p:nvSpPr>
        <p:spPr>
          <a:xfrm>
            <a:off x="422275" y="1770063"/>
            <a:ext cx="8142288" cy="4037012"/>
          </a:xfrm>
          <a:prstGeom prst="rect">
            <a:avLst/>
          </a:prstGeom>
        </p:spPr>
        <p:txBody>
          <a:bodyPr lIns="84406" tIns="42203" rIns="84406" bIns="42203"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en-US" altLang="en-US" sz="1662" b="1" i="0" u="none" strike="noStrike" kern="120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1662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1-EBSCO</a:t>
            </a:r>
            <a:endParaRPr kumimoji="0" lang="en-US" altLang="en-US" sz="1662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1662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2-LEXIS NEXIS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1662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3-INFOTRAC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1662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4-CRC PRESS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1662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5-IGI GLOBAL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1662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6-PROQUEST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1662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7-SAFARI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1662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8-MCGRAW HILL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1662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9-INFORMS ONLINE 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1662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10-BRUNEL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1662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11-DOAJ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1662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12-HIGHWIRW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1662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13-OCLC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1662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14-VIRTS INTER PRESS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1662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15-Al  MANHAL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061057" y="2256544"/>
          <a:ext cx="5289506" cy="3065216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8651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243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27954">
                <a:tc>
                  <a:txBody>
                    <a:bodyPr/>
                    <a:lstStyle/>
                    <a:p>
                      <a:pPr algn="l"/>
                      <a:endParaRPr lang="en-US" sz="1800" b="1" dirty="0" smtClean="0">
                        <a:solidFill>
                          <a:srgbClr val="C40F3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/>
                      <a:r>
                        <a:rPr lang="en-US" sz="1800" b="1" dirty="0" smtClean="0">
                          <a:solidFill>
                            <a:srgbClr val="C40F32"/>
                          </a:solidFill>
                          <a:latin typeface="Arial" pitchFamily="34" charset="0"/>
                          <a:cs typeface="Arial" pitchFamily="34" charset="0"/>
                        </a:rPr>
                        <a:t>Total No. of Databases</a:t>
                      </a:r>
                    </a:p>
                    <a:p>
                      <a:pPr algn="l"/>
                      <a:r>
                        <a:rPr lang="en-US" sz="1800" b="1" dirty="0" smtClean="0">
                          <a:solidFill>
                            <a:srgbClr val="C40F32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1800" b="1" dirty="0">
                        <a:solidFill>
                          <a:srgbClr val="C40F32"/>
                        </a:solidFill>
                      </a:endParaRPr>
                    </a:p>
                  </a:txBody>
                  <a:tcPr marL="84406" marR="84406" marT="41946" marB="41946"/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 smtClean="0">
                        <a:solidFill>
                          <a:srgbClr val="8F908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55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marT="41946" marB="4194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9308">
                <a:tc>
                  <a:txBody>
                    <a:bodyPr/>
                    <a:lstStyle/>
                    <a:p>
                      <a:pPr algn="l"/>
                      <a:endParaRPr lang="en-US" sz="1800" b="1" dirty="0" smtClean="0">
                        <a:noFill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/>
                      <a:r>
                        <a:rPr lang="en-US" sz="1800" b="1" dirty="0" smtClean="0">
                          <a:solidFill>
                            <a:srgbClr val="C40F32"/>
                          </a:solidFill>
                          <a:latin typeface="Arial" pitchFamily="34" charset="0"/>
                          <a:cs typeface="Arial" pitchFamily="34" charset="0"/>
                        </a:rPr>
                        <a:t>No. of  E-Journals &amp; Periodicals</a:t>
                      </a:r>
                    </a:p>
                    <a:p>
                      <a:pPr algn="l"/>
                      <a:r>
                        <a:rPr lang="en-US" sz="1800" b="1" dirty="0" smtClean="0">
                          <a:noFill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1800" b="1" dirty="0">
                        <a:noFill/>
                      </a:endParaRPr>
                    </a:p>
                  </a:txBody>
                  <a:tcPr marL="84406" marR="84406" marT="41946" marB="4194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More than Ten of Thousands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marT="41946" marB="41946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7954">
                <a:tc>
                  <a:txBody>
                    <a:bodyPr/>
                    <a:lstStyle/>
                    <a:p>
                      <a:pPr algn="l"/>
                      <a:endParaRPr lang="en-US" sz="1800" b="1" dirty="0" smtClean="0">
                        <a:solidFill>
                          <a:srgbClr val="C40F3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/>
                      <a:r>
                        <a:rPr lang="en-US" sz="1800" b="1" dirty="0" smtClean="0">
                          <a:solidFill>
                            <a:srgbClr val="C40F32"/>
                          </a:solidFill>
                          <a:latin typeface="Arial" pitchFamily="34" charset="0"/>
                          <a:cs typeface="Arial" pitchFamily="34" charset="0"/>
                        </a:rPr>
                        <a:t>No. of E-Books</a:t>
                      </a:r>
                    </a:p>
                    <a:p>
                      <a:pPr algn="l"/>
                      <a:r>
                        <a:rPr lang="en-US" sz="1800" b="1" dirty="0" smtClean="0">
                          <a:solidFill>
                            <a:srgbClr val="C40F32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1800" b="1" dirty="0">
                        <a:solidFill>
                          <a:srgbClr val="C40F32"/>
                        </a:solidFill>
                      </a:endParaRPr>
                    </a:p>
                  </a:txBody>
                  <a:tcPr marL="84406" marR="84406" marT="41946" marB="4194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More than 50,000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marT="41946" marB="41946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708496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/>
          <p:cNvSpPr txBox="1">
            <a:spLocks/>
          </p:cNvSpPr>
          <p:nvPr/>
        </p:nvSpPr>
        <p:spPr>
          <a:xfrm>
            <a:off x="427038" y="1982788"/>
            <a:ext cx="7597775" cy="4037012"/>
          </a:xfrm>
          <a:prstGeom prst="rect">
            <a:avLst/>
          </a:prstGeom>
        </p:spPr>
        <p:txBody>
          <a:bodyPr lIns="84406" tIns="42203" rIns="84406" bIns="42203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alibri" pitchFamily="34" charset="0"/>
              <a:buAutoNum type="arabicPeriod"/>
              <a:tabLst/>
              <a:defRPr/>
            </a:pPr>
            <a:endParaRPr kumimoji="0" lang="en-US" altLang="en-US" sz="2585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alibri" pitchFamily="34" charset="0"/>
              <a:buAutoNum type="arabicPeriod"/>
              <a:tabLst/>
              <a:defRPr/>
            </a:pPr>
            <a:r>
              <a:rPr kumimoji="0" lang="en-US" altLang="en-US" sz="2585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OPAC –COPIERS AND PRINTERS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alibri" pitchFamily="34" charset="0"/>
              <a:buAutoNum type="arabicPeriod"/>
              <a:tabLst/>
              <a:defRPr/>
            </a:pPr>
            <a:r>
              <a:rPr kumimoji="0" lang="en-US" altLang="en-US" sz="2585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SPECIAL COLLECTIONS AREA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en-US" sz="2585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3.POST GRADUATED- STUDENTS ROOM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altLang="en-US" sz="2585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altLang="en-US" sz="2585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altLang="en-US" sz="2585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352425" y="1138238"/>
            <a:ext cx="6118225" cy="844550"/>
          </a:xfrm>
          <a:prstGeom prst="rect">
            <a:avLst/>
          </a:prstGeom>
        </p:spPr>
        <p:txBody>
          <a:bodyPr lIns="84406" tIns="42203" rIns="84406" bIns="42203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308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LIBRARY</a:t>
            </a:r>
            <a:br>
              <a:rPr kumimoji="0" lang="en-US" altLang="en-US" sz="2308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</a:br>
            <a:r>
              <a:rPr kumimoji="0" lang="en-US" altLang="en-US" sz="462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/>
            </a:r>
            <a:br>
              <a:rPr kumimoji="0" lang="en-US" altLang="en-US" sz="462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</a:br>
            <a:r>
              <a:rPr kumimoji="0" lang="en-US" altLang="en-US" sz="1939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FACILITIES</a:t>
            </a:r>
          </a:p>
        </p:txBody>
      </p:sp>
      <p:sp>
        <p:nvSpPr>
          <p:cNvPr id="2" name="Rectangle 1"/>
          <p:cNvSpPr/>
          <p:nvPr/>
        </p:nvSpPr>
        <p:spPr>
          <a:xfrm>
            <a:off x="427038" y="4333875"/>
            <a:ext cx="4679950" cy="12858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585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charset="0"/>
                <a:ea typeface="ヒラギノ角ゴ Pro W3" charset="-128"/>
                <a:cs typeface="Arial" charset="0"/>
              </a:rPr>
              <a:t>5.PHD ROOM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585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charset="0"/>
                <a:ea typeface="ヒラギノ角ゴ Pro W3" charset="-128"/>
                <a:cs typeface="Arial" charset="0"/>
              </a:rPr>
              <a:t>6.STUDY HALL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alibri" pitchFamily="34" charset="0"/>
              <a:buAutoNum type="arabicPeriod" startAt="4"/>
              <a:tabLst/>
              <a:defRPr/>
            </a:pPr>
            <a:endParaRPr kumimoji="0" lang="en-US" altLang="en-US" sz="2585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charset="0"/>
              <a:ea typeface="ヒラギノ角ゴ Pro W3" charset="-128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2425" y="3851275"/>
            <a:ext cx="6491288" cy="4889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alibri" pitchFamily="34" charset="0"/>
              <a:buAutoNum type="arabicPeriod" startAt="4"/>
              <a:tabLst/>
              <a:defRPr/>
            </a:pPr>
            <a:r>
              <a:rPr kumimoji="0" lang="en-US" altLang="en-US" sz="2585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charset="0"/>
                <a:ea typeface="ヒラギノ角ゴ Pro W3" charset="-128"/>
                <a:cs typeface="Arial" charset="0"/>
              </a:rPr>
              <a:t>READING  AREA  AND STUDY AREA</a:t>
            </a:r>
          </a:p>
        </p:txBody>
      </p:sp>
    </p:spTree>
    <p:extLst>
      <p:ext uri="{BB962C8B-B14F-4D97-AF65-F5344CB8AC3E}">
        <p14:creationId xmlns:p14="http://schemas.microsoft.com/office/powerpoint/2010/main" val="115652696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331788" y="1062038"/>
            <a:ext cx="6118225" cy="844550"/>
          </a:xfrm>
          <a:prstGeom prst="rect">
            <a:avLst/>
          </a:prstGeom>
        </p:spPr>
        <p:txBody>
          <a:bodyPr lIns="84406" tIns="42203" rIns="84406" bIns="42203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308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RULES FOR</a:t>
            </a:r>
            <a:br>
              <a:rPr kumimoji="0" lang="en-US" altLang="en-US" sz="2308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</a:br>
            <a:r>
              <a:rPr kumimoji="0" lang="en-US" altLang="en-US" sz="462" b="1" i="0" u="none" strike="noStrike" kern="1200" cap="none" spc="0" normalizeH="0" baseline="0" noProof="0" dirty="0">
                <a:ln>
                  <a:noFill/>
                </a:ln>
                <a:solidFill>
                  <a:srgbClr val="77757C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/>
            </a:r>
            <a:br>
              <a:rPr kumimoji="0" lang="en-US" altLang="en-US" sz="462" b="1" i="0" u="none" strike="noStrike" kern="1200" cap="none" spc="0" normalizeH="0" baseline="0" noProof="0" dirty="0">
                <a:ln>
                  <a:noFill/>
                </a:ln>
                <a:solidFill>
                  <a:srgbClr val="77757C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</a:br>
            <a:r>
              <a:rPr kumimoji="0" lang="en-US" altLang="en-US" sz="2031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TEXTBOOK SALES</a:t>
            </a: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422275" y="1906588"/>
            <a:ext cx="8721725" cy="4037012"/>
          </a:xfrm>
          <a:prstGeom prst="rect">
            <a:avLst/>
          </a:prstGeom>
        </p:spPr>
        <p:txBody>
          <a:bodyPr lIns="84406" tIns="42203" rIns="84406" bIns="42203"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215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Books sold will not be exchanged or refunded.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215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Make available your schedule to acquire an invoice for textbooks(s).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215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Payments is only accepted in the cashier desk - Accounts Department.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215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IN Order to receive the textbooks(so, please verify the payment receipt.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215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This rules for non sponsored student but sponsored student after collecting the invoice from the circulation desk approval needed from Registration Department.</a:t>
            </a:r>
          </a:p>
        </p:txBody>
      </p:sp>
    </p:spTree>
    <p:extLst>
      <p:ext uri="{BB962C8B-B14F-4D97-AF65-F5344CB8AC3E}">
        <p14:creationId xmlns:p14="http://schemas.microsoft.com/office/powerpoint/2010/main" val="402480066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>
          <a:xfrm>
            <a:off x="327025" y="1227138"/>
            <a:ext cx="6119813" cy="842962"/>
          </a:xfrm>
          <a:prstGeom prst="rect">
            <a:avLst/>
          </a:prstGeom>
        </p:spPr>
        <p:txBody>
          <a:bodyPr lIns="84406" tIns="42203" rIns="84406" bIns="42203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308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POLICY FOR BORROWING</a:t>
            </a:r>
            <a:br>
              <a:rPr kumimoji="0" lang="en-US" altLang="en-US" sz="2308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</a:br>
            <a:r>
              <a:rPr kumimoji="0" lang="en-US" altLang="en-US" sz="462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/>
            </a:r>
            <a:br>
              <a:rPr kumimoji="0" lang="en-US" altLang="en-US" sz="462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</a:br>
            <a:r>
              <a:rPr kumimoji="0" lang="en-US" altLang="en-US" sz="2031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CONVENTIONAL BOOKS</a:t>
            </a:r>
          </a:p>
        </p:txBody>
      </p:sp>
      <p:sp>
        <p:nvSpPr>
          <p:cNvPr id="3" name="Content Placeholder 1"/>
          <p:cNvSpPr txBox="1">
            <a:spLocks/>
          </p:cNvSpPr>
          <p:nvPr/>
        </p:nvSpPr>
        <p:spPr>
          <a:xfrm>
            <a:off x="422275" y="1952625"/>
            <a:ext cx="7596188" cy="4037013"/>
          </a:xfrm>
          <a:prstGeom prst="rect">
            <a:avLst/>
          </a:prstGeom>
        </p:spPr>
        <p:txBody>
          <a:bodyPr lIns="84406" tIns="42203" rIns="84406" bIns="42203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altLang="en-US" sz="2585" b="1" i="0" u="none" strike="noStrike" kern="1200" cap="none" spc="0" normalizeH="0" baseline="0" noProof="0" dirty="0">
              <a:ln>
                <a:noFill/>
              </a:ln>
              <a:solidFill>
                <a:srgbClr val="C40F32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en-US" sz="2585" b="1" i="0" u="none" strike="noStrike" kern="1200" cap="none" spc="0" normalizeH="0" baseline="0" noProof="0" dirty="0">
                <a:ln>
                  <a:noFill/>
                </a:ln>
                <a:solidFill>
                  <a:srgbClr val="C40F32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STUDENTS 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altLang="en-US" sz="2585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Are allowed to take 3 books for home reading for a period of 10 days. General Books &amp; 1 day for Reference book. Special Collections as dissertation , dictionary etc, .. are not allowed to borrowing out of Library.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altLang="en-US" sz="2585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205499349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>
          <a:xfrm>
            <a:off x="331788" y="1227138"/>
            <a:ext cx="6118225" cy="842962"/>
          </a:xfrm>
          <a:prstGeom prst="rect">
            <a:avLst/>
          </a:prstGeom>
        </p:spPr>
        <p:txBody>
          <a:bodyPr lIns="84406" tIns="42203" rIns="84406" bIns="42203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308" b="1" i="0" u="sng" strike="noStrike" kern="1200" cap="none" spc="0" normalizeH="0" baseline="0" noProof="0" dirty="0">
                <a:ln>
                  <a:noFill/>
                </a:ln>
                <a:solidFill>
                  <a:srgbClr val="77757C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LIBRARY</a:t>
            </a:r>
            <a:r>
              <a:rPr kumimoji="0" lang="en-US" altLang="en-US" sz="2308" b="1" i="0" u="none" strike="noStrike" kern="1200" cap="none" spc="0" normalizeH="0" baseline="0" noProof="0" dirty="0">
                <a:ln>
                  <a:noFill/>
                </a:ln>
                <a:solidFill>
                  <a:srgbClr val="77757C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/>
            </a:r>
            <a:br>
              <a:rPr kumimoji="0" lang="en-US" altLang="en-US" sz="2308" b="1" i="0" u="none" strike="noStrike" kern="1200" cap="none" spc="0" normalizeH="0" baseline="0" noProof="0" dirty="0">
                <a:ln>
                  <a:noFill/>
                </a:ln>
                <a:solidFill>
                  <a:srgbClr val="77757C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</a:br>
            <a:r>
              <a:rPr kumimoji="0" lang="en-US" altLang="en-US" sz="462" b="1" i="0" u="none" strike="noStrike" kern="1200" cap="none" spc="0" normalizeH="0" baseline="0" noProof="0" dirty="0">
                <a:ln>
                  <a:noFill/>
                </a:ln>
                <a:solidFill>
                  <a:srgbClr val="77757C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/>
            </a:r>
            <a:br>
              <a:rPr kumimoji="0" lang="en-US" altLang="en-US" sz="462" b="1" i="0" u="none" strike="noStrike" kern="1200" cap="none" spc="0" normalizeH="0" baseline="0" noProof="0" dirty="0">
                <a:ln>
                  <a:noFill/>
                </a:ln>
                <a:solidFill>
                  <a:srgbClr val="77757C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</a:br>
            <a:r>
              <a:rPr kumimoji="0" lang="en-US" altLang="en-US" sz="2031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WORKING HOURS</a:t>
            </a:r>
          </a:p>
        </p:txBody>
      </p:sp>
      <p:sp>
        <p:nvSpPr>
          <p:cNvPr id="3" name="Content Placeholder 7"/>
          <p:cNvSpPr txBox="1">
            <a:spLocks/>
          </p:cNvSpPr>
          <p:nvPr/>
        </p:nvSpPr>
        <p:spPr>
          <a:xfrm>
            <a:off x="422275" y="1881188"/>
            <a:ext cx="7596188" cy="4037012"/>
          </a:xfrm>
          <a:prstGeom prst="rect">
            <a:avLst/>
          </a:prstGeom>
        </p:spPr>
        <p:txBody>
          <a:bodyPr lIns="84406" tIns="42203" rIns="84406" bIns="42203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altLang="en-US" sz="1846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en-US" sz="2585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SATURDAY – THURSDAY</a:t>
            </a:r>
            <a:r>
              <a:rPr kumimoji="0" lang="en-US" altLang="en-US" sz="2585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	</a:t>
            </a:r>
            <a:r>
              <a:rPr kumimoji="0" lang="en-US" altLang="en-US" sz="2585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 8.00  </a:t>
            </a:r>
            <a:r>
              <a:rPr kumimoji="0" lang="en-US" altLang="en-US" sz="2585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AM – 8.00 PM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en-US" sz="2585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FRIDAY</a:t>
            </a:r>
            <a:r>
              <a:rPr kumimoji="0" lang="en-US" altLang="en-US" sz="2585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					             10.00 AM – 3.00 PM </a:t>
            </a:r>
          </a:p>
        </p:txBody>
      </p:sp>
    </p:spTree>
    <p:extLst>
      <p:ext uri="{BB962C8B-B14F-4D97-AF65-F5344CB8AC3E}">
        <p14:creationId xmlns:p14="http://schemas.microsoft.com/office/powerpoint/2010/main" val="307892533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ctrTitle"/>
          </p:nvPr>
        </p:nvSpPr>
        <p:spPr>
          <a:xfrm>
            <a:off x="158750" y="1955800"/>
            <a:ext cx="8083550" cy="1216025"/>
          </a:xfrm>
        </p:spPr>
        <p:txBody>
          <a:bodyPr/>
          <a:lstStyle/>
          <a:p>
            <a:r>
              <a:rPr lang="en-US" alt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Students Orientation Day</a:t>
            </a:r>
          </a:p>
        </p:txBody>
      </p:sp>
      <p:sp>
        <p:nvSpPr>
          <p:cNvPr id="17411" name="TextBox 2"/>
          <p:cNvSpPr txBox="1">
            <a:spLocks noChangeArrowheads="1"/>
          </p:cNvSpPr>
          <p:nvPr/>
        </p:nvSpPr>
        <p:spPr bwMode="auto">
          <a:xfrm>
            <a:off x="274638" y="2895600"/>
            <a:ext cx="6929437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8F908F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8F908F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8F908F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rgbClr val="8F908F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rgbClr val="8F908F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8F908F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8F908F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8F908F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8F908F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 W3" charset="-128"/>
                <a:cs typeface="Times New Roman" panose="02020603050405020304" pitchFamily="18" charset="0"/>
              </a:rPr>
              <a:t>STUDENT COUNSELING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1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ヒラギノ角ゴ Pro W3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485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  <a:defRPr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  <a:defRPr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  <a:defRPr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dirty="0"/>
          </a:p>
        </p:txBody>
      </p:sp>
      <p:pic>
        <p:nvPicPr>
          <p:cNvPr id="18435" name="Picture 3" descr="C:\Users\bmarhoon\Desktop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39713"/>
            <a:ext cx="1365250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788" y="1236663"/>
            <a:ext cx="562927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1713"/>
            <a:ext cx="24003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825" y="2330450"/>
            <a:ext cx="1096963" cy="165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4638" y="2339975"/>
            <a:ext cx="2208212" cy="165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050" y="2271713"/>
            <a:ext cx="1778000" cy="177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4235450"/>
            <a:ext cx="1765300" cy="176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0" y="4197350"/>
            <a:ext cx="2224088" cy="171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690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    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COUNSELING SUPPORT</a:t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59" name="Picture 3" descr="C:\Users\bmarhoon\Desktop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238" y="385763"/>
            <a:ext cx="1365250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Subtitle 2"/>
          <p:cNvSpPr txBox="1">
            <a:spLocks/>
          </p:cNvSpPr>
          <p:nvPr/>
        </p:nvSpPr>
        <p:spPr bwMode="auto">
          <a:xfrm>
            <a:off x="1516063" y="3281363"/>
            <a:ext cx="69342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8F908F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8F908F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8F908F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rgbClr val="8F908F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rgbClr val="8F908F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8F908F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8F908F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8F908F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8F908F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3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ヒラギノ角ゴ Pro W3" charset="-128"/>
              <a:cs typeface="Arial" panose="020B0604020202020204" pitchFamily="34" charset="0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3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ヒラギノ角ゴ Pro W3" charset="-128"/>
              <a:cs typeface="Arial" panose="020B0604020202020204" pitchFamily="34" charset="0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3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ヒラギノ角ゴ Pro W3" charset="-128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818425" y="3231291"/>
            <a:ext cx="1882331" cy="1129398"/>
            <a:chOff x="6297" y="288285"/>
            <a:chExt cx="1882331" cy="1129398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7" name="Rounded Rectangle 6"/>
            <p:cNvSpPr/>
            <p:nvPr/>
          </p:nvSpPr>
          <p:spPr>
            <a:xfrm>
              <a:off x="6297" y="288285"/>
              <a:ext cx="1882331" cy="1129398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39376" y="321364"/>
              <a:ext cx="1816173" cy="106324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86690" tIns="186690" rIns="186690" bIns="186690" spcCol="1270" anchor="ctr"/>
            <a:lstStyle/>
            <a:p>
              <a:pPr marL="0" marR="0" lvl="0" indent="0" algn="ctr" defTabSz="217805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EMOTIONAL CONCERNS</a:t>
              </a:r>
            </a:p>
            <a:p>
              <a:pPr marL="0" marR="0" lvl="0" indent="0" algn="ctr" defTabSz="217805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(</a:t>
              </a:r>
              <a:r>
                <a: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émotif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)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888990" y="3562581"/>
            <a:ext cx="399054" cy="466818"/>
            <a:chOff x="2076862" y="619575"/>
            <a:chExt cx="399054" cy="466818"/>
          </a:xfrm>
          <a:solidFill>
            <a:schemeClr val="accent2">
              <a:lumMod val="75000"/>
            </a:schemeClr>
          </a:solidFill>
        </p:grpSpPr>
        <p:sp>
          <p:nvSpPr>
            <p:cNvPr id="10" name="Right Arrow 9"/>
            <p:cNvSpPr/>
            <p:nvPr/>
          </p:nvSpPr>
          <p:spPr>
            <a:xfrm>
              <a:off x="2076862" y="619575"/>
              <a:ext cx="399054" cy="466818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ight Arrow 6"/>
            <p:cNvSpPr/>
            <p:nvPr/>
          </p:nvSpPr>
          <p:spPr>
            <a:xfrm>
              <a:off x="2076862" y="712939"/>
              <a:ext cx="279338" cy="28009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marL="0" marR="0" lvl="0" indent="0" algn="ctr" defTabSz="8890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9463" name="Group 11"/>
          <p:cNvGrpSpPr>
            <a:grpSpLocks/>
          </p:cNvGrpSpPr>
          <p:nvPr/>
        </p:nvGrpSpPr>
        <p:grpSpPr bwMode="auto">
          <a:xfrm>
            <a:off x="4452938" y="3230563"/>
            <a:ext cx="2681287" cy="1130300"/>
            <a:chOff x="2641561" y="288285"/>
            <a:chExt cx="1882331" cy="1129398"/>
          </a:xfrm>
        </p:grpSpPr>
        <p:sp>
          <p:nvSpPr>
            <p:cNvPr id="13" name="Rounded Rectangle 12"/>
            <p:cNvSpPr/>
            <p:nvPr/>
          </p:nvSpPr>
          <p:spPr>
            <a:xfrm>
              <a:off x="2641561" y="288285"/>
              <a:ext cx="1882331" cy="1129398"/>
            </a:xfrm>
            <a:prstGeom prst="roundRect">
              <a:avLst>
                <a:gd name="adj" fmla="val 10000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Missing home and loved one’s </a:t>
              </a:r>
            </a:p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La France me manque</a:t>
              </a:r>
            </a:p>
          </p:txBody>
        </p:sp>
        <p:sp>
          <p:nvSpPr>
            <p:cNvPr id="14" name="Rounded Rectangle 8"/>
            <p:cNvSpPr/>
            <p:nvPr/>
          </p:nvSpPr>
          <p:spPr>
            <a:xfrm>
              <a:off x="2674995" y="321595"/>
              <a:ext cx="1815463" cy="10627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86690" tIns="186690" rIns="186690" bIns="186690" spcCol="1270" anchor="ctr"/>
            <a:lstStyle/>
            <a:p>
              <a:pPr marL="0" marR="0" lvl="0" indent="0" algn="ctr" defTabSz="217805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818425" y="4750482"/>
            <a:ext cx="1882331" cy="1129398"/>
            <a:chOff x="6297" y="288285"/>
            <a:chExt cx="1882331" cy="1129398"/>
          </a:xfrm>
          <a:solidFill>
            <a:schemeClr val="accent5">
              <a:lumMod val="75000"/>
            </a:schemeClr>
          </a:solidFill>
        </p:grpSpPr>
        <p:sp>
          <p:nvSpPr>
            <p:cNvPr id="16" name="Rounded Rectangle 15"/>
            <p:cNvSpPr/>
            <p:nvPr/>
          </p:nvSpPr>
          <p:spPr>
            <a:xfrm>
              <a:off x="6297" y="288285"/>
              <a:ext cx="1882331" cy="1129398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ounded Rectangle 4"/>
            <p:cNvSpPr/>
            <p:nvPr/>
          </p:nvSpPr>
          <p:spPr>
            <a:xfrm>
              <a:off x="39376" y="321364"/>
              <a:ext cx="1816173" cy="106324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86690" tIns="186690" rIns="186690" bIns="186690" spcCol="1270" anchor="ctr"/>
            <a:lstStyle/>
            <a:p>
              <a:pPr marL="0" marR="0" lvl="0" indent="0" algn="ctr" defTabSz="217805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ACADEMIC CONCERNS(</a:t>
              </a:r>
              <a:r>
                <a:rPr kumimoji="0" lang="fr-FR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académique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)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888990" y="5081772"/>
            <a:ext cx="399054" cy="466818"/>
            <a:chOff x="2076862" y="619575"/>
            <a:chExt cx="399054" cy="466818"/>
          </a:xfrm>
          <a:solidFill>
            <a:schemeClr val="accent1">
              <a:lumMod val="50000"/>
            </a:schemeClr>
          </a:solidFill>
        </p:grpSpPr>
        <p:sp>
          <p:nvSpPr>
            <p:cNvPr id="19" name="Right Arrow 18"/>
            <p:cNvSpPr/>
            <p:nvPr/>
          </p:nvSpPr>
          <p:spPr>
            <a:xfrm>
              <a:off x="2076862" y="619575"/>
              <a:ext cx="399054" cy="466818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Right Arrow 6"/>
            <p:cNvSpPr/>
            <p:nvPr/>
          </p:nvSpPr>
          <p:spPr>
            <a:xfrm>
              <a:off x="2076862" y="712939"/>
              <a:ext cx="279338" cy="28009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marL="0" marR="0" lvl="0" indent="0" algn="ctr" defTabSz="8890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453689" y="4750482"/>
            <a:ext cx="2681207" cy="1129398"/>
            <a:chOff x="2641561" y="288285"/>
            <a:chExt cx="1882331" cy="1129398"/>
          </a:xfrm>
          <a:solidFill>
            <a:schemeClr val="accent5">
              <a:lumMod val="75000"/>
            </a:schemeClr>
          </a:solidFill>
        </p:grpSpPr>
        <p:sp>
          <p:nvSpPr>
            <p:cNvPr id="22" name="Rounded Rectangle 21"/>
            <p:cNvSpPr/>
            <p:nvPr/>
          </p:nvSpPr>
          <p:spPr>
            <a:xfrm>
              <a:off x="2641561" y="288285"/>
              <a:ext cx="1882331" cy="1129398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Rounded Rectangle 8"/>
            <p:cNvSpPr/>
            <p:nvPr/>
          </p:nvSpPr>
          <p:spPr>
            <a:xfrm>
              <a:off x="2674640" y="321364"/>
              <a:ext cx="1816173" cy="106324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86690" tIns="186690" rIns="186690" bIns="186690" spcCol="1270" anchor="ctr"/>
            <a:lstStyle/>
            <a:p>
              <a:pPr marL="0" marR="0" lvl="0" indent="0" algn="ctr" defTabSz="217805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 different approach to academics- testing format differs (from EPITECH)</a:t>
              </a:r>
            </a:p>
          </p:txBody>
        </p:sp>
      </p:grpSp>
      <p:grpSp>
        <p:nvGrpSpPr>
          <p:cNvPr id="19467" name="Group 23"/>
          <p:cNvGrpSpPr>
            <a:grpSpLocks/>
          </p:cNvGrpSpPr>
          <p:nvPr/>
        </p:nvGrpSpPr>
        <p:grpSpPr bwMode="auto">
          <a:xfrm>
            <a:off x="1819275" y="1854200"/>
            <a:ext cx="1882775" cy="1128713"/>
            <a:chOff x="6297" y="288285"/>
            <a:chExt cx="1882331" cy="1129398"/>
          </a:xfrm>
        </p:grpSpPr>
        <p:sp>
          <p:nvSpPr>
            <p:cNvPr id="25" name="Rounded Rectangle 24"/>
            <p:cNvSpPr/>
            <p:nvPr/>
          </p:nvSpPr>
          <p:spPr>
            <a:xfrm>
              <a:off x="6297" y="288285"/>
              <a:ext cx="1882331" cy="1129398"/>
            </a:xfrm>
            <a:prstGeom prst="roundRect">
              <a:avLst>
                <a:gd name="adj" fmla="val 10000"/>
              </a:avLst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SOCIAL CONCERNS</a:t>
              </a:r>
            </a:p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(social)</a:t>
              </a:r>
            </a:p>
          </p:txBody>
        </p:sp>
        <p:sp>
          <p:nvSpPr>
            <p:cNvPr id="26" name="Rounded Rectangle 4"/>
            <p:cNvSpPr/>
            <p:nvPr/>
          </p:nvSpPr>
          <p:spPr>
            <a:xfrm>
              <a:off x="39627" y="321643"/>
              <a:ext cx="1815672" cy="10626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86690" tIns="186690" rIns="186690" bIns="186690" spcCol="1270" anchor="ctr"/>
            <a:lstStyle/>
            <a:p>
              <a:pPr marL="0" marR="0" lvl="0" indent="0" algn="ctr" defTabSz="217805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888990" y="2234580"/>
            <a:ext cx="399054" cy="466818"/>
            <a:chOff x="2076862" y="619575"/>
            <a:chExt cx="399054" cy="466818"/>
          </a:xfrm>
          <a:solidFill>
            <a:schemeClr val="accent3">
              <a:lumMod val="50000"/>
            </a:schemeClr>
          </a:solidFill>
        </p:grpSpPr>
        <p:sp>
          <p:nvSpPr>
            <p:cNvPr id="28" name="Right Arrow 27"/>
            <p:cNvSpPr/>
            <p:nvPr/>
          </p:nvSpPr>
          <p:spPr>
            <a:xfrm>
              <a:off x="2076862" y="619575"/>
              <a:ext cx="399054" cy="466818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Right Arrow 6"/>
            <p:cNvSpPr/>
            <p:nvPr/>
          </p:nvSpPr>
          <p:spPr>
            <a:xfrm>
              <a:off x="2076862" y="712939"/>
              <a:ext cx="279338" cy="28009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marL="0" marR="0" lvl="0" indent="0" algn="ctr" defTabSz="8890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458441" y="1846483"/>
            <a:ext cx="2676455" cy="1129398"/>
            <a:chOff x="2641561" y="288285"/>
            <a:chExt cx="1882331" cy="1129398"/>
          </a:xfrm>
          <a:solidFill>
            <a:schemeClr val="accent3">
              <a:lumMod val="75000"/>
            </a:schemeClr>
          </a:solidFill>
        </p:grpSpPr>
        <p:sp>
          <p:nvSpPr>
            <p:cNvPr id="31" name="Rounded Rectangle 30"/>
            <p:cNvSpPr/>
            <p:nvPr/>
          </p:nvSpPr>
          <p:spPr>
            <a:xfrm>
              <a:off x="2641561" y="288285"/>
              <a:ext cx="1882331" cy="1129398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Rounded Rectangle 8"/>
            <p:cNvSpPr/>
            <p:nvPr/>
          </p:nvSpPr>
          <p:spPr>
            <a:xfrm>
              <a:off x="2674640" y="321364"/>
              <a:ext cx="1816173" cy="106324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86690" tIns="186690" rIns="186690" bIns="186690" spcCol="1270" anchor="ctr"/>
            <a:lstStyle/>
            <a:p>
              <a:pPr marL="0" marR="0" lvl="0" indent="0" algn="ctr" defTabSz="217805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Assimilating to a different culture</a:t>
              </a:r>
            </a:p>
          </p:txBody>
        </p:sp>
      </p:grpSp>
      <p:sp>
        <p:nvSpPr>
          <p:cNvPr id="19470" name="Rectangle 1"/>
          <p:cNvSpPr>
            <a:spLocks noChangeArrowheads="1"/>
          </p:cNvSpPr>
          <p:nvPr/>
        </p:nvSpPr>
        <p:spPr bwMode="auto">
          <a:xfrm>
            <a:off x="1287463" y="1220788"/>
            <a:ext cx="4017962" cy="3238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8F908F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8F908F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8F908F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rgbClr val="8F908F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rgbClr val="8F908F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8F908F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8F908F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8F908F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8F908F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sz="2100" b="0" i="1" u="none" strike="noStrike" kern="1200" cap="none" spc="0" normalizeH="0" baseline="0" noProof="0" smtClean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 W3" charset="-128"/>
                <a:cs typeface="Times New Roman" panose="02020603050405020304" pitchFamily="18" charset="0"/>
              </a:rPr>
              <a:t>un soutien psychologique</a:t>
            </a:r>
            <a:r>
              <a:rPr kumimoji="0" lang="fr-FR" altLang="en-US" sz="800" b="0" i="1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 W3" charset="-128"/>
                <a:cs typeface="Times New Roman" panose="02020603050405020304" pitchFamily="18" charset="0"/>
              </a:rPr>
              <a:t> </a:t>
            </a:r>
            <a:endParaRPr kumimoji="0" lang="fr-FR" altLang="en-US" sz="1800" b="0" i="1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ヒラギノ角ゴ Pro W3" charset="-128"/>
              <a:cs typeface="Times New Roman" panose="02020603050405020304" pitchFamily="18" charset="0"/>
            </a:endParaRPr>
          </a:p>
        </p:txBody>
      </p:sp>
      <p:pic>
        <p:nvPicPr>
          <p:cNvPr id="19471" name="Picture 3" descr="Image result for cartoon arab man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288" y="1522413"/>
            <a:ext cx="1752600" cy="1617662"/>
          </a:xfrm>
        </p:spPr>
      </p:pic>
      <p:pic>
        <p:nvPicPr>
          <p:cNvPr id="19472" name="Picture 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" y="3124200"/>
            <a:ext cx="1581150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3" name="Picture 4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8" y="4567238"/>
            <a:ext cx="1689100" cy="215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4" name="Picture 4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850" y="2241550"/>
            <a:ext cx="1843088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Rectangle 12"/>
          <p:cNvSpPr>
            <a:spLocks noChangeArrowheads="1"/>
          </p:cNvSpPr>
          <p:nvPr/>
        </p:nvSpPr>
        <p:spPr bwMode="auto">
          <a:xfrm>
            <a:off x="1852613" y="6278563"/>
            <a:ext cx="7175500" cy="15398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8F908F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8F908F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8F908F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rgbClr val="8F908F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rgbClr val="8F908F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8F908F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8F908F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8F908F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8F908F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anose="020B0604020202020204" pitchFamily="34" charset="-128"/>
                <a:ea typeface="Times New Roman" panose="02020603050405020304" pitchFamily="18" charset="0"/>
                <a:cs typeface="Courier New" panose="02070309020205020404" pitchFamily="49" charset="0"/>
              </a:rPr>
              <a:t>CONFIDENTIALITY WILL BE MAINTAINED AT ALL TIMES...</a:t>
            </a:r>
            <a:r>
              <a:rPr kumimoji="0" lang="fr-FR" alt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CONFIDENTIALITÉ SERA MAINTENUE EN TOUT  TEMPS</a:t>
            </a:r>
            <a:r>
              <a:rPr kumimoji="0" lang="en-US" alt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993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5332544"/>
            <a:ext cx="8153400" cy="1452563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WELCOME ABOARD </a:t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BIENVENUE A BORD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5" name="Picture 2" descr="http://bahrainrelocation.com/yahoo_site_admin/assets/images/Bahrain_Grand_Mosque.13482334_st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67984" y="1859822"/>
            <a:ext cx="2590800" cy="298218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  <a:bevelB/>
          </a:sp3d>
        </p:spPr>
      </p:pic>
      <p:pic>
        <p:nvPicPr>
          <p:cNvPr id="6" name="Picture 5" descr="C:\Documents and Settings\ssiddiqui\Local Settings\Temporary Internet Files\Content.IE5\KQQKYWBW\MP900149126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9016" y="1939792"/>
            <a:ext cx="2615184" cy="301320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  <a:bevelB/>
          </a:sp3d>
        </p:spPr>
      </p:pic>
      <p:pic>
        <p:nvPicPr>
          <p:cNvPr id="20487" name="Picture 3" descr="C:\Documents and Settings\ssiddiqui\Local Settings\Temporary Internet Files\Content.IE5\P56A4PRO\MC900078809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533400"/>
            <a:ext cx="2990850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4" descr="C:\Documents and Settings\ssiddiqui\Local Settings\Temporary Internet Files\Content.IE5\PMFCSJ7S\MM900236281[1]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0" y="2987675"/>
            <a:ext cx="2819400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Content Placeholder 6" descr="epitech_wallpaper_v2_by_livencore-d4w52yq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1914" y="593177"/>
            <a:ext cx="2023092" cy="1137989"/>
          </a:xfrm>
          <a:prstGeom prst="rect">
            <a:avLst/>
          </a:prstGeom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  <a:bevelB/>
          </a:sp3d>
        </p:spPr>
      </p:pic>
      <p:pic>
        <p:nvPicPr>
          <p:cNvPr id="20490" name="Picture 11" descr="C:\Users\bmarhoon\Desktop\logo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188" y="508000"/>
            <a:ext cx="1365250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1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913" y="4256088"/>
            <a:ext cx="2176462" cy="139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2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713" y="5087938"/>
            <a:ext cx="987425" cy="140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3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188" y="5013325"/>
            <a:ext cx="2082800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386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ADREG Home Page</a:t>
            </a:r>
            <a:endParaRPr lang="en-US" dirty="0"/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67" r="2547" b="8000"/>
          <a:stretch/>
        </p:blipFill>
        <p:spPr bwMode="auto">
          <a:xfrm>
            <a:off x="258442" y="2039122"/>
            <a:ext cx="8656957" cy="4087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990600" y="2667000"/>
            <a:ext cx="1828800" cy="1418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466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Curriculum Sheet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1524000" y="3359331"/>
            <a:ext cx="990600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3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67" r="2547" b="8000"/>
          <a:stretch/>
        </p:blipFill>
        <p:spPr bwMode="auto">
          <a:xfrm>
            <a:off x="228600" y="1948770"/>
            <a:ext cx="8763000" cy="4137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984075" y="2603917"/>
            <a:ext cx="4586461" cy="1610545"/>
            <a:chOff x="1371601" y="2876728"/>
            <a:chExt cx="4307285" cy="1652015"/>
          </a:xfrm>
        </p:grpSpPr>
        <p:sp>
          <p:nvSpPr>
            <p:cNvPr id="6" name="TextBox 5"/>
            <p:cNvSpPr txBox="1"/>
            <p:nvPr/>
          </p:nvSpPr>
          <p:spPr>
            <a:xfrm>
              <a:off x="2859486" y="3882412"/>
              <a:ext cx="2819400" cy="64633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Student </a:t>
              </a:r>
              <a:r>
                <a:rPr lang="en-US" dirty="0" err="1" smtClean="0"/>
                <a:t>programme</a:t>
              </a:r>
              <a:r>
                <a:rPr lang="en-US" dirty="0" smtClean="0"/>
                <a:t>  plan with grades  </a:t>
              </a:r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371601" y="2876728"/>
              <a:ext cx="1723610" cy="990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0" name="Straight Arrow Connector 9"/>
          <p:cNvCxnSpPr/>
          <p:nvPr/>
        </p:nvCxnSpPr>
        <p:spPr>
          <a:xfrm flipH="1" flipV="1">
            <a:off x="1059571" y="3165566"/>
            <a:ext cx="1508826" cy="49203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381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03950" y="1676401"/>
            <a:ext cx="2482850" cy="2133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Sample of the curriculum sheet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84" r="59693" b="11397"/>
          <a:stretch/>
        </p:blipFill>
        <p:spPr bwMode="auto">
          <a:xfrm>
            <a:off x="152400" y="1068508"/>
            <a:ext cx="8839200" cy="5421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95400" y="1295400"/>
            <a:ext cx="914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14400" y="1524000"/>
            <a:ext cx="2438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89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5" r="60232" b="28922"/>
          <a:stretch/>
        </p:blipFill>
        <p:spPr bwMode="auto">
          <a:xfrm>
            <a:off x="222436" y="228600"/>
            <a:ext cx="8769164" cy="629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851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33272"/>
          </a:xfrm>
        </p:spPr>
        <p:txBody>
          <a:bodyPr/>
          <a:lstStyle/>
          <a:p>
            <a:r>
              <a:rPr lang="en-US" dirty="0" smtClean="0"/>
              <a:t>Exam Card</a:t>
            </a:r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67" r="2547" b="8000"/>
          <a:stretch/>
        </p:blipFill>
        <p:spPr bwMode="auto">
          <a:xfrm>
            <a:off x="266908" y="2286000"/>
            <a:ext cx="8656957" cy="4087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914400" y="2895431"/>
            <a:ext cx="7750024" cy="1076391"/>
            <a:chOff x="1066800" y="2961273"/>
            <a:chExt cx="7342128" cy="1029222"/>
          </a:xfrm>
        </p:grpSpPr>
        <p:sp>
          <p:nvSpPr>
            <p:cNvPr id="6" name="Rectangle 5"/>
            <p:cNvSpPr/>
            <p:nvPr/>
          </p:nvSpPr>
          <p:spPr>
            <a:xfrm>
              <a:off x="1138990" y="2961273"/>
              <a:ext cx="1816768" cy="1257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H="1" flipV="1">
              <a:off x="1066800" y="3672113"/>
              <a:ext cx="980575" cy="133716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2149642" y="3621163"/>
              <a:ext cx="6259286" cy="36933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You must print your exam card for attending final exams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02268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901</TotalTime>
  <Words>756</Words>
  <Application>Microsoft Office PowerPoint</Application>
  <PresentationFormat>On-screen Show (4:3)</PresentationFormat>
  <Paragraphs>147</Paragraphs>
  <Slides>49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13</vt:i4>
      </vt:variant>
      <vt:variant>
        <vt:lpstr>Slide Titles</vt:lpstr>
      </vt:variant>
      <vt:variant>
        <vt:i4>49</vt:i4>
      </vt:variant>
    </vt:vector>
  </HeadingPairs>
  <TitlesOfParts>
    <vt:vector size="74" baseType="lpstr">
      <vt:lpstr>Arial Unicode MS</vt:lpstr>
      <vt:lpstr>Geneva</vt:lpstr>
      <vt:lpstr>ヒラギノ角ゴ Pro W3</vt:lpstr>
      <vt:lpstr>Arial</vt:lpstr>
      <vt:lpstr>Calibri</vt:lpstr>
      <vt:lpstr>Candara</vt:lpstr>
      <vt:lpstr>Courier New</vt:lpstr>
      <vt:lpstr>inherit</vt:lpstr>
      <vt:lpstr>Myriad Pro Semibold</vt:lpstr>
      <vt:lpstr>Symbol</vt:lpstr>
      <vt:lpstr>Times New Roman</vt:lpstr>
      <vt:lpstr>Wingdings</vt:lpstr>
      <vt:lpstr>Waveform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11_Office Theme</vt:lpstr>
      <vt:lpstr>Welcome to ADREG (Admission and Registration System) Workshop  </vt:lpstr>
      <vt:lpstr>PowerPoint Presentation</vt:lpstr>
      <vt:lpstr>Enter the username &amp; password that you got from the Registration Department and the shown code</vt:lpstr>
      <vt:lpstr>After you login you will be asked to change the password. </vt:lpstr>
      <vt:lpstr>ADREG Home Page</vt:lpstr>
      <vt:lpstr>Curriculum Sheet</vt:lpstr>
      <vt:lpstr>Sample of the curriculum sheet </vt:lpstr>
      <vt:lpstr>PowerPoint Presentation</vt:lpstr>
      <vt:lpstr>Exam Card</vt:lpstr>
      <vt:lpstr>Sample of Exam Card</vt:lpstr>
      <vt:lpstr>GPA Prediction</vt:lpstr>
      <vt:lpstr>This is a sample of the GPA prediction page</vt:lpstr>
      <vt:lpstr>This is a sample of the final page</vt:lpstr>
      <vt:lpstr>My Advisor</vt:lpstr>
      <vt:lpstr>My Courses with ‘I’ &amp; ‘IN’</vt:lpstr>
      <vt:lpstr>Online Faculty Evaluation</vt:lpstr>
      <vt:lpstr>In order to be able to do the evaluation you will need to get the “Lab PC User ID” &amp; “Lab PC Password” from the IT department</vt:lpstr>
      <vt:lpstr>Pre Registration</vt:lpstr>
      <vt:lpstr>PowerPoint Presentation</vt:lpstr>
      <vt:lpstr>Pre Registration Process</vt:lpstr>
      <vt:lpstr>Registration </vt:lpstr>
      <vt:lpstr>Registration Home Page</vt:lpstr>
      <vt:lpstr>Registration Procces</vt:lpstr>
      <vt:lpstr>PowerPoint Presentation</vt:lpstr>
      <vt:lpstr>PowerPoint Presentation</vt:lpstr>
      <vt:lpstr>To replace a section/course </vt:lpstr>
      <vt:lpstr>The ADREG is showing timing clash and full section</vt:lpstr>
      <vt:lpstr>PowerPoint Presentation</vt:lpstr>
      <vt:lpstr>Student Complaint</vt:lpstr>
      <vt:lpstr>Student Complaint Page</vt:lpstr>
      <vt:lpstr>PowerPoint Presentation</vt:lpstr>
      <vt:lpstr>Transcript</vt:lpstr>
      <vt:lpstr>Transcript Sample</vt:lpstr>
      <vt:lpstr>PowerPoint Presentation</vt:lpstr>
      <vt:lpstr>Schedule</vt:lpstr>
      <vt:lpstr>PowerPoint Presentation</vt:lpstr>
      <vt:lpstr>Thank You!</vt:lpstr>
      <vt:lpstr>  Ahlia University Digital Library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International Students Orientation Day</vt:lpstr>
      <vt:lpstr>PowerPoint Presentation</vt:lpstr>
      <vt:lpstr>      COUNSELING SUPPORT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sayed ali faisal abdulnabi nasser salem</dc:creator>
  <cp:lastModifiedBy>Nicholas Christophi</cp:lastModifiedBy>
  <cp:revision>75</cp:revision>
  <dcterms:created xsi:type="dcterms:W3CDTF">2015-08-30T09:03:05Z</dcterms:created>
  <dcterms:modified xsi:type="dcterms:W3CDTF">2017-10-03T07:41:49Z</dcterms:modified>
</cp:coreProperties>
</file>