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490" r:id="rId3"/>
    <p:sldId id="521" r:id="rId4"/>
    <p:sldId id="504" r:id="rId5"/>
    <p:sldId id="505" r:id="rId6"/>
    <p:sldId id="506" r:id="rId7"/>
    <p:sldId id="507" r:id="rId8"/>
    <p:sldId id="508" r:id="rId9"/>
    <p:sldId id="510" r:id="rId10"/>
    <p:sldId id="526" r:id="rId11"/>
    <p:sldId id="525" r:id="rId12"/>
    <p:sldId id="518" r:id="rId13"/>
    <p:sldId id="519" r:id="rId14"/>
    <p:sldId id="515" r:id="rId15"/>
    <p:sldId id="520" r:id="rId16"/>
    <p:sldId id="513" r:id="rId17"/>
    <p:sldId id="489" r:id="rId18"/>
    <p:sldId id="488" r:id="rId19"/>
    <p:sldId id="486" r:id="rId20"/>
  </p:sldIdLst>
  <p:sldSz cx="9144000" cy="6858000" type="screen4x3"/>
  <p:notesSz cx="6865938" cy="9998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nya Al Jurf" initials="RAJ" lastIdx="23" clrIdx="0"/>
  <p:cmAuthor id="1" name="Manal Al Mutawa" initials="MAM" lastIdx="2" clrIdx="1"/>
  <p:cmAuthor id="2" name="Warda Ahmed" initials="WA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73" autoAdjust="0"/>
    <p:restoredTop sz="81600" autoAdjust="0"/>
  </p:normalViewPr>
  <p:slideViewPr>
    <p:cSldViewPr>
      <p:cViewPr varScale="1">
        <p:scale>
          <a:sx n="67" d="100"/>
          <a:sy n="67" d="100"/>
        </p:scale>
        <p:origin x="-1000" y="-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ar-BH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94C-42CB-9258-A58E197EA1F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94C-42CB-9258-A58E197EA1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09421312"/>
        <c:axId val="109422848"/>
      </c:barChart>
      <c:catAx>
        <c:axId val="109421312"/>
        <c:scaling>
          <c:orientation val="minMax"/>
        </c:scaling>
        <c:delete val="1"/>
        <c:axPos val="l"/>
        <c:numFmt formatCode="General" sourceLinked="0"/>
        <c:majorTickMark val="none"/>
        <c:minorTickMark val="none"/>
        <c:tickLblPos val="nextTo"/>
        <c:crossAx val="109422848"/>
        <c:crosses val="autoZero"/>
        <c:auto val="1"/>
        <c:lblAlgn val="ctr"/>
        <c:lblOffset val="100"/>
        <c:noMultiLvlLbl val="0"/>
      </c:catAx>
      <c:valAx>
        <c:axId val="109422848"/>
        <c:scaling>
          <c:orientation val="minMax"/>
        </c:scaling>
        <c:delete val="1"/>
        <c:axPos val="b"/>
        <c:majorGridlines/>
        <c:numFmt formatCode="0%" sourceLinked="1"/>
        <c:majorTickMark val="none"/>
        <c:minorTickMark val="none"/>
        <c:tickLblPos val="nextTo"/>
        <c:crossAx val="109421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ar-BH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ar-BH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395-4D4E-B546-A629CB100B6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395-4D4E-B546-A629CB100B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08469248"/>
        <c:axId val="108487424"/>
      </c:barChart>
      <c:catAx>
        <c:axId val="108469248"/>
        <c:scaling>
          <c:orientation val="minMax"/>
        </c:scaling>
        <c:delete val="1"/>
        <c:axPos val="l"/>
        <c:numFmt formatCode="General" sourceLinked="0"/>
        <c:majorTickMark val="none"/>
        <c:minorTickMark val="none"/>
        <c:tickLblPos val="nextTo"/>
        <c:crossAx val="108487424"/>
        <c:crosses val="autoZero"/>
        <c:auto val="1"/>
        <c:lblAlgn val="ctr"/>
        <c:lblOffset val="100"/>
        <c:noMultiLvlLbl val="0"/>
      </c:catAx>
      <c:valAx>
        <c:axId val="108487424"/>
        <c:scaling>
          <c:orientation val="minMax"/>
        </c:scaling>
        <c:delete val="1"/>
        <c:axPos val="b"/>
        <c:majorGridlines/>
        <c:numFmt formatCode="0%" sourceLinked="1"/>
        <c:majorTickMark val="none"/>
        <c:minorTickMark val="none"/>
        <c:tickLblPos val="nextTo"/>
        <c:crossAx val="108469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ar-BH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ar-BH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CD9-457B-B8FF-0ABA26CD24D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CD9-457B-B8FF-0ABA26CD24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08508672"/>
        <c:axId val="108510208"/>
      </c:barChart>
      <c:catAx>
        <c:axId val="108508672"/>
        <c:scaling>
          <c:orientation val="minMax"/>
        </c:scaling>
        <c:delete val="1"/>
        <c:axPos val="l"/>
        <c:numFmt formatCode="General" sourceLinked="0"/>
        <c:majorTickMark val="none"/>
        <c:minorTickMark val="none"/>
        <c:tickLblPos val="nextTo"/>
        <c:crossAx val="108510208"/>
        <c:crosses val="autoZero"/>
        <c:auto val="1"/>
        <c:lblAlgn val="ctr"/>
        <c:lblOffset val="100"/>
        <c:noMultiLvlLbl val="0"/>
      </c:catAx>
      <c:valAx>
        <c:axId val="108510208"/>
        <c:scaling>
          <c:orientation val="minMax"/>
        </c:scaling>
        <c:delete val="1"/>
        <c:axPos val="b"/>
        <c:majorGridlines/>
        <c:numFmt formatCode="0%" sourceLinked="1"/>
        <c:majorTickMark val="none"/>
        <c:minorTickMark val="none"/>
        <c:tickLblPos val="nextTo"/>
        <c:crossAx val="108508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ar-BH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ar-BH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236-409A-BC40-92AE34D6B6B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236-409A-BC40-92AE34D6B6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09760512"/>
        <c:axId val="109762048"/>
      </c:barChart>
      <c:catAx>
        <c:axId val="109760512"/>
        <c:scaling>
          <c:orientation val="minMax"/>
        </c:scaling>
        <c:delete val="1"/>
        <c:axPos val="l"/>
        <c:numFmt formatCode="General" sourceLinked="0"/>
        <c:majorTickMark val="none"/>
        <c:minorTickMark val="none"/>
        <c:tickLblPos val="nextTo"/>
        <c:crossAx val="109762048"/>
        <c:crosses val="autoZero"/>
        <c:auto val="1"/>
        <c:lblAlgn val="ctr"/>
        <c:lblOffset val="100"/>
        <c:noMultiLvlLbl val="0"/>
      </c:catAx>
      <c:valAx>
        <c:axId val="109762048"/>
        <c:scaling>
          <c:orientation val="minMax"/>
        </c:scaling>
        <c:delete val="1"/>
        <c:axPos val="b"/>
        <c:majorGridlines/>
        <c:numFmt formatCode="0%" sourceLinked="1"/>
        <c:majorTickMark val="none"/>
        <c:minorTickMark val="none"/>
        <c:tickLblPos val="nextTo"/>
        <c:crossAx val="109760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ar-BH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ar-BH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D8D-4EB8-AC44-314763C3BC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D8D-4EB8-AC44-314763C3BC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11642880"/>
        <c:axId val="111652864"/>
      </c:barChart>
      <c:catAx>
        <c:axId val="111642880"/>
        <c:scaling>
          <c:orientation val="minMax"/>
        </c:scaling>
        <c:delete val="1"/>
        <c:axPos val="l"/>
        <c:numFmt formatCode="General" sourceLinked="0"/>
        <c:majorTickMark val="none"/>
        <c:minorTickMark val="none"/>
        <c:tickLblPos val="nextTo"/>
        <c:crossAx val="111652864"/>
        <c:crosses val="autoZero"/>
        <c:auto val="1"/>
        <c:lblAlgn val="ctr"/>
        <c:lblOffset val="100"/>
        <c:noMultiLvlLbl val="0"/>
      </c:catAx>
      <c:valAx>
        <c:axId val="111652864"/>
        <c:scaling>
          <c:orientation val="minMax"/>
        </c:scaling>
        <c:delete val="1"/>
        <c:axPos val="b"/>
        <c:majorGridlines/>
        <c:numFmt formatCode="0%" sourceLinked="1"/>
        <c:majorTickMark val="none"/>
        <c:minorTickMark val="none"/>
        <c:tickLblPos val="nextTo"/>
        <c:crossAx val="111642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ar-BH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ar-B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ar-B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السلطة التشريعية</c:v>
                </c:pt>
                <c:pt idx="1">
                  <c:v>القاضيات</c:v>
                </c:pt>
                <c:pt idx="2">
                  <c:v>الوزيرات ومن في حكمهن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0.15</c:v>
                </c:pt>
                <c:pt idx="1">
                  <c:v>0.09</c:v>
                </c:pt>
                <c:pt idx="2">
                  <c:v>0.08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340-4AE9-949C-D12E44E346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681536"/>
        <c:axId val="111683072"/>
      </c:barChart>
      <c:catAx>
        <c:axId val="111681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Sakkal Majalla" pitchFamily="2" charset="-78"/>
                <a:cs typeface="Sakkal Majalla" pitchFamily="2" charset="-78"/>
              </a:defRPr>
            </a:pPr>
            <a:endParaRPr lang="ar-BH"/>
          </a:p>
        </c:txPr>
        <c:crossAx val="111683072"/>
        <c:crosses val="autoZero"/>
        <c:auto val="1"/>
        <c:lblAlgn val="ctr"/>
        <c:lblOffset val="100"/>
        <c:noMultiLvlLbl val="0"/>
      </c:catAx>
      <c:valAx>
        <c:axId val="11168307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ar-BH"/>
          </a:p>
        </c:txPr>
        <c:crossAx val="1116815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ar-BH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E670D7-3952-4D11-AD1C-FAD31ACE3A2E}" type="doc">
      <dgm:prSet loTypeId="urn:microsoft.com/office/officeart/2005/8/layout/venn1" loCatId="relationship" qsTypeId="urn:microsoft.com/office/officeart/2005/8/quickstyle/3d1" qsCatId="3D" csTypeId="urn:microsoft.com/office/officeart/2005/8/colors/accent2_5" csCatId="accent2" phldr="1"/>
      <dgm:spPr/>
    </dgm:pt>
    <dgm:pt modelId="{58DEA918-5672-41B0-9442-62CADFAA8841}">
      <dgm:prSet phldrT="[Text]"/>
      <dgm:spPr/>
      <dgm:t>
        <a:bodyPr/>
        <a:lstStyle/>
        <a:p>
          <a:pPr rtl="1"/>
          <a:r>
            <a:rPr lang="ar-SA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استقرار ا</a:t>
          </a:r>
          <a:r>
            <a:rPr lang="ar-BH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لا</a:t>
          </a:r>
          <a:r>
            <a:rPr lang="ar-SA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سر</a:t>
          </a:r>
          <a:r>
            <a:rPr lang="ar-BH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ة</a:t>
          </a:r>
        </a:p>
      </dgm:t>
    </dgm:pt>
    <dgm:pt modelId="{21F3F9D0-A161-4630-AA07-846363158B9A}" type="parTrans" cxnId="{C6EC9F4F-4A3F-4AEC-9182-1602E690B7D1}">
      <dgm:prSet/>
      <dgm:spPr/>
      <dgm:t>
        <a:bodyPr/>
        <a:lstStyle/>
        <a:p>
          <a:pPr rtl="1"/>
          <a:endParaRPr lang="ar-BH" b="1">
            <a:latin typeface="Sakkal Majalla" pitchFamily="2" charset="-78"/>
            <a:cs typeface="Sakkal Majalla" pitchFamily="2" charset="-78"/>
          </a:endParaRPr>
        </a:p>
      </dgm:t>
    </dgm:pt>
    <dgm:pt modelId="{732013D2-FD11-43B3-AF00-A5B378CFDAF8}" type="sibTrans" cxnId="{C6EC9F4F-4A3F-4AEC-9182-1602E690B7D1}">
      <dgm:prSet/>
      <dgm:spPr/>
      <dgm:t>
        <a:bodyPr/>
        <a:lstStyle/>
        <a:p>
          <a:pPr rtl="1"/>
          <a:endParaRPr lang="ar-BH" b="1">
            <a:latin typeface="Sakkal Majalla" pitchFamily="2" charset="-78"/>
            <a:cs typeface="Sakkal Majalla" pitchFamily="2" charset="-78"/>
          </a:endParaRPr>
        </a:p>
      </dgm:t>
    </dgm:pt>
    <dgm:pt modelId="{A97E67C8-75E8-4752-B56B-D2788A2B301B}">
      <dgm:prSet/>
      <dgm:spPr/>
      <dgm:t>
        <a:bodyPr/>
        <a:lstStyle/>
        <a:p>
          <a:pPr rtl="1"/>
          <a:r>
            <a:rPr lang="ar-SA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تكافؤ الفرص</a:t>
          </a:r>
          <a:endParaRPr lang="en-US" b="1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gm:t>
    </dgm:pt>
    <dgm:pt modelId="{45AD7192-A2B0-4F59-8EEA-0FFDCAFA8B66}" type="parTrans" cxnId="{2E3171EA-7D92-41AC-9661-470F4FA8773B}">
      <dgm:prSet/>
      <dgm:spPr/>
      <dgm:t>
        <a:bodyPr/>
        <a:lstStyle/>
        <a:p>
          <a:pPr rtl="1"/>
          <a:endParaRPr lang="ar-BH" b="1">
            <a:latin typeface="Sakkal Majalla" pitchFamily="2" charset="-78"/>
            <a:cs typeface="Sakkal Majalla" pitchFamily="2" charset="-78"/>
          </a:endParaRPr>
        </a:p>
      </dgm:t>
    </dgm:pt>
    <dgm:pt modelId="{385748C6-2E12-4256-BC1A-328FB1289A96}" type="sibTrans" cxnId="{2E3171EA-7D92-41AC-9661-470F4FA8773B}">
      <dgm:prSet/>
      <dgm:spPr/>
      <dgm:t>
        <a:bodyPr/>
        <a:lstStyle/>
        <a:p>
          <a:pPr rtl="1"/>
          <a:endParaRPr lang="ar-BH" b="1">
            <a:latin typeface="Sakkal Majalla" pitchFamily="2" charset="-78"/>
            <a:cs typeface="Sakkal Majalla" pitchFamily="2" charset="-78"/>
          </a:endParaRPr>
        </a:p>
      </dgm:t>
    </dgm:pt>
    <dgm:pt modelId="{83D228A7-B55C-4820-BFEB-5407249FF838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ar-BH" b="1" dirty="0">
              <a:solidFill>
                <a:srgbClr val="0070C0"/>
              </a:solidFill>
              <a:effectLst/>
              <a:latin typeface="Sakkal Majalla" pitchFamily="2" charset="-78"/>
              <a:cs typeface="Sakkal Majalla" pitchFamily="2" charset="-78"/>
            </a:rPr>
            <a:t>ال</a:t>
          </a:r>
          <a:r>
            <a:rPr lang="ar-SA" b="1" dirty="0">
              <a:solidFill>
                <a:srgbClr val="0070C0"/>
              </a:solidFill>
              <a:effectLst/>
              <a:latin typeface="Sakkal Majalla" pitchFamily="2" charset="-78"/>
              <a:cs typeface="Sakkal Majalla" pitchFamily="2" charset="-78"/>
            </a:rPr>
            <a:t>تعلم مدى الحياة</a:t>
          </a:r>
          <a:endParaRPr lang="en-US" b="1" dirty="0">
            <a:solidFill>
              <a:srgbClr val="0070C0"/>
            </a:solidFill>
            <a:effectLst/>
            <a:latin typeface="Sakkal Majalla" pitchFamily="2" charset="-78"/>
            <a:cs typeface="Sakkal Majalla" pitchFamily="2" charset="-78"/>
          </a:endParaRPr>
        </a:p>
      </dgm:t>
    </dgm:pt>
    <dgm:pt modelId="{DEF2C5E5-7C61-4C26-A45D-42AF5F33BB42}" type="parTrans" cxnId="{EEA2CDCF-7537-46AB-ACCF-6F1B9F3254A8}">
      <dgm:prSet/>
      <dgm:spPr/>
      <dgm:t>
        <a:bodyPr/>
        <a:lstStyle/>
        <a:p>
          <a:pPr rtl="1"/>
          <a:endParaRPr lang="ar-BH" b="1">
            <a:latin typeface="Sakkal Majalla" pitchFamily="2" charset="-78"/>
            <a:cs typeface="Sakkal Majalla" pitchFamily="2" charset="-78"/>
          </a:endParaRPr>
        </a:p>
      </dgm:t>
    </dgm:pt>
    <dgm:pt modelId="{198E2C46-7999-4BE3-8E87-B91BAC0C72B7}" type="sibTrans" cxnId="{EEA2CDCF-7537-46AB-ACCF-6F1B9F3254A8}">
      <dgm:prSet/>
      <dgm:spPr/>
      <dgm:t>
        <a:bodyPr/>
        <a:lstStyle/>
        <a:p>
          <a:pPr rtl="1"/>
          <a:endParaRPr lang="ar-BH" b="1">
            <a:latin typeface="Sakkal Majalla" pitchFamily="2" charset="-78"/>
            <a:cs typeface="Sakkal Majalla" pitchFamily="2" charset="-78"/>
          </a:endParaRPr>
        </a:p>
      </dgm:t>
    </dgm:pt>
    <dgm:pt modelId="{27CC38DF-D2C4-4E52-B0A0-1C3FC2B0F8CB}">
      <dgm:prSet/>
      <dgm:spPr/>
      <dgm:t>
        <a:bodyPr/>
        <a:lstStyle/>
        <a:p>
          <a:pPr rtl="1"/>
          <a:r>
            <a:rPr lang="ar-SA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جودة </a:t>
          </a:r>
          <a:r>
            <a:rPr lang="ar-BH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ال</a:t>
          </a:r>
          <a:r>
            <a:rPr lang="ar-SA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حياة</a:t>
          </a:r>
          <a:endParaRPr lang="en-US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gm:t>
    </dgm:pt>
    <dgm:pt modelId="{98E634B3-F982-4BFD-A812-6A5853050115}" type="parTrans" cxnId="{C02C8E04-30E8-46BB-8C90-3C734441DF3F}">
      <dgm:prSet/>
      <dgm:spPr/>
      <dgm:t>
        <a:bodyPr/>
        <a:lstStyle/>
        <a:p>
          <a:pPr rtl="1"/>
          <a:endParaRPr lang="ar-BH" b="1">
            <a:latin typeface="Sakkal Majalla" pitchFamily="2" charset="-78"/>
            <a:cs typeface="Sakkal Majalla" pitchFamily="2" charset="-78"/>
          </a:endParaRPr>
        </a:p>
      </dgm:t>
    </dgm:pt>
    <dgm:pt modelId="{8CD5E619-C532-433B-9FDC-1FF051FFD2B3}" type="sibTrans" cxnId="{C02C8E04-30E8-46BB-8C90-3C734441DF3F}">
      <dgm:prSet/>
      <dgm:spPr/>
      <dgm:t>
        <a:bodyPr/>
        <a:lstStyle/>
        <a:p>
          <a:pPr rtl="1"/>
          <a:endParaRPr lang="ar-BH" b="1">
            <a:latin typeface="Sakkal Majalla" pitchFamily="2" charset="-78"/>
            <a:cs typeface="Sakkal Majalla" pitchFamily="2" charset="-78"/>
          </a:endParaRPr>
        </a:p>
      </dgm:t>
    </dgm:pt>
    <dgm:pt modelId="{8479C46E-B2A2-411B-B558-7CA63347C992}">
      <dgm:prSet/>
      <dgm:spPr/>
      <dgm:t>
        <a:bodyPr/>
        <a:lstStyle/>
        <a:p>
          <a:pPr rtl="1"/>
          <a:r>
            <a:rPr lang="ar-SA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بيت </a:t>
          </a:r>
          <a:r>
            <a:rPr lang="ar-BH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ال</a:t>
          </a:r>
          <a:r>
            <a:rPr lang="ar-SA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خبرة</a:t>
          </a:r>
          <a:endParaRPr lang="en-US" b="1" dirty="0">
            <a:solidFill>
              <a:schemeClr val="bg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gm:t>
    </dgm:pt>
    <dgm:pt modelId="{6C936976-CE84-4FBD-AA53-5EC251BD6E18}" type="parTrans" cxnId="{0A02CA39-5517-419A-8276-2FC6A1F53D5F}">
      <dgm:prSet/>
      <dgm:spPr/>
      <dgm:t>
        <a:bodyPr/>
        <a:lstStyle/>
        <a:p>
          <a:pPr rtl="1"/>
          <a:endParaRPr lang="ar-BH" b="1">
            <a:latin typeface="Sakkal Majalla" pitchFamily="2" charset="-78"/>
            <a:cs typeface="Sakkal Majalla" pitchFamily="2" charset="-78"/>
          </a:endParaRPr>
        </a:p>
      </dgm:t>
    </dgm:pt>
    <dgm:pt modelId="{8DC6C575-2FAB-4D70-9254-369CE51E39E1}" type="sibTrans" cxnId="{0A02CA39-5517-419A-8276-2FC6A1F53D5F}">
      <dgm:prSet/>
      <dgm:spPr/>
      <dgm:t>
        <a:bodyPr/>
        <a:lstStyle/>
        <a:p>
          <a:pPr rtl="1"/>
          <a:endParaRPr lang="ar-BH" b="1">
            <a:latin typeface="Sakkal Majalla" pitchFamily="2" charset="-78"/>
            <a:cs typeface="Sakkal Majalla" pitchFamily="2" charset="-78"/>
          </a:endParaRPr>
        </a:p>
      </dgm:t>
    </dgm:pt>
    <dgm:pt modelId="{86DC8D23-D88A-4E3A-833E-8CC246ED24FC}" type="pres">
      <dgm:prSet presAssocID="{D4E670D7-3952-4D11-AD1C-FAD31ACE3A2E}" presName="compositeShape" presStyleCnt="0">
        <dgm:presLayoutVars>
          <dgm:chMax val="7"/>
          <dgm:dir/>
          <dgm:resizeHandles val="exact"/>
        </dgm:presLayoutVars>
      </dgm:prSet>
      <dgm:spPr/>
    </dgm:pt>
    <dgm:pt modelId="{EF59B668-9280-4883-9E77-01167A439992}" type="pres">
      <dgm:prSet presAssocID="{58DEA918-5672-41B0-9442-62CADFAA8841}" presName="circ1" presStyleLbl="vennNode1" presStyleIdx="0" presStyleCnt="5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7030A0"/>
        </a:solidFill>
      </dgm:spPr>
    </dgm:pt>
    <dgm:pt modelId="{AE370CC2-70A3-446F-A7EB-A8BE6CAB8CDB}" type="pres">
      <dgm:prSet presAssocID="{58DEA918-5672-41B0-9442-62CADFAA8841}" presName="circ1Tx" presStyleLbl="revTx" presStyleIdx="0" presStyleCnt="0" custLinFactNeighborY="405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78CF971E-DD5A-4B5F-9C3F-A38CC42227F4}" type="pres">
      <dgm:prSet presAssocID="{A97E67C8-75E8-4752-B56B-D2788A2B301B}" presName="circ2" presStyleLbl="vennNode1" presStyleIdx="1" presStyleCnt="5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C00000"/>
        </a:solidFill>
      </dgm:spPr>
    </dgm:pt>
    <dgm:pt modelId="{9B44A65B-41F8-44AC-9785-2F29A138C38C}" type="pres">
      <dgm:prSet presAssocID="{A97E67C8-75E8-4752-B56B-D2788A2B301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2EA12ADC-55C1-471D-B106-98A6BCB4E424}" type="pres">
      <dgm:prSet presAssocID="{27CC38DF-D2C4-4E52-B0A0-1C3FC2B0F8CB}" presName="circ3" presStyleLbl="vennNode1" presStyleIdx="2" presStyleCnt="5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</dgm:pt>
    <dgm:pt modelId="{306F19B3-3FD6-48F0-8EBF-5DBA549DE3F9}" type="pres">
      <dgm:prSet presAssocID="{27CC38DF-D2C4-4E52-B0A0-1C3FC2B0F8C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78BF3724-E4BA-4D53-BA5D-A933259C98AE}" type="pres">
      <dgm:prSet presAssocID="{83D228A7-B55C-4820-BFEB-5407249FF838}" presName="circ4" presStyleLbl="vennNode1" presStyleIdx="3" presStyleCnt="5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</dgm:pt>
    <dgm:pt modelId="{7A83ACBE-8E53-444B-8FB2-AE6F72D015CB}" type="pres">
      <dgm:prSet presAssocID="{83D228A7-B55C-4820-BFEB-5407249FF838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0CAD6819-C156-47EC-99B0-C5CD6E7CA25B}" type="pres">
      <dgm:prSet presAssocID="{8479C46E-B2A2-411B-B558-7CA63347C992}" presName="circ5" presStyleLbl="vennNode1" presStyleIdx="4" presStyleCnt="5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bg2">
            <a:lumMod val="75000"/>
          </a:schemeClr>
        </a:solidFill>
        <a:ln>
          <a:solidFill>
            <a:schemeClr val="bg2">
              <a:lumMod val="75000"/>
            </a:schemeClr>
          </a:solidFill>
        </a:ln>
      </dgm:spPr>
    </dgm:pt>
    <dgm:pt modelId="{272F8AAE-DDD7-4B39-A38B-F88180DD15C2}" type="pres">
      <dgm:prSet presAssocID="{8479C46E-B2A2-411B-B558-7CA63347C992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</dgm:ptLst>
  <dgm:cxnLst>
    <dgm:cxn modelId="{EEA2CDCF-7537-46AB-ACCF-6F1B9F3254A8}" srcId="{D4E670D7-3952-4D11-AD1C-FAD31ACE3A2E}" destId="{83D228A7-B55C-4820-BFEB-5407249FF838}" srcOrd="3" destOrd="0" parTransId="{DEF2C5E5-7C61-4C26-A45D-42AF5F33BB42}" sibTransId="{198E2C46-7999-4BE3-8E87-B91BAC0C72B7}"/>
    <dgm:cxn modelId="{2E3171EA-7D92-41AC-9661-470F4FA8773B}" srcId="{D4E670D7-3952-4D11-AD1C-FAD31ACE3A2E}" destId="{A97E67C8-75E8-4752-B56B-D2788A2B301B}" srcOrd="1" destOrd="0" parTransId="{45AD7192-A2B0-4F59-8EEA-0FFDCAFA8B66}" sibTransId="{385748C6-2E12-4256-BC1A-328FB1289A96}"/>
    <dgm:cxn modelId="{0A02CA39-5517-419A-8276-2FC6A1F53D5F}" srcId="{D4E670D7-3952-4D11-AD1C-FAD31ACE3A2E}" destId="{8479C46E-B2A2-411B-B558-7CA63347C992}" srcOrd="4" destOrd="0" parTransId="{6C936976-CE84-4FBD-AA53-5EC251BD6E18}" sibTransId="{8DC6C575-2FAB-4D70-9254-369CE51E39E1}"/>
    <dgm:cxn modelId="{3AEBD284-D062-462E-8F3B-E48C64B0AFFB}" type="presOf" srcId="{D4E670D7-3952-4D11-AD1C-FAD31ACE3A2E}" destId="{86DC8D23-D88A-4E3A-833E-8CC246ED24FC}" srcOrd="0" destOrd="0" presId="urn:microsoft.com/office/officeart/2005/8/layout/venn1"/>
    <dgm:cxn modelId="{C6EC9F4F-4A3F-4AEC-9182-1602E690B7D1}" srcId="{D4E670D7-3952-4D11-AD1C-FAD31ACE3A2E}" destId="{58DEA918-5672-41B0-9442-62CADFAA8841}" srcOrd="0" destOrd="0" parTransId="{21F3F9D0-A161-4630-AA07-846363158B9A}" sibTransId="{732013D2-FD11-43B3-AF00-A5B378CFDAF8}"/>
    <dgm:cxn modelId="{5FB40AAB-F647-4D6B-8957-8AFA51C67EE3}" type="presOf" srcId="{8479C46E-B2A2-411B-B558-7CA63347C992}" destId="{272F8AAE-DDD7-4B39-A38B-F88180DD15C2}" srcOrd="0" destOrd="0" presId="urn:microsoft.com/office/officeart/2005/8/layout/venn1"/>
    <dgm:cxn modelId="{9B29B55B-6767-43D3-B3B8-39F43A0AA19D}" type="presOf" srcId="{83D228A7-B55C-4820-BFEB-5407249FF838}" destId="{7A83ACBE-8E53-444B-8FB2-AE6F72D015CB}" srcOrd="0" destOrd="0" presId="urn:microsoft.com/office/officeart/2005/8/layout/venn1"/>
    <dgm:cxn modelId="{4CF5CE9D-946A-4F38-B493-55C65B441357}" type="presOf" srcId="{A97E67C8-75E8-4752-B56B-D2788A2B301B}" destId="{9B44A65B-41F8-44AC-9785-2F29A138C38C}" srcOrd="0" destOrd="0" presId="urn:microsoft.com/office/officeart/2005/8/layout/venn1"/>
    <dgm:cxn modelId="{C02C8E04-30E8-46BB-8C90-3C734441DF3F}" srcId="{D4E670D7-3952-4D11-AD1C-FAD31ACE3A2E}" destId="{27CC38DF-D2C4-4E52-B0A0-1C3FC2B0F8CB}" srcOrd="2" destOrd="0" parTransId="{98E634B3-F982-4BFD-A812-6A5853050115}" sibTransId="{8CD5E619-C532-433B-9FDC-1FF051FFD2B3}"/>
    <dgm:cxn modelId="{111D4849-AD97-45CF-931A-610D3345B6C8}" type="presOf" srcId="{58DEA918-5672-41B0-9442-62CADFAA8841}" destId="{AE370CC2-70A3-446F-A7EB-A8BE6CAB8CDB}" srcOrd="0" destOrd="0" presId="urn:microsoft.com/office/officeart/2005/8/layout/venn1"/>
    <dgm:cxn modelId="{20C10B6B-0E73-42D3-BEBF-D35987475F1E}" type="presOf" srcId="{27CC38DF-D2C4-4E52-B0A0-1C3FC2B0F8CB}" destId="{306F19B3-3FD6-48F0-8EBF-5DBA549DE3F9}" srcOrd="0" destOrd="0" presId="urn:microsoft.com/office/officeart/2005/8/layout/venn1"/>
    <dgm:cxn modelId="{09DBA94F-9C9A-4623-B5E6-93C309D9B63F}" type="presParOf" srcId="{86DC8D23-D88A-4E3A-833E-8CC246ED24FC}" destId="{EF59B668-9280-4883-9E77-01167A439992}" srcOrd="0" destOrd="0" presId="urn:microsoft.com/office/officeart/2005/8/layout/venn1"/>
    <dgm:cxn modelId="{6145AA07-E454-4B03-9697-034AEF4CBE48}" type="presParOf" srcId="{86DC8D23-D88A-4E3A-833E-8CC246ED24FC}" destId="{AE370CC2-70A3-446F-A7EB-A8BE6CAB8CDB}" srcOrd="1" destOrd="0" presId="urn:microsoft.com/office/officeart/2005/8/layout/venn1"/>
    <dgm:cxn modelId="{4E2745DE-1C1E-4C66-92AF-2A0C6A73B50C}" type="presParOf" srcId="{86DC8D23-D88A-4E3A-833E-8CC246ED24FC}" destId="{78CF971E-DD5A-4B5F-9C3F-A38CC42227F4}" srcOrd="2" destOrd="0" presId="urn:microsoft.com/office/officeart/2005/8/layout/venn1"/>
    <dgm:cxn modelId="{93CC4D69-E09E-4739-9443-DA9BCCEDBCDB}" type="presParOf" srcId="{86DC8D23-D88A-4E3A-833E-8CC246ED24FC}" destId="{9B44A65B-41F8-44AC-9785-2F29A138C38C}" srcOrd="3" destOrd="0" presId="urn:microsoft.com/office/officeart/2005/8/layout/venn1"/>
    <dgm:cxn modelId="{90C753D2-7ED8-4F98-A4CB-A1C8424108F7}" type="presParOf" srcId="{86DC8D23-D88A-4E3A-833E-8CC246ED24FC}" destId="{2EA12ADC-55C1-471D-B106-98A6BCB4E424}" srcOrd="4" destOrd="0" presId="urn:microsoft.com/office/officeart/2005/8/layout/venn1"/>
    <dgm:cxn modelId="{5EAD1891-B428-41FB-BF49-2127F212B7B1}" type="presParOf" srcId="{86DC8D23-D88A-4E3A-833E-8CC246ED24FC}" destId="{306F19B3-3FD6-48F0-8EBF-5DBA549DE3F9}" srcOrd="5" destOrd="0" presId="urn:microsoft.com/office/officeart/2005/8/layout/venn1"/>
    <dgm:cxn modelId="{98F8B1B9-92D8-47FA-A3FA-C4D240ABBF12}" type="presParOf" srcId="{86DC8D23-D88A-4E3A-833E-8CC246ED24FC}" destId="{78BF3724-E4BA-4D53-BA5D-A933259C98AE}" srcOrd="6" destOrd="0" presId="urn:microsoft.com/office/officeart/2005/8/layout/venn1"/>
    <dgm:cxn modelId="{3BB2701B-A80A-4A09-8E96-DB46305D662B}" type="presParOf" srcId="{86DC8D23-D88A-4E3A-833E-8CC246ED24FC}" destId="{7A83ACBE-8E53-444B-8FB2-AE6F72D015CB}" srcOrd="7" destOrd="0" presId="urn:microsoft.com/office/officeart/2005/8/layout/venn1"/>
    <dgm:cxn modelId="{040B9C57-1878-40CE-A9CD-EBEE597952CF}" type="presParOf" srcId="{86DC8D23-D88A-4E3A-833E-8CC246ED24FC}" destId="{0CAD6819-C156-47EC-99B0-C5CD6E7CA25B}" srcOrd="8" destOrd="0" presId="urn:microsoft.com/office/officeart/2005/8/layout/venn1"/>
    <dgm:cxn modelId="{D3E69787-603D-47BC-8939-F753ED668DBE}" type="presParOf" srcId="{86DC8D23-D88A-4E3A-833E-8CC246ED24FC}" destId="{272F8AAE-DDD7-4B39-A38B-F88180DD15C2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59B668-9280-4883-9E77-01167A439992}">
      <dsp:nvSpPr>
        <dsp:cNvPr id="0" name=""/>
        <dsp:cNvSpPr/>
      </dsp:nvSpPr>
      <dsp:spPr>
        <a:xfrm>
          <a:off x="1343024" y="876179"/>
          <a:ext cx="895350" cy="895350"/>
        </a:xfrm>
        <a:prstGeom prst="ellipse">
          <a:avLst/>
        </a:prstGeom>
        <a:solidFill>
          <a:srgbClr val="7030A0"/>
        </a:soli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AE370CC2-70A3-446F-A7EB-A8BE6CAB8CDB}">
      <dsp:nvSpPr>
        <dsp:cNvPr id="0" name=""/>
        <dsp:cNvSpPr/>
      </dsp:nvSpPr>
      <dsp:spPr>
        <a:xfrm>
          <a:off x="1271396" y="390910"/>
          <a:ext cx="1038606" cy="60116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900" b="1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استقرار ا</a:t>
          </a:r>
          <a:r>
            <a:rPr lang="ar-BH" sz="1900" b="1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لا</a:t>
          </a:r>
          <a:r>
            <a:rPr lang="ar-SA" sz="1900" b="1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سر</a:t>
          </a:r>
          <a:r>
            <a:rPr lang="ar-BH" sz="1900" b="1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ة</a:t>
          </a:r>
        </a:p>
      </dsp:txBody>
      <dsp:txXfrm>
        <a:off x="1271396" y="390910"/>
        <a:ext cx="1038606" cy="601163"/>
      </dsp:txXfrm>
    </dsp:sp>
    <dsp:sp modelId="{78CF971E-DD5A-4B5F-9C3F-A38CC42227F4}">
      <dsp:nvSpPr>
        <dsp:cNvPr id="0" name=""/>
        <dsp:cNvSpPr/>
      </dsp:nvSpPr>
      <dsp:spPr>
        <a:xfrm>
          <a:off x="1683616" y="1123552"/>
          <a:ext cx="895350" cy="895350"/>
        </a:xfrm>
        <a:prstGeom prst="ellipse">
          <a:avLst/>
        </a:prstGeom>
        <a:solidFill>
          <a:srgbClr val="C00000"/>
        </a:soli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9B44A65B-41F8-44AC-9785-2F29A138C38C}">
      <dsp:nvSpPr>
        <dsp:cNvPr id="0" name=""/>
        <dsp:cNvSpPr/>
      </dsp:nvSpPr>
      <dsp:spPr>
        <a:xfrm>
          <a:off x="2650236" y="940133"/>
          <a:ext cx="931164" cy="65232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900" b="1" kern="12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تكافؤ الفرص</a:t>
          </a:r>
          <a:endParaRPr lang="en-US" sz="1900" b="1" kern="1200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sp:txBody>
      <dsp:txXfrm>
        <a:off x="2650236" y="940133"/>
        <a:ext cx="931164" cy="652326"/>
      </dsp:txXfrm>
    </dsp:sp>
    <dsp:sp modelId="{2EA12ADC-55C1-471D-B106-98A6BCB4E424}">
      <dsp:nvSpPr>
        <dsp:cNvPr id="0" name=""/>
        <dsp:cNvSpPr/>
      </dsp:nvSpPr>
      <dsp:spPr>
        <a:xfrm>
          <a:off x="1553611" y="1524157"/>
          <a:ext cx="895350" cy="895350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306F19B3-3FD6-48F0-8EBF-5DBA549DE3F9}">
      <dsp:nvSpPr>
        <dsp:cNvPr id="0" name=""/>
        <dsp:cNvSpPr/>
      </dsp:nvSpPr>
      <dsp:spPr>
        <a:xfrm>
          <a:off x="2506979" y="2052925"/>
          <a:ext cx="931164" cy="65232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900" b="1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جودة </a:t>
          </a:r>
          <a:r>
            <a:rPr lang="ar-BH" sz="1900" b="1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ال</a:t>
          </a:r>
          <a:r>
            <a:rPr lang="ar-SA" sz="1900" b="1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حياة</a:t>
          </a:r>
          <a:endParaRPr lang="en-US" sz="19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sp:txBody>
      <dsp:txXfrm>
        <a:off x="2506979" y="2052925"/>
        <a:ext cx="931164" cy="652326"/>
      </dsp:txXfrm>
    </dsp:sp>
    <dsp:sp modelId="{78BF3724-E4BA-4D53-BA5D-A933259C98AE}">
      <dsp:nvSpPr>
        <dsp:cNvPr id="0" name=""/>
        <dsp:cNvSpPr/>
      </dsp:nvSpPr>
      <dsp:spPr>
        <a:xfrm>
          <a:off x="1132438" y="1524157"/>
          <a:ext cx="895350" cy="895350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7A83ACBE-8E53-444B-8FB2-AE6F72D015CB}">
      <dsp:nvSpPr>
        <dsp:cNvPr id="0" name=""/>
        <dsp:cNvSpPr/>
      </dsp:nvSpPr>
      <dsp:spPr>
        <a:xfrm>
          <a:off x="143255" y="2052925"/>
          <a:ext cx="931164" cy="652326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1900" b="1" kern="1200" dirty="0">
              <a:solidFill>
                <a:srgbClr val="0070C0"/>
              </a:solidFill>
              <a:effectLst/>
              <a:latin typeface="Sakkal Majalla" pitchFamily="2" charset="-78"/>
              <a:cs typeface="Sakkal Majalla" pitchFamily="2" charset="-78"/>
            </a:rPr>
            <a:t>ال</a:t>
          </a:r>
          <a:r>
            <a:rPr lang="ar-SA" sz="1900" b="1" kern="1200" dirty="0">
              <a:solidFill>
                <a:srgbClr val="0070C0"/>
              </a:solidFill>
              <a:effectLst/>
              <a:latin typeface="Sakkal Majalla" pitchFamily="2" charset="-78"/>
              <a:cs typeface="Sakkal Majalla" pitchFamily="2" charset="-78"/>
            </a:rPr>
            <a:t>تعلم مدى الحياة</a:t>
          </a:r>
          <a:endParaRPr lang="en-US" sz="1900" b="1" kern="1200" dirty="0">
            <a:solidFill>
              <a:srgbClr val="0070C0"/>
            </a:solidFill>
            <a:effectLst/>
            <a:latin typeface="Sakkal Majalla" pitchFamily="2" charset="-78"/>
            <a:cs typeface="Sakkal Majalla" pitchFamily="2" charset="-78"/>
          </a:endParaRPr>
        </a:p>
      </dsp:txBody>
      <dsp:txXfrm>
        <a:off x="143255" y="2052925"/>
        <a:ext cx="931164" cy="652326"/>
      </dsp:txXfrm>
    </dsp:sp>
    <dsp:sp modelId="{0CAD6819-C156-47EC-99B0-C5CD6E7CA25B}">
      <dsp:nvSpPr>
        <dsp:cNvPr id="0" name=""/>
        <dsp:cNvSpPr/>
      </dsp:nvSpPr>
      <dsp:spPr>
        <a:xfrm>
          <a:off x="1002433" y="1123552"/>
          <a:ext cx="895350" cy="895350"/>
        </a:xfrm>
        <a:prstGeom prst="ellipse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bg2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272F8AAE-DDD7-4B39-A38B-F88180DD15C2}">
      <dsp:nvSpPr>
        <dsp:cNvPr id="0" name=""/>
        <dsp:cNvSpPr/>
      </dsp:nvSpPr>
      <dsp:spPr>
        <a:xfrm>
          <a:off x="0" y="940133"/>
          <a:ext cx="931164" cy="65232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900" b="1" kern="12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بيت </a:t>
          </a:r>
          <a:r>
            <a:rPr lang="ar-BH" sz="1900" b="1" kern="12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ال</a:t>
          </a:r>
          <a:r>
            <a:rPr lang="ar-SA" sz="1900" b="1" kern="12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خبرة</a:t>
          </a:r>
          <a:endParaRPr lang="en-US" sz="1900" b="1" kern="1200" dirty="0">
            <a:solidFill>
              <a:schemeClr val="bg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sp:txBody>
      <dsp:txXfrm>
        <a:off x="0" y="940133"/>
        <a:ext cx="931164" cy="6523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90698" y="0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1"/>
          <a:lstStyle>
            <a:lvl1pPr algn="r">
              <a:defRPr sz="1300"/>
            </a:lvl1pPr>
          </a:lstStyle>
          <a:p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90" y="0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1"/>
          <a:lstStyle>
            <a:lvl1pPr algn="l">
              <a:defRPr sz="1300"/>
            </a:lvl1pPr>
          </a:lstStyle>
          <a:p>
            <a:fld id="{CC952BFE-54AB-402C-B6DE-64DFE596A338}" type="datetimeFigureOut">
              <a:rPr lang="ar-BH" smtClean="0"/>
              <a:pPr/>
              <a:t>19/02/1439</a:t>
            </a:fld>
            <a:endParaRPr lang="ar-B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90698" y="9496436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1" anchor="b"/>
          <a:lstStyle>
            <a:lvl1pPr algn="r">
              <a:defRPr sz="1300"/>
            </a:lvl1pPr>
          </a:lstStyle>
          <a:p>
            <a:endParaRPr lang="ar-B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90" y="9496436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1" anchor="b"/>
          <a:lstStyle>
            <a:lvl1pPr algn="l">
              <a:defRPr sz="1300"/>
            </a:lvl1pPr>
          </a:lstStyle>
          <a:p>
            <a:fld id="{9C9379CC-37B9-43C7-AE6F-DA0723DC4FDF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2428385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90698" y="0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1"/>
          <a:lstStyle>
            <a:lvl1pPr algn="r">
              <a:defRPr sz="13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90" y="0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1"/>
          <a:lstStyle>
            <a:lvl1pPr algn="l">
              <a:defRPr sz="1300"/>
            </a:lvl1pPr>
          </a:lstStyle>
          <a:p>
            <a:fld id="{51C20F79-8954-48B7-890E-0DC9208A32F9}" type="datetimeFigureOut">
              <a:rPr lang="ar-SA" smtClean="0"/>
              <a:pPr/>
              <a:t>19/02/1439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9038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6594" y="4749086"/>
            <a:ext cx="5492750" cy="4499134"/>
          </a:xfrm>
          <a:prstGeom prst="rect">
            <a:avLst/>
          </a:prstGeom>
        </p:spPr>
        <p:txBody>
          <a:bodyPr vert="horz" lIns="96359" tIns="48180" rIns="96359" bIns="4818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90698" y="9496436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1" anchor="b"/>
          <a:lstStyle>
            <a:lvl1pPr algn="r">
              <a:defRPr sz="13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90" y="9496436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1" anchor="b"/>
          <a:lstStyle>
            <a:lvl1pPr algn="l">
              <a:defRPr sz="1300"/>
            </a:lvl1pPr>
          </a:lstStyle>
          <a:p>
            <a:fld id="{C7D8A707-56E7-440D-ABB4-7D0FFD6CC1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07846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BH" dirty="0"/>
          </a:p>
        </p:txBody>
      </p:sp>
    </p:spTree>
    <p:extLst>
      <p:ext uri="{BB962C8B-B14F-4D97-AF65-F5344CB8AC3E}">
        <p14:creationId xmlns:p14="http://schemas.microsoft.com/office/powerpoint/2010/main" val="3994619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B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CF5E4-9B57-452F-A200-62AF0A62E73F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909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B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D604-AB8A-46E9-9BAA-9FBDBA9DF74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787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601F0-0C76-41DA-8670-051C425B60BE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9027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rtl="1">
              <a:spcBef>
                <a:spcPct val="0"/>
              </a:spcBef>
            </a:pPr>
            <a:endParaRPr lang="ar-BH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873799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826577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601F0-0C76-41DA-8670-051C425B60BE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794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B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8A707-56E7-440D-ABB4-7D0FFD6CC10B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31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601F0-0C76-41DA-8670-051C425B60BE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492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601F0-0C76-41DA-8670-051C425B60BE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803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601F0-0C76-41DA-8670-051C425B60BE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105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601F0-0C76-41DA-8670-051C425B60BE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997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601F0-0C76-41DA-8670-051C425B60BE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602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601F0-0C76-41DA-8670-051C425B60BE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760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3E98-5485-4AE5-9DAB-9B423249DFD0}" type="datetime1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1CE2-2E85-4AA0-9FED-83D195D62E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0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E93DD-B8A3-463E-A8BF-623A115AE8FD}" type="datetime1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1CE2-2E85-4AA0-9FED-83D195D62E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9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B3E3C-12B3-42A1-90BB-8EDDDEE37EAC}" type="datetime1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1CE2-2E85-4AA0-9FED-83D195D62E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41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D5160-C239-4D32-A048-0940439469BA}" type="datetime1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1CE2-2E85-4AA0-9FED-83D195D62E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5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0B02-6D1C-41BE-99E3-9F8AFBD8127C}" type="datetime1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1CE2-2E85-4AA0-9FED-83D195D62E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81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A5681-1907-4246-9AA0-6234320E9460}" type="datetime1">
              <a:rPr lang="en-US" smtClean="0"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1CE2-2E85-4AA0-9FED-83D195D62E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9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FAAE-B023-4514-BBE4-7AB8459BDF5D}" type="datetime1">
              <a:rPr lang="en-US" smtClean="0"/>
              <a:t>11/8/2017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1CE2-2E85-4AA0-9FED-83D195D62E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9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4FA7-A1BA-4DE9-837E-50CF559B2483}" type="datetime1">
              <a:rPr lang="en-US" smtClean="0"/>
              <a:t>11/8/2017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1CE2-2E85-4AA0-9FED-83D195D62E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36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B683F-901A-4304-9B3E-459F3054ACF9}" type="datetime1">
              <a:rPr lang="en-US" smtClean="0"/>
              <a:t>11/8/2017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1CE2-2E85-4AA0-9FED-83D195D62E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76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6A1E-C91F-4351-BD41-C66A538E9276}" type="datetime1">
              <a:rPr lang="en-US" smtClean="0"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1CE2-2E85-4AA0-9FED-83D195D62E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467EE-C138-4AB2-87C3-A0B1BB6B097F}" type="datetime1">
              <a:rPr lang="en-US" smtClean="0"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1CE2-2E85-4AA0-9FED-83D195D62E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37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6E894-3367-4BB0-A1AA-9E49D67A25F9}" type="datetime1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11CE2-2E85-4AA0-9FED-83D195D62E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3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h/url?sa=i&amp;rct=j&amp;q=&amp;esrc=s&amp;source=images&amp;cd=&amp;cad=rja&amp;uact=8&amp;ved=0ahUKEwjfkeCpvKrRAhXR0RoKHaYwCJwQjRwIBw&amp;url=http://www.alayam.com/online/local/597979/News.html&amp;psig=AFQjCNGlwAKE0ii2QuUowfzw56zZQw38HA&amp;ust=148368736475125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2.xls"/><Relationship Id="rId13" Type="http://schemas.openxmlformats.org/officeDocument/2006/relationships/oleObject" Target="../embeddings/oleObject4.bin"/><Relationship Id="rId18" Type="http://schemas.openxmlformats.org/officeDocument/2006/relationships/image" Target="../media/image30.png"/><Relationship Id="rId3" Type="http://schemas.openxmlformats.org/officeDocument/2006/relationships/image" Target="../media/image31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8.png"/><Relationship Id="rId17" Type="http://schemas.openxmlformats.org/officeDocument/2006/relationships/oleObject" Target="../embeddings/Microsoft_Excel_97-2003_Worksheet5.xls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png"/><Relationship Id="rId11" Type="http://schemas.openxmlformats.org/officeDocument/2006/relationships/oleObject" Target="../embeddings/Microsoft_Excel_97-2003_Worksheet3.xls"/><Relationship Id="rId5" Type="http://schemas.openxmlformats.org/officeDocument/2006/relationships/oleObject" Target="../embeddings/Microsoft_Excel_97-2003_Worksheet1.xls"/><Relationship Id="rId15" Type="http://schemas.openxmlformats.org/officeDocument/2006/relationships/image" Target="../media/image29.png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32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7.png"/><Relationship Id="rId14" Type="http://schemas.openxmlformats.org/officeDocument/2006/relationships/oleObject" Target="../embeddings/Microsoft_Excel_97-2003_Worksheet4.xls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10" Type="http://schemas.openxmlformats.org/officeDocument/2006/relationships/image" Target="../media/image34.png"/><Relationship Id="rId4" Type="http://schemas.openxmlformats.org/officeDocument/2006/relationships/chart" Target="../charts/chart2.xml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oleObject" Target="../embeddings/Microsoft_Excel_97-2003_Worksheet6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jpeg"/><Relationship Id="rId5" Type="http://schemas.openxmlformats.org/officeDocument/2006/relationships/image" Target="../media/image37.png"/><Relationship Id="rId4" Type="http://schemas.openxmlformats.org/officeDocument/2006/relationships/oleObject" Target="../embeddings/Microsoft_Excel_97-2003_Worksheet7.xls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6.png"/><Relationship Id="rId3" Type="http://schemas.openxmlformats.org/officeDocument/2006/relationships/hyperlink" Target="https://www.google.com.bh/url?sa=i&amp;rct=j&amp;q=&amp;esrc=s&amp;source=images&amp;cd=&amp;cad=rja&amp;uact=8&amp;ved=0ahUKEwjj18_W77LRAhVGPRoKHQlqDVUQjRwIBw&amp;url=http://www.alwasatnews.com/news/930903.html&amp;bvm=bv.142059868,d.amc&amp;psig=AFQjCNGtocpOv3ixOO17XpyWIJjTkwN0EQ&amp;ust=1483976034453931" TargetMode="External"/><Relationship Id="rId7" Type="http://schemas.openxmlformats.org/officeDocument/2006/relationships/image" Target="../media/image41.png"/><Relationship Id="rId12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11" Type="http://schemas.openxmlformats.org/officeDocument/2006/relationships/image" Target="../media/image45.png"/><Relationship Id="rId5" Type="http://schemas.openxmlformats.org/officeDocument/2006/relationships/image" Target="../media/image39.jpeg"/><Relationship Id="rId10" Type="http://schemas.openxmlformats.org/officeDocument/2006/relationships/image" Target="../media/image44.png"/><Relationship Id="rId4" Type="http://schemas.openxmlformats.org/officeDocument/2006/relationships/image" Target="../media/image38.jpeg"/><Relationship Id="rId9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rct=j&amp;q=&amp;esrc=s&amp;source=images&amp;cd=&amp;cad=rja&amp;uact=8&amp;ved=0ahUKEwib4vfhmZXXAhVFKo8KHfY9Cr0QjRwIBw&amp;url=https://www.works.gov.bh/&amp;psig=AOvVaw3b9VafOnu1XUZpFejdGYF0&amp;ust=1509344801840969" TargetMode="External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jpeg"/><Relationship Id="rId4" Type="http://schemas.openxmlformats.org/officeDocument/2006/relationships/image" Target="../media/image2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rct=j&amp;q=&amp;esrc=s&amp;source=images&amp;cd=&amp;cad=rja&amp;uact=8&amp;ved=0ahUKEwiIpc640ZXXAhUWT48KHf1uCNsQjRwIBw&amp;url=https://www.underconsideration.com/brandnew/archives/new_logo_and_identity_for_bapco_by_siegelgale.php&amp;psig=AOvVaw0VHgtVQ21eB74aTTepOuoC&amp;ust=1509359767990144" TargetMode="External"/><Relationship Id="rId13" Type="http://schemas.openxmlformats.org/officeDocument/2006/relationships/image" Target="../media/image22.jpeg"/><Relationship Id="rId3" Type="http://schemas.openxmlformats.org/officeDocument/2006/relationships/image" Target="../media/image2.jpeg"/><Relationship Id="rId7" Type="http://schemas.openxmlformats.org/officeDocument/2006/relationships/image" Target="../media/image19.gif"/><Relationship Id="rId12" Type="http://schemas.openxmlformats.org/officeDocument/2006/relationships/hyperlink" Target="http://www.google.com.bh/url?sa=i&amp;rct=j&amp;q=&amp;esrc=s&amp;source=images&amp;cd=&amp;cad=rja&amp;uact=8&amp;ved=0ahUKEwio3K2Grr3UAhWRyRoKHfWiD1wQjRwIBw&amp;url=http://www.alwasatnews.com/news/1224003.html&amp;psig=AFQjCNGVPE0Bsri6NYZB3raEYOmbbVIcXA&amp;ust=1497530502790277" TargetMode="Externa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rct=j&amp;q=&amp;esrc=s&amp;source=images&amp;cd=&amp;cad=rja&amp;uact=8&amp;ved=0ahUKEwitpo_cmpXXAhUH448KHTLhAcgQjRwIBw&amp;url=https://en.wikipedia.org/wiki/Gulf_Petrochemical_Industries_Company&amp;psig=AOvVaw30nijd1M34c0kv2t8zu2SK&amp;ust=1509345077954992" TargetMode="External"/><Relationship Id="rId11" Type="http://schemas.openxmlformats.org/officeDocument/2006/relationships/image" Target="../media/image21.gif"/><Relationship Id="rId5" Type="http://schemas.openxmlformats.org/officeDocument/2006/relationships/image" Target="../media/image18.jpeg"/><Relationship Id="rId15" Type="http://schemas.openxmlformats.org/officeDocument/2006/relationships/image" Target="../media/image24.png"/><Relationship Id="rId10" Type="http://schemas.openxmlformats.org/officeDocument/2006/relationships/hyperlink" Target="https://www.google.com/url?sa=i&amp;rct=j&amp;q=&amp;esrc=s&amp;source=images&amp;cd=&amp;cad=rja&amp;uact=8&amp;ved=0ahUKEwi8kKSq3q3UAhUFahoKHUFdC3MQjRwIBw&amp;url=https://en.wikipedia.org/wiki/Gulf_Petrochemical_Industries_Company&amp;psig=AFQjCNH5lveG_DS7LcRMfz16jBpTagLR_A&amp;ust=1496993717752723" TargetMode="External"/><Relationship Id="rId4" Type="http://schemas.openxmlformats.org/officeDocument/2006/relationships/hyperlink" Target="http://www.google.com/url?sa=i&amp;rct=j&amp;q=&amp;esrc=s&amp;source=images&amp;cd=&amp;cad=rja&amp;uact=8&amp;ved=0ahUKEwjczNn0mZXXAhWIKo8KHWudCUUQjRwIBw&amp;url=http://www.alwasatnews.com/news/1129124.html&amp;psig=AOvVaw3YCJAZ6C6YDF8vPZVAhnzf&amp;ust=1509344860429301" TargetMode="External"/><Relationship Id="rId9" Type="http://schemas.openxmlformats.org/officeDocument/2006/relationships/image" Target="../media/image20.jpe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نتيجة بحث الصور عن المجلس الأعلى للمرأة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8400" y="-76201"/>
            <a:ext cx="13777496" cy="701040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85800" y="5181600"/>
            <a:ext cx="78486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المرأة البحرينية </a:t>
            </a:r>
          </a:p>
          <a:p>
            <a:pPr algn="ctr" rtl="1"/>
            <a:r>
              <a:rPr lang="ar-BH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شراكة ... تنافسية... استدامة... استقرار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4061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4arb.com/wp-content/uploads/2014/11/%D8%B4%D8%B9%D8%A7%D8%B1-%D9%85%D9%85%D9%84%D9%83%D8%A9-%D8%A7%D9%84%D8%A8%D8%AD%D8%B1%D9%8A%D9%86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430213"/>
            <a:ext cx="928687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Rectangle 62"/>
          <p:cNvSpPr/>
          <p:nvPr/>
        </p:nvSpPr>
        <p:spPr>
          <a:xfrm>
            <a:off x="990600" y="515938"/>
            <a:ext cx="7613650" cy="738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B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المرأة البحرينية في ارقام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flipH="1">
            <a:off x="212725" y="1328738"/>
            <a:ext cx="8740775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4032250" y="1447800"/>
            <a:ext cx="442595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b="1" dirty="0">
                <a:solidFill>
                  <a:schemeClr val="bg1">
                    <a:lumMod val="50000"/>
                  </a:schemeClr>
                </a:solidFill>
                <a:latin typeface="Sakkal Majalla" pitchFamily="2" charset="-78"/>
                <a:ea typeface="Yu Gothic UI" panose="020B0500000000000000" pitchFamily="34" charset="-128"/>
                <a:cs typeface="Sakkal Majalla" pitchFamily="2" charset="-78"/>
              </a:rPr>
              <a:t>السكان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Sakkal Majalla" pitchFamily="2" charset="-78"/>
              <a:ea typeface="Yu Gothic UI" panose="020B0500000000000000" pitchFamily="34" charset="-128"/>
              <a:cs typeface="Sakkal Majalla" pitchFamily="2" charset="-78"/>
            </a:endParaRPr>
          </a:p>
        </p:txBody>
      </p:sp>
      <p:graphicFrame>
        <p:nvGraphicFramePr>
          <p:cNvPr id="17415" name="Chart 8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2241931"/>
              </p:ext>
            </p:extLst>
          </p:nvPr>
        </p:nvGraphicFramePr>
        <p:xfrm>
          <a:off x="3870325" y="1598615"/>
          <a:ext cx="4673600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" r:id="rId5" imgW="4676037" imgH="627942" progId="Excel.Chart.8">
                  <p:embed/>
                </p:oleObj>
              </mc:Choice>
              <mc:Fallback>
                <p:oleObj r:id="rId5" imgW="4676037" imgH="627942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0325" y="1598615"/>
                        <a:ext cx="4673600" cy="63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Down Arrow Callout 83"/>
          <p:cNvSpPr/>
          <p:nvPr/>
        </p:nvSpPr>
        <p:spPr>
          <a:xfrm>
            <a:off x="6096000" y="1503364"/>
            <a:ext cx="457200" cy="295275"/>
          </a:xfrm>
          <a:prstGeom prst="downArrowCallou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tx1"/>
                </a:solidFill>
              </a:rPr>
              <a:t>49%</a:t>
            </a:r>
          </a:p>
        </p:txBody>
      </p:sp>
      <p:sp>
        <p:nvSpPr>
          <p:cNvPr id="85" name="Rectangle 84"/>
          <p:cNvSpPr/>
          <p:nvPr/>
        </p:nvSpPr>
        <p:spPr>
          <a:xfrm>
            <a:off x="4032250" y="2674938"/>
            <a:ext cx="434975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b="1" dirty="0">
                <a:solidFill>
                  <a:schemeClr val="bg1">
                    <a:lumMod val="50000"/>
                  </a:schemeClr>
                </a:solidFill>
                <a:latin typeface="Sakkal Majalla" pitchFamily="2" charset="-78"/>
                <a:ea typeface="Yu Gothic UI" panose="020B0500000000000000" pitchFamily="34" charset="-128"/>
                <a:cs typeface="Sakkal Majalla" pitchFamily="2" charset="-78"/>
              </a:rPr>
              <a:t>القطاع العام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Sakkal Majalla" pitchFamily="2" charset="-78"/>
              <a:ea typeface="Yu Gothic UI" panose="020B0500000000000000" pitchFamily="34" charset="-128"/>
              <a:cs typeface="Sakkal Majalla" pitchFamily="2" charset="-78"/>
            </a:endParaRPr>
          </a:p>
        </p:txBody>
      </p:sp>
      <p:graphicFrame>
        <p:nvGraphicFramePr>
          <p:cNvPr id="17418" name="Chart 85"/>
          <p:cNvGraphicFramePr>
            <a:graphicFrameLocks/>
          </p:cNvGraphicFramePr>
          <p:nvPr/>
        </p:nvGraphicFramePr>
        <p:xfrm>
          <a:off x="3940175" y="2763838"/>
          <a:ext cx="4673600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" r:id="rId8" imgW="4676037" imgH="634039" progId="Excel.Chart.8">
                  <p:embed/>
                </p:oleObj>
              </mc:Choice>
              <mc:Fallback>
                <p:oleObj r:id="rId8" imgW="4676037" imgH="63403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0175" y="2763838"/>
                        <a:ext cx="4673600" cy="63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" name="Down Arrow Callout 86"/>
          <p:cNvSpPr/>
          <p:nvPr/>
        </p:nvSpPr>
        <p:spPr>
          <a:xfrm>
            <a:off x="6096000" y="2676525"/>
            <a:ext cx="457200" cy="295275"/>
          </a:xfrm>
          <a:prstGeom prst="downArrowCallou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tx1"/>
                </a:solidFill>
              </a:rPr>
              <a:t>49%</a:t>
            </a:r>
          </a:p>
        </p:txBody>
      </p:sp>
      <p:sp>
        <p:nvSpPr>
          <p:cNvPr id="88" name="Rectangle 87"/>
          <p:cNvSpPr/>
          <p:nvPr/>
        </p:nvSpPr>
        <p:spPr>
          <a:xfrm>
            <a:off x="4032250" y="3284538"/>
            <a:ext cx="442595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b="1" dirty="0">
                <a:solidFill>
                  <a:schemeClr val="bg1">
                    <a:lumMod val="50000"/>
                  </a:schemeClr>
                </a:solidFill>
                <a:latin typeface="Sakkal Majalla" pitchFamily="2" charset="-78"/>
                <a:ea typeface="Yu Gothic UI" panose="020B0500000000000000" pitchFamily="34" charset="-128"/>
                <a:cs typeface="Sakkal Majalla" pitchFamily="2" charset="-78"/>
              </a:rPr>
              <a:t>القطاع الخاص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Sakkal Majalla" pitchFamily="2" charset="-78"/>
              <a:ea typeface="Yu Gothic UI" panose="020B0500000000000000" pitchFamily="34" charset="-128"/>
              <a:cs typeface="Sakkal Majalla" pitchFamily="2" charset="-78"/>
            </a:endParaRPr>
          </a:p>
        </p:txBody>
      </p:sp>
      <p:graphicFrame>
        <p:nvGraphicFramePr>
          <p:cNvPr id="17421" name="Chart 88"/>
          <p:cNvGraphicFramePr>
            <a:graphicFrameLocks/>
          </p:cNvGraphicFramePr>
          <p:nvPr/>
        </p:nvGraphicFramePr>
        <p:xfrm>
          <a:off x="3940175" y="3355975"/>
          <a:ext cx="4673600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" r:id="rId11" imgW="4676037" imgH="634039" progId="Excel.Chart.8">
                  <p:embed/>
                </p:oleObj>
              </mc:Choice>
              <mc:Fallback>
                <p:oleObj r:id="rId11" imgW="4676037" imgH="63403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0175" y="3355975"/>
                        <a:ext cx="4673600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" name="Down Arrow Callout 89"/>
          <p:cNvSpPr/>
          <p:nvPr/>
        </p:nvSpPr>
        <p:spPr>
          <a:xfrm>
            <a:off x="6781800" y="3287713"/>
            <a:ext cx="457200" cy="295275"/>
          </a:xfrm>
          <a:prstGeom prst="downArrowCallou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33%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4032250" y="3819525"/>
            <a:ext cx="442595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b="1" dirty="0">
                <a:solidFill>
                  <a:schemeClr val="bg1">
                    <a:lumMod val="50000"/>
                  </a:schemeClr>
                </a:solidFill>
                <a:latin typeface="Sakkal Majalla" pitchFamily="2" charset="-78"/>
                <a:ea typeface="Yu Gothic UI" panose="020B0500000000000000" pitchFamily="34" charset="-128"/>
                <a:cs typeface="Sakkal Majalla" pitchFamily="2" charset="-78"/>
              </a:rPr>
              <a:t>ريادة الأعمال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Sakkal Majalla" pitchFamily="2" charset="-78"/>
              <a:ea typeface="Yu Gothic UI" panose="020B0500000000000000" pitchFamily="34" charset="-128"/>
              <a:cs typeface="Sakkal Majalla" pitchFamily="2" charset="-78"/>
            </a:endParaRPr>
          </a:p>
        </p:txBody>
      </p:sp>
      <p:graphicFrame>
        <p:nvGraphicFramePr>
          <p:cNvPr id="17424" name="Chart 9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5577150"/>
              </p:ext>
            </p:extLst>
          </p:nvPr>
        </p:nvGraphicFramePr>
        <p:xfrm>
          <a:off x="3940175" y="3916363"/>
          <a:ext cx="4673600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" r:id="rId14" imgW="4676037" imgH="634039" progId="Excel.Chart.8">
                  <p:embed/>
                </p:oleObj>
              </mc:Choice>
              <mc:Fallback>
                <p:oleObj r:id="rId14" imgW="4676037" imgH="63403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0175" y="3916363"/>
                        <a:ext cx="4673600" cy="63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" name="Down Arrow Callout 92"/>
          <p:cNvSpPr/>
          <p:nvPr/>
        </p:nvSpPr>
        <p:spPr>
          <a:xfrm>
            <a:off x="6513513" y="3862388"/>
            <a:ext cx="457200" cy="295275"/>
          </a:xfrm>
          <a:prstGeom prst="downArrowCallou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43%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4027488" y="2052638"/>
            <a:ext cx="4430712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b="1" dirty="0">
                <a:solidFill>
                  <a:schemeClr val="bg1">
                    <a:lumMod val="50000"/>
                  </a:schemeClr>
                </a:solidFill>
                <a:latin typeface="Sakkal Majalla" pitchFamily="2" charset="-78"/>
                <a:ea typeface="Yu Gothic UI" panose="020B0500000000000000" pitchFamily="34" charset="-128"/>
                <a:cs typeface="Sakkal Majalla" pitchFamily="2" charset="-78"/>
              </a:rPr>
              <a:t>التعليم العالي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Sakkal Majalla" pitchFamily="2" charset="-78"/>
              <a:ea typeface="Yu Gothic UI" panose="020B0500000000000000" pitchFamily="34" charset="-128"/>
              <a:cs typeface="Sakkal Majalla" pitchFamily="2" charset="-78"/>
            </a:endParaRPr>
          </a:p>
        </p:txBody>
      </p:sp>
      <p:graphicFrame>
        <p:nvGraphicFramePr>
          <p:cNvPr id="17427" name="Chart 9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4302894"/>
              </p:ext>
            </p:extLst>
          </p:nvPr>
        </p:nvGraphicFramePr>
        <p:xfrm>
          <a:off x="3935413" y="2139950"/>
          <a:ext cx="467360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" r:id="rId17" imgW="4669941" imgH="634039" progId="Excel.Chart.8">
                  <p:embed/>
                </p:oleObj>
              </mc:Choice>
              <mc:Fallback>
                <p:oleObj r:id="rId17" imgW="4669941" imgH="63403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5413" y="2139950"/>
                        <a:ext cx="4673600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" name="Down Arrow Callout 95"/>
          <p:cNvSpPr/>
          <p:nvPr/>
        </p:nvSpPr>
        <p:spPr>
          <a:xfrm>
            <a:off x="5486400" y="2085976"/>
            <a:ext cx="457200" cy="295275"/>
          </a:xfrm>
          <a:prstGeom prst="downArrowCallou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61%</a:t>
            </a:r>
            <a:endParaRPr lang="en-US" sz="12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7911">
            <a:off x="386332" y="1893111"/>
            <a:ext cx="3161905" cy="44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1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://www.4arb.com/wp-content/uploads/2014/11/%D8%B4%D8%B9%D8%A7%D8%B1-%D9%85%D9%85%D9%84%D9%83%D8%A9-%D8%A7%D9%84%D8%A8%D8%AD%D8%B1%D9%8A%D9%86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0" y="429655"/>
            <a:ext cx="928184" cy="81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Rectangle 62"/>
          <p:cNvSpPr/>
          <p:nvPr/>
        </p:nvSpPr>
        <p:spPr>
          <a:xfrm>
            <a:off x="990600" y="516615"/>
            <a:ext cx="7613846" cy="738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 rtl="1"/>
            <a:r>
              <a:rPr lang="ar-BH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المرأة البحرينية في ارقام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flipH="1">
            <a:off x="212558" y="1328230"/>
            <a:ext cx="874066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176576" y="3027486"/>
            <a:ext cx="1447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ar-SA" b="1" dirty="0">
                <a:solidFill>
                  <a:schemeClr val="tx1"/>
                </a:solidFill>
                <a:latin typeface="Sakkal Majalla" pitchFamily="2" charset="-78"/>
                <a:ea typeface="Yu Gothic UI" panose="020B0500000000000000" pitchFamily="34" charset="-128"/>
                <a:cs typeface="Sakkal Majalla" pitchFamily="2" charset="-78"/>
              </a:rPr>
              <a:t>الطب</a:t>
            </a:r>
            <a:endParaRPr lang="en-US" b="1" dirty="0">
              <a:solidFill>
                <a:schemeClr val="tx1"/>
              </a:solidFill>
              <a:latin typeface="Sakkal Majalla" pitchFamily="2" charset="-78"/>
              <a:ea typeface="Yu Gothic UI" panose="020B0500000000000000" pitchFamily="34" charset="-128"/>
              <a:cs typeface="Sakkal Majalla" pitchFamily="2" charset="-78"/>
            </a:endParaRPr>
          </a:p>
        </p:txBody>
      </p:sp>
      <p:graphicFrame>
        <p:nvGraphicFramePr>
          <p:cNvPr id="29" name="Chart 28"/>
          <p:cNvGraphicFramePr/>
          <p:nvPr>
            <p:extLst>
              <p:ext uri="{D42A27DB-BD31-4B8C-83A1-F6EECF244321}">
                <p14:modId xmlns:p14="http://schemas.microsoft.com/office/powerpoint/2010/main" val="2987816034"/>
              </p:ext>
            </p:extLst>
          </p:nvPr>
        </p:nvGraphicFramePr>
        <p:xfrm>
          <a:off x="157769" y="3843090"/>
          <a:ext cx="4571999" cy="529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Rectangle 29"/>
          <p:cNvSpPr/>
          <p:nvPr/>
        </p:nvSpPr>
        <p:spPr>
          <a:xfrm>
            <a:off x="3176576" y="3646848"/>
            <a:ext cx="1447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ar-SA" b="1" dirty="0">
                <a:solidFill>
                  <a:schemeClr val="tx1"/>
                </a:solidFill>
                <a:latin typeface="Sakkal Majalla" pitchFamily="2" charset="-78"/>
                <a:ea typeface="Yu Gothic UI" panose="020B0500000000000000" pitchFamily="34" charset="-128"/>
                <a:cs typeface="Sakkal Majalla" pitchFamily="2" charset="-78"/>
              </a:rPr>
              <a:t>المالي والمصرفي</a:t>
            </a:r>
            <a:endParaRPr lang="en-US" b="1" dirty="0">
              <a:solidFill>
                <a:schemeClr val="tx1"/>
              </a:solidFill>
              <a:latin typeface="Sakkal Majalla" pitchFamily="2" charset="-78"/>
              <a:ea typeface="Yu Gothic UI" panose="020B0500000000000000" pitchFamily="34" charset="-128"/>
              <a:cs typeface="Sakkal Majalla" pitchFamily="2" charset="-7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871776" y="1868973"/>
            <a:ext cx="1752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ar-SA" b="1" dirty="0">
                <a:solidFill>
                  <a:schemeClr val="tx1"/>
                </a:solidFill>
                <a:latin typeface="Sakkal Majalla" pitchFamily="2" charset="-78"/>
                <a:ea typeface="Yu Gothic UI" panose="020B0500000000000000" pitchFamily="34" charset="-128"/>
                <a:cs typeface="Sakkal Majalla" pitchFamily="2" charset="-78"/>
              </a:rPr>
              <a:t>التعليم والأكاديمية</a:t>
            </a:r>
            <a:endParaRPr lang="en-US" b="1" dirty="0">
              <a:solidFill>
                <a:schemeClr val="tx1"/>
              </a:solidFill>
              <a:latin typeface="Sakkal Majalla" pitchFamily="2" charset="-78"/>
              <a:ea typeface="Yu Gothic UI" panose="020B0500000000000000" pitchFamily="34" charset="-128"/>
              <a:cs typeface="Sakkal Majalla" pitchFamily="2" charset="-78"/>
            </a:endParaRPr>
          </a:p>
        </p:txBody>
      </p:sp>
      <p:graphicFrame>
        <p:nvGraphicFramePr>
          <p:cNvPr id="32" name="Chart 31"/>
          <p:cNvGraphicFramePr/>
          <p:nvPr>
            <p:extLst>
              <p:ext uri="{D42A27DB-BD31-4B8C-83A1-F6EECF244321}">
                <p14:modId xmlns:p14="http://schemas.microsoft.com/office/powerpoint/2010/main" val="2496446619"/>
              </p:ext>
            </p:extLst>
          </p:nvPr>
        </p:nvGraphicFramePr>
        <p:xfrm>
          <a:off x="157769" y="2041119"/>
          <a:ext cx="4571999" cy="529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" name="Down Arrow Callout 32"/>
          <p:cNvSpPr/>
          <p:nvPr/>
        </p:nvSpPr>
        <p:spPr>
          <a:xfrm>
            <a:off x="1219200" y="1911629"/>
            <a:ext cx="457200" cy="295689"/>
          </a:xfrm>
          <a:prstGeom prst="downArrowCallou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74%</a:t>
            </a:r>
          </a:p>
        </p:txBody>
      </p:sp>
      <p:graphicFrame>
        <p:nvGraphicFramePr>
          <p:cNvPr id="34" name="Chart 33"/>
          <p:cNvGraphicFramePr/>
          <p:nvPr>
            <p:extLst>
              <p:ext uri="{D42A27DB-BD31-4B8C-83A1-F6EECF244321}">
                <p14:modId xmlns:p14="http://schemas.microsoft.com/office/powerpoint/2010/main" val="3947603964"/>
              </p:ext>
            </p:extLst>
          </p:nvPr>
        </p:nvGraphicFramePr>
        <p:xfrm>
          <a:off x="157769" y="3250752"/>
          <a:ext cx="4571999" cy="529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" name="Down Arrow Callout 34"/>
          <p:cNvSpPr/>
          <p:nvPr/>
        </p:nvSpPr>
        <p:spPr>
          <a:xfrm>
            <a:off x="2743200" y="3116343"/>
            <a:ext cx="457200" cy="295689"/>
          </a:xfrm>
          <a:prstGeom prst="downArrowCallou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37%</a:t>
            </a:r>
          </a:p>
        </p:txBody>
      </p:sp>
      <p:sp>
        <p:nvSpPr>
          <p:cNvPr id="37" name="Down Arrow Callout 36"/>
          <p:cNvSpPr/>
          <p:nvPr/>
        </p:nvSpPr>
        <p:spPr>
          <a:xfrm>
            <a:off x="2947976" y="3732159"/>
            <a:ext cx="457200" cy="295689"/>
          </a:xfrm>
          <a:prstGeom prst="downArrowCallou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35%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176576" y="4242129"/>
            <a:ext cx="1447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ar-SA" b="1" dirty="0">
                <a:solidFill>
                  <a:schemeClr val="tx1"/>
                </a:solidFill>
                <a:latin typeface="Sakkal Majalla" pitchFamily="2" charset="-78"/>
                <a:ea typeface="Yu Gothic UI" panose="020B0500000000000000" pitchFamily="34" charset="-128"/>
                <a:cs typeface="Sakkal Majalla" pitchFamily="2" charset="-78"/>
              </a:rPr>
              <a:t>الهندسة</a:t>
            </a:r>
            <a:endParaRPr lang="en-US" b="1" dirty="0">
              <a:solidFill>
                <a:schemeClr val="tx1"/>
              </a:solidFill>
              <a:latin typeface="Sakkal Majalla" pitchFamily="2" charset="-78"/>
              <a:ea typeface="Yu Gothic UI" panose="020B0500000000000000" pitchFamily="34" charset="-128"/>
              <a:cs typeface="Sakkal Majalla" pitchFamily="2" charset="-78"/>
            </a:endParaRPr>
          </a:p>
        </p:txBody>
      </p:sp>
      <p:graphicFrame>
        <p:nvGraphicFramePr>
          <p:cNvPr id="40" name="Chart 39"/>
          <p:cNvGraphicFramePr/>
          <p:nvPr>
            <p:extLst>
              <p:ext uri="{D42A27DB-BD31-4B8C-83A1-F6EECF244321}">
                <p14:modId xmlns:p14="http://schemas.microsoft.com/office/powerpoint/2010/main" val="3761517214"/>
              </p:ext>
            </p:extLst>
          </p:nvPr>
        </p:nvGraphicFramePr>
        <p:xfrm>
          <a:off x="157769" y="4403319"/>
          <a:ext cx="4571999" cy="529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2" name="Down Arrow Callout 41"/>
          <p:cNvSpPr/>
          <p:nvPr/>
        </p:nvSpPr>
        <p:spPr>
          <a:xfrm>
            <a:off x="3276600" y="4254741"/>
            <a:ext cx="457200" cy="295689"/>
          </a:xfrm>
          <a:prstGeom prst="downArrowCallou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25%</a:t>
            </a:r>
          </a:p>
        </p:txBody>
      </p:sp>
      <p:graphicFrame>
        <p:nvGraphicFramePr>
          <p:cNvPr id="54" name="Chart 53"/>
          <p:cNvGraphicFramePr/>
          <p:nvPr>
            <p:extLst>
              <p:ext uri="{D42A27DB-BD31-4B8C-83A1-F6EECF244321}">
                <p14:modId xmlns:p14="http://schemas.microsoft.com/office/powerpoint/2010/main" val="3262717258"/>
              </p:ext>
            </p:extLst>
          </p:nvPr>
        </p:nvGraphicFramePr>
        <p:xfrm>
          <a:off x="152400" y="2628124"/>
          <a:ext cx="4571999" cy="529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5" name="Down Arrow Callout 54"/>
          <p:cNvSpPr/>
          <p:nvPr/>
        </p:nvSpPr>
        <p:spPr>
          <a:xfrm>
            <a:off x="1981200" y="2493715"/>
            <a:ext cx="457200" cy="295689"/>
          </a:xfrm>
          <a:prstGeom prst="downArrowCallou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55%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176576" y="2416351"/>
            <a:ext cx="1447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ar-SA" b="1" dirty="0">
                <a:solidFill>
                  <a:schemeClr val="tx1"/>
                </a:solidFill>
                <a:latin typeface="Sakkal Majalla" pitchFamily="2" charset="-78"/>
                <a:ea typeface="Yu Gothic UI" panose="020B0500000000000000" pitchFamily="34" charset="-128"/>
                <a:cs typeface="Sakkal Majalla" pitchFamily="2" charset="-78"/>
              </a:rPr>
              <a:t>المحاماة</a:t>
            </a:r>
            <a:endParaRPr lang="en-US" b="1" dirty="0">
              <a:solidFill>
                <a:schemeClr val="tx1"/>
              </a:solidFill>
              <a:latin typeface="Sakkal Majalla" pitchFamily="2" charset="-78"/>
              <a:ea typeface="Yu Gothic UI" panose="020B0500000000000000" pitchFamily="34" charset="-128"/>
              <a:cs typeface="Sakkal Majalla" pitchFamily="2" charset="-78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202730" y="1792773"/>
            <a:ext cx="8750496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202730" y="4993173"/>
            <a:ext cx="863647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202730" y="5602773"/>
            <a:ext cx="863647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4953000" y="1371600"/>
            <a:ext cx="4000226" cy="381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ea typeface="Yu Gothic UI" panose="020B0500000000000000" pitchFamily="34" charset="-128"/>
                <a:cs typeface="Sakkal Majalla" pitchFamily="2" charset="-78"/>
              </a:rPr>
              <a:t>مواقع صنع القرار</a:t>
            </a:r>
            <a:endParaRPr lang="en-US" sz="2000" b="1" dirty="0">
              <a:solidFill>
                <a:schemeClr val="tx1"/>
              </a:solidFill>
              <a:latin typeface="Sakkal Majalla" pitchFamily="2" charset="-78"/>
              <a:ea typeface="Yu Gothic UI" panose="020B0500000000000000" pitchFamily="34" charset="-128"/>
              <a:cs typeface="Sakkal Majalla" pitchFamily="2" charset="-78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57066" y="1382191"/>
            <a:ext cx="4367310" cy="381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ea typeface="Yu Gothic UI" panose="020B0500000000000000" pitchFamily="34" charset="-128"/>
                <a:cs typeface="Sakkal Majalla" pitchFamily="2" charset="-78"/>
              </a:rPr>
              <a:t>المجالات المهنية</a:t>
            </a:r>
            <a:endParaRPr lang="en-US" sz="2000" b="1" dirty="0">
              <a:solidFill>
                <a:schemeClr val="tx1"/>
              </a:solidFill>
              <a:latin typeface="Sakkal Majalla" pitchFamily="2" charset="-78"/>
              <a:ea typeface="Yu Gothic UI" panose="020B0500000000000000" pitchFamily="34" charset="-128"/>
              <a:cs typeface="Sakkal Majalla" pitchFamily="2" charset="-78"/>
            </a:endParaRPr>
          </a:p>
        </p:txBody>
      </p:sp>
      <p:graphicFrame>
        <p:nvGraphicFramePr>
          <p:cNvPr id="65" name="Chart 64"/>
          <p:cNvGraphicFramePr/>
          <p:nvPr>
            <p:extLst>
              <p:ext uri="{D42A27DB-BD31-4B8C-83A1-F6EECF244321}">
                <p14:modId xmlns:p14="http://schemas.microsoft.com/office/powerpoint/2010/main" val="1335126859"/>
              </p:ext>
            </p:extLst>
          </p:nvPr>
        </p:nvGraphicFramePr>
        <p:xfrm>
          <a:off x="5006279" y="2059473"/>
          <a:ext cx="3886200" cy="2747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6" name="Rectangle 65"/>
          <p:cNvSpPr/>
          <p:nvPr/>
        </p:nvSpPr>
        <p:spPr>
          <a:xfrm>
            <a:off x="4520965" y="5084712"/>
            <a:ext cx="4371514" cy="381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ea typeface="Yu Gothic UI" panose="020B0500000000000000" pitchFamily="34" charset="-128"/>
                <a:cs typeface="Sakkal Majalla" pitchFamily="2" charset="-78"/>
              </a:rPr>
              <a:t>الأسرة</a:t>
            </a:r>
            <a:endParaRPr lang="en-US" sz="2000" b="1" dirty="0">
              <a:solidFill>
                <a:schemeClr val="tx1"/>
              </a:solidFill>
              <a:latin typeface="Sakkal Majalla" pitchFamily="2" charset="-78"/>
              <a:ea typeface="Yu Gothic UI" panose="020B0500000000000000" pitchFamily="34" charset="-128"/>
              <a:cs typeface="Sakkal Majalla" pitchFamily="2" charset="-78"/>
            </a:endParaRPr>
          </a:p>
        </p:txBody>
      </p:sp>
      <p:sp>
        <p:nvSpPr>
          <p:cNvPr id="67" name="Teardrop 66"/>
          <p:cNvSpPr/>
          <p:nvPr/>
        </p:nvSpPr>
        <p:spPr>
          <a:xfrm>
            <a:off x="838200" y="5881191"/>
            <a:ext cx="727106" cy="738728"/>
          </a:xfrm>
          <a:prstGeom prst="teardrop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68" name="Oval 67"/>
          <p:cNvSpPr/>
          <p:nvPr/>
        </p:nvSpPr>
        <p:spPr>
          <a:xfrm>
            <a:off x="942222" y="5983773"/>
            <a:ext cx="519061" cy="53356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69" name="Rectangle 68"/>
          <p:cNvSpPr/>
          <p:nvPr/>
        </p:nvSpPr>
        <p:spPr>
          <a:xfrm>
            <a:off x="909641" y="6075870"/>
            <a:ext cx="551642" cy="3493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ea typeface="Yu Gothic UI" panose="020B0500000000000000" pitchFamily="34" charset="-128"/>
                <a:cs typeface="Calibri" panose="020F0502020204030204" pitchFamily="34" charset="0"/>
              </a:rPr>
              <a:t>77</a:t>
            </a:r>
          </a:p>
        </p:txBody>
      </p:sp>
      <p:pic>
        <p:nvPicPr>
          <p:cNvPr id="70" name="Picture 3" descr="C:\Users\kashoor\Desktop\900\family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755173"/>
            <a:ext cx="872133" cy="87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ardrop 70"/>
          <p:cNvSpPr/>
          <p:nvPr/>
        </p:nvSpPr>
        <p:spPr>
          <a:xfrm>
            <a:off x="6138143" y="5847891"/>
            <a:ext cx="727106" cy="738728"/>
          </a:xfrm>
          <a:prstGeom prst="teardrop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72" name="Oval 71"/>
          <p:cNvSpPr/>
          <p:nvPr/>
        </p:nvSpPr>
        <p:spPr>
          <a:xfrm>
            <a:off x="6242165" y="5950473"/>
            <a:ext cx="519061" cy="53356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73" name="Rectangle 72"/>
          <p:cNvSpPr/>
          <p:nvPr/>
        </p:nvSpPr>
        <p:spPr>
          <a:xfrm>
            <a:off x="6209584" y="6042570"/>
            <a:ext cx="551642" cy="3493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ea typeface="Yu Gothic UI" panose="020B0500000000000000" pitchFamily="34" charset="-128"/>
                <a:cs typeface="Calibri" panose="020F0502020204030204" pitchFamily="34" charset="0"/>
              </a:rPr>
              <a:t>22</a:t>
            </a:r>
          </a:p>
        </p:txBody>
      </p:sp>
      <p:sp>
        <p:nvSpPr>
          <p:cNvPr id="74" name="Rectangle 73"/>
          <p:cNvSpPr/>
          <p:nvPr/>
        </p:nvSpPr>
        <p:spPr>
          <a:xfrm>
            <a:off x="6865249" y="5996866"/>
            <a:ext cx="1104626" cy="3493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100" b="1" dirty="0">
                <a:solidFill>
                  <a:schemeClr val="bg1">
                    <a:lumMod val="50000"/>
                  </a:schemeClr>
                </a:solidFill>
                <a:latin typeface="Sakkal Majalla" pitchFamily="2" charset="-78"/>
                <a:ea typeface="Yu Gothic UI" panose="020B0500000000000000" pitchFamily="34" charset="-128"/>
                <a:cs typeface="Sakkal Majalla" pitchFamily="2" charset="-78"/>
              </a:rPr>
              <a:t>متوسط عمر المرأة عند الزواج</a:t>
            </a:r>
            <a:endParaRPr lang="en-US" sz="2100" b="1" dirty="0">
              <a:solidFill>
                <a:schemeClr val="bg1">
                  <a:lumMod val="50000"/>
                </a:schemeClr>
              </a:solidFill>
              <a:latin typeface="Sakkal Majalla" pitchFamily="2" charset="-78"/>
              <a:ea typeface="Yu Gothic UI" panose="020B0500000000000000" pitchFamily="34" charset="-128"/>
              <a:cs typeface="Sakkal Majalla" pitchFamily="2" charset="-78"/>
            </a:endParaRPr>
          </a:p>
        </p:txBody>
      </p:sp>
      <p:pic>
        <p:nvPicPr>
          <p:cNvPr id="7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884302"/>
            <a:ext cx="854347" cy="76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" name="Rectangle 76"/>
          <p:cNvSpPr/>
          <p:nvPr/>
        </p:nvSpPr>
        <p:spPr>
          <a:xfrm>
            <a:off x="202730" y="5084712"/>
            <a:ext cx="4064470" cy="381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ea typeface="Yu Gothic UI" panose="020B0500000000000000" pitchFamily="34" charset="-128"/>
                <a:cs typeface="Sakkal Majalla" pitchFamily="2" charset="-78"/>
              </a:rPr>
              <a:t>جودة الحياة</a:t>
            </a:r>
            <a:endParaRPr lang="en-US" sz="2000" b="1" dirty="0">
              <a:solidFill>
                <a:schemeClr val="tx1"/>
              </a:solidFill>
              <a:latin typeface="Sakkal Majalla" pitchFamily="2" charset="-78"/>
              <a:ea typeface="Yu Gothic UI" panose="020B0500000000000000" pitchFamily="34" charset="-128"/>
              <a:cs typeface="Sakkal Majalla" pitchFamily="2" charset="-78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524000" y="5912033"/>
            <a:ext cx="13352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2000" b="1" dirty="0">
                <a:solidFill>
                  <a:schemeClr val="bg1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متوسط العمر المتوقع للمرأة </a:t>
            </a:r>
          </a:p>
        </p:txBody>
      </p:sp>
    </p:spTree>
    <p:extLst>
      <p:ext uri="{BB962C8B-B14F-4D97-AF65-F5344CB8AC3E}">
        <p14:creationId xmlns:p14="http://schemas.microsoft.com/office/powerpoint/2010/main" val="284173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H="1">
            <a:off x="212725" y="1219200"/>
            <a:ext cx="8740775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3" name="Rectangle 10"/>
          <p:cNvSpPr>
            <a:spLocks noChangeArrowheads="1"/>
          </p:cNvSpPr>
          <p:nvPr/>
        </p:nvSpPr>
        <p:spPr bwMode="auto">
          <a:xfrm>
            <a:off x="1371600" y="1524000"/>
            <a:ext cx="6629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ar-BH" altLang="ar-BH" b="1" dirty="0">
                <a:latin typeface="Sakkal Majalla" pitchFamily="2" charset="-78"/>
                <a:cs typeface="Sakkal Majalla" pitchFamily="2" charset="-78"/>
              </a:rPr>
              <a:t>تطور عدد السجلات التجارية الفردية النشطة المملوكة للنساء مقارنة بالمملوكة للرجال خلال الفترة الزمنية (2010- 2016)</a:t>
            </a:r>
            <a:endParaRPr lang="en-US" altLang="ar-BH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364" name="Rectangle 11"/>
          <p:cNvSpPr>
            <a:spLocks noChangeArrowheads="1"/>
          </p:cNvSpPr>
          <p:nvPr/>
        </p:nvSpPr>
        <p:spPr bwMode="auto">
          <a:xfrm>
            <a:off x="609600" y="5857875"/>
            <a:ext cx="7994650" cy="9239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Low" rtl="1"/>
            <a:r>
              <a:rPr lang="ar-BH" altLang="en-US" dirty="0">
                <a:latin typeface="Sakkal Majalla" pitchFamily="2" charset="-78"/>
                <a:cs typeface="Sakkal Majalla" pitchFamily="2" charset="-78"/>
              </a:rPr>
              <a:t>حيث ارتفعت نسبة </a:t>
            </a:r>
            <a:r>
              <a:rPr lang="ar-BH" altLang="en-US" dirty="0" err="1">
                <a:latin typeface="Sakkal Majalla" pitchFamily="2" charset="-78"/>
                <a:cs typeface="Sakkal Majalla" pitchFamily="2" charset="-78"/>
              </a:rPr>
              <a:t>البحرينيات</a:t>
            </a:r>
            <a:r>
              <a:rPr lang="ar-BH" altLang="en-US" dirty="0">
                <a:latin typeface="Sakkal Majalla" pitchFamily="2" charset="-78"/>
                <a:cs typeface="Sakkal Majalla" pitchFamily="2" charset="-78"/>
              </a:rPr>
              <a:t> المالكات للسجلات التجارية النشطة من اجمالي البحرينيين من 37% الى 43% وبنسبة ارتفاع بلغت 6% خلال نفس الفترة الزمنية. وقد فاقت هذه النسبة القراءة الدولية البالغة 31% مقارنة بالرجل في الاتحاد الاوروبي و30% مقارنة بالرجل في المملكة المتحدة  للعام 2012.</a:t>
            </a:r>
            <a:endParaRPr lang="en-US" altLang="en-US" dirty="0">
              <a:latin typeface="Sakkal Majalla" pitchFamily="2" charset="-78"/>
              <a:cs typeface="Sakkal Majalla" pitchFamily="2" charset="-78"/>
            </a:endParaRPr>
          </a:p>
        </p:txBody>
      </p:sp>
      <p:graphicFrame>
        <p:nvGraphicFramePr>
          <p:cNvPr id="15365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5097916"/>
              </p:ext>
            </p:extLst>
          </p:nvPr>
        </p:nvGraphicFramePr>
        <p:xfrm>
          <a:off x="914400" y="2286000"/>
          <a:ext cx="7561263" cy="357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r:id="rId4" imgW="8401016" imgH="3731075" progId="Excel.Chart.8">
                  <p:embed/>
                </p:oleObj>
              </mc:Choice>
              <mc:Fallback>
                <p:oleObj r:id="rId4" imgW="8401016" imgH="373107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286000"/>
                        <a:ext cx="7561263" cy="357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2362200" y="536414"/>
            <a:ext cx="601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ar-BH" altLang="ar-BH" b="1" dirty="0" smtClean="0">
                <a:solidFill>
                  <a:schemeClr val="bg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احصائيات حول مشاركة المرأة في ريادة الأعمال</a:t>
            </a:r>
            <a:endParaRPr lang="en-US" altLang="ar-BH" b="1" dirty="0" smtClean="0">
              <a:solidFill>
                <a:schemeClr val="bg2">
                  <a:lumMod val="50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0" name="Picture 9" descr="scan0004">
            <a:extLst>
              <a:ext uri="{FF2B5EF4-FFF2-40B4-BE49-F238E27FC236}">
                <a16:creationId xmlns:a16="http://schemas.microsoft.com/office/drawing/2014/main" xmlns="" id="{E234AA0F-57B9-4151-A31A-204CA35A2E11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1"/>
            <a:ext cx="876300" cy="96821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4431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H="1">
            <a:off x="212725" y="1219200"/>
            <a:ext cx="8740775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7" name="Rectangle 10"/>
          <p:cNvSpPr>
            <a:spLocks noChangeArrowheads="1"/>
          </p:cNvSpPr>
          <p:nvPr/>
        </p:nvSpPr>
        <p:spPr bwMode="auto">
          <a:xfrm>
            <a:off x="990600" y="1383001"/>
            <a:ext cx="7239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ar-BH" altLang="ar-BH" b="1" dirty="0">
                <a:latin typeface="Sakkal Majalla" pitchFamily="2" charset="-78"/>
                <a:cs typeface="Sakkal Majalla" pitchFamily="2" charset="-78"/>
              </a:rPr>
              <a:t>عدد السجلات التجارية الفردية النشطة المملوكة للنساء </a:t>
            </a:r>
            <a:r>
              <a:rPr lang="ar-BH" altLang="ar-BH" b="1" dirty="0" err="1">
                <a:latin typeface="Sakkal Majalla" pitchFamily="2" charset="-78"/>
                <a:cs typeface="Sakkal Majalla" pitchFamily="2" charset="-78"/>
              </a:rPr>
              <a:t>البحرينيات</a:t>
            </a:r>
            <a:r>
              <a:rPr lang="ar-BH" altLang="ar-BH" b="1" dirty="0">
                <a:latin typeface="Sakkal Majalla" pitchFamily="2" charset="-78"/>
                <a:cs typeface="Sakkal Majalla" pitchFamily="2" charset="-78"/>
              </a:rPr>
              <a:t> مقارنة المملوكة للرجال البحرينيين حسب النشاط الاقتصادي الرئيسي للمؤسسة - 2016</a:t>
            </a:r>
          </a:p>
        </p:txBody>
      </p:sp>
      <p:graphicFrame>
        <p:nvGraphicFramePr>
          <p:cNvPr id="16388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9839120"/>
              </p:ext>
            </p:extLst>
          </p:nvPr>
        </p:nvGraphicFramePr>
        <p:xfrm>
          <a:off x="304800" y="2029114"/>
          <a:ext cx="8299450" cy="4219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r:id="rId4" imgW="6700085" imgH="4151736" progId="Excel.Chart.8">
                  <p:embed/>
                </p:oleObj>
              </mc:Choice>
              <mc:Fallback>
                <p:oleObj r:id="rId4" imgW="6700085" imgH="415173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029114"/>
                        <a:ext cx="8299450" cy="42192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212725" y="6400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tabLst>
                <a:tab pos="3305175" algn="l"/>
              </a:tabLst>
            </a:pPr>
            <a:r>
              <a:rPr lang="ar-SA" altLang="ar-BH" sz="1400" b="1" dirty="0">
                <a:latin typeface="Sakkal Majalla" pitchFamily="2" charset="-78"/>
                <a:ea typeface="Calibri" pitchFamily="34" charset="0"/>
                <a:cs typeface="Sakkal Majalla" pitchFamily="2" charset="-78"/>
              </a:rPr>
              <a:t>المصدر: وزارة الصناعة والتجارة والسياحة</a:t>
            </a:r>
            <a:endParaRPr lang="ar-SA" altLang="ar-BH" dirty="0">
              <a:latin typeface="Arial" pitchFamily="34" charset="0"/>
              <a:ea typeface="Calibri" pitchFamily="34" charset="0"/>
              <a:cs typeface="Sakkal Majalla" pitchFamily="2" charset="-78"/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2286000" y="558800"/>
            <a:ext cx="5873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ar-BH" altLang="ar-BH" b="1" dirty="0">
                <a:solidFill>
                  <a:schemeClr val="bg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احصائيات حول مشاركة المرأة في ريادة الأعمال</a:t>
            </a:r>
            <a:endParaRPr lang="en-US" altLang="ar-BH" b="1" dirty="0">
              <a:solidFill>
                <a:schemeClr val="bg2">
                  <a:lumMod val="50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0" name="Picture 9" descr="scan0004">
            <a:extLst>
              <a:ext uri="{FF2B5EF4-FFF2-40B4-BE49-F238E27FC236}">
                <a16:creationId xmlns:a16="http://schemas.microsoft.com/office/drawing/2014/main" xmlns="" id="{E234AA0F-57B9-4151-A31A-204CA35A2E11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0" y="47907"/>
            <a:ext cx="876300" cy="1199707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61476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12558" y="685801"/>
            <a:ext cx="8391888" cy="738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 rtl="1"/>
            <a:r>
              <a:rPr lang="ar-BH" sz="32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جهود ومبادرات المجلس الاعلى للمرأة في تمكين المرأة اقتصادياً</a:t>
            </a:r>
            <a:endParaRPr lang="ar-BH" sz="28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212558" y="1497416"/>
            <a:ext cx="838200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 Diagonal Corner Rectangle 26"/>
          <p:cNvSpPr/>
          <p:nvPr/>
        </p:nvSpPr>
        <p:spPr>
          <a:xfrm>
            <a:off x="6144131" y="2322732"/>
            <a:ext cx="2737048" cy="838200"/>
          </a:xfrm>
          <a:prstGeom prst="round2Diag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contourW="12700" prstMaterial="matte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111511" y="2454533"/>
            <a:ext cx="2613389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rtl="1"/>
            <a:r>
              <a:rPr lang="ar-BH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مركز </a:t>
            </a:r>
            <a:r>
              <a:rPr lang="ar-BH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تنمية قدرات المرأة البحرينية (ريادات)</a:t>
            </a:r>
          </a:p>
        </p:txBody>
      </p:sp>
      <p:pic>
        <p:nvPicPr>
          <p:cNvPr id="11" name="Picture 8" descr="نتيجة بحث الصور عن مركز ريادات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610" y="3205424"/>
            <a:ext cx="2528569" cy="11155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 Diagonal Corner Rectangle 11"/>
          <p:cNvSpPr/>
          <p:nvPr/>
        </p:nvSpPr>
        <p:spPr>
          <a:xfrm>
            <a:off x="3162300" y="2367224"/>
            <a:ext cx="2737048" cy="838200"/>
          </a:xfrm>
          <a:prstGeom prst="round2Diag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contourW="12700" prstMaterial="matte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85772" y="2286000"/>
            <a:ext cx="2737048" cy="838200"/>
          </a:xfrm>
          <a:prstGeom prst="round2Diag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contourW="12700" prstMaterial="matte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24129" y="2316034"/>
            <a:ext cx="2613389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rtl="1"/>
            <a:r>
              <a:rPr lang="ar-BH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محفظة </a:t>
            </a:r>
            <a:r>
              <a:rPr lang="ar-BH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صاحبة السمو الملكي الاميرة سبيكة بنت ابراهيم ال خليفة لدعم النشاط التجاري للمرأة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7601" y="2373309"/>
            <a:ext cx="2613389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rtl="1"/>
            <a:r>
              <a:rPr lang="ar-BH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محفظة </a:t>
            </a:r>
            <a:r>
              <a:rPr lang="ar-BH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تنمية المرأة البحرينية للنشاط التجاري </a:t>
            </a:r>
            <a:r>
              <a:rPr lang="en-US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)</a:t>
            </a:r>
            <a:r>
              <a:rPr lang="ar-BH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محفظة ريادات)</a:t>
            </a:r>
            <a:endParaRPr lang="ar-BH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052" name="Picture 4" descr="Image result for ‫محفظة صاحبة السمو الملكي الاميرة سبيكة بنت ابراهيم ال خليفة لدعم النشاط التجاري للمرأة‬‎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04"/>
          <a:stretch/>
        </p:blipFill>
        <p:spPr bwMode="auto">
          <a:xfrm>
            <a:off x="415972" y="3195376"/>
            <a:ext cx="2209800" cy="109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scw.bh/ar/SupportCenter/CenterServices/EconomicEmpowerment/PermanentProjects/PublishingImages/Pages/default/m22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146" y="3276600"/>
            <a:ext cx="1286654" cy="105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3" descr="money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977" y="4405807"/>
            <a:ext cx="580464" cy="58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Development-Icon_Home-Pag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977" y="5288248"/>
            <a:ext cx="593795" cy="59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93628" y="4391730"/>
            <a:ext cx="24034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قيمة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المحفظة: </a:t>
            </a:r>
            <a:endParaRPr lang="ar-BH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Low" rtl="1"/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</a:rPr>
              <a:t> 100 مليون دولار </a:t>
            </a:r>
            <a:r>
              <a:rPr lang="ar-BH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justLow" rtl="1"/>
            <a:r>
              <a:rPr lang="ar-BH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(37,700,000 </a:t>
            </a:r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</a:rPr>
              <a:t>دينار </a:t>
            </a:r>
            <a:r>
              <a:rPr lang="ar-BH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بحريني)</a:t>
            </a:r>
            <a:endParaRPr lang="ar-BH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609600" y="5292245"/>
            <a:ext cx="297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الهدف: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 </a:t>
            </a:r>
            <a:endParaRPr lang="ar-BH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Low" rtl="1"/>
            <a:r>
              <a:rPr lang="ar-BH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دعم </a:t>
            </a:r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المشاريع الصغيرة </a:t>
            </a:r>
            <a:r>
              <a:rPr lang="ar-BH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والمتوسطة</a:t>
            </a:r>
            <a:endParaRPr lang="ar-BH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49874" y="6381690"/>
            <a:ext cx="7505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الشركاء</a:t>
            </a:r>
          </a:p>
        </p:txBody>
      </p:sp>
      <p:pic>
        <p:nvPicPr>
          <p:cNvPr id="2065" name="Picture 17" descr="Tamkeen-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7912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3" descr="money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60" y="4390553"/>
            <a:ext cx="580464" cy="58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5" descr="Development-Icon_Home-Pag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60" y="5272994"/>
            <a:ext cx="593795" cy="59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3371186" y="4376476"/>
            <a:ext cx="20390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قيمة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المحفظة: </a:t>
            </a:r>
            <a:endParaRPr lang="ar-BH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Low" rtl="1"/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</a:rPr>
              <a:t> 2,000,000 دينار بحريني.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590800" y="5276991"/>
            <a:ext cx="297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الهدف: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 </a:t>
            </a:r>
            <a:endParaRPr lang="ar-BH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Low" rtl="1"/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</a:rPr>
              <a:t>دعم المشاريع المتناهية </a:t>
            </a:r>
            <a:r>
              <a:rPr lang="ar-BH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الصغر</a:t>
            </a:r>
            <a:endParaRPr lang="ar-BH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497874" y="6400800"/>
            <a:ext cx="7505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الشركاء</a:t>
            </a:r>
          </a:p>
        </p:txBody>
      </p:sp>
      <p:pic>
        <p:nvPicPr>
          <p:cNvPr id="43" name="Picture 17" descr="Tamkeen-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426" y="5777069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0" descr="Ebdaa Bank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585" y="6227043"/>
            <a:ext cx="1420240" cy="50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bdb-logo-clear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6110930"/>
            <a:ext cx="1485901" cy="62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011"/>
          <a:stretch/>
        </p:blipFill>
        <p:spPr>
          <a:xfrm>
            <a:off x="251520" y="104833"/>
            <a:ext cx="741974" cy="1019911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8469674" y="6457890"/>
            <a:ext cx="7505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الشركاء</a:t>
            </a:r>
          </a:p>
        </p:txBody>
      </p:sp>
      <p:pic>
        <p:nvPicPr>
          <p:cNvPr id="49" name="Picture 19" descr="bdb-logo-clear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989" y="6245190"/>
            <a:ext cx="1245236" cy="51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011"/>
          <a:stretch/>
        </p:blipFill>
        <p:spPr>
          <a:xfrm>
            <a:off x="6518979" y="5826568"/>
            <a:ext cx="741974" cy="101991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324600" y="4419600"/>
            <a:ext cx="2743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أول 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مؤسسة في المنطقة تركز على الاستثمار في مجال رائدات الأعمال عبر توفير حاضنة أعمال متخصصة لتقديم مجموعة من الخدمات الداعمة لسيدات أعمال المستقبل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Round Diagonal Corner Rectangle 36"/>
          <p:cNvSpPr/>
          <p:nvPr/>
        </p:nvSpPr>
        <p:spPr>
          <a:xfrm>
            <a:off x="1524000" y="1671094"/>
            <a:ext cx="5944673" cy="466971"/>
          </a:xfrm>
          <a:prstGeom prst="round2Diag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contourW="12700" prstMaterial="matte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عقد الشراكات اللازمة لاستكمال منظومة العمل الاقتصادي</a:t>
            </a:r>
          </a:p>
        </p:txBody>
      </p:sp>
    </p:spTree>
    <p:extLst>
      <p:ext uri="{BB962C8B-B14F-4D97-AF65-F5344CB8AC3E}">
        <p14:creationId xmlns:p14="http://schemas.microsoft.com/office/powerpoint/2010/main" val="363801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95998" y="609600"/>
            <a:ext cx="7402785" cy="939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 fontAlgn="base"/>
            <a:r>
              <a:rPr lang="ar-SA" sz="32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المجلس الأعلى للمرأة:</a:t>
            </a:r>
          </a:p>
          <a:p>
            <a:pPr algn="r" rtl="1" fontAlgn="base"/>
            <a:r>
              <a:rPr lang="ar-SA" sz="3200" b="1" dirty="0">
                <a:solidFill>
                  <a:schemeClr val="bg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بيت خبرة في مجال المرأة.. من مبادرة وطنية إلى العالمية</a:t>
            </a:r>
            <a:endParaRPr lang="en-US" sz="3200" b="1" dirty="0">
              <a:solidFill>
                <a:schemeClr val="bg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" y="1684200"/>
            <a:ext cx="8839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983358" y="4757535"/>
            <a:ext cx="500824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890538" y="3850353"/>
            <a:ext cx="5101062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base"/>
            <a:r>
              <a:rPr lang="ar-SA" sz="20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جائزة صاحبة السمو الملكي الأميرة سبيكة بنت إبراهيم آل خليفة </a:t>
            </a:r>
          </a:p>
          <a:p>
            <a:pPr algn="ctr" rtl="1" fontAlgn="base"/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لتمكين المرأة البحرينية</a:t>
            </a:r>
            <a:endParaRPr lang="en-US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804" y="3799939"/>
            <a:ext cx="3834400" cy="939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base"/>
            <a:r>
              <a:rPr lang="ar-SA" sz="20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جائزة الأميرة سبيكة بنت إبراهيم آل خليفة </a:t>
            </a:r>
            <a:endParaRPr lang="ar-BH" sz="20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 fontAlgn="base"/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العالمية لتمكين المرأة</a:t>
            </a:r>
            <a:endParaRPr lang="en-US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050" name="Picture 2" descr="http://www.tradearabia.com/source/2016/06/14/bahwo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3" b="4008"/>
          <a:stretch/>
        </p:blipFill>
        <p:spPr bwMode="auto">
          <a:xfrm>
            <a:off x="272829" y="1828800"/>
            <a:ext cx="3362350" cy="20296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cw.bh/ar/MediaCenter/Photos/AwardsInitiativesPhotos/DocLib/%D8%AC%D8%A7%D8%A6%D8%B2%D8%A9%20%D8%B5%D8%A7%D8%AD%D8%A8%D8%A9%20%D8%A7%D9%84%D8%B3%D9%85%D9%88%20%D8%A7%D9%84%D9%85%D9%84%D9%83%D9%8A%20%D9%84%D8%AA%D9%85%D9%83%D9%8A%D9%86%20%D8%A7%D9%84%D9%85%D8%B1%D8%A3%D8%A9%20%D8%A7%D9%84%D8%A8%D8%AD%D8%B1%D9%8A%D9%86%D9%8A%D8%A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764" y="1836564"/>
            <a:ext cx="2546363" cy="2039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alwasatnews.com/data/2013/4018/images/0137856375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358" y="1858370"/>
            <a:ext cx="2428067" cy="2039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8077200" y="5317924"/>
            <a:ext cx="89392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324540" y="4876800"/>
            <a:ext cx="4667060" cy="380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 fontAlgn="base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تستهدف:</a:t>
            </a:r>
            <a:endParaRPr lang="en-US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83358" y="4889070"/>
            <a:ext cx="3941442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Low" rtl="1"/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تخصص جائزتان إحداهما للقطاع العام والأخرى </a:t>
            </a:r>
            <a:r>
              <a:rPr lang="en-US" sz="2000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للقطاع الخاص، ويتمتعان بنفس المزايا، ويتم الإعلان عن الثلاث المراكز الأولى في كل قطاع.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72829" y="4889070"/>
            <a:ext cx="3362350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 rtl="1"/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تخصص 3 جوائز تستهدف مؤسسات القطاع العام والخاص والمجتمع المدني أو المبادرات الفردية.</a:t>
            </a:r>
            <a:endParaRPr lang="ar-BH" sz="2000" b="1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83804"/>
            <a:ext cx="914400" cy="1371600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272829" y="4758826"/>
            <a:ext cx="33623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69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0F02C3B-56F2-442F-95BC-9B602DFDCE88}"/>
              </a:ext>
            </a:extLst>
          </p:cNvPr>
          <p:cNvSpPr/>
          <p:nvPr/>
        </p:nvSpPr>
        <p:spPr>
          <a:xfrm flipV="1">
            <a:off x="505529" y="1651098"/>
            <a:ext cx="8257470" cy="4571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9917E13-B69C-4168-BDCB-5816FF42891C}"/>
              </a:ext>
            </a:extLst>
          </p:cNvPr>
          <p:cNvSpPr/>
          <p:nvPr/>
        </p:nvSpPr>
        <p:spPr>
          <a:xfrm flipV="1">
            <a:off x="505522" y="1783081"/>
            <a:ext cx="8257477" cy="4571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B2C419E-873E-4259-9420-10302A3CD3A3}"/>
              </a:ext>
            </a:extLst>
          </p:cNvPr>
          <p:cNvSpPr/>
          <p:nvPr/>
        </p:nvSpPr>
        <p:spPr>
          <a:xfrm>
            <a:off x="1585682" y="964980"/>
            <a:ext cx="7124699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BH" sz="3600" b="1" dirty="0">
                <a:solidFill>
                  <a:schemeClr val="bg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مملكة البحرين: </a:t>
            </a:r>
            <a:r>
              <a:rPr lang="ar-BH" sz="3600" b="1" dirty="0" err="1">
                <a:solidFill>
                  <a:schemeClr val="bg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الإنتقال</a:t>
            </a:r>
            <a:r>
              <a:rPr lang="ar-BH" sz="3600" b="1" dirty="0">
                <a:solidFill>
                  <a:schemeClr val="bg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 من الوطنية إلى العالمية</a:t>
            </a:r>
            <a:endParaRPr lang="ar-BH" sz="32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Picture 15" descr="scan0004">
            <a:extLst>
              <a:ext uri="{FF2B5EF4-FFF2-40B4-BE49-F238E27FC236}">
                <a16:creationId xmlns:a16="http://schemas.microsoft.com/office/drawing/2014/main" xmlns="" id="{E234AA0F-57B9-4151-A31A-204CA35A2E1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07" y="365127"/>
            <a:ext cx="876300" cy="1199707"/>
          </a:xfrm>
          <a:prstGeom prst="rect">
            <a:avLst/>
          </a:prstGeom>
          <a:ln>
            <a:noFill/>
          </a:ln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5A2EB3E4-926C-4496-9E58-5753D588AAEC}"/>
              </a:ext>
            </a:extLst>
          </p:cNvPr>
          <p:cNvCxnSpPr/>
          <p:nvPr/>
        </p:nvCxnSpPr>
        <p:spPr>
          <a:xfrm flipH="1">
            <a:off x="361950" y="3623209"/>
            <a:ext cx="8391525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09370D78-6CF4-411E-A674-CDB2E3A520A2}"/>
              </a:ext>
            </a:extLst>
          </p:cNvPr>
          <p:cNvCxnSpPr/>
          <p:nvPr/>
        </p:nvCxnSpPr>
        <p:spPr>
          <a:xfrm flipH="1">
            <a:off x="371475" y="4156609"/>
            <a:ext cx="8391525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E53FDC06-96CB-40D4-8C87-0F3792B6CAF1}"/>
              </a:ext>
            </a:extLst>
          </p:cNvPr>
          <p:cNvSpPr/>
          <p:nvPr/>
        </p:nvSpPr>
        <p:spPr>
          <a:xfrm>
            <a:off x="5995988" y="3699409"/>
            <a:ext cx="2757487" cy="381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ea typeface="Yu Gothic UI" panose="020B0500000000000000" pitchFamily="34" charset="-128"/>
                <a:cs typeface="Sakkal Majalla" pitchFamily="2" charset="-78"/>
              </a:rPr>
              <a:t>على المستوى الوطني</a:t>
            </a:r>
            <a:endParaRPr lang="en-US" sz="2000" b="1" dirty="0">
              <a:solidFill>
                <a:schemeClr val="tx1"/>
              </a:solidFill>
              <a:latin typeface="Sakkal Majalla" pitchFamily="2" charset="-78"/>
              <a:ea typeface="Yu Gothic UI" panose="020B0500000000000000" pitchFamily="34" charset="-128"/>
              <a:cs typeface="Sakkal Majalla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62F3BAEB-4596-48E9-A85F-7BECFE44C0F0}"/>
              </a:ext>
            </a:extLst>
          </p:cNvPr>
          <p:cNvSpPr/>
          <p:nvPr/>
        </p:nvSpPr>
        <p:spPr>
          <a:xfrm>
            <a:off x="3173413" y="3699409"/>
            <a:ext cx="2684462" cy="381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ea typeface="Yu Gothic UI" panose="020B0500000000000000" pitchFamily="34" charset="-128"/>
                <a:cs typeface="Sakkal Majalla" pitchFamily="2" charset="-78"/>
              </a:rPr>
              <a:t>على المستوى الإقليمي</a:t>
            </a:r>
            <a:endParaRPr lang="en-US" sz="2000" b="1" dirty="0">
              <a:solidFill>
                <a:schemeClr val="tx1"/>
              </a:solidFill>
              <a:latin typeface="Sakkal Majalla" pitchFamily="2" charset="-78"/>
              <a:ea typeface="Yu Gothic UI" panose="020B0500000000000000" pitchFamily="34" charset="-128"/>
              <a:cs typeface="Sakkal Majalla" pitchFamily="2" charset="-7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CCF0F572-8F76-4904-AC39-0756E0EDD2C2}"/>
              </a:ext>
            </a:extLst>
          </p:cNvPr>
          <p:cNvSpPr/>
          <p:nvPr/>
        </p:nvSpPr>
        <p:spPr>
          <a:xfrm>
            <a:off x="371475" y="3699409"/>
            <a:ext cx="2667000" cy="381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ea typeface="Yu Gothic UI" panose="020B0500000000000000" pitchFamily="34" charset="-128"/>
                <a:cs typeface="Sakkal Majalla" pitchFamily="2" charset="-78"/>
              </a:rPr>
              <a:t>على المستوى الدولي</a:t>
            </a:r>
            <a:endParaRPr lang="en-US" sz="2000" b="1" dirty="0">
              <a:solidFill>
                <a:schemeClr val="tx1"/>
              </a:solidFill>
              <a:latin typeface="Sakkal Majalla" pitchFamily="2" charset="-78"/>
              <a:ea typeface="Yu Gothic UI" panose="020B0500000000000000" pitchFamily="34" charset="-128"/>
              <a:cs typeface="Sakkal Majalla" pitchFamily="2" charset="-78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4CE76C36-F0D0-41B4-8282-04AE6C8E8A4B}"/>
              </a:ext>
            </a:extLst>
          </p:cNvPr>
          <p:cNvSpPr/>
          <p:nvPr/>
        </p:nvSpPr>
        <p:spPr>
          <a:xfrm>
            <a:off x="3173413" y="4278846"/>
            <a:ext cx="2755900" cy="2400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Low" defTabSz="889000" rtl="1" fontAlgn="auto">
              <a:lnSpc>
                <a:spcPts val="2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اعتماد «المنامة» أول عاصمة للمرأة العربية.</a:t>
            </a:r>
          </a:p>
          <a:p>
            <a:pPr marL="342900" indent="-342900" algn="justLow" defTabSz="889000" rtl="1" fontAlgn="auto">
              <a:lnSpc>
                <a:spcPts val="2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توحيد المجموعة العربية بإلقاء بيان موحد للمجموعة العربية «بيان المنامة». </a:t>
            </a:r>
          </a:p>
          <a:p>
            <a:pPr marL="342900" indent="-342900" algn="justLow" defTabSz="889000" rtl="1" fontAlgn="auto">
              <a:lnSpc>
                <a:spcPts val="2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تكليف مملكة البحرين لتمثيل المجموعة العربية في المفاوضات على التوصيات الختامية  (</a:t>
            </a:r>
            <a:r>
              <a:rPr 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CSW61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) 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10873502-D59D-4C09-B806-6D3871D076B3}"/>
              </a:ext>
            </a:extLst>
          </p:cNvPr>
          <p:cNvSpPr/>
          <p:nvPr/>
        </p:nvSpPr>
        <p:spPr>
          <a:xfrm>
            <a:off x="5995988" y="4278846"/>
            <a:ext cx="2757487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Low" defTabSz="889000" rtl="1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آلية وطنية معنية بالمرأة.</a:t>
            </a:r>
          </a:p>
          <a:p>
            <a:pPr marL="342900" indent="-342900" algn="justLow" defTabSz="889000" rtl="1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خطة وطنية شاملة لنهوض المرأة البحرينة.</a:t>
            </a:r>
          </a:p>
          <a:p>
            <a:pPr marL="342900" indent="-342900" algn="justLow" defTabSz="889000" rtl="1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سياسات وتشريعات داعمة للمرأة.</a:t>
            </a:r>
          </a:p>
          <a:p>
            <a:pPr marL="342900" indent="-342900" algn="justLow" defTabSz="889000" rtl="1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مبادارات وبرامج لتمكين المرأة البحرينية وضمان ادماج احتياجاتها في التنمية.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467DCAED-5CDF-4704-9DF6-23207FABCDEB}"/>
              </a:ext>
            </a:extLst>
          </p:cNvPr>
          <p:cNvSpPr/>
          <p:nvPr/>
        </p:nvSpPr>
        <p:spPr>
          <a:xfrm>
            <a:off x="354013" y="4272496"/>
            <a:ext cx="2687637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Low" defTabSz="889000" rtl="1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عضوية لجنة وضع المرأة بالأمم المتحدة (2017-2021).</a:t>
            </a:r>
          </a:p>
          <a:p>
            <a:pPr marL="342900" indent="-342900" algn="justLow" defTabSz="889000" rtl="1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عضوية المجلس التنفيذي التابع لهيئة الأمم المتحدة للمرأة (2017-2019).</a:t>
            </a:r>
          </a:p>
          <a:p>
            <a:pPr marL="342900" indent="-342900" algn="justLow" defTabSz="889000" rtl="1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تبني هيئة الأمم المتحدة للمرأة جائزة الأميرة سبيكة بنت إبراهيم آل خليفة العالمية لتمكين المرأة.</a:t>
            </a:r>
          </a:p>
        </p:txBody>
      </p:sp>
      <p:pic>
        <p:nvPicPr>
          <p:cNvPr id="26" name="Picture 2" descr="http://img.alayam.com/upload/issue/2014/9145/pic/p4-1.jpg?maxwidth=800&amp;maxheight=800&amp;quality=100&amp;404=d">
            <a:extLst>
              <a:ext uri="{FF2B5EF4-FFF2-40B4-BE49-F238E27FC236}">
                <a16:creationId xmlns:a16="http://schemas.microsoft.com/office/drawing/2014/main" xmlns="" id="{3B114460-F595-41A1-A9E0-036A52C9E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773" y="1905000"/>
            <a:ext cx="2823548" cy="16951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www.scw.bh/thumbnail.aspx?Width=600&amp;Height=409&amp;filename=/UpLoadImages/SCW/2.jpg">
            <a:extLst>
              <a:ext uri="{FF2B5EF4-FFF2-40B4-BE49-F238E27FC236}">
                <a16:creationId xmlns:a16="http://schemas.microsoft.com/office/drawing/2014/main" xmlns="" id="{E0D0B3F4-AF3A-4307-BB8B-7F88040A1A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50"/>
          <a:stretch/>
        </p:blipFill>
        <p:spPr bwMode="auto">
          <a:xfrm>
            <a:off x="400843" y="1905000"/>
            <a:ext cx="2593975" cy="16951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xmlns="" id="{818E2643-F0E7-46E1-84E8-087C93BD7F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4" t="50000" r="43387" b="16667"/>
          <a:stretch/>
        </p:blipFill>
        <p:spPr bwMode="auto">
          <a:xfrm>
            <a:off x="3041650" y="1988876"/>
            <a:ext cx="2816225" cy="15274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88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://www.4arb.com/wp-content/uploads/2014/11/%D8%B4%D8%B9%D8%A7%D8%B1-%D9%85%D9%85%D9%84%D9%83%D8%A9-%D8%A7%D9%84%D8%A8%D8%AD%D8%B1%D9%8A%D9%86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0" y="429655"/>
            <a:ext cx="928184" cy="81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Rectangle 62"/>
          <p:cNvSpPr/>
          <p:nvPr/>
        </p:nvSpPr>
        <p:spPr>
          <a:xfrm>
            <a:off x="990600" y="516615"/>
            <a:ext cx="7613846" cy="738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 rtl="1"/>
            <a:r>
              <a:rPr lang="ar-EG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kkal Majalla" pitchFamily="2" charset="-78"/>
                <a:cs typeface="Sakkal Majalla" pitchFamily="2" charset="-78"/>
              </a:rPr>
              <a:t>قراءة في وضع مملكة البحرين في التقارير الدولية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flipH="1">
            <a:off x="212558" y="1328230"/>
            <a:ext cx="838200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C47D18F7-31FC-4FAE-B41C-E3AA279A5FD8}"/>
              </a:ext>
            </a:extLst>
          </p:cNvPr>
          <p:cNvCxnSpPr/>
          <p:nvPr/>
        </p:nvCxnSpPr>
        <p:spPr>
          <a:xfrm flipH="1">
            <a:off x="0" y="6355182"/>
            <a:ext cx="9144000" cy="0"/>
          </a:xfrm>
          <a:prstGeom prst="line">
            <a:avLst/>
          </a:prstGeom>
          <a:ln w="76200" cmpd="dbl">
            <a:solidFill>
              <a:srgbClr val="7581B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C:\Users\rana.SCW\AppData\Local\Microsoft\Windows\INetCache\Content.Outlook\E1GYVFJO\Image-1.jpg">
            <a:extLst>
              <a:ext uri="{FF2B5EF4-FFF2-40B4-BE49-F238E27FC236}">
                <a16:creationId xmlns:a16="http://schemas.microsoft.com/office/drawing/2014/main" xmlns="" id="{723C0008-639B-48DE-9157-C987587555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0" b="12219"/>
          <a:stretch/>
        </p:blipFill>
        <p:spPr bwMode="auto">
          <a:xfrm>
            <a:off x="169621" y="1600200"/>
            <a:ext cx="3200400" cy="4454957"/>
          </a:xfrm>
          <a:prstGeom prst="rect">
            <a:avLst/>
          </a:prstGeom>
          <a:noFill/>
          <a:ln w="952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5695D46D-7DA0-465A-8280-3253DE8FB28A}"/>
              </a:ext>
            </a:extLst>
          </p:cNvPr>
          <p:cNvCxnSpPr>
            <a:cxnSpLocks/>
          </p:cNvCxnSpPr>
          <p:nvPr/>
        </p:nvCxnSpPr>
        <p:spPr>
          <a:xfrm flipH="1">
            <a:off x="3486562" y="4644340"/>
            <a:ext cx="5334000" cy="0"/>
          </a:xfrm>
          <a:prstGeom prst="line">
            <a:avLst/>
          </a:prstGeom>
          <a:ln w="38100" cmpd="sng">
            <a:solidFill>
              <a:srgbClr val="7581B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5C6C8A49-7BF8-445A-A1E4-594C7EF990B7}"/>
              </a:ext>
            </a:extLst>
          </p:cNvPr>
          <p:cNvCxnSpPr>
            <a:cxnSpLocks/>
          </p:cNvCxnSpPr>
          <p:nvPr/>
        </p:nvCxnSpPr>
        <p:spPr>
          <a:xfrm flipH="1">
            <a:off x="3486562" y="3806140"/>
            <a:ext cx="5334000" cy="0"/>
          </a:xfrm>
          <a:prstGeom prst="line">
            <a:avLst/>
          </a:prstGeom>
          <a:ln w="38100" cmpd="sng">
            <a:solidFill>
              <a:srgbClr val="7581B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02194C42-EFCD-4FB7-A3FB-EF4B97DF7877}"/>
              </a:ext>
            </a:extLst>
          </p:cNvPr>
          <p:cNvSpPr/>
          <p:nvPr/>
        </p:nvSpPr>
        <p:spPr>
          <a:xfrm>
            <a:off x="3486561" y="3926177"/>
            <a:ext cx="2567927" cy="611456"/>
          </a:xfrm>
          <a:prstGeom prst="rect">
            <a:avLst/>
          </a:prstGeom>
          <a:solidFill>
            <a:srgbClr val="7581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akkal Majalla" panose="02000000000000000000" pitchFamily="2" charset="-78"/>
              </a:rPr>
              <a:t>Economic Participation and Opportunity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6FE5CC28-87FE-42F8-B574-8390C87B8AD3}"/>
              </a:ext>
            </a:extLst>
          </p:cNvPr>
          <p:cNvCxnSpPr/>
          <p:nvPr/>
        </p:nvCxnSpPr>
        <p:spPr>
          <a:xfrm>
            <a:off x="4172362" y="5140791"/>
            <a:ext cx="341531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73AE6BEA-C215-4F16-B493-32D01BFA90DC}"/>
              </a:ext>
            </a:extLst>
          </p:cNvPr>
          <p:cNvSpPr/>
          <p:nvPr/>
        </p:nvSpPr>
        <p:spPr>
          <a:xfrm>
            <a:off x="3504065" y="4667802"/>
            <a:ext cx="556563" cy="369332"/>
          </a:xfrm>
          <a:prstGeom prst="rect">
            <a:avLst/>
          </a:prstGeom>
        </p:spPr>
        <p:txBody>
          <a:bodyPr wrap="none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2016</a:t>
            </a:r>
            <a:endParaRPr lang="en-US" b="1" dirty="0">
              <a:latin typeface="Sakkal Majalla" panose="02000000000000000000" pitchFamily="2" charset="-78"/>
              <a:ea typeface="Calibri"/>
              <a:cs typeface="Sakkal Majalla" panose="02000000000000000000" pitchFamily="2" charset="-78"/>
            </a:endParaRPr>
          </a:p>
        </p:txBody>
      </p:sp>
      <p:sp>
        <p:nvSpPr>
          <p:cNvPr id="34" name="TextBox 26">
            <a:extLst>
              <a:ext uri="{FF2B5EF4-FFF2-40B4-BE49-F238E27FC236}">
                <a16:creationId xmlns:a16="http://schemas.microsoft.com/office/drawing/2014/main" xmlns="" id="{4B148B7D-99E4-4582-B52B-E46C30536B98}"/>
              </a:ext>
            </a:extLst>
          </p:cNvPr>
          <p:cNvSpPr txBox="1"/>
          <p:nvPr/>
        </p:nvSpPr>
        <p:spPr>
          <a:xfrm>
            <a:off x="3410362" y="4839884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7581BF"/>
                </a:solidFill>
                <a:latin typeface="Arial" pitchFamily="34" charset="0"/>
                <a:cs typeface="Arial" pitchFamily="34" charset="0"/>
              </a:rPr>
              <a:t>127</a:t>
            </a:r>
          </a:p>
        </p:txBody>
      </p:sp>
      <p:sp>
        <p:nvSpPr>
          <p:cNvPr id="35" name="TextBox 27">
            <a:extLst>
              <a:ext uri="{FF2B5EF4-FFF2-40B4-BE49-F238E27FC236}">
                <a16:creationId xmlns:a16="http://schemas.microsoft.com/office/drawing/2014/main" xmlns="" id="{44638C41-C294-4B5B-942E-0B2F44C768A9}"/>
              </a:ext>
            </a:extLst>
          </p:cNvPr>
          <p:cNvSpPr txBox="1"/>
          <p:nvPr/>
        </p:nvSpPr>
        <p:spPr>
          <a:xfrm>
            <a:off x="4477162" y="482900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7581BF"/>
                </a:solidFill>
                <a:latin typeface="Arial" pitchFamily="34" charset="0"/>
                <a:cs typeface="Arial" pitchFamily="34" charset="0"/>
              </a:rPr>
              <a:t>120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D060167D-59F0-49F1-89F7-4E6BD489B563}"/>
              </a:ext>
            </a:extLst>
          </p:cNvPr>
          <p:cNvSpPr/>
          <p:nvPr/>
        </p:nvSpPr>
        <p:spPr>
          <a:xfrm>
            <a:off x="4632948" y="4644340"/>
            <a:ext cx="556563" cy="369332"/>
          </a:xfrm>
          <a:prstGeom prst="rect">
            <a:avLst/>
          </a:prstGeom>
        </p:spPr>
        <p:txBody>
          <a:bodyPr wrap="none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2017</a:t>
            </a:r>
            <a:endParaRPr lang="en-US" b="1" dirty="0">
              <a:latin typeface="Sakkal Majalla" panose="02000000000000000000" pitchFamily="2" charset="-78"/>
              <a:ea typeface="Calibri"/>
              <a:cs typeface="Sakkal Majalla" panose="02000000000000000000" pitchFamily="2" charset="-78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42FC2C66-0425-47D6-9703-4C7834D05497}"/>
              </a:ext>
            </a:extLst>
          </p:cNvPr>
          <p:cNvSpPr/>
          <p:nvPr/>
        </p:nvSpPr>
        <p:spPr>
          <a:xfrm>
            <a:off x="6281309" y="3926177"/>
            <a:ext cx="2564444" cy="611456"/>
          </a:xfrm>
          <a:prstGeom prst="rect">
            <a:avLst/>
          </a:prstGeom>
          <a:solidFill>
            <a:srgbClr val="7581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bg1"/>
                </a:solidFill>
                <a:cs typeface="Sakkal Majalla" panose="02000000000000000000" pitchFamily="2" charset="-78"/>
              </a:rPr>
              <a:t>Educational Attainment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xmlns="" id="{B584484B-B3EF-4AC0-95F9-25B8C5D48D79}"/>
              </a:ext>
            </a:extLst>
          </p:cNvPr>
          <p:cNvCxnSpPr>
            <a:cxnSpLocks/>
          </p:cNvCxnSpPr>
          <p:nvPr/>
        </p:nvCxnSpPr>
        <p:spPr>
          <a:xfrm>
            <a:off x="6915562" y="5141311"/>
            <a:ext cx="493931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7194B023-5E81-4E63-A6B0-668B38E4F3FD}"/>
              </a:ext>
            </a:extLst>
          </p:cNvPr>
          <p:cNvSpPr/>
          <p:nvPr/>
        </p:nvSpPr>
        <p:spPr>
          <a:xfrm>
            <a:off x="6342612" y="4655218"/>
            <a:ext cx="556563" cy="369332"/>
          </a:xfrm>
          <a:prstGeom prst="rect">
            <a:avLst/>
          </a:prstGeom>
        </p:spPr>
        <p:txBody>
          <a:bodyPr wrap="none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2016</a:t>
            </a:r>
            <a:endParaRPr lang="en-US" b="1" dirty="0">
              <a:latin typeface="Sakkal Majalla" panose="02000000000000000000" pitchFamily="2" charset="-78"/>
              <a:ea typeface="Calibri"/>
              <a:cs typeface="Sakkal Majalla" panose="02000000000000000000" pitchFamily="2" charset="-78"/>
            </a:endParaRPr>
          </a:p>
        </p:txBody>
      </p:sp>
      <p:sp>
        <p:nvSpPr>
          <p:cNvPr id="54" name="TextBox 32">
            <a:extLst>
              <a:ext uri="{FF2B5EF4-FFF2-40B4-BE49-F238E27FC236}">
                <a16:creationId xmlns:a16="http://schemas.microsoft.com/office/drawing/2014/main" xmlns="" id="{0639E58B-3A84-4CB5-B066-3BAD09CB11ED}"/>
              </a:ext>
            </a:extLst>
          </p:cNvPr>
          <p:cNvSpPr txBox="1"/>
          <p:nvPr/>
        </p:nvSpPr>
        <p:spPr>
          <a:xfrm>
            <a:off x="6305962" y="482900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7581BF"/>
                </a:solidFill>
                <a:latin typeface="Arial" pitchFamily="34" charset="0"/>
                <a:cs typeface="Arial" pitchFamily="34" charset="0"/>
              </a:rPr>
              <a:t>84</a:t>
            </a:r>
          </a:p>
        </p:txBody>
      </p:sp>
      <p:sp>
        <p:nvSpPr>
          <p:cNvPr id="55" name="TextBox 33">
            <a:extLst>
              <a:ext uri="{FF2B5EF4-FFF2-40B4-BE49-F238E27FC236}">
                <a16:creationId xmlns:a16="http://schemas.microsoft.com/office/drawing/2014/main" xmlns="" id="{A665E84E-561B-42C1-BD8A-EBBCAB0C3E8E}"/>
              </a:ext>
            </a:extLst>
          </p:cNvPr>
          <p:cNvSpPr txBox="1"/>
          <p:nvPr/>
        </p:nvSpPr>
        <p:spPr>
          <a:xfrm>
            <a:off x="7372762" y="483118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7581BF"/>
                </a:solidFill>
                <a:latin typeface="Arial" pitchFamily="34" charset="0"/>
                <a:cs typeface="Arial" pitchFamily="34" charset="0"/>
              </a:rPr>
              <a:t>75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BF324E2C-F098-436B-9ABA-00D90DCEC4A3}"/>
              </a:ext>
            </a:extLst>
          </p:cNvPr>
          <p:cNvSpPr/>
          <p:nvPr/>
        </p:nvSpPr>
        <p:spPr>
          <a:xfrm>
            <a:off x="7402554" y="4644340"/>
            <a:ext cx="556563" cy="369332"/>
          </a:xfrm>
          <a:prstGeom prst="rect">
            <a:avLst/>
          </a:prstGeom>
        </p:spPr>
        <p:txBody>
          <a:bodyPr wrap="none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2017</a:t>
            </a:r>
            <a:endParaRPr lang="en-US" b="1" dirty="0">
              <a:latin typeface="Sakkal Majalla" panose="02000000000000000000" pitchFamily="2" charset="-78"/>
              <a:ea typeface="Calibri"/>
              <a:cs typeface="Sakkal Majalla" panose="02000000000000000000" pitchFamily="2" charset="-78"/>
            </a:endParaRPr>
          </a:p>
        </p:txBody>
      </p:sp>
      <p:sp>
        <p:nvSpPr>
          <p:cNvPr id="57" name="TextBox 36">
            <a:extLst>
              <a:ext uri="{FF2B5EF4-FFF2-40B4-BE49-F238E27FC236}">
                <a16:creationId xmlns:a16="http://schemas.microsoft.com/office/drawing/2014/main" xmlns="" id="{1BA4C095-0862-4ADD-B18A-C8171E045DC6}"/>
              </a:ext>
            </a:extLst>
          </p:cNvPr>
          <p:cNvSpPr txBox="1"/>
          <p:nvPr/>
        </p:nvSpPr>
        <p:spPr>
          <a:xfrm>
            <a:off x="5321784" y="4921338"/>
            <a:ext cx="716028" cy="400110"/>
          </a:xfrm>
          <a:prstGeom prst="rect">
            <a:avLst/>
          </a:prstGeom>
          <a:solidFill>
            <a:srgbClr val="B5BCDD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54%</a:t>
            </a:r>
          </a:p>
        </p:txBody>
      </p:sp>
      <p:sp>
        <p:nvSpPr>
          <p:cNvPr id="58" name="TextBox 37">
            <a:extLst>
              <a:ext uri="{FF2B5EF4-FFF2-40B4-BE49-F238E27FC236}">
                <a16:creationId xmlns:a16="http://schemas.microsoft.com/office/drawing/2014/main" xmlns="" id="{CF03EF10-E7C2-4CA5-86A0-C6369549A714}"/>
              </a:ext>
            </a:extLst>
          </p:cNvPr>
          <p:cNvSpPr txBox="1"/>
          <p:nvPr/>
        </p:nvSpPr>
        <p:spPr>
          <a:xfrm>
            <a:off x="7982362" y="4905794"/>
            <a:ext cx="782384" cy="400110"/>
          </a:xfrm>
          <a:prstGeom prst="rect">
            <a:avLst/>
          </a:prstGeom>
          <a:solidFill>
            <a:srgbClr val="B5BCDD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99%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4AE7834C-9CF7-442F-9ECC-7EC35B9650EB}"/>
              </a:ext>
            </a:extLst>
          </p:cNvPr>
          <p:cNvCxnSpPr>
            <a:cxnSpLocks/>
          </p:cNvCxnSpPr>
          <p:nvPr/>
        </p:nvCxnSpPr>
        <p:spPr>
          <a:xfrm flipH="1">
            <a:off x="3486563" y="2468982"/>
            <a:ext cx="5334000" cy="0"/>
          </a:xfrm>
          <a:prstGeom prst="line">
            <a:avLst/>
          </a:prstGeom>
          <a:ln w="38100" cmpd="sng">
            <a:solidFill>
              <a:srgbClr val="7581B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195B5047-4205-45F0-A66C-6758E0089B49}"/>
              </a:ext>
            </a:extLst>
          </p:cNvPr>
          <p:cNvCxnSpPr>
            <a:cxnSpLocks/>
          </p:cNvCxnSpPr>
          <p:nvPr/>
        </p:nvCxnSpPr>
        <p:spPr>
          <a:xfrm flipH="1">
            <a:off x="3486563" y="1630782"/>
            <a:ext cx="5334000" cy="0"/>
          </a:xfrm>
          <a:prstGeom prst="line">
            <a:avLst/>
          </a:prstGeom>
          <a:ln w="38100" cmpd="sng">
            <a:solidFill>
              <a:srgbClr val="7581B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37370DCC-E881-4035-9ACB-B6B3596C04CD}"/>
              </a:ext>
            </a:extLst>
          </p:cNvPr>
          <p:cNvSpPr/>
          <p:nvPr/>
        </p:nvSpPr>
        <p:spPr>
          <a:xfrm>
            <a:off x="3486562" y="1750819"/>
            <a:ext cx="5334000" cy="611456"/>
          </a:xfrm>
          <a:prstGeom prst="rect">
            <a:avLst/>
          </a:prstGeom>
          <a:solidFill>
            <a:srgbClr val="7581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akkal Majalla" panose="02000000000000000000" pitchFamily="2" charset="-78"/>
              </a:rPr>
              <a:t>KINGDOM OF BAHRAIN - RANKING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xmlns="" id="{A73B3E95-F154-48C3-8F37-08D6E44730F8}"/>
              </a:ext>
            </a:extLst>
          </p:cNvPr>
          <p:cNvCxnSpPr/>
          <p:nvPr/>
        </p:nvCxnSpPr>
        <p:spPr>
          <a:xfrm>
            <a:off x="4572000" y="3318709"/>
            <a:ext cx="341531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41EDE54D-275F-4DE8-9A7A-335E5D9C0826}"/>
              </a:ext>
            </a:extLst>
          </p:cNvPr>
          <p:cNvSpPr/>
          <p:nvPr/>
        </p:nvSpPr>
        <p:spPr>
          <a:xfrm>
            <a:off x="3601266" y="2558360"/>
            <a:ext cx="851515" cy="584775"/>
          </a:xfrm>
          <a:prstGeom prst="rect">
            <a:avLst/>
          </a:prstGeom>
        </p:spPr>
        <p:txBody>
          <a:bodyPr wrap="none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2016</a:t>
            </a:r>
            <a:endParaRPr lang="en-US" sz="3200" b="1" dirty="0">
              <a:latin typeface="Sakkal Majalla" panose="02000000000000000000" pitchFamily="2" charset="-78"/>
              <a:ea typeface="Calibri"/>
              <a:cs typeface="Sakkal Majalla" panose="02000000000000000000" pitchFamily="2" charset="-78"/>
            </a:endParaRPr>
          </a:p>
        </p:txBody>
      </p:sp>
      <p:sp>
        <p:nvSpPr>
          <p:cNvPr id="67" name="TextBox 47">
            <a:extLst>
              <a:ext uri="{FF2B5EF4-FFF2-40B4-BE49-F238E27FC236}">
                <a16:creationId xmlns:a16="http://schemas.microsoft.com/office/drawing/2014/main" xmlns="" id="{6E1F9595-180D-46EA-9DE9-D076B241CEAC}"/>
              </a:ext>
            </a:extLst>
          </p:cNvPr>
          <p:cNvSpPr txBox="1"/>
          <p:nvPr/>
        </p:nvSpPr>
        <p:spPr>
          <a:xfrm>
            <a:off x="4858162" y="2911375"/>
            <a:ext cx="1127232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126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DCBFE1BB-1F8A-4071-89B1-9136FFF7BF7E}"/>
              </a:ext>
            </a:extLst>
          </p:cNvPr>
          <p:cNvSpPr/>
          <p:nvPr/>
        </p:nvSpPr>
        <p:spPr>
          <a:xfrm>
            <a:off x="4950742" y="2567477"/>
            <a:ext cx="898020" cy="584775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2017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3C906099-0A64-4C53-9787-D410A77DF864}"/>
              </a:ext>
            </a:extLst>
          </p:cNvPr>
          <p:cNvSpPr/>
          <p:nvPr/>
        </p:nvSpPr>
        <p:spPr>
          <a:xfrm>
            <a:off x="3486562" y="2918741"/>
            <a:ext cx="1127232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solidFill>
                  <a:srgbClr val="7581BF"/>
                </a:solidFill>
                <a:latin typeface="Arial" pitchFamily="34" charset="0"/>
                <a:cs typeface="Arial" pitchFamily="34" charset="0"/>
              </a:rPr>
              <a:t>131</a:t>
            </a:r>
            <a:endParaRPr lang="en-US" sz="4400" dirty="0"/>
          </a:p>
        </p:txBody>
      </p:sp>
      <p:sp>
        <p:nvSpPr>
          <p:cNvPr id="70" name="Rounded Rectangle 1">
            <a:extLst>
              <a:ext uri="{FF2B5EF4-FFF2-40B4-BE49-F238E27FC236}">
                <a16:creationId xmlns:a16="http://schemas.microsoft.com/office/drawing/2014/main" xmlns="" id="{666C6DE2-7494-48EF-B7D9-551886CA9E8A}"/>
              </a:ext>
            </a:extLst>
          </p:cNvPr>
          <p:cNvSpPr/>
          <p:nvPr/>
        </p:nvSpPr>
        <p:spPr>
          <a:xfrm>
            <a:off x="6054117" y="2750359"/>
            <a:ext cx="1066800" cy="718066"/>
          </a:xfrm>
          <a:prstGeom prst="roundRect">
            <a:avLst/>
          </a:prstGeom>
          <a:solidFill>
            <a:srgbClr val="7581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2</a:t>
            </a:r>
            <a:r>
              <a:rPr lang="en-US" sz="2000" b="1" baseline="30000" dirty="0"/>
              <a:t>nd</a:t>
            </a:r>
            <a:endParaRPr lang="en-US" sz="2000" b="1" dirty="0"/>
          </a:p>
          <a:p>
            <a:pPr algn="ctr"/>
            <a:r>
              <a:rPr lang="en-US" sz="2000" b="1" dirty="0"/>
              <a:t>GCC</a:t>
            </a:r>
          </a:p>
        </p:txBody>
      </p:sp>
      <p:sp>
        <p:nvSpPr>
          <p:cNvPr id="71" name="Rounded Rectangle 32">
            <a:extLst>
              <a:ext uri="{FF2B5EF4-FFF2-40B4-BE49-F238E27FC236}">
                <a16:creationId xmlns:a16="http://schemas.microsoft.com/office/drawing/2014/main" xmlns="" id="{88CE8BB2-9EFF-474E-B5D3-F7234A30E054}"/>
              </a:ext>
            </a:extLst>
          </p:cNvPr>
          <p:cNvSpPr/>
          <p:nvPr/>
        </p:nvSpPr>
        <p:spPr>
          <a:xfrm>
            <a:off x="7189640" y="2756790"/>
            <a:ext cx="1630922" cy="718066"/>
          </a:xfrm>
          <a:prstGeom prst="roundRect">
            <a:avLst/>
          </a:prstGeom>
          <a:solidFill>
            <a:srgbClr val="7581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3</a:t>
            </a:r>
            <a:r>
              <a:rPr lang="en-US" sz="2000" b="1" baseline="30000" dirty="0"/>
              <a:t>rd</a:t>
            </a:r>
            <a:r>
              <a:rPr lang="en-US" sz="2000" b="1" dirty="0"/>
              <a:t> </a:t>
            </a:r>
          </a:p>
          <a:p>
            <a:pPr algn="ctr"/>
            <a:r>
              <a:rPr lang="en-US" sz="2000" b="1" dirty="0"/>
              <a:t>Arab Region</a:t>
            </a:r>
          </a:p>
        </p:txBody>
      </p:sp>
    </p:spTree>
    <p:extLst>
      <p:ext uri="{BB962C8B-B14F-4D97-AF65-F5344CB8AC3E}">
        <p14:creationId xmlns:p14="http://schemas.microsoft.com/office/powerpoint/2010/main" val="333504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0200" y="2209800"/>
            <a:ext cx="723899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Low" rtl="1">
              <a:buFont typeface="Wingdings" pitchFamily="2" charset="2"/>
              <a:buChar char="ü"/>
            </a:pPr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نشر الوعي بمفاهيم إدماج احتياجات المرأة في التنمية في إطار مبدأ تكافؤ الفرص</a:t>
            </a:r>
          </a:p>
          <a:p>
            <a:pPr marL="285750" indent="-285750" algn="justLow" rtl="1">
              <a:buFont typeface="Wingdings" pitchFamily="2" charset="2"/>
              <a:buChar char="ü"/>
            </a:pPr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اعتماد مبدأ تكافؤ الفرص في فرص التعيين والترقي والمشاركات الوطنية والدولية</a:t>
            </a:r>
          </a:p>
          <a:p>
            <a:pPr marL="285750" indent="-285750" algn="justLow" rtl="1">
              <a:buFont typeface="Wingdings" pitchFamily="2" charset="2"/>
              <a:buChar char="ü"/>
            </a:pPr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إنشاء لجنة تكافؤ الفرص كآلية مؤسسية لتفعيل تكافؤ الفرص بالتعاون مع المجلس الأعلى للمرأة</a:t>
            </a:r>
          </a:p>
          <a:p>
            <a:pPr marL="285750" indent="-285750" algn="justLow" rtl="1">
              <a:buFont typeface="Wingdings" pitchFamily="2" charset="2"/>
              <a:buChar char="ü"/>
            </a:pPr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الدراسات والبحوث في مجال المرأة وتكافؤ </a:t>
            </a:r>
            <a:r>
              <a:rPr lang="ar-BH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الفرص</a:t>
            </a:r>
          </a:p>
          <a:p>
            <a:pPr marL="285750" indent="-285750" algn="justLow" rtl="1">
              <a:buFont typeface="Wingdings" pitchFamily="2" charset="2"/>
              <a:buChar char="ü"/>
            </a:pPr>
            <a:r>
              <a:rPr lang="ar-BH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تضمين موضوعات تتعلق بالمرأة وتكافؤ الفرص في مقررات الزامية أو اختيارية</a:t>
            </a:r>
            <a:endParaRPr lang="ar-BH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 algn="justLow" rtl="1">
              <a:buFont typeface="Wingdings" pitchFamily="2" charset="2"/>
              <a:buChar char="ü"/>
            </a:pPr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إبراز النماذج النسائية الرائدة والمتميزة على المستويين الوطني والدولي</a:t>
            </a:r>
          </a:p>
          <a:p>
            <a:pPr marL="285750" indent="-285750" algn="justLow" rtl="1">
              <a:buFont typeface="Wingdings" pitchFamily="2" charset="2"/>
              <a:buChar char="ü"/>
            </a:pPr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تطوير برامج الإرشاد الاكاديمي والتوجيه المهني بما يضمن الالتحاق بالتخصصات ذات القيمة المضافة والواعدة وفق الدراسات الاستشرافية لمتطلبات سوق العمل</a:t>
            </a:r>
            <a:endParaRPr lang="en-US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80975" y="1371600"/>
            <a:ext cx="84232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 fontAlgn="base"/>
            <a:r>
              <a:rPr lang="ar-BH" sz="36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دور المؤسسات الأكاديمية في تفعيل مبدأ تكافؤ الفرص</a:t>
            </a:r>
            <a:endParaRPr lang="en-US" sz="3600" b="1" dirty="0">
              <a:solidFill>
                <a:schemeClr val="bg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90600" y="515938"/>
            <a:ext cx="7613650" cy="738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BH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kkal Majalla" pitchFamily="2" charset="-78"/>
                <a:cs typeface="Sakkal Majalla" pitchFamily="2" charset="-78"/>
              </a:rPr>
              <a:t>تطلعات المجلس الأعلى للمرأة في المرحلة القادمة</a:t>
            </a:r>
            <a:endParaRPr lang="ar-BH" sz="2800" b="1" dirty="0">
              <a:solidFill>
                <a:schemeClr val="tx1">
                  <a:lumMod val="65000"/>
                  <a:lumOff val="3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212725" y="1328738"/>
            <a:ext cx="8391525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238125" y="2057400"/>
            <a:ext cx="8374063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6" name="Picture 4" descr="http://www.alwasatnews.com/data/2017/5302/images/2d14e3d7b4217de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780793"/>
            <a:ext cx="1346853" cy="178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22157"/>
            <a:ext cx="1249864" cy="143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44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73038" y="4675188"/>
            <a:ext cx="8839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808163" y="6080125"/>
            <a:ext cx="8555037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Sakkal Majalla" pitchFamily="2" charset="-78"/>
                <a:cs typeface="Sakkal Majalla" pitchFamily="2" charset="-78"/>
              </a:rPr>
              <a:t>www.scw.bh</a:t>
            </a:r>
          </a:p>
        </p:txBody>
      </p:sp>
      <p:pic>
        <p:nvPicPr>
          <p:cNvPr id="35848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3" y="5545138"/>
            <a:ext cx="4429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3" y="6132513"/>
            <a:ext cx="4794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656" y="4941888"/>
            <a:ext cx="487362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Left Arrow Callout 14"/>
          <p:cNvSpPr/>
          <p:nvPr/>
        </p:nvSpPr>
        <p:spPr>
          <a:xfrm>
            <a:off x="2441575" y="6175375"/>
            <a:ext cx="1676400" cy="381000"/>
          </a:xfrm>
          <a:prstGeom prst="leftArrowCallout">
            <a:avLst>
              <a:gd name="adj1" fmla="val 30161"/>
              <a:gd name="adj2" fmla="val 25000"/>
              <a:gd name="adj3" fmla="val 25000"/>
              <a:gd name="adj4" fmla="val 94318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@scwbahrain</a:t>
            </a:r>
          </a:p>
        </p:txBody>
      </p:sp>
      <p:sp>
        <p:nvSpPr>
          <p:cNvPr id="16" name="Left Arrow Callout 15"/>
          <p:cNvSpPr/>
          <p:nvPr/>
        </p:nvSpPr>
        <p:spPr>
          <a:xfrm>
            <a:off x="2425700" y="5537200"/>
            <a:ext cx="1676400" cy="381000"/>
          </a:xfrm>
          <a:prstGeom prst="leftArrowCallout">
            <a:avLst>
              <a:gd name="adj1" fmla="val 30161"/>
              <a:gd name="adj2" fmla="val 25000"/>
              <a:gd name="adj3" fmla="val 25000"/>
              <a:gd name="adj4" fmla="val 94318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/scwbahrain</a:t>
            </a:r>
          </a:p>
        </p:txBody>
      </p:sp>
      <p:sp>
        <p:nvSpPr>
          <p:cNvPr id="17" name="Left Arrow Callout 16"/>
          <p:cNvSpPr/>
          <p:nvPr/>
        </p:nvSpPr>
        <p:spPr>
          <a:xfrm>
            <a:off x="2425700" y="4927600"/>
            <a:ext cx="1676400" cy="381000"/>
          </a:xfrm>
          <a:prstGeom prst="leftArrowCallout">
            <a:avLst>
              <a:gd name="adj1" fmla="val 30161"/>
              <a:gd name="adj2" fmla="val 25000"/>
              <a:gd name="adj3" fmla="val 25000"/>
              <a:gd name="adj4" fmla="val 94318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/scwbahrain</a:t>
            </a:r>
          </a:p>
        </p:txBody>
      </p:sp>
      <p:pic>
        <p:nvPicPr>
          <p:cNvPr id="35855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4535488"/>
            <a:ext cx="152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19733"/>
              </p:ext>
            </p:extLst>
          </p:nvPr>
        </p:nvGraphicFramePr>
        <p:xfrm>
          <a:off x="609600" y="1636880"/>
          <a:ext cx="7972238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63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58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4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دولة عربية تعتمد استراتيجيتها الوطنية لنهوض المرأة من قبل رأس الدولة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4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عاصمة للمرأة العربية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4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بيان موحد للمجموعة العربية في لجنة وضع المرأة بالأمم المتحدة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4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دولة تفاوض باسم المجموعة العربية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BH" sz="24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في لجنة وضع المرأة بالأمم المتحدة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7180617" y="2005086"/>
            <a:ext cx="1295400" cy="1200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BH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أول 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76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0F02C3B-56F2-442F-95BC-9B602DFDCE88}"/>
              </a:ext>
            </a:extLst>
          </p:cNvPr>
          <p:cNvSpPr/>
          <p:nvPr/>
        </p:nvSpPr>
        <p:spPr>
          <a:xfrm flipV="1">
            <a:off x="505529" y="1651098"/>
            <a:ext cx="8257470" cy="4571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9917E13-B69C-4168-BDCB-5816FF42891C}"/>
              </a:ext>
            </a:extLst>
          </p:cNvPr>
          <p:cNvSpPr/>
          <p:nvPr/>
        </p:nvSpPr>
        <p:spPr>
          <a:xfrm flipV="1">
            <a:off x="505522" y="1783081"/>
            <a:ext cx="8257477" cy="4571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B2C419E-873E-4259-9420-10302A3CD3A3}"/>
              </a:ext>
            </a:extLst>
          </p:cNvPr>
          <p:cNvSpPr/>
          <p:nvPr/>
        </p:nvSpPr>
        <p:spPr>
          <a:xfrm>
            <a:off x="5105399" y="750628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36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الرؤية</a:t>
            </a:r>
            <a:endParaRPr lang="en-US" sz="4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Picture 15" descr="scan0004">
            <a:extLst>
              <a:ext uri="{FF2B5EF4-FFF2-40B4-BE49-F238E27FC236}">
                <a16:creationId xmlns:a16="http://schemas.microsoft.com/office/drawing/2014/main" xmlns="" id="{E234AA0F-57B9-4151-A31A-204CA35A2E1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07" y="365127"/>
            <a:ext cx="876300" cy="119970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7" name="Picture 2" descr="صحيفة الوطن البحرينية - ">
            <a:extLst>
              <a:ext uri="{FF2B5EF4-FFF2-40B4-BE49-F238E27FC236}">
                <a16:creationId xmlns:a16="http://schemas.microsoft.com/office/drawing/2014/main" xmlns="" id="{B2A25715-C016-4936-84D4-B36223DCA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690" y="2475360"/>
            <a:ext cx="4411451" cy="27326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4">
            <a:extLst>
              <a:ext uri="{FF2B5EF4-FFF2-40B4-BE49-F238E27FC236}">
                <a16:creationId xmlns:a16="http://schemas.microsoft.com/office/drawing/2014/main" xmlns="" id="{71737401-17EC-4A8F-996B-6C98F2DC67DA}"/>
              </a:ext>
            </a:extLst>
          </p:cNvPr>
          <p:cNvSpPr/>
          <p:nvPr/>
        </p:nvSpPr>
        <p:spPr>
          <a:xfrm>
            <a:off x="440432" y="2614213"/>
            <a:ext cx="3902968" cy="2743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BH" sz="5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شراكة متكافئة لبناء مجتمع تنافسي مستدام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246E5EF3-4671-4456-B6B7-508BED8FF336}"/>
              </a:ext>
            </a:extLst>
          </p:cNvPr>
          <p:cNvSpPr/>
          <p:nvPr/>
        </p:nvSpPr>
        <p:spPr>
          <a:xfrm>
            <a:off x="2819400" y="2055674"/>
            <a:ext cx="1524000" cy="264687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166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PT Bold Broken" panose="02010400000000000000" pitchFamily="2" charset="-78"/>
              </a:rPr>
              <a:t>"</a:t>
            </a:r>
            <a:endParaRPr lang="en-US" sz="239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PT Bold Broken" panose="02010400000000000000" pitchFamily="2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5DDE4B6-5CB4-452A-BFA5-5B38EE133EAC}"/>
              </a:ext>
            </a:extLst>
          </p:cNvPr>
          <p:cNvSpPr/>
          <p:nvPr/>
        </p:nvSpPr>
        <p:spPr>
          <a:xfrm rot="10800000">
            <a:off x="257794" y="3220522"/>
            <a:ext cx="1524000" cy="264687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166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PT Bold Broken" panose="02010400000000000000" pitchFamily="2" charset="-78"/>
              </a:rPr>
              <a:t>"</a:t>
            </a:r>
            <a:endParaRPr lang="en-US" sz="239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PT Bold Broken" panose="020104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AA77740C-6B54-4E74-9699-825B268D4211}"/>
              </a:ext>
            </a:extLst>
          </p:cNvPr>
          <p:cNvSpPr/>
          <p:nvPr/>
        </p:nvSpPr>
        <p:spPr>
          <a:xfrm flipV="1">
            <a:off x="533407" y="6070698"/>
            <a:ext cx="8257470" cy="4571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0616EC72-6354-4A01-9986-9036EA8CC0FA}"/>
              </a:ext>
            </a:extLst>
          </p:cNvPr>
          <p:cNvSpPr/>
          <p:nvPr/>
        </p:nvSpPr>
        <p:spPr>
          <a:xfrm flipV="1">
            <a:off x="533400" y="6202681"/>
            <a:ext cx="8257477" cy="4571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90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90600" y="1683603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buClr>
                <a:schemeClr val="bg1">
                  <a:lumMod val="50000"/>
                </a:schemeClr>
              </a:buClr>
              <a:buSzPct val="200000"/>
            </a:pPr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وضع مشروع </a:t>
            </a:r>
            <a:r>
              <a:rPr lang="ar-BH" sz="2400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خطة وطنية للنهوض بالمرأة</a:t>
            </a:r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وحل المشكلات التي تواجهها في كافة </a:t>
            </a:r>
            <a:r>
              <a:rPr lang="ar-BH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المجالات.</a:t>
            </a:r>
            <a:endParaRPr lang="ar-BH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258" y="2477455"/>
            <a:ext cx="418145" cy="41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7951402" y="1718345"/>
            <a:ext cx="690772" cy="643855"/>
            <a:chOff x="7951402" y="1863542"/>
            <a:chExt cx="690772" cy="643855"/>
          </a:xfrm>
        </p:grpSpPr>
        <p:sp>
          <p:nvSpPr>
            <p:cNvPr id="21" name="Rounded Rectangle 20"/>
            <p:cNvSpPr/>
            <p:nvPr/>
          </p:nvSpPr>
          <p:spPr>
            <a:xfrm>
              <a:off x="7951402" y="1965179"/>
              <a:ext cx="675348" cy="432048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735" y="1863542"/>
              <a:ext cx="647439" cy="643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0" name="Rectangle 39"/>
          <p:cNvSpPr/>
          <p:nvPr/>
        </p:nvSpPr>
        <p:spPr>
          <a:xfrm>
            <a:off x="990600" y="685801"/>
            <a:ext cx="7613846" cy="738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 rtl="1"/>
            <a:r>
              <a:rPr lang="ar-BH" sz="3200" b="1" dirty="0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اختصاصات المجلس الأعلى للمرأة</a:t>
            </a:r>
            <a:endParaRPr lang="ar-BH" sz="2800" b="1" dirty="0" smtClean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212558" y="1497416"/>
            <a:ext cx="838200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011"/>
          <a:stretch/>
        </p:blipFill>
        <p:spPr>
          <a:xfrm>
            <a:off x="251520" y="104833"/>
            <a:ext cx="741974" cy="1019911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 flipH="1">
            <a:off x="251520" y="2514600"/>
            <a:ext cx="839804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20679" y="27432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buClr>
                <a:schemeClr val="bg1">
                  <a:lumMod val="50000"/>
                </a:schemeClr>
              </a:buClr>
              <a:buSzPct val="200000"/>
            </a:pPr>
            <a:r>
              <a:rPr lang="ar-BH" sz="2400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تمكين المرأة من أداء دورها في الحياة العامة </a:t>
            </a:r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وإدماج جهودها في برامج التنمية الشاملة مع مراعاة عدم التمييز ضدها.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011"/>
          <a:stretch/>
        </p:blipFill>
        <p:spPr>
          <a:xfrm>
            <a:off x="381000" y="5376101"/>
            <a:ext cx="1115631" cy="1490749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 flipH="1">
            <a:off x="381000" y="3581400"/>
            <a:ext cx="839804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57200" y="4648200"/>
            <a:ext cx="839804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 Diagonal Corner Rectangle 30"/>
          <p:cNvSpPr/>
          <p:nvPr/>
        </p:nvSpPr>
        <p:spPr>
          <a:xfrm>
            <a:off x="1676400" y="5638800"/>
            <a:ext cx="6857999" cy="1027253"/>
          </a:xfrm>
          <a:prstGeom prst="round2Diag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contourW="12700" prstMaterial="matte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 rtl="1"/>
            <a:r>
              <a:rPr lang="ar-BH" sz="2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انطلاقا من اختصاصات المجلس الأعلى للمرأة وتنفيذاً للخطة الوطنية لنهوض المرأة البحرينية (2013-2022) نفذ لمجلس الأعلى للمرأة  العديد من البرامج والمبادرات لتمكين المرأة </a:t>
            </a:r>
            <a:r>
              <a:rPr lang="ar-BH" sz="2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اقتصادياً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44293" y="3957935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buClr>
                <a:schemeClr val="bg1">
                  <a:lumMod val="50000"/>
                </a:schemeClr>
              </a:buClr>
              <a:buSzPct val="200000"/>
            </a:pPr>
            <a:r>
              <a:rPr lang="ar-BH" sz="2400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اقتراح تشريعات وسياسات جديدة وتعديلاتها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743200"/>
            <a:ext cx="8001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" name="Group 32"/>
          <p:cNvGrpSpPr/>
          <p:nvPr/>
        </p:nvGrpSpPr>
        <p:grpSpPr>
          <a:xfrm>
            <a:off x="7942408" y="4880930"/>
            <a:ext cx="675348" cy="457535"/>
            <a:chOff x="7919901" y="3885414"/>
            <a:chExt cx="675348" cy="457535"/>
          </a:xfrm>
        </p:grpSpPr>
        <p:sp>
          <p:nvSpPr>
            <p:cNvPr id="36" name="Rounded Rectangle 35"/>
            <p:cNvSpPr/>
            <p:nvPr/>
          </p:nvSpPr>
          <p:spPr>
            <a:xfrm>
              <a:off x="7919901" y="3910901"/>
              <a:ext cx="675348" cy="432048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37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2928" y="3885414"/>
              <a:ext cx="449294" cy="449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8" name="TextBox 37"/>
          <p:cNvSpPr txBox="1"/>
          <p:nvPr/>
        </p:nvSpPr>
        <p:spPr>
          <a:xfrm>
            <a:off x="1066800" y="48768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buClr>
                <a:schemeClr val="bg1">
                  <a:lumMod val="50000"/>
                </a:schemeClr>
              </a:buClr>
              <a:buSzPct val="200000"/>
            </a:pPr>
            <a:r>
              <a:rPr lang="ar-BH" sz="2400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عقد المؤتمرات والندوات </a:t>
            </a:r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وحلقات النقاش لبحث الموضوعات الخاصة بالمرأة</a:t>
            </a:r>
          </a:p>
        </p:txBody>
      </p:sp>
      <p:pic>
        <p:nvPicPr>
          <p:cNvPr id="41" name="Picture 2" descr="C:\Users\dalkhalifa\AppData\Local\Microsoft\Windows\Temporary Internet Files\Content.Outlook\9D4FMRKX\s-100.PNG">
            <a:extLst>
              <a:ext uri="{FF2B5EF4-FFF2-40B4-BE49-F238E27FC236}">
                <a16:creationId xmlns:a16="http://schemas.microsoft.com/office/drawing/2014/main" xmlns="" id="{2DBB480A-85C7-486F-AE6F-C5F7510EE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589471"/>
            <a:ext cx="1085544" cy="98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1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0F02C3B-56F2-442F-95BC-9B602DFDCE88}"/>
              </a:ext>
            </a:extLst>
          </p:cNvPr>
          <p:cNvSpPr/>
          <p:nvPr/>
        </p:nvSpPr>
        <p:spPr>
          <a:xfrm flipV="1">
            <a:off x="505529" y="1651098"/>
            <a:ext cx="8257470" cy="4571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9917E13-B69C-4168-BDCB-5816FF42891C}"/>
              </a:ext>
            </a:extLst>
          </p:cNvPr>
          <p:cNvSpPr/>
          <p:nvPr/>
        </p:nvSpPr>
        <p:spPr>
          <a:xfrm flipV="1">
            <a:off x="505522" y="1783081"/>
            <a:ext cx="8257477" cy="4571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B2C419E-873E-4259-9420-10302A3CD3A3}"/>
              </a:ext>
            </a:extLst>
          </p:cNvPr>
          <p:cNvSpPr/>
          <p:nvPr/>
        </p:nvSpPr>
        <p:spPr>
          <a:xfrm>
            <a:off x="1485900" y="823710"/>
            <a:ext cx="7238999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36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عمل مؤسسي في مجال المرأة منذ عام 2001 </a:t>
            </a:r>
          </a:p>
          <a:p>
            <a:pPr algn="r" rtl="1"/>
            <a:endParaRPr lang="en-US" sz="20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Picture 15" descr="scan0004">
            <a:extLst>
              <a:ext uri="{FF2B5EF4-FFF2-40B4-BE49-F238E27FC236}">
                <a16:creationId xmlns:a16="http://schemas.microsoft.com/office/drawing/2014/main" xmlns="" id="{E234AA0F-57B9-4151-A31A-204CA35A2E1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07" y="365127"/>
            <a:ext cx="876300" cy="1199707"/>
          </a:xfrm>
          <a:prstGeom prst="rect">
            <a:avLst/>
          </a:prstGeom>
          <a:ln>
            <a:noFill/>
          </a:ln>
          <a:effectLst/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E084811-730F-4DA6-883C-FC9C06FF1AD6}"/>
              </a:ext>
            </a:extLst>
          </p:cNvPr>
          <p:cNvSpPr txBox="1"/>
          <p:nvPr/>
        </p:nvSpPr>
        <p:spPr>
          <a:xfrm>
            <a:off x="4495800" y="2047047"/>
            <a:ext cx="42671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rtl="1">
              <a:buFont typeface="Wingdings" panose="05000000000000000000" pitchFamily="2" charset="2"/>
              <a:buChar char="ü"/>
            </a:pP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اعتماد </a:t>
            </a:r>
            <a:r>
              <a:rPr lang="ar-BH" sz="2800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الاستراتيجية الوطنية للنهوض بالمرأة البحرينية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من حضرة صاحب الجلالة الملك المفدى، كأول استراتيجية نوعية معنية بشئون المرأة تعتمد من رأس الدولة في الوطن العربي (2004).</a:t>
            </a:r>
          </a:p>
          <a:p>
            <a:pPr marL="342900" indent="-342900" algn="just" rtl="1">
              <a:buFont typeface="Wingdings" panose="05000000000000000000" pitchFamily="2" charset="2"/>
              <a:buChar char="ü"/>
            </a:pP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اطلاق </a:t>
            </a:r>
            <a:r>
              <a:rPr lang="ar-BH" sz="2800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الخطة الوطنية لنهوض المرأة البحرينية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(2007-2012) ومن ثم اطلاق النسخة المحدثة (2013- 2022).</a:t>
            </a:r>
          </a:p>
        </p:txBody>
      </p:sp>
      <p:graphicFrame>
        <p:nvGraphicFramePr>
          <p:cNvPr id="27" name="Diagram 26">
            <a:extLst>
              <a:ext uri="{FF2B5EF4-FFF2-40B4-BE49-F238E27FC236}">
                <a16:creationId xmlns:a16="http://schemas.microsoft.com/office/drawing/2014/main" xmlns="" id="{BDFE4439-03D1-4FEF-AE1C-18B00F70EB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4988484"/>
              </p:ext>
            </p:extLst>
          </p:nvPr>
        </p:nvGraphicFramePr>
        <p:xfrm>
          <a:off x="505522" y="2895600"/>
          <a:ext cx="3581400" cy="2852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4403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0F02C3B-56F2-442F-95BC-9B602DFDCE88}"/>
              </a:ext>
            </a:extLst>
          </p:cNvPr>
          <p:cNvSpPr/>
          <p:nvPr/>
        </p:nvSpPr>
        <p:spPr>
          <a:xfrm flipV="1">
            <a:off x="505529" y="1651098"/>
            <a:ext cx="8257470" cy="4571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9917E13-B69C-4168-BDCB-5816FF42891C}"/>
              </a:ext>
            </a:extLst>
          </p:cNvPr>
          <p:cNvSpPr/>
          <p:nvPr/>
        </p:nvSpPr>
        <p:spPr>
          <a:xfrm flipV="1">
            <a:off x="505522" y="1783081"/>
            <a:ext cx="8257477" cy="4571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B2C419E-873E-4259-9420-10302A3CD3A3}"/>
              </a:ext>
            </a:extLst>
          </p:cNvPr>
          <p:cNvSpPr/>
          <p:nvPr/>
        </p:nvSpPr>
        <p:spPr>
          <a:xfrm>
            <a:off x="1485900" y="823710"/>
            <a:ext cx="7238999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36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النموذج الوطني لإدماج احتياجات المرأة في التنمية </a:t>
            </a:r>
          </a:p>
          <a:p>
            <a:pPr algn="r" rtl="1"/>
            <a:endParaRPr lang="en-US" sz="20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Picture 15" descr="scan0004">
            <a:extLst>
              <a:ext uri="{FF2B5EF4-FFF2-40B4-BE49-F238E27FC236}">
                <a16:creationId xmlns:a16="http://schemas.microsoft.com/office/drawing/2014/main" xmlns="" id="{E234AA0F-57B9-4151-A31A-204CA35A2E1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07" y="365127"/>
            <a:ext cx="876300" cy="119970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F7E9EB4-B1C0-4AE5-A0FB-6FB7D42A56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8" t="22808" r="22425" b="8546"/>
          <a:stretch/>
        </p:blipFill>
        <p:spPr bwMode="auto">
          <a:xfrm>
            <a:off x="2438400" y="2059747"/>
            <a:ext cx="4343400" cy="4225129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381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bna.bh/portal/sites/default/files/Dewan%20al5dma_0.jpg">
            <a:extLst>
              <a:ext uri="{FF2B5EF4-FFF2-40B4-BE49-F238E27FC236}">
                <a16:creationId xmlns:a16="http://schemas.microsoft.com/office/drawing/2014/main" xmlns="" id="{B0E71DC9-7C34-4261-8767-29D0B4A535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4" r="18999"/>
          <a:stretch/>
        </p:blipFill>
        <p:spPr bwMode="auto">
          <a:xfrm>
            <a:off x="7695314" y="1752600"/>
            <a:ext cx="1143000" cy="100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0F02C3B-56F2-442F-95BC-9B602DFDCE88}"/>
              </a:ext>
            </a:extLst>
          </p:cNvPr>
          <p:cNvSpPr/>
          <p:nvPr/>
        </p:nvSpPr>
        <p:spPr>
          <a:xfrm flipV="1">
            <a:off x="505529" y="1651098"/>
            <a:ext cx="8257470" cy="4571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9917E13-B69C-4168-BDCB-5816FF42891C}"/>
              </a:ext>
            </a:extLst>
          </p:cNvPr>
          <p:cNvSpPr/>
          <p:nvPr/>
        </p:nvSpPr>
        <p:spPr>
          <a:xfrm flipV="1">
            <a:off x="505522" y="1783081"/>
            <a:ext cx="8257477" cy="4571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B2C419E-873E-4259-9420-10302A3CD3A3}"/>
              </a:ext>
            </a:extLst>
          </p:cNvPr>
          <p:cNvSpPr/>
          <p:nvPr/>
        </p:nvSpPr>
        <p:spPr>
          <a:xfrm>
            <a:off x="1524000" y="365127"/>
            <a:ext cx="7124699" cy="150810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3600" b="1" dirty="0">
                <a:solidFill>
                  <a:schemeClr val="bg2">
                    <a:lumMod val="50000"/>
                  </a:schemeClr>
                </a:solidFill>
                <a:latin typeface="Sakkal Majalla" pitchFamily="2" charset="-78"/>
                <a:ea typeface="Calibri"/>
                <a:cs typeface="Sakkal Majalla" pitchFamily="2" charset="-78"/>
              </a:rPr>
              <a:t>نماذج لتطبيقات </a:t>
            </a:r>
            <a:r>
              <a:rPr lang="ar-BH" sz="3600" b="1" dirty="0" smtClean="0">
                <a:solidFill>
                  <a:schemeClr val="bg2">
                    <a:lumMod val="50000"/>
                  </a:schemeClr>
                </a:solidFill>
                <a:latin typeface="Sakkal Majalla" pitchFamily="2" charset="-78"/>
                <a:ea typeface="Calibri"/>
                <a:cs typeface="Sakkal Majalla" pitchFamily="2" charset="-78"/>
              </a:rPr>
              <a:t>النموذج </a:t>
            </a:r>
            <a:r>
              <a:rPr lang="ar-BH" sz="3600" b="1" dirty="0">
                <a:solidFill>
                  <a:schemeClr val="bg2">
                    <a:lumMod val="50000"/>
                  </a:schemeClr>
                </a:solidFill>
                <a:latin typeface="Sakkal Majalla" pitchFamily="2" charset="-78"/>
                <a:ea typeface="Calibri"/>
                <a:cs typeface="Sakkal Majalla" pitchFamily="2" charset="-78"/>
              </a:rPr>
              <a:t>الوطني في </a:t>
            </a:r>
            <a:r>
              <a:rPr lang="ar-BH" sz="3600" b="1" dirty="0" smtClean="0">
                <a:solidFill>
                  <a:schemeClr val="bg2">
                    <a:lumMod val="50000"/>
                  </a:schemeClr>
                </a:solidFill>
                <a:latin typeface="Sakkal Majalla" pitchFamily="2" charset="-78"/>
                <a:ea typeface="Calibri"/>
                <a:cs typeface="Sakkal Majalla" pitchFamily="2" charset="-78"/>
              </a:rPr>
              <a:t>مجال </a:t>
            </a:r>
            <a:r>
              <a:rPr lang="ar-BH" sz="3600" b="1" dirty="0">
                <a:solidFill>
                  <a:schemeClr val="bg2">
                    <a:lumMod val="50000"/>
                  </a:schemeClr>
                </a:solidFill>
                <a:latin typeface="Sakkal Majalla" pitchFamily="2" charset="-78"/>
                <a:ea typeface="Calibri"/>
                <a:cs typeface="Sakkal Majalla" pitchFamily="2" charset="-78"/>
              </a:rPr>
              <a:t>تكافؤ الفرص بين الجنسين</a:t>
            </a:r>
          </a:p>
          <a:p>
            <a:pPr algn="r" rtl="1"/>
            <a:endParaRPr lang="en-US" sz="20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Picture 15" descr="scan0004">
            <a:extLst>
              <a:ext uri="{FF2B5EF4-FFF2-40B4-BE49-F238E27FC236}">
                <a16:creationId xmlns:a16="http://schemas.microsoft.com/office/drawing/2014/main" xmlns="" id="{E234AA0F-57B9-4151-A31A-204CA35A2E1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07" y="365127"/>
            <a:ext cx="876300" cy="1199707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33A32C4-59F9-4EB5-A359-7F7ED43B5387}"/>
              </a:ext>
            </a:extLst>
          </p:cNvPr>
          <p:cNvSpPr/>
          <p:nvPr/>
        </p:nvSpPr>
        <p:spPr>
          <a:xfrm>
            <a:off x="761113" y="2019375"/>
            <a:ext cx="6849045" cy="4251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spAutoFit/>
          </a:bodyPr>
          <a:lstStyle/>
          <a:p>
            <a:pPr algn="ctr" rtl="1">
              <a:lnSpc>
                <a:spcPts val="2500"/>
              </a:lnSpc>
            </a:pPr>
            <a:r>
              <a:rPr lang="ar-BH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الزام كافة الجهات الحكومية بإنشاء لجنة دائمة لتكافؤ الفرص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A8B4FC7-1C4C-4337-9F05-E8A10A4B9E9F}"/>
              </a:ext>
            </a:extLst>
          </p:cNvPr>
          <p:cNvSpPr/>
          <p:nvPr/>
        </p:nvSpPr>
        <p:spPr>
          <a:xfrm>
            <a:off x="761114" y="5057666"/>
            <a:ext cx="6400570" cy="7335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spAutoFit/>
          </a:bodyPr>
          <a:lstStyle/>
          <a:p>
            <a:pPr algn="ctr" rtl="1">
              <a:lnSpc>
                <a:spcPts val="2500"/>
              </a:lnSpc>
            </a:pPr>
            <a:r>
              <a:rPr lang="ar-BH" sz="16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التوسع في التخصصات المتاحة للفتيات بالمسار الصناعي</a:t>
            </a:r>
            <a:endParaRPr lang="en-US" sz="1600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>
              <a:lnSpc>
                <a:spcPts val="2500"/>
              </a:lnSpc>
            </a:pPr>
            <a:r>
              <a:rPr lang="ar-BH" sz="16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(صيانة الأجهزة الذكية والأجهزة الطبية وأجهزة الحاسوب والتصميم الداخلي والتصميم الصوري). </a:t>
            </a:r>
            <a:endParaRPr lang="en-US" sz="1600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B3CF7E4-1004-45A3-B769-F8A3759F2CCE}"/>
              </a:ext>
            </a:extLst>
          </p:cNvPr>
          <p:cNvSpPr/>
          <p:nvPr/>
        </p:nvSpPr>
        <p:spPr>
          <a:xfrm>
            <a:off x="7578595" y="5081533"/>
            <a:ext cx="1413005" cy="685799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2" name="Picture 2" descr="Image result for ‫وزارة الاشغال البحرين‬‎">
            <a:hlinkClick r:id="rId6"/>
            <a:extLst>
              <a:ext uri="{FF2B5EF4-FFF2-40B4-BE49-F238E27FC236}">
                <a16:creationId xmlns:a16="http://schemas.microsoft.com/office/drawing/2014/main" xmlns="" id="{302130B8-E432-436B-9013-B01ADAD64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991" y="5773601"/>
            <a:ext cx="1642609" cy="93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173FFC5-CA02-4B5A-9A98-604115AB4D45}"/>
              </a:ext>
            </a:extLst>
          </p:cNvPr>
          <p:cNvSpPr/>
          <p:nvPr/>
        </p:nvSpPr>
        <p:spPr>
          <a:xfrm>
            <a:off x="761114" y="6109332"/>
            <a:ext cx="6400570" cy="4129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spAutoFit/>
          </a:bodyPr>
          <a:lstStyle/>
          <a:p>
            <a:pPr algn="ctr" rtl="1">
              <a:lnSpc>
                <a:spcPts val="2500"/>
              </a:lnSpc>
            </a:pPr>
            <a:r>
              <a:rPr lang="ar-BH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مراعاة احتياجات المرأة في تصميم المباني وتوفير مرافق خاصة للنساء  (حدائق و </a:t>
            </a:r>
            <a:r>
              <a:rPr lang="ar-BH" dirty="0" err="1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شواطيء</a:t>
            </a:r>
            <a:r>
              <a:rPr lang="ar-BH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xmlns="" id="{352FA01B-D235-4302-87A1-B3F88C339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8" y="3124200"/>
            <a:ext cx="142543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xmlns="" id="{6F1E8804-9F38-4D96-93B2-A22C961FA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314" y="2868239"/>
            <a:ext cx="1246561" cy="1246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xmlns="" id="{8DC4DAAA-B22E-4F5B-9382-88AD12B44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504" y="2969248"/>
            <a:ext cx="1066275" cy="1152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8">
            <a:extLst>
              <a:ext uri="{FF2B5EF4-FFF2-40B4-BE49-F238E27FC236}">
                <a16:creationId xmlns:a16="http://schemas.microsoft.com/office/drawing/2014/main" xmlns="" id="{CB34A4D2-647C-4A88-9421-D5EB05548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360" y="3151561"/>
            <a:ext cx="1480954" cy="810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Slide Number Placeholder 1">
            <a:extLst>
              <a:ext uri="{FF2B5EF4-FFF2-40B4-BE49-F238E27FC236}">
                <a16:creationId xmlns:a16="http://schemas.microsoft.com/office/drawing/2014/main" xmlns="" id="{530CED3E-531A-4EB7-AE16-2265EBDCF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99914" y="6356350"/>
            <a:ext cx="2133600" cy="365125"/>
          </a:xfrm>
        </p:spPr>
        <p:txBody>
          <a:bodyPr/>
          <a:lstStyle/>
          <a:p>
            <a:fld id="{7B07E811-972C-47F8-AD46-3BDD1F6C160D}" type="slidenum">
              <a:rPr lang="en-US" smtClean="0"/>
              <a:t>6</a:t>
            </a:fld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A2151204-7F97-4332-987A-3CDAA3B5B458}"/>
              </a:ext>
            </a:extLst>
          </p:cNvPr>
          <p:cNvSpPr/>
          <p:nvPr/>
        </p:nvSpPr>
        <p:spPr>
          <a:xfrm flipV="1">
            <a:off x="533407" y="4419600"/>
            <a:ext cx="8257470" cy="4571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8FC6B85A-940C-49DF-995C-6E4DF205CFF0}"/>
              </a:ext>
            </a:extLst>
          </p:cNvPr>
          <p:cNvSpPr/>
          <p:nvPr/>
        </p:nvSpPr>
        <p:spPr>
          <a:xfrm flipV="1">
            <a:off x="533400" y="4551583"/>
            <a:ext cx="8257477" cy="4571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19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0F02C3B-56F2-442F-95BC-9B602DFDCE88}"/>
              </a:ext>
            </a:extLst>
          </p:cNvPr>
          <p:cNvSpPr/>
          <p:nvPr/>
        </p:nvSpPr>
        <p:spPr>
          <a:xfrm flipV="1">
            <a:off x="505529" y="1651098"/>
            <a:ext cx="8257470" cy="4571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9917E13-B69C-4168-BDCB-5816FF42891C}"/>
              </a:ext>
            </a:extLst>
          </p:cNvPr>
          <p:cNvSpPr/>
          <p:nvPr/>
        </p:nvSpPr>
        <p:spPr>
          <a:xfrm flipV="1">
            <a:off x="505522" y="1783081"/>
            <a:ext cx="8257477" cy="4571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B2C419E-873E-4259-9420-10302A3CD3A3}"/>
              </a:ext>
            </a:extLst>
          </p:cNvPr>
          <p:cNvSpPr/>
          <p:nvPr/>
        </p:nvSpPr>
        <p:spPr>
          <a:xfrm>
            <a:off x="1524000" y="365127"/>
            <a:ext cx="7124699" cy="150810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3600" b="1" dirty="0">
                <a:solidFill>
                  <a:schemeClr val="bg2">
                    <a:lumMod val="50000"/>
                  </a:schemeClr>
                </a:solidFill>
                <a:latin typeface="Sakkal Majalla" pitchFamily="2" charset="-78"/>
                <a:ea typeface="Calibri"/>
                <a:cs typeface="Sakkal Majalla" pitchFamily="2" charset="-78"/>
              </a:rPr>
              <a:t>نماذج لتطبيقات </a:t>
            </a:r>
            <a:r>
              <a:rPr lang="ar-BH" sz="3600" b="1" dirty="0" smtClean="0">
                <a:solidFill>
                  <a:schemeClr val="bg2">
                    <a:lumMod val="50000"/>
                  </a:schemeClr>
                </a:solidFill>
                <a:latin typeface="Sakkal Majalla" pitchFamily="2" charset="-78"/>
                <a:ea typeface="Calibri"/>
                <a:cs typeface="Sakkal Majalla" pitchFamily="2" charset="-78"/>
              </a:rPr>
              <a:t>النموذج </a:t>
            </a:r>
            <a:r>
              <a:rPr lang="ar-BH" sz="3600" b="1" dirty="0">
                <a:solidFill>
                  <a:schemeClr val="bg2">
                    <a:lumMod val="50000"/>
                  </a:schemeClr>
                </a:solidFill>
                <a:latin typeface="Sakkal Majalla" pitchFamily="2" charset="-78"/>
                <a:ea typeface="Calibri"/>
                <a:cs typeface="Sakkal Majalla" pitchFamily="2" charset="-78"/>
              </a:rPr>
              <a:t>الوطني في </a:t>
            </a:r>
            <a:r>
              <a:rPr lang="ar-BH" sz="3600" b="1" dirty="0" smtClean="0">
                <a:solidFill>
                  <a:schemeClr val="bg2">
                    <a:lumMod val="50000"/>
                  </a:schemeClr>
                </a:solidFill>
                <a:latin typeface="Sakkal Majalla" pitchFamily="2" charset="-78"/>
                <a:ea typeface="Calibri"/>
                <a:cs typeface="Sakkal Majalla" pitchFamily="2" charset="-78"/>
              </a:rPr>
              <a:t>مجال </a:t>
            </a:r>
            <a:r>
              <a:rPr lang="ar-BH" sz="3600" b="1" dirty="0">
                <a:solidFill>
                  <a:schemeClr val="bg2">
                    <a:lumMod val="50000"/>
                  </a:schemeClr>
                </a:solidFill>
                <a:latin typeface="Sakkal Majalla" pitchFamily="2" charset="-78"/>
                <a:ea typeface="Calibri"/>
                <a:cs typeface="Sakkal Majalla" pitchFamily="2" charset="-78"/>
              </a:rPr>
              <a:t>تكافؤ الفرص بين الجنسين</a:t>
            </a:r>
          </a:p>
          <a:p>
            <a:pPr algn="r" rtl="1"/>
            <a:endParaRPr lang="en-US" sz="20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Picture 15" descr="scan0004">
            <a:extLst>
              <a:ext uri="{FF2B5EF4-FFF2-40B4-BE49-F238E27FC236}">
                <a16:creationId xmlns:a16="http://schemas.microsoft.com/office/drawing/2014/main" xmlns="" id="{E234AA0F-57B9-4151-A31A-204CA35A2E1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07" y="365127"/>
            <a:ext cx="876300" cy="1199707"/>
          </a:xfrm>
          <a:prstGeom prst="rect">
            <a:avLst/>
          </a:prstGeom>
          <a:ln>
            <a:noFill/>
          </a:ln>
          <a:effectLst/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A2151204-7F97-4332-987A-3CDAA3B5B458}"/>
              </a:ext>
            </a:extLst>
          </p:cNvPr>
          <p:cNvSpPr/>
          <p:nvPr/>
        </p:nvSpPr>
        <p:spPr>
          <a:xfrm flipV="1">
            <a:off x="533407" y="3899319"/>
            <a:ext cx="8257470" cy="4571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8FC6B85A-940C-49DF-995C-6E4DF205CFF0}"/>
              </a:ext>
            </a:extLst>
          </p:cNvPr>
          <p:cNvSpPr/>
          <p:nvPr/>
        </p:nvSpPr>
        <p:spPr>
          <a:xfrm flipV="1">
            <a:off x="533400" y="4031302"/>
            <a:ext cx="8257477" cy="4571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D41AC9E0-3518-44AD-BCA0-76B54641F995}"/>
              </a:ext>
            </a:extLst>
          </p:cNvPr>
          <p:cNvSpPr/>
          <p:nvPr/>
        </p:nvSpPr>
        <p:spPr>
          <a:xfrm>
            <a:off x="1219200" y="2006025"/>
            <a:ext cx="7035529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spAutoFit/>
          </a:bodyPr>
          <a:lstStyle/>
          <a:p>
            <a:pPr algn="ctr" rtl="1">
              <a:buClr>
                <a:srgbClr val="1F497D"/>
              </a:buClr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16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لجنة  تكافؤ الفرص في القطاع الخاص </a:t>
            </a:r>
          </a:p>
        </p:txBody>
      </p:sp>
      <p:pic>
        <p:nvPicPr>
          <p:cNvPr id="27" name="Picture 4" descr="Image result for ‫شركة مطار البحرين البحرين‬‎">
            <a:hlinkClick r:id="rId4"/>
            <a:extLst>
              <a:ext uri="{FF2B5EF4-FFF2-40B4-BE49-F238E27FC236}">
                <a16:creationId xmlns:a16="http://schemas.microsoft.com/office/drawing/2014/main" xmlns="" id="{969C00DD-1650-427B-B529-92E421831C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7" t="7373" r="15502" b="27727"/>
          <a:stretch/>
        </p:blipFill>
        <p:spPr bwMode="auto">
          <a:xfrm>
            <a:off x="7594600" y="5376951"/>
            <a:ext cx="1066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F820B508-CECB-43D7-9A54-7F50F91A5310}"/>
              </a:ext>
            </a:extLst>
          </p:cNvPr>
          <p:cNvSpPr/>
          <p:nvPr/>
        </p:nvSpPr>
        <p:spPr>
          <a:xfrm>
            <a:off x="505522" y="5751070"/>
            <a:ext cx="6815618" cy="4129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spAutoFit/>
          </a:bodyPr>
          <a:lstStyle/>
          <a:p>
            <a:pPr algn="ctr" rtl="1">
              <a:lnSpc>
                <a:spcPts val="2500"/>
              </a:lnSpc>
            </a:pPr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مراعاة احتياجات المرأة في تصميم المباني والمرافق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61F7AC3C-F243-40C0-AA2D-CB7A503BE90A}"/>
              </a:ext>
            </a:extLst>
          </p:cNvPr>
          <p:cNvSpPr/>
          <p:nvPr/>
        </p:nvSpPr>
        <p:spPr>
          <a:xfrm>
            <a:off x="533400" y="4452831"/>
            <a:ext cx="6762531" cy="10541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spAutoFit/>
          </a:bodyPr>
          <a:lstStyle/>
          <a:p>
            <a:pPr marL="285750" indent="-285750" algn="justLow" rtl="1">
              <a:lnSpc>
                <a:spcPts val="2500"/>
              </a:lnSpc>
              <a:buFont typeface="Courier New" panose="02070309020205020404" pitchFamily="49" charset="0"/>
              <a:buChar char="o"/>
            </a:pPr>
            <a:r>
              <a:rPr lang="ar-BH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إشراف الرئيس التنفيذي للشركة مباشرة على تحقيق تكافؤ الفرص ما بين الجنسين من خلال مجلس لتكافؤ الفرص يضم الإدارة التنفيذية وممثلين من نقابة العمال بالشركة </a:t>
            </a:r>
          </a:p>
          <a:p>
            <a:pPr marL="285750" indent="-285750" algn="justLow" rtl="1">
              <a:lnSpc>
                <a:spcPts val="2500"/>
              </a:lnSpc>
              <a:buFont typeface="Courier New" panose="02070309020205020404" pitchFamily="49" charset="0"/>
              <a:buChar char="o"/>
            </a:pPr>
            <a:r>
              <a:rPr lang="ar-BH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للمرأة المهندسة دور بارز في إنشاء المشاريع الكبرى </a:t>
            </a:r>
            <a:r>
              <a:rPr lang="ar-BH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للشركة</a:t>
            </a:r>
            <a:endParaRPr lang="ar-BH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0" name="Picture 6" descr="Image result for gpic bahrain">
            <a:hlinkClick r:id="rId6"/>
            <a:extLst>
              <a:ext uri="{FF2B5EF4-FFF2-40B4-BE49-F238E27FC236}">
                <a16:creationId xmlns:a16="http://schemas.microsoft.com/office/drawing/2014/main" xmlns="" id="{68D33898-4389-4F13-A6A3-517C1023B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381821"/>
            <a:ext cx="1066800" cy="76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Image result for bapco logo">
            <a:hlinkClick r:id="rId8"/>
            <a:extLst>
              <a:ext uri="{FF2B5EF4-FFF2-40B4-BE49-F238E27FC236}">
                <a16:creationId xmlns:a16="http://schemas.microsoft.com/office/drawing/2014/main" xmlns="" id="{B0B2117C-3043-44A2-934B-ADAE3B87D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127" y="6135816"/>
            <a:ext cx="998146" cy="54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A26D8BF3-5B12-41C6-AFCA-183C0E43ACAB}"/>
              </a:ext>
            </a:extLst>
          </p:cNvPr>
          <p:cNvSpPr/>
          <p:nvPr/>
        </p:nvSpPr>
        <p:spPr>
          <a:xfrm>
            <a:off x="495408" y="6286821"/>
            <a:ext cx="6825732" cy="4129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spAutoFit/>
          </a:bodyPr>
          <a:lstStyle/>
          <a:p>
            <a:pPr algn="ctr" rtl="1">
              <a:lnSpc>
                <a:spcPts val="2500"/>
              </a:lnSpc>
            </a:pPr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السماح للمرأة الحامل بالدخول إلى المصانع </a:t>
            </a:r>
            <a:r>
              <a:rPr lang="ar-BH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بسيارتها </a:t>
            </a:r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وتوفير مواقف خاصة.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7BD4CE66-E595-4CC4-BFD0-EA697F879512}"/>
              </a:ext>
            </a:extLst>
          </p:cNvPr>
          <p:cNvGrpSpPr/>
          <p:nvPr/>
        </p:nvGrpSpPr>
        <p:grpSpPr>
          <a:xfrm>
            <a:off x="2514600" y="2788395"/>
            <a:ext cx="844804" cy="930277"/>
            <a:chOff x="228600" y="3624816"/>
            <a:chExt cx="754073" cy="1175784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C3245420-A018-4313-A565-DD632343A987}"/>
                </a:ext>
              </a:extLst>
            </p:cNvPr>
            <p:cNvSpPr/>
            <p:nvPr/>
          </p:nvSpPr>
          <p:spPr>
            <a:xfrm>
              <a:off x="228600" y="3624816"/>
              <a:ext cx="754073" cy="11566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pic>
          <p:nvPicPr>
            <p:cNvPr id="35" name="Picture 2" descr="Image result for gpic logo">
              <a:hlinkClick r:id="rId10"/>
              <a:extLst>
                <a:ext uri="{FF2B5EF4-FFF2-40B4-BE49-F238E27FC236}">
                  <a16:creationId xmlns:a16="http://schemas.microsoft.com/office/drawing/2014/main" xmlns="" id="{36563A42-5C4A-4D10-91DF-91F5C9BB49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36" y="3709228"/>
              <a:ext cx="685800" cy="1091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9B5B0FC3-66EE-490D-A4C6-5226F96BCB7F}"/>
              </a:ext>
            </a:extLst>
          </p:cNvPr>
          <p:cNvGrpSpPr/>
          <p:nvPr/>
        </p:nvGrpSpPr>
        <p:grpSpPr>
          <a:xfrm>
            <a:off x="4311519" y="2923101"/>
            <a:ext cx="758065" cy="842493"/>
            <a:chOff x="6156553" y="3875893"/>
            <a:chExt cx="667308" cy="735842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175E1DA1-8B47-495A-BAEA-BEFF3108F0CD}"/>
                </a:ext>
              </a:extLst>
            </p:cNvPr>
            <p:cNvSpPr/>
            <p:nvPr/>
          </p:nvSpPr>
          <p:spPr>
            <a:xfrm>
              <a:off x="6211888" y="3903921"/>
              <a:ext cx="611973" cy="5356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pic>
          <p:nvPicPr>
            <p:cNvPr id="38" name="Picture 5" descr="نتيجة بحث الصور عن شركة مطار البحرين">
              <a:hlinkClick r:id="rId12"/>
              <a:extLst>
                <a:ext uri="{FF2B5EF4-FFF2-40B4-BE49-F238E27FC236}">
                  <a16:creationId xmlns:a16="http://schemas.microsoft.com/office/drawing/2014/main" xmlns="" id="{938C4B86-B658-4235-81BD-E0AF5C4CCA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553" y="3875893"/>
              <a:ext cx="667305" cy="735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" name="Picture 3">
            <a:extLst>
              <a:ext uri="{FF2B5EF4-FFF2-40B4-BE49-F238E27FC236}">
                <a16:creationId xmlns:a16="http://schemas.microsoft.com/office/drawing/2014/main" xmlns="" id="{3C0F5111-9807-44C2-A495-38DFD3F07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119" y="2959438"/>
            <a:ext cx="9525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9" descr="image004">
            <a:extLst>
              <a:ext uri="{FF2B5EF4-FFF2-40B4-BE49-F238E27FC236}">
                <a16:creationId xmlns:a16="http://schemas.microsoft.com/office/drawing/2014/main" xmlns="" id="{119CE4CE-077A-437D-9685-FCCDD5578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181" y="3131622"/>
            <a:ext cx="10922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" descr="image002">
            <a:extLst>
              <a:ext uri="{FF2B5EF4-FFF2-40B4-BE49-F238E27FC236}">
                <a16:creationId xmlns:a16="http://schemas.microsoft.com/office/drawing/2014/main" xmlns="" id="{4B197892-AE26-40C4-BB3D-38A5492B9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08663"/>
            <a:ext cx="1035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Slide Number Placeholder 1">
            <a:extLst>
              <a:ext uri="{FF2B5EF4-FFF2-40B4-BE49-F238E27FC236}">
                <a16:creationId xmlns:a16="http://schemas.microsoft.com/office/drawing/2014/main" xmlns="" id="{79F9A0FA-11E2-4A98-BDF7-A50A43777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508750"/>
            <a:ext cx="2133600" cy="365125"/>
          </a:xfrm>
        </p:spPr>
        <p:txBody>
          <a:bodyPr/>
          <a:lstStyle/>
          <a:p>
            <a:fld id="{7B07E811-972C-47F8-AD46-3BDD1F6C16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16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0F02C3B-56F2-442F-95BC-9B602DFDCE88}"/>
              </a:ext>
            </a:extLst>
          </p:cNvPr>
          <p:cNvSpPr/>
          <p:nvPr/>
        </p:nvSpPr>
        <p:spPr>
          <a:xfrm flipV="1">
            <a:off x="505529" y="1651098"/>
            <a:ext cx="8257470" cy="4571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9917E13-B69C-4168-BDCB-5816FF42891C}"/>
              </a:ext>
            </a:extLst>
          </p:cNvPr>
          <p:cNvSpPr/>
          <p:nvPr/>
        </p:nvSpPr>
        <p:spPr>
          <a:xfrm flipV="1">
            <a:off x="505522" y="1783081"/>
            <a:ext cx="8257477" cy="4571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B2C419E-873E-4259-9420-10302A3CD3A3}"/>
              </a:ext>
            </a:extLst>
          </p:cNvPr>
          <p:cNvSpPr/>
          <p:nvPr/>
        </p:nvSpPr>
        <p:spPr>
          <a:xfrm>
            <a:off x="1524000" y="365127"/>
            <a:ext cx="7124699" cy="150810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3600" b="1" dirty="0">
                <a:solidFill>
                  <a:schemeClr val="bg2">
                    <a:lumMod val="50000"/>
                  </a:schemeClr>
                </a:solidFill>
                <a:latin typeface="Sakkal Majalla" pitchFamily="2" charset="-78"/>
                <a:ea typeface="Calibri"/>
                <a:cs typeface="Sakkal Majalla" pitchFamily="2" charset="-78"/>
              </a:rPr>
              <a:t>نماذج لتطبيقات </a:t>
            </a:r>
            <a:r>
              <a:rPr lang="ar-BH" sz="3600" b="1" dirty="0" smtClean="0">
                <a:solidFill>
                  <a:schemeClr val="bg2">
                    <a:lumMod val="50000"/>
                  </a:schemeClr>
                </a:solidFill>
                <a:latin typeface="Sakkal Majalla" pitchFamily="2" charset="-78"/>
                <a:ea typeface="Calibri"/>
                <a:cs typeface="Sakkal Majalla" pitchFamily="2" charset="-78"/>
              </a:rPr>
              <a:t>لنموذج </a:t>
            </a:r>
            <a:r>
              <a:rPr lang="ar-BH" sz="3600" b="1" dirty="0">
                <a:solidFill>
                  <a:schemeClr val="bg2">
                    <a:lumMod val="50000"/>
                  </a:schemeClr>
                </a:solidFill>
                <a:latin typeface="Sakkal Majalla" pitchFamily="2" charset="-78"/>
                <a:ea typeface="Calibri"/>
                <a:cs typeface="Sakkal Majalla" pitchFamily="2" charset="-78"/>
              </a:rPr>
              <a:t>الوطني </a:t>
            </a:r>
            <a:r>
              <a:rPr lang="ar-BH" sz="3600" b="1" dirty="0" smtClean="0">
                <a:solidFill>
                  <a:schemeClr val="bg2">
                    <a:lumMod val="50000"/>
                  </a:schemeClr>
                </a:solidFill>
                <a:latin typeface="Sakkal Majalla" pitchFamily="2" charset="-78"/>
                <a:ea typeface="Calibri"/>
                <a:cs typeface="Sakkal Majalla" pitchFamily="2" charset="-78"/>
              </a:rPr>
              <a:t>في </a:t>
            </a:r>
            <a:r>
              <a:rPr lang="ar-BH" sz="3600" b="1" dirty="0">
                <a:solidFill>
                  <a:schemeClr val="bg2">
                    <a:lumMod val="50000"/>
                  </a:schemeClr>
                </a:solidFill>
                <a:latin typeface="Sakkal Majalla" pitchFamily="2" charset="-78"/>
                <a:ea typeface="Calibri"/>
                <a:cs typeface="Sakkal Majalla" pitchFamily="2" charset="-78"/>
              </a:rPr>
              <a:t>مجال تكافؤ الفرص بين الجنسين</a:t>
            </a:r>
          </a:p>
          <a:p>
            <a:pPr algn="r" rtl="1"/>
            <a:endParaRPr lang="en-US" sz="20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Picture 15" descr="scan0004">
            <a:extLst>
              <a:ext uri="{FF2B5EF4-FFF2-40B4-BE49-F238E27FC236}">
                <a16:creationId xmlns:a16="http://schemas.microsoft.com/office/drawing/2014/main" xmlns="" id="{E234AA0F-57B9-4151-A31A-204CA35A2E1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07" y="365127"/>
            <a:ext cx="876300" cy="1199707"/>
          </a:xfrm>
          <a:prstGeom prst="rect">
            <a:avLst/>
          </a:prstGeom>
          <a:ln>
            <a:noFill/>
          </a:ln>
          <a:effectLst/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25E05037-27E9-4FC9-B138-3F0EB2E1A383}"/>
              </a:ext>
            </a:extLst>
          </p:cNvPr>
          <p:cNvSpPr/>
          <p:nvPr/>
        </p:nvSpPr>
        <p:spPr>
          <a:xfrm>
            <a:off x="1219200" y="2057400"/>
            <a:ext cx="7035529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spAutoFit/>
          </a:bodyPr>
          <a:lstStyle/>
          <a:p>
            <a:pPr algn="ctr" rtl="1">
              <a:buClr>
                <a:srgbClr val="1F497D"/>
              </a:buClr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16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لجنة  تكافؤ الفرص في مؤسسات المجتمع المدني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AFF91106-FCBE-4FC0-9162-6B4159DB0FAF}"/>
              </a:ext>
            </a:extLst>
          </p:cNvPr>
          <p:cNvSpPr/>
          <p:nvPr/>
        </p:nvSpPr>
        <p:spPr>
          <a:xfrm>
            <a:off x="495407" y="2921978"/>
            <a:ext cx="8267592" cy="326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Low" defTabSz="8001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ar-SA" sz="2400" b="1" dirty="0">
                <a:latin typeface="Sakkal Majalla" panose="02000000000000000000" pitchFamily="2" charset="-78"/>
                <a:cs typeface="Sakkal Majalla" pitchFamily="2" charset="-78"/>
              </a:rPr>
              <a:t>نشر ثقافة تكافؤ الفرص في مؤسسات المجتمع المدني</a:t>
            </a:r>
            <a:r>
              <a:rPr lang="ar-BH" sz="2400" b="1" dirty="0">
                <a:latin typeface="Sakkal Majalla" panose="02000000000000000000" pitchFamily="2" charset="-78"/>
                <a:cs typeface="Sakkal Majalla" pitchFamily="2" charset="-78"/>
              </a:rPr>
              <a:t>.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 algn="justLow" defTabSz="8001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ar-BH" sz="2400" b="1" dirty="0">
                <a:latin typeface="Sakkal Majalla" panose="02000000000000000000" pitchFamily="2" charset="-78"/>
                <a:cs typeface="Sakkal Majalla" pitchFamily="2" charset="-78"/>
              </a:rPr>
              <a:t>بناء قدرات مؤسسات المجتمع المدني وموظفي قطاع التنمية الاجتماعية المعنيين في مجال إدماج احتياجات المرأة وتكافؤ الفرص.</a:t>
            </a:r>
          </a:p>
          <a:p>
            <a:pPr marL="285750" indent="-285750" algn="justLow" defTabSz="8001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ar-BH" sz="2400" b="1" dirty="0">
                <a:latin typeface="Sakkal Majalla" panose="02000000000000000000" pitchFamily="2" charset="-78"/>
                <a:cs typeface="Sakkal Majalla" pitchFamily="2" charset="-78"/>
              </a:rPr>
              <a:t>تهيئة فريق من المدربين من أعضاء جمعية البحرين للتدريب وتنمية الموارد البشرية لتدريب الجمعيات المهنية وأعضاء لجان إدماج احتياجات المرأة في المجال</a:t>
            </a:r>
            <a:endParaRPr lang="en-US" sz="2400" b="1" dirty="0">
              <a:latin typeface="Sakkal Majalla" panose="02000000000000000000" pitchFamily="2" charset="-78"/>
              <a:cs typeface="Sakkal Majalla" pitchFamily="2" charset="-78"/>
            </a:endParaRPr>
          </a:p>
          <a:p>
            <a:pPr marL="285750" indent="-285750" algn="justLow" defTabSz="8001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قيام الاتحاد النسائي 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بتنفيذ</a:t>
            </a:r>
            <a:r>
              <a:rPr lang="en-US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دورات تدريبية وورش عمل للتوعية في القضايا ذات الأولوية.</a:t>
            </a:r>
            <a:endParaRPr lang="en-US" sz="2400" b="1" dirty="0">
              <a:latin typeface="Sakkal Majalla" panose="02000000000000000000" pitchFamily="2" charset="-78"/>
              <a:cs typeface="Sakkal Majalla" pitchFamily="2" charset="-78"/>
            </a:endParaRPr>
          </a:p>
          <a:p>
            <a:pPr marL="285750" indent="-285750" algn="justLow" defTabSz="8001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تفعيل دور اللجنة الشبابية في الاتحاد النسائي البحريني لدعم قضايا المرأة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4554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0F02C3B-56F2-442F-95BC-9B602DFDCE88}"/>
              </a:ext>
            </a:extLst>
          </p:cNvPr>
          <p:cNvSpPr/>
          <p:nvPr/>
        </p:nvSpPr>
        <p:spPr>
          <a:xfrm flipV="1">
            <a:off x="505529" y="1651098"/>
            <a:ext cx="8257470" cy="4571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9917E13-B69C-4168-BDCB-5816FF42891C}"/>
              </a:ext>
            </a:extLst>
          </p:cNvPr>
          <p:cNvSpPr/>
          <p:nvPr/>
        </p:nvSpPr>
        <p:spPr>
          <a:xfrm flipV="1">
            <a:off x="505522" y="1783081"/>
            <a:ext cx="8257477" cy="4571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B2C419E-873E-4259-9420-10302A3CD3A3}"/>
              </a:ext>
            </a:extLst>
          </p:cNvPr>
          <p:cNvSpPr/>
          <p:nvPr/>
        </p:nvSpPr>
        <p:spPr>
          <a:xfrm>
            <a:off x="1585682" y="964980"/>
            <a:ext cx="7124699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3600" b="1" dirty="0">
                <a:solidFill>
                  <a:schemeClr val="bg2">
                    <a:lumMod val="50000"/>
                  </a:schemeClr>
                </a:solidFill>
                <a:latin typeface="Sakkal Majalla" pitchFamily="2" charset="-78"/>
                <a:ea typeface="Calibri"/>
                <a:cs typeface="Sakkal Majalla" pitchFamily="2" charset="-78"/>
              </a:rPr>
              <a:t>في مجال القوانين والتشريعات الداعمة للمرأة</a:t>
            </a:r>
            <a:endParaRPr lang="en-US" sz="20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Picture 15" descr="scan0004">
            <a:extLst>
              <a:ext uri="{FF2B5EF4-FFF2-40B4-BE49-F238E27FC236}">
                <a16:creationId xmlns:a16="http://schemas.microsoft.com/office/drawing/2014/main" xmlns="" id="{E234AA0F-57B9-4151-A31A-204CA35A2E1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07" y="365127"/>
            <a:ext cx="876300" cy="1199707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53B8A6C-9B7B-4C5E-BC77-551786848DB0}"/>
              </a:ext>
            </a:extLst>
          </p:cNvPr>
          <p:cNvSpPr/>
          <p:nvPr/>
        </p:nvSpPr>
        <p:spPr>
          <a:xfrm>
            <a:off x="536182" y="2091479"/>
            <a:ext cx="819615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rtl="1">
              <a:buFont typeface="Wingdings" panose="05000000000000000000" pitchFamily="2" charset="2"/>
              <a:buChar char="ü"/>
            </a:pPr>
            <a:r>
              <a:rPr lang="ar-BH" sz="2400" dirty="0">
                <a:latin typeface="Sakkal Majalla" pitchFamily="2" charset="-78"/>
                <a:cs typeface="Sakkal Majalla" pitchFamily="2" charset="-78"/>
              </a:rPr>
              <a:t>قانون بإنشاء </a:t>
            </a:r>
            <a:r>
              <a:rPr lang="ar-BH" sz="2400" u="sng" dirty="0">
                <a:latin typeface="Sakkal Majalla" pitchFamily="2" charset="-78"/>
                <a:cs typeface="Sakkal Majalla" pitchFamily="2" charset="-78"/>
              </a:rPr>
              <a:t>صندوق النفقة</a:t>
            </a:r>
            <a:r>
              <a:rPr lang="en-US" sz="2400" dirty="0">
                <a:latin typeface="Sakkal Majalla" pitchFamily="2" charset="-78"/>
                <a:cs typeface="Sakkal Majalla" pitchFamily="2" charset="-78"/>
              </a:rPr>
              <a:t>. </a:t>
            </a:r>
            <a:r>
              <a:rPr lang="ar-BH" sz="2400" dirty="0">
                <a:latin typeface="Sakkal Majalla" pitchFamily="2" charset="-78"/>
                <a:cs typeface="Sakkal Majalla" pitchFamily="2" charset="-78"/>
              </a:rPr>
              <a:t> (2005)</a:t>
            </a:r>
          </a:p>
          <a:p>
            <a:pPr marL="285750" indent="-285750" algn="just" rtl="1">
              <a:buFont typeface="Wingdings" panose="05000000000000000000" pitchFamily="2" charset="2"/>
              <a:buChar char="ü"/>
            </a:pPr>
            <a:r>
              <a:rPr lang="ar-BH" sz="2400" dirty="0">
                <a:latin typeface="Sakkal Majalla" pitchFamily="2" charset="-78"/>
                <a:cs typeface="Sakkal Majalla" pitchFamily="2" charset="-78"/>
              </a:rPr>
              <a:t>المرسوم بقانون بشأن </a:t>
            </a:r>
            <a:r>
              <a:rPr lang="ar-BH" sz="2400" u="sng" dirty="0">
                <a:latin typeface="Sakkal Majalla" pitchFamily="2" charset="-78"/>
                <a:cs typeface="Sakkal Majalla" pitchFamily="2" charset="-78"/>
              </a:rPr>
              <a:t>إلزامية عرض الدعاوى الأسرية على مكتب التوفيق الأسري</a:t>
            </a:r>
            <a:r>
              <a:rPr lang="ar-BH" sz="2400" dirty="0">
                <a:latin typeface="Sakkal Majalla" pitchFamily="2" charset="-78"/>
                <a:cs typeface="Sakkal Majalla" pitchFamily="2" charset="-78"/>
              </a:rPr>
              <a:t> للقيام بمهام التسوية قبل اللجوء الى المحكمة الشرعية. (2015)</a:t>
            </a:r>
          </a:p>
          <a:p>
            <a:pPr marL="285750" indent="-285750" algn="just" rtl="1">
              <a:buFont typeface="Wingdings" panose="05000000000000000000" pitchFamily="2" charset="2"/>
              <a:buChar char="ü"/>
            </a:pPr>
            <a:r>
              <a:rPr lang="ar-BH" sz="2400" dirty="0">
                <a:latin typeface="Sakkal Majalla" pitchFamily="2" charset="-78"/>
                <a:cs typeface="Sakkal Majalla" pitchFamily="2" charset="-78"/>
              </a:rPr>
              <a:t>قانون بشأن </a:t>
            </a:r>
            <a:r>
              <a:rPr lang="ar-BH" sz="2400" u="sng" dirty="0">
                <a:latin typeface="Sakkal Majalla" pitchFamily="2" charset="-78"/>
                <a:cs typeface="Sakkal Majalla" pitchFamily="2" charset="-78"/>
              </a:rPr>
              <a:t>الحماية من العنف الأسري</a:t>
            </a:r>
            <a:r>
              <a:rPr lang="ar-BH" sz="2400" dirty="0">
                <a:latin typeface="Sakkal Majalla" pitchFamily="2" charset="-78"/>
                <a:cs typeface="Sakkal Majalla" pitchFamily="2" charset="-78"/>
              </a:rPr>
              <a:t> وصدور الاستراتيجية الوطنية لحماية المرأة من العنف الأسري في نوفمبر( 2015).</a:t>
            </a: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ar-BH" sz="2400" dirty="0">
                <a:latin typeface="Sakkal Majalla" pitchFamily="2" charset="-78"/>
                <a:cs typeface="Sakkal Majalla" pitchFamily="2" charset="-78"/>
              </a:rPr>
              <a:t>قرار  وزاري بشأن نظام الاسكان، بمنح خدمة السكن المؤقت للمرأة المطلقة أو المهجورة أو الأرملة وليس لديها ابن أو العزباء يتيمة الأبوين. (2015)</a:t>
            </a: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ar-BH" sz="2400" dirty="0">
                <a:latin typeface="Sakkal Majalla" pitchFamily="2" charset="-78"/>
                <a:cs typeface="Sakkal Majalla" pitchFamily="2" charset="-78"/>
              </a:rPr>
              <a:t>الانتهاء من </a:t>
            </a:r>
            <a:r>
              <a:rPr lang="ar-BH" sz="2400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النموذج الأول للمشروع الإسكاني "مساكن" في المحافظة الشمالية </a:t>
            </a:r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الموجهة للفئة الخامسة من المستفيدات بحق الانتفاع من الخدمات الإسكانية دون التملك. (2016)</a:t>
            </a: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قانون الأسرة ومحاكم الأسرة</a:t>
            </a: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خدمات الاستشارات الاسرية والدعم القانوني ومتابعة الطلبات الحكومية.</a:t>
            </a:r>
          </a:p>
        </p:txBody>
      </p:sp>
    </p:spTree>
    <p:extLst>
      <p:ext uri="{BB962C8B-B14F-4D97-AF65-F5344CB8AC3E}">
        <p14:creationId xmlns:p14="http://schemas.microsoft.com/office/powerpoint/2010/main" val="31325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6795</TotalTime>
  <Words>1169</Words>
  <Application>Microsoft Office PowerPoint</Application>
  <PresentationFormat>On-screen Show (4:3)</PresentationFormat>
  <Paragraphs>177</Paragraphs>
  <Slides>19</Slides>
  <Notes>14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Microsoft Excel 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SC01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Mariam Ahmed</dc:creator>
  <cp:lastModifiedBy>Baheja</cp:lastModifiedBy>
  <cp:revision>809</cp:revision>
  <cp:lastPrinted>2017-04-16T20:13:05Z</cp:lastPrinted>
  <dcterms:created xsi:type="dcterms:W3CDTF">2017-01-05T07:20:06Z</dcterms:created>
  <dcterms:modified xsi:type="dcterms:W3CDTF">2017-11-08T04:58:29Z</dcterms:modified>
</cp:coreProperties>
</file>