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4"/>
  </p:notesMasterIdLst>
  <p:sldIdLst>
    <p:sldId id="256" r:id="rId2"/>
    <p:sldId id="258" r:id="rId3"/>
    <p:sldId id="276" r:id="rId4"/>
    <p:sldId id="331" r:id="rId5"/>
    <p:sldId id="284" r:id="rId6"/>
    <p:sldId id="280" r:id="rId7"/>
    <p:sldId id="327" r:id="rId8"/>
    <p:sldId id="281" r:id="rId9"/>
    <p:sldId id="287" r:id="rId10"/>
    <p:sldId id="288" r:id="rId11"/>
    <p:sldId id="336" r:id="rId12"/>
    <p:sldId id="33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13" autoAdjust="0"/>
    <p:restoredTop sz="70860" autoAdjust="0"/>
  </p:normalViewPr>
  <p:slideViewPr>
    <p:cSldViewPr>
      <p:cViewPr varScale="1">
        <p:scale>
          <a:sx n="56" d="100"/>
          <a:sy n="56" d="100"/>
        </p:scale>
        <p:origin x="156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94" d="100"/>
          <a:sy n="194" d="100"/>
        </p:scale>
        <p:origin x="-1816" y="-168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A78133-9C70-49EA-B991-8CA3786C490D}" type="doc">
      <dgm:prSet loTypeId="urn:microsoft.com/office/officeart/2016/7/layout/BasicLinearProcessNumbered" loCatId="process" qsTypeId="urn:microsoft.com/office/officeart/2005/8/quickstyle/simple1" qsCatId="simple" csTypeId="urn:microsoft.com/office/officeart/2005/8/colors/ColorSchemeForSuggestions" csCatId="other" phldr="1"/>
      <dgm:spPr/>
      <dgm:t>
        <a:bodyPr/>
        <a:lstStyle/>
        <a:p>
          <a:endParaRPr lang="en-US"/>
        </a:p>
      </dgm:t>
    </dgm:pt>
    <dgm:pt modelId="{A0E590DE-F66D-4FC2-9339-22F721AF4AC4}">
      <dgm:prSet/>
      <dgm:spPr/>
      <dgm:t>
        <a:bodyPr/>
        <a:lstStyle/>
        <a:p>
          <a:r>
            <a:rPr lang="en-AU" b="1" dirty="0" smtClean="0"/>
            <a:t>TODAY</a:t>
          </a:r>
        </a:p>
        <a:p>
          <a:r>
            <a:rPr lang="en-AU" b="1" dirty="0" smtClean="0">
              <a:solidFill>
                <a:schemeClr val="accent1">
                  <a:lumMod val="75000"/>
                </a:schemeClr>
              </a:solidFill>
            </a:rPr>
            <a:t>THE BODY IN CONTEMPORARY SOCIAL SCIENCE</a:t>
          </a:r>
          <a:endParaRPr lang="en-US" dirty="0">
            <a:solidFill>
              <a:schemeClr val="accent1">
                <a:lumMod val="75000"/>
              </a:schemeClr>
            </a:solidFill>
            <a:latin typeface="Franklin Gothic Medium Cond" charset="0"/>
            <a:ea typeface="Franklin Gothic Medium Cond" charset="0"/>
            <a:cs typeface="Franklin Gothic Medium Cond" charset="0"/>
          </a:endParaRPr>
        </a:p>
      </dgm:t>
    </dgm:pt>
    <dgm:pt modelId="{225B4889-86BE-4E50-A17D-B5ADDEA575FE}" type="parTrans" cxnId="{9E6520D2-FCBA-41E8-AC26-AB29D920A6E9}">
      <dgm:prSet/>
      <dgm:spPr/>
      <dgm:t>
        <a:bodyPr/>
        <a:lstStyle/>
        <a:p>
          <a:endParaRPr lang="en-US"/>
        </a:p>
      </dgm:t>
    </dgm:pt>
    <dgm:pt modelId="{8A996223-E680-484F-AC6C-94EC8291CE2D}" type="sibTrans" cxnId="{9E6520D2-FCBA-41E8-AC26-AB29D920A6E9}">
      <dgm:prSet phldrT="1" phldr="0"/>
      <dgm:spPr/>
      <dgm:t>
        <a:bodyPr/>
        <a:lstStyle/>
        <a:p>
          <a:r>
            <a:rPr lang="en-US" dirty="0">
              <a:latin typeface="Franklin Gothic Medium Cond" charset="0"/>
              <a:ea typeface="Franklin Gothic Medium Cond" charset="0"/>
              <a:cs typeface="Franklin Gothic Medium Cond" charset="0"/>
            </a:rPr>
            <a:t>1</a:t>
          </a:r>
        </a:p>
      </dgm:t>
    </dgm:pt>
    <dgm:pt modelId="{7D838DB1-563D-4663-8C7B-B2099D06E78A}">
      <dgm:prSet/>
      <dgm:spPr/>
      <dgm:t>
        <a:bodyPr/>
        <a:lstStyle/>
        <a:p>
          <a:r>
            <a:rPr lang="en-US" b="1" dirty="0" smtClean="0"/>
            <a:t>TOMORROW</a:t>
          </a:r>
        </a:p>
        <a:p>
          <a:r>
            <a:rPr lang="en-US" b="1" dirty="0" smtClean="0"/>
            <a:t>Body and Self</a:t>
          </a:r>
        </a:p>
        <a:p>
          <a:r>
            <a:rPr lang="en-GB" b="1" dirty="0" smtClean="0">
              <a:solidFill>
                <a:schemeClr val="accent1">
                  <a:lumMod val="75000"/>
                </a:schemeClr>
              </a:solidFill>
            </a:rPr>
            <a:t>THE VISUAL TURN</a:t>
          </a:r>
          <a:endParaRPr lang="en-US" b="1" dirty="0">
            <a:solidFill>
              <a:schemeClr val="accent1">
                <a:lumMod val="75000"/>
              </a:schemeClr>
            </a:solidFill>
            <a:latin typeface="Franklin Gothic Medium Cond" charset="0"/>
            <a:ea typeface="Franklin Gothic Medium Cond" charset="0"/>
            <a:cs typeface="Franklin Gothic Medium Cond" charset="0"/>
          </a:endParaRPr>
        </a:p>
      </dgm:t>
    </dgm:pt>
    <dgm:pt modelId="{4A0A1D21-5801-4728-9004-3B5952CC429C}" type="parTrans" cxnId="{8A05C901-C8D7-4D86-836A-00452DF83BF6}">
      <dgm:prSet/>
      <dgm:spPr/>
      <dgm:t>
        <a:bodyPr/>
        <a:lstStyle/>
        <a:p>
          <a:endParaRPr lang="en-US"/>
        </a:p>
      </dgm:t>
    </dgm:pt>
    <dgm:pt modelId="{84F0B33C-9C73-4556-9C52-BB8E867D7966}" type="sibTrans" cxnId="{8A05C901-C8D7-4D86-836A-00452DF83BF6}">
      <dgm:prSet phldrT="2" phldr="0"/>
      <dgm:spPr/>
      <dgm:t>
        <a:bodyPr/>
        <a:lstStyle/>
        <a:p>
          <a:r>
            <a:rPr lang="en-US" dirty="0">
              <a:latin typeface="Franklin Gothic Medium Cond" charset="0"/>
              <a:ea typeface="Franklin Gothic Medium Cond" charset="0"/>
              <a:cs typeface="Franklin Gothic Medium Cond" charset="0"/>
            </a:rPr>
            <a:t>2</a:t>
          </a:r>
        </a:p>
      </dgm:t>
    </dgm:pt>
    <dgm:pt modelId="{1B345ED7-2BBE-4FCA-A49F-480113ABD47A}">
      <dgm:prSet/>
      <dgm:spPr/>
      <dgm:t>
        <a:bodyPr/>
        <a:lstStyle/>
        <a:p>
          <a:r>
            <a:rPr lang="en-AU" b="1" dirty="0" smtClean="0"/>
            <a:t>TOMORROW</a:t>
          </a:r>
        </a:p>
        <a:p>
          <a:r>
            <a:rPr lang="en-AU" b="1" dirty="0" smtClean="0"/>
            <a:t>Body and Self</a:t>
          </a:r>
        </a:p>
        <a:p>
          <a:r>
            <a:rPr lang="en-AU" b="1" dirty="0" smtClean="0">
              <a:solidFill>
                <a:schemeClr val="accent1">
                  <a:lumMod val="75000"/>
                </a:schemeClr>
              </a:solidFill>
            </a:rPr>
            <a:t>COSMETIC SURGERY</a:t>
          </a:r>
          <a:endParaRPr lang="en-US" b="1" dirty="0">
            <a:solidFill>
              <a:schemeClr val="accent1">
                <a:lumMod val="75000"/>
              </a:schemeClr>
            </a:solidFill>
            <a:latin typeface="Franklin Gothic Medium Cond" charset="0"/>
            <a:ea typeface="Franklin Gothic Medium Cond" charset="0"/>
            <a:cs typeface="Franklin Gothic Medium Cond" charset="0"/>
          </a:endParaRPr>
        </a:p>
      </dgm:t>
    </dgm:pt>
    <dgm:pt modelId="{15FB4A15-FD64-4180-829E-751168C33F1D}" type="parTrans" cxnId="{3FC44112-0497-482C-89CB-74A40FB0A33F}">
      <dgm:prSet/>
      <dgm:spPr/>
      <dgm:t>
        <a:bodyPr/>
        <a:lstStyle/>
        <a:p>
          <a:endParaRPr lang="en-US"/>
        </a:p>
      </dgm:t>
    </dgm:pt>
    <dgm:pt modelId="{9CD3D71C-5351-4862-BFF6-61876A1F0469}" type="sibTrans" cxnId="{3FC44112-0497-482C-89CB-74A40FB0A33F}">
      <dgm:prSet phldrT="3" phldr="0"/>
      <dgm:spPr/>
      <dgm:t>
        <a:bodyPr/>
        <a:lstStyle/>
        <a:p>
          <a:r>
            <a:rPr lang="en-US" dirty="0">
              <a:latin typeface="Franklin Gothic Medium Cond" charset="0"/>
              <a:ea typeface="Franklin Gothic Medium Cond" charset="0"/>
              <a:cs typeface="Franklin Gothic Medium Cond" charset="0"/>
            </a:rPr>
            <a:t>3</a:t>
          </a:r>
        </a:p>
      </dgm:t>
    </dgm:pt>
    <dgm:pt modelId="{A97ADA52-2449-904B-B29E-BF047105D57D}" type="pres">
      <dgm:prSet presAssocID="{54A78133-9C70-49EA-B991-8CA3786C490D}" presName="Name0" presStyleCnt="0">
        <dgm:presLayoutVars>
          <dgm:animLvl val="lvl"/>
          <dgm:resizeHandles val="exact"/>
        </dgm:presLayoutVars>
      </dgm:prSet>
      <dgm:spPr/>
      <dgm:t>
        <a:bodyPr/>
        <a:lstStyle/>
        <a:p>
          <a:endParaRPr lang="en-GB"/>
        </a:p>
      </dgm:t>
    </dgm:pt>
    <dgm:pt modelId="{8B1947F2-B7D9-DB4B-A574-619FC83B8D3D}" type="pres">
      <dgm:prSet presAssocID="{A0E590DE-F66D-4FC2-9339-22F721AF4AC4}" presName="compositeNode" presStyleCnt="0">
        <dgm:presLayoutVars>
          <dgm:bulletEnabled val="1"/>
        </dgm:presLayoutVars>
      </dgm:prSet>
      <dgm:spPr/>
    </dgm:pt>
    <dgm:pt modelId="{F2C5884B-2F2B-9746-A846-52DCC759DA8F}" type="pres">
      <dgm:prSet presAssocID="{A0E590DE-F66D-4FC2-9339-22F721AF4AC4}" presName="bgRect" presStyleLbl="bgAccFollowNode1" presStyleIdx="0" presStyleCnt="3"/>
      <dgm:spPr/>
      <dgm:t>
        <a:bodyPr/>
        <a:lstStyle/>
        <a:p>
          <a:endParaRPr lang="en-GB"/>
        </a:p>
      </dgm:t>
    </dgm:pt>
    <dgm:pt modelId="{FAE83523-C815-DD4A-9BDB-4CE8E752DB02}" type="pres">
      <dgm:prSet presAssocID="{8A996223-E680-484F-AC6C-94EC8291CE2D}" presName="sibTransNodeCircle" presStyleLbl="alignNode1" presStyleIdx="0" presStyleCnt="6">
        <dgm:presLayoutVars>
          <dgm:chMax val="0"/>
          <dgm:bulletEnabled/>
        </dgm:presLayoutVars>
      </dgm:prSet>
      <dgm:spPr/>
      <dgm:t>
        <a:bodyPr/>
        <a:lstStyle/>
        <a:p>
          <a:endParaRPr lang="en-GB"/>
        </a:p>
      </dgm:t>
    </dgm:pt>
    <dgm:pt modelId="{EE8F83D6-1B5D-294C-8188-3E607E809825}" type="pres">
      <dgm:prSet presAssocID="{A0E590DE-F66D-4FC2-9339-22F721AF4AC4}" presName="bottomLine" presStyleLbl="alignNode1" presStyleIdx="1" presStyleCnt="6">
        <dgm:presLayoutVars/>
      </dgm:prSet>
      <dgm:spPr/>
    </dgm:pt>
    <dgm:pt modelId="{7DA89986-7CEE-774E-A46D-EF00CF16DF0A}" type="pres">
      <dgm:prSet presAssocID="{A0E590DE-F66D-4FC2-9339-22F721AF4AC4}" presName="nodeText" presStyleLbl="bgAccFollowNode1" presStyleIdx="0" presStyleCnt="3">
        <dgm:presLayoutVars>
          <dgm:bulletEnabled val="1"/>
        </dgm:presLayoutVars>
      </dgm:prSet>
      <dgm:spPr/>
      <dgm:t>
        <a:bodyPr/>
        <a:lstStyle/>
        <a:p>
          <a:endParaRPr lang="en-GB"/>
        </a:p>
      </dgm:t>
    </dgm:pt>
    <dgm:pt modelId="{50FBDB2C-603D-524E-AE07-D388F7532A77}" type="pres">
      <dgm:prSet presAssocID="{8A996223-E680-484F-AC6C-94EC8291CE2D}" presName="sibTrans" presStyleCnt="0"/>
      <dgm:spPr/>
    </dgm:pt>
    <dgm:pt modelId="{98D389E3-3ED1-3B4D-8E13-686F8DD1FFCE}" type="pres">
      <dgm:prSet presAssocID="{7D838DB1-563D-4663-8C7B-B2099D06E78A}" presName="compositeNode" presStyleCnt="0">
        <dgm:presLayoutVars>
          <dgm:bulletEnabled val="1"/>
        </dgm:presLayoutVars>
      </dgm:prSet>
      <dgm:spPr/>
    </dgm:pt>
    <dgm:pt modelId="{FA9D9F99-1A82-E24A-BE7F-A4C5E492D66F}" type="pres">
      <dgm:prSet presAssocID="{7D838DB1-563D-4663-8C7B-B2099D06E78A}" presName="bgRect" presStyleLbl="bgAccFollowNode1" presStyleIdx="1" presStyleCnt="3"/>
      <dgm:spPr/>
      <dgm:t>
        <a:bodyPr/>
        <a:lstStyle/>
        <a:p>
          <a:endParaRPr lang="en-GB"/>
        </a:p>
      </dgm:t>
    </dgm:pt>
    <dgm:pt modelId="{338BB2EC-7658-2F4E-AF25-047A4406C9E8}" type="pres">
      <dgm:prSet presAssocID="{84F0B33C-9C73-4556-9C52-BB8E867D7966}" presName="sibTransNodeCircle" presStyleLbl="alignNode1" presStyleIdx="2" presStyleCnt="6">
        <dgm:presLayoutVars>
          <dgm:chMax val="0"/>
          <dgm:bulletEnabled/>
        </dgm:presLayoutVars>
      </dgm:prSet>
      <dgm:spPr/>
      <dgm:t>
        <a:bodyPr/>
        <a:lstStyle/>
        <a:p>
          <a:endParaRPr lang="en-GB"/>
        </a:p>
      </dgm:t>
    </dgm:pt>
    <dgm:pt modelId="{6F63391E-1854-A343-9B18-6AF2885660F6}" type="pres">
      <dgm:prSet presAssocID="{7D838DB1-563D-4663-8C7B-B2099D06E78A}" presName="bottomLine" presStyleLbl="alignNode1" presStyleIdx="3" presStyleCnt="6">
        <dgm:presLayoutVars/>
      </dgm:prSet>
      <dgm:spPr/>
    </dgm:pt>
    <dgm:pt modelId="{1D66B104-7BAB-364D-8616-CB6E6042B7F9}" type="pres">
      <dgm:prSet presAssocID="{7D838DB1-563D-4663-8C7B-B2099D06E78A}" presName="nodeText" presStyleLbl="bgAccFollowNode1" presStyleIdx="1" presStyleCnt="3">
        <dgm:presLayoutVars>
          <dgm:bulletEnabled val="1"/>
        </dgm:presLayoutVars>
      </dgm:prSet>
      <dgm:spPr/>
      <dgm:t>
        <a:bodyPr/>
        <a:lstStyle/>
        <a:p>
          <a:endParaRPr lang="en-GB"/>
        </a:p>
      </dgm:t>
    </dgm:pt>
    <dgm:pt modelId="{7ECBDF00-F67B-8A4E-8938-462EEA26088D}" type="pres">
      <dgm:prSet presAssocID="{84F0B33C-9C73-4556-9C52-BB8E867D7966}" presName="sibTrans" presStyleCnt="0"/>
      <dgm:spPr/>
    </dgm:pt>
    <dgm:pt modelId="{6EA8A468-2C28-7941-B81B-437D24026CE0}" type="pres">
      <dgm:prSet presAssocID="{1B345ED7-2BBE-4FCA-A49F-480113ABD47A}" presName="compositeNode" presStyleCnt="0">
        <dgm:presLayoutVars>
          <dgm:bulletEnabled val="1"/>
        </dgm:presLayoutVars>
      </dgm:prSet>
      <dgm:spPr/>
    </dgm:pt>
    <dgm:pt modelId="{4C0DE3CB-068B-4E4F-A51D-A216B625B5A5}" type="pres">
      <dgm:prSet presAssocID="{1B345ED7-2BBE-4FCA-A49F-480113ABD47A}" presName="bgRect" presStyleLbl="bgAccFollowNode1" presStyleIdx="2" presStyleCnt="3"/>
      <dgm:spPr/>
      <dgm:t>
        <a:bodyPr/>
        <a:lstStyle/>
        <a:p>
          <a:endParaRPr lang="en-GB"/>
        </a:p>
      </dgm:t>
    </dgm:pt>
    <dgm:pt modelId="{86C17757-9ED5-4845-9A73-795972F56BF7}" type="pres">
      <dgm:prSet presAssocID="{9CD3D71C-5351-4862-BFF6-61876A1F0469}" presName="sibTransNodeCircle" presStyleLbl="alignNode1" presStyleIdx="4" presStyleCnt="6">
        <dgm:presLayoutVars>
          <dgm:chMax val="0"/>
          <dgm:bulletEnabled/>
        </dgm:presLayoutVars>
      </dgm:prSet>
      <dgm:spPr/>
      <dgm:t>
        <a:bodyPr/>
        <a:lstStyle/>
        <a:p>
          <a:endParaRPr lang="en-GB"/>
        </a:p>
      </dgm:t>
    </dgm:pt>
    <dgm:pt modelId="{7B77132C-7E4E-604A-90AD-C0FCAFDA19CE}" type="pres">
      <dgm:prSet presAssocID="{1B345ED7-2BBE-4FCA-A49F-480113ABD47A}" presName="bottomLine" presStyleLbl="alignNode1" presStyleIdx="5" presStyleCnt="6">
        <dgm:presLayoutVars/>
      </dgm:prSet>
      <dgm:spPr/>
    </dgm:pt>
    <dgm:pt modelId="{080BD81A-A75D-694A-97A4-B0FC295C3BC3}" type="pres">
      <dgm:prSet presAssocID="{1B345ED7-2BBE-4FCA-A49F-480113ABD47A}" presName="nodeText" presStyleLbl="bgAccFollowNode1" presStyleIdx="2" presStyleCnt="3">
        <dgm:presLayoutVars>
          <dgm:bulletEnabled val="1"/>
        </dgm:presLayoutVars>
      </dgm:prSet>
      <dgm:spPr/>
      <dgm:t>
        <a:bodyPr/>
        <a:lstStyle/>
        <a:p>
          <a:endParaRPr lang="en-GB"/>
        </a:p>
      </dgm:t>
    </dgm:pt>
  </dgm:ptLst>
  <dgm:cxnLst>
    <dgm:cxn modelId="{BC39913E-FB9E-E246-9A45-2DA98EEA923B}" type="presOf" srcId="{8A996223-E680-484F-AC6C-94EC8291CE2D}" destId="{FAE83523-C815-DD4A-9BDB-4CE8E752DB02}" srcOrd="0" destOrd="0" presId="urn:microsoft.com/office/officeart/2016/7/layout/BasicLinearProcessNumbered"/>
    <dgm:cxn modelId="{5624C24D-89EB-FD40-A0D2-85E7A56375CE}" type="presOf" srcId="{A0E590DE-F66D-4FC2-9339-22F721AF4AC4}" destId="{7DA89986-7CEE-774E-A46D-EF00CF16DF0A}" srcOrd="1" destOrd="0" presId="urn:microsoft.com/office/officeart/2016/7/layout/BasicLinearProcessNumbered"/>
    <dgm:cxn modelId="{7626218C-116B-674E-85E0-127E93B211A8}" type="presOf" srcId="{A0E590DE-F66D-4FC2-9339-22F721AF4AC4}" destId="{F2C5884B-2F2B-9746-A846-52DCC759DA8F}" srcOrd="0" destOrd="0" presId="urn:microsoft.com/office/officeart/2016/7/layout/BasicLinearProcessNumbered"/>
    <dgm:cxn modelId="{9E6520D2-FCBA-41E8-AC26-AB29D920A6E9}" srcId="{54A78133-9C70-49EA-B991-8CA3786C490D}" destId="{A0E590DE-F66D-4FC2-9339-22F721AF4AC4}" srcOrd="0" destOrd="0" parTransId="{225B4889-86BE-4E50-A17D-B5ADDEA575FE}" sibTransId="{8A996223-E680-484F-AC6C-94EC8291CE2D}"/>
    <dgm:cxn modelId="{54AD3641-0E6C-664B-9E9E-2C33D53065DE}" type="presOf" srcId="{1B345ED7-2BBE-4FCA-A49F-480113ABD47A}" destId="{080BD81A-A75D-694A-97A4-B0FC295C3BC3}" srcOrd="1" destOrd="0" presId="urn:microsoft.com/office/officeart/2016/7/layout/BasicLinearProcessNumbered"/>
    <dgm:cxn modelId="{8A05C901-C8D7-4D86-836A-00452DF83BF6}" srcId="{54A78133-9C70-49EA-B991-8CA3786C490D}" destId="{7D838DB1-563D-4663-8C7B-B2099D06E78A}" srcOrd="1" destOrd="0" parTransId="{4A0A1D21-5801-4728-9004-3B5952CC429C}" sibTransId="{84F0B33C-9C73-4556-9C52-BB8E867D7966}"/>
    <dgm:cxn modelId="{2747ED06-C958-BF45-A055-B0450796A821}" type="presOf" srcId="{84F0B33C-9C73-4556-9C52-BB8E867D7966}" destId="{338BB2EC-7658-2F4E-AF25-047A4406C9E8}" srcOrd="0" destOrd="0" presId="urn:microsoft.com/office/officeart/2016/7/layout/BasicLinearProcessNumbered"/>
    <dgm:cxn modelId="{A3C2E0B4-D5D2-4548-99F7-4F669E81D258}" type="presOf" srcId="{1B345ED7-2BBE-4FCA-A49F-480113ABD47A}" destId="{4C0DE3CB-068B-4E4F-A51D-A216B625B5A5}" srcOrd="0" destOrd="0" presId="urn:microsoft.com/office/officeart/2016/7/layout/BasicLinearProcessNumbered"/>
    <dgm:cxn modelId="{81677069-410B-E64D-90CC-210A4A7988C4}" type="presOf" srcId="{9CD3D71C-5351-4862-BFF6-61876A1F0469}" destId="{86C17757-9ED5-4845-9A73-795972F56BF7}" srcOrd="0" destOrd="0" presId="urn:microsoft.com/office/officeart/2016/7/layout/BasicLinearProcessNumbered"/>
    <dgm:cxn modelId="{1CDEC66F-608C-8948-A940-03FAD0666592}" type="presOf" srcId="{7D838DB1-563D-4663-8C7B-B2099D06E78A}" destId="{FA9D9F99-1A82-E24A-BE7F-A4C5E492D66F}" srcOrd="0" destOrd="0" presId="urn:microsoft.com/office/officeart/2016/7/layout/BasicLinearProcessNumbered"/>
    <dgm:cxn modelId="{CB0B406D-346D-EC4F-BB12-BAD5109C83A2}" type="presOf" srcId="{54A78133-9C70-49EA-B991-8CA3786C490D}" destId="{A97ADA52-2449-904B-B29E-BF047105D57D}" srcOrd="0" destOrd="0" presId="urn:microsoft.com/office/officeart/2016/7/layout/BasicLinearProcessNumbered"/>
    <dgm:cxn modelId="{3FC44112-0497-482C-89CB-74A40FB0A33F}" srcId="{54A78133-9C70-49EA-B991-8CA3786C490D}" destId="{1B345ED7-2BBE-4FCA-A49F-480113ABD47A}" srcOrd="2" destOrd="0" parTransId="{15FB4A15-FD64-4180-829E-751168C33F1D}" sibTransId="{9CD3D71C-5351-4862-BFF6-61876A1F0469}"/>
    <dgm:cxn modelId="{DBBF7B73-119B-9F4A-BD67-0C7511049D22}" type="presOf" srcId="{7D838DB1-563D-4663-8C7B-B2099D06E78A}" destId="{1D66B104-7BAB-364D-8616-CB6E6042B7F9}" srcOrd="1" destOrd="0" presId="urn:microsoft.com/office/officeart/2016/7/layout/BasicLinearProcessNumbered"/>
    <dgm:cxn modelId="{33EFC57E-D0AC-6540-9E59-BB3993584AF0}" type="presParOf" srcId="{A97ADA52-2449-904B-B29E-BF047105D57D}" destId="{8B1947F2-B7D9-DB4B-A574-619FC83B8D3D}" srcOrd="0" destOrd="0" presId="urn:microsoft.com/office/officeart/2016/7/layout/BasicLinearProcessNumbered"/>
    <dgm:cxn modelId="{8DCD3F8F-E3B3-9C4F-B13B-39487FBF6D65}" type="presParOf" srcId="{8B1947F2-B7D9-DB4B-A574-619FC83B8D3D}" destId="{F2C5884B-2F2B-9746-A846-52DCC759DA8F}" srcOrd="0" destOrd="0" presId="urn:microsoft.com/office/officeart/2016/7/layout/BasicLinearProcessNumbered"/>
    <dgm:cxn modelId="{1A81B7C1-0022-E548-9EFA-7E6EDD36576D}" type="presParOf" srcId="{8B1947F2-B7D9-DB4B-A574-619FC83B8D3D}" destId="{FAE83523-C815-DD4A-9BDB-4CE8E752DB02}" srcOrd="1" destOrd="0" presId="urn:microsoft.com/office/officeart/2016/7/layout/BasicLinearProcessNumbered"/>
    <dgm:cxn modelId="{CD20FE92-D64E-434E-B57E-E04645AEC988}" type="presParOf" srcId="{8B1947F2-B7D9-DB4B-A574-619FC83B8D3D}" destId="{EE8F83D6-1B5D-294C-8188-3E607E809825}" srcOrd="2" destOrd="0" presId="urn:microsoft.com/office/officeart/2016/7/layout/BasicLinearProcessNumbered"/>
    <dgm:cxn modelId="{EEE0FDA9-B64A-D744-B665-EE3CBCCA6334}" type="presParOf" srcId="{8B1947F2-B7D9-DB4B-A574-619FC83B8D3D}" destId="{7DA89986-7CEE-774E-A46D-EF00CF16DF0A}" srcOrd="3" destOrd="0" presId="urn:microsoft.com/office/officeart/2016/7/layout/BasicLinearProcessNumbered"/>
    <dgm:cxn modelId="{D71B088A-2033-994F-8870-02AA909073C8}" type="presParOf" srcId="{A97ADA52-2449-904B-B29E-BF047105D57D}" destId="{50FBDB2C-603D-524E-AE07-D388F7532A77}" srcOrd="1" destOrd="0" presId="urn:microsoft.com/office/officeart/2016/7/layout/BasicLinearProcessNumbered"/>
    <dgm:cxn modelId="{175F1718-3154-F941-9974-46F706575041}" type="presParOf" srcId="{A97ADA52-2449-904B-B29E-BF047105D57D}" destId="{98D389E3-3ED1-3B4D-8E13-686F8DD1FFCE}" srcOrd="2" destOrd="0" presId="urn:microsoft.com/office/officeart/2016/7/layout/BasicLinearProcessNumbered"/>
    <dgm:cxn modelId="{0BBE45EE-104A-1D47-AEE5-E0981DEEBDC6}" type="presParOf" srcId="{98D389E3-3ED1-3B4D-8E13-686F8DD1FFCE}" destId="{FA9D9F99-1A82-E24A-BE7F-A4C5E492D66F}" srcOrd="0" destOrd="0" presId="urn:microsoft.com/office/officeart/2016/7/layout/BasicLinearProcessNumbered"/>
    <dgm:cxn modelId="{24385DD4-612A-3C41-948F-EC7AA9F4D93B}" type="presParOf" srcId="{98D389E3-3ED1-3B4D-8E13-686F8DD1FFCE}" destId="{338BB2EC-7658-2F4E-AF25-047A4406C9E8}" srcOrd="1" destOrd="0" presId="urn:microsoft.com/office/officeart/2016/7/layout/BasicLinearProcessNumbered"/>
    <dgm:cxn modelId="{2F60600F-F01C-0949-8E54-C06671C319F3}" type="presParOf" srcId="{98D389E3-3ED1-3B4D-8E13-686F8DD1FFCE}" destId="{6F63391E-1854-A343-9B18-6AF2885660F6}" srcOrd="2" destOrd="0" presId="urn:microsoft.com/office/officeart/2016/7/layout/BasicLinearProcessNumbered"/>
    <dgm:cxn modelId="{FC7BA32E-6512-484B-8356-FE35311AA5D8}" type="presParOf" srcId="{98D389E3-3ED1-3B4D-8E13-686F8DD1FFCE}" destId="{1D66B104-7BAB-364D-8616-CB6E6042B7F9}" srcOrd="3" destOrd="0" presId="urn:microsoft.com/office/officeart/2016/7/layout/BasicLinearProcessNumbered"/>
    <dgm:cxn modelId="{144069B3-F44C-AF41-949C-4F282A72859F}" type="presParOf" srcId="{A97ADA52-2449-904B-B29E-BF047105D57D}" destId="{7ECBDF00-F67B-8A4E-8938-462EEA26088D}" srcOrd="3" destOrd="0" presId="urn:microsoft.com/office/officeart/2016/7/layout/BasicLinearProcessNumbered"/>
    <dgm:cxn modelId="{9F75104A-51DA-1648-9A6C-ACC801E9759F}" type="presParOf" srcId="{A97ADA52-2449-904B-B29E-BF047105D57D}" destId="{6EA8A468-2C28-7941-B81B-437D24026CE0}" srcOrd="4" destOrd="0" presId="urn:microsoft.com/office/officeart/2016/7/layout/BasicLinearProcessNumbered"/>
    <dgm:cxn modelId="{2FF4BBAC-7DD6-B34C-97D2-4770F7ACCA69}" type="presParOf" srcId="{6EA8A468-2C28-7941-B81B-437D24026CE0}" destId="{4C0DE3CB-068B-4E4F-A51D-A216B625B5A5}" srcOrd="0" destOrd="0" presId="urn:microsoft.com/office/officeart/2016/7/layout/BasicLinearProcessNumbered"/>
    <dgm:cxn modelId="{94FC31C9-4E66-1C43-8B83-690CB98A7B3A}" type="presParOf" srcId="{6EA8A468-2C28-7941-B81B-437D24026CE0}" destId="{86C17757-9ED5-4845-9A73-795972F56BF7}" srcOrd="1" destOrd="0" presId="urn:microsoft.com/office/officeart/2016/7/layout/BasicLinearProcessNumbered"/>
    <dgm:cxn modelId="{F743C9E1-98E8-D244-8D94-2044D55BF01A}" type="presParOf" srcId="{6EA8A468-2C28-7941-B81B-437D24026CE0}" destId="{7B77132C-7E4E-604A-90AD-C0FCAFDA19CE}" srcOrd="2" destOrd="0" presId="urn:microsoft.com/office/officeart/2016/7/layout/BasicLinearProcessNumbered"/>
    <dgm:cxn modelId="{C48F023C-5755-6245-9629-B6727AD79DA1}" type="presParOf" srcId="{6EA8A468-2C28-7941-B81B-437D24026CE0}" destId="{080BD81A-A75D-694A-97A4-B0FC295C3BC3}"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5884B-2F2B-9746-A846-52DCC759DA8F}">
      <dsp:nvSpPr>
        <dsp:cNvPr id="0" name=""/>
        <dsp:cNvSpPr/>
      </dsp:nvSpPr>
      <dsp:spPr>
        <a:xfrm>
          <a:off x="0" y="242833"/>
          <a:ext cx="2357437" cy="3300412"/>
        </a:xfrm>
        <a:prstGeom prst="rect">
          <a:avLst/>
        </a:prstGeom>
        <a:solidFill>
          <a:schemeClr val="bg1">
            <a:lumMod val="95000"/>
            <a:hueOff val="0"/>
            <a:satOff val="0"/>
            <a:lumOff val="0"/>
            <a:alphaOff val="0"/>
          </a:schemeClr>
        </a:solidFill>
        <a:ln w="15875" cap="flat" cmpd="sng" algn="ctr">
          <a:solidFill>
            <a:schemeClr val="bg1">
              <a:lumMod val="9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3795" tIns="330200" rIns="183795" bIns="330200" numCol="1" spcCol="1270" anchor="t" anchorCtr="0">
          <a:noAutofit/>
        </a:bodyPr>
        <a:lstStyle/>
        <a:p>
          <a:pPr lvl="0" algn="l" defTabSz="844550">
            <a:lnSpc>
              <a:spcPct val="90000"/>
            </a:lnSpc>
            <a:spcBef>
              <a:spcPct val="0"/>
            </a:spcBef>
            <a:spcAft>
              <a:spcPct val="35000"/>
            </a:spcAft>
          </a:pPr>
          <a:r>
            <a:rPr lang="en-AU" sz="1900" b="1" kern="1200" dirty="0" smtClean="0"/>
            <a:t>TODAY</a:t>
          </a:r>
        </a:p>
        <a:p>
          <a:pPr lvl="0" algn="l" defTabSz="844550">
            <a:lnSpc>
              <a:spcPct val="90000"/>
            </a:lnSpc>
            <a:spcBef>
              <a:spcPct val="0"/>
            </a:spcBef>
            <a:spcAft>
              <a:spcPct val="35000"/>
            </a:spcAft>
          </a:pPr>
          <a:r>
            <a:rPr lang="en-AU" sz="1900" b="1" kern="1200" dirty="0" smtClean="0">
              <a:solidFill>
                <a:schemeClr val="accent1">
                  <a:lumMod val="75000"/>
                </a:schemeClr>
              </a:solidFill>
            </a:rPr>
            <a:t>THE BODY IN CONTEMPORARY SOCIAL SCIENCE</a:t>
          </a:r>
          <a:endParaRPr lang="en-US" sz="1900" kern="1200" dirty="0">
            <a:solidFill>
              <a:schemeClr val="accent1">
                <a:lumMod val="75000"/>
              </a:schemeClr>
            </a:solidFill>
            <a:latin typeface="Franklin Gothic Medium Cond" charset="0"/>
            <a:ea typeface="Franklin Gothic Medium Cond" charset="0"/>
            <a:cs typeface="Franklin Gothic Medium Cond" charset="0"/>
          </a:endParaRPr>
        </a:p>
      </dsp:txBody>
      <dsp:txXfrm>
        <a:off x="0" y="1496990"/>
        <a:ext cx="2357437" cy="1980247"/>
      </dsp:txXfrm>
    </dsp:sp>
    <dsp:sp modelId="{FAE83523-C815-DD4A-9BDB-4CE8E752DB02}">
      <dsp:nvSpPr>
        <dsp:cNvPr id="0" name=""/>
        <dsp:cNvSpPr/>
      </dsp:nvSpPr>
      <dsp:spPr>
        <a:xfrm>
          <a:off x="683656" y="572875"/>
          <a:ext cx="990123" cy="990123"/>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194" tIns="12700" rIns="77194" bIns="12700" numCol="1" spcCol="1270" anchor="ctr" anchorCtr="0">
          <a:noAutofit/>
        </a:bodyPr>
        <a:lstStyle/>
        <a:p>
          <a:pPr lvl="0" algn="ctr" defTabSz="2133600">
            <a:lnSpc>
              <a:spcPct val="90000"/>
            </a:lnSpc>
            <a:spcBef>
              <a:spcPct val="0"/>
            </a:spcBef>
            <a:spcAft>
              <a:spcPct val="35000"/>
            </a:spcAft>
          </a:pPr>
          <a:r>
            <a:rPr lang="en-US" sz="4800" kern="1200" dirty="0">
              <a:latin typeface="Franklin Gothic Medium Cond" charset="0"/>
              <a:ea typeface="Franklin Gothic Medium Cond" charset="0"/>
              <a:cs typeface="Franklin Gothic Medium Cond" charset="0"/>
            </a:rPr>
            <a:t>1</a:t>
          </a:r>
        </a:p>
      </dsp:txBody>
      <dsp:txXfrm>
        <a:off x="828656" y="717875"/>
        <a:ext cx="700123" cy="700123"/>
      </dsp:txXfrm>
    </dsp:sp>
    <dsp:sp modelId="{EE8F83D6-1B5D-294C-8188-3E607E809825}">
      <dsp:nvSpPr>
        <dsp:cNvPr id="0" name=""/>
        <dsp:cNvSpPr/>
      </dsp:nvSpPr>
      <dsp:spPr>
        <a:xfrm>
          <a:off x="0" y="3543174"/>
          <a:ext cx="2357437"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9D9F99-1A82-E24A-BE7F-A4C5E492D66F}">
      <dsp:nvSpPr>
        <dsp:cNvPr id="0" name=""/>
        <dsp:cNvSpPr/>
      </dsp:nvSpPr>
      <dsp:spPr>
        <a:xfrm>
          <a:off x="2593181" y="242833"/>
          <a:ext cx="2357437" cy="3300412"/>
        </a:xfrm>
        <a:prstGeom prst="rect">
          <a:avLst/>
        </a:prstGeom>
        <a:solidFill>
          <a:schemeClr val="bg1">
            <a:lumMod val="95000"/>
            <a:hueOff val="0"/>
            <a:satOff val="0"/>
            <a:lumOff val="0"/>
            <a:alphaOff val="0"/>
          </a:schemeClr>
        </a:solidFill>
        <a:ln w="15875" cap="flat" cmpd="sng" algn="ctr">
          <a:solidFill>
            <a:schemeClr val="bg1">
              <a:lumMod val="9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3795" tIns="330200" rIns="183795" bIns="330200" numCol="1" spcCol="1270" anchor="t" anchorCtr="0">
          <a:noAutofit/>
        </a:bodyPr>
        <a:lstStyle/>
        <a:p>
          <a:pPr lvl="0" algn="l" defTabSz="844550">
            <a:lnSpc>
              <a:spcPct val="90000"/>
            </a:lnSpc>
            <a:spcBef>
              <a:spcPct val="0"/>
            </a:spcBef>
            <a:spcAft>
              <a:spcPct val="35000"/>
            </a:spcAft>
          </a:pPr>
          <a:r>
            <a:rPr lang="en-US" sz="1900" b="1" kern="1200" dirty="0" smtClean="0"/>
            <a:t>TOMORROW</a:t>
          </a:r>
        </a:p>
        <a:p>
          <a:pPr lvl="0" algn="l" defTabSz="844550">
            <a:lnSpc>
              <a:spcPct val="90000"/>
            </a:lnSpc>
            <a:spcBef>
              <a:spcPct val="0"/>
            </a:spcBef>
            <a:spcAft>
              <a:spcPct val="35000"/>
            </a:spcAft>
          </a:pPr>
          <a:r>
            <a:rPr lang="en-US" sz="1900" b="1" kern="1200" dirty="0" smtClean="0"/>
            <a:t>Body and Self</a:t>
          </a:r>
        </a:p>
        <a:p>
          <a:pPr lvl="0" algn="l" defTabSz="844550">
            <a:lnSpc>
              <a:spcPct val="90000"/>
            </a:lnSpc>
            <a:spcBef>
              <a:spcPct val="0"/>
            </a:spcBef>
            <a:spcAft>
              <a:spcPct val="35000"/>
            </a:spcAft>
          </a:pPr>
          <a:r>
            <a:rPr lang="en-GB" sz="1900" b="1" kern="1200" dirty="0" smtClean="0">
              <a:solidFill>
                <a:schemeClr val="accent1">
                  <a:lumMod val="75000"/>
                </a:schemeClr>
              </a:solidFill>
            </a:rPr>
            <a:t>THE VISUAL TURN</a:t>
          </a:r>
          <a:endParaRPr lang="en-US" sz="1900" b="1" kern="1200" dirty="0">
            <a:solidFill>
              <a:schemeClr val="accent1">
                <a:lumMod val="75000"/>
              </a:schemeClr>
            </a:solidFill>
            <a:latin typeface="Franklin Gothic Medium Cond" charset="0"/>
            <a:ea typeface="Franklin Gothic Medium Cond" charset="0"/>
            <a:cs typeface="Franklin Gothic Medium Cond" charset="0"/>
          </a:endParaRPr>
        </a:p>
      </dsp:txBody>
      <dsp:txXfrm>
        <a:off x="2593181" y="1496990"/>
        <a:ext cx="2357437" cy="1980247"/>
      </dsp:txXfrm>
    </dsp:sp>
    <dsp:sp modelId="{338BB2EC-7658-2F4E-AF25-047A4406C9E8}">
      <dsp:nvSpPr>
        <dsp:cNvPr id="0" name=""/>
        <dsp:cNvSpPr/>
      </dsp:nvSpPr>
      <dsp:spPr>
        <a:xfrm>
          <a:off x="3276838" y="572875"/>
          <a:ext cx="990123" cy="990123"/>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194" tIns="12700" rIns="77194" bIns="12700" numCol="1" spcCol="1270" anchor="ctr" anchorCtr="0">
          <a:noAutofit/>
        </a:bodyPr>
        <a:lstStyle/>
        <a:p>
          <a:pPr lvl="0" algn="ctr" defTabSz="2133600">
            <a:lnSpc>
              <a:spcPct val="90000"/>
            </a:lnSpc>
            <a:spcBef>
              <a:spcPct val="0"/>
            </a:spcBef>
            <a:spcAft>
              <a:spcPct val="35000"/>
            </a:spcAft>
          </a:pPr>
          <a:r>
            <a:rPr lang="en-US" sz="4800" kern="1200" dirty="0">
              <a:latin typeface="Franklin Gothic Medium Cond" charset="0"/>
              <a:ea typeface="Franklin Gothic Medium Cond" charset="0"/>
              <a:cs typeface="Franklin Gothic Medium Cond" charset="0"/>
            </a:rPr>
            <a:t>2</a:t>
          </a:r>
        </a:p>
      </dsp:txBody>
      <dsp:txXfrm>
        <a:off x="3421838" y="717875"/>
        <a:ext cx="700123" cy="700123"/>
      </dsp:txXfrm>
    </dsp:sp>
    <dsp:sp modelId="{6F63391E-1854-A343-9B18-6AF2885660F6}">
      <dsp:nvSpPr>
        <dsp:cNvPr id="0" name=""/>
        <dsp:cNvSpPr/>
      </dsp:nvSpPr>
      <dsp:spPr>
        <a:xfrm>
          <a:off x="2593181" y="3543174"/>
          <a:ext cx="2357437"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0DE3CB-068B-4E4F-A51D-A216B625B5A5}">
      <dsp:nvSpPr>
        <dsp:cNvPr id="0" name=""/>
        <dsp:cNvSpPr/>
      </dsp:nvSpPr>
      <dsp:spPr>
        <a:xfrm>
          <a:off x="5186362" y="242833"/>
          <a:ext cx="2357437" cy="3300412"/>
        </a:xfrm>
        <a:prstGeom prst="rect">
          <a:avLst/>
        </a:prstGeom>
        <a:solidFill>
          <a:schemeClr val="bg1">
            <a:lumMod val="95000"/>
            <a:hueOff val="0"/>
            <a:satOff val="0"/>
            <a:lumOff val="0"/>
            <a:alphaOff val="0"/>
          </a:schemeClr>
        </a:solidFill>
        <a:ln w="15875" cap="flat" cmpd="sng" algn="ctr">
          <a:solidFill>
            <a:schemeClr val="bg1">
              <a:lumMod val="9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3795" tIns="330200" rIns="183795" bIns="330200" numCol="1" spcCol="1270" anchor="t" anchorCtr="0">
          <a:noAutofit/>
        </a:bodyPr>
        <a:lstStyle/>
        <a:p>
          <a:pPr lvl="0" algn="l" defTabSz="844550">
            <a:lnSpc>
              <a:spcPct val="90000"/>
            </a:lnSpc>
            <a:spcBef>
              <a:spcPct val="0"/>
            </a:spcBef>
            <a:spcAft>
              <a:spcPct val="35000"/>
            </a:spcAft>
          </a:pPr>
          <a:r>
            <a:rPr lang="en-AU" sz="1900" b="1" kern="1200" dirty="0" smtClean="0"/>
            <a:t>TOMORROW</a:t>
          </a:r>
        </a:p>
        <a:p>
          <a:pPr lvl="0" algn="l" defTabSz="844550">
            <a:lnSpc>
              <a:spcPct val="90000"/>
            </a:lnSpc>
            <a:spcBef>
              <a:spcPct val="0"/>
            </a:spcBef>
            <a:spcAft>
              <a:spcPct val="35000"/>
            </a:spcAft>
          </a:pPr>
          <a:r>
            <a:rPr lang="en-AU" sz="1900" b="1" kern="1200" dirty="0" smtClean="0"/>
            <a:t>Body and Self</a:t>
          </a:r>
        </a:p>
        <a:p>
          <a:pPr lvl="0" algn="l" defTabSz="844550">
            <a:lnSpc>
              <a:spcPct val="90000"/>
            </a:lnSpc>
            <a:spcBef>
              <a:spcPct val="0"/>
            </a:spcBef>
            <a:spcAft>
              <a:spcPct val="35000"/>
            </a:spcAft>
          </a:pPr>
          <a:r>
            <a:rPr lang="en-AU" sz="1900" b="1" kern="1200" dirty="0" smtClean="0">
              <a:solidFill>
                <a:schemeClr val="accent1">
                  <a:lumMod val="75000"/>
                </a:schemeClr>
              </a:solidFill>
            </a:rPr>
            <a:t>COSMETIC SURGERY</a:t>
          </a:r>
          <a:endParaRPr lang="en-US" sz="1900" b="1" kern="1200" dirty="0">
            <a:solidFill>
              <a:schemeClr val="accent1">
                <a:lumMod val="75000"/>
              </a:schemeClr>
            </a:solidFill>
            <a:latin typeface="Franklin Gothic Medium Cond" charset="0"/>
            <a:ea typeface="Franklin Gothic Medium Cond" charset="0"/>
            <a:cs typeface="Franklin Gothic Medium Cond" charset="0"/>
          </a:endParaRPr>
        </a:p>
      </dsp:txBody>
      <dsp:txXfrm>
        <a:off x="5186362" y="1496990"/>
        <a:ext cx="2357437" cy="1980247"/>
      </dsp:txXfrm>
    </dsp:sp>
    <dsp:sp modelId="{86C17757-9ED5-4845-9A73-795972F56BF7}">
      <dsp:nvSpPr>
        <dsp:cNvPr id="0" name=""/>
        <dsp:cNvSpPr/>
      </dsp:nvSpPr>
      <dsp:spPr>
        <a:xfrm>
          <a:off x="5870019" y="572875"/>
          <a:ext cx="990123" cy="990123"/>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194" tIns="12700" rIns="77194" bIns="12700" numCol="1" spcCol="1270" anchor="ctr" anchorCtr="0">
          <a:noAutofit/>
        </a:bodyPr>
        <a:lstStyle/>
        <a:p>
          <a:pPr lvl="0" algn="ctr" defTabSz="2133600">
            <a:lnSpc>
              <a:spcPct val="90000"/>
            </a:lnSpc>
            <a:spcBef>
              <a:spcPct val="0"/>
            </a:spcBef>
            <a:spcAft>
              <a:spcPct val="35000"/>
            </a:spcAft>
          </a:pPr>
          <a:r>
            <a:rPr lang="en-US" sz="4800" kern="1200" dirty="0">
              <a:latin typeface="Franklin Gothic Medium Cond" charset="0"/>
              <a:ea typeface="Franklin Gothic Medium Cond" charset="0"/>
              <a:cs typeface="Franklin Gothic Medium Cond" charset="0"/>
            </a:rPr>
            <a:t>3</a:t>
          </a:r>
        </a:p>
      </dsp:txBody>
      <dsp:txXfrm>
        <a:off x="6015019" y="717875"/>
        <a:ext cx="700123" cy="700123"/>
      </dsp:txXfrm>
    </dsp:sp>
    <dsp:sp modelId="{7B77132C-7E4E-604A-90AD-C0FCAFDA19CE}">
      <dsp:nvSpPr>
        <dsp:cNvPr id="0" name=""/>
        <dsp:cNvSpPr/>
      </dsp:nvSpPr>
      <dsp:spPr>
        <a:xfrm>
          <a:off x="5186362" y="3543174"/>
          <a:ext cx="2357437"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C8FCC-6031-0643-8A71-57098BDB8F62}" type="datetimeFigureOut">
              <a:rPr lang="en-GB" smtClean="0"/>
              <a:t>08/11/2017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2DA4BE-747F-644F-947B-78D5A89F8779}" type="slidenum">
              <a:rPr lang="en-GB" smtClean="0"/>
              <a:t>‹#›</a:t>
            </a:fld>
            <a:endParaRPr lang="en-GB"/>
          </a:p>
        </p:txBody>
      </p:sp>
    </p:spTree>
    <p:extLst>
      <p:ext uri="{BB962C8B-B14F-4D97-AF65-F5344CB8AC3E}">
        <p14:creationId xmlns:p14="http://schemas.microsoft.com/office/powerpoint/2010/main" val="620931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kern="1200" baseline="0">
        <a:solidFill>
          <a:schemeClr val="tx1"/>
        </a:solidFill>
        <a:latin typeface="Franklin Gothic Medium Cond" charset="0"/>
        <a:ea typeface="+mn-ea"/>
        <a:cs typeface="+mn-cs"/>
      </a:defRPr>
    </a:lvl1pPr>
    <a:lvl2pPr marL="457200" algn="l" defTabSz="914400" rtl="0" eaLnBrk="1" latinLnBrk="0" hangingPunct="1">
      <a:defRPr sz="1200" b="0" kern="1200" baseline="0">
        <a:solidFill>
          <a:schemeClr val="tx1"/>
        </a:solidFill>
        <a:latin typeface="Franklin Gothic Medium Cond" charset="0"/>
        <a:ea typeface="+mn-ea"/>
        <a:cs typeface="+mn-cs"/>
      </a:defRPr>
    </a:lvl2pPr>
    <a:lvl3pPr marL="914400" algn="l" defTabSz="914400" rtl="0" eaLnBrk="1" latinLnBrk="0" hangingPunct="1">
      <a:defRPr sz="1200" b="0" kern="1200" baseline="0">
        <a:solidFill>
          <a:schemeClr val="tx1"/>
        </a:solidFill>
        <a:latin typeface="Franklin Gothic Medium Cond" charset="0"/>
        <a:ea typeface="+mn-ea"/>
        <a:cs typeface="+mn-cs"/>
      </a:defRPr>
    </a:lvl3pPr>
    <a:lvl4pPr marL="1371600" algn="l" defTabSz="914400" rtl="0" eaLnBrk="1" latinLnBrk="0" hangingPunct="1">
      <a:defRPr sz="1200" b="0" kern="1200" baseline="0">
        <a:solidFill>
          <a:schemeClr val="tx1"/>
        </a:solidFill>
        <a:latin typeface="Franklin Gothic Medium Cond" charset="0"/>
        <a:ea typeface="+mn-ea"/>
        <a:cs typeface="+mn-cs"/>
      </a:defRPr>
    </a:lvl4pPr>
    <a:lvl5pPr marL="1828800" algn="l" defTabSz="914400" rtl="0" eaLnBrk="1" latinLnBrk="0" hangingPunct="1">
      <a:defRPr sz="1200" b="0" kern="1200" baseline="0">
        <a:solidFill>
          <a:schemeClr val="tx1"/>
        </a:solidFill>
        <a:latin typeface="Franklin Gothic Medium Cond"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youtube.com/watch?v=jSFR17cEfa4"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GB" dirty="0" smtClean="0"/>
          </a:p>
        </p:txBody>
      </p:sp>
      <p:sp>
        <p:nvSpPr>
          <p:cNvPr id="4" name="Slide Number Placeholder 3"/>
          <p:cNvSpPr>
            <a:spLocks noGrp="1"/>
          </p:cNvSpPr>
          <p:nvPr>
            <p:ph type="sldNum" sz="quarter" idx="10"/>
          </p:nvPr>
        </p:nvSpPr>
        <p:spPr/>
        <p:txBody>
          <a:bodyPr/>
          <a:lstStyle/>
          <a:p>
            <a:fld id="{3C2DA4BE-747F-644F-947B-78D5A89F8779}" type="slidenum">
              <a:rPr lang="en-GB" smtClean="0"/>
              <a:t>1</a:t>
            </a:fld>
            <a:endParaRPr lang="en-GB"/>
          </a:p>
        </p:txBody>
      </p:sp>
    </p:spTree>
    <p:extLst>
      <p:ext uri="{BB962C8B-B14F-4D97-AF65-F5344CB8AC3E}">
        <p14:creationId xmlns:p14="http://schemas.microsoft.com/office/powerpoint/2010/main" val="1909408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2DBD35AC-F730-4504-A164-771D1A2B45C6}" type="slidenum">
              <a:rPr lang="en-US" altLang="en-US" sz="1200"/>
              <a:pPr/>
              <a:t>10</a:t>
            </a:fld>
            <a:endParaRPr lang="en-US" alt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smtClean="0"/>
              <a:t>the concept of the cyborg is a rejection of rigid boundaries, notably those separating "human" from "animal" and "human" from "machine.“</a:t>
            </a:r>
          </a:p>
          <a:p>
            <a:pPr eaLnBrk="1" hangingPunct="1"/>
            <a:endParaRPr lang="en-GB" altLang="en-US" dirty="0" smtClean="0"/>
          </a:p>
          <a:p>
            <a:pPr eaLnBrk="1" hangingPunct="1"/>
            <a:r>
              <a:rPr lang="en-GB" dirty="0" smtClean="0"/>
              <a:t>three boundary breakdowns since the 20th Century that have allowed for her hybrid, cyborg myth: the breakdown of boundaries between human and animal, animal-human and machine, and physical and non-physical. Evolution has blurred the lines between human and animal; 20th Century machines have made ambiguous the lines between natural and artificial; and microelectronics and the political invisibility of cyborgs have confused the lines of physicality</a:t>
            </a:r>
          </a:p>
          <a:p>
            <a:pPr eaLnBrk="1" hangingPunct="1"/>
            <a:endParaRPr lang="en-GB" altLang="en-US" dirty="0" smtClean="0"/>
          </a:p>
          <a:p>
            <a:pPr eaLnBrk="1" hangingPunct="1"/>
            <a:r>
              <a:rPr lang="en-GB" i="1" dirty="0" smtClean="0"/>
              <a:t>"A Cyborg Manifesto: Science, Technology, and Socialist-Feminism in the Late Twentieth Century". Simians, Cyborgs and Women: The Reinvention of Nature. Routledge</a:t>
            </a:r>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C2DA4BE-747F-644F-947B-78D5A89F8779}" type="slidenum">
              <a:rPr lang="en-GB" smtClean="0"/>
              <a:t>11</a:t>
            </a:fld>
            <a:endParaRPr lang="en-GB"/>
          </a:p>
        </p:txBody>
      </p:sp>
    </p:spTree>
    <p:extLst>
      <p:ext uri="{BB962C8B-B14F-4D97-AF65-F5344CB8AC3E}">
        <p14:creationId xmlns:p14="http://schemas.microsoft.com/office/powerpoint/2010/main" val="3753693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err="1" smtClean="0">
                <a:solidFill>
                  <a:schemeClr val="tx1"/>
                </a:solidFill>
                <a:latin typeface="Franklin Gothic Medium Cond" charset="0"/>
                <a:ea typeface="+mn-ea"/>
                <a:cs typeface="+mn-cs"/>
              </a:rPr>
              <a:t>McQuire</a:t>
            </a:r>
            <a:r>
              <a:rPr lang="en-GB" sz="1200" b="0" i="0" u="none" strike="noStrike" kern="1200" baseline="0" dirty="0" smtClean="0">
                <a:solidFill>
                  <a:schemeClr val="tx1"/>
                </a:solidFill>
                <a:latin typeface="Franklin Gothic Medium Cond" charset="0"/>
                <a:ea typeface="+mn-ea"/>
                <a:cs typeface="+mn-cs"/>
              </a:rPr>
              <a:t>, S. 2003. From glass architecture to Big Brother: Scenes from a cultural history of transparency.</a:t>
            </a:r>
          </a:p>
          <a:p>
            <a:r>
              <a:rPr lang="en-GB" sz="1200" b="0" i="0" u="none" strike="noStrike" kern="1200" baseline="0" dirty="0" smtClean="0">
                <a:solidFill>
                  <a:schemeClr val="tx1"/>
                </a:solidFill>
                <a:latin typeface="Franklin Gothic Medium Cond" charset="0"/>
                <a:ea typeface="+mn-ea"/>
                <a:cs typeface="+mn-cs"/>
              </a:rPr>
              <a:t>Cultural Studies Review 9, no. 1: 103–23.</a:t>
            </a:r>
          </a:p>
          <a:p>
            <a:endParaRPr lang="en-GB" sz="1200" b="0" i="0" u="none" strike="noStrike" kern="1200" baseline="0" dirty="0" smtClean="0">
              <a:solidFill>
                <a:schemeClr val="tx1"/>
              </a:solidFill>
              <a:latin typeface="Franklin Gothic Medium Cond" charset="0"/>
              <a:ea typeface="+mn-ea"/>
              <a:cs typeface="+mn-cs"/>
            </a:endParaRPr>
          </a:p>
        </p:txBody>
      </p:sp>
      <p:sp>
        <p:nvSpPr>
          <p:cNvPr id="4" name="Slide Number Placeholder 3"/>
          <p:cNvSpPr>
            <a:spLocks noGrp="1"/>
          </p:cNvSpPr>
          <p:nvPr>
            <p:ph type="sldNum" sz="quarter" idx="10"/>
          </p:nvPr>
        </p:nvSpPr>
        <p:spPr/>
        <p:txBody>
          <a:bodyPr/>
          <a:lstStyle/>
          <a:p>
            <a:fld id="{3C2DA4BE-747F-644F-947B-78D5A89F8779}" type="slidenum">
              <a:rPr lang="en-GB" smtClean="0"/>
              <a:t>12</a:t>
            </a:fld>
            <a:endParaRPr lang="en-GB"/>
          </a:p>
        </p:txBody>
      </p:sp>
    </p:spTree>
    <p:extLst>
      <p:ext uri="{BB962C8B-B14F-4D97-AF65-F5344CB8AC3E}">
        <p14:creationId xmlns:p14="http://schemas.microsoft.com/office/powerpoint/2010/main" val="3290614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GB" dirty="0"/>
          </a:p>
        </p:txBody>
      </p:sp>
      <p:sp>
        <p:nvSpPr>
          <p:cNvPr id="4" name="Slide Number Placeholder 3"/>
          <p:cNvSpPr>
            <a:spLocks noGrp="1"/>
          </p:cNvSpPr>
          <p:nvPr>
            <p:ph type="sldNum" sz="quarter" idx="10"/>
          </p:nvPr>
        </p:nvSpPr>
        <p:spPr/>
        <p:txBody>
          <a:bodyPr/>
          <a:lstStyle/>
          <a:p>
            <a:fld id="{3C2DA4BE-747F-644F-947B-78D5A89F8779}" type="slidenum">
              <a:rPr lang="en-GB" smtClean="0"/>
              <a:t>2</a:t>
            </a:fld>
            <a:endParaRPr lang="en-GB"/>
          </a:p>
        </p:txBody>
      </p:sp>
    </p:spTree>
    <p:extLst>
      <p:ext uri="{BB962C8B-B14F-4D97-AF65-F5344CB8AC3E}">
        <p14:creationId xmlns:p14="http://schemas.microsoft.com/office/powerpoint/2010/main" val="1746261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GB" dirty="0"/>
          </a:p>
        </p:txBody>
      </p:sp>
      <p:sp>
        <p:nvSpPr>
          <p:cNvPr id="4" name="Slide Number Placeholder 3"/>
          <p:cNvSpPr>
            <a:spLocks noGrp="1"/>
          </p:cNvSpPr>
          <p:nvPr>
            <p:ph type="sldNum" sz="quarter" idx="10"/>
          </p:nvPr>
        </p:nvSpPr>
        <p:spPr/>
        <p:txBody>
          <a:bodyPr/>
          <a:lstStyle/>
          <a:p>
            <a:fld id="{3C2DA4BE-747F-644F-947B-78D5A89F8779}" type="slidenum">
              <a:rPr lang="en-GB" smtClean="0"/>
              <a:t>3</a:t>
            </a:fld>
            <a:endParaRPr lang="en-GB"/>
          </a:p>
        </p:txBody>
      </p:sp>
    </p:spTree>
    <p:extLst>
      <p:ext uri="{BB962C8B-B14F-4D97-AF65-F5344CB8AC3E}">
        <p14:creationId xmlns:p14="http://schemas.microsoft.com/office/powerpoint/2010/main" val="157109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2DA4BE-747F-644F-947B-78D5A89F8779}" type="slidenum">
              <a:rPr lang="en-GB" smtClean="0"/>
              <a:t>4</a:t>
            </a:fld>
            <a:endParaRPr lang="en-GB"/>
          </a:p>
        </p:txBody>
      </p:sp>
    </p:spTree>
    <p:extLst>
      <p:ext uri="{BB962C8B-B14F-4D97-AF65-F5344CB8AC3E}">
        <p14:creationId xmlns:p14="http://schemas.microsoft.com/office/powerpoint/2010/main" val="290283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buFont typeface="Wingdings" pitchFamily="2" charset="2"/>
              <a:buNone/>
            </a:pPr>
            <a:r>
              <a:rPr lang="en-GB" altLang="en-US" sz="1400" dirty="0" smtClean="0"/>
              <a:t>Example: </a:t>
            </a:r>
          </a:p>
          <a:p>
            <a:pPr eaLnBrk="1" hangingPunct="1">
              <a:lnSpc>
                <a:spcPct val="90000"/>
              </a:lnSpc>
              <a:buFont typeface="Wingdings" pitchFamily="2" charset="2"/>
              <a:buNone/>
            </a:pPr>
            <a:r>
              <a:rPr lang="en-GB" altLang="en-US" sz="1400" dirty="0" smtClean="0"/>
              <a:t>Impairment = loss of a physiological/anatomical capacity</a:t>
            </a:r>
          </a:p>
          <a:p>
            <a:pPr eaLnBrk="1" hangingPunct="1">
              <a:lnSpc>
                <a:spcPct val="90000"/>
              </a:lnSpc>
              <a:buFont typeface="Wingdings" pitchFamily="2" charset="2"/>
              <a:buNone/>
            </a:pPr>
            <a:r>
              <a:rPr lang="en-GB" altLang="en-US" sz="1400" dirty="0" smtClean="0"/>
              <a:t>Disability= repercussions of impairment in a society</a:t>
            </a:r>
          </a:p>
          <a:p>
            <a:pPr eaLnBrk="1" hangingPunct="1">
              <a:lnSpc>
                <a:spcPct val="90000"/>
              </a:lnSpc>
              <a:buFont typeface="Wingdings" pitchFamily="2" charset="2"/>
              <a:buNone/>
            </a:pPr>
            <a:endParaRPr lang="en-GB" altLang="en-US" dirty="0" smtClean="0"/>
          </a:p>
          <a:p>
            <a:pPr eaLnBrk="1" hangingPunct="1">
              <a:lnSpc>
                <a:spcPct val="90000"/>
              </a:lnSpc>
              <a:buFont typeface="Wingdings" pitchFamily="2" charset="2"/>
              <a:buNone/>
            </a:pPr>
            <a:r>
              <a:rPr lang="en-GB" altLang="en-US" sz="1200" dirty="0" smtClean="0"/>
              <a:t>Biomedical model of disability sees disability as a physical impairment…</a:t>
            </a:r>
          </a:p>
          <a:p>
            <a:pPr eaLnBrk="1" hangingPunct="1">
              <a:lnSpc>
                <a:spcPct val="90000"/>
              </a:lnSpc>
              <a:buFont typeface="Wingdings" pitchFamily="2" charset="2"/>
              <a:buNone/>
            </a:pPr>
            <a:r>
              <a:rPr lang="en-GB" altLang="en-US" sz="1200" dirty="0" smtClean="0"/>
              <a:t>The social model of disability sees the </a:t>
            </a:r>
            <a:r>
              <a:rPr lang="en-GB" altLang="en-US" sz="1200" b="1" i="1" dirty="0" smtClean="0"/>
              <a:t>social environment as dis-</a:t>
            </a:r>
            <a:r>
              <a:rPr lang="en-GB" altLang="en-US" sz="1200" b="1" i="1" dirty="0" err="1" smtClean="0"/>
              <a:t>abling</a:t>
            </a:r>
            <a:r>
              <a:rPr lang="en-GB" altLang="en-US" sz="1200" b="1" i="1" dirty="0" smtClean="0"/>
              <a:t>…</a:t>
            </a:r>
          </a:p>
          <a:p>
            <a:pPr eaLnBrk="1" hangingPunct="1">
              <a:lnSpc>
                <a:spcPct val="90000"/>
              </a:lnSpc>
              <a:buFont typeface="Wingdings" pitchFamily="2" charset="2"/>
              <a:buNone/>
            </a:pPr>
            <a:r>
              <a:rPr lang="en-GB" altLang="en-US" sz="1200" dirty="0" smtClean="0"/>
              <a:t>Disability is a changeable category that results from interaction between a person’s abilities and their environment</a:t>
            </a:r>
          </a:p>
          <a:p>
            <a:pPr marL="0" indent="0">
              <a:buNone/>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i="1" dirty="0" smtClean="0">
                <a:ea typeface="ＭＳ Ｐゴシック" pitchFamily="34" charset="-128"/>
              </a:rPr>
              <a:t>The Tracker</a:t>
            </a:r>
            <a:r>
              <a:rPr lang="en-US" altLang="en-US" sz="1200" dirty="0" smtClean="0">
                <a:ea typeface="ＭＳ Ｐゴシック" pitchFamily="34" charset="-128"/>
              </a:rPr>
              <a:t>, Rolf de </a:t>
            </a:r>
            <a:r>
              <a:rPr lang="en-US" altLang="en-US" sz="1200" dirty="0" err="1" smtClean="0">
                <a:ea typeface="ＭＳ Ｐゴシック" pitchFamily="34" charset="-128"/>
              </a:rPr>
              <a:t>Heer</a:t>
            </a:r>
            <a:r>
              <a:rPr lang="en-US" altLang="en-US" sz="1200" dirty="0" smtClean="0">
                <a:ea typeface="ＭＳ Ｐゴシック" pitchFamily="34" charset="-128"/>
              </a:rPr>
              <a:t>, 2002 </a:t>
            </a:r>
            <a:r>
              <a:rPr lang="en-US" altLang="en-US" sz="1200" dirty="0" smtClean="0">
                <a:ea typeface="ＭＳ Ｐゴシック" pitchFamily="34" charset="-128"/>
                <a:hlinkClick r:id="rId3"/>
              </a:rPr>
              <a:t>http://www.youtube.com/watch?v=jSFR17cEfa4</a:t>
            </a:r>
            <a:endParaRPr lang="en-US" altLang="en-US" sz="1200" dirty="0" smtClean="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ea typeface="ＭＳ Ｐゴシック" pitchFamily="34" charset="-128"/>
            </a:endParaRPr>
          </a:p>
          <a:p>
            <a:pPr>
              <a:buFontTx/>
              <a:buChar char="-"/>
            </a:pPr>
            <a:r>
              <a:rPr lang="en-US" altLang="en-US" sz="1600" b="1" dirty="0" smtClean="0">
                <a:ea typeface="ＭＳ Ｐゴシック" pitchFamily="34" charset="-128"/>
              </a:rPr>
              <a:t>We learn through our bodies</a:t>
            </a:r>
            <a:endParaRPr lang="en-US" altLang="en-US" sz="1600" dirty="0" smtClean="0">
              <a:ea typeface="ＭＳ Ｐゴシック" pitchFamily="34" charset="-128"/>
            </a:endParaRPr>
          </a:p>
          <a:p>
            <a:endParaRPr lang="en-US" altLang="en-US" sz="1600" dirty="0" smtClean="0">
              <a:ea typeface="ＭＳ Ｐゴシック" pitchFamily="34" charset="-128"/>
            </a:endParaRPr>
          </a:p>
          <a:p>
            <a:r>
              <a:rPr lang="en-US" altLang="en-US" sz="1600" dirty="0" smtClean="0">
                <a:ea typeface="ＭＳ Ｐゴシック" pitchFamily="34" charset="-128"/>
              </a:rPr>
              <a:t>The body is shaped by Institutions; Consumption; Beliefs; Values; Politics; Media; Space; Time… </a:t>
            </a:r>
            <a:r>
              <a:rPr lang="en-US" altLang="en-US" sz="1600" dirty="0" err="1" smtClean="0">
                <a:ea typeface="ＭＳ Ｐゴシック" pitchFamily="34" charset="-128"/>
              </a:rPr>
              <a:t>etc</a:t>
            </a:r>
            <a:endParaRPr lang="en-US" sz="1200" dirty="0" smtClean="0"/>
          </a:p>
          <a:p>
            <a:endParaRPr lang="en-GB" dirty="0"/>
          </a:p>
        </p:txBody>
      </p:sp>
      <p:sp>
        <p:nvSpPr>
          <p:cNvPr id="4" name="Slide Number Placeholder 3"/>
          <p:cNvSpPr>
            <a:spLocks noGrp="1"/>
          </p:cNvSpPr>
          <p:nvPr>
            <p:ph type="sldNum" sz="quarter" idx="10"/>
          </p:nvPr>
        </p:nvSpPr>
        <p:spPr/>
        <p:txBody>
          <a:bodyPr/>
          <a:lstStyle/>
          <a:p>
            <a:fld id="{3C2DA4BE-747F-644F-947B-78D5A89F8779}" type="slidenum">
              <a:rPr lang="en-GB" smtClean="0"/>
              <a:t>5</a:t>
            </a:fld>
            <a:endParaRPr lang="en-GB"/>
          </a:p>
        </p:txBody>
      </p:sp>
    </p:spTree>
    <p:extLst>
      <p:ext uri="{BB962C8B-B14F-4D97-AF65-F5344CB8AC3E}">
        <p14:creationId xmlns:p14="http://schemas.microsoft.com/office/powerpoint/2010/main" val="3778306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According to </a:t>
            </a:r>
            <a:r>
              <a:rPr lang="en-GB" dirty="0" err="1" smtClean="0"/>
              <a:t>Merleau-Ponty</a:t>
            </a:r>
            <a:r>
              <a:rPr lang="en-GB" dirty="0" smtClean="0"/>
              <a:t>, there</a:t>
            </a:r>
            <a:r>
              <a:rPr lang="en-GB" baseline="0" dirty="0" smtClean="0"/>
              <a:t> is a </a:t>
            </a:r>
            <a:r>
              <a:rPr lang="en-GB" dirty="0" smtClean="0"/>
              <a:t>paradoxical condition of all human subjectivity in that we are both a part of the world and coextensive with it, we constitute</a:t>
            </a:r>
            <a:r>
              <a:rPr lang="en-GB" baseline="0" dirty="0" smtClean="0"/>
              <a:t> the world</a:t>
            </a:r>
            <a:r>
              <a:rPr lang="en-GB" dirty="0" smtClean="0"/>
              <a:t> but are also constituted by it. Human and human environment are one. </a:t>
            </a:r>
          </a:p>
          <a:p>
            <a:endParaRPr lang="en-GB" dirty="0" smtClean="0"/>
          </a:p>
        </p:txBody>
      </p:sp>
      <p:sp>
        <p:nvSpPr>
          <p:cNvPr id="4" name="Slide Number Placeholder 3"/>
          <p:cNvSpPr>
            <a:spLocks noGrp="1"/>
          </p:cNvSpPr>
          <p:nvPr>
            <p:ph type="sldNum" sz="quarter" idx="10"/>
          </p:nvPr>
        </p:nvSpPr>
        <p:spPr/>
        <p:txBody>
          <a:bodyPr/>
          <a:lstStyle/>
          <a:p>
            <a:fld id="{3C2DA4BE-747F-644F-947B-78D5A89F8779}" type="slidenum">
              <a:rPr lang="en-GB" smtClean="0"/>
              <a:t>6</a:t>
            </a:fld>
            <a:endParaRPr lang="en-GB"/>
          </a:p>
        </p:txBody>
      </p:sp>
    </p:spTree>
    <p:extLst>
      <p:ext uri="{BB962C8B-B14F-4D97-AF65-F5344CB8AC3E}">
        <p14:creationId xmlns:p14="http://schemas.microsoft.com/office/powerpoint/2010/main" val="4158055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Foucault opens Discipline and Punish with a contrast—capital punishment</a:t>
            </a:r>
            <a:r>
              <a:rPr lang="en-GB" baseline="0" dirty="0" smtClean="0"/>
              <a:t> (hung, drawn quartered) vs a simple timetable for a correctional centre. </a:t>
            </a:r>
          </a:p>
          <a:p>
            <a:endParaRPr lang="en-GB" baseline="0" dirty="0" smtClean="0"/>
          </a:p>
          <a:p>
            <a:r>
              <a:rPr lang="en-GB" dirty="0" smtClean="0"/>
              <a:t>Foucault is interested in how external structures (like institutions of power) produce subjects</a:t>
            </a:r>
          </a:p>
          <a:p>
            <a:endParaRPr lang="en-GB" dirty="0" smtClean="0"/>
          </a:p>
          <a:p>
            <a:r>
              <a:rPr lang="en-GB" dirty="0" smtClean="0"/>
              <a:t>He describes a modern regime of social control; that is, how power controls bodies. </a:t>
            </a:r>
          </a:p>
          <a:p>
            <a:endParaRPr lang="en-GB" dirty="0" smtClean="0"/>
          </a:p>
          <a:p>
            <a:r>
              <a:rPr lang="en-GB" dirty="0" smtClean="0"/>
              <a:t>Three technologies enable the production of docile bodies: hierarchical observation, normalizing judgment, and examination.</a:t>
            </a:r>
            <a:endParaRPr lang="en-GB" dirty="0"/>
          </a:p>
        </p:txBody>
      </p:sp>
      <p:sp>
        <p:nvSpPr>
          <p:cNvPr id="4" name="Slide Number Placeholder 3"/>
          <p:cNvSpPr>
            <a:spLocks noGrp="1"/>
          </p:cNvSpPr>
          <p:nvPr>
            <p:ph type="sldNum" sz="quarter" idx="10"/>
          </p:nvPr>
        </p:nvSpPr>
        <p:spPr/>
        <p:txBody>
          <a:bodyPr/>
          <a:lstStyle/>
          <a:p>
            <a:fld id="{3C2DA4BE-747F-644F-947B-78D5A89F8779}" type="slidenum">
              <a:rPr lang="en-GB" smtClean="0"/>
              <a:t>7</a:t>
            </a:fld>
            <a:endParaRPr lang="en-GB"/>
          </a:p>
        </p:txBody>
      </p:sp>
    </p:spTree>
    <p:extLst>
      <p:ext uri="{BB962C8B-B14F-4D97-AF65-F5344CB8AC3E}">
        <p14:creationId xmlns:p14="http://schemas.microsoft.com/office/powerpoint/2010/main" val="1922380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smtClean="0"/>
          </a:p>
          <a:p>
            <a:endParaRPr lang="en-GB" dirty="0" smtClean="0"/>
          </a:p>
          <a:p>
            <a:r>
              <a:rPr lang="en-GB" dirty="0" smtClean="0"/>
              <a:t>Gender is an identity repeatedly constructed through time, it is always constructed through the body. </a:t>
            </a:r>
          </a:p>
          <a:p>
            <a:endParaRPr lang="en-GB" dirty="0" smtClean="0"/>
          </a:p>
          <a:p>
            <a:r>
              <a:rPr lang="en-GB" dirty="0" smtClean="0"/>
              <a:t>We do not have gender first and then choose to perform it; rather, gender is created through our performances. </a:t>
            </a:r>
          </a:p>
          <a:p>
            <a:endParaRPr lang="en-GB" dirty="0" smtClean="0"/>
          </a:p>
          <a:p>
            <a:r>
              <a:rPr lang="en-GB" dirty="0" smtClean="0"/>
              <a:t>Any act which deviates from its socially intended gender is subject to punishment.</a:t>
            </a:r>
          </a:p>
          <a:p>
            <a:endParaRPr lang="en-GB" dirty="0" smtClean="0"/>
          </a:p>
          <a:p>
            <a:r>
              <a:rPr lang="en-GB" sz="1200" dirty="0" smtClean="0"/>
              <a:t>While actors know that they are acting, we</a:t>
            </a:r>
            <a:r>
              <a:rPr lang="en-GB" sz="1200" baseline="0" dirty="0" smtClean="0"/>
              <a:t> </a:t>
            </a:r>
            <a:r>
              <a:rPr lang="en-GB" sz="1200" dirty="0" smtClean="0"/>
              <a:t>take our gender as natural/normal, and forget that it is learned and then naturalised.</a:t>
            </a:r>
            <a:endParaRPr lang="en-GB" dirty="0" smtClean="0"/>
          </a:p>
          <a:p>
            <a:endParaRPr lang="en-GB"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C2DA4BE-747F-644F-947B-78D5A89F8779}" type="slidenum">
              <a:rPr lang="en-GB" smtClean="0"/>
              <a:t>8</a:t>
            </a:fld>
            <a:endParaRPr lang="en-GB"/>
          </a:p>
        </p:txBody>
      </p:sp>
    </p:spTree>
    <p:extLst>
      <p:ext uri="{BB962C8B-B14F-4D97-AF65-F5344CB8AC3E}">
        <p14:creationId xmlns:p14="http://schemas.microsoft.com/office/powerpoint/2010/main" val="201439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2DA4BE-747F-644F-947B-78D5A89F8779}" type="slidenum">
              <a:rPr lang="en-GB" smtClean="0"/>
              <a:t>9</a:t>
            </a:fld>
            <a:endParaRPr lang="en-GB"/>
          </a:p>
        </p:txBody>
      </p:sp>
    </p:spTree>
    <p:extLst>
      <p:ext uri="{BB962C8B-B14F-4D97-AF65-F5344CB8AC3E}">
        <p14:creationId xmlns:p14="http://schemas.microsoft.com/office/powerpoint/2010/main" val="2884114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latin typeface="Franklin Gothic Medium Cond" charset="0"/>
                <a:ea typeface="Franklin Gothic Medium Cond" charset="0"/>
                <a:cs typeface="Franklin Gothic Medium Cond"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Franklin Gothic Medium Cond" charset="0"/>
                <a:ea typeface="Franklin Gothic Medium Cond" charset="0"/>
                <a:cs typeface="Franklin Gothic Medium Cond"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Franklin Gothic Medium Cond" charset="0"/>
                <a:ea typeface="Franklin Gothic Medium Cond" charset="0"/>
                <a:cs typeface="Franklin Gothic Medium Cond" charset="0"/>
              </a:defRPr>
            </a:lvl1pPr>
          </a:lstStyle>
          <a:p>
            <a:fld id="{48EB43D6-0523-43F8-8910-085BA20E9136}" type="datetimeFigureOut">
              <a:rPr lang="en-GB" smtClean="0"/>
              <a:pPr/>
              <a:t>08/11/2017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F1FADD8-5934-4FC6-B40E-D7F4EAC811A3}" type="slidenum">
              <a:rPr lang="en-GB" smtClean="0"/>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Franklin Gothic Medium Cond" charset="0"/>
                <a:ea typeface="Franklin Gothic Medium Cond" charset="0"/>
                <a:cs typeface="Franklin Gothic Medium Cond" charset="0"/>
              </a:defRPr>
            </a:lvl1pPr>
          </a:lstStyle>
          <a:p>
            <a:fld id="{48EB43D6-0523-43F8-8910-085BA20E9136}" type="datetimeFigureOut">
              <a:rPr lang="en-GB" smtClean="0"/>
              <a:pPr/>
              <a:t>08/11/2017</a:t>
            </a:fld>
            <a:endParaRPr lang="en-GB" dirty="0"/>
          </a:p>
        </p:txBody>
      </p:sp>
      <p:sp>
        <p:nvSpPr>
          <p:cNvPr id="5" name="Footer Placeholder 4"/>
          <p:cNvSpPr>
            <a:spLocks noGrp="1"/>
          </p:cNvSpPr>
          <p:nvPr>
            <p:ph type="ftr" sz="quarter" idx="11"/>
          </p:nvPr>
        </p:nvSpPr>
        <p:spPr/>
        <p:txBody>
          <a:bodyPr/>
          <a:lstStyle>
            <a:lvl1pPr>
              <a:defRPr>
                <a:latin typeface="Franklin Gothic Medium Cond" charset="0"/>
                <a:ea typeface="Franklin Gothic Medium Cond" charset="0"/>
                <a:cs typeface="Franklin Gothic Medium Cond"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Franklin Gothic Medium Cond" charset="0"/>
                <a:ea typeface="Franklin Gothic Medium Cond" charset="0"/>
                <a:cs typeface="Franklin Gothic Medium Cond" charset="0"/>
              </a:defRPr>
            </a:lvl1pPr>
          </a:lstStyle>
          <a:p>
            <a:fld id="{DF1FADD8-5934-4FC6-B40E-D7F4EAC811A3}"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Franklin Gothic Medium Cond" charset="0"/>
                <a:ea typeface="Franklin Gothic Medium Cond" charset="0"/>
                <a:cs typeface="Franklin Gothic Medium Cond" charset="0"/>
              </a:defRPr>
            </a:lvl1pPr>
          </a:lstStyle>
          <a:p>
            <a:fld id="{48EB43D6-0523-43F8-8910-085BA20E9136}" type="datetimeFigureOut">
              <a:rPr lang="en-GB" smtClean="0"/>
              <a:pPr/>
              <a:t>08/11/2017</a:t>
            </a:fld>
            <a:endParaRPr lang="en-GB" dirty="0"/>
          </a:p>
        </p:txBody>
      </p:sp>
      <p:sp>
        <p:nvSpPr>
          <p:cNvPr id="5" name="Footer Placeholder 4"/>
          <p:cNvSpPr>
            <a:spLocks noGrp="1"/>
          </p:cNvSpPr>
          <p:nvPr>
            <p:ph type="ftr" sz="quarter" idx="11"/>
          </p:nvPr>
        </p:nvSpPr>
        <p:spPr/>
        <p:txBody>
          <a:bodyPr/>
          <a:lstStyle>
            <a:lvl1pPr>
              <a:defRPr>
                <a:latin typeface="Franklin Gothic Medium Cond" charset="0"/>
                <a:ea typeface="Franklin Gothic Medium Cond" charset="0"/>
                <a:cs typeface="Franklin Gothic Medium Cond"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Franklin Gothic Medium Cond" charset="0"/>
                <a:ea typeface="Franklin Gothic Medium Cond" charset="0"/>
                <a:cs typeface="Franklin Gothic Medium Cond" charset="0"/>
              </a:defRPr>
            </a:lvl1pPr>
          </a:lstStyle>
          <a:p>
            <a:fld id="{DF1FADD8-5934-4FC6-B40E-D7F4EAC811A3}" type="slidenum">
              <a:rPr lang="en-GB" smtClean="0"/>
              <a:pPr/>
              <a:t>‹#›</a:t>
            </a:fld>
            <a:endParaRPr lang="en-GB" dirty="0"/>
          </a:p>
        </p:txBody>
      </p:sp>
    </p:spTree>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Medium Cond" charset="0"/>
                <a:ea typeface="Franklin Gothic Medium Cond" charset="0"/>
                <a:cs typeface="Franklin Gothic Medium Cond"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aseline="0">
                <a:latin typeface="Franklin Gothic Medium Cond" charset="0"/>
              </a:defRPr>
            </a:lvl1pPr>
            <a:lvl2pPr>
              <a:defRPr baseline="0">
                <a:latin typeface="Franklin Gothic Medium Cond" charset="0"/>
              </a:defRPr>
            </a:lvl2pPr>
            <a:lvl3pPr>
              <a:defRPr baseline="0">
                <a:latin typeface="Franklin Gothic Medium Cond" charset="0"/>
              </a:defRPr>
            </a:lvl3pPr>
            <a:lvl4pPr>
              <a:defRPr baseline="0">
                <a:latin typeface="Franklin Gothic Medium Cond" charset="0"/>
              </a:defRPr>
            </a:lvl4pPr>
            <a:lvl5pPr>
              <a:defRPr baseline="0">
                <a:latin typeface="Franklin Gothic Medium Cond"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8EB43D6-0523-43F8-8910-085BA20E9136}" type="datetimeFigureOut">
              <a:rPr lang="en-GB" smtClean="0"/>
              <a:t>08/11/2017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1FADD8-5934-4FC6-B40E-D7F4EAC811A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EB43D6-0523-43F8-8910-085BA20E9136}" type="datetimeFigureOut">
              <a:rPr lang="en-GB" smtClean="0"/>
              <a:t>08/11/2017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1FADD8-5934-4FC6-B40E-D7F4EAC811A3}" type="slidenum">
              <a:rPr lang="en-GB" smtClean="0"/>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EB43D6-0523-43F8-8910-085BA20E9136}" type="datetimeFigureOut">
              <a:rPr lang="en-GB" smtClean="0"/>
              <a:t>08/11/2017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1FADD8-5934-4FC6-B40E-D7F4EAC811A3}"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EB43D6-0523-43F8-8910-085BA20E9136}" type="datetimeFigureOut">
              <a:rPr lang="en-GB" smtClean="0"/>
              <a:t>08/11/2017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1FADD8-5934-4FC6-B40E-D7F4EAC811A3}"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EB43D6-0523-43F8-8910-085BA20E9136}" type="datetimeFigureOut">
              <a:rPr lang="en-GB" smtClean="0"/>
              <a:t>08/11/2017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1FADD8-5934-4FC6-B40E-D7F4EAC811A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EB43D6-0523-43F8-8910-085BA20E9136}" type="datetimeFigureOut">
              <a:rPr lang="en-GB" smtClean="0"/>
              <a:t>08/11/2017</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DF1FADD8-5934-4FC6-B40E-D7F4EAC811A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48EB43D6-0523-43F8-8910-085BA20E9136}" type="datetimeFigureOut">
              <a:rPr lang="en-GB" smtClean="0"/>
              <a:t>08/11/2017</a:t>
            </a:fld>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F1FADD8-5934-4FC6-B40E-D7F4EAC811A3}"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Franklin Gothic Medium Cond" charset="0"/>
                <a:ea typeface="Franklin Gothic Medium Cond" charset="0"/>
                <a:cs typeface="Franklin Gothic Medium Cond" charset="0"/>
              </a:defRPr>
            </a:lvl1pPr>
          </a:lstStyle>
          <a:p>
            <a:fld id="{48EB43D6-0523-43F8-8910-085BA20E9136}" type="datetimeFigureOut">
              <a:rPr lang="en-GB" smtClean="0"/>
              <a:pPr/>
              <a:t>08/11/2017</a:t>
            </a:fld>
            <a:endParaRPr lang="en-GB" dirty="0"/>
          </a:p>
        </p:txBody>
      </p:sp>
      <p:sp>
        <p:nvSpPr>
          <p:cNvPr id="6" name="Footer Placeholder 5"/>
          <p:cNvSpPr>
            <a:spLocks noGrp="1"/>
          </p:cNvSpPr>
          <p:nvPr>
            <p:ph type="ftr" sz="quarter" idx="11"/>
          </p:nvPr>
        </p:nvSpPr>
        <p:spPr/>
        <p:txBody>
          <a:bodyPr/>
          <a:lstStyle>
            <a:lvl1pPr>
              <a:defRPr>
                <a:latin typeface="Franklin Gothic Medium Cond" charset="0"/>
                <a:ea typeface="Franklin Gothic Medium Cond" charset="0"/>
                <a:cs typeface="Franklin Gothic Medium Cond"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Franklin Gothic Medium Cond" charset="0"/>
                <a:ea typeface="Franklin Gothic Medium Cond" charset="0"/>
                <a:cs typeface="Franklin Gothic Medium Cond" charset="0"/>
              </a:defRPr>
            </a:lvl1pPr>
          </a:lstStyle>
          <a:p>
            <a:fld id="{DF1FADD8-5934-4FC6-B40E-D7F4EAC811A3}"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8EB43D6-0523-43F8-8910-085BA20E9136}" type="datetimeFigureOut">
              <a:rPr lang="en-GB" smtClean="0"/>
              <a:t>08/11/2017</a:t>
            </a:fld>
            <a:endParaRPr lang="en-GB"/>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F1FADD8-5934-4FC6-B40E-D7F4EAC811A3}" type="slidenum">
              <a:rPr lang="en-GB" smtClean="0"/>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16224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Franklin Gothic Medium Cond" charset="0"/>
          <a:ea typeface="Franklin Gothic Medium Cond" charset="0"/>
          <a:cs typeface="Franklin Gothic Medium Cond"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Franklin Gothic Medium Cond" charset="0"/>
          <a:ea typeface="Franklin Gothic Medium Cond" charset="0"/>
          <a:cs typeface="Franklin Gothic Medium Cond"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Franklin Gothic Medium Cond" charset="0"/>
          <a:ea typeface="Franklin Gothic Medium Cond" charset="0"/>
          <a:cs typeface="Franklin Gothic Medium Cond"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Franklin Gothic Medium Cond" charset="0"/>
          <a:ea typeface="Franklin Gothic Medium Cond" charset="0"/>
          <a:cs typeface="Franklin Gothic Medium Cond"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Franklin Gothic Medium Cond" charset="0"/>
          <a:ea typeface="Franklin Gothic Medium Cond" charset="0"/>
          <a:cs typeface="Franklin Gothic Medium Cond"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Franklin Gothic Medium Cond" charset="0"/>
          <a:ea typeface="Franklin Gothic Medium Cond" charset="0"/>
          <a:cs typeface="Franklin Gothic Medium Cond"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836712"/>
            <a:ext cx="3784426" cy="4927601"/>
          </a:xfrm>
        </p:spPr>
        <p:txBody>
          <a:bodyPr anchor="ctr">
            <a:normAutofit/>
          </a:bodyPr>
          <a:lstStyle/>
          <a:p>
            <a:r>
              <a:rPr lang="en-GB" sz="4000" dirty="0" smtClean="0">
                <a:latin typeface="Franklin Gothic Medium" panose="020B0603020102020204" pitchFamily="34" charset="0"/>
              </a:rPr>
              <a:t>The body in Contemporary Social Science</a:t>
            </a:r>
            <a:br>
              <a:rPr lang="en-GB" sz="4000" dirty="0" smtClean="0">
                <a:latin typeface="Franklin Gothic Medium" panose="020B0603020102020204" pitchFamily="34" charset="0"/>
              </a:rPr>
            </a:br>
            <a:r>
              <a:rPr lang="en-GB" sz="2800" dirty="0" smtClean="0">
                <a:solidFill>
                  <a:schemeClr val="accent1">
                    <a:lumMod val="75000"/>
                  </a:schemeClr>
                </a:solidFill>
                <a:latin typeface="Franklin Gothic Medium" panose="020B0603020102020204" pitchFamily="34" charset="0"/>
              </a:rPr>
              <a:t>a whirlwind tour</a:t>
            </a:r>
            <a:r>
              <a:rPr lang="en-GB" sz="4000" dirty="0" smtClean="0">
                <a:latin typeface="Franklin Gothic Medium" panose="020B0603020102020204" pitchFamily="34" charset="0"/>
              </a:rPr>
              <a:t/>
            </a:r>
            <a:br>
              <a:rPr lang="en-GB" sz="4000" dirty="0" smtClean="0">
                <a:latin typeface="Franklin Gothic Medium" panose="020B0603020102020204" pitchFamily="34" charset="0"/>
              </a:rPr>
            </a:br>
            <a:r>
              <a:rPr lang="en-GB" sz="3200" dirty="0">
                <a:latin typeface="Franklin Gothic Medium" panose="020B0603020102020204" pitchFamily="34" charset="0"/>
              </a:rPr>
              <a:t>Dr </a:t>
            </a:r>
            <a:r>
              <a:rPr lang="en-GB" sz="3200" dirty="0" smtClean="0">
                <a:latin typeface="Franklin Gothic Medium" panose="020B0603020102020204" pitchFamily="34" charset="0"/>
              </a:rPr>
              <a:t>Meredith Jones</a:t>
            </a:r>
            <a:r>
              <a:rPr lang="en-GB" sz="4000" dirty="0">
                <a:latin typeface="Franklin Gothic Medium Cond" panose="020B0606030402020204" pitchFamily="34" charset="0"/>
              </a:rPr>
              <a:t/>
            </a:r>
            <a:br>
              <a:rPr lang="en-GB" sz="4000" dirty="0">
                <a:latin typeface="Franklin Gothic Medium Cond" panose="020B0606030402020204" pitchFamily="34" charset="0"/>
              </a:rPr>
            </a:br>
            <a:r>
              <a:rPr lang="en-GB" sz="4000" dirty="0" smtClean="0"/>
              <a:t> </a:t>
            </a:r>
            <a:endParaRPr lang="en-GB" sz="4000" dirty="0">
              <a:latin typeface="Franklin Gothic Medium Cond" panose="020B0606030402020204" pitchFamily="34" charset="0"/>
            </a:endParaRPr>
          </a:p>
        </p:txBody>
      </p:sp>
      <p:sp>
        <p:nvSpPr>
          <p:cNvPr id="3" name="Subtitle 2"/>
          <p:cNvSpPr>
            <a:spLocks noGrp="1"/>
          </p:cNvSpPr>
          <p:nvPr>
            <p:ph type="subTitle" idx="1"/>
          </p:nvPr>
        </p:nvSpPr>
        <p:spPr>
          <a:xfrm>
            <a:off x="899592" y="31477"/>
            <a:ext cx="2664296" cy="5904656"/>
          </a:xfrm>
        </p:spPr>
        <p:txBody>
          <a:bodyPr anchor="ctr">
            <a:normAutofit/>
          </a:bodyPr>
          <a:lstStyle/>
          <a:p>
            <a:r>
              <a:rPr lang="en-GB" sz="1800" dirty="0"/>
              <a:t>BRUNEL UNIVERSITY </a:t>
            </a:r>
            <a:r>
              <a:rPr lang="en-GB" sz="1800" dirty="0" smtClean="0"/>
              <a:t>LONDON</a:t>
            </a:r>
            <a:r>
              <a:rPr lang="en-GB" sz="1800" dirty="0"/>
              <a:t> </a:t>
            </a:r>
            <a:endParaRPr lang="en-GB" sz="1800" dirty="0" smtClean="0"/>
          </a:p>
          <a:p>
            <a:r>
              <a:rPr lang="en-GB" sz="1800" dirty="0" smtClean="0"/>
              <a:t>AHLIA UNIVERSITY BAHRAIN</a:t>
            </a:r>
          </a:p>
          <a:p>
            <a:endParaRPr lang="en-GB" sz="1800" dirty="0" smtClean="0"/>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r>
              <a:rPr lang="en-GB" sz="1800" dirty="0" smtClean="0"/>
              <a:t>EQUAL </a:t>
            </a:r>
            <a:r>
              <a:rPr lang="en-GB" sz="1800" dirty="0"/>
              <a:t>OPPORTUNITY </a:t>
            </a:r>
            <a:r>
              <a:rPr lang="en-GB" sz="1800" dirty="0" smtClean="0"/>
              <a:t>IN BUSINESS </a:t>
            </a:r>
            <a:r>
              <a:rPr lang="en-GB" sz="1800" dirty="0"/>
              <a:t>&amp; SOCIETY </a:t>
            </a:r>
            <a:r>
              <a:rPr lang="en-GB" sz="1800" dirty="0" smtClean="0"/>
              <a:t>CONFERENCE</a:t>
            </a:r>
            <a:endParaRPr lang="en-GB" sz="1700" dirty="0">
              <a:latin typeface="Franklin Gothic Medium Cond" panose="020B0606030402020204" pitchFamily="34" charset="0"/>
            </a:endParaRPr>
          </a:p>
        </p:txBody>
      </p:sp>
      <p:pic>
        <p:nvPicPr>
          <p:cNvPr id="5" name="Picture 2" descr="1-CDRomOrlan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466190"/>
            <a:ext cx="2723208" cy="31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7180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48142" y="692696"/>
            <a:ext cx="7558608" cy="1044352"/>
          </a:xfrm>
        </p:spPr>
        <p:txBody>
          <a:bodyPr>
            <a:noAutofit/>
          </a:bodyPr>
          <a:lstStyle/>
          <a:p>
            <a:r>
              <a:rPr lang="en-GB" dirty="0" smtClean="0">
                <a:solidFill>
                  <a:schemeClr val="accent1">
                    <a:lumMod val="75000"/>
                  </a:schemeClr>
                </a:solidFill>
                <a:latin typeface="Franklin Gothic Medium" panose="020B0603020102020204" pitchFamily="34" charset="0"/>
                <a:cs typeface="Arial" panose="020B0604020202020204" pitchFamily="34" charset="0"/>
              </a:rPr>
              <a:t>The cyborg </a:t>
            </a:r>
            <a:br>
              <a:rPr lang="en-GB" dirty="0" smtClean="0">
                <a:solidFill>
                  <a:schemeClr val="accent1">
                    <a:lumMod val="75000"/>
                  </a:schemeClr>
                </a:solidFill>
                <a:latin typeface="Franklin Gothic Medium" panose="020B0603020102020204" pitchFamily="34" charset="0"/>
                <a:cs typeface="Arial" panose="020B0604020202020204" pitchFamily="34" charset="0"/>
              </a:rPr>
            </a:br>
            <a:r>
              <a:rPr lang="en-GB" dirty="0" smtClean="0">
                <a:solidFill>
                  <a:schemeClr val="accent1">
                    <a:lumMod val="75000"/>
                  </a:schemeClr>
                </a:solidFill>
                <a:latin typeface="Franklin Gothic Medium" panose="020B0603020102020204" pitchFamily="34" charset="0"/>
                <a:cs typeface="Arial" panose="020B0604020202020204" pitchFamily="34" charset="0"/>
              </a:rPr>
              <a:t>body</a:t>
            </a:r>
            <a:endParaRPr lang="en-US" altLang="en-US" dirty="0" smtClean="0">
              <a:solidFill>
                <a:schemeClr val="tx1"/>
              </a:solidFill>
              <a:latin typeface="Franklin Gothic Medium" panose="020B0603020102020204" pitchFamily="34" charset="0"/>
              <a:cs typeface="Arial" panose="020B0604020202020204" pitchFamily="34" charset="0"/>
            </a:endParaRPr>
          </a:p>
        </p:txBody>
      </p:sp>
      <p:sp>
        <p:nvSpPr>
          <p:cNvPr id="24582" name="Text Box 9"/>
          <p:cNvSpPr txBox="1">
            <a:spLocks noChangeArrowheads="1"/>
          </p:cNvSpPr>
          <p:nvPr/>
        </p:nvSpPr>
        <p:spPr bwMode="auto">
          <a:xfrm>
            <a:off x="857021" y="1916832"/>
            <a:ext cx="3282931"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AU" altLang="en-US" dirty="0">
                <a:latin typeface="Franklin Gothic Medium" panose="020B0603020102020204" pitchFamily="34" charset="0"/>
                <a:cs typeface="Arial" panose="020B0604020202020204" pitchFamily="34" charset="0"/>
              </a:rPr>
              <a:t>CYBORGS mix organic and non organic </a:t>
            </a:r>
            <a:r>
              <a:rPr lang="en-AU" altLang="en-US" dirty="0" smtClean="0">
                <a:latin typeface="Franklin Gothic Medium" panose="020B0603020102020204" pitchFamily="34" charset="0"/>
                <a:cs typeface="Arial" panose="020B0604020202020204" pitchFamily="34" charset="0"/>
              </a:rPr>
              <a:t>elements</a:t>
            </a:r>
            <a:r>
              <a:rPr lang="en-US" altLang="en-US" dirty="0" smtClean="0">
                <a:latin typeface="Franklin Gothic Medium" panose="020B0603020102020204" pitchFamily="34" charset="0"/>
              </a:rPr>
              <a:t>. They can be used </a:t>
            </a:r>
            <a:r>
              <a:rPr lang="en-US" altLang="en-US" dirty="0">
                <a:latin typeface="Franklin Gothic Medium" panose="020B0603020102020204" pitchFamily="34" charset="0"/>
              </a:rPr>
              <a:t>to think </a:t>
            </a:r>
            <a:r>
              <a:rPr lang="en-US" altLang="en-US" dirty="0" smtClean="0">
                <a:latin typeface="Franklin Gothic Medium" panose="020B0603020102020204" pitchFamily="34" charset="0"/>
              </a:rPr>
              <a:t>about:</a:t>
            </a:r>
          </a:p>
          <a:p>
            <a:pPr marL="342900" indent="-342900">
              <a:spcBef>
                <a:spcPct val="50000"/>
              </a:spcBef>
              <a:buFont typeface="Arial" panose="020B0604020202020204" pitchFamily="34" charset="0"/>
              <a:buChar char="•"/>
            </a:pPr>
            <a:r>
              <a:rPr lang="en-US" altLang="en-US" dirty="0" smtClean="0">
                <a:latin typeface="Franklin Gothic Medium" panose="020B0603020102020204" pitchFamily="34" charset="0"/>
              </a:rPr>
              <a:t>Nature/culture </a:t>
            </a:r>
            <a:r>
              <a:rPr lang="en-US" altLang="en-US" dirty="0">
                <a:latin typeface="Franklin Gothic Medium" panose="020B0603020102020204" pitchFamily="34" charset="0"/>
              </a:rPr>
              <a:t>relations </a:t>
            </a:r>
            <a:endParaRPr lang="en-US" altLang="en-US" dirty="0" smtClean="0">
              <a:latin typeface="Franklin Gothic Medium" panose="020B0603020102020204" pitchFamily="34" charset="0"/>
            </a:endParaRPr>
          </a:p>
          <a:p>
            <a:pPr marL="342900" indent="-342900">
              <a:spcBef>
                <a:spcPct val="50000"/>
              </a:spcBef>
              <a:buFont typeface="Arial" panose="020B0604020202020204" pitchFamily="34" charset="0"/>
              <a:buChar char="•"/>
            </a:pPr>
            <a:r>
              <a:rPr lang="en-US" altLang="en-US" dirty="0" smtClean="0">
                <a:latin typeface="Franklin Gothic Medium" panose="020B0603020102020204" pitchFamily="34" charset="0"/>
              </a:rPr>
              <a:t>Human/technology relations</a:t>
            </a:r>
          </a:p>
          <a:p>
            <a:pPr marL="342900" indent="-342900">
              <a:spcBef>
                <a:spcPct val="50000"/>
              </a:spcBef>
              <a:buFont typeface="Arial" panose="020B0604020202020204" pitchFamily="34" charset="0"/>
              <a:buChar char="•"/>
            </a:pPr>
            <a:r>
              <a:rPr lang="en-US" altLang="en-US" dirty="0" smtClean="0">
                <a:latin typeface="Franklin Gothic Medium" panose="020B0603020102020204" pitchFamily="34" charset="0"/>
              </a:rPr>
              <a:t>Human/animal relations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548680"/>
            <a:ext cx="38100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355976" y="2564904"/>
            <a:ext cx="4572000" cy="3754874"/>
          </a:xfrm>
          <a:prstGeom prst="rect">
            <a:avLst/>
          </a:prstGeom>
        </p:spPr>
        <p:txBody>
          <a:bodyPr>
            <a:spAutoFit/>
          </a:bodyPr>
          <a:lstStyle/>
          <a:p>
            <a:endParaRPr lang="en-GB" sz="2000" dirty="0">
              <a:latin typeface="Franklin Gothic Medium" panose="020B0603020102020204" pitchFamily="34" charset="0"/>
            </a:endParaRPr>
          </a:p>
          <a:p>
            <a:r>
              <a:rPr lang="en-GB" sz="2400" i="1" dirty="0" smtClean="0">
                <a:latin typeface="Franklin Gothic Medium" panose="020B0603020102020204" pitchFamily="34" charset="0"/>
              </a:rPr>
              <a:t>By </a:t>
            </a:r>
            <a:r>
              <a:rPr lang="en-GB" sz="2400" i="1" dirty="0">
                <a:latin typeface="Franklin Gothic Medium" panose="020B0603020102020204" pitchFamily="34" charset="0"/>
              </a:rPr>
              <a:t>the late twentieth century, our time, a mythic time, we are all chimeras, theorized and fabricated hybrids of machine and organism; in short, we are cyborgs</a:t>
            </a:r>
            <a:r>
              <a:rPr lang="en-GB" sz="2400" i="1" dirty="0" smtClean="0">
                <a:latin typeface="Franklin Gothic Medium" panose="020B0603020102020204" pitchFamily="34" charset="0"/>
              </a:rPr>
              <a:t>. </a:t>
            </a:r>
          </a:p>
          <a:p>
            <a:endParaRPr lang="en-GB" sz="2000" i="1" dirty="0" smtClean="0">
              <a:latin typeface="Franklin Gothic Medium" panose="020B0603020102020204" pitchFamily="34" charset="0"/>
            </a:endParaRPr>
          </a:p>
          <a:p>
            <a:r>
              <a:rPr lang="en-GB" dirty="0" smtClean="0">
                <a:latin typeface="Franklin Gothic Medium" panose="020B0603020102020204" pitchFamily="34" charset="0"/>
              </a:rPr>
              <a:t>Donna </a:t>
            </a:r>
            <a:r>
              <a:rPr lang="en-GB" dirty="0" err="1" smtClean="0">
                <a:latin typeface="Franklin Gothic Medium" panose="020B0603020102020204" pitchFamily="34" charset="0"/>
              </a:rPr>
              <a:t>Haraway</a:t>
            </a:r>
            <a:r>
              <a:rPr lang="en-GB" dirty="0" smtClean="0">
                <a:latin typeface="Franklin Gothic Medium" panose="020B0603020102020204" pitchFamily="34" charset="0"/>
              </a:rPr>
              <a:t>, </a:t>
            </a:r>
            <a:r>
              <a:rPr lang="en-GB" i="1" dirty="0" smtClean="0">
                <a:latin typeface="Franklin Gothic Medium" panose="020B0603020102020204" pitchFamily="34" charset="0"/>
              </a:rPr>
              <a:t>A </a:t>
            </a:r>
            <a:r>
              <a:rPr lang="en-GB" i="1" dirty="0">
                <a:latin typeface="Franklin Gothic Medium" panose="020B0603020102020204" pitchFamily="34" charset="0"/>
              </a:rPr>
              <a:t>Cyborg Manifesto: Science, Technology, and Socialist-Feminism in the Late Twentieth </a:t>
            </a:r>
            <a:r>
              <a:rPr lang="en-GB" i="1" dirty="0" smtClean="0">
                <a:latin typeface="Franklin Gothic Medium" panose="020B0603020102020204" pitchFamily="34" charset="0"/>
              </a:rPr>
              <a:t>Century, </a:t>
            </a:r>
            <a:r>
              <a:rPr lang="en-GB" dirty="0" smtClean="0">
                <a:latin typeface="Franklin Gothic Medium" panose="020B0603020102020204" pitchFamily="34" charset="0"/>
              </a:rPr>
              <a:t>1984</a:t>
            </a:r>
            <a:endParaRPr lang="en-GB" dirty="0">
              <a:latin typeface="Franklin Gothic Medium" panose="020B0603020102020204" pitchFamily="34" charset="0"/>
            </a:endParaRPr>
          </a:p>
        </p:txBody>
      </p:sp>
    </p:spTree>
    <p:extLst>
      <p:ext uri="{BB962C8B-B14F-4D97-AF65-F5344CB8AC3E}">
        <p14:creationId xmlns:p14="http://schemas.microsoft.com/office/powerpoint/2010/main" val="3475430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family patricia piccini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0"/>
            <a:ext cx="7546082" cy="62289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27584" y="6334414"/>
            <a:ext cx="7546082" cy="523220"/>
          </a:xfrm>
          <a:prstGeom prst="rect">
            <a:avLst/>
          </a:prstGeom>
        </p:spPr>
        <p:txBody>
          <a:bodyPr wrap="square">
            <a:spAutoFit/>
          </a:bodyPr>
          <a:lstStyle/>
          <a:p>
            <a:r>
              <a:rPr lang="en-GB" sz="1400" dirty="0">
                <a:latin typeface="Franklin Gothic Medium" panose="020B0603020102020204" pitchFamily="34" charset="0"/>
              </a:rPr>
              <a:t>Patricia </a:t>
            </a:r>
            <a:r>
              <a:rPr lang="en-GB" sz="1400" dirty="0" err="1" smtClean="0">
                <a:latin typeface="Franklin Gothic Medium" panose="020B0603020102020204" pitchFamily="34" charset="0"/>
              </a:rPr>
              <a:t>Piccinini</a:t>
            </a:r>
            <a:r>
              <a:rPr lang="en-GB" sz="1400" dirty="0" smtClean="0">
                <a:latin typeface="Franklin Gothic Medium" panose="020B0603020102020204" pitchFamily="34" charset="0"/>
              </a:rPr>
              <a:t>, </a:t>
            </a:r>
            <a:r>
              <a:rPr lang="en-GB" sz="1400" i="1" dirty="0" smtClean="0">
                <a:latin typeface="Franklin Gothic Medium" panose="020B0603020102020204" pitchFamily="34" charset="0"/>
              </a:rPr>
              <a:t>The </a:t>
            </a:r>
            <a:r>
              <a:rPr lang="en-GB" sz="1400" i="1" dirty="0">
                <a:latin typeface="Franklin Gothic Medium" panose="020B0603020102020204" pitchFamily="34" charset="0"/>
              </a:rPr>
              <a:t>Young Family</a:t>
            </a:r>
            <a:r>
              <a:rPr lang="en-GB" sz="1400" dirty="0">
                <a:latin typeface="Franklin Gothic Medium" panose="020B0603020102020204" pitchFamily="34" charset="0"/>
              </a:rPr>
              <a:t>, 2002, silicone, acrylic, human hair, leather, timber, 80.0 x 150.0 x 110.0 cm, Photograph by Graham Baring</a:t>
            </a:r>
          </a:p>
        </p:txBody>
      </p:sp>
    </p:spTree>
    <p:extLst>
      <p:ext uri="{BB962C8B-B14F-4D97-AF65-F5344CB8AC3E}">
        <p14:creationId xmlns:p14="http://schemas.microsoft.com/office/powerpoint/2010/main" val="3809952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3893056" cy="1450757"/>
          </a:xfrm>
        </p:spPr>
        <p:txBody>
          <a:bodyPr>
            <a:noAutofit/>
          </a:bodyPr>
          <a:lstStyle/>
          <a:p>
            <a:r>
              <a:rPr lang="en-GB" sz="3600" dirty="0" smtClean="0">
                <a:solidFill>
                  <a:schemeClr val="accent1">
                    <a:lumMod val="75000"/>
                  </a:schemeClr>
                </a:solidFill>
              </a:rPr>
              <a:t>TOMORROW:</a:t>
            </a:r>
            <a:br>
              <a:rPr lang="en-GB" sz="3600" dirty="0" smtClean="0">
                <a:solidFill>
                  <a:schemeClr val="accent1">
                    <a:lumMod val="75000"/>
                  </a:schemeClr>
                </a:solidFill>
              </a:rPr>
            </a:br>
            <a:r>
              <a:rPr lang="en-GB" sz="3600" dirty="0" smtClean="0">
                <a:solidFill>
                  <a:schemeClr val="accent1">
                    <a:lumMod val="75000"/>
                  </a:schemeClr>
                </a:solidFill>
              </a:rPr>
              <a:t>The mediated body (media-bodies)</a:t>
            </a:r>
            <a:endParaRPr lang="en-GB" sz="3600" i="1" dirty="0">
              <a:solidFill>
                <a:schemeClr val="accent1">
                  <a:lumMod val="75000"/>
                </a:schemeClr>
              </a:solidFill>
            </a:endParaRPr>
          </a:p>
        </p:txBody>
      </p:sp>
      <p:sp>
        <p:nvSpPr>
          <p:cNvPr id="4" name="Content Placeholder 3"/>
          <p:cNvSpPr>
            <a:spLocks noGrp="1"/>
          </p:cNvSpPr>
          <p:nvPr>
            <p:ph idx="1"/>
          </p:nvPr>
        </p:nvSpPr>
        <p:spPr>
          <a:xfrm>
            <a:off x="899592" y="2204864"/>
            <a:ext cx="3816424" cy="3456384"/>
          </a:xfrm>
        </p:spPr>
        <p:txBody>
          <a:bodyPr>
            <a:noAutofit/>
          </a:bodyPr>
          <a:lstStyle/>
          <a:p>
            <a:pPr marL="0" indent="0">
              <a:buNone/>
            </a:pPr>
            <a:r>
              <a:rPr lang="en-GB" sz="3200" dirty="0" smtClean="0">
                <a:solidFill>
                  <a:schemeClr val="tx1"/>
                </a:solidFill>
              </a:rPr>
              <a:t>WE CREATE MEDIA BUT THEY ALSO CREATE US</a:t>
            </a:r>
          </a:p>
          <a:p>
            <a:pPr marL="0" indent="0">
              <a:buNone/>
            </a:pPr>
            <a:r>
              <a:rPr lang="en-GB" sz="3200" dirty="0" smtClean="0">
                <a:solidFill>
                  <a:schemeClr val="tx1"/>
                </a:solidFill>
              </a:rPr>
              <a:t>We will explore how </a:t>
            </a:r>
            <a:r>
              <a:rPr lang="en-GB" sz="3200" dirty="0">
                <a:solidFill>
                  <a:schemeClr val="tx1"/>
                </a:solidFill>
              </a:rPr>
              <a:t>b</a:t>
            </a:r>
            <a:r>
              <a:rPr lang="en-GB" sz="3200" dirty="0" smtClean="0">
                <a:solidFill>
                  <a:schemeClr val="tx1"/>
                </a:solidFill>
              </a:rPr>
              <a:t>odies are mediated via:</a:t>
            </a:r>
          </a:p>
          <a:p>
            <a:pPr marL="457200" indent="-457200">
              <a:buFont typeface="+mj-lt"/>
              <a:buAutoNum type="arabicPeriod"/>
            </a:pPr>
            <a:r>
              <a:rPr lang="en-GB" sz="3200" dirty="0" smtClean="0">
                <a:solidFill>
                  <a:schemeClr val="tx1"/>
                </a:solidFill>
              </a:rPr>
              <a:t>Visual Cultures</a:t>
            </a:r>
          </a:p>
          <a:p>
            <a:pPr marL="457200" indent="-457200">
              <a:buFont typeface="+mj-lt"/>
              <a:buAutoNum type="arabicPeriod"/>
            </a:pPr>
            <a:r>
              <a:rPr lang="en-GB" sz="3200" dirty="0" smtClean="0">
                <a:solidFill>
                  <a:schemeClr val="tx1"/>
                </a:solidFill>
              </a:rPr>
              <a:t>Cosmetic Surgery</a:t>
            </a:r>
          </a:p>
        </p:txBody>
      </p:sp>
      <p:pic>
        <p:nvPicPr>
          <p:cNvPr id="7174" name="Picture 6" descr="Image result for kim kardashian taking selfi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8004" y="2737495"/>
            <a:ext cx="3459600" cy="2593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793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ubtitle 2"/>
          <p:cNvGraphicFramePr>
            <a:graphicFrameLocks noGrp="1"/>
          </p:cNvGraphicFramePr>
          <p:nvPr>
            <p:ph idx="1"/>
            <p:extLst>
              <p:ext uri="{D42A27DB-BD31-4B8C-83A1-F6EECF244321}">
                <p14:modId xmlns:p14="http://schemas.microsoft.com/office/powerpoint/2010/main" val="3024040424"/>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553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latin typeface="Franklin Gothic Medium" panose="020B0603020102020204" pitchFamily="34" charset="0"/>
              </a:rPr>
              <a:t>The Body? Or Many Bodies?</a:t>
            </a:r>
            <a:endParaRPr lang="en-GB" dirty="0">
              <a:latin typeface="Franklin Gothic Medium" panose="020B0603020102020204" pitchFamily="34" charset="0"/>
            </a:endParaRPr>
          </a:p>
        </p:txBody>
      </p:sp>
      <p:sp>
        <p:nvSpPr>
          <p:cNvPr id="3" name="Content Placeholder 2"/>
          <p:cNvSpPr>
            <a:spLocks noGrp="1"/>
          </p:cNvSpPr>
          <p:nvPr>
            <p:ph idx="1"/>
          </p:nvPr>
        </p:nvSpPr>
        <p:spPr>
          <a:xfrm>
            <a:off x="899592" y="1916832"/>
            <a:ext cx="7543801" cy="4247562"/>
          </a:xfrm>
        </p:spPr>
        <p:txBody>
          <a:bodyPr>
            <a:normAutofit fontScale="92500" lnSpcReduction="20000"/>
          </a:bodyPr>
          <a:lstStyle/>
          <a:p>
            <a:pPr algn="ctr"/>
            <a:r>
              <a:rPr lang="en-GB" sz="4000" dirty="0" smtClean="0">
                <a:solidFill>
                  <a:schemeClr val="accent1">
                    <a:lumMod val="75000"/>
                  </a:schemeClr>
                </a:solidFill>
                <a:latin typeface="Franklin Gothic Medium" panose="020B0603020102020204" pitchFamily="34" charset="0"/>
              </a:rPr>
              <a:t>The Absent Body</a:t>
            </a:r>
          </a:p>
          <a:p>
            <a:pPr algn="ctr"/>
            <a:r>
              <a:rPr lang="en-GB" sz="4000" dirty="0" smtClean="0">
                <a:solidFill>
                  <a:schemeClr val="accent1">
                    <a:lumMod val="75000"/>
                  </a:schemeClr>
                </a:solidFill>
                <a:latin typeface="Franklin Gothic Medium" panose="020B0603020102020204" pitchFamily="34" charset="0"/>
              </a:rPr>
              <a:t>The Social Body</a:t>
            </a:r>
          </a:p>
          <a:p>
            <a:pPr algn="ctr"/>
            <a:r>
              <a:rPr lang="en-GB" sz="4000" dirty="0" smtClean="0">
                <a:solidFill>
                  <a:schemeClr val="accent1">
                    <a:lumMod val="75000"/>
                  </a:schemeClr>
                </a:solidFill>
                <a:latin typeface="Franklin Gothic Medium" panose="020B0603020102020204" pitchFamily="34" charset="0"/>
              </a:rPr>
              <a:t>The Sensing Body</a:t>
            </a:r>
          </a:p>
          <a:p>
            <a:pPr algn="ctr"/>
            <a:r>
              <a:rPr lang="en-GB" sz="4000" dirty="0" smtClean="0">
                <a:solidFill>
                  <a:schemeClr val="accent1">
                    <a:lumMod val="75000"/>
                  </a:schemeClr>
                </a:solidFill>
                <a:latin typeface="Franklin Gothic Medium" panose="020B0603020102020204" pitchFamily="34" charset="0"/>
              </a:rPr>
              <a:t>The Docile Body</a:t>
            </a:r>
          </a:p>
          <a:p>
            <a:pPr algn="ctr"/>
            <a:r>
              <a:rPr lang="en-GB" sz="4000" dirty="0" smtClean="0">
                <a:solidFill>
                  <a:schemeClr val="accent1">
                    <a:lumMod val="75000"/>
                  </a:schemeClr>
                </a:solidFill>
                <a:latin typeface="Franklin Gothic Medium" panose="020B0603020102020204" pitchFamily="34" charset="0"/>
              </a:rPr>
              <a:t>The Gendered Body</a:t>
            </a:r>
          </a:p>
          <a:p>
            <a:pPr algn="ctr"/>
            <a:r>
              <a:rPr lang="en-GB" sz="4000" dirty="0" smtClean="0">
                <a:solidFill>
                  <a:schemeClr val="accent1">
                    <a:lumMod val="75000"/>
                  </a:schemeClr>
                </a:solidFill>
                <a:latin typeface="Franklin Gothic Medium" panose="020B0603020102020204" pitchFamily="34" charset="0"/>
              </a:rPr>
              <a:t>The Modified Body</a:t>
            </a:r>
          </a:p>
          <a:p>
            <a:pPr algn="ctr"/>
            <a:r>
              <a:rPr lang="en-GB" sz="4000" dirty="0" smtClean="0">
                <a:solidFill>
                  <a:schemeClr val="accent1">
                    <a:lumMod val="75000"/>
                  </a:schemeClr>
                </a:solidFill>
                <a:latin typeface="Franklin Gothic Medium" panose="020B0603020102020204" pitchFamily="34" charset="0"/>
              </a:rPr>
              <a:t>The Cyborg Body</a:t>
            </a:r>
          </a:p>
          <a:p>
            <a:endParaRPr lang="en-GB" dirty="0"/>
          </a:p>
        </p:txBody>
      </p:sp>
    </p:spTree>
    <p:extLst>
      <p:ext uri="{BB962C8B-B14F-4D97-AF65-F5344CB8AC3E}">
        <p14:creationId xmlns:p14="http://schemas.microsoft.com/office/powerpoint/2010/main" val="23638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normAutofit fontScale="90000"/>
          </a:bodyPr>
          <a:lstStyle/>
          <a:p>
            <a:r>
              <a:rPr lang="en-US" altLang="en-US" dirty="0" smtClean="0">
                <a:solidFill>
                  <a:schemeClr val="accent1">
                    <a:lumMod val="75000"/>
                  </a:schemeClr>
                </a:solidFill>
                <a:ea typeface="ＭＳ Ｐゴシック" pitchFamily="34" charset="-128"/>
              </a:rPr>
              <a:t>The Absent Body</a:t>
            </a:r>
            <a:r>
              <a:rPr lang="en-US" altLang="en-US" dirty="0" smtClean="0">
                <a:ea typeface="ＭＳ Ｐゴシック" pitchFamily="34" charset="-128"/>
              </a:rPr>
              <a:t/>
            </a:r>
            <a:br>
              <a:rPr lang="en-US" altLang="en-US" dirty="0" smtClean="0">
                <a:ea typeface="ＭＳ Ｐゴシック" pitchFamily="34" charset="-128"/>
              </a:rPr>
            </a:br>
            <a:r>
              <a:rPr lang="en-US" altLang="en-US" i="1" dirty="0">
                <a:ea typeface="ＭＳ Ｐゴシック" pitchFamily="34" charset="-128"/>
              </a:rPr>
              <a:t>Cogito ergo sum </a:t>
            </a:r>
            <a:r>
              <a:rPr lang="en-US" altLang="en-US" dirty="0">
                <a:ea typeface="ＭＳ Ｐゴシック" pitchFamily="34" charset="-128"/>
              </a:rPr>
              <a:t/>
            </a:r>
            <a:br>
              <a:rPr lang="en-US" altLang="en-US" dirty="0">
                <a:ea typeface="ＭＳ Ｐゴシック" pitchFamily="34" charset="-128"/>
              </a:rPr>
            </a:br>
            <a:r>
              <a:rPr lang="en-US" altLang="en-US" dirty="0">
                <a:ea typeface="ＭＳ Ｐゴシック" pitchFamily="34" charset="-128"/>
              </a:rPr>
              <a:t>(I think, therefore I am</a:t>
            </a:r>
            <a:r>
              <a:rPr lang="en-US" altLang="en-US" dirty="0" smtClean="0">
                <a:ea typeface="ＭＳ Ｐゴシック" pitchFamily="34" charset="-128"/>
              </a:rPr>
              <a:t>)</a:t>
            </a:r>
          </a:p>
        </p:txBody>
      </p:sp>
      <p:sp>
        <p:nvSpPr>
          <p:cNvPr id="16386" name="Content Placeholder 2"/>
          <p:cNvSpPr>
            <a:spLocks noGrp="1"/>
          </p:cNvSpPr>
          <p:nvPr>
            <p:ph idx="1"/>
          </p:nvPr>
        </p:nvSpPr>
        <p:spPr>
          <a:xfrm>
            <a:off x="899592" y="1916832"/>
            <a:ext cx="4464496" cy="4690145"/>
          </a:xfrm>
        </p:spPr>
        <p:txBody>
          <a:bodyPr>
            <a:normAutofit/>
          </a:bodyPr>
          <a:lstStyle/>
          <a:p>
            <a:r>
              <a:rPr lang="en-US" altLang="en-US" dirty="0" smtClean="0">
                <a:solidFill>
                  <a:schemeClr val="tx1"/>
                </a:solidFill>
                <a:ea typeface="ＭＳ Ｐゴシック" pitchFamily="34" charset="-128"/>
              </a:rPr>
              <a:t>Mind/body dualism</a:t>
            </a:r>
          </a:p>
          <a:p>
            <a:pPr lvl="1"/>
            <a:r>
              <a:rPr lang="en-AU" altLang="en-US" sz="2000" dirty="0" smtClean="0">
                <a:solidFill>
                  <a:schemeClr val="tx1"/>
                </a:solidFill>
                <a:ea typeface="ＭＳ Ｐゴシック" pitchFamily="34" charset="-128"/>
              </a:rPr>
              <a:t>Mind and matter (body) are two ontologically separate categories</a:t>
            </a:r>
          </a:p>
          <a:p>
            <a:pPr lvl="1"/>
            <a:r>
              <a:rPr lang="en-US" altLang="en-US" sz="2000" dirty="0" smtClean="0">
                <a:solidFill>
                  <a:schemeClr val="tx1"/>
                </a:solidFill>
                <a:ea typeface="ＭＳ Ｐゴシック" pitchFamily="34" charset="-128"/>
              </a:rPr>
              <a:t>The body is a machine</a:t>
            </a:r>
          </a:p>
          <a:p>
            <a:pPr lvl="1"/>
            <a:r>
              <a:rPr lang="en-US" altLang="en-US" sz="2000" dirty="0" smtClean="0">
                <a:solidFill>
                  <a:schemeClr val="tx1"/>
                </a:solidFill>
                <a:ea typeface="ＭＳ Ｐゴシック" pitchFamily="34" charset="-128"/>
              </a:rPr>
              <a:t>Mind = conscious self</a:t>
            </a:r>
          </a:p>
          <a:p>
            <a:r>
              <a:rPr lang="en-US" altLang="en-US" dirty="0" err="1" smtClean="0">
                <a:solidFill>
                  <a:schemeClr val="tx1"/>
                </a:solidFill>
                <a:ea typeface="ＭＳ Ｐゴシック" pitchFamily="34" charset="-128"/>
              </a:rPr>
              <a:t>Cartesianism</a:t>
            </a:r>
            <a:r>
              <a:rPr lang="en-US" altLang="en-US" dirty="0" smtClean="0">
                <a:solidFill>
                  <a:schemeClr val="tx1"/>
                </a:solidFill>
                <a:ea typeface="ＭＳ Ｐゴシック" pitchFamily="34" charset="-128"/>
              </a:rPr>
              <a:t> (via Descartes)</a:t>
            </a:r>
            <a:endParaRPr lang="en-AU" altLang="en-US" dirty="0" smtClean="0">
              <a:solidFill>
                <a:schemeClr val="tx1"/>
              </a:solidFill>
              <a:ea typeface="ＭＳ Ｐゴシック" pitchFamily="34" charset="-128"/>
            </a:endParaRPr>
          </a:p>
          <a:p>
            <a:pPr lvl="1"/>
            <a:r>
              <a:rPr lang="en-AU" altLang="en-US" sz="2000" dirty="0" smtClean="0">
                <a:solidFill>
                  <a:schemeClr val="tx1"/>
                </a:solidFill>
                <a:ea typeface="ＭＳ Ｐゴシック" pitchFamily="34" charset="-128"/>
              </a:rPr>
              <a:t>Truths can only be found through thinking, not through sensation or physical experience</a:t>
            </a:r>
          </a:p>
          <a:p>
            <a:pPr lvl="1"/>
            <a:r>
              <a:rPr lang="en-AU" altLang="en-US" sz="2000" dirty="0" smtClean="0">
                <a:solidFill>
                  <a:schemeClr val="tx1"/>
                </a:solidFill>
                <a:ea typeface="ＭＳ Ｐゴシック" pitchFamily="34" charset="-128"/>
              </a:rPr>
              <a:t>The mind is superior to the body</a:t>
            </a:r>
          </a:p>
          <a:p>
            <a:pPr lvl="1"/>
            <a:r>
              <a:rPr lang="en-GB" altLang="en-US" sz="2000" dirty="0" smtClean="0">
                <a:solidFill>
                  <a:schemeClr val="tx1"/>
                </a:solidFill>
              </a:rPr>
              <a:t>Mind </a:t>
            </a:r>
            <a:r>
              <a:rPr lang="en-GB" altLang="en-US" sz="2000" dirty="0">
                <a:solidFill>
                  <a:schemeClr val="tx1"/>
                </a:solidFill>
              </a:rPr>
              <a:t>= </a:t>
            </a:r>
            <a:r>
              <a:rPr lang="en-GB" altLang="en-US" sz="2000" dirty="0" smtClean="0">
                <a:solidFill>
                  <a:schemeClr val="tx1"/>
                </a:solidFill>
              </a:rPr>
              <a:t>human/culture/male/rational</a:t>
            </a:r>
          </a:p>
          <a:p>
            <a:pPr lvl="1"/>
            <a:r>
              <a:rPr lang="en-GB" altLang="en-US" sz="2000" dirty="0" smtClean="0">
                <a:solidFill>
                  <a:schemeClr val="tx1"/>
                </a:solidFill>
              </a:rPr>
              <a:t>Body </a:t>
            </a:r>
            <a:r>
              <a:rPr lang="en-GB" altLang="en-US" sz="2000" dirty="0">
                <a:solidFill>
                  <a:schemeClr val="tx1"/>
                </a:solidFill>
              </a:rPr>
              <a:t>= </a:t>
            </a:r>
            <a:r>
              <a:rPr lang="en-GB" altLang="en-US" sz="2000" dirty="0" smtClean="0">
                <a:solidFill>
                  <a:schemeClr val="tx1"/>
                </a:solidFill>
              </a:rPr>
              <a:t>animal/nature/female/irrational</a:t>
            </a:r>
            <a:endParaRPr lang="en-US" altLang="en-US" sz="2000" dirty="0">
              <a:solidFill>
                <a:schemeClr val="tx1"/>
              </a:solidFill>
              <a:ea typeface="ＭＳ Ｐゴシック" pitchFamily="34" charset="-128"/>
            </a:endParaRPr>
          </a:p>
          <a:p>
            <a:pPr lvl="1"/>
            <a:endParaRPr lang="en-US" altLang="en-US" sz="2600" dirty="0" smtClean="0">
              <a:ea typeface="ＭＳ Ｐゴシック" pitchFamily="34" charset="-128"/>
            </a:endParaRPr>
          </a:p>
        </p:txBody>
      </p:sp>
      <p:pic>
        <p:nvPicPr>
          <p:cNvPr id="4" name="Picture 4" descr="rene-descart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16632"/>
            <a:ext cx="3024336" cy="300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5512360" y="3127510"/>
            <a:ext cx="31598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dirty="0"/>
              <a:t>Rene Descartes (</a:t>
            </a:r>
            <a:r>
              <a:rPr lang="en-US" altLang="en-US" sz="1800" dirty="0" smtClean="0"/>
              <a:t>1596-1650)</a:t>
            </a:r>
            <a:endParaRPr lang="en-US" altLang="en-US" sz="1800" dirty="0"/>
          </a:p>
        </p:txBody>
      </p:sp>
      <p:sp>
        <p:nvSpPr>
          <p:cNvPr id="2" name="Rectangle 1"/>
          <p:cNvSpPr/>
          <p:nvPr/>
        </p:nvSpPr>
        <p:spPr>
          <a:xfrm>
            <a:off x="5292080" y="3528865"/>
            <a:ext cx="3528392" cy="2585323"/>
          </a:xfrm>
          <a:prstGeom prst="rect">
            <a:avLst/>
          </a:prstGeom>
        </p:spPr>
        <p:txBody>
          <a:bodyPr wrap="square">
            <a:spAutoFit/>
          </a:bodyPr>
          <a:lstStyle/>
          <a:p>
            <a:pPr marL="201168" lvl="1">
              <a:lnSpc>
                <a:spcPct val="90000"/>
              </a:lnSpc>
              <a:spcBef>
                <a:spcPts val="200"/>
              </a:spcBef>
              <a:spcAft>
                <a:spcPts val="400"/>
              </a:spcAft>
              <a:buClr>
                <a:srgbClr val="E32D91"/>
              </a:buClr>
            </a:pPr>
            <a:r>
              <a:rPr lang="en-US" altLang="en-US" i="1" dirty="0" smtClean="0">
                <a:solidFill>
                  <a:srgbClr val="000000">
                    <a:lumMod val="75000"/>
                    <a:lumOff val="25000"/>
                  </a:srgbClr>
                </a:solidFill>
                <a:latin typeface="Franklin Gothic Medium Cond" charset="0"/>
                <a:ea typeface="ＭＳ Ｐゴシック" pitchFamily="34" charset="-128"/>
              </a:rPr>
              <a:t>I </a:t>
            </a:r>
            <a:r>
              <a:rPr lang="en-US" altLang="en-US" i="1" dirty="0">
                <a:solidFill>
                  <a:srgbClr val="000000">
                    <a:lumMod val="75000"/>
                    <a:lumOff val="25000"/>
                  </a:srgbClr>
                </a:solidFill>
                <a:latin typeface="Franklin Gothic Medium Cond" charset="0"/>
                <a:ea typeface="ＭＳ Ｐゴシック" pitchFamily="34" charset="-128"/>
              </a:rPr>
              <a:t>know now that even bodies are not perceived by the senses or the faculty of imagining, but are perceived only by the mind, and that they are not perceived by being touched or seen but only by being understood, and therefore I know clearly that there is nothing that can be perceived by me more easily or more clearly than my own mind</a:t>
            </a:r>
            <a:r>
              <a:rPr lang="en-US" altLang="en-US" i="1" dirty="0" smtClean="0">
                <a:solidFill>
                  <a:srgbClr val="000000">
                    <a:lumMod val="75000"/>
                    <a:lumOff val="25000"/>
                  </a:srgbClr>
                </a:solidFill>
                <a:latin typeface="Franklin Gothic Medium Cond" charset="0"/>
                <a:ea typeface="ＭＳ Ｐゴシック" pitchFamily="34" charset="-128"/>
              </a:rPr>
              <a:t>.</a:t>
            </a:r>
            <a:endParaRPr lang="en-US" altLang="en-US" i="1" dirty="0">
              <a:solidFill>
                <a:srgbClr val="000000">
                  <a:lumMod val="75000"/>
                  <a:lumOff val="25000"/>
                </a:srgbClr>
              </a:solidFill>
              <a:latin typeface="Franklin Gothic Medium Cond" charset="0"/>
              <a:ea typeface="ＭＳ Ｐゴシック" pitchFamily="34" charset="-128"/>
            </a:endParaRPr>
          </a:p>
        </p:txBody>
      </p:sp>
    </p:spTree>
    <p:extLst>
      <p:ext uri="{BB962C8B-B14F-4D97-AF65-F5344CB8AC3E}">
        <p14:creationId xmlns:p14="http://schemas.microsoft.com/office/powerpoint/2010/main" val="3821500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761" y="980728"/>
            <a:ext cx="7543800" cy="766132"/>
          </a:xfrm>
        </p:spPr>
        <p:txBody>
          <a:bodyPr>
            <a:normAutofit fontScale="90000"/>
          </a:bodyPr>
          <a:lstStyle/>
          <a:p>
            <a:r>
              <a:rPr lang="en-US" dirty="0" smtClean="0"/>
              <a:t/>
            </a:r>
            <a:br>
              <a:rPr lang="en-US" dirty="0" smtClean="0"/>
            </a:br>
            <a:r>
              <a:rPr lang="en-US" altLang="en-US" sz="6000" dirty="0">
                <a:solidFill>
                  <a:schemeClr val="accent1">
                    <a:lumMod val="75000"/>
                  </a:schemeClr>
                </a:solidFill>
                <a:ea typeface="ＭＳ Ｐゴシック" pitchFamily="34" charset="-128"/>
              </a:rPr>
              <a:t>The </a:t>
            </a:r>
            <a:r>
              <a:rPr lang="en-US" altLang="en-US" sz="6000" dirty="0" smtClean="0">
                <a:solidFill>
                  <a:schemeClr val="accent1">
                    <a:lumMod val="75000"/>
                  </a:schemeClr>
                </a:solidFill>
                <a:ea typeface="ＭＳ Ｐゴシック" pitchFamily="34" charset="-128"/>
              </a:rPr>
              <a:t>Social </a:t>
            </a:r>
            <a:br>
              <a:rPr lang="en-US" altLang="en-US" sz="6000" dirty="0" smtClean="0">
                <a:solidFill>
                  <a:schemeClr val="accent1">
                    <a:lumMod val="75000"/>
                  </a:schemeClr>
                </a:solidFill>
                <a:ea typeface="ＭＳ Ｐゴシック" pitchFamily="34" charset="-128"/>
              </a:rPr>
            </a:br>
            <a:r>
              <a:rPr lang="en-US" altLang="en-US" sz="6000" dirty="0" smtClean="0">
                <a:solidFill>
                  <a:schemeClr val="accent1">
                    <a:lumMod val="75000"/>
                  </a:schemeClr>
                </a:solidFill>
                <a:ea typeface="ＭＳ Ｐゴシック" pitchFamily="34" charset="-128"/>
              </a:rPr>
              <a:t>Body</a:t>
            </a:r>
            <a:endParaRPr lang="en-GB" dirty="0"/>
          </a:p>
        </p:txBody>
      </p:sp>
      <p:sp>
        <p:nvSpPr>
          <p:cNvPr id="3" name="Content Placeholder 2"/>
          <p:cNvSpPr>
            <a:spLocks noGrp="1"/>
          </p:cNvSpPr>
          <p:nvPr>
            <p:ph idx="1"/>
          </p:nvPr>
        </p:nvSpPr>
        <p:spPr>
          <a:xfrm>
            <a:off x="755577" y="3407639"/>
            <a:ext cx="5748710" cy="2592288"/>
          </a:xfrm>
        </p:spPr>
        <p:txBody>
          <a:bodyPr>
            <a:noAutofit/>
          </a:bodyPr>
          <a:lstStyle/>
          <a:p>
            <a:pPr marL="457200" indent="-457200">
              <a:buFont typeface="+mj-lt"/>
              <a:buAutoNum type="arabicPeriod"/>
            </a:pPr>
            <a:r>
              <a:rPr lang="en-US" altLang="en-US" dirty="0">
                <a:solidFill>
                  <a:schemeClr val="tx1"/>
                </a:solidFill>
                <a:ea typeface="ＭＳ Ｐゴシック" pitchFamily="34" charset="-128"/>
              </a:rPr>
              <a:t>Mind and body are </a:t>
            </a:r>
            <a:r>
              <a:rPr lang="en-US" altLang="en-US" dirty="0" smtClean="0">
                <a:solidFill>
                  <a:schemeClr val="tx1"/>
                </a:solidFill>
                <a:ea typeface="ＭＳ Ｐゴシック" pitchFamily="34" charset="-128"/>
              </a:rPr>
              <a:t>inextricably linked.</a:t>
            </a:r>
            <a:endParaRPr lang="en-US" altLang="en-US" dirty="0">
              <a:solidFill>
                <a:schemeClr val="tx1"/>
              </a:solidFill>
              <a:ea typeface="ＭＳ Ｐゴシック" pitchFamily="34" charset="-128"/>
            </a:endParaRPr>
          </a:p>
          <a:p>
            <a:pPr marL="457200" indent="-457200">
              <a:buFont typeface="+mj-lt"/>
              <a:buAutoNum type="arabicPeriod"/>
            </a:pPr>
            <a:r>
              <a:rPr lang="en-US" altLang="en-US" dirty="0" smtClean="0">
                <a:solidFill>
                  <a:schemeClr val="tx1"/>
                </a:solidFill>
                <a:ea typeface="ＭＳ Ｐゴシック" pitchFamily="34" charset="-128"/>
              </a:rPr>
              <a:t>How </a:t>
            </a:r>
            <a:r>
              <a:rPr lang="en-US" altLang="en-US" dirty="0">
                <a:solidFill>
                  <a:schemeClr val="tx1"/>
                </a:solidFill>
                <a:ea typeface="ＭＳ Ｐゴシック" pitchFamily="34" charset="-128"/>
              </a:rPr>
              <a:t>we understand our bodies depends on </a:t>
            </a:r>
            <a:r>
              <a:rPr lang="en-US" altLang="en-US" dirty="0" smtClean="0">
                <a:solidFill>
                  <a:schemeClr val="tx1"/>
                </a:solidFill>
                <a:ea typeface="ＭＳ Ｐゴシック" pitchFamily="34" charset="-128"/>
              </a:rPr>
              <a:t>our society </a:t>
            </a:r>
            <a:r>
              <a:rPr lang="en-US" altLang="en-US" dirty="0">
                <a:solidFill>
                  <a:schemeClr val="tx1"/>
                </a:solidFill>
                <a:ea typeface="ＭＳ Ｐゴシック" pitchFamily="34" charset="-128"/>
              </a:rPr>
              <a:t>and </a:t>
            </a:r>
            <a:r>
              <a:rPr lang="en-US" altLang="en-US" dirty="0" smtClean="0">
                <a:solidFill>
                  <a:schemeClr val="tx1"/>
                </a:solidFill>
                <a:ea typeface="ＭＳ Ｐゴシック" pitchFamily="34" charset="-128"/>
              </a:rPr>
              <a:t>culture.</a:t>
            </a:r>
            <a:endParaRPr lang="en-US" altLang="en-US" dirty="0">
              <a:solidFill>
                <a:schemeClr val="tx1"/>
              </a:solidFill>
              <a:ea typeface="ＭＳ Ｐゴシック" pitchFamily="34" charset="-128"/>
            </a:endParaRPr>
          </a:p>
          <a:p>
            <a:pPr marL="457200" indent="-457200">
              <a:buFont typeface="+mj-lt"/>
              <a:buAutoNum type="arabicPeriod"/>
            </a:pPr>
            <a:r>
              <a:rPr lang="en-US" altLang="en-US" dirty="0" smtClean="0">
                <a:solidFill>
                  <a:schemeClr val="tx1"/>
                </a:solidFill>
                <a:ea typeface="ＭＳ Ｐゴシック" pitchFamily="34" charset="-128"/>
              </a:rPr>
              <a:t>Bodies </a:t>
            </a:r>
            <a:r>
              <a:rPr lang="en-US" altLang="en-US" dirty="0">
                <a:solidFill>
                  <a:schemeClr val="tx1"/>
                </a:solidFill>
                <a:ea typeface="ＭＳ Ｐゴシック" pitchFamily="34" charset="-128"/>
              </a:rPr>
              <a:t>are </a:t>
            </a:r>
            <a:r>
              <a:rPr lang="en-US" altLang="en-US" i="1" dirty="0">
                <a:solidFill>
                  <a:schemeClr val="tx1"/>
                </a:solidFill>
                <a:ea typeface="ＭＳ Ｐゴシック" pitchFamily="34" charset="-128"/>
              </a:rPr>
              <a:t>biological</a:t>
            </a:r>
            <a:r>
              <a:rPr lang="en-US" altLang="en-US" dirty="0">
                <a:solidFill>
                  <a:schemeClr val="tx1"/>
                </a:solidFill>
                <a:ea typeface="ＭＳ Ｐゴシック" pitchFamily="34" charset="-128"/>
              </a:rPr>
              <a:t>  but are also </a:t>
            </a:r>
            <a:r>
              <a:rPr lang="en-US" altLang="en-US" i="1" dirty="0">
                <a:solidFill>
                  <a:schemeClr val="tx1"/>
                </a:solidFill>
                <a:ea typeface="ＭＳ Ｐゴシック" pitchFamily="34" charset="-128"/>
              </a:rPr>
              <a:t>social</a:t>
            </a:r>
            <a:r>
              <a:rPr lang="en-US" altLang="en-US" dirty="0">
                <a:solidFill>
                  <a:schemeClr val="tx1"/>
                </a:solidFill>
                <a:ea typeface="ＭＳ Ｐゴシック" pitchFamily="34" charset="-128"/>
              </a:rPr>
              <a:t> and </a:t>
            </a:r>
            <a:r>
              <a:rPr lang="en-US" altLang="en-US" i="1" dirty="0" smtClean="0">
                <a:solidFill>
                  <a:schemeClr val="tx1"/>
                </a:solidFill>
                <a:ea typeface="ＭＳ Ｐゴシック" pitchFamily="34" charset="-128"/>
              </a:rPr>
              <a:t>cultural.</a:t>
            </a:r>
            <a:endParaRPr lang="en-GB" dirty="0">
              <a:solidFill>
                <a:schemeClr val="tx1"/>
              </a:solidFill>
            </a:endParaRPr>
          </a:p>
          <a:p>
            <a:pPr marL="457200" indent="-457200">
              <a:buFont typeface="+mj-lt"/>
              <a:buAutoNum type="arabicPeriod"/>
            </a:pPr>
            <a:r>
              <a:rPr lang="en-US" altLang="en-US" dirty="0">
                <a:solidFill>
                  <a:schemeClr val="tx1"/>
                </a:solidFill>
                <a:ea typeface="ＭＳ Ｐゴシック" pitchFamily="34" charset="-128"/>
              </a:rPr>
              <a:t>We learn through our </a:t>
            </a:r>
            <a:r>
              <a:rPr lang="en-US" altLang="en-US" dirty="0" smtClean="0">
                <a:solidFill>
                  <a:schemeClr val="tx1"/>
                </a:solidFill>
                <a:ea typeface="ＭＳ Ｐゴシック" pitchFamily="34" charset="-128"/>
              </a:rPr>
              <a:t>bodies</a:t>
            </a:r>
          </a:p>
          <a:p>
            <a:pPr marL="457200" indent="-457200">
              <a:buFont typeface="+mj-lt"/>
              <a:buAutoNum type="arabicPeriod"/>
            </a:pPr>
            <a:r>
              <a:rPr lang="en-US" altLang="en-US" dirty="0">
                <a:solidFill>
                  <a:schemeClr val="tx1"/>
                </a:solidFill>
                <a:ea typeface="ＭＳ Ｐゴシック" pitchFamily="34" charset="-128"/>
              </a:rPr>
              <a:t>The body is shaped by </a:t>
            </a:r>
            <a:r>
              <a:rPr lang="en-US" altLang="en-US" dirty="0" smtClean="0">
                <a:solidFill>
                  <a:schemeClr val="tx1"/>
                </a:solidFill>
                <a:ea typeface="ＭＳ Ｐゴシック" pitchFamily="34" charset="-128"/>
              </a:rPr>
              <a:t>Institutions, </a:t>
            </a:r>
            <a:r>
              <a:rPr lang="en-US" altLang="en-US" dirty="0">
                <a:solidFill>
                  <a:schemeClr val="tx1"/>
                </a:solidFill>
                <a:ea typeface="ＭＳ Ｐゴシック" pitchFamily="34" charset="-128"/>
              </a:rPr>
              <a:t>Consumption; Beliefs; Values; Politics; Media; Space; Time… </a:t>
            </a:r>
            <a:r>
              <a:rPr lang="en-US" altLang="en-US" dirty="0" err="1" smtClean="0">
                <a:solidFill>
                  <a:schemeClr val="tx1"/>
                </a:solidFill>
                <a:ea typeface="ＭＳ Ｐゴシック" pitchFamily="34" charset="-128"/>
              </a:rPr>
              <a:t>etc</a:t>
            </a:r>
            <a:endParaRPr lang="en-US" altLang="en-US" dirty="0">
              <a:solidFill>
                <a:schemeClr val="tx1"/>
              </a:solidFill>
              <a:ea typeface="ＭＳ Ｐゴシック" pitchFamily="34" charset="-128"/>
            </a:endParaRPr>
          </a:p>
        </p:txBody>
      </p:sp>
      <p:sp>
        <p:nvSpPr>
          <p:cNvPr id="4" name="Rectangle 3"/>
          <p:cNvSpPr/>
          <p:nvPr/>
        </p:nvSpPr>
        <p:spPr>
          <a:xfrm>
            <a:off x="971600" y="1942024"/>
            <a:ext cx="2736304" cy="1323439"/>
          </a:xfrm>
          <a:prstGeom prst="rect">
            <a:avLst/>
          </a:prstGeom>
        </p:spPr>
        <p:txBody>
          <a:bodyPr wrap="square">
            <a:spAutoFit/>
          </a:bodyPr>
          <a:lstStyle/>
          <a:p>
            <a:r>
              <a:rPr lang="en-GB" altLang="en-US" sz="2000" i="1" dirty="0" smtClean="0">
                <a:latin typeface="Franklin Gothic Medium" panose="020B0603020102020204" pitchFamily="34" charset="0"/>
              </a:rPr>
              <a:t>The </a:t>
            </a:r>
            <a:r>
              <a:rPr lang="en-GB" altLang="en-US" sz="2000" i="1" dirty="0">
                <a:latin typeface="Franklin Gothic Medium" panose="020B0603020102020204" pitchFamily="34" charset="0"/>
              </a:rPr>
              <a:t>body is the social world but the social world is the </a:t>
            </a:r>
            <a:r>
              <a:rPr lang="en-GB" altLang="en-US" sz="2000" i="1" dirty="0" smtClean="0">
                <a:latin typeface="Franklin Gothic Medium" panose="020B0603020102020204" pitchFamily="34" charset="0"/>
              </a:rPr>
              <a:t>body. </a:t>
            </a:r>
            <a:r>
              <a:rPr lang="en-GB" altLang="en-US" sz="2000" dirty="0" smtClean="0">
                <a:latin typeface="Franklin Gothic Medium" panose="020B0603020102020204" pitchFamily="34" charset="0"/>
              </a:rPr>
              <a:t>Pierre Bourdieu, 1990</a:t>
            </a:r>
            <a:endParaRPr lang="en-GB" altLang="en-US" sz="2000" dirty="0">
              <a:latin typeface="Franklin Gothic Medium" panose="020B0603020102020204" pitchFamily="34" charset="0"/>
            </a:endParaRPr>
          </a:p>
        </p:txBody>
      </p:sp>
      <p:sp>
        <p:nvSpPr>
          <p:cNvPr id="5" name="Rectangle 4"/>
          <p:cNvSpPr/>
          <p:nvPr/>
        </p:nvSpPr>
        <p:spPr>
          <a:xfrm>
            <a:off x="6444207" y="3356992"/>
            <a:ext cx="2359569" cy="2308324"/>
          </a:xfrm>
          <a:prstGeom prst="rect">
            <a:avLst/>
          </a:prstGeom>
        </p:spPr>
        <p:txBody>
          <a:bodyPr wrap="square">
            <a:spAutoFit/>
          </a:bodyPr>
          <a:lstStyle/>
          <a:p>
            <a:pPr lvl="0">
              <a:lnSpc>
                <a:spcPct val="90000"/>
              </a:lnSpc>
              <a:spcBef>
                <a:spcPts val="1200"/>
              </a:spcBef>
              <a:spcAft>
                <a:spcPts val="200"/>
              </a:spcAft>
              <a:buClr>
                <a:srgbClr val="E32D91"/>
              </a:buClr>
              <a:buSzPct val="100000"/>
            </a:pPr>
            <a:r>
              <a:rPr lang="en-US" altLang="en-US" sz="2000" i="1" dirty="0" smtClean="0">
                <a:solidFill>
                  <a:srgbClr val="000000"/>
                </a:solidFill>
                <a:latin typeface="Franklin Gothic Medium Cond" charset="0"/>
                <a:ea typeface="ＭＳ Ｐゴシック" pitchFamily="34" charset="-128"/>
              </a:rPr>
              <a:t>The </a:t>
            </a:r>
            <a:r>
              <a:rPr lang="en-US" altLang="en-US" sz="2000" i="1" dirty="0">
                <a:solidFill>
                  <a:srgbClr val="000000"/>
                </a:solidFill>
                <a:latin typeface="Franklin Gothic Medium Cond" charset="0"/>
                <a:ea typeface="ＭＳ Ｐゴシック" pitchFamily="34" charset="-128"/>
              </a:rPr>
              <a:t>very possibility </a:t>
            </a:r>
            <a:r>
              <a:rPr lang="en-US" altLang="en-US" sz="2000" i="1" dirty="0" smtClean="0">
                <a:solidFill>
                  <a:srgbClr val="000000"/>
                </a:solidFill>
                <a:latin typeface="Franklin Gothic Medium Cond" charset="0"/>
                <a:ea typeface="ＭＳ Ｐゴシック" pitchFamily="34" charset="-128"/>
              </a:rPr>
              <a:t>of the </a:t>
            </a:r>
            <a:r>
              <a:rPr lang="en-US" altLang="en-US" sz="2000" i="1" dirty="0">
                <a:solidFill>
                  <a:srgbClr val="000000"/>
                </a:solidFill>
                <a:latin typeface="Franklin Gothic Medium Cond" charset="0"/>
                <a:ea typeface="ＭＳ Ｐゴシック" pitchFamily="34" charset="-128"/>
              </a:rPr>
              <a:t>social world, rooted as it is in interaction, rests upon our embodiment… our bodies are … our very means of </a:t>
            </a:r>
            <a:r>
              <a:rPr lang="en-US" altLang="en-US" sz="2000" i="1" dirty="0" smtClean="0">
                <a:solidFill>
                  <a:srgbClr val="000000"/>
                </a:solidFill>
                <a:latin typeface="Franklin Gothic Medium Cond" charset="0"/>
                <a:ea typeface="ＭＳ Ｐゴシック" pitchFamily="34" charset="-128"/>
              </a:rPr>
              <a:t>experiencing</a:t>
            </a:r>
            <a:r>
              <a:rPr lang="en-US" altLang="en-US" sz="2000" dirty="0">
                <a:solidFill>
                  <a:srgbClr val="000000"/>
                </a:solidFill>
                <a:latin typeface="Franklin Gothic Medium Cond" charset="0"/>
                <a:ea typeface="ＭＳ Ｐゴシック" pitchFamily="34" charset="-128"/>
              </a:rPr>
              <a:t>.</a:t>
            </a:r>
            <a:r>
              <a:rPr lang="en-US" altLang="en-US" sz="2000" dirty="0" smtClean="0">
                <a:solidFill>
                  <a:srgbClr val="000000"/>
                </a:solidFill>
                <a:latin typeface="Franklin Gothic Medium Cond" charset="0"/>
                <a:ea typeface="ＭＳ Ｐゴシック" pitchFamily="34" charset="-128"/>
              </a:rPr>
              <a:t> </a:t>
            </a:r>
            <a:r>
              <a:rPr lang="en-US" altLang="en-US" sz="2000" dirty="0">
                <a:solidFill>
                  <a:srgbClr val="000000"/>
                </a:solidFill>
                <a:latin typeface="Franklin Gothic Medium Cond" charset="0"/>
                <a:ea typeface="ＭＳ Ｐゴシック" pitchFamily="34" charset="-128"/>
              </a:rPr>
              <a:t>Nick </a:t>
            </a:r>
            <a:r>
              <a:rPr lang="en-US" altLang="en-US" sz="2000" dirty="0" smtClean="0">
                <a:solidFill>
                  <a:srgbClr val="000000"/>
                </a:solidFill>
                <a:latin typeface="Franklin Gothic Medium Cond" charset="0"/>
                <a:ea typeface="ＭＳ Ｐゴシック" pitchFamily="34" charset="-128"/>
              </a:rPr>
              <a:t>Crossley, 2001</a:t>
            </a:r>
            <a:endParaRPr lang="en-US" altLang="en-US" sz="2000" dirty="0">
              <a:solidFill>
                <a:srgbClr val="000000"/>
              </a:solidFill>
              <a:latin typeface="Franklin Gothic Medium Cond" charset="0"/>
              <a:ea typeface="ＭＳ Ｐゴシック" pitchFamily="34" charset="-128"/>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332656"/>
            <a:ext cx="4737100"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4227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754657"/>
            <a:ext cx="7543800" cy="982156"/>
          </a:xfrm>
        </p:spPr>
        <p:txBody>
          <a:bodyPr>
            <a:normAutofit fontScale="90000"/>
          </a:bodyPr>
          <a:lstStyle/>
          <a:p>
            <a:pPr lvl="0"/>
            <a:r>
              <a:rPr lang="en-GB" dirty="0" smtClean="0">
                <a:solidFill>
                  <a:schemeClr val="accent1">
                    <a:lumMod val="75000"/>
                  </a:schemeClr>
                </a:solidFill>
              </a:rPr>
              <a:t>The sensing body</a:t>
            </a:r>
            <a:br>
              <a:rPr lang="en-GB" dirty="0" smtClean="0">
                <a:solidFill>
                  <a:schemeClr val="accent1">
                    <a:lumMod val="75000"/>
                  </a:schemeClr>
                </a:solidFill>
              </a:rPr>
            </a:br>
            <a:r>
              <a:rPr lang="en-GB" dirty="0" smtClean="0">
                <a:solidFill>
                  <a:schemeClr val="accent1">
                    <a:lumMod val="75000"/>
                  </a:schemeClr>
                </a:solidFill>
              </a:rPr>
              <a:t>(phenomenology)</a:t>
            </a:r>
            <a:endParaRPr lang="en-GB" dirty="0">
              <a:solidFill>
                <a:schemeClr val="accent1">
                  <a:lumMod val="75000"/>
                </a:schemeClr>
              </a:solidFill>
            </a:endParaRPr>
          </a:p>
        </p:txBody>
      </p:sp>
      <p:sp>
        <p:nvSpPr>
          <p:cNvPr id="3" name="Content Placeholder 2"/>
          <p:cNvSpPr>
            <a:spLocks noGrp="1"/>
          </p:cNvSpPr>
          <p:nvPr>
            <p:ph idx="1"/>
          </p:nvPr>
        </p:nvSpPr>
        <p:spPr>
          <a:xfrm>
            <a:off x="5148064" y="3284984"/>
            <a:ext cx="3389000" cy="3024336"/>
          </a:xfrm>
        </p:spPr>
        <p:txBody>
          <a:bodyPr>
            <a:normAutofit fontScale="55000" lnSpcReduction="20000"/>
          </a:bodyPr>
          <a:lstStyle/>
          <a:p>
            <a:r>
              <a:rPr lang="en-GB" sz="5100" i="1" dirty="0" smtClean="0">
                <a:solidFill>
                  <a:schemeClr val="tx1"/>
                </a:solidFill>
                <a:latin typeface="Franklin Gothic Medium" panose="020B0603020102020204" pitchFamily="34" charset="0"/>
              </a:rPr>
              <a:t>Inside </a:t>
            </a:r>
            <a:r>
              <a:rPr lang="en-GB" sz="5100" i="1" dirty="0">
                <a:solidFill>
                  <a:schemeClr val="tx1"/>
                </a:solidFill>
                <a:latin typeface="Franklin Gothic Medium" panose="020B0603020102020204" pitchFamily="34" charset="0"/>
              </a:rPr>
              <a:t>and outside are inseparable. The world is wholly inside and I am wholly outside </a:t>
            </a:r>
            <a:r>
              <a:rPr lang="en-GB" sz="5100" i="1" dirty="0" smtClean="0">
                <a:solidFill>
                  <a:schemeClr val="tx1"/>
                </a:solidFill>
                <a:latin typeface="Franklin Gothic Medium" panose="020B0603020102020204" pitchFamily="34" charset="0"/>
              </a:rPr>
              <a:t>myself. </a:t>
            </a:r>
          </a:p>
          <a:p>
            <a:r>
              <a:rPr lang="en-GB" sz="4400" dirty="0" smtClean="0">
                <a:solidFill>
                  <a:schemeClr val="tx1"/>
                </a:solidFill>
                <a:latin typeface="Franklin Gothic Medium" panose="020B0603020102020204" pitchFamily="34" charset="0"/>
              </a:rPr>
              <a:t>Maurice </a:t>
            </a:r>
            <a:r>
              <a:rPr lang="en-GB" sz="4400" dirty="0" err="1" smtClean="0">
                <a:solidFill>
                  <a:schemeClr val="tx1"/>
                </a:solidFill>
                <a:latin typeface="Franklin Gothic Medium" panose="020B0603020102020204" pitchFamily="34" charset="0"/>
              </a:rPr>
              <a:t>Merleau-Ponty</a:t>
            </a:r>
            <a:r>
              <a:rPr lang="en-GB" sz="4400" dirty="0" smtClean="0">
                <a:solidFill>
                  <a:schemeClr val="tx1"/>
                </a:solidFill>
                <a:latin typeface="Franklin Gothic Medium" panose="020B0603020102020204" pitchFamily="34" charset="0"/>
              </a:rPr>
              <a:t>, </a:t>
            </a:r>
            <a:r>
              <a:rPr lang="en-GB" sz="4400" i="1" dirty="0" smtClean="0">
                <a:solidFill>
                  <a:schemeClr val="tx1"/>
                </a:solidFill>
                <a:latin typeface="Franklin Gothic Medium" panose="020B0603020102020204" pitchFamily="34" charset="0"/>
              </a:rPr>
              <a:t>The </a:t>
            </a:r>
            <a:r>
              <a:rPr lang="en-GB" sz="4400" i="1" dirty="0" err="1" smtClean="0">
                <a:solidFill>
                  <a:schemeClr val="tx1"/>
                </a:solidFill>
                <a:latin typeface="Franklin Gothic Medium" panose="020B0603020102020204" pitchFamily="34" charset="0"/>
              </a:rPr>
              <a:t>Phenomonolgy</a:t>
            </a:r>
            <a:r>
              <a:rPr lang="en-GB" sz="4400" i="1" dirty="0" smtClean="0">
                <a:solidFill>
                  <a:schemeClr val="tx1"/>
                </a:solidFill>
                <a:latin typeface="Franklin Gothic Medium" panose="020B0603020102020204" pitchFamily="34" charset="0"/>
              </a:rPr>
              <a:t> of Perception</a:t>
            </a:r>
            <a:r>
              <a:rPr lang="en-GB" sz="4400" dirty="0" smtClean="0">
                <a:solidFill>
                  <a:schemeClr val="tx1"/>
                </a:solidFill>
                <a:latin typeface="Franklin Gothic Medium" panose="020B0603020102020204" pitchFamily="34" charset="0"/>
              </a:rPr>
              <a:t>, 1945</a:t>
            </a:r>
            <a:endParaRPr lang="en-GB" altLang="en-US" sz="4400" dirty="0">
              <a:latin typeface="Franklin Gothic Medium" panose="020B0603020102020204" pitchFamily="34" charset="0"/>
              <a:ea typeface="ＭＳ Ｐゴシック" pitchFamily="34" charset="-128"/>
            </a:endParaRPr>
          </a:p>
          <a:p>
            <a:endParaRPr lang="en-GB" altLang="en-US" sz="800" dirty="0" smtClean="0">
              <a:ea typeface="ＭＳ Ｐゴシック" pitchFamily="34" charset="-128"/>
            </a:endParaRPr>
          </a:p>
        </p:txBody>
      </p:sp>
      <p:pic>
        <p:nvPicPr>
          <p:cNvPr id="6146" name="Picture 2" descr="Image result for touching fee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04665"/>
            <a:ext cx="3992814" cy="266429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11560" y="2060848"/>
            <a:ext cx="4248472" cy="3847207"/>
          </a:xfrm>
          <a:prstGeom prst="rect">
            <a:avLst/>
          </a:prstGeom>
        </p:spPr>
        <p:txBody>
          <a:bodyPr wrap="square">
            <a:spAutoFit/>
          </a:bodyPr>
          <a:lstStyle/>
          <a:p>
            <a:pPr marL="514350" indent="-514350">
              <a:buFont typeface="Arial" panose="020B0604020202020204" pitchFamily="34" charset="0"/>
              <a:buChar char="•"/>
            </a:pPr>
            <a:r>
              <a:rPr lang="en-GB" sz="2000" dirty="0">
                <a:latin typeface="Franklin Gothic Medium" panose="020B0603020102020204" pitchFamily="34" charset="0"/>
              </a:rPr>
              <a:t>Bodies are our primary sites of </a:t>
            </a:r>
            <a:r>
              <a:rPr lang="en-GB" sz="2000" dirty="0" smtClean="0">
                <a:latin typeface="Franklin Gothic Medium" panose="020B0603020102020204" pitchFamily="34" charset="0"/>
              </a:rPr>
              <a:t>knowing, discovering, understanding </a:t>
            </a:r>
            <a:r>
              <a:rPr lang="en-GB" sz="2000" dirty="0">
                <a:latin typeface="Franklin Gothic Medium" panose="020B0603020102020204" pitchFamily="34" charset="0"/>
              </a:rPr>
              <a:t>the </a:t>
            </a:r>
            <a:r>
              <a:rPr lang="en-GB" sz="2000" dirty="0" smtClean="0">
                <a:latin typeface="Franklin Gothic Medium" panose="020B0603020102020204" pitchFamily="34" charset="0"/>
              </a:rPr>
              <a:t>world.</a:t>
            </a:r>
            <a:endParaRPr lang="en-GB" sz="2000" dirty="0">
              <a:latin typeface="Franklin Gothic Medium" panose="020B0603020102020204" pitchFamily="34" charset="0"/>
            </a:endParaRPr>
          </a:p>
          <a:p>
            <a:pPr marL="514350" indent="-514350">
              <a:buFont typeface="Arial" panose="020B0604020202020204" pitchFamily="34" charset="0"/>
              <a:buChar char="•"/>
            </a:pPr>
            <a:r>
              <a:rPr lang="en-GB" sz="2000" dirty="0" smtClean="0">
                <a:latin typeface="Franklin Gothic Medium" panose="020B0603020102020204" pitchFamily="34" charset="0"/>
              </a:rPr>
              <a:t>Bodies </a:t>
            </a:r>
            <a:r>
              <a:rPr lang="en-GB" sz="2000" dirty="0">
                <a:latin typeface="Franklin Gothic Medium" panose="020B0603020102020204" pitchFamily="34" charset="0"/>
              </a:rPr>
              <a:t>are </a:t>
            </a:r>
            <a:r>
              <a:rPr lang="en-GB" sz="2000" dirty="0" smtClean="0">
                <a:latin typeface="Franklin Gothic Medium" panose="020B0603020102020204" pitchFamily="34" charset="0"/>
              </a:rPr>
              <a:t>intelligent and sense-making.</a:t>
            </a:r>
            <a:endParaRPr lang="en-GB" sz="2000" dirty="0">
              <a:latin typeface="Franklin Gothic Medium" panose="020B0603020102020204" pitchFamily="34" charset="0"/>
            </a:endParaRPr>
          </a:p>
          <a:p>
            <a:pPr marL="514350" indent="-514350">
              <a:buFont typeface="Arial" panose="020B0604020202020204" pitchFamily="34" charset="0"/>
              <a:buChar char="•"/>
            </a:pPr>
            <a:r>
              <a:rPr lang="en-GB" sz="2000" dirty="0">
                <a:latin typeface="Franklin Gothic Medium" panose="020B0603020102020204" pitchFamily="34" charset="0"/>
              </a:rPr>
              <a:t>Bodies are responsive, </a:t>
            </a:r>
            <a:r>
              <a:rPr lang="en-GB" sz="2000" dirty="0" smtClean="0">
                <a:latin typeface="Franklin Gothic Medium" panose="020B0603020102020204" pitchFamily="34" charset="0"/>
              </a:rPr>
              <a:t>active</a:t>
            </a:r>
            <a:r>
              <a:rPr lang="en-GB" sz="2000" dirty="0">
                <a:latin typeface="Franklin Gothic Medium" panose="020B0603020102020204" pitchFamily="34" charset="0"/>
              </a:rPr>
              <a:t>, </a:t>
            </a:r>
            <a:r>
              <a:rPr lang="en-GB" sz="2000" dirty="0" smtClean="0">
                <a:latin typeface="Franklin Gothic Medium" panose="020B0603020102020204" pitchFamily="34" charset="0"/>
              </a:rPr>
              <a:t>in dialogue </a:t>
            </a:r>
            <a:r>
              <a:rPr lang="en-GB" sz="2000" dirty="0">
                <a:latin typeface="Franklin Gothic Medium" panose="020B0603020102020204" pitchFamily="34" charset="0"/>
              </a:rPr>
              <a:t>with the social and cultural </a:t>
            </a:r>
            <a:r>
              <a:rPr lang="en-GB" sz="2000" dirty="0" smtClean="0">
                <a:latin typeface="Franklin Gothic Medium" panose="020B0603020102020204" pitchFamily="34" charset="0"/>
              </a:rPr>
              <a:t>world.</a:t>
            </a:r>
          </a:p>
          <a:p>
            <a:pPr marL="514350" indent="-514350">
              <a:buFont typeface="Arial" panose="020B0604020202020204" pitchFamily="34" charset="0"/>
              <a:buChar char="•"/>
            </a:pPr>
            <a:r>
              <a:rPr lang="en-GB" sz="2000" dirty="0" smtClean="0">
                <a:latin typeface="Franklin Gothic Medium" panose="020B0603020102020204" pitchFamily="34" charset="0"/>
              </a:rPr>
              <a:t>They are </a:t>
            </a:r>
            <a:r>
              <a:rPr lang="en-GB" sz="2000" dirty="0">
                <a:latin typeface="Franklin Gothic Medium" panose="020B0603020102020204" pitchFamily="34" charset="0"/>
              </a:rPr>
              <a:t>always both touching and touched, seeing and seen, sensing and being sensed.</a:t>
            </a:r>
          </a:p>
          <a:p>
            <a:pPr marL="514350" indent="-514350">
              <a:buFont typeface="Arial" panose="020B0604020202020204" pitchFamily="34" charset="0"/>
              <a:buChar char="•"/>
            </a:pPr>
            <a:endParaRPr lang="en-GB" sz="2400" dirty="0">
              <a:latin typeface="Franklin Gothic Medium" panose="020B0603020102020204" pitchFamily="34" charset="0"/>
            </a:endParaRPr>
          </a:p>
        </p:txBody>
      </p:sp>
    </p:spTree>
    <p:extLst>
      <p:ext uri="{BB962C8B-B14F-4D97-AF65-F5344CB8AC3E}">
        <p14:creationId xmlns:p14="http://schemas.microsoft.com/office/powerpoint/2010/main" val="3597272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2603" y="475372"/>
            <a:ext cx="4541837"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27521" y="3501008"/>
            <a:ext cx="4572000" cy="2585323"/>
          </a:xfrm>
          <a:prstGeom prst="rect">
            <a:avLst/>
          </a:prstGeom>
        </p:spPr>
        <p:txBody>
          <a:bodyPr>
            <a:spAutoFit/>
          </a:bodyPr>
          <a:lstStyle/>
          <a:p>
            <a:r>
              <a:rPr lang="en-GB" i="1" dirty="0" smtClean="0">
                <a:latin typeface="Franklin Gothic Medium" panose="020B0603020102020204" pitchFamily="34" charset="0"/>
              </a:rPr>
              <a:t>He </a:t>
            </a:r>
            <a:r>
              <a:rPr lang="en-GB" i="1" dirty="0">
                <a:latin typeface="Franklin Gothic Medium" panose="020B0603020102020204" pitchFamily="34" charset="0"/>
              </a:rPr>
              <a:t>who is subjected to a field of visibility, and who knows it, assumes responsibility for the constraints of power; he makes them play spontaneously upon himself; he inscribes in himself the power relation in which he simultaneously plays both roles; he becomes the principle of his own </a:t>
            </a:r>
            <a:r>
              <a:rPr lang="en-GB" i="1" dirty="0" smtClean="0">
                <a:latin typeface="Franklin Gothic Medium" panose="020B0603020102020204" pitchFamily="34" charset="0"/>
              </a:rPr>
              <a:t>subjection. </a:t>
            </a:r>
            <a:r>
              <a:rPr lang="en-GB" dirty="0" smtClean="0">
                <a:latin typeface="Franklin Gothic Medium" panose="020B0603020102020204" pitchFamily="34" charset="0"/>
              </a:rPr>
              <a:t>Michel Foucault, </a:t>
            </a:r>
            <a:r>
              <a:rPr lang="en-GB" i="1" dirty="0" smtClean="0">
                <a:latin typeface="Franklin Gothic Medium" panose="020B0603020102020204" pitchFamily="34" charset="0"/>
              </a:rPr>
              <a:t>Discipline and Punish: The Birth of the Prison, </a:t>
            </a:r>
            <a:r>
              <a:rPr lang="en-GB" dirty="0" smtClean="0">
                <a:latin typeface="Franklin Gothic Medium" panose="020B0603020102020204" pitchFamily="34" charset="0"/>
              </a:rPr>
              <a:t>1977</a:t>
            </a:r>
            <a:endParaRPr lang="en-GB" dirty="0">
              <a:latin typeface="Franklin Gothic Medium" panose="020B0603020102020204" pitchFamily="34" charset="0"/>
            </a:endParaRPr>
          </a:p>
        </p:txBody>
      </p:sp>
      <p:sp>
        <p:nvSpPr>
          <p:cNvPr id="3" name="Rectangle 2"/>
          <p:cNvSpPr/>
          <p:nvPr/>
        </p:nvSpPr>
        <p:spPr>
          <a:xfrm>
            <a:off x="821333" y="260648"/>
            <a:ext cx="4572000" cy="1569660"/>
          </a:xfrm>
          <a:prstGeom prst="rect">
            <a:avLst/>
          </a:prstGeom>
        </p:spPr>
        <p:txBody>
          <a:bodyPr>
            <a:spAutoFit/>
          </a:bodyPr>
          <a:lstStyle/>
          <a:p>
            <a:r>
              <a:rPr lang="en-US" altLang="en-US" sz="4800" dirty="0" smtClean="0">
                <a:solidFill>
                  <a:schemeClr val="accent1">
                    <a:lumMod val="75000"/>
                  </a:schemeClr>
                </a:solidFill>
                <a:latin typeface="Franklin Gothic Medium" panose="020B0603020102020204" pitchFamily="34" charset="0"/>
                <a:ea typeface="ＭＳ Ｐゴシック" pitchFamily="34" charset="-128"/>
              </a:rPr>
              <a:t>The Docile </a:t>
            </a:r>
          </a:p>
          <a:p>
            <a:r>
              <a:rPr lang="en-US" altLang="en-US" sz="4800" dirty="0" smtClean="0">
                <a:solidFill>
                  <a:schemeClr val="accent1">
                    <a:lumMod val="75000"/>
                  </a:schemeClr>
                </a:solidFill>
                <a:latin typeface="Franklin Gothic Medium" panose="020B0603020102020204" pitchFamily="34" charset="0"/>
                <a:ea typeface="ＭＳ Ｐゴシック" pitchFamily="34" charset="-128"/>
              </a:rPr>
              <a:t>Body</a:t>
            </a:r>
            <a:endParaRPr lang="en-GB" sz="4800" dirty="0">
              <a:latin typeface="Franklin Gothic Medium" panose="020B0603020102020204" pitchFamily="34" charset="0"/>
            </a:endParaRPr>
          </a:p>
        </p:txBody>
      </p:sp>
      <p:sp>
        <p:nvSpPr>
          <p:cNvPr id="4" name="Rectangle 3"/>
          <p:cNvSpPr/>
          <p:nvPr/>
        </p:nvSpPr>
        <p:spPr>
          <a:xfrm>
            <a:off x="827584" y="2420887"/>
            <a:ext cx="3528392" cy="3139321"/>
          </a:xfrm>
          <a:prstGeom prst="rect">
            <a:avLst/>
          </a:prstGeom>
        </p:spPr>
        <p:txBody>
          <a:bodyPr wrap="square">
            <a:spAutoFit/>
          </a:bodyPr>
          <a:lstStyle/>
          <a:p>
            <a:r>
              <a:rPr lang="en-GB" altLang="en-US" dirty="0" smtClean="0">
                <a:latin typeface="Franklin Gothic Medium" panose="020B0603020102020204" pitchFamily="34" charset="0"/>
              </a:rPr>
              <a:t>Discipline is achieved through surveillance of bodies rather than physical force </a:t>
            </a:r>
          </a:p>
          <a:p>
            <a:endParaRPr lang="en-GB" altLang="en-US" dirty="0">
              <a:latin typeface="Franklin Gothic Medium" panose="020B0603020102020204" pitchFamily="34" charset="0"/>
            </a:endParaRPr>
          </a:p>
          <a:p>
            <a:r>
              <a:rPr lang="en-GB" altLang="en-US" dirty="0" smtClean="0">
                <a:latin typeface="Franklin Gothic Medium" panose="020B0603020102020204" pitchFamily="34" charset="0"/>
              </a:rPr>
              <a:t>Enacted via various </a:t>
            </a:r>
            <a:r>
              <a:rPr lang="en-GB" altLang="en-US" dirty="0">
                <a:latin typeface="Franklin Gothic Medium" panose="020B0603020102020204" pitchFamily="34" charset="0"/>
              </a:rPr>
              <a:t>institutions and their discourses: </a:t>
            </a:r>
            <a:r>
              <a:rPr lang="en-GB" altLang="en-US" dirty="0" smtClean="0">
                <a:latin typeface="Franklin Gothic Medium" panose="020B0603020102020204" pitchFamily="34" charset="0"/>
              </a:rPr>
              <a:t>schools, prisons, governments, factories</a:t>
            </a:r>
            <a:endParaRPr lang="en-GB" altLang="en-US" dirty="0">
              <a:latin typeface="Franklin Gothic Medium" panose="020B0603020102020204" pitchFamily="34" charset="0"/>
            </a:endParaRPr>
          </a:p>
          <a:p>
            <a:endParaRPr lang="en-GB" altLang="en-US" dirty="0">
              <a:latin typeface="Franklin Gothic Medium" panose="020B0603020102020204" pitchFamily="34" charset="0"/>
            </a:endParaRPr>
          </a:p>
          <a:p>
            <a:r>
              <a:rPr lang="en-GB" altLang="en-US" dirty="0">
                <a:latin typeface="Franklin Gothic Medium" panose="020B0603020102020204" pitchFamily="34" charset="0"/>
              </a:rPr>
              <a:t>Self-monitoring of bodies, </a:t>
            </a:r>
            <a:r>
              <a:rPr lang="en-GB" altLang="en-US" dirty="0" smtClean="0">
                <a:latin typeface="Franklin Gothic Medium" panose="020B0603020102020204" pitchFamily="34" charset="0"/>
              </a:rPr>
              <a:t>self-surveillance, is a ‘productive </a:t>
            </a:r>
            <a:r>
              <a:rPr lang="en-GB" altLang="en-US" dirty="0">
                <a:latin typeface="Franklin Gothic Medium" panose="020B0603020102020204" pitchFamily="34" charset="0"/>
              </a:rPr>
              <a:t>form’ of power</a:t>
            </a:r>
          </a:p>
        </p:txBody>
      </p:sp>
    </p:spTree>
    <p:extLst>
      <p:ext uri="{BB962C8B-B14F-4D97-AF65-F5344CB8AC3E}">
        <p14:creationId xmlns:p14="http://schemas.microsoft.com/office/powerpoint/2010/main" val="4202136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smtClean="0">
                <a:solidFill>
                  <a:schemeClr val="accent1">
                    <a:lumMod val="75000"/>
                  </a:schemeClr>
                </a:solidFill>
                <a:latin typeface="Franklin Gothic Medium" panose="020B0603020102020204" pitchFamily="34" charset="0"/>
              </a:rPr>
              <a:t>The Gendered </a:t>
            </a:r>
            <a:br>
              <a:rPr lang="en-GB" dirty="0" smtClean="0">
                <a:solidFill>
                  <a:schemeClr val="accent1">
                    <a:lumMod val="75000"/>
                  </a:schemeClr>
                </a:solidFill>
                <a:latin typeface="Franklin Gothic Medium" panose="020B0603020102020204" pitchFamily="34" charset="0"/>
              </a:rPr>
            </a:br>
            <a:r>
              <a:rPr lang="en-GB" dirty="0" smtClean="0">
                <a:solidFill>
                  <a:schemeClr val="accent1">
                    <a:lumMod val="75000"/>
                  </a:schemeClr>
                </a:solidFill>
                <a:latin typeface="Franklin Gothic Medium" panose="020B0603020102020204" pitchFamily="34" charset="0"/>
              </a:rPr>
              <a:t>Body</a:t>
            </a:r>
            <a:endParaRPr lang="en-US" dirty="0">
              <a:solidFill>
                <a:schemeClr val="accent1">
                  <a:lumMod val="75000"/>
                </a:schemeClr>
              </a:solidFill>
              <a:latin typeface="Franklin Gothic Medium" panose="020B0603020102020204" pitchFamily="34" charset="0"/>
            </a:endParaRPr>
          </a:p>
        </p:txBody>
      </p:sp>
      <p:sp>
        <p:nvSpPr>
          <p:cNvPr id="3" name="Content Placeholder 2"/>
          <p:cNvSpPr>
            <a:spLocks noGrp="1"/>
          </p:cNvSpPr>
          <p:nvPr>
            <p:ph idx="1"/>
          </p:nvPr>
        </p:nvSpPr>
        <p:spPr>
          <a:xfrm>
            <a:off x="5292080" y="3068960"/>
            <a:ext cx="3543141" cy="3198026"/>
          </a:xfrm>
        </p:spPr>
        <p:txBody>
          <a:bodyPr>
            <a:normAutofit fontScale="92500" lnSpcReduction="10000"/>
          </a:bodyPr>
          <a:lstStyle/>
          <a:p>
            <a:pPr marL="0" indent="0">
              <a:buNone/>
            </a:pPr>
            <a:r>
              <a:rPr lang="en-GB" i="1" dirty="0" smtClean="0">
                <a:latin typeface="Franklin Gothic Medium" panose="020B0603020102020204" pitchFamily="34" charset="0"/>
              </a:rPr>
              <a:t>We </a:t>
            </a:r>
            <a:r>
              <a:rPr lang="en-GB" i="1" dirty="0">
                <a:latin typeface="Franklin Gothic Medium" panose="020B0603020102020204" pitchFamily="34" charset="0"/>
              </a:rPr>
              <a:t>are always under duress to give the gendered performance expected from us. Performative acts which construct gender may appear ostensibly as a personal choice, but always work within the existing framework of cultural sanctions and proscriptions, of a “shared social </a:t>
            </a:r>
            <a:r>
              <a:rPr lang="en-GB" i="1" dirty="0" smtClean="0">
                <a:latin typeface="Franklin Gothic Medium" panose="020B0603020102020204" pitchFamily="34" charset="0"/>
              </a:rPr>
              <a:t>structure.</a:t>
            </a:r>
            <a:endParaRPr lang="en-GB" i="1" dirty="0">
              <a:latin typeface="Franklin Gothic Medium" panose="020B0603020102020204" pitchFamily="34" charset="0"/>
            </a:endParaRPr>
          </a:p>
          <a:p>
            <a:pPr marL="0" indent="0">
              <a:buNone/>
            </a:pPr>
            <a:r>
              <a:rPr lang="en-GB" altLang="en-US" dirty="0" smtClean="0">
                <a:solidFill>
                  <a:schemeClr val="tx1"/>
                </a:solidFill>
                <a:latin typeface="Franklin Gothic Medium" panose="020B0603020102020204" pitchFamily="34" charset="0"/>
              </a:rPr>
              <a:t>Judith Butler, </a:t>
            </a:r>
            <a:r>
              <a:rPr lang="en-GB" i="1" dirty="0">
                <a:latin typeface="Franklin Gothic Medium" panose="020B0603020102020204" pitchFamily="34" charset="0"/>
              </a:rPr>
              <a:t>Gender Trouble: Feminism and the Subversion of </a:t>
            </a:r>
            <a:r>
              <a:rPr lang="en-GB" i="1" dirty="0" smtClean="0">
                <a:latin typeface="Franklin Gothic Medium" panose="020B0603020102020204" pitchFamily="34" charset="0"/>
              </a:rPr>
              <a:t>Identity, </a:t>
            </a:r>
            <a:r>
              <a:rPr lang="en-GB" altLang="en-US" dirty="0" smtClean="0">
                <a:solidFill>
                  <a:schemeClr val="tx1"/>
                </a:solidFill>
                <a:latin typeface="Franklin Gothic Medium" panose="020B0603020102020204" pitchFamily="34" charset="0"/>
              </a:rPr>
              <a:t>1990</a:t>
            </a:r>
            <a:endParaRPr lang="en-US" altLang="en-US" dirty="0">
              <a:solidFill>
                <a:schemeClr val="tx1"/>
              </a:solidFill>
              <a:latin typeface="Franklin Gothic Medium" panose="020B0603020102020204" pitchFamily="34" charset="0"/>
            </a:endParaRPr>
          </a:p>
          <a:p>
            <a:endParaRPr lang="en-GB" dirty="0"/>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08459"/>
            <a:ext cx="3168187" cy="2375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2"/>
          <p:cNvSpPr txBox="1">
            <a:spLocks/>
          </p:cNvSpPr>
          <p:nvPr/>
        </p:nvSpPr>
        <p:spPr>
          <a:xfrm>
            <a:off x="791517" y="2008170"/>
            <a:ext cx="4356547" cy="4114800"/>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baseline="0">
                <a:solidFill>
                  <a:schemeClr val="tx1">
                    <a:lumMod val="75000"/>
                    <a:lumOff val="25000"/>
                  </a:schemeClr>
                </a:solidFill>
                <a:latin typeface="Franklin Gothic Medium Cond" charset="0"/>
                <a:ea typeface="Franklin Gothic Medium Cond" charset="0"/>
                <a:cs typeface="Franklin Gothic Medium Cond"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baseline="0">
                <a:solidFill>
                  <a:schemeClr val="tx1">
                    <a:lumMod val="75000"/>
                    <a:lumOff val="25000"/>
                  </a:schemeClr>
                </a:solidFill>
                <a:latin typeface="Franklin Gothic Medium Cond" charset="0"/>
                <a:ea typeface="Franklin Gothic Medium Cond" charset="0"/>
                <a:cs typeface="Franklin Gothic Medium Cond"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baseline="0">
                <a:solidFill>
                  <a:schemeClr val="tx1">
                    <a:lumMod val="75000"/>
                    <a:lumOff val="25000"/>
                  </a:schemeClr>
                </a:solidFill>
                <a:latin typeface="Franklin Gothic Medium Cond" charset="0"/>
                <a:ea typeface="Franklin Gothic Medium Cond" charset="0"/>
                <a:cs typeface="Franklin Gothic Medium Cond"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baseline="0">
                <a:solidFill>
                  <a:schemeClr val="tx1">
                    <a:lumMod val="75000"/>
                    <a:lumOff val="25000"/>
                  </a:schemeClr>
                </a:solidFill>
                <a:latin typeface="Franklin Gothic Medium Cond" charset="0"/>
                <a:ea typeface="Franklin Gothic Medium Cond" charset="0"/>
                <a:cs typeface="Franklin Gothic Medium Cond"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baseline="0">
                <a:solidFill>
                  <a:schemeClr val="tx1">
                    <a:lumMod val="75000"/>
                    <a:lumOff val="25000"/>
                  </a:schemeClr>
                </a:solidFill>
                <a:latin typeface="Franklin Gothic Medium Cond" charset="0"/>
                <a:ea typeface="Franklin Gothic Medium Cond" charset="0"/>
                <a:cs typeface="Franklin Gothic Medium Cond"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altLang="en-US" sz="2800" dirty="0" smtClean="0">
                <a:solidFill>
                  <a:schemeClr val="tx1"/>
                </a:solidFill>
              </a:rPr>
              <a:t>Society teaches us how to ‘do’ gender.</a:t>
            </a:r>
          </a:p>
          <a:p>
            <a:pPr>
              <a:buFont typeface="Arial" panose="020B0604020202020204" pitchFamily="34" charset="0"/>
              <a:buChar char="•"/>
            </a:pPr>
            <a:r>
              <a:rPr lang="en-US" altLang="en-US" sz="2800" dirty="0" smtClean="0">
                <a:solidFill>
                  <a:schemeClr val="tx1"/>
                </a:solidFill>
              </a:rPr>
              <a:t>It is ‘performed’ but  still always </a:t>
            </a:r>
            <a:r>
              <a:rPr lang="en-GB" altLang="en-US" sz="2800" dirty="0" smtClean="0">
                <a:solidFill>
                  <a:schemeClr val="tx1"/>
                </a:solidFill>
              </a:rPr>
              <a:t>‘</a:t>
            </a:r>
            <a:r>
              <a:rPr lang="en-GB" sz="2800" dirty="0" smtClean="0">
                <a:solidFill>
                  <a:schemeClr val="tx1"/>
                </a:solidFill>
              </a:rPr>
              <a:t>constrained </a:t>
            </a:r>
            <a:r>
              <a:rPr lang="en-GB" sz="2800" dirty="0">
                <a:solidFill>
                  <a:schemeClr val="tx1"/>
                </a:solidFill>
              </a:rPr>
              <a:t>by available historical </a:t>
            </a:r>
            <a:r>
              <a:rPr lang="en-GB" sz="2800" dirty="0" smtClean="0">
                <a:solidFill>
                  <a:schemeClr val="tx1"/>
                </a:solidFill>
              </a:rPr>
              <a:t>conventions.’</a:t>
            </a:r>
            <a:endParaRPr lang="en-US" altLang="en-US" sz="2800" dirty="0" smtClean="0">
              <a:solidFill>
                <a:schemeClr val="tx1"/>
              </a:solidFill>
            </a:endParaRPr>
          </a:p>
          <a:p>
            <a:pPr>
              <a:buFont typeface="Arial" panose="020B0604020202020204" pitchFamily="34" charset="0"/>
              <a:buChar char="•"/>
            </a:pPr>
            <a:r>
              <a:rPr lang="en-GB" sz="2800" dirty="0" smtClean="0">
                <a:solidFill>
                  <a:schemeClr val="tx1"/>
                </a:solidFill>
              </a:rPr>
              <a:t>We are usually unconscious of performing our gender. </a:t>
            </a:r>
            <a:endParaRPr lang="en-US" altLang="en-US" sz="2800" dirty="0" smtClean="0">
              <a:solidFill>
                <a:schemeClr val="tx1"/>
              </a:solidFill>
            </a:endParaRPr>
          </a:p>
          <a:p>
            <a:pPr>
              <a:buFont typeface="Arial" panose="020B0604020202020204" pitchFamily="34" charset="0"/>
              <a:buChar char="•"/>
            </a:pPr>
            <a:r>
              <a:rPr lang="en-US" altLang="en-US" sz="2800" dirty="0" smtClean="0">
                <a:solidFill>
                  <a:schemeClr val="tx1"/>
                </a:solidFill>
              </a:rPr>
              <a:t>Many body modifications are connected to gender performativity.</a:t>
            </a:r>
          </a:p>
          <a:p>
            <a:pPr>
              <a:buFont typeface="Arial" panose="020B0604020202020204" pitchFamily="34" charset="0"/>
              <a:buChar char="•"/>
            </a:pPr>
            <a:r>
              <a:rPr lang="en-US" altLang="en-US" sz="2800" dirty="0" smtClean="0">
                <a:solidFill>
                  <a:schemeClr val="tx1"/>
                </a:solidFill>
              </a:rPr>
              <a:t>There can be severe ramifications for not performing gender ‘correctly’.</a:t>
            </a:r>
          </a:p>
        </p:txBody>
      </p:sp>
    </p:spTree>
    <p:extLst>
      <p:ext uri="{BB962C8B-B14F-4D97-AF65-F5344CB8AC3E}">
        <p14:creationId xmlns:p14="http://schemas.microsoft.com/office/powerpoint/2010/main" val="3796864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smtClean="0">
                <a:solidFill>
                  <a:schemeClr val="accent1">
                    <a:lumMod val="75000"/>
                  </a:schemeClr>
                </a:solidFill>
                <a:latin typeface="Franklin Gothic Medium" panose="020B0603020102020204" pitchFamily="34" charset="0"/>
                <a:cs typeface="Estrangelo Edessa" panose="03080600000000000000" pitchFamily="66" charset="0"/>
              </a:rPr>
              <a:t>The modified or </a:t>
            </a:r>
            <a:br>
              <a:rPr lang="en-GB" dirty="0" smtClean="0">
                <a:solidFill>
                  <a:schemeClr val="accent1">
                    <a:lumMod val="75000"/>
                  </a:schemeClr>
                </a:solidFill>
                <a:latin typeface="Franklin Gothic Medium" panose="020B0603020102020204" pitchFamily="34" charset="0"/>
                <a:cs typeface="Estrangelo Edessa" panose="03080600000000000000" pitchFamily="66" charset="0"/>
              </a:rPr>
            </a:br>
            <a:r>
              <a:rPr lang="en-GB" dirty="0" smtClean="0">
                <a:solidFill>
                  <a:schemeClr val="accent1">
                    <a:lumMod val="75000"/>
                  </a:schemeClr>
                </a:solidFill>
                <a:latin typeface="Franklin Gothic Medium" panose="020B0603020102020204" pitchFamily="34" charset="0"/>
                <a:cs typeface="Estrangelo Edessa" panose="03080600000000000000" pitchFamily="66" charset="0"/>
              </a:rPr>
              <a:t>marked body</a:t>
            </a:r>
            <a:endParaRPr lang="en-GB" dirty="0">
              <a:solidFill>
                <a:schemeClr val="accent1">
                  <a:lumMod val="75000"/>
                </a:schemeClr>
              </a:solidFill>
              <a:latin typeface="Franklin Gothic Medium" panose="020B0603020102020204" pitchFamily="34" charset="0"/>
              <a:cs typeface="Estrangelo Edessa" panose="03080600000000000000" pitchFamily="66" charset="0"/>
            </a:endParaRPr>
          </a:p>
        </p:txBody>
      </p:sp>
      <p:sp>
        <p:nvSpPr>
          <p:cNvPr id="3" name="Content Placeholder 2"/>
          <p:cNvSpPr>
            <a:spLocks noGrp="1"/>
          </p:cNvSpPr>
          <p:nvPr>
            <p:ph idx="1"/>
          </p:nvPr>
        </p:nvSpPr>
        <p:spPr>
          <a:xfrm>
            <a:off x="899592" y="1845734"/>
            <a:ext cx="4320480" cy="4319570"/>
          </a:xfrm>
        </p:spPr>
        <p:txBody>
          <a:bodyPr>
            <a:normAutofit fontScale="92500" lnSpcReduction="10000"/>
          </a:bodyPr>
          <a:lstStyle/>
          <a:p>
            <a:pPr>
              <a:buFont typeface="Arial" panose="020B0604020202020204" pitchFamily="34" charset="0"/>
              <a:buChar char="•"/>
            </a:pPr>
            <a:r>
              <a:rPr lang="en-US" altLang="en-US" dirty="0">
                <a:solidFill>
                  <a:schemeClr val="tx1"/>
                </a:solidFill>
                <a:latin typeface="Franklin Gothic Medium" panose="020B0603020102020204" pitchFamily="34" charset="0"/>
              </a:rPr>
              <a:t>B</a:t>
            </a:r>
            <a:r>
              <a:rPr lang="en-US" altLang="en-US" dirty="0" smtClean="0">
                <a:solidFill>
                  <a:schemeClr val="tx1"/>
                </a:solidFill>
                <a:latin typeface="Franklin Gothic Medium" panose="020B0603020102020204" pitchFamily="34" charset="0"/>
              </a:rPr>
              <a:t>odies </a:t>
            </a:r>
            <a:r>
              <a:rPr lang="en-US" altLang="en-US" dirty="0">
                <a:solidFill>
                  <a:schemeClr val="tx1"/>
                </a:solidFill>
                <a:latin typeface="Franklin Gothic Medium" panose="020B0603020102020204" pitchFamily="34" charset="0"/>
              </a:rPr>
              <a:t>as expressive; bodies as cultural </a:t>
            </a:r>
            <a:r>
              <a:rPr lang="en-US" altLang="en-US" dirty="0" smtClean="0">
                <a:solidFill>
                  <a:schemeClr val="tx1"/>
                </a:solidFill>
                <a:latin typeface="Franklin Gothic Medium" panose="020B0603020102020204" pitchFamily="34" charset="0"/>
              </a:rPr>
              <a:t>signs</a:t>
            </a:r>
            <a:endParaRPr lang="en-US" dirty="0">
              <a:solidFill>
                <a:schemeClr val="tx1"/>
              </a:solidFill>
              <a:latin typeface="Franklin Gothic Medium" panose="020B0603020102020204" pitchFamily="34" charset="0"/>
            </a:endParaRPr>
          </a:p>
          <a:p>
            <a:pPr>
              <a:buFont typeface="Arial" panose="020B0604020202020204" pitchFamily="34" charset="0"/>
              <a:buChar char="•"/>
            </a:pPr>
            <a:r>
              <a:rPr lang="en-AU" altLang="en-US" dirty="0" smtClean="0">
                <a:solidFill>
                  <a:schemeClr val="tx1"/>
                </a:solidFill>
                <a:latin typeface="Franklin Gothic Medium" panose="020B0603020102020204" pitchFamily="34" charset="0"/>
              </a:rPr>
              <a:t>Clothing, Tattooing</a:t>
            </a:r>
            <a:r>
              <a:rPr lang="en-AU" altLang="en-US" dirty="0">
                <a:solidFill>
                  <a:schemeClr val="tx1"/>
                </a:solidFill>
                <a:latin typeface="Franklin Gothic Medium" panose="020B0603020102020204" pitchFamily="34" charset="0"/>
              </a:rPr>
              <a:t>, Makeup, Piercing, </a:t>
            </a:r>
            <a:r>
              <a:rPr lang="en-AU" altLang="en-US" dirty="0" smtClean="0">
                <a:solidFill>
                  <a:schemeClr val="tx1"/>
                </a:solidFill>
                <a:latin typeface="Franklin Gothic Medium" panose="020B0603020102020204" pitchFamily="34" charset="0"/>
              </a:rPr>
              <a:t>Hairdressing, hair removal, Cosmetic </a:t>
            </a:r>
            <a:r>
              <a:rPr lang="en-AU" altLang="en-US" dirty="0">
                <a:solidFill>
                  <a:schemeClr val="tx1"/>
                </a:solidFill>
                <a:latin typeface="Franklin Gothic Medium" panose="020B0603020102020204" pitchFamily="34" charset="0"/>
              </a:rPr>
              <a:t>surgery, Dental work, Dieting, Obesity, </a:t>
            </a:r>
            <a:r>
              <a:rPr lang="en-AU" altLang="en-US" dirty="0" err="1">
                <a:solidFill>
                  <a:schemeClr val="tx1"/>
                </a:solidFill>
                <a:latin typeface="Franklin Gothic Medium" panose="020B0603020102020204" pitchFamily="34" charset="0"/>
              </a:rPr>
              <a:t>Gymwork</a:t>
            </a:r>
            <a:r>
              <a:rPr lang="en-AU" altLang="en-US" dirty="0">
                <a:solidFill>
                  <a:schemeClr val="tx1"/>
                </a:solidFill>
                <a:latin typeface="Franklin Gothic Medium" panose="020B0603020102020204" pitchFamily="34" charset="0"/>
              </a:rPr>
              <a:t>, </a:t>
            </a:r>
            <a:r>
              <a:rPr lang="en-AU" altLang="en-US" dirty="0" smtClean="0">
                <a:solidFill>
                  <a:schemeClr val="tx1"/>
                </a:solidFill>
                <a:latin typeface="Franklin Gothic Medium" panose="020B0603020102020204" pitchFamily="34" charset="0"/>
              </a:rPr>
              <a:t>Bodybuilding</a:t>
            </a:r>
          </a:p>
          <a:p>
            <a:pPr>
              <a:buFont typeface="Arial" panose="020B0604020202020204" pitchFamily="34" charset="0"/>
              <a:buChar char="•"/>
            </a:pPr>
            <a:r>
              <a:rPr lang="en-US" altLang="en-US" dirty="0" smtClean="0">
                <a:solidFill>
                  <a:schemeClr val="tx1"/>
                </a:solidFill>
                <a:latin typeface="Franklin Gothic Medium" panose="020B0603020102020204" pitchFamily="34" charset="0"/>
                <a:ea typeface="MS Mincho" charset="-128"/>
              </a:rPr>
              <a:t>Why </a:t>
            </a:r>
            <a:r>
              <a:rPr lang="en-US" altLang="en-US" dirty="0">
                <a:solidFill>
                  <a:schemeClr val="tx1"/>
                </a:solidFill>
                <a:latin typeface="Franklin Gothic Medium" panose="020B0603020102020204" pitchFamily="34" charset="0"/>
                <a:ea typeface="MS Mincho" charset="-128"/>
              </a:rPr>
              <a:t>are some body modifications acceptable (even mandatory) while others are considered </a:t>
            </a:r>
            <a:r>
              <a:rPr lang="en-US" altLang="en-US" dirty="0" smtClean="0">
                <a:solidFill>
                  <a:schemeClr val="tx1"/>
                </a:solidFill>
                <a:latin typeface="Franklin Gothic Medium" panose="020B0603020102020204" pitchFamily="34" charset="0"/>
                <a:ea typeface="MS Mincho" charset="-128"/>
              </a:rPr>
              <a:t>ugly or unnatural?</a:t>
            </a:r>
            <a:endParaRPr lang="en-US" altLang="en-US" dirty="0">
              <a:solidFill>
                <a:schemeClr val="tx1"/>
              </a:solidFill>
              <a:latin typeface="Franklin Gothic Medium" panose="020B0603020102020204" pitchFamily="34" charset="0"/>
              <a:ea typeface="MS Mincho" charset="-128"/>
            </a:endParaRPr>
          </a:p>
          <a:p>
            <a:pPr>
              <a:buFont typeface="Arial" panose="020B0604020202020204" pitchFamily="34" charset="0"/>
              <a:buChar char="•"/>
            </a:pPr>
            <a:r>
              <a:rPr lang="en-US" altLang="en-US" dirty="0">
                <a:solidFill>
                  <a:schemeClr val="tx1"/>
                </a:solidFill>
                <a:latin typeface="Franklin Gothic Medium" panose="020B0603020102020204" pitchFamily="34" charset="0"/>
                <a:ea typeface="MS Mincho" charset="-128"/>
              </a:rPr>
              <a:t>What are the cultural/historical/social significances of various body modifications?</a:t>
            </a:r>
          </a:p>
          <a:p>
            <a:pPr>
              <a:buFont typeface="Arial" panose="020B0604020202020204" pitchFamily="34" charset="0"/>
              <a:buChar char="•"/>
            </a:pPr>
            <a:r>
              <a:rPr lang="en-US" altLang="en-US" dirty="0">
                <a:solidFill>
                  <a:schemeClr val="tx1"/>
                </a:solidFill>
                <a:latin typeface="Franklin Gothic Medium" panose="020B0603020102020204" pitchFamily="34" charset="0"/>
                <a:ea typeface="MS Mincho" charset="-128"/>
              </a:rPr>
              <a:t>What can body modifications tell us about the values, morals &amp; beliefs of the cultures we inhabit &amp; create</a:t>
            </a:r>
            <a:r>
              <a:rPr lang="en-US" altLang="en-US" dirty="0" smtClean="0">
                <a:solidFill>
                  <a:schemeClr val="tx1"/>
                </a:solidFill>
                <a:latin typeface="Franklin Gothic Medium" panose="020B0603020102020204" pitchFamily="34" charset="0"/>
                <a:ea typeface="MS Mincho" charset="-128"/>
              </a:rPr>
              <a:t>?</a:t>
            </a:r>
          </a:p>
        </p:txBody>
      </p:sp>
      <p:pic>
        <p:nvPicPr>
          <p:cNvPr id="2050" name="Picture 2" descr="Image result for black child orthodon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32656"/>
            <a:ext cx="3322340" cy="24917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18335" y="2968427"/>
            <a:ext cx="3456384" cy="3416320"/>
          </a:xfrm>
          <a:prstGeom prst="rect">
            <a:avLst/>
          </a:prstGeom>
        </p:spPr>
        <p:txBody>
          <a:bodyPr wrap="square">
            <a:spAutoFit/>
          </a:bodyPr>
          <a:lstStyle/>
          <a:p>
            <a:r>
              <a:rPr lang="en-GB" sz="2000" i="1" dirty="0" smtClean="0">
                <a:latin typeface="Franklin Gothic Medium" panose="020B0603020102020204" pitchFamily="34" charset="0"/>
              </a:rPr>
              <a:t>The </a:t>
            </a:r>
            <a:r>
              <a:rPr lang="en-GB" sz="2000" i="1" dirty="0">
                <a:latin typeface="Franklin Gothic Medium" panose="020B0603020102020204" pitchFamily="34" charset="0"/>
              </a:rPr>
              <a:t>marked body signals the fact that bodies are eminently cultural </a:t>
            </a:r>
            <a:r>
              <a:rPr lang="en-GB" sz="2000" i="1" dirty="0" smtClean="0">
                <a:latin typeface="Franklin Gothic Medium" panose="020B0603020102020204" pitchFamily="34" charset="0"/>
              </a:rPr>
              <a:t>signs…</a:t>
            </a:r>
            <a:endParaRPr lang="en-GB" sz="2000" i="1" dirty="0">
              <a:latin typeface="Franklin Gothic Medium" panose="020B0603020102020204" pitchFamily="34" charset="0"/>
            </a:endParaRPr>
          </a:p>
          <a:p>
            <a:endParaRPr lang="en-GB" sz="2000" i="1" dirty="0">
              <a:latin typeface="Franklin Gothic Medium" panose="020B0603020102020204" pitchFamily="34" charset="0"/>
            </a:endParaRPr>
          </a:p>
          <a:p>
            <a:r>
              <a:rPr lang="en-GB" sz="2000" i="1" dirty="0">
                <a:latin typeface="Franklin Gothic Medium" panose="020B0603020102020204" pitchFamily="34" charset="0"/>
              </a:rPr>
              <a:t>The cultural ideals of Western beauty are symbolized by the technological manipulation of the human </a:t>
            </a:r>
            <a:r>
              <a:rPr lang="en-GB" sz="2000" i="1" dirty="0" smtClean="0">
                <a:latin typeface="Franklin Gothic Medium" panose="020B0603020102020204" pitchFamily="34" charset="0"/>
              </a:rPr>
              <a:t>body.</a:t>
            </a:r>
          </a:p>
          <a:p>
            <a:endParaRPr lang="en-US" sz="1400" dirty="0">
              <a:latin typeface="Franklin Gothic Medium" panose="020B0603020102020204" pitchFamily="34" charset="0"/>
            </a:endParaRPr>
          </a:p>
          <a:p>
            <a:r>
              <a:rPr lang="en-GB" sz="1400" dirty="0" smtClean="0">
                <a:latin typeface="Franklin Gothic Medium" panose="020B0603020102020204" pitchFamily="34" charset="0"/>
              </a:rPr>
              <a:t>Anne Balsamo, </a:t>
            </a:r>
            <a:r>
              <a:rPr lang="en-GB" sz="1400" i="1" dirty="0"/>
              <a:t>Forms of Technological Embodiment: Reading the Body in Contemporary Culture </a:t>
            </a:r>
            <a:r>
              <a:rPr lang="en-GB" sz="1400" dirty="0" smtClean="0">
                <a:latin typeface="Franklin Gothic Medium" panose="020B0603020102020204" pitchFamily="34" charset="0"/>
              </a:rPr>
              <a:t>1995</a:t>
            </a:r>
            <a:endParaRPr lang="en-GB" sz="1400" dirty="0">
              <a:latin typeface="Franklin Gothic Medium" panose="020B0603020102020204" pitchFamily="34" charset="0"/>
            </a:endParaRPr>
          </a:p>
        </p:txBody>
      </p:sp>
    </p:spTree>
    <p:extLst>
      <p:ext uri="{BB962C8B-B14F-4D97-AF65-F5344CB8AC3E}">
        <p14:creationId xmlns:p14="http://schemas.microsoft.com/office/powerpoint/2010/main" val="1263922787"/>
      </p:ext>
    </p:extLst>
  </p:cSld>
  <p:clrMapOvr>
    <a:masterClrMapping/>
  </p:clrMapOvr>
</p:sld>
</file>

<file path=ppt/theme/theme1.xml><?xml version="1.0" encoding="utf-8"?>
<a:theme xmlns:a="http://schemas.openxmlformats.org/drawingml/2006/main" name="Retrospect">
  <a:themeElements>
    <a:clrScheme name="Custom 5">
      <a:dk1>
        <a:srgbClr val="000000"/>
      </a:dk1>
      <a:lt1>
        <a:srgbClr val="FFFFFF"/>
      </a:lt1>
      <a:dk2>
        <a:srgbClr val="454551"/>
      </a:dk2>
      <a:lt2>
        <a:srgbClr val="D8D9DC"/>
      </a:lt2>
      <a:accent1>
        <a:srgbClr val="E32D91"/>
      </a:accent1>
      <a:accent2>
        <a:srgbClr val="E0CEED"/>
      </a:accent2>
      <a:accent3>
        <a:srgbClr val="4EA6DC"/>
      </a:accent3>
      <a:accent4>
        <a:srgbClr val="4775E7"/>
      </a:accent4>
      <a:accent5>
        <a:srgbClr val="8971E1"/>
      </a:accent5>
      <a:accent6>
        <a:srgbClr val="D54773"/>
      </a:accent6>
      <a:hlink>
        <a:srgbClr val="6B9F25"/>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1652</TotalTime>
  <Words>1350</Words>
  <Application>Microsoft Office PowerPoint</Application>
  <PresentationFormat>On-screen Show (4:3)</PresentationFormat>
  <Paragraphs>149</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ＭＳ Ｐゴシック</vt:lpstr>
      <vt:lpstr>Arial</vt:lpstr>
      <vt:lpstr>Calibri</vt:lpstr>
      <vt:lpstr>Calibri Light</vt:lpstr>
      <vt:lpstr>Estrangelo Edessa</vt:lpstr>
      <vt:lpstr>Franklin Gothic Medium</vt:lpstr>
      <vt:lpstr>Franklin Gothic Medium Cond</vt:lpstr>
      <vt:lpstr>MS Mincho</vt:lpstr>
      <vt:lpstr>Wingdings</vt:lpstr>
      <vt:lpstr>Retrospect</vt:lpstr>
      <vt:lpstr>The body in Contemporary Social Science a whirlwind tour Dr Meredith Jones  </vt:lpstr>
      <vt:lpstr>PowerPoint Presentation</vt:lpstr>
      <vt:lpstr>The Body? Or Many Bodies?</vt:lpstr>
      <vt:lpstr>The Absent Body Cogito ergo sum  (I think, therefore I am)</vt:lpstr>
      <vt:lpstr> The Social  Body</vt:lpstr>
      <vt:lpstr>The sensing body (phenomenology)</vt:lpstr>
      <vt:lpstr>PowerPoint Presentation</vt:lpstr>
      <vt:lpstr>The Gendered  Body</vt:lpstr>
      <vt:lpstr>The modified or  marked body</vt:lpstr>
      <vt:lpstr>The cyborg  body</vt:lpstr>
      <vt:lpstr>PowerPoint Presentation</vt:lpstr>
      <vt:lpstr>TOMORROW: The mediated body (media-bodies)</vt:lpstr>
    </vt:vector>
  </TitlesOfParts>
  <Company>Brunel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Body and culture</dc:title>
  <dc:creator>BuildUser</dc:creator>
  <cp:lastModifiedBy>Dell</cp:lastModifiedBy>
  <cp:revision>188</cp:revision>
  <cp:lastPrinted>2017-10-22T19:54:33Z</cp:lastPrinted>
  <dcterms:created xsi:type="dcterms:W3CDTF">2017-10-18T12:14:08Z</dcterms:created>
  <dcterms:modified xsi:type="dcterms:W3CDTF">2017-11-08T06:40:52Z</dcterms:modified>
</cp:coreProperties>
</file>