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62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0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747C9-F767-4468-A501-A9E24316246C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20C2-5F56-44AD-A992-D04EF9E89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38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Where is your schools teaching????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5275" y="8684899"/>
            <a:ext cx="2971092" cy="45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9B8A0FE-DA8C-4D7C-832A-B9F5B28EAA5A}" type="slidenum">
              <a:rPr lang="en-GB" altLang="en-US" sz="1200" smtClean="0"/>
              <a:pPr/>
              <a:t>2</a:t>
            </a:fld>
            <a:endParaRPr lang="en-GB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Where is your schools teaching????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5275" y="8684899"/>
            <a:ext cx="2971092" cy="45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9B8A0FE-DA8C-4D7C-832A-B9F5B28EAA5A}" type="slidenum">
              <a:rPr lang="en-GB" altLang="en-US" sz="1200" smtClean="0"/>
              <a:pPr/>
              <a:t>6</a:t>
            </a:fld>
            <a:endParaRPr lang="en-GB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41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8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6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28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7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37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7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2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73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3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5CB7-7D67-4FFF-94BE-5C2C93A79F8B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E341-16A1-4DE4-A0C3-FA5C547A9A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8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ravelandlearnintheusa.com/images/students%20bo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8" y="1404938"/>
            <a:ext cx="6929435" cy="434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2100" y="450394"/>
            <a:ext cx="4052773" cy="7184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r>
              <a:rPr lang="en-GB" sz="4200" b="1" dirty="0">
                <a:latin typeface="+mj-lt"/>
              </a:rPr>
              <a:t>Narrative analysis</a:t>
            </a:r>
            <a:endParaRPr lang="en-US" sz="4200" dirty="0">
              <a:solidFill>
                <a:srgbClr val="606060"/>
              </a:solidFill>
              <a:latin typeface="+mj-lt"/>
              <a:sym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6188" y="5914475"/>
            <a:ext cx="6764027" cy="9492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pPr algn="ctr" defTabSz="410751" hangingPunct="0"/>
            <a:r>
              <a:rPr lang="en-US" sz="2000" dirty="0">
                <a:solidFill>
                  <a:srgbClr val="606060"/>
                </a:solidFill>
                <a:sym typeface="Gill Sans"/>
              </a:rPr>
              <a:t>Mike Watts, Department of Education, Brunel University London</a:t>
            </a:r>
          </a:p>
          <a:p>
            <a:pPr algn="ctr" defTabSz="410751" hangingPunct="0"/>
            <a:endParaRPr lang="en-US" sz="2000" dirty="0"/>
          </a:p>
          <a:p>
            <a:pPr algn="ctr" defTabSz="410751" hangingPunct="0"/>
            <a:r>
              <a:rPr lang="en-US" sz="1700" dirty="0" err="1">
                <a:solidFill>
                  <a:srgbClr val="606060"/>
                </a:solidFill>
                <a:sym typeface="Gill Sans"/>
              </a:rPr>
              <a:t>Mike.Watts@Brunel.ac.uk</a:t>
            </a:r>
            <a:endParaRPr lang="en-US" sz="1700" dirty="0">
              <a:solidFill>
                <a:srgbClr val="606060"/>
              </a:solidFill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9240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688" y="1524994"/>
            <a:ext cx="8239125" cy="45533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7" tIns="35717" rIns="35717" bIns="35717" numCol="1" spcCol="26788" rtlCol="0" anchor="ctr">
            <a:spAutoFit/>
          </a:bodyPr>
          <a:lstStyle/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>
                <a:sym typeface="Gill Sans"/>
              </a:rPr>
              <a:t>Explore </a:t>
            </a:r>
            <a:r>
              <a:rPr lang="en-US" sz="2800" dirty="0" smtClean="0">
                <a:sym typeface="Gill Sans"/>
              </a:rPr>
              <a:t>‘ontological narrative’</a:t>
            </a:r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Recognize </a:t>
            </a:r>
            <a:r>
              <a:rPr lang="en-US" sz="2800" dirty="0"/>
              <a:t>the value of narrative data </a:t>
            </a:r>
            <a:endParaRPr lang="en-US" sz="2800" dirty="0" smtClean="0"/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Provide </a:t>
            </a:r>
            <a:r>
              <a:rPr lang="en-US" sz="2800" dirty="0"/>
              <a:t>a framework for exploring </a:t>
            </a:r>
            <a:r>
              <a:rPr lang="en-US" sz="2800" dirty="0" smtClean="0"/>
              <a:t>narratives</a:t>
            </a:r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>
                <a:sym typeface="Gill Sans"/>
              </a:rPr>
              <a:t>Participant reflexivity</a:t>
            </a:r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Discuss </a:t>
            </a:r>
            <a:r>
              <a:rPr lang="en-US" sz="2800" dirty="0" smtClean="0"/>
              <a:t>m</a:t>
            </a:r>
            <a:r>
              <a:rPr lang="en-US" sz="2800" dirty="0">
                <a:sym typeface="Gill Sans"/>
              </a:rPr>
              <a:t>ethods of analysis (</a:t>
            </a:r>
            <a:r>
              <a:rPr lang="en-US" sz="2800" dirty="0" smtClean="0"/>
              <a:t>digital </a:t>
            </a:r>
            <a:r>
              <a:rPr lang="en-US" sz="2800" dirty="0"/>
              <a:t>story-telling and </a:t>
            </a:r>
            <a:r>
              <a:rPr lang="en-US" sz="2800" dirty="0" smtClean="0"/>
              <a:t>‘feeling </a:t>
            </a:r>
            <a:r>
              <a:rPr lang="en-US" sz="2800" dirty="0"/>
              <a:t>story boards’, reflective interval </a:t>
            </a:r>
            <a:r>
              <a:rPr lang="en-US" sz="2800" dirty="0" smtClean="0"/>
              <a:t>scheduling</a:t>
            </a:r>
            <a:r>
              <a:rPr lang="en-GB" sz="2800" dirty="0" smtClean="0"/>
              <a:t>)</a:t>
            </a:r>
            <a:endParaRPr lang="en-US" sz="2800" dirty="0">
              <a:sym typeface="Gill Sans"/>
            </a:endParaRPr>
          </a:p>
          <a:p>
            <a:r>
              <a:rPr lang="en-US" sz="2800" dirty="0" smtClean="0"/>
              <a:t>6. Discuss the questions:</a:t>
            </a:r>
            <a:endParaRPr lang="en-US" sz="2800" dirty="0"/>
          </a:p>
          <a:p>
            <a:r>
              <a:rPr lang="en-GB" sz="2800" dirty="0" smtClean="0"/>
              <a:t>	What </a:t>
            </a:r>
            <a:r>
              <a:rPr lang="en-GB" sz="2800" dirty="0"/>
              <a:t>is </a:t>
            </a:r>
            <a:r>
              <a:rPr lang="en-GB" sz="2800" dirty="0" smtClean="0"/>
              <a:t>‘strong’ </a:t>
            </a:r>
            <a:r>
              <a:rPr lang="en-GB" sz="2800" dirty="0"/>
              <a:t>narrative data? </a:t>
            </a:r>
          </a:p>
          <a:p>
            <a:r>
              <a:rPr lang="en-GB" sz="2800" dirty="0" smtClean="0"/>
              <a:t>	How </a:t>
            </a:r>
            <a:r>
              <a:rPr lang="en-GB" sz="2800" dirty="0"/>
              <a:t>much narrative data is enough? </a:t>
            </a:r>
          </a:p>
          <a:p>
            <a:r>
              <a:rPr lang="en-GB" sz="2800" dirty="0" smtClean="0"/>
              <a:t>	How </a:t>
            </a:r>
            <a:r>
              <a:rPr lang="en-GB" sz="2800" dirty="0"/>
              <a:t>do we move between individual stories and </a:t>
            </a:r>
            <a:r>
              <a:rPr lang="en-GB" sz="2800" dirty="0" smtClean="0"/>
              <a:t>	group </a:t>
            </a:r>
            <a:r>
              <a:rPr lang="en-GB" sz="2800" dirty="0"/>
              <a:t>data themes?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19212" y="465469"/>
            <a:ext cx="4980089" cy="7213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pPr algn="ctr" defTabSz="410751" hangingPunct="0"/>
            <a:r>
              <a:rPr lang="en-US" sz="4200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sz="4200" dirty="0">
                <a:solidFill>
                  <a:schemeClr val="accent2"/>
                </a:solidFill>
                <a:latin typeface="+mj-lt"/>
                <a:sym typeface="Gill Sans"/>
              </a:rPr>
              <a:t>ims of the workshop</a:t>
            </a:r>
          </a:p>
        </p:txBody>
      </p:sp>
    </p:spTree>
    <p:extLst>
      <p:ext uri="{BB962C8B-B14F-4D97-AF65-F5344CB8AC3E}">
        <p14:creationId xmlns:p14="http://schemas.microsoft.com/office/powerpoint/2010/main" val="145132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32645"/>
            <a:ext cx="50504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rgbClr val="C00000"/>
                </a:solidFill>
                <a:latin typeface="+mj-lt"/>
              </a:rPr>
              <a:t>Ontological Narrative</a:t>
            </a:r>
            <a:endParaRPr lang="en-GB" sz="4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556792"/>
            <a:ext cx="751333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We are the stories we tell about ourselves</a:t>
            </a:r>
          </a:p>
          <a:p>
            <a:endParaRPr lang="en-GB" sz="2800" dirty="0"/>
          </a:p>
          <a:p>
            <a:r>
              <a:rPr lang="en-GB" sz="2800" dirty="0" smtClean="0"/>
              <a:t>Self-narrative entails the way I see myself</a:t>
            </a:r>
          </a:p>
          <a:p>
            <a:endParaRPr lang="en-GB" sz="2800" dirty="0"/>
          </a:p>
          <a:p>
            <a:r>
              <a:rPr lang="en-GB" sz="2800" dirty="0" smtClean="0"/>
              <a:t>What is my life like?</a:t>
            </a:r>
          </a:p>
          <a:p>
            <a:endParaRPr lang="en-GB" sz="2800" dirty="0"/>
          </a:p>
          <a:p>
            <a:r>
              <a:rPr lang="en-GB" sz="2800" dirty="0" smtClean="0"/>
              <a:t>How do I relate to people?</a:t>
            </a:r>
          </a:p>
          <a:p>
            <a:endParaRPr lang="en-GB" sz="2800" dirty="0"/>
          </a:p>
          <a:p>
            <a:r>
              <a:rPr lang="en-GB" sz="2800" dirty="0" smtClean="0"/>
              <a:t>Who are other people like me?</a:t>
            </a:r>
          </a:p>
          <a:p>
            <a:endParaRPr lang="en-GB" sz="2800" dirty="0"/>
          </a:p>
          <a:p>
            <a:r>
              <a:rPr lang="en-GB" sz="2800" dirty="0" smtClean="0"/>
              <a:t>How do I tell people about myself, my aspirations?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8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04664"/>
            <a:ext cx="35057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C00000"/>
                </a:solidFill>
                <a:latin typeface="+mj-lt"/>
              </a:rPr>
              <a:t>A study of cases</a:t>
            </a:r>
            <a:endParaRPr lang="en-GB" sz="4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552" y="1556792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6 Asian girls’ self identity and ‘science identity’</a:t>
            </a:r>
          </a:p>
          <a:p>
            <a:endParaRPr lang="en-GB" sz="2800" dirty="0"/>
          </a:p>
          <a:p>
            <a:r>
              <a:rPr lang="en-GB" sz="2800" dirty="0" smtClean="0"/>
              <a:t> in collaborations with Dr </a:t>
            </a:r>
            <a:r>
              <a:rPr lang="en-GB" sz="2800" dirty="0" err="1" smtClean="0"/>
              <a:t>Geeta</a:t>
            </a:r>
            <a:r>
              <a:rPr lang="en-GB" sz="2800" dirty="0" smtClean="0"/>
              <a:t> </a:t>
            </a:r>
            <a:r>
              <a:rPr lang="en-GB" sz="2800" dirty="0" err="1" smtClean="0"/>
              <a:t>Ludhra</a:t>
            </a:r>
            <a:r>
              <a:rPr lang="en-GB" sz="2800" dirty="0" smtClean="0"/>
              <a:t> (Brunel University London) and Dr  </a:t>
            </a:r>
            <a:r>
              <a:rPr lang="en-GB" sz="2800" dirty="0" err="1" smtClean="0"/>
              <a:t>Saima</a:t>
            </a:r>
            <a:r>
              <a:rPr lang="en-GB" sz="2800" dirty="0" smtClean="0"/>
              <a:t> </a:t>
            </a:r>
            <a:r>
              <a:rPr lang="en-GB" sz="2800" dirty="0" err="1" smtClean="0"/>
              <a:t>Salehjee</a:t>
            </a:r>
            <a:r>
              <a:rPr lang="en-GB" sz="2800" dirty="0" smtClean="0"/>
              <a:t> (Strathclyde University)</a:t>
            </a:r>
          </a:p>
          <a:p>
            <a:endParaRPr lang="en-GB" sz="2800" dirty="0"/>
          </a:p>
          <a:p>
            <a:r>
              <a:rPr lang="en-GB" sz="2800" dirty="0" smtClean="0"/>
              <a:t>Studies over a one-year period, working with the  girls  at two London schools</a:t>
            </a:r>
          </a:p>
          <a:p>
            <a:endParaRPr lang="en-GB" sz="2800" dirty="0" smtClean="0"/>
          </a:p>
          <a:p>
            <a:r>
              <a:rPr lang="en-GB" sz="2800" dirty="0" smtClean="0"/>
              <a:t>A series of conversational  interviews, stories, </a:t>
            </a:r>
            <a:r>
              <a:rPr lang="en-GB" sz="2800" dirty="0" err="1" smtClean="0"/>
              <a:t>bloggs</a:t>
            </a:r>
            <a:r>
              <a:rPr lang="en-GB" sz="2800" dirty="0" smtClean="0"/>
              <a:t>, diaries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71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ravelandlearnintheusa.com/images/students%20bo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8" y="1404938"/>
            <a:ext cx="6929435" cy="434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1424" y="355391"/>
            <a:ext cx="8025143" cy="7184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r>
              <a:rPr lang="en-GB" sz="4200" b="1" dirty="0" smtClean="0">
                <a:latin typeface="+mj-lt"/>
              </a:rPr>
              <a:t>Quality and trust in qualitative data</a:t>
            </a:r>
            <a:endParaRPr lang="en-US" sz="4200" dirty="0">
              <a:solidFill>
                <a:srgbClr val="606060"/>
              </a:solidFill>
              <a:latin typeface="+mj-lt"/>
              <a:sym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6188" y="5914475"/>
            <a:ext cx="6764027" cy="9492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pPr algn="ctr" defTabSz="410751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606060"/>
                </a:solidFill>
                <a:latin typeface="+mn-lt"/>
                <a:ea typeface="+mn-ea"/>
                <a:cs typeface="+mn-cs"/>
                <a:sym typeface="Gill Sans"/>
              </a:rPr>
              <a:t>Mike Watts, Department of Education, Brunel University London</a:t>
            </a:r>
          </a:p>
          <a:p>
            <a:pPr algn="ctr" defTabSz="410751" fontAlgn="auto" hangingPunct="0"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algn="ctr" defTabSz="410751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700" dirty="0" err="1">
                <a:solidFill>
                  <a:srgbClr val="606060"/>
                </a:solidFill>
                <a:latin typeface="+mn-lt"/>
                <a:ea typeface="+mn-ea"/>
                <a:cs typeface="+mn-cs"/>
                <a:sym typeface="Gill Sans"/>
              </a:rPr>
              <a:t>Mike.Watts@Brunel.ac.uk</a:t>
            </a:r>
            <a:endParaRPr lang="en-US" sz="1700" dirty="0">
              <a:solidFill>
                <a:srgbClr val="606060"/>
              </a:solidFill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3621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688" y="1331095"/>
            <a:ext cx="8239125" cy="49411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7" tIns="35717" rIns="35717" bIns="35717" numCol="1" spcCol="26788" rtlCol="0" anchor="ctr">
            <a:spAutoFit/>
          </a:bodyPr>
          <a:lstStyle/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>
                <a:sym typeface="Gill Sans"/>
              </a:rPr>
              <a:t>Explore </a:t>
            </a:r>
            <a:r>
              <a:rPr lang="en-US" sz="2800" dirty="0" smtClean="0">
                <a:sym typeface="Gill Sans"/>
              </a:rPr>
              <a:t>‘validity’ in qualitative data</a:t>
            </a:r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Recognize </a:t>
            </a:r>
            <a:r>
              <a:rPr lang="en-US" sz="2800" dirty="0"/>
              <a:t>the value of </a:t>
            </a:r>
            <a:r>
              <a:rPr lang="en-US" sz="2800" dirty="0" smtClean="0"/>
              <a:t>qualitative data </a:t>
            </a:r>
            <a:endParaRPr lang="en-US" sz="2800" dirty="0" smtClean="0"/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Provide </a:t>
            </a:r>
            <a:r>
              <a:rPr lang="en-US" sz="2800" dirty="0"/>
              <a:t>a framework for exploring </a:t>
            </a:r>
            <a:r>
              <a:rPr lang="en-US" sz="2800" dirty="0" smtClean="0"/>
              <a:t>validation processes</a:t>
            </a:r>
            <a:endParaRPr lang="en-US" sz="2800" dirty="0" smtClean="0"/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>
                <a:sym typeface="Gill Sans"/>
              </a:rPr>
              <a:t>Directions for analysis</a:t>
            </a:r>
          </a:p>
          <a:p>
            <a:pPr marL="522368" indent="-522368">
              <a:lnSpc>
                <a:spcPct val="90000"/>
              </a:lnSpc>
              <a:buAutoNum type="arabicPeriod"/>
            </a:pPr>
            <a:r>
              <a:rPr lang="en-US" sz="2800" dirty="0" smtClean="0"/>
              <a:t>Discuss </a:t>
            </a:r>
            <a:r>
              <a:rPr lang="en-GB" sz="2800" dirty="0" smtClean="0"/>
              <a:t>case studies from contemporary work at Brunel University London</a:t>
            </a:r>
            <a:endParaRPr lang="en-US" sz="2800" dirty="0">
              <a:sym typeface="Gill Sans"/>
            </a:endParaRPr>
          </a:p>
          <a:p>
            <a:r>
              <a:rPr lang="en-US" sz="2800" dirty="0" smtClean="0"/>
              <a:t>6. Discuss the questions:</a:t>
            </a:r>
            <a:endParaRPr lang="en-US" sz="2800" dirty="0"/>
          </a:p>
          <a:p>
            <a:r>
              <a:rPr lang="en-GB" sz="2800" dirty="0" smtClean="0"/>
              <a:t>	What </a:t>
            </a:r>
            <a:r>
              <a:rPr lang="en-GB" sz="2800" dirty="0"/>
              <a:t>is </a:t>
            </a:r>
            <a:r>
              <a:rPr lang="en-GB" sz="2800" dirty="0" smtClean="0"/>
              <a:t>‘strong’ </a:t>
            </a:r>
            <a:r>
              <a:rPr lang="en-GB" sz="2800" dirty="0" smtClean="0"/>
              <a:t>qualitative data</a:t>
            </a:r>
            <a:r>
              <a:rPr lang="en-GB" sz="2800" dirty="0"/>
              <a:t>? </a:t>
            </a:r>
          </a:p>
          <a:p>
            <a:r>
              <a:rPr lang="en-GB" sz="2800" dirty="0" smtClean="0"/>
              <a:t>	How </a:t>
            </a:r>
            <a:r>
              <a:rPr lang="en-GB" sz="2800" dirty="0"/>
              <a:t>much </a:t>
            </a:r>
            <a:r>
              <a:rPr lang="en-GB" sz="2800" dirty="0" smtClean="0"/>
              <a:t>data </a:t>
            </a:r>
            <a:r>
              <a:rPr lang="en-GB" sz="2800" dirty="0"/>
              <a:t>is enough? </a:t>
            </a:r>
          </a:p>
          <a:p>
            <a:r>
              <a:rPr lang="en-GB" sz="2800" dirty="0" smtClean="0"/>
              <a:t>	How </a:t>
            </a:r>
            <a:r>
              <a:rPr lang="en-GB" sz="2800" dirty="0"/>
              <a:t>do we move between individual stories and </a:t>
            </a:r>
            <a:r>
              <a:rPr lang="en-GB" sz="2800" dirty="0" smtClean="0"/>
              <a:t>	group </a:t>
            </a:r>
            <a:r>
              <a:rPr lang="en-GB" sz="2800" dirty="0"/>
              <a:t>data themes?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19212" y="465469"/>
            <a:ext cx="4980089" cy="7213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pPr algn="ctr" defTabSz="410751" hangingPunct="0"/>
            <a:r>
              <a:rPr lang="en-US" sz="4200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sz="4200" dirty="0">
                <a:solidFill>
                  <a:schemeClr val="accent2"/>
                </a:solidFill>
                <a:latin typeface="+mj-lt"/>
                <a:sym typeface="Gill Sans"/>
              </a:rPr>
              <a:t>ims of the workshop</a:t>
            </a:r>
          </a:p>
        </p:txBody>
      </p:sp>
    </p:spTree>
    <p:extLst>
      <p:ext uri="{BB962C8B-B14F-4D97-AF65-F5344CB8AC3E}">
        <p14:creationId xmlns:p14="http://schemas.microsoft.com/office/powerpoint/2010/main" val="68235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0259" y="466913"/>
            <a:ext cx="4418001" cy="7184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7" tIns="35717" rIns="35717" bIns="35717" numCol="1" spcCol="26788" rtlCol="0" anchor="ctr">
            <a:spAutoFit/>
          </a:bodyPr>
          <a:lstStyle/>
          <a:p>
            <a:pPr algn="ctr" defTabSz="410751" hangingPunct="0"/>
            <a:r>
              <a:rPr lang="en-US" sz="4200" dirty="0" smtClean="0">
                <a:solidFill>
                  <a:schemeClr val="accent2"/>
                </a:solidFill>
                <a:latin typeface="+mj-lt"/>
              </a:rPr>
              <a:t>Online ethnography</a:t>
            </a:r>
            <a:endParaRPr lang="en-US" sz="4200" dirty="0">
              <a:solidFill>
                <a:schemeClr val="accent2"/>
              </a:solidFill>
              <a:latin typeface="+mj-lt"/>
              <a:sym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five-year longitudinal study with </a:t>
            </a:r>
          </a:p>
          <a:p>
            <a:r>
              <a:rPr lang="en-GB" sz="2800" dirty="0" smtClean="0"/>
              <a:t>Dr </a:t>
            </a:r>
            <a:r>
              <a:rPr lang="en-GB" sz="2800" dirty="0" err="1" smtClean="0"/>
              <a:t>Nic</a:t>
            </a:r>
            <a:r>
              <a:rPr lang="en-GB" sz="2800" dirty="0" smtClean="0"/>
              <a:t> Crowe (Brunel University London)</a:t>
            </a:r>
          </a:p>
          <a:p>
            <a:endParaRPr lang="en-GB" sz="2800" dirty="0"/>
          </a:p>
          <a:p>
            <a:r>
              <a:rPr lang="en-GB" sz="2800" dirty="0" smtClean="0"/>
              <a:t>Young people’s online identities and </a:t>
            </a:r>
            <a:r>
              <a:rPr lang="en-GB" sz="2800" dirty="0" err="1" smtClean="0"/>
              <a:t>transgressive</a:t>
            </a:r>
            <a:r>
              <a:rPr lang="en-GB" sz="2800" dirty="0" smtClean="0"/>
              <a:t> behaviours</a:t>
            </a:r>
          </a:p>
          <a:p>
            <a:endParaRPr lang="en-GB" sz="2800" dirty="0" smtClean="0"/>
          </a:p>
          <a:p>
            <a:r>
              <a:rPr lang="en-GB" sz="2800" dirty="0" smtClean="0"/>
              <a:t>The quality of ‘online encounters’</a:t>
            </a:r>
          </a:p>
          <a:p>
            <a:endParaRPr lang="en-GB" sz="2800" dirty="0"/>
          </a:p>
          <a:p>
            <a:r>
              <a:rPr lang="en-GB" sz="2800" dirty="0" smtClean="0"/>
              <a:t>Trust and validity of online </a:t>
            </a:r>
            <a:r>
              <a:rPr lang="en-GB" sz="2800" smtClean="0"/>
              <a:t>ethnographic data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54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277</Words>
  <Application>Microsoft Office PowerPoint</Application>
  <PresentationFormat>On-screen Show (4:3)</PresentationFormat>
  <Paragraphs>61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Wandsworth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O'Keeffe, Ruth</dc:creator>
  <cp:lastModifiedBy>O'Keeffe, Ruth</cp:lastModifiedBy>
  <cp:revision>7</cp:revision>
  <dcterms:created xsi:type="dcterms:W3CDTF">2017-11-07T14:28:49Z</dcterms:created>
  <dcterms:modified xsi:type="dcterms:W3CDTF">2017-11-08T05:15:18Z</dcterms:modified>
</cp:coreProperties>
</file>