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emf" ContentType="image/x-emf"/>
  <Default Extension="vml" ContentType="application/vnd.openxmlformats-officedocument.vmlDrawing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4"/>
  </p:notesMasterIdLst>
  <p:handoutMasterIdLst>
    <p:handoutMasterId r:id="rId15"/>
  </p:handout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7" r:id="rId11"/>
    <p:sldId id="265" r:id="rId12"/>
    <p:sldId id="266" r:id="rId13"/>
  </p:sldIdLst>
  <p:sldSz cx="9144000" cy="6858000" type="screen4x3"/>
  <p:notesSz cx="6858000" cy="9144000"/>
  <p:defaultTextStyle>
    <a:defPPr>
      <a:defRPr lang="en-US"/>
    </a:defPPr>
    <a:lvl1pPr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ヒラギノ角ゴ Pro W3" charset="0"/>
        <a:cs typeface="ヒラギノ角ゴ Pro W3" charset="0"/>
      </a:defRPr>
    </a:lvl1pPr>
    <a:lvl2pPr marL="4572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ヒラギノ角ゴ Pro W3" charset="0"/>
        <a:cs typeface="ヒラギノ角ゴ Pro W3" charset="0"/>
      </a:defRPr>
    </a:lvl2pPr>
    <a:lvl3pPr marL="9144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ヒラギノ角ゴ Pro W3" charset="0"/>
        <a:cs typeface="ヒラギノ角ゴ Pro W3" charset="0"/>
      </a:defRPr>
    </a:lvl3pPr>
    <a:lvl4pPr marL="13716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ヒラギノ角ゴ Pro W3" charset="0"/>
        <a:cs typeface="ヒラギノ角ゴ Pro W3" charset="0"/>
      </a:defRPr>
    </a:lvl4pPr>
    <a:lvl5pPr marL="18288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ヒラギノ角ゴ Pro W3" charset="0"/>
        <a:cs typeface="ヒラギノ角ゴ Pro W3" charset="0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Arial" charset="0"/>
        <a:ea typeface="ヒラギノ角ゴ Pro W3" charset="0"/>
        <a:cs typeface="ヒラギノ角ゴ Pro W3" charset="0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Arial" charset="0"/>
        <a:ea typeface="ヒラギノ角ゴ Pro W3" charset="0"/>
        <a:cs typeface="ヒラギノ角ゴ Pro W3" charset="0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Arial" charset="0"/>
        <a:ea typeface="ヒラギノ角ゴ Pro W3" charset="0"/>
        <a:cs typeface="ヒラギノ角ゴ Pro W3" charset="0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Arial" charset="0"/>
        <a:ea typeface="ヒラギノ角ゴ Pro W3" charset="0"/>
        <a:cs typeface="ヒラギノ角ゴ Pro W3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7757C"/>
    <a:srgbClr val="B5B4B7"/>
    <a:srgbClr val="C40F32"/>
    <a:srgbClr val="8F908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6690"/>
    <p:restoredTop sz="94745"/>
  </p:normalViewPr>
  <p:slideViewPr>
    <p:cSldViewPr snapToObjects="1">
      <p:cViewPr varScale="1">
        <p:scale>
          <a:sx n="93" d="100"/>
          <a:sy n="93" d="100"/>
        </p:scale>
        <p:origin x="-1392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 snapToObjects="1">
      <p:cViewPr varScale="1">
        <p:scale>
          <a:sx n="117" d="100"/>
          <a:sy n="117" d="100"/>
        </p:scale>
        <p:origin x="-3920" y="-11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notesMaster" Target="notesMasters/notesMaster1.xml"/><Relationship Id="rId15" Type="http://schemas.openxmlformats.org/officeDocument/2006/relationships/handoutMaster" Target="handoutMasters/handoutMaster1.xml"/><Relationship Id="rId16" Type="http://schemas.openxmlformats.org/officeDocument/2006/relationships/printerSettings" Target="printerSettings/printerSettings1.bin"/><Relationship Id="rId17" Type="http://schemas.openxmlformats.org/officeDocument/2006/relationships/presProps" Target="presProps.xml"/><Relationship Id="rId18" Type="http://schemas.openxmlformats.org/officeDocument/2006/relationships/viewProps" Target="viewProps.xml"/><Relationship Id="rId1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Calibri" charset="0"/>
              </a:defRPr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charset="0"/>
              </a:defRPr>
            </a:lvl1pPr>
          </a:lstStyle>
          <a:p>
            <a:fld id="{DE60AE6D-6F06-234E-805F-D95C7E3BB3A2}" type="datetime1">
              <a:rPr lang="en-US"/>
              <a:pPr/>
              <a:t>11/8/17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Calibri" charset="0"/>
              </a:defRPr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charset="0"/>
              </a:defRPr>
            </a:lvl1pPr>
          </a:lstStyle>
          <a:p>
            <a:fld id="{21CA1334-3F02-5242-8604-76179A00DAA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553299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Calibri" charset="0"/>
              </a:defRPr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charset="0"/>
              </a:defRPr>
            </a:lvl1pPr>
          </a:lstStyle>
          <a:p>
            <a:fld id="{5D6EE582-E52C-9142-A4D7-69898526FF60}" type="datetime1">
              <a:rPr lang="en-US"/>
              <a:pPr/>
              <a:t>11/8/17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endParaRPr lang="en-US" alt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 altLang="en-US" noProof="0"/>
              <a:t>Click to edit Master text styles</a:t>
            </a:r>
          </a:p>
          <a:p>
            <a:pPr lvl="1"/>
            <a:r>
              <a:rPr lang="en-US" altLang="en-US" noProof="0"/>
              <a:t>Second level</a:t>
            </a:r>
          </a:p>
          <a:p>
            <a:pPr lvl="2"/>
            <a:r>
              <a:rPr lang="en-US" altLang="en-US" noProof="0"/>
              <a:t>Third level</a:t>
            </a:r>
          </a:p>
          <a:p>
            <a:pPr lvl="3"/>
            <a:r>
              <a:rPr lang="en-US" altLang="en-US" noProof="0"/>
              <a:t>Fourth level</a:t>
            </a:r>
          </a:p>
          <a:p>
            <a:pPr lvl="4"/>
            <a:r>
              <a:rPr lang="en-US" alt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Calibri" charset="0"/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charset="0"/>
              </a:defRPr>
            </a:lvl1pPr>
          </a:lstStyle>
          <a:p>
            <a:fld id="{281BB8C8-292F-0045-A460-CB2A4D84091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033345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ヒラギノ角ゴ Pro W3" charset="-128"/>
        <a:cs typeface="ヒラギノ角ゴ Pro W3" charset="-128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ヒラギノ角ゴ Pro W3" charset="-128"/>
        <a:cs typeface="ヒラギノ角ゴ Pro W3" charset="0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Geneva" charset="0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Geneva" charset="-128"/>
        <a:cs typeface="Geneva" charset="0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Geneva" charset="-128"/>
        <a:cs typeface="Geneva" charset="0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jpe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4925" y="-11113"/>
            <a:ext cx="9318625" cy="686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8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96075" y="188913"/>
            <a:ext cx="2447925" cy="1208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9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563563"/>
            <a:ext cx="2130425" cy="458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>
            <a:spLocks noChangeArrowheads="1"/>
          </p:cNvSpPr>
          <p:nvPr userDrawn="1"/>
        </p:nvSpPr>
        <p:spPr bwMode="auto">
          <a:xfrm>
            <a:off x="468313" y="5084763"/>
            <a:ext cx="3351212" cy="1223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9pPr>
          </a:lstStyle>
          <a:p>
            <a:r>
              <a:rPr lang="en-US" b="1">
                <a:solidFill>
                  <a:schemeClr val="bg1"/>
                </a:solidFill>
                <a:latin typeface="Arial Black" charset="0"/>
                <a:cs typeface="Arial Black" charset="0"/>
              </a:rPr>
              <a:t>EQUAL OPPORTUNITY IN BUSINESS &amp; SOCIETY</a:t>
            </a:r>
          </a:p>
          <a:p>
            <a:pPr algn="r"/>
            <a:endParaRPr lang="en-US" b="1">
              <a:solidFill>
                <a:schemeClr val="bg1"/>
              </a:solidFill>
              <a:latin typeface="Arial Black" charset="0"/>
              <a:cs typeface="Arial Black" charset="0"/>
            </a:endParaRPr>
          </a:p>
          <a:p>
            <a:r>
              <a:rPr lang="en-US" sz="2000">
                <a:solidFill>
                  <a:schemeClr val="bg1"/>
                </a:solidFill>
              </a:rPr>
              <a:t>8</a:t>
            </a:r>
            <a:r>
              <a:rPr lang="en-US" sz="2000" baseline="30000">
                <a:solidFill>
                  <a:schemeClr val="bg1"/>
                </a:solidFill>
              </a:rPr>
              <a:t>th</a:t>
            </a:r>
            <a:r>
              <a:rPr lang="en-US" sz="2000">
                <a:solidFill>
                  <a:schemeClr val="bg1"/>
                </a:solidFill>
              </a:rPr>
              <a:t> – 9</a:t>
            </a:r>
            <a:r>
              <a:rPr lang="en-US" sz="2000" baseline="30000">
                <a:solidFill>
                  <a:schemeClr val="bg1"/>
                </a:solidFill>
              </a:rPr>
              <a:t>th</a:t>
            </a:r>
            <a:r>
              <a:rPr lang="en-US" sz="2000">
                <a:solidFill>
                  <a:schemeClr val="bg1"/>
                </a:solidFill>
              </a:rPr>
              <a:t> November 2017</a:t>
            </a:r>
          </a:p>
        </p:txBody>
      </p:sp>
    </p:spTree>
    <p:extLst>
      <p:ext uri="{BB962C8B-B14F-4D97-AF65-F5344CB8AC3E}">
        <p14:creationId xmlns:p14="http://schemas.microsoft.com/office/powerpoint/2010/main" val="34222443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2"/>
          <p:cNvSpPr>
            <a:spLocks noGrp="1"/>
          </p:cNvSpPr>
          <p:nvPr>
            <p:ph idx="1"/>
          </p:nvPr>
        </p:nvSpPr>
        <p:spPr bwMode="auto">
          <a:xfrm>
            <a:off x="457200" y="2362200"/>
            <a:ext cx="8229600" cy="3763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lvl="0"/>
            <a:r>
              <a:rPr lang="en-US" altLang="en-US" noProof="0"/>
              <a:t>Click to edit Master text styles</a:t>
            </a:r>
          </a:p>
          <a:p>
            <a:pPr lvl="1"/>
            <a:r>
              <a:rPr lang="en-US" altLang="en-US" noProof="0"/>
              <a:t>Second level</a:t>
            </a:r>
          </a:p>
          <a:p>
            <a:pPr lvl="2"/>
            <a:r>
              <a:rPr lang="en-US" altLang="en-US" noProof="0"/>
              <a:t>Third level</a:t>
            </a:r>
          </a:p>
          <a:p>
            <a:pPr lvl="3"/>
            <a:r>
              <a:rPr lang="en-US" altLang="en-US" noProof="0"/>
              <a:t>Fourth level</a:t>
            </a:r>
          </a:p>
          <a:p>
            <a:pPr lvl="4"/>
            <a:r>
              <a:rPr lang="en-US" altLang="en-US" noProof="0"/>
              <a:t>Fifth level</a:t>
            </a:r>
          </a:p>
        </p:txBody>
      </p:sp>
      <p:sp>
        <p:nvSpPr>
          <p:cNvPr id="7" name="Title Placeholder 13"/>
          <p:cNvSpPr>
            <a:spLocks noGrp="1"/>
          </p:cNvSpPr>
          <p:nvPr>
            <p:ph type="title"/>
          </p:nvPr>
        </p:nvSpPr>
        <p:spPr bwMode="auto">
          <a:xfrm>
            <a:off x="457200" y="1493838"/>
            <a:ext cx="8229600" cy="868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D243BFD-C21D-C44C-BC74-F0F00FB5DDF4}" type="datetime1">
              <a:rPr lang="en-US"/>
              <a:pPr/>
              <a:t>11/8/17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1D4BBA7-5D23-F54B-8E69-A6E81EA6DD8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8784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7" descr="Cover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688" y="-41275"/>
            <a:ext cx="9213851" cy="692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185189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2"/>
          <p:cNvSpPr>
            <a:spLocks noGrp="1"/>
          </p:cNvSpPr>
          <p:nvPr>
            <p:ph idx="1"/>
          </p:nvPr>
        </p:nvSpPr>
        <p:spPr bwMode="auto">
          <a:xfrm>
            <a:off x="457200" y="2362200"/>
            <a:ext cx="8229600" cy="3763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lvl="0"/>
            <a:r>
              <a:rPr lang="en-US" altLang="en-US" noProof="0"/>
              <a:t>Click to edit Master text styles</a:t>
            </a:r>
          </a:p>
          <a:p>
            <a:pPr lvl="1"/>
            <a:r>
              <a:rPr lang="en-US" altLang="en-US" noProof="0"/>
              <a:t>Second level</a:t>
            </a:r>
          </a:p>
          <a:p>
            <a:pPr lvl="2"/>
            <a:r>
              <a:rPr lang="en-US" altLang="en-US" noProof="0"/>
              <a:t>Third level</a:t>
            </a:r>
          </a:p>
          <a:p>
            <a:pPr lvl="3"/>
            <a:r>
              <a:rPr lang="en-US" altLang="en-US" noProof="0"/>
              <a:t>Fourth level</a:t>
            </a:r>
          </a:p>
          <a:p>
            <a:pPr lvl="4"/>
            <a:r>
              <a:rPr lang="en-US" altLang="en-US" noProof="0"/>
              <a:t>Fifth level</a:t>
            </a:r>
          </a:p>
        </p:txBody>
      </p:sp>
      <p:sp>
        <p:nvSpPr>
          <p:cNvPr id="8" name="Title Placeholder 13"/>
          <p:cNvSpPr>
            <a:spLocks noGrp="1"/>
          </p:cNvSpPr>
          <p:nvPr>
            <p:ph type="title"/>
          </p:nvPr>
        </p:nvSpPr>
        <p:spPr bwMode="auto">
          <a:xfrm>
            <a:off x="457200" y="1493838"/>
            <a:ext cx="8229600" cy="868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DB2F64B-851C-784D-8A2D-FFA6F7E599EC}" type="datetime1">
              <a:rPr lang="en-US"/>
              <a:pPr/>
              <a:t>11/8/17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2876888-1AB0-D24E-80A2-5AF3D502BE0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41609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420888"/>
            <a:ext cx="4038600" cy="3705275"/>
          </a:xfrm>
          <a:prstGeom prst="rect">
            <a:avLst/>
          </a:prstGeom>
        </p:spPr>
        <p:txBody>
          <a:bodyPr/>
          <a:lstStyle>
            <a:lvl1pPr>
              <a:defRPr sz="2000" b="0" i="0">
                <a:solidFill>
                  <a:srgbClr val="8F908F"/>
                </a:solidFill>
                <a:latin typeface="Arial"/>
                <a:cs typeface="Arial"/>
              </a:defRPr>
            </a:lvl1pPr>
            <a:lvl2pPr>
              <a:defRPr sz="1800" b="0" i="0">
                <a:solidFill>
                  <a:srgbClr val="8F908F"/>
                </a:solidFill>
                <a:latin typeface="Arial"/>
                <a:cs typeface="Arial"/>
              </a:defRPr>
            </a:lvl2pPr>
            <a:lvl3pPr>
              <a:defRPr sz="1600" b="0" i="0">
                <a:solidFill>
                  <a:srgbClr val="8F908F"/>
                </a:solidFill>
                <a:latin typeface="Arial"/>
                <a:cs typeface="Arial"/>
              </a:defRPr>
            </a:lvl3pPr>
            <a:lvl4pPr>
              <a:defRPr sz="1400" b="0" i="0">
                <a:solidFill>
                  <a:srgbClr val="8F908F"/>
                </a:solidFill>
                <a:latin typeface="Arial"/>
                <a:cs typeface="Arial"/>
              </a:defRPr>
            </a:lvl4pPr>
            <a:lvl5pPr>
              <a:defRPr sz="1400" b="0" i="0">
                <a:solidFill>
                  <a:srgbClr val="8F908F"/>
                </a:solidFill>
                <a:latin typeface="Arial"/>
                <a:cs typeface="Arial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420888"/>
            <a:ext cx="4038600" cy="3705275"/>
          </a:xfrm>
          <a:prstGeom prst="rect">
            <a:avLst/>
          </a:prstGeom>
        </p:spPr>
        <p:txBody>
          <a:bodyPr/>
          <a:lstStyle>
            <a:lvl1pPr>
              <a:defRPr sz="2000" b="0" i="0">
                <a:solidFill>
                  <a:srgbClr val="8F908F"/>
                </a:solidFill>
                <a:latin typeface="Arial"/>
                <a:cs typeface="Arial"/>
              </a:defRPr>
            </a:lvl1pPr>
            <a:lvl2pPr>
              <a:defRPr sz="1800" b="0" i="0">
                <a:solidFill>
                  <a:srgbClr val="8F908F"/>
                </a:solidFill>
                <a:latin typeface="Arial"/>
                <a:cs typeface="Arial"/>
              </a:defRPr>
            </a:lvl2pPr>
            <a:lvl3pPr>
              <a:defRPr sz="1600" b="0" i="0">
                <a:solidFill>
                  <a:srgbClr val="8F908F"/>
                </a:solidFill>
                <a:latin typeface="Arial"/>
                <a:cs typeface="Arial"/>
              </a:defRPr>
            </a:lvl3pPr>
            <a:lvl4pPr>
              <a:defRPr sz="1400" b="0" i="0">
                <a:solidFill>
                  <a:srgbClr val="8F908F"/>
                </a:solidFill>
                <a:latin typeface="Arial"/>
                <a:cs typeface="Arial"/>
              </a:defRPr>
            </a:lvl4pPr>
            <a:lvl5pPr>
              <a:defRPr sz="1400" b="0" i="0">
                <a:solidFill>
                  <a:srgbClr val="8F908F"/>
                </a:solidFill>
                <a:latin typeface="Arial"/>
                <a:cs typeface="Arial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itle Placeholder 13"/>
          <p:cNvSpPr>
            <a:spLocks noGrp="1"/>
          </p:cNvSpPr>
          <p:nvPr>
            <p:ph type="title"/>
          </p:nvPr>
        </p:nvSpPr>
        <p:spPr bwMode="auto">
          <a:xfrm>
            <a:off x="457200" y="1493838"/>
            <a:ext cx="8229600" cy="868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A977ECB-6F5F-164A-A05F-C5EF7FF11BB6}" type="datetime1">
              <a:rPr lang="en-US"/>
              <a:pPr/>
              <a:t>11/8/17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270EB08-5CB4-974D-8856-A8478D3DFC8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29147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431772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 b="1">
                <a:solidFill>
                  <a:srgbClr val="8F908F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3141106"/>
            <a:ext cx="4040188" cy="2985056"/>
          </a:xfrm>
          <a:prstGeom prst="rect">
            <a:avLst/>
          </a:prstGeom>
        </p:spPr>
        <p:txBody>
          <a:bodyPr/>
          <a:lstStyle>
            <a:lvl1pPr>
              <a:defRPr sz="2000">
                <a:solidFill>
                  <a:srgbClr val="8F908F"/>
                </a:solidFill>
              </a:defRPr>
            </a:lvl1pPr>
            <a:lvl2pPr>
              <a:defRPr sz="1800">
                <a:solidFill>
                  <a:srgbClr val="8F908F"/>
                </a:solidFill>
              </a:defRPr>
            </a:lvl2pPr>
            <a:lvl3pPr>
              <a:defRPr sz="1600">
                <a:solidFill>
                  <a:srgbClr val="8F908F"/>
                </a:solidFill>
              </a:defRPr>
            </a:lvl3pPr>
            <a:lvl4pPr>
              <a:defRPr sz="1400">
                <a:solidFill>
                  <a:srgbClr val="8F908F"/>
                </a:solidFill>
              </a:defRPr>
            </a:lvl4pPr>
            <a:lvl5pPr>
              <a:defRPr sz="1400">
                <a:solidFill>
                  <a:srgbClr val="8F908F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2431772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 b="1">
                <a:solidFill>
                  <a:srgbClr val="8F908F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141106"/>
            <a:ext cx="4041775" cy="2985056"/>
          </a:xfrm>
          <a:prstGeom prst="rect">
            <a:avLst/>
          </a:prstGeom>
        </p:spPr>
        <p:txBody>
          <a:bodyPr/>
          <a:lstStyle>
            <a:lvl1pPr>
              <a:defRPr sz="2000">
                <a:solidFill>
                  <a:srgbClr val="8F908F"/>
                </a:solidFill>
              </a:defRPr>
            </a:lvl1pPr>
            <a:lvl2pPr>
              <a:defRPr sz="1800">
                <a:solidFill>
                  <a:srgbClr val="8F908F"/>
                </a:solidFill>
              </a:defRPr>
            </a:lvl2pPr>
            <a:lvl3pPr>
              <a:defRPr sz="1600">
                <a:solidFill>
                  <a:srgbClr val="8F908F"/>
                </a:solidFill>
              </a:defRPr>
            </a:lvl3pPr>
            <a:lvl4pPr>
              <a:defRPr sz="1400">
                <a:solidFill>
                  <a:srgbClr val="8F908F"/>
                </a:solidFill>
              </a:defRPr>
            </a:lvl4pPr>
            <a:lvl5pPr>
              <a:defRPr sz="1400">
                <a:solidFill>
                  <a:srgbClr val="8F908F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Title Placeholder 13"/>
          <p:cNvSpPr>
            <a:spLocks noGrp="1"/>
          </p:cNvSpPr>
          <p:nvPr>
            <p:ph type="title"/>
          </p:nvPr>
        </p:nvSpPr>
        <p:spPr bwMode="auto">
          <a:xfrm>
            <a:off x="457200" y="1493838"/>
            <a:ext cx="8229600" cy="868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21BDD18-497C-6D44-B798-05C3DAE77610}" type="datetime1">
              <a:rPr lang="en-US"/>
              <a:pPr/>
              <a:t>11/8/17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DCEC2E1-C144-4A43-825F-6BD5E36D871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61444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Placeholder 13"/>
          <p:cNvSpPr>
            <a:spLocks noGrp="1"/>
          </p:cNvSpPr>
          <p:nvPr>
            <p:ph type="title"/>
          </p:nvPr>
        </p:nvSpPr>
        <p:spPr bwMode="auto">
          <a:xfrm>
            <a:off x="457200" y="1493838"/>
            <a:ext cx="8229600" cy="868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A255FEC-3BAD-7841-8B31-CFF2FBEC226C}" type="datetime1">
              <a:rPr lang="en-US"/>
              <a:pPr/>
              <a:t>11/8/17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E975EFB-2E62-5C4C-88E4-42E8D27FE0F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88904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420888"/>
            <a:ext cx="5111750" cy="3705275"/>
          </a:xfrm>
          <a:prstGeom prst="rect">
            <a:avLst/>
          </a:prstGeom>
        </p:spPr>
        <p:txBody>
          <a:bodyPr/>
          <a:lstStyle>
            <a:lvl1pPr>
              <a:defRPr sz="2000" b="0" i="0">
                <a:solidFill>
                  <a:srgbClr val="8F908F"/>
                </a:solidFill>
                <a:latin typeface="Arial"/>
                <a:cs typeface="Arial"/>
              </a:defRPr>
            </a:lvl1pPr>
            <a:lvl2pPr>
              <a:defRPr sz="1800" b="0" i="0">
                <a:solidFill>
                  <a:srgbClr val="8F908F"/>
                </a:solidFill>
                <a:latin typeface="Arial"/>
                <a:cs typeface="Arial"/>
              </a:defRPr>
            </a:lvl2pPr>
            <a:lvl3pPr>
              <a:defRPr sz="1600" b="0" i="0">
                <a:solidFill>
                  <a:srgbClr val="8F908F"/>
                </a:solidFill>
                <a:latin typeface="Arial"/>
                <a:cs typeface="Arial"/>
              </a:defRPr>
            </a:lvl3pPr>
            <a:lvl4pPr>
              <a:defRPr sz="1400" b="0" i="0">
                <a:solidFill>
                  <a:srgbClr val="8F908F"/>
                </a:solidFill>
                <a:latin typeface="Arial"/>
                <a:cs typeface="Arial"/>
              </a:defRPr>
            </a:lvl4pPr>
            <a:lvl5pPr>
              <a:defRPr sz="1400" b="0" i="0">
                <a:solidFill>
                  <a:srgbClr val="8F908F"/>
                </a:solidFill>
                <a:latin typeface="Arial"/>
                <a:cs typeface="Arial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420888"/>
            <a:ext cx="3008313" cy="37052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 b="0" i="0">
                <a:solidFill>
                  <a:srgbClr val="8F908F"/>
                </a:solidFill>
                <a:latin typeface="Myriad Pro Semibold"/>
                <a:cs typeface="Myriad Pro Semibold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9" name="Title Placeholder 13"/>
          <p:cNvSpPr>
            <a:spLocks noGrp="1"/>
          </p:cNvSpPr>
          <p:nvPr>
            <p:ph type="title"/>
          </p:nvPr>
        </p:nvSpPr>
        <p:spPr bwMode="auto">
          <a:xfrm>
            <a:off x="457200" y="1493838"/>
            <a:ext cx="8229600" cy="868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C86A5D7-4B2C-3C42-A8A4-3EDAD79FDC67}" type="datetime1">
              <a:rPr lang="en-US"/>
              <a:pPr/>
              <a:t>11/8/17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06A0438-27FB-E24B-9141-F56DA73D43A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90543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800600"/>
            <a:ext cx="8153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7200" y="1828799"/>
            <a:ext cx="8153400" cy="2898775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5367338"/>
            <a:ext cx="8153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solidFill>
                  <a:srgbClr val="8F908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D752195-A334-E04B-B5EF-91A47390B4C8}" type="datetime1">
              <a:rPr lang="en-US"/>
              <a:pPr/>
              <a:t>11/8/17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5C3ABA2-78EF-CE44-A78E-761E14ADF37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12005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theme" Target="../theme/theme1.xml"/><Relationship Id="rId11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6"/>
          <p:cNvPicPr>
            <a:picLocks noChangeAspect="1"/>
          </p:cNvPicPr>
          <p:nvPr userDrawn="1"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3338"/>
            <a:ext cx="9161463" cy="689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solidFill>
                  <a:srgbClr val="898989"/>
                </a:solidFill>
                <a:latin typeface="Calibri" charset="0"/>
              </a:defRPr>
            </a:lvl1pPr>
          </a:lstStyle>
          <a:p>
            <a:fld id="{B9197478-FA48-A14E-9154-E84FD91DF799}" type="datetime1">
              <a:rPr lang="en-US"/>
              <a:pPr/>
              <a:t>11/8/17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eaLnBrk="1" hangingPunct="1">
              <a:defRPr sz="1200">
                <a:solidFill>
                  <a:srgbClr val="898989"/>
                </a:solidFill>
                <a:latin typeface="Calibri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latin typeface="Calibri" charset="0"/>
              </a:defRPr>
            </a:lvl1pPr>
          </a:lstStyle>
          <a:p>
            <a:fld id="{BE8BBE9D-9752-1C4B-82D4-A92370B6756D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1030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2362200"/>
            <a:ext cx="8229600" cy="3763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31" name="Title Placeholder 13"/>
          <p:cNvSpPr>
            <a:spLocks noGrp="1"/>
          </p:cNvSpPr>
          <p:nvPr>
            <p:ph type="title"/>
          </p:nvPr>
        </p:nvSpPr>
        <p:spPr bwMode="auto">
          <a:xfrm>
            <a:off x="457200" y="1493838"/>
            <a:ext cx="8229600" cy="868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80" r:id="rId1"/>
    <p:sldLayoutId id="2147483873" r:id="rId2"/>
    <p:sldLayoutId id="2147483881" r:id="rId3"/>
    <p:sldLayoutId id="2147483874" r:id="rId4"/>
    <p:sldLayoutId id="2147483875" r:id="rId5"/>
    <p:sldLayoutId id="2147483876" r:id="rId6"/>
    <p:sldLayoutId id="2147483877" r:id="rId7"/>
    <p:sldLayoutId id="2147483878" r:id="rId8"/>
    <p:sldLayoutId id="2147483879" r:id="rId9"/>
  </p:sldLayoutIdLst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2500" b="1" kern="1200">
          <a:solidFill>
            <a:srgbClr val="595959"/>
          </a:solidFill>
          <a:latin typeface="Arial"/>
          <a:ea typeface="ヒラギノ角ゴ Pro W3" charset="-128"/>
          <a:cs typeface="Arial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2500" b="1">
          <a:solidFill>
            <a:srgbClr val="595959"/>
          </a:solidFill>
          <a:latin typeface="Arial" charset="0"/>
          <a:ea typeface="ヒラギノ角ゴ Pro W3" charset="-128"/>
          <a:cs typeface="Arial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2500" b="1">
          <a:solidFill>
            <a:srgbClr val="595959"/>
          </a:solidFill>
          <a:latin typeface="Arial" charset="0"/>
          <a:ea typeface="ヒラギノ角ゴ Pro W3" charset="-128"/>
          <a:cs typeface="Arial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2500" b="1">
          <a:solidFill>
            <a:srgbClr val="595959"/>
          </a:solidFill>
          <a:latin typeface="Arial" charset="0"/>
          <a:ea typeface="ヒラギノ角ゴ Pro W3" charset="-128"/>
          <a:cs typeface="Arial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2500" b="1">
          <a:solidFill>
            <a:srgbClr val="595959"/>
          </a:solidFill>
          <a:latin typeface="Arial" charset="0"/>
          <a:ea typeface="ヒラギノ角ゴ Pro W3" charset="-128"/>
          <a:cs typeface="Arial" charset="0"/>
        </a:defRPr>
      </a:lvl5pPr>
      <a:lvl6pPr marL="457200" algn="l" defTabSz="457200" rtl="0" fontAlgn="base">
        <a:spcBef>
          <a:spcPct val="0"/>
        </a:spcBef>
        <a:spcAft>
          <a:spcPct val="0"/>
        </a:spcAft>
        <a:defRPr sz="3500">
          <a:solidFill>
            <a:schemeClr val="tx1"/>
          </a:solidFill>
          <a:latin typeface="Myriad Pro Semibold" charset="0"/>
          <a:ea typeface="ヒラギノ角ゴ Pro W3" charset="-128"/>
        </a:defRPr>
      </a:lvl6pPr>
      <a:lvl7pPr marL="914400" algn="l" defTabSz="457200" rtl="0" fontAlgn="base">
        <a:spcBef>
          <a:spcPct val="0"/>
        </a:spcBef>
        <a:spcAft>
          <a:spcPct val="0"/>
        </a:spcAft>
        <a:defRPr sz="3500">
          <a:solidFill>
            <a:schemeClr val="tx1"/>
          </a:solidFill>
          <a:latin typeface="Myriad Pro Semibold" charset="0"/>
          <a:ea typeface="ヒラギノ角ゴ Pro W3" charset="-128"/>
        </a:defRPr>
      </a:lvl7pPr>
      <a:lvl8pPr marL="1371600" algn="l" defTabSz="457200" rtl="0" fontAlgn="base">
        <a:spcBef>
          <a:spcPct val="0"/>
        </a:spcBef>
        <a:spcAft>
          <a:spcPct val="0"/>
        </a:spcAft>
        <a:defRPr sz="3500">
          <a:solidFill>
            <a:schemeClr val="tx1"/>
          </a:solidFill>
          <a:latin typeface="Myriad Pro Semibold" charset="0"/>
          <a:ea typeface="ヒラギノ角ゴ Pro W3" charset="-128"/>
        </a:defRPr>
      </a:lvl8pPr>
      <a:lvl9pPr marL="1828800" algn="l" defTabSz="457200" rtl="0" fontAlgn="base">
        <a:spcBef>
          <a:spcPct val="0"/>
        </a:spcBef>
        <a:spcAft>
          <a:spcPct val="0"/>
        </a:spcAft>
        <a:defRPr sz="3500">
          <a:solidFill>
            <a:schemeClr val="tx1"/>
          </a:solidFill>
          <a:latin typeface="Myriad Pro Semibold" charset="0"/>
          <a:ea typeface="ヒラギノ角ゴ Pro W3" charset="-128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000" kern="1200">
          <a:solidFill>
            <a:srgbClr val="8F908F"/>
          </a:solidFill>
          <a:latin typeface="Arial"/>
          <a:ea typeface="ヒラギノ角ゴ Pro W3" charset="-128"/>
          <a:cs typeface="Arial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rgbClr val="8F908F"/>
          </a:solidFill>
          <a:latin typeface="Arial"/>
          <a:ea typeface="ヒラギノ角ゴ Pro W3" charset="-128"/>
          <a:cs typeface="Arial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1600" kern="1200">
          <a:solidFill>
            <a:srgbClr val="8F908F"/>
          </a:solidFill>
          <a:latin typeface="Arial"/>
          <a:ea typeface="ヒラギノ角ゴ Pro W3" charset="-128"/>
          <a:cs typeface="Arial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1600" kern="1200">
          <a:solidFill>
            <a:srgbClr val="8F908F"/>
          </a:solidFill>
          <a:latin typeface="Arial"/>
          <a:ea typeface="ヒラギノ角ゴ Pro W3" charset="-128"/>
          <a:cs typeface="Arial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1600" kern="1200">
          <a:solidFill>
            <a:srgbClr val="8F908F"/>
          </a:solidFill>
          <a:latin typeface="Arial"/>
          <a:ea typeface="ヒラギノ角ゴ Pro W3" charset="-128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file:///\\localhost\Users\Hamdan\Documents\Microsoft%20User%20Data\Office%202011%20AutoRecovery\Macintosh%20HD:Users:Hamdan:Desktop:Determinants%20of%20board%20gender%20diversity%20in%20Bahrain%20Bourse.docx!OLE_LINK2" TargetMode="External"/><Relationship Id="rId4" Type="http://schemas.openxmlformats.org/officeDocument/2006/relationships/image" Target="../media/image7.emf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Title 1"/>
          <p:cNvSpPr txBox="1">
            <a:spLocks/>
          </p:cNvSpPr>
          <p:nvPr/>
        </p:nvSpPr>
        <p:spPr bwMode="auto">
          <a:xfrm>
            <a:off x="323528" y="1772815"/>
            <a:ext cx="5616624" cy="25922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000">
                <a:solidFill>
                  <a:srgbClr val="8F908F"/>
                </a:solidFill>
                <a:latin typeface="Arial" charset="0"/>
                <a:ea typeface="ヒラギノ角ゴ Pro W3" charset="0"/>
                <a:cs typeface="Arial" charset="0"/>
              </a:defRPr>
            </a:lvl1pPr>
            <a:lvl2pPr marL="37931725" indent="-37474525">
              <a:defRPr sz="2800">
                <a:solidFill>
                  <a:srgbClr val="8F908F"/>
                </a:solidFill>
                <a:latin typeface="Arial" charset="0"/>
                <a:ea typeface="ヒラギノ角ゴ Pro W3" charset="0"/>
                <a:cs typeface="Arial" charset="0"/>
              </a:defRPr>
            </a:lvl2pPr>
            <a:lvl3pPr>
              <a:defRPr sz="1600">
                <a:solidFill>
                  <a:srgbClr val="8F908F"/>
                </a:solidFill>
                <a:latin typeface="Arial" charset="0"/>
                <a:ea typeface="ヒラギノ角ゴ Pro W3" charset="0"/>
                <a:cs typeface="Arial" charset="0"/>
              </a:defRPr>
            </a:lvl3pPr>
            <a:lvl4pPr>
              <a:defRPr sz="1600">
                <a:solidFill>
                  <a:srgbClr val="8F908F"/>
                </a:solidFill>
                <a:latin typeface="Arial" charset="0"/>
                <a:ea typeface="ヒラギノ角ゴ Pro W3" charset="0"/>
                <a:cs typeface="Arial" charset="0"/>
              </a:defRPr>
            </a:lvl4pPr>
            <a:lvl5pPr>
              <a:defRPr sz="1600">
                <a:solidFill>
                  <a:srgbClr val="8F908F"/>
                </a:solidFill>
                <a:latin typeface="Arial" charset="0"/>
                <a:ea typeface="ヒラギノ角ゴ Pro W3" charset="0"/>
                <a:cs typeface="Arial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1600">
                <a:solidFill>
                  <a:srgbClr val="8F908F"/>
                </a:solidFill>
                <a:latin typeface="Arial" charset="0"/>
                <a:ea typeface="ヒラギノ角ゴ Pro W3" charset="0"/>
                <a:cs typeface="Arial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1600">
                <a:solidFill>
                  <a:srgbClr val="8F908F"/>
                </a:solidFill>
                <a:latin typeface="Arial" charset="0"/>
                <a:ea typeface="ヒラギノ角ゴ Pro W3" charset="0"/>
                <a:cs typeface="Arial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1600">
                <a:solidFill>
                  <a:srgbClr val="8F908F"/>
                </a:solidFill>
                <a:latin typeface="Arial" charset="0"/>
                <a:ea typeface="ヒラギノ角ゴ Pro W3" charset="0"/>
                <a:cs typeface="Arial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1600">
                <a:solidFill>
                  <a:srgbClr val="8F908F"/>
                </a:solidFill>
                <a:latin typeface="Arial" charset="0"/>
                <a:ea typeface="ヒラギノ角ゴ Pro W3" charset="0"/>
                <a:cs typeface="Arial" charset="0"/>
              </a:defRPr>
            </a:lvl9pPr>
          </a:lstStyle>
          <a:p>
            <a:pPr eaLnBrk="1" hangingPunct="1"/>
            <a:r>
              <a:rPr lang="en-US" sz="2900" b="1" dirty="0" smtClean="0">
                <a:solidFill>
                  <a:srgbClr val="595959"/>
                </a:solidFill>
              </a:rPr>
              <a:t>Determinants of Board gender Diversity in firms listed in Bahrain Bourse </a:t>
            </a:r>
          </a:p>
          <a:p>
            <a:pPr eaLnBrk="1" hangingPunct="1"/>
            <a:r>
              <a:rPr lang="en-US" sz="1400" dirty="0" err="1" smtClean="0">
                <a:solidFill>
                  <a:srgbClr val="595959"/>
                </a:solidFill>
              </a:rPr>
              <a:t>Reem</a:t>
            </a:r>
            <a:r>
              <a:rPr lang="en-US" sz="1400" dirty="0" smtClean="0">
                <a:solidFill>
                  <a:srgbClr val="595959"/>
                </a:solidFill>
              </a:rPr>
              <a:t> </a:t>
            </a:r>
            <a:r>
              <a:rPr lang="en-US" sz="1400" dirty="0" err="1" smtClean="0">
                <a:solidFill>
                  <a:srgbClr val="595959"/>
                </a:solidFill>
              </a:rPr>
              <a:t>Khamis</a:t>
            </a:r>
            <a:r>
              <a:rPr lang="en-US" sz="1400" dirty="0" smtClean="0">
                <a:solidFill>
                  <a:srgbClr val="595959"/>
                </a:solidFill>
              </a:rPr>
              <a:t> Hamdan </a:t>
            </a:r>
            <a:endParaRPr lang="en-US" sz="1400" dirty="0">
              <a:solidFill>
                <a:srgbClr val="595959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Negative statistically significant effect between (Presence of women and Tobin’s Q) </a:t>
            </a:r>
          </a:p>
          <a:p>
            <a:r>
              <a:rPr lang="en-US" dirty="0" smtClean="0"/>
              <a:t>Board size affect the presence of women </a:t>
            </a:r>
          </a:p>
          <a:p>
            <a:r>
              <a:rPr lang="en-US" dirty="0" smtClean="0"/>
              <a:t>Ownership </a:t>
            </a:r>
            <a:r>
              <a:rPr lang="en-US" smtClean="0"/>
              <a:t>concentration </a:t>
            </a:r>
            <a:r>
              <a:rPr lang="en-US"/>
              <a:t>,</a:t>
            </a:r>
            <a:r>
              <a:rPr lang="en-US" smtClean="0"/>
              <a:t>institutional ownership,  </a:t>
            </a:r>
            <a:r>
              <a:rPr lang="en-US" dirty="0" smtClean="0"/>
              <a:t>has positive effect on the presence of women 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Regression Analysis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455488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Generalizability </a:t>
            </a:r>
          </a:p>
          <a:p>
            <a:r>
              <a:rPr lang="en-US" dirty="0" smtClean="0"/>
              <a:t>Considering country level factors such as (economic and socio-political factors. 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Limitation and Future Research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209186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endParaRPr lang="en-US" dirty="0" smtClean="0"/>
          </a:p>
          <a:p>
            <a:pPr algn="ctr"/>
            <a:endParaRPr lang="en-US" dirty="0"/>
          </a:p>
          <a:p>
            <a:pPr marL="0" indent="0" algn="ctr">
              <a:buNone/>
            </a:pPr>
            <a:r>
              <a:rPr lang="en-US" b="1" dirty="0" smtClean="0"/>
              <a:t>THANK YOU</a:t>
            </a:r>
            <a:endParaRPr lang="en-US" b="1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24509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latin typeface="Arial" charset="0"/>
                <a:ea typeface="ヒラギノ角ゴ Pro W3" charset="0"/>
                <a:cs typeface="Arial" charset="0"/>
              </a:rPr>
              <a:t>Background</a:t>
            </a:r>
          </a:p>
          <a:p>
            <a:r>
              <a:rPr lang="en-US" dirty="0" smtClean="0">
                <a:latin typeface="Arial" charset="0"/>
                <a:ea typeface="ヒラギノ角ゴ Pro W3" charset="0"/>
                <a:cs typeface="Arial" charset="0"/>
              </a:rPr>
              <a:t>Literature Review and Theoretical background </a:t>
            </a:r>
          </a:p>
          <a:p>
            <a:r>
              <a:rPr lang="en-US" dirty="0" smtClean="0">
                <a:latin typeface="Arial" charset="0"/>
                <a:ea typeface="ヒラギノ角ゴ Pro W3" charset="0"/>
                <a:cs typeface="Arial" charset="0"/>
              </a:rPr>
              <a:t>Methodology </a:t>
            </a:r>
          </a:p>
          <a:p>
            <a:r>
              <a:rPr lang="en-US" dirty="0" smtClean="0">
                <a:latin typeface="Arial" charset="0"/>
                <a:ea typeface="ヒラギノ角ゴ Pro W3" charset="0"/>
                <a:cs typeface="Arial" charset="0"/>
              </a:rPr>
              <a:t>Results </a:t>
            </a:r>
          </a:p>
          <a:p>
            <a:r>
              <a:rPr lang="en-US" dirty="0" smtClean="0">
                <a:latin typeface="Arial" charset="0"/>
                <a:ea typeface="ヒラギノ角ゴ Pro W3" charset="0"/>
                <a:cs typeface="Arial" charset="0"/>
              </a:rPr>
              <a:t>Future Research </a:t>
            </a:r>
          </a:p>
        </p:txBody>
      </p:sp>
      <p:sp>
        <p:nvSpPr>
          <p:cNvPr id="14338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Arial" charset="0"/>
                <a:ea typeface="ヒラギノ角ゴ Pro W3" charset="0"/>
                <a:cs typeface="Arial" charset="0"/>
              </a:rPr>
              <a:t>Agenda</a:t>
            </a:r>
            <a:br>
              <a:rPr lang="en-US" dirty="0" smtClean="0">
                <a:latin typeface="Arial" charset="0"/>
                <a:ea typeface="ヒラギノ角ゴ Pro W3" charset="0"/>
                <a:cs typeface="Arial" charset="0"/>
              </a:rPr>
            </a:br>
            <a:endParaRPr lang="en-US" dirty="0">
              <a:latin typeface="Arial" charset="0"/>
              <a:ea typeface="ヒラギノ角ゴ Pro W3" charset="0"/>
              <a:cs typeface="Arial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Women representation on the board of directors has been a hot topic on the strategic agendas of many governments and corporations (Norway, France, Spain, UAE, Malaysia)</a:t>
            </a:r>
          </a:p>
          <a:p>
            <a:pPr marL="0" indent="0">
              <a:buNone/>
            </a:pPr>
            <a:r>
              <a:rPr lang="en-US" dirty="0" smtClean="0"/>
              <a:t>Beside the ethical part of board gender diversity, there is the business case of it. 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Background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677967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creen Shot 2017-11-08 at 12.27.58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876" y="1366318"/>
            <a:ext cx="8563116" cy="54916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772445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Board gender diversity is not only an ethical issue of rights and equality, however, a growing empirical evidence has shown that presence of females in boardrooms has a significant effect on board performance and corporate performance as well. This effect may be as a result of various elements that females may bring to the boardroom dynamics which eventually enhance performance</a:t>
            </a:r>
            <a:r>
              <a:rPr lang="en-US" dirty="0" smtClean="0"/>
              <a:t>. (Abdullah </a:t>
            </a:r>
            <a:r>
              <a:rPr lang="en-US" dirty="0" err="1" smtClean="0"/>
              <a:t>etal</a:t>
            </a:r>
            <a:r>
              <a:rPr lang="en-US" dirty="0" smtClean="0"/>
              <a:t>. 2016)</a:t>
            </a:r>
            <a:r>
              <a:rPr lang="en-US" b="1" dirty="0"/>
              <a:t> </a:t>
            </a:r>
            <a:endParaRPr lang="en-US" dirty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Literature Review And Theoretical Background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277941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Agency Theory </a:t>
            </a:r>
          </a:p>
          <a:p>
            <a:r>
              <a:rPr lang="en-US" dirty="0" smtClean="0"/>
              <a:t>Resource Dependence Theory </a:t>
            </a:r>
          </a:p>
          <a:p>
            <a:r>
              <a:rPr lang="en-US" dirty="0" smtClean="0"/>
              <a:t>Tokenism </a:t>
            </a:r>
          </a:p>
          <a:p>
            <a:r>
              <a:rPr lang="en-US" dirty="0" smtClean="0"/>
              <a:t>Critical Mass Theory </a:t>
            </a:r>
          </a:p>
          <a:p>
            <a:r>
              <a:rPr lang="en-US" dirty="0" smtClean="0"/>
              <a:t>Stakeholders Theory 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Theoretical Background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642143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  <a:p>
            <a:r>
              <a:rPr lang="en-US" b="1" dirty="0"/>
              <a:t> </a:t>
            </a:r>
            <a:r>
              <a:rPr lang="en-US" dirty="0"/>
              <a:t>The study was conducted in Bahrain Bourse which contains 39 listed companies. Data was collected for the period of 5 years (2011 to 2015). Data was collected manually from companies’ financial reports and Bahrain Bourse database</a:t>
            </a:r>
            <a:r>
              <a:rPr lang="en-US" dirty="0" smtClean="0">
                <a:effectLst/>
              </a:rPr>
              <a:t> 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Methodology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26365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339752" y="1196752"/>
            <a:ext cx="4474840" cy="504056"/>
          </a:xfrm>
        </p:spPr>
        <p:txBody>
          <a:bodyPr/>
          <a:lstStyle/>
          <a:p>
            <a:r>
              <a:rPr lang="en-US" dirty="0" smtClean="0"/>
              <a:t>Measurement of variables </a:t>
            </a:r>
            <a:endParaRPr lang="en-US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68902575"/>
              </p:ext>
            </p:extLst>
          </p:nvPr>
        </p:nvGraphicFramePr>
        <p:xfrm>
          <a:off x="395536" y="1735760"/>
          <a:ext cx="8352928" cy="493784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0" name="Document" r:id="rId3" imgW="5638800" imgH="3683000" progId="Word.Document.12">
                  <p:link updateAutomatic="1"/>
                </p:oleObj>
              </mc:Choice>
              <mc:Fallback>
                <p:oleObj name="Document" r:id="rId3" imgW="5638800" imgH="3683000" progId="Word.Document.12">
                  <p:link updateAutomatic="1"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95536" y="1735760"/>
                        <a:ext cx="8352928" cy="493784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901736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No. of women (0.59)</a:t>
            </a:r>
          </a:p>
          <a:p>
            <a:r>
              <a:rPr lang="en-US" dirty="0" smtClean="0"/>
              <a:t>Percentage of women 6% 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Descriptive Statistics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61494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892</TotalTime>
  <Words>280</Words>
  <Application>Microsoft Macintosh PowerPoint</Application>
  <PresentationFormat>On-screen Show (4:3)</PresentationFormat>
  <Paragraphs>36</Paragraphs>
  <Slides>12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Links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4" baseType="lpstr">
      <vt:lpstr>Office Theme</vt:lpstr>
      <vt:lpstr>\\localhost\Users\Hamdan\Documents\Microsoft User Data\Office 2011 AutoRecovery\Macintosh HD:Users:Hamdan:Desktop:Determinants of board gender diversity in Bahrain Bourse.docx!OLE_LINK2</vt:lpstr>
      <vt:lpstr>PowerPoint Presentation</vt:lpstr>
      <vt:lpstr>Agenda </vt:lpstr>
      <vt:lpstr>Background </vt:lpstr>
      <vt:lpstr>PowerPoint Presentation</vt:lpstr>
      <vt:lpstr>Literature Review And Theoretical Background</vt:lpstr>
      <vt:lpstr>Theoretical Background</vt:lpstr>
      <vt:lpstr>Methodology</vt:lpstr>
      <vt:lpstr>Measurement of variables </vt:lpstr>
      <vt:lpstr>Descriptive Statistics </vt:lpstr>
      <vt:lpstr>Regression Analysis </vt:lpstr>
      <vt:lpstr>Limitation and Future Research </vt:lpstr>
      <vt:lpstr>PowerPoint Presentation</vt:lpstr>
    </vt:vector>
  </TitlesOfParts>
  <Company>Ahlia University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Ahlia University</dc:creator>
  <cp:lastModifiedBy>Allam Mohammed Mousa Hamdan</cp:lastModifiedBy>
  <cp:revision>75</cp:revision>
  <dcterms:created xsi:type="dcterms:W3CDTF">2015-06-21T08:48:17Z</dcterms:created>
  <dcterms:modified xsi:type="dcterms:W3CDTF">2017-11-08T10:10:40Z</dcterms:modified>
</cp:coreProperties>
</file>