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59" r:id="rId2"/>
    <p:sldId id="360" r:id="rId3"/>
    <p:sldId id="304" r:id="rId4"/>
    <p:sldId id="341" r:id="rId5"/>
    <p:sldId id="361" r:id="rId6"/>
    <p:sldId id="334" r:id="rId7"/>
    <p:sldId id="335" r:id="rId8"/>
    <p:sldId id="336" r:id="rId9"/>
    <p:sldId id="338" r:id="rId10"/>
    <p:sldId id="339" r:id="rId11"/>
    <p:sldId id="345" r:id="rId12"/>
    <p:sldId id="342" r:id="rId13"/>
    <p:sldId id="344" r:id="rId14"/>
    <p:sldId id="346" r:id="rId15"/>
    <p:sldId id="348" r:id="rId16"/>
    <p:sldId id="349" r:id="rId17"/>
    <p:sldId id="350" r:id="rId18"/>
    <p:sldId id="351" r:id="rId19"/>
    <p:sldId id="352" r:id="rId20"/>
    <p:sldId id="362" r:id="rId21"/>
    <p:sldId id="356" r:id="rId22"/>
    <p:sldId id="35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16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3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2DC04-9BE7-4589-A3F3-4B0993E0FB59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D2C24-FCD1-41A1-856B-98F830E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73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 women are at home they feel guilty for not being in the office and on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other hand when they are in the office they feel guilty for not being at home taking care of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their families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2C24-FCD1-41A1-856B-98F830ED4E5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12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 women are at home they feel guilty for not being in the office and on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other hand when they are in the office they feel guilty for not being at home taking care of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their families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2C24-FCD1-41A1-856B-98F830ED4E5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266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healthy work-life balance has several advantages for women, their families and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organizations they work for. It increases the personal satisfaction and well-being of women at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 and at work and it enriches their relationship with their families and friends (Guest,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2002).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2C24-FCD1-41A1-856B-98F830ED4E5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839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healthy work-life balance has several advantages for women, their families and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organizations they work for. It increases the personal satisfaction and well-being of women at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 and at work and it enriches their relationship with their families and friends (Guest,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2002).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2C24-FCD1-41A1-856B-98F830ED4E5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47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dimension behind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2C24-FCD1-41A1-856B-98F830ED4E5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314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68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97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67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-11113"/>
            <a:ext cx="9318625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188913"/>
            <a:ext cx="2447925" cy="120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63563"/>
            <a:ext cx="21304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468313" y="5084763"/>
            <a:ext cx="3351212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r>
              <a:rPr lang="en-US" altLang="en-US" b="1">
                <a:solidFill>
                  <a:schemeClr val="bg1"/>
                </a:solidFill>
                <a:latin typeface="Arial Black" panose="020B0A04020102020204" pitchFamily="34" charset="0"/>
              </a:rPr>
              <a:t>EQUAL OPPORTUNITY IN BUSINESS &amp; SOCIETY</a:t>
            </a:r>
          </a:p>
          <a:p>
            <a:pPr algn="r"/>
            <a:endParaRPr lang="en-US" altLang="en-US" b="1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r>
              <a:rPr lang="en-US" altLang="en-US" sz="2000">
                <a:solidFill>
                  <a:schemeClr val="bg1"/>
                </a:solidFill>
              </a:rPr>
              <a:t>8</a:t>
            </a:r>
            <a:r>
              <a:rPr lang="en-US" altLang="en-US" sz="2000" baseline="30000">
                <a:solidFill>
                  <a:schemeClr val="bg1"/>
                </a:solidFill>
              </a:rPr>
              <a:t>th</a:t>
            </a:r>
            <a:r>
              <a:rPr lang="en-US" altLang="en-US" sz="2000">
                <a:solidFill>
                  <a:schemeClr val="bg1"/>
                </a:solidFill>
              </a:rPr>
              <a:t> – 9</a:t>
            </a:r>
            <a:r>
              <a:rPr lang="en-US" altLang="en-US" sz="2000" baseline="30000">
                <a:solidFill>
                  <a:schemeClr val="bg1"/>
                </a:solidFill>
              </a:rPr>
              <a:t>th</a:t>
            </a:r>
            <a:r>
              <a:rPr lang="en-US" altLang="en-US" sz="2000">
                <a:solidFill>
                  <a:schemeClr val="bg1"/>
                </a:solidFill>
              </a:rPr>
              <a:t> November 2017</a:t>
            </a:r>
          </a:p>
        </p:txBody>
      </p:sp>
    </p:spTree>
    <p:extLst>
      <p:ext uri="{BB962C8B-B14F-4D97-AF65-F5344CB8AC3E}">
        <p14:creationId xmlns:p14="http://schemas.microsoft.com/office/powerpoint/2010/main" val="163349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101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56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61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20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46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0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06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1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66F0C-87B6-44AE-B96A-063FC194FB7E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10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524000"/>
            <a:ext cx="88011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C00000"/>
                </a:solidFill>
              </a:rPr>
              <a:t>How women balance career and personal life </a:t>
            </a:r>
            <a:r>
              <a:rPr lang="en-US" sz="2400" b="1" i="1" dirty="0" smtClean="0">
                <a:solidFill>
                  <a:srgbClr val="C00000"/>
                </a:solidFill>
              </a:rPr>
              <a:t>in Bahrain</a:t>
            </a:r>
            <a:r>
              <a:rPr lang="en-US" sz="2400" b="1" i="1" dirty="0">
                <a:solidFill>
                  <a:srgbClr val="C00000"/>
                </a:solidFill>
              </a:rPr>
              <a:t>: </a:t>
            </a:r>
            <a:endParaRPr lang="en-US" sz="2400" b="1" i="1" dirty="0" smtClean="0">
              <a:solidFill>
                <a:srgbClr val="C00000"/>
              </a:solidFill>
            </a:endParaRPr>
          </a:p>
          <a:p>
            <a:pPr algn="ctr"/>
            <a:r>
              <a:rPr lang="en-US" sz="2400" b="1" i="1" dirty="0" smtClean="0">
                <a:solidFill>
                  <a:srgbClr val="C00000"/>
                </a:solidFill>
              </a:rPr>
              <a:t>Exploratory study</a:t>
            </a:r>
          </a:p>
          <a:p>
            <a:pPr algn="ctr"/>
            <a:endParaRPr lang="en-US" sz="2400" b="1" i="1" dirty="0"/>
          </a:p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Professor Mukhtar AL-Hashimi</a:t>
            </a:r>
            <a:endParaRPr lang="en-US" sz="24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41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000" b="1" i="1" dirty="0"/>
              <a:t>By examining this topic, one can underline </a:t>
            </a:r>
            <a:r>
              <a:rPr lang="en-US" sz="2000" b="1" i="1" dirty="0" smtClean="0"/>
              <a:t>other factors </a:t>
            </a:r>
            <a:r>
              <a:rPr lang="en-US" sz="2000" b="1" i="1" dirty="0"/>
              <a:t>that affect work-life balance.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686800" cy="5867400"/>
          </a:xfrm>
        </p:spPr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endParaRPr lang="en-US" sz="1800" dirty="0" smtClean="0"/>
          </a:p>
          <a:p>
            <a:r>
              <a:rPr lang="en-US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could influence the balance between work and family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life are:</a:t>
            </a:r>
          </a:p>
          <a:p>
            <a:pPr lvl="1"/>
            <a:r>
              <a:rPr lang="en-US" sz="2200" b="1" dirty="0"/>
              <a:t>Organizational Factors: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Family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support,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Co-worker </a:t>
            </a:r>
            <a:r>
              <a:rPr lang="en-US" sz="2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support, </a:t>
            </a:r>
          </a:p>
          <a:p>
            <a:pPr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Nature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job and </a:t>
            </a:r>
            <a:r>
              <a:rPr 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</a:t>
            </a:r>
            <a:r>
              <a:rPr lang="en-US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hours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culture; </a:t>
            </a:r>
            <a:r>
              <a:rPr lang="en-US" sz="2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policies</a:t>
            </a:r>
            <a:endParaRPr lang="en-US" sz="2200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factors </a:t>
            </a:r>
            <a:r>
              <a:rPr lang="en-US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 lead to a negative effect on the well-being of women and also, on their performance at work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While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other hand, </a:t>
            </a:r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studies have suggested that there is a positive relationship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 a 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supportive workplace and women’s well-being</a:t>
            </a:r>
            <a:r>
              <a:rPr lang="en-US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Today, many women are more likely to search for organizations with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policies such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as: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en-US" sz="19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flexible </a:t>
            </a:r>
            <a:r>
              <a:rPr lang="en-US" sz="19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 hours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child-care facilities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 </a:t>
            </a:r>
            <a:r>
              <a:rPr lang="en-US" sz="19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 sharing arrangement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1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enables women to create a balance between work and family. </a:t>
            </a:r>
            <a:endParaRPr lang="en-US" sz="19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02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/>
          <a:p>
            <a:pPr algn="l"/>
            <a:r>
              <a:rPr lang="en-US" sz="2000" b="1" i="1" dirty="0"/>
              <a:t>Benefits Of Work-Life Balance</a:t>
            </a:r>
            <a:endParaRPr lang="en-US" sz="20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984097"/>
            <a:ext cx="4040188" cy="73537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000" i="1" dirty="0">
                <a:solidFill>
                  <a:srgbClr val="C00000"/>
                </a:solidFill>
              </a:rPr>
              <a:t>Benefits Of Work-Life Balance For Organizations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706562"/>
            <a:ext cx="4040188" cy="484663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endParaRPr lang="en-US" sz="2000" i="1" dirty="0" smtClean="0"/>
          </a:p>
          <a:p>
            <a:r>
              <a:rPr lang="en-US" sz="2000" i="1" dirty="0" smtClean="0"/>
              <a:t>More </a:t>
            </a:r>
            <a:r>
              <a:rPr lang="en-US" sz="2000" i="1" dirty="0"/>
              <a:t>productive </a:t>
            </a:r>
            <a:r>
              <a:rPr lang="en-US" sz="2000" i="1" dirty="0" smtClean="0"/>
              <a:t>staff.</a:t>
            </a:r>
          </a:p>
          <a:p>
            <a:endParaRPr lang="en-US" sz="2000" i="1" dirty="0" smtClean="0"/>
          </a:p>
          <a:p>
            <a:r>
              <a:rPr lang="en-US" sz="2000" b="1" i="1" dirty="0">
                <a:solidFill>
                  <a:srgbClr val="C00000"/>
                </a:solidFill>
              </a:rPr>
              <a:t>Lower </a:t>
            </a:r>
            <a:r>
              <a:rPr lang="en-US" sz="2000" b="1" i="1" dirty="0" smtClean="0">
                <a:solidFill>
                  <a:srgbClr val="C00000"/>
                </a:solidFill>
              </a:rPr>
              <a:t>turnover.</a:t>
            </a:r>
          </a:p>
          <a:p>
            <a:endParaRPr lang="en-US" sz="2000" i="1" dirty="0" smtClean="0"/>
          </a:p>
          <a:p>
            <a:r>
              <a:rPr lang="en-US" sz="2000" i="1" dirty="0"/>
              <a:t>Lower </a:t>
            </a:r>
            <a:r>
              <a:rPr lang="en-US" sz="2000" i="1" dirty="0" smtClean="0"/>
              <a:t>absenteeism.</a:t>
            </a:r>
          </a:p>
          <a:p>
            <a:endParaRPr lang="en-US" sz="2000" i="1" dirty="0" smtClean="0"/>
          </a:p>
          <a:p>
            <a:r>
              <a:rPr lang="en-US" sz="2000" b="1" i="1" dirty="0">
                <a:solidFill>
                  <a:srgbClr val="002060"/>
                </a:solidFill>
              </a:rPr>
              <a:t>Less stress-related </a:t>
            </a:r>
            <a:r>
              <a:rPr lang="en-US" sz="2000" b="1" i="1" dirty="0" smtClean="0">
                <a:solidFill>
                  <a:srgbClr val="002060"/>
                </a:solidFill>
              </a:rPr>
              <a:t>illness.</a:t>
            </a:r>
          </a:p>
          <a:p>
            <a:pPr marL="0" indent="0">
              <a:buNone/>
            </a:pPr>
            <a:endParaRPr lang="en-US" sz="2000" i="1" dirty="0" smtClean="0"/>
          </a:p>
          <a:p>
            <a:endParaRPr lang="en-US" sz="2000" i="1" dirty="0" smtClean="0"/>
          </a:p>
          <a:p>
            <a:r>
              <a:rPr lang="en-US" sz="2000" i="1" dirty="0"/>
              <a:t>Higher commitment and </a:t>
            </a:r>
            <a:r>
              <a:rPr lang="en-US" sz="2000" i="1" dirty="0" smtClean="0"/>
              <a:t>morale.</a:t>
            </a:r>
          </a:p>
          <a:p>
            <a:endParaRPr lang="en-US" sz="2000" i="1" dirty="0" smtClean="0"/>
          </a:p>
          <a:p>
            <a:r>
              <a:rPr lang="en-US" sz="2000" b="1" i="1" dirty="0">
                <a:solidFill>
                  <a:srgbClr val="FF0000"/>
                </a:solidFill>
              </a:rPr>
              <a:t>Decrease health </a:t>
            </a:r>
            <a:r>
              <a:rPr lang="en-US" sz="2000" b="1" i="1" dirty="0" smtClean="0">
                <a:solidFill>
                  <a:srgbClr val="FF0000"/>
                </a:solidFill>
              </a:rPr>
              <a:t>cost.</a:t>
            </a:r>
          </a:p>
          <a:p>
            <a:endParaRPr lang="en-US" sz="2000" i="1" dirty="0" smtClean="0"/>
          </a:p>
          <a:p>
            <a:r>
              <a:rPr lang="en-US" sz="2000" i="1" dirty="0"/>
              <a:t>Expenses decrease and eventually profit increases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971183"/>
            <a:ext cx="4041775" cy="735379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/>
            <a:r>
              <a:rPr lang="en-US" i="1" dirty="0">
                <a:solidFill>
                  <a:srgbClr val="002060"/>
                </a:solidFill>
              </a:rPr>
              <a:t>Benefits Of Work-Life Balance For Family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1706562"/>
            <a:ext cx="4041775" cy="484663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endParaRPr lang="en-US" sz="2000" i="1" dirty="0" smtClean="0"/>
          </a:p>
          <a:p>
            <a:r>
              <a:rPr lang="en-US" sz="2000" i="1" dirty="0" smtClean="0"/>
              <a:t>Women </a:t>
            </a:r>
            <a:r>
              <a:rPr lang="en-US" sz="2000" i="1" dirty="0"/>
              <a:t>can apply work skills at </a:t>
            </a:r>
            <a:r>
              <a:rPr lang="en-US" sz="2000" i="1" dirty="0" smtClean="0"/>
              <a:t>home.</a:t>
            </a:r>
          </a:p>
          <a:p>
            <a:endParaRPr lang="en-US" sz="2000" i="1" dirty="0" smtClean="0"/>
          </a:p>
          <a:p>
            <a:r>
              <a:rPr lang="en-US" sz="2000" b="1" i="1" dirty="0">
                <a:solidFill>
                  <a:srgbClr val="002060"/>
                </a:solidFill>
              </a:rPr>
              <a:t>Work-life balance enables women to have more </a:t>
            </a:r>
            <a:r>
              <a:rPr lang="en-US" sz="2000" b="1" i="1" dirty="0" smtClean="0">
                <a:solidFill>
                  <a:srgbClr val="002060"/>
                </a:solidFill>
              </a:rPr>
              <a:t>energy.</a:t>
            </a:r>
          </a:p>
          <a:p>
            <a:endParaRPr lang="en-US" sz="2000" i="1" dirty="0" smtClean="0"/>
          </a:p>
          <a:p>
            <a:r>
              <a:rPr lang="en-US" sz="2000" i="1" dirty="0"/>
              <a:t>Women can attend to their children </a:t>
            </a:r>
            <a:r>
              <a:rPr lang="en-US" sz="2000" i="1" dirty="0" smtClean="0"/>
              <a:t>needs.</a:t>
            </a:r>
          </a:p>
          <a:p>
            <a:endParaRPr lang="en-US" sz="2000" i="1" dirty="0" smtClean="0"/>
          </a:p>
          <a:p>
            <a:r>
              <a:rPr lang="en-US" sz="2000" b="1" i="1" dirty="0">
                <a:solidFill>
                  <a:srgbClr val="C00000"/>
                </a:solidFill>
              </a:rPr>
              <a:t>The positive atmosphere at work will allow women to have a positive state of mind</a:t>
            </a:r>
          </a:p>
        </p:txBody>
      </p:sp>
      <p:pic>
        <p:nvPicPr>
          <p:cNvPr id="9" name="Picture 8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161" y="157109"/>
            <a:ext cx="805727" cy="529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929" y="119550"/>
            <a:ext cx="1192473" cy="56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36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0271"/>
            <a:ext cx="8382000" cy="806529"/>
          </a:xfrm>
        </p:spPr>
        <p:txBody>
          <a:bodyPr>
            <a:normAutofit fontScale="90000"/>
          </a:bodyPr>
          <a:lstStyle/>
          <a:p>
            <a:pPr algn="l"/>
            <a:r>
              <a:rPr lang="en-US" sz="2000" dirty="0"/>
              <a:t>Molloy (2005), author of the book </a:t>
            </a:r>
            <a:r>
              <a:rPr lang="en-US" sz="2000" b="1" i="1" dirty="0">
                <a:solidFill>
                  <a:srgbClr val="C00000"/>
                </a:solidFill>
              </a:rPr>
              <a:t>“Stop Living your Job, Start Living your Life” </a:t>
            </a:r>
            <a:r>
              <a:rPr lang="en-US" sz="2000" b="1" i="1" dirty="0" smtClean="0">
                <a:solidFill>
                  <a:srgbClr val="002060"/>
                </a:solidFill>
              </a:rPr>
              <a:t>mentioned: The </a:t>
            </a:r>
            <a:r>
              <a:rPr lang="en-US" sz="2000" b="1" i="1" dirty="0">
                <a:solidFill>
                  <a:srgbClr val="002060"/>
                </a:solidFill>
              </a:rPr>
              <a:t>biggest challenges that are faced by women </a:t>
            </a:r>
            <a:r>
              <a:rPr lang="en-US" sz="2000" dirty="0"/>
              <a:t>when it comes to attaining work-life balance</a:t>
            </a:r>
            <a:r>
              <a:rPr lang="en-US" sz="2000" dirty="0" smtClean="0"/>
              <a:t>:</a:t>
            </a:r>
            <a:endParaRPr lang="en-US" sz="2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3443295"/>
              </p:ext>
            </p:extLst>
          </p:nvPr>
        </p:nvGraphicFramePr>
        <p:xfrm>
          <a:off x="304800" y="1206341"/>
          <a:ext cx="8534400" cy="558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200"/>
                <a:gridCol w="2686756"/>
                <a:gridCol w="948266"/>
                <a:gridCol w="41881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No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 smtClean="0"/>
                        <a:t>Challenge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What women says (%) 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i="1" dirty="0" smtClean="0"/>
                        <a:t>         Note</a:t>
                      </a:r>
                      <a:endParaRPr lang="en-US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Time 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(39%)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hard to manage to meet work-family expectation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Being organized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(16%).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organize their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daily lives.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Financial pressure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(10%)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Planning their finances.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Lack of energy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(9%)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Lacking energy is exercising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less which affects the overall wellbeing of a person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Emotional 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(9%)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 does not adopt the right strategies to manage it.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Child care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(7.5%)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Most mothers’ biggest guilt comes from not feeling that they are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meeting their maternity responsibilities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Saying 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(7%)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difficult to say no a person because sometime to avoid conflict or hurt others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loud Callout 8"/>
          <p:cNvSpPr/>
          <p:nvPr/>
        </p:nvSpPr>
        <p:spPr>
          <a:xfrm rot="21387125">
            <a:off x="5972748" y="861556"/>
            <a:ext cx="3245993" cy="1042591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Expected to play </a:t>
            </a:r>
            <a:r>
              <a:rPr lang="en-US" sz="1400" dirty="0"/>
              <a:t>superwomen; super-mom, super-employee, super-wife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988075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58428"/>
            <a:ext cx="8382000" cy="5870972"/>
          </a:xfrm>
        </p:spPr>
        <p:txBody>
          <a:bodyPr>
            <a:normAutofit fontScale="85000" lnSpcReduction="20000"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a survey done by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Palagano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(2011), women were asked about 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they thought </a:t>
            </a:r>
            <a:r>
              <a:rPr lang="en-US" sz="26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great about being a working mom</a:t>
            </a:r>
            <a:r>
              <a:rPr lang="en-US" sz="2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sz="26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84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of them said </a:t>
            </a:r>
            <a:r>
              <a:rPr lang="en-US" sz="21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 with </a:t>
            </a:r>
            <a:r>
              <a:rPr lang="en-US" sz="21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innovative people</a:t>
            </a:r>
            <a:r>
              <a:rPr lang="en-US" sz="21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21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mentioned being a </a:t>
            </a:r>
            <a:r>
              <a:rPr lang="en-US" sz="21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better role model to their kids, </a:t>
            </a:r>
            <a:endParaRPr lang="en-US" sz="21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62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said that </a:t>
            </a:r>
            <a:r>
              <a:rPr lang="en-US" sz="21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having a </a:t>
            </a:r>
            <a:r>
              <a:rPr lang="en-US" sz="21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career that </a:t>
            </a:r>
            <a:r>
              <a:rPr lang="en-US" sz="21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noteworthy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endParaRPr 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58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said that having </a:t>
            </a:r>
            <a:r>
              <a:rPr lang="en-US" sz="21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 independency. </a:t>
            </a:r>
            <a:endParaRPr lang="en-US" sz="21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other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hand, 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were asked about </a:t>
            </a:r>
            <a:endParaRPr lang="en-US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less great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it; the majority said 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</a:p>
          <a:p>
            <a:pPr marL="0" indent="0" algn="ctr">
              <a:buNone/>
            </a:pPr>
            <a:endParaRPr lang="en-US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81% not having enough </a:t>
            </a:r>
            <a:r>
              <a:rPr lang="en-US" sz="21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during the day</a:t>
            </a:r>
            <a:r>
              <a:rPr lang="en-US" sz="2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21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1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79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mentioned </a:t>
            </a:r>
            <a:r>
              <a:rPr lang="en-US" sz="21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feeling stressed due to the high volume </a:t>
            </a:r>
            <a:r>
              <a:rPr lang="en-US" sz="21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activities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they need to do, </a:t>
            </a:r>
            <a:endParaRPr 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71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mentioned </a:t>
            </a:r>
            <a:r>
              <a:rPr lang="en-US" sz="21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feeling pressured while trying to attend </a:t>
            </a:r>
            <a:r>
              <a:rPr lang="en-US" sz="21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their </a:t>
            </a:r>
            <a:r>
              <a:rPr lang="en-US" sz="21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</a:t>
            </a:r>
            <a:r>
              <a:rPr lang="en-US" sz="2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needs on one hand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family needs on the other 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hand.</a:t>
            </a:r>
          </a:p>
          <a:p>
            <a:pPr lvl="1"/>
            <a:endParaRPr 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66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stated </a:t>
            </a:r>
            <a:r>
              <a:rPr lang="en-US" sz="2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lang="en-US" sz="2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being able </a:t>
            </a:r>
            <a:r>
              <a:rPr lang="en-US" sz="2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spend time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their kids.</a:t>
            </a:r>
          </a:p>
        </p:txBody>
      </p:sp>
      <p:pic>
        <p:nvPicPr>
          <p:cNvPr id="4" name="Picture 3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6922"/>
            <a:ext cx="805727" cy="529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1624" y="119363"/>
            <a:ext cx="1192473" cy="56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997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0554222"/>
              </p:ext>
            </p:extLst>
          </p:nvPr>
        </p:nvGraphicFramePr>
        <p:xfrm>
          <a:off x="228599" y="1219199"/>
          <a:ext cx="8610601" cy="5179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8676"/>
                <a:gridCol w="747559"/>
                <a:gridCol w="890335"/>
                <a:gridCol w="1375975"/>
                <a:gridCol w="1632570"/>
                <a:gridCol w="917890"/>
                <a:gridCol w="1167596"/>
              </a:tblGrid>
              <a:tr h="10615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 dirty="0">
                          <a:effectLst/>
                        </a:rPr>
                        <a:t>Factors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Andrea Molloy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Jamie Kaluga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Suzanne Riss&amp; Teresa Palagano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Cathy L. Greenberg &amp; Barrett S. Avigdor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Sarah Gurney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YannisGeorgellis and Thomas Lange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0129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600" dirty="0">
                          <a:effectLst/>
                        </a:rPr>
                        <a:t>Guilt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0129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600" dirty="0">
                          <a:effectLst/>
                        </a:rPr>
                        <a:t>Culture &amp; Society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0129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600" dirty="0">
                          <a:effectLst/>
                        </a:rPr>
                        <a:t>Ambition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0129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600" dirty="0">
                          <a:effectLst/>
                        </a:rPr>
                        <a:t>Positive Barriers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0129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600" dirty="0">
                          <a:effectLst/>
                        </a:rPr>
                        <a:t>Negative Barriers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778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600" dirty="0">
                          <a:effectLst/>
                        </a:rPr>
                        <a:t>Organizational Factors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03378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600" dirty="0">
                          <a:effectLst/>
                        </a:rPr>
                        <a:t>Personal &amp; Career goals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Picture 4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80023"/>
            <a:ext cx="805727" cy="529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8968" y="342464"/>
            <a:ext cx="1192473" cy="56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64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806" y="685800"/>
            <a:ext cx="8229600" cy="487362"/>
          </a:xfrm>
        </p:spPr>
        <p:txBody>
          <a:bodyPr>
            <a:normAutofit/>
          </a:bodyPr>
          <a:lstStyle/>
          <a:p>
            <a:pPr algn="l"/>
            <a:r>
              <a:rPr lang="en-US" sz="2400" i="1" dirty="0"/>
              <a:t>Conceptual </a:t>
            </a:r>
            <a:r>
              <a:rPr lang="en-US" sz="2400" i="1" dirty="0" smtClean="0"/>
              <a:t>framework</a:t>
            </a:r>
            <a:endParaRPr lang="en-US" sz="2400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47800"/>
            <a:ext cx="7772400" cy="5105400"/>
          </a:xfrm>
          <a:prstGeom prst="rect">
            <a:avLst/>
          </a:prstGeom>
        </p:spPr>
      </p:pic>
      <p:pic>
        <p:nvPicPr>
          <p:cNvPr id="5" name="Picture 4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90428"/>
            <a:ext cx="805727" cy="529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6568" y="252869"/>
            <a:ext cx="1192473" cy="56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46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11162"/>
          </a:xfrm>
        </p:spPr>
        <p:txBody>
          <a:bodyPr>
            <a:normAutofit/>
          </a:bodyPr>
          <a:lstStyle/>
          <a:p>
            <a:pPr algn="l"/>
            <a:r>
              <a:rPr lang="en-US" sz="1600" b="1" i="1" dirty="0"/>
              <a:t>Total Number of Participants =218 Female</a:t>
            </a:r>
            <a:endParaRPr lang="en-US" sz="1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4593554"/>
              </p:ext>
            </p:extLst>
          </p:nvPr>
        </p:nvGraphicFramePr>
        <p:xfrm>
          <a:off x="457200" y="761999"/>
          <a:ext cx="8229600" cy="54991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52800"/>
                <a:gridCol w="1828800"/>
                <a:gridCol w="3048000"/>
              </a:tblGrid>
              <a:tr h="469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Gender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100%</a:t>
                      </a:r>
                      <a:endParaRPr lang="en-US" sz="16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Female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69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Age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83%</a:t>
                      </a:r>
                      <a:endParaRPr lang="en-US" sz="16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Below 37 Years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9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Nationality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92%</a:t>
                      </a:r>
                      <a:endParaRPr lang="en-US" sz="16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Bahraini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69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Marital Status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40%</a:t>
                      </a:r>
                      <a:endParaRPr lang="en-US" sz="16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Married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9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Age of Marriage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69%</a:t>
                      </a:r>
                      <a:endParaRPr lang="en-US" sz="16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20 and 25 Years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69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Husband Age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65%</a:t>
                      </a:r>
                      <a:endParaRPr lang="en-US" sz="16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32-37 Years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9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Level of education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80%</a:t>
                      </a:r>
                      <a:endParaRPr lang="en-US" sz="16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Above high School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352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Husband Employment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43%</a:t>
                      </a:r>
                      <a:endParaRPr lang="en-US" sz="16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Full time employment Managerial Level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9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Husband Working Sector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35% and  60%</a:t>
                      </a:r>
                      <a:endParaRPr lang="en-US" sz="16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Public and Private Respectively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346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Average Income for Husband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39% and 33% </a:t>
                      </a:r>
                      <a:endParaRPr lang="en-US" sz="16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(BD 301 - BD 800) and (BD 801 - BD 1300) Respectively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9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Children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36%</a:t>
                      </a:r>
                      <a:endParaRPr lang="en-US" sz="16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Have </a:t>
                      </a:r>
                      <a:r>
                        <a:rPr lang="en-US" sz="1600" b="1" u="none" strike="noStrike" dirty="0" smtClean="0">
                          <a:effectLst/>
                        </a:rPr>
                        <a:t>Children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5" name="Picture 4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660" y="155973"/>
            <a:ext cx="805727" cy="529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2428" y="118414"/>
            <a:ext cx="1192473" cy="56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156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/>
          <a:p>
            <a:pPr algn="l"/>
            <a:r>
              <a:rPr lang="en-US" sz="2000" i="1" dirty="0"/>
              <a:t>Total Number of Participants =218 Female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5687575"/>
              </p:ext>
            </p:extLst>
          </p:nvPr>
        </p:nvGraphicFramePr>
        <p:xfrm>
          <a:off x="457200" y="914400"/>
          <a:ext cx="8229600" cy="56533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9000"/>
                <a:gridCol w="1676400"/>
                <a:gridCol w="3124200"/>
              </a:tblGrid>
              <a:tr h="416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Duration to work in Minutes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92%</a:t>
                      </a:r>
                      <a:endParaRPr lang="en-US" sz="14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Need 23 Minutes to reach Work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6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Work Load Heaviness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43%</a:t>
                      </a:r>
                      <a:endParaRPr lang="en-US" sz="14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Very Heavy to extremely Heavy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16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Working Schedule Flexibility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23%</a:t>
                      </a:r>
                      <a:endParaRPr lang="en-US" sz="14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Not Flexible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6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Job Satisfaction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50%</a:t>
                      </a:r>
                      <a:endParaRPr lang="en-US" sz="14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Somewhat Satisfied or Completely Satisfied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16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Number of Hours Working Per day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75%</a:t>
                      </a:r>
                      <a:endParaRPr lang="en-US" sz="14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8 Hours Daily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6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Usually Working on Weekend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28%</a:t>
                      </a:r>
                      <a:endParaRPr lang="en-US" sz="14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Working either or both Friday and Saturday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16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Do you have Beak time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29%</a:t>
                      </a:r>
                      <a:endParaRPr lang="en-US" sz="14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Not Having Break time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6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Manager Gender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35%</a:t>
                      </a:r>
                      <a:endParaRPr lang="en-US" sz="14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Female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3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Manager Evaluate Employee who stay After working Hours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56%</a:t>
                      </a:r>
                      <a:endParaRPr lang="en-US" sz="14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Very Committed to extremely Committed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6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Manager Consideration to Family Matter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10%</a:t>
                      </a:r>
                      <a:endParaRPr lang="en-US" sz="14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Not Considerate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3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Manger acceptance to take time off for family matter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75%</a:t>
                      </a:r>
                      <a:endParaRPr lang="en-US" sz="14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Somewhat or above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5" name="Picture 4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57109"/>
            <a:ext cx="805727" cy="529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118413"/>
            <a:ext cx="1192473" cy="56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0029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pPr algn="l"/>
            <a:r>
              <a:rPr lang="en-US" sz="1800" i="1" dirty="0" smtClean="0"/>
              <a:t>Total Number of Participants =218 Female</a:t>
            </a:r>
            <a:endParaRPr lang="en-US" sz="1800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4931334"/>
              </p:ext>
            </p:extLst>
          </p:nvPr>
        </p:nvGraphicFramePr>
        <p:xfrm>
          <a:off x="304800" y="914402"/>
          <a:ext cx="8534400" cy="55822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14044"/>
                <a:gridCol w="1422400"/>
                <a:gridCol w="3397956"/>
              </a:tblGrid>
              <a:tr h="741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effectLst/>
                        </a:rPr>
                        <a:t>Is the culture of work required to finish the Job before end of working hours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47%</a:t>
                      </a:r>
                      <a:endParaRPr lang="en-US" sz="16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effectLst/>
                        </a:rPr>
                        <a:t>No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effectLst/>
                        </a:rPr>
                        <a:t>Fulfill your Potential regardless of Gender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69%</a:t>
                      </a:r>
                      <a:endParaRPr lang="en-US" sz="16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effectLst/>
                        </a:rPr>
                        <a:t>Yes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effectLst/>
                        </a:rPr>
                        <a:t>Time for Personal time and Hobbies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35%</a:t>
                      </a:r>
                      <a:endParaRPr lang="en-US" sz="16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effectLst/>
                        </a:rPr>
                        <a:t>Very Little to Non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effectLst/>
                        </a:rPr>
                        <a:t>Quality time with Family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30%</a:t>
                      </a:r>
                      <a:endParaRPr lang="en-US" sz="16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effectLst/>
                        </a:rPr>
                        <a:t>Very Little to Non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effectLst/>
                        </a:rPr>
                        <a:t>How Stress are you on Money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59%</a:t>
                      </a:r>
                      <a:endParaRPr lang="en-US" sz="16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effectLst/>
                        </a:rPr>
                        <a:t>Very to Extremely Stressed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41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effectLst/>
                        </a:rPr>
                        <a:t>How Clear is you Personal career vision and Goal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42%</a:t>
                      </a:r>
                      <a:endParaRPr lang="en-US" sz="16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effectLst/>
                        </a:rPr>
                        <a:t>Very to Extremely Clear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effectLst/>
                        </a:rPr>
                        <a:t>How Stressed are you 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41%</a:t>
                      </a:r>
                      <a:endParaRPr lang="en-US" sz="16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effectLst/>
                        </a:rPr>
                        <a:t>Very to Extremely Stressed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effectLst/>
                        </a:rPr>
                        <a:t>How happy are you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57%</a:t>
                      </a:r>
                      <a:endParaRPr lang="en-US" sz="16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effectLst/>
                        </a:rPr>
                        <a:t>very to extremely happy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1124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effectLst/>
                        </a:rPr>
                        <a:t>How Important is work-life balance counseling Services to be offered in your organization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58%</a:t>
                      </a:r>
                      <a:endParaRPr lang="en-US" sz="16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effectLst/>
                        </a:rPr>
                        <a:t>Fairly to very important 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618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effectLst/>
                        </a:rPr>
                        <a:t>How Important is health and fitness </a:t>
                      </a:r>
                      <a:r>
                        <a:rPr lang="en-US" sz="1600" b="1" i="1" u="none" strike="noStrike" dirty="0" smtClean="0">
                          <a:effectLst/>
                        </a:rPr>
                        <a:t>facilities </a:t>
                      </a:r>
                      <a:r>
                        <a:rPr lang="en-US" sz="1600" b="1" i="1" u="none" strike="noStrike" dirty="0">
                          <a:effectLst/>
                        </a:rPr>
                        <a:t>to be offered in your organization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73%</a:t>
                      </a:r>
                      <a:endParaRPr lang="en-US" sz="16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effectLst/>
                        </a:rPr>
                        <a:t>Fairly to very important 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32172"/>
            <a:ext cx="805727" cy="529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36" y="194613"/>
            <a:ext cx="1192473" cy="56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8219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pPr algn="l"/>
            <a:r>
              <a:rPr lang="en-US" sz="2400" b="1" i="1" dirty="0" smtClean="0"/>
              <a:t>Conclusion</a:t>
            </a:r>
            <a:endParaRPr lang="en-US" sz="24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 study reveals that women overall happiness is positively related to </a:t>
            </a:r>
            <a:r>
              <a:rPr lang="en-US" sz="2000" dirty="0" smtClean="0"/>
              <a:t>work-life balance</a:t>
            </a:r>
            <a:r>
              <a:rPr lang="en-US" sz="2000" dirty="0"/>
              <a:t>.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Women </a:t>
            </a:r>
            <a:r>
              <a:rPr lang="en-US" sz="2000" dirty="0"/>
              <a:t>become happier when they are satisfied with their jobs and are able to </a:t>
            </a:r>
            <a:r>
              <a:rPr lang="en-US" sz="2000" dirty="0" smtClean="0"/>
              <a:t>spend quality </a:t>
            </a:r>
            <a:r>
              <a:rPr lang="en-US" sz="2000" dirty="0"/>
              <a:t>time with their family and friends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/>
              <a:t>Having time for their own personal interests </a:t>
            </a:r>
            <a:r>
              <a:rPr lang="en-US" sz="2000" dirty="0" smtClean="0"/>
              <a:t>and hobbies </a:t>
            </a:r>
            <a:r>
              <a:rPr lang="en-US" sz="2000" dirty="0"/>
              <a:t>also increases their happiness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/>
              <a:t>Thus, it is essential for women to have the </a:t>
            </a:r>
            <a:r>
              <a:rPr lang="en-US" sz="2000" dirty="0" smtClean="0"/>
              <a:t>right balance </a:t>
            </a:r>
            <a:r>
              <a:rPr lang="en-US" sz="2000" dirty="0"/>
              <a:t>in their lives across </a:t>
            </a:r>
            <a:r>
              <a:rPr lang="en-US" sz="2000" dirty="0" smtClean="0"/>
              <a:t>different aspects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6" name="Picture 5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80023"/>
            <a:ext cx="805727" cy="529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8968" y="342464"/>
            <a:ext cx="1192473" cy="567387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9101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223" y="106248"/>
            <a:ext cx="997553" cy="70246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sz="3200" i="1" dirty="0" smtClean="0"/>
              <a:t>Introduction</a:t>
            </a:r>
            <a:endParaRPr lang="en-US" altLang="en-US" sz="3200" b="0" i="1" dirty="0" smtClean="0"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5922" y="857385"/>
            <a:ext cx="9144000" cy="32658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 smtClean="0">
                <a:solidFill>
                  <a:srgbClr val="898989"/>
                </a:solidFill>
                <a:latin typeface="Calibri" pitchFamily="34" charset="0"/>
              </a:rPr>
              <a:t>Prof. Mukhtar Al-Hashimi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205993" y="1020763"/>
            <a:ext cx="8633207" cy="5610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Women globally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regionally, </a:t>
            </a: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excelled in all professions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have even developed 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impressive image with successful stories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ought to be shared with </a:t>
            </a:r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others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However, </a:t>
            </a: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today the question is not whether women can do the job, but rather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they can do their job 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 neglecting their personal lives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 life can be made more enjoyable and less stressful by striking the right balance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 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 life and </a:t>
            </a:r>
            <a:r>
              <a:rPr lang="en-US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work. </a:t>
            </a:r>
          </a:p>
          <a:p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reality, </a:t>
            </a: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today a ‘working woman’ is expected to play multiple roles at the same time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 </a:t>
            </a:r>
            <a:r>
              <a:rPr lang="en-US" sz="1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 be a caring wife, </a:t>
            </a:r>
            <a:endParaRPr lang="en-US" sz="18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1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devoted mother and </a:t>
            </a:r>
            <a:endParaRPr lang="en-US" sz="1800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1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committed employee. </a:t>
            </a:r>
            <a:endParaRPr lang="en-US" sz="18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5111" y="5848769"/>
            <a:ext cx="1194179" cy="94041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915" y="106248"/>
            <a:ext cx="1476375" cy="702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26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b="1" i="1" dirty="0" smtClean="0">
                <a:solidFill>
                  <a:schemeClr val="accent2">
                    <a:lumMod val="75000"/>
                  </a:schemeClr>
                </a:solidFill>
              </a:rPr>
              <a:t>Time to Share Some Tips</a:t>
            </a:r>
            <a:endParaRPr lang="en-US" sz="32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 rot="20589759">
            <a:off x="402339" y="1862766"/>
            <a:ext cx="1627819" cy="914400"/>
          </a:xfrm>
          <a:prstGeom prst="cloud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/>
              <a:t>Tips</a:t>
            </a:r>
            <a:endParaRPr lang="en-US" sz="2800" b="1" i="1" dirty="0"/>
          </a:p>
        </p:txBody>
      </p:sp>
      <p:sp>
        <p:nvSpPr>
          <p:cNvPr id="5" name="Cloud Callout 4"/>
          <p:cNvSpPr/>
          <p:nvPr/>
        </p:nvSpPr>
        <p:spPr>
          <a:xfrm rot="20589759">
            <a:off x="1023742" y="5092954"/>
            <a:ext cx="1627819" cy="914400"/>
          </a:xfrm>
          <a:prstGeom prst="cloudCallou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/>
              <a:t>Tips</a:t>
            </a:r>
            <a:endParaRPr lang="en-US" sz="2800" b="1" i="1" dirty="0"/>
          </a:p>
        </p:txBody>
      </p:sp>
      <p:sp>
        <p:nvSpPr>
          <p:cNvPr id="8" name="Cloud Callout 7"/>
          <p:cNvSpPr/>
          <p:nvPr/>
        </p:nvSpPr>
        <p:spPr>
          <a:xfrm rot="20589759">
            <a:off x="6650740" y="1800905"/>
            <a:ext cx="1627819" cy="914400"/>
          </a:xfrm>
          <a:prstGeom prst="cloudCallou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/>
              <a:t>Tips</a:t>
            </a:r>
            <a:endParaRPr lang="en-US" sz="2800" b="1" i="1" dirty="0"/>
          </a:p>
        </p:txBody>
      </p:sp>
      <p:sp>
        <p:nvSpPr>
          <p:cNvPr id="9" name="Cloud Callout 8"/>
          <p:cNvSpPr/>
          <p:nvPr/>
        </p:nvSpPr>
        <p:spPr>
          <a:xfrm rot="20589759">
            <a:off x="2846641" y="1869001"/>
            <a:ext cx="1627819" cy="914400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/>
              <a:t>Tips</a:t>
            </a:r>
            <a:endParaRPr lang="en-US" sz="2800" b="1" i="1" dirty="0"/>
          </a:p>
        </p:txBody>
      </p:sp>
      <p:sp>
        <p:nvSpPr>
          <p:cNvPr id="10" name="Cloud Callout 9"/>
          <p:cNvSpPr/>
          <p:nvPr/>
        </p:nvSpPr>
        <p:spPr>
          <a:xfrm rot="20589759">
            <a:off x="4395036" y="4785155"/>
            <a:ext cx="1627819" cy="914400"/>
          </a:xfrm>
          <a:prstGeom prst="cloud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/>
              <a:t>Tips</a:t>
            </a:r>
            <a:endParaRPr lang="en-US" sz="2800" b="1" i="1" dirty="0"/>
          </a:p>
        </p:txBody>
      </p:sp>
      <p:sp>
        <p:nvSpPr>
          <p:cNvPr id="11" name="Cloud Callout 10"/>
          <p:cNvSpPr/>
          <p:nvPr/>
        </p:nvSpPr>
        <p:spPr>
          <a:xfrm rot="20589759">
            <a:off x="4787664" y="2899778"/>
            <a:ext cx="1627819" cy="914400"/>
          </a:xfrm>
          <a:prstGeom prst="cloud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/>
              <a:t>Tips</a:t>
            </a:r>
            <a:endParaRPr lang="en-US" sz="2800" b="1" i="1" dirty="0"/>
          </a:p>
        </p:txBody>
      </p:sp>
      <p:sp>
        <p:nvSpPr>
          <p:cNvPr id="12" name="Cloud Callout 11"/>
          <p:cNvSpPr/>
          <p:nvPr/>
        </p:nvSpPr>
        <p:spPr>
          <a:xfrm rot="20589759">
            <a:off x="1683553" y="3307862"/>
            <a:ext cx="1627819" cy="914400"/>
          </a:xfrm>
          <a:prstGeom prst="cloud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/>
              <a:t>Tips</a:t>
            </a:r>
            <a:endParaRPr lang="en-US" sz="2800" b="1" i="1" dirty="0"/>
          </a:p>
        </p:txBody>
      </p:sp>
      <p:sp>
        <p:nvSpPr>
          <p:cNvPr id="13" name="Cloud Callout 12"/>
          <p:cNvSpPr/>
          <p:nvPr/>
        </p:nvSpPr>
        <p:spPr>
          <a:xfrm rot="20589759">
            <a:off x="6650739" y="4568288"/>
            <a:ext cx="1627819" cy="914400"/>
          </a:xfrm>
          <a:prstGeom prst="cloudCallou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/>
              <a:t>Tips</a:t>
            </a: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18295019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357" y="150803"/>
            <a:ext cx="8229600" cy="563562"/>
          </a:xfrm>
        </p:spPr>
        <p:txBody>
          <a:bodyPr>
            <a:normAutofit/>
          </a:bodyPr>
          <a:lstStyle/>
          <a:p>
            <a:pPr algn="l"/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Tips for Working Women: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382000" cy="5562600"/>
          </a:xfrm>
        </p:spPr>
        <p:txBody>
          <a:bodyPr>
            <a:normAutofit fontScale="70000" lnSpcReduction="20000"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Here are some tips for balancing work and family life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900" b="1" i="1" dirty="0">
                <a:solidFill>
                  <a:srgbClr val="C00000"/>
                </a:solidFill>
              </a:rPr>
              <a:t>Always build a support </a:t>
            </a:r>
            <a:r>
              <a:rPr lang="en-US" sz="2900" b="1" i="1" dirty="0" smtClean="0">
                <a:solidFill>
                  <a:srgbClr val="C00000"/>
                </a:solidFill>
              </a:rPr>
              <a:t>network</a:t>
            </a:r>
            <a:r>
              <a:rPr lang="en-US" sz="2900" i="1" dirty="0" smtClean="0"/>
              <a:t>.</a:t>
            </a:r>
          </a:p>
          <a:p>
            <a:pPr lvl="1"/>
            <a:endParaRPr lang="en-US" sz="2400" i="1" dirty="0" smtClean="0"/>
          </a:p>
          <a:p>
            <a:pPr lvl="1"/>
            <a:r>
              <a:rPr lang="en-US" sz="2400" i="1" dirty="0"/>
              <a:t>Keep guilt at </a:t>
            </a:r>
            <a:r>
              <a:rPr lang="en-US" sz="2400" i="1" dirty="0" smtClean="0"/>
              <a:t>bay.</a:t>
            </a:r>
          </a:p>
          <a:p>
            <a:pPr lvl="1"/>
            <a:endParaRPr lang="en-US" sz="2400" i="1" dirty="0" smtClean="0"/>
          </a:p>
          <a:p>
            <a:pPr lvl="1"/>
            <a:r>
              <a:rPr lang="en-US" sz="2600" b="1" i="1" dirty="0">
                <a:solidFill>
                  <a:srgbClr val="C00000"/>
                </a:solidFill>
              </a:rPr>
              <a:t>Make time for </a:t>
            </a:r>
            <a:r>
              <a:rPr lang="en-US" sz="2600" b="1" i="1" dirty="0" smtClean="0">
                <a:solidFill>
                  <a:srgbClr val="C00000"/>
                </a:solidFill>
              </a:rPr>
              <a:t>yourself.</a:t>
            </a:r>
          </a:p>
          <a:p>
            <a:pPr lvl="1"/>
            <a:endParaRPr lang="en-US" sz="2400" i="1" dirty="0" smtClean="0"/>
          </a:p>
          <a:p>
            <a:pPr lvl="1"/>
            <a:r>
              <a:rPr lang="en-US" sz="2400" i="1" dirty="0" smtClean="0"/>
              <a:t>Always </a:t>
            </a:r>
            <a:r>
              <a:rPr lang="en-US" sz="2400" i="1" dirty="0"/>
              <a:t>be organized and </a:t>
            </a:r>
            <a:r>
              <a:rPr lang="en-US" sz="2400" i="1" dirty="0" smtClean="0"/>
              <a:t>prioritize your </a:t>
            </a:r>
            <a:r>
              <a:rPr lang="en-US" sz="2400" i="1" dirty="0"/>
              <a:t>activities </a:t>
            </a:r>
            <a:r>
              <a:rPr lang="en-US" sz="2400" i="1" dirty="0" smtClean="0"/>
              <a:t>daily.</a:t>
            </a:r>
          </a:p>
          <a:p>
            <a:pPr lvl="1"/>
            <a:endParaRPr lang="en-US" sz="2400" i="1" dirty="0" smtClean="0"/>
          </a:p>
          <a:p>
            <a:pPr lvl="1"/>
            <a:r>
              <a:rPr lang="en-US" sz="2400" b="1" i="1" dirty="0">
                <a:solidFill>
                  <a:srgbClr val="C00000"/>
                </a:solidFill>
              </a:rPr>
              <a:t>Enjoy quality time with your </a:t>
            </a:r>
            <a:r>
              <a:rPr lang="en-US" sz="2400" b="1" i="1" dirty="0" smtClean="0">
                <a:solidFill>
                  <a:srgbClr val="C00000"/>
                </a:solidFill>
              </a:rPr>
              <a:t>family.</a:t>
            </a:r>
          </a:p>
          <a:p>
            <a:pPr lvl="1"/>
            <a:endParaRPr lang="en-US" sz="2400" i="1" dirty="0" smtClean="0"/>
          </a:p>
          <a:p>
            <a:pPr lvl="1"/>
            <a:r>
              <a:rPr lang="en-US" sz="2600" i="1" dirty="0" smtClean="0"/>
              <a:t>Build </a:t>
            </a:r>
            <a:r>
              <a:rPr lang="en-US" sz="2600" i="1" dirty="0"/>
              <a:t>excellent communication </a:t>
            </a:r>
            <a:r>
              <a:rPr lang="en-US" sz="2600" i="1" dirty="0" smtClean="0"/>
              <a:t>skills with </a:t>
            </a:r>
            <a:r>
              <a:rPr lang="en-US" sz="2600" i="1" dirty="0"/>
              <a:t>all </a:t>
            </a:r>
            <a:r>
              <a:rPr lang="en-US" sz="2600" i="1" dirty="0" smtClean="0"/>
              <a:t>parties.</a:t>
            </a:r>
          </a:p>
          <a:p>
            <a:pPr lvl="1"/>
            <a:endParaRPr lang="en-US" sz="2400" i="1" dirty="0" smtClean="0"/>
          </a:p>
          <a:p>
            <a:pPr lvl="1"/>
            <a:r>
              <a:rPr lang="en-US" sz="2400" b="1" i="1" dirty="0">
                <a:solidFill>
                  <a:srgbClr val="C00000"/>
                </a:solidFill>
              </a:rPr>
              <a:t>Create harmony in your </a:t>
            </a:r>
            <a:r>
              <a:rPr lang="en-US" sz="2400" b="1" i="1" dirty="0" smtClean="0">
                <a:solidFill>
                  <a:srgbClr val="C00000"/>
                </a:solidFill>
              </a:rPr>
              <a:t>life.</a:t>
            </a:r>
          </a:p>
          <a:p>
            <a:pPr lvl="1"/>
            <a:endParaRPr lang="en-US" sz="2400" i="1" dirty="0" smtClean="0"/>
          </a:p>
          <a:p>
            <a:pPr lvl="1"/>
            <a:r>
              <a:rPr lang="en-US" sz="2400" i="1" dirty="0"/>
              <a:t>Multitasking and delegation</a:t>
            </a:r>
            <a:r>
              <a:rPr lang="en-US" sz="2400" i="1" dirty="0" smtClean="0"/>
              <a:t>:</a:t>
            </a:r>
          </a:p>
          <a:p>
            <a:pPr lvl="1"/>
            <a:endParaRPr lang="en-US" sz="2400" i="1" dirty="0" smtClean="0"/>
          </a:p>
          <a:p>
            <a:pPr lvl="1"/>
            <a:r>
              <a:rPr lang="en-US" sz="2400" b="1" i="1" dirty="0">
                <a:solidFill>
                  <a:srgbClr val="C00000"/>
                </a:solidFill>
              </a:rPr>
              <a:t>Keeping a journal</a:t>
            </a:r>
            <a:r>
              <a:rPr lang="en-US" sz="2400" b="1" i="1" dirty="0" smtClean="0">
                <a:solidFill>
                  <a:srgbClr val="C00000"/>
                </a:solidFill>
              </a:rPr>
              <a:t>:</a:t>
            </a:r>
          </a:p>
          <a:p>
            <a:pPr lvl="1"/>
            <a:endParaRPr lang="en-US" sz="2400" i="1" dirty="0" smtClean="0"/>
          </a:p>
          <a:p>
            <a:pPr lvl="1"/>
            <a:r>
              <a:rPr lang="en-US" sz="2400" i="1" dirty="0"/>
              <a:t>Coaching:</a:t>
            </a:r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  <p:pic>
        <p:nvPicPr>
          <p:cNvPr id="4" name="Picture 3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072" y="174582"/>
            <a:ext cx="805727" cy="529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840" y="137023"/>
            <a:ext cx="1192473" cy="567387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V="1">
            <a:off x="0" y="838200"/>
            <a:ext cx="9138313" cy="25684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loud Callout 9"/>
          <p:cNvSpPr/>
          <p:nvPr/>
        </p:nvSpPr>
        <p:spPr>
          <a:xfrm rot="20589759">
            <a:off x="6578563" y="1047416"/>
            <a:ext cx="1291718" cy="501170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/>
              <a:t>Tips</a:t>
            </a:r>
            <a:endParaRPr lang="en-US" sz="2400" b="1" i="1" dirty="0"/>
          </a:p>
        </p:txBody>
      </p:sp>
      <p:sp>
        <p:nvSpPr>
          <p:cNvPr id="11" name="Cloud Callout 10"/>
          <p:cNvSpPr/>
          <p:nvPr/>
        </p:nvSpPr>
        <p:spPr>
          <a:xfrm rot="20589759">
            <a:off x="7794148" y="1818139"/>
            <a:ext cx="1252341" cy="623574"/>
          </a:xfrm>
          <a:prstGeom prst="cloud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/>
              <a:t>Tips</a:t>
            </a:r>
            <a:endParaRPr lang="en-US" sz="2400" b="1" i="1" dirty="0"/>
          </a:p>
        </p:txBody>
      </p:sp>
      <p:sp>
        <p:nvSpPr>
          <p:cNvPr id="12" name="Cloud Callout 11"/>
          <p:cNvSpPr/>
          <p:nvPr/>
        </p:nvSpPr>
        <p:spPr>
          <a:xfrm rot="20589759">
            <a:off x="7174414" y="1443551"/>
            <a:ext cx="1542851" cy="648655"/>
          </a:xfrm>
          <a:prstGeom prst="cloudCallou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/>
              <a:t>Tips</a:t>
            </a:r>
            <a:endParaRPr lang="en-US" sz="2400" b="1" i="1" dirty="0"/>
          </a:p>
        </p:txBody>
      </p:sp>
      <p:sp>
        <p:nvSpPr>
          <p:cNvPr id="13" name="Cloud Callout 12"/>
          <p:cNvSpPr/>
          <p:nvPr/>
        </p:nvSpPr>
        <p:spPr>
          <a:xfrm rot="20589759">
            <a:off x="7420763" y="1010693"/>
            <a:ext cx="1184182" cy="545298"/>
          </a:xfrm>
          <a:prstGeom prst="cloud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/>
              <a:t>Tips</a:t>
            </a:r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21524046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24149"/>
            <a:ext cx="7414007" cy="8683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altLang="en-US" sz="3600" i="1" dirty="0">
                <a:latin typeface="Arial" charset="0"/>
              </a:rPr>
              <a:t>Thanks</a:t>
            </a:r>
            <a:endParaRPr lang="en-US" altLang="en-US" sz="3200" i="1" dirty="0">
              <a:latin typeface="Arial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987038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 smtClean="0">
                <a:solidFill>
                  <a:srgbClr val="898989"/>
                </a:solidFill>
                <a:latin typeface="Calibri" pitchFamily="34" charset="0"/>
              </a:rPr>
              <a:t>Prof. Mukhtar AL-Hashimi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28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223" y="106248"/>
            <a:ext cx="997553" cy="70246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sz="3200" i="1" dirty="0" smtClean="0"/>
              <a:t>Introduction</a:t>
            </a:r>
            <a:endParaRPr lang="en-US" altLang="en-US" sz="3200" b="0" i="1" dirty="0" smtClean="0"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5922" y="857385"/>
            <a:ext cx="9144000" cy="32658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 smtClean="0">
                <a:solidFill>
                  <a:srgbClr val="898989"/>
                </a:solidFill>
                <a:latin typeface="Calibri" pitchFamily="34" charset="0"/>
              </a:rPr>
              <a:t>Prof. Mukhtar Al-Hashimi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205993" y="1020763"/>
            <a:ext cx="8480807" cy="5610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some women; </a:t>
            </a:r>
          </a:p>
          <a:p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are at home they feel guilty for not being able to pursue </a:t>
            </a:r>
            <a:r>
              <a:rPr lang="en-US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 career to achieve their dreams or the opposite.</a:t>
            </a:r>
          </a:p>
          <a:p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has </a:t>
            </a: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placed an enormous pressure on her as she has to evenly balance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family, work and personal life. </a:t>
            </a:r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term here is balance; 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is interpreted differently by people based on their culture, expectation and </a:t>
            </a:r>
            <a:r>
              <a:rPr lang="en-US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lifestyle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7249" y="5107169"/>
            <a:ext cx="1935238" cy="1524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915" y="106248"/>
            <a:ext cx="1476375" cy="702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00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411162"/>
          </a:xfrm>
        </p:spPr>
        <p:txBody>
          <a:bodyPr>
            <a:noAutofit/>
          </a:bodyPr>
          <a:lstStyle/>
          <a:p>
            <a:pPr algn="l"/>
            <a:r>
              <a:rPr lang="en-U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Work-Life Balance: </a:t>
            </a:r>
            <a:r>
              <a:rPr lang="en-US" sz="1800" b="1" i="1" dirty="0" smtClean="0"/>
              <a:t>Background</a:t>
            </a:r>
            <a:endParaRPr lang="en-US" sz="1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715000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Empirical Studies related to the topic revealed that a healthy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work-life balance </a:t>
            </a:r>
            <a:r>
              <a:rPr lang="en-US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contributes to </a:t>
            </a:r>
            <a:r>
              <a:rPr lang="en-US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well-being of women at home</a:t>
            </a:r>
            <a:r>
              <a:rPr lang="en-US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 personal satisfaction </a:t>
            </a:r>
            <a:r>
              <a:rPr lang="en-US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 families and organizations</a:t>
            </a:r>
            <a:r>
              <a:rPr lang="en-US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Thus; effect significantly women, family, organization and society. </a:t>
            </a:r>
          </a:p>
          <a:p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Naturally </a:t>
            </a:r>
            <a:r>
              <a:rPr lang="en-US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holding more than one role in life could leads </a:t>
            </a:r>
            <a:r>
              <a:rPr lang="en-US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hectic and stressful life which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continues learning and adaptation skills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accommodate the situation at hand.</a:t>
            </a:r>
          </a:p>
          <a:p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Reality </a:t>
            </a:r>
            <a:r>
              <a:rPr lang="en-US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todays successful organization are </a:t>
            </a:r>
            <a:r>
              <a:rPr lang="en-US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participating in ensuring </a:t>
            </a:r>
            <a:r>
              <a:rPr lang="en-US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the 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work-life balance of their employees are effective balanced and specially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their for women segment. </a:t>
            </a:r>
          </a:p>
          <a:p>
            <a:endParaRPr lang="en-US" sz="2000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5638800"/>
            <a:ext cx="1524000" cy="1055844"/>
          </a:xfrm>
          <a:prstGeom prst="rect">
            <a:avLst/>
          </a:prstGeom>
        </p:spPr>
      </p:pic>
      <p:pic>
        <p:nvPicPr>
          <p:cNvPr id="5" name="Picture 4" descr="AU_Stack_No Background-0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97631"/>
            <a:ext cx="997553" cy="70246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892" y="97631"/>
            <a:ext cx="1476375" cy="702469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flipV="1">
            <a:off x="0" y="830149"/>
            <a:ext cx="9144000" cy="32658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546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411162"/>
          </a:xfrm>
        </p:spPr>
        <p:txBody>
          <a:bodyPr>
            <a:noAutofit/>
          </a:bodyPr>
          <a:lstStyle/>
          <a:p>
            <a:pPr algn="l"/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Work-Life Balance: </a:t>
            </a:r>
            <a:r>
              <a:rPr lang="en-US" sz="1800" b="1" i="1" dirty="0"/>
              <a:t>Background</a:t>
            </a:r>
            <a:endParaRPr lang="en-US" sz="1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715000"/>
          </a:xfrm>
        </p:spPr>
        <p:txBody>
          <a:bodyPr>
            <a:normAutofit/>
          </a:bodyPr>
          <a:lstStyle/>
          <a:p>
            <a:endParaRPr lang="en-US" sz="2000" i="1" dirty="0"/>
          </a:p>
          <a:p>
            <a:r>
              <a:rPr lang="en-US" sz="2000" dirty="0"/>
              <a:t>Thus, in a nutshell, work-life balance </a:t>
            </a:r>
            <a:r>
              <a:rPr lang="en-US" sz="2000" b="1" i="1" dirty="0">
                <a:solidFill>
                  <a:srgbClr val="002060"/>
                </a:solidFill>
              </a:rPr>
              <a:t>enables a </a:t>
            </a:r>
            <a:r>
              <a:rPr lang="en-US" sz="2000" b="1" i="1" dirty="0" smtClean="0">
                <a:solidFill>
                  <a:srgbClr val="002060"/>
                </a:solidFill>
              </a:rPr>
              <a:t>smooth and </a:t>
            </a:r>
            <a:r>
              <a:rPr lang="en-US" sz="2000" b="1" i="1" dirty="0">
                <a:solidFill>
                  <a:srgbClr val="002060"/>
                </a:solidFill>
              </a:rPr>
              <a:t>happy environment at home and work</a:t>
            </a:r>
            <a:r>
              <a:rPr lang="en-US" sz="2000" b="1" i="1" dirty="0" smtClean="0">
                <a:solidFill>
                  <a:srgbClr val="002060"/>
                </a:solidFill>
              </a:rPr>
              <a:t>.</a:t>
            </a:r>
          </a:p>
          <a:p>
            <a:endParaRPr lang="en-US" sz="2000" dirty="0" smtClean="0"/>
          </a:p>
          <a:p>
            <a:r>
              <a:rPr lang="en-US" sz="2000" b="1" i="1" dirty="0" smtClean="0"/>
              <a:t>Reflecting on the demographic and labor force data women in Bahrain since the last decades</a:t>
            </a:r>
            <a:r>
              <a:rPr lang="en-US" sz="2000" dirty="0" smtClean="0"/>
              <a:t> </a:t>
            </a:r>
            <a:r>
              <a:rPr lang="en-US" sz="2000" b="1" i="1" dirty="0" smtClean="0">
                <a:solidFill>
                  <a:srgbClr val="C00000"/>
                </a:solidFill>
              </a:rPr>
              <a:t>has increased their participation rate in the middle and executive positions across the country.</a:t>
            </a:r>
          </a:p>
          <a:p>
            <a:endParaRPr lang="en-US" sz="2000" dirty="0" smtClean="0"/>
          </a:p>
          <a:p>
            <a:r>
              <a:rPr lang="en-US" sz="2000" dirty="0" smtClean="0"/>
              <a:t>Such </a:t>
            </a:r>
            <a:r>
              <a:rPr lang="en-US" sz="2000" b="1" i="1" dirty="0" smtClean="0">
                <a:solidFill>
                  <a:srgbClr val="002060"/>
                </a:solidFill>
              </a:rPr>
              <a:t>advancement has lead to underline the important of studying the phenomena of women work-life </a:t>
            </a:r>
            <a:r>
              <a:rPr lang="en-US" sz="2000" dirty="0" smtClean="0"/>
              <a:t>balance in Bahrain </a:t>
            </a:r>
            <a:r>
              <a:rPr lang="en-US" sz="2000" b="1" i="1" dirty="0" smtClean="0"/>
              <a:t>to provide an insight </a:t>
            </a:r>
            <a:r>
              <a:rPr lang="en-US" sz="2000" dirty="0" smtClean="0"/>
              <a:t>to assess and develop strategies for better women work-life balance performance.</a:t>
            </a:r>
          </a:p>
          <a:p>
            <a:pPr marL="0" indent="0" algn="r">
              <a:buNone/>
            </a:pPr>
            <a:endParaRPr lang="en-US" sz="2000" i="1" dirty="0" smtClean="0"/>
          </a:p>
          <a:p>
            <a:endParaRPr lang="en-US" sz="2400" b="1" i="1" dirty="0">
              <a:solidFill>
                <a:srgbClr val="FF0000"/>
              </a:solidFill>
            </a:endParaRPr>
          </a:p>
          <a:p>
            <a:endParaRPr lang="en-US" sz="2400" b="1" i="1" dirty="0" smtClean="0">
              <a:solidFill>
                <a:srgbClr val="FF0000"/>
              </a:solidFill>
            </a:endParaRP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509146"/>
            <a:ext cx="1649802" cy="1143000"/>
          </a:xfrm>
          <a:prstGeom prst="rect">
            <a:avLst/>
          </a:prstGeom>
        </p:spPr>
      </p:pic>
      <p:pic>
        <p:nvPicPr>
          <p:cNvPr id="5" name="Picture 4" descr="AU_Stack_No Background-0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97631"/>
            <a:ext cx="997553" cy="70246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892" y="97631"/>
            <a:ext cx="1476375" cy="702469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flipV="1">
            <a:off x="0" y="830149"/>
            <a:ext cx="9144000" cy="32658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710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36802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Work-Life 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Balance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Numbers</a:t>
            </a:r>
            <a:endParaRPr lang="en-US" altLang="en-US" sz="2000" b="1" i="1" dirty="0" smtClean="0">
              <a:uFill>
                <a:solidFill>
                  <a:srgbClr val="164164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841375"/>
            <a:ext cx="9144000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smtClean="0">
                <a:solidFill>
                  <a:srgbClr val="898989"/>
                </a:solidFill>
                <a:latin typeface="Calibri" pitchFamily="34" charset="0"/>
              </a:rPr>
              <a:t>Prof. Mukhtar Al-Hashimi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37454" y="1025312"/>
            <a:ext cx="8382000" cy="546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studies have suggested that, </a:t>
            </a:r>
            <a:endParaRPr lang="en-US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although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majority of women (about 85%) enjoy working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financially independent and being a good role model for their children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105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 </a:t>
            </a:r>
            <a:r>
              <a:rPr lang="en-US" sz="1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80% feel they have no time to spend with their family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endPara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 </a:t>
            </a:r>
            <a:r>
              <a:rPr lang="en-US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77% feel they are stressed with all the pressure </a:t>
            </a:r>
            <a:r>
              <a:rPr lang="en-US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demands placed on them. </a:t>
            </a:r>
            <a:endPara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mean that they feel unable to balance their work with family needs. </a:t>
            </a:r>
            <a:endParaRPr lang="en-US" sz="2000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least 60% feel guilty for not having enough time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spend with their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children. </a:t>
            </a:r>
          </a:p>
          <a:p>
            <a:pPr lvl="1"/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examining this topic, one can underline some common factors that affect work-life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balance. 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266" y="3352800"/>
            <a:ext cx="1385240" cy="1423111"/>
          </a:xfrm>
          <a:prstGeom prst="rect">
            <a:avLst/>
          </a:prstGeom>
        </p:spPr>
      </p:pic>
      <p:pic>
        <p:nvPicPr>
          <p:cNvPr id="8" name="Picture 7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574" y="55959"/>
            <a:ext cx="997553" cy="702469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266" y="55959"/>
            <a:ext cx="1476375" cy="702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07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543" y="835925"/>
            <a:ext cx="83820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000" b="1" i="1" dirty="0"/>
              <a:t>By examining this topic, one can underline some common factors that affect work-life balance.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543" y="1600200"/>
            <a:ext cx="8382000" cy="4953000"/>
          </a:xfrm>
        </p:spPr>
        <p:txBody>
          <a:bodyPr>
            <a:normAutofit/>
          </a:bodyPr>
          <a:lstStyle/>
          <a:p>
            <a:r>
              <a:rPr lang="en-US" sz="2400" b="1" i="1" u="sng" dirty="0" smtClean="0"/>
              <a:t>Guilt</a:t>
            </a:r>
            <a:r>
              <a:rPr lang="en-US" sz="2400" b="1" i="1" u="sng" dirty="0"/>
              <a:t>: </a:t>
            </a:r>
            <a:endParaRPr lang="en-US" sz="2400" b="1" i="1" u="sng" dirty="0" smtClean="0"/>
          </a:p>
          <a:p>
            <a:endParaRPr lang="en-US" sz="2400" b="1" i="1" u="sng" dirty="0" smtClean="0"/>
          </a:p>
          <a:p>
            <a:pPr lvl="1"/>
            <a:r>
              <a:rPr lang="en-US" sz="2000" dirty="0" smtClean="0"/>
              <a:t>Guilt </a:t>
            </a:r>
            <a:r>
              <a:rPr lang="en-US" sz="2000" dirty="0"/>
              <a:t>seems to be </a:t>
            </a:r>
            <a:r>
              <a:rPr lang="en-US" sz="2000" b="1" i="1" dirty="0">
                <a:solidFill>
                  <a:srgbClr val="C00000"/>
                </a:solidFill>
              </a:rPr>
              <a:t>the most common factor especially </a:t>
            </a:r>
            <a:r>
              <a:rPr lang="en-US" sz="2000" dirty="0"/>
              <a:t>with women who have </a:t>
            </a:r>
            <a:r>
              <a:rPr lang="en-US" sz="2000" b="1" i="1" dirty="0">
                <a:solidFill>
                  <a:srgbClr val="002060"/>
                </a:solidFill>
              </a:rPr>
              <a:t>a sense of perfection and a need to do more</a:t>
            </a:r>
            <a:r>
              <a:rPr lang="en-US" sz="2000" dirty="0"/>
              <a:t>. 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This </a:t>
            </a:r>
            <a:r>
              <a:rPr lang="en-US" sz="2000" b="1" i="1" dirty="0">
                <a:solidFill>
                  <a:srgbClr val="C00000"/>
                </a:solidFill>
              </a:rPr>
              <a:t>makes them tense as they cannot relax</a:t>
            </a:r>
            <a:r>
              <a:rPr lang="en-US" sz="2000" dirty="0"/>
              <a:t> and this </a:t>
            </a:r>
            <a:r>
              <a:rPr lang="en-US" sz="2000" b="1" i="1" dirty="0">
                <a:solidFill>
                  <a:srgbClr val="002060"/>
                </a:solidFill>
              </a:rPr>
              <a:t>gets in the way of doing things they would normally love to do</a:t>
            </a:r>
            <a:r>
              <a:rPr lang="en-US" sz="2000" dirty="0"/>
              <a:t>. 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In </a:t>
            </a:r>
            <a:r>
              <a:rPr lang="en-US" sz="2000" dirty="0"/>
              <a:t>a study, it was shown that </a:t>
            </a:r>
            <a:endParaRPr lang="en-US" sz="2000" dirty="0" smtClean="0"/>
          </a:p>
          <a:p>
            <a:pPr lvl="1"/>
            <a:endParaRPr lang="en-US" sz="800" dirty="0" smtClean="0"/>
          </a:p>
          <a:p>
            <a:pPr lvl="2"/>
            <a:r>
              <a:rPr lang="en-US" sz="1800" b="1" i="1" dirty="0" smtClean="0">
                <a:solidFill>
                  <a:srgbClr val="C00000"/>
                </a:solidFill>
              </a:rPr>
              <a:t>83</a:t>
            </a:r>
            <a:r>
              <a:rPr lang="en-US" sz="1800" b="1" i="1" dirty="0">
                <a:solidFill>
                  <a:srgbClr val="C00000"/>
                </a:solidFill>
              </a:rPr>
              <a:t>% of working mothers feel guilty when they do not take part in their children’s school activities</a:t>
            </a:r>
            <a:r>
              <a:rPr lang="en-US" sz="1800" dirty="0"/>
              <a:t>. </a:t>
            </a:r>
            <a:endParaRPr lang="en-US" sz="1800" dirty="0" smtClean="0"/>
          </a:p>
          <a:p>
            <a:pPr lvl="1"/>
            <a:endParaRPr lang="en-US" sz="1800" dirty="0" smtClean="0"/>
          </a:p>
        </p:txBody>
      </p:sp>
      <p:pic>
        <p:nvPicPr>
          <p:cNvPr id="4" name="Picture 3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27623"/>
            <a:ext cx="805727" cy="529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6568" y="190064"/>
            <a:ext cx="1192473" cy="56738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52400" y="190064"/>
            <a:ext cx="3845257" cy="5603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2000" b="1" i="1" dirty="0" smtClean="0"/>
              <a:t>Some Common Factors</a:t>
            </a:r>
            <a:endParaRPr lang="en-US" altLang="en-US" sz="2000" b="1" i="1" dirty="0" smtClean="0">
              <a:uFill>
                <a:solidFill>
                  <a:srgbClr val="164164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94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000" b="1" i="1" dirty="0"/>
              <a:t>By examining this topic, one can underline some common factors that affect work-life balance.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382000" cy="5791200"/>
          </a:xfrm>
        </p:spPr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endParaRPr lang="en-US" sz="1800" dirty="0" smtClean="0"/>
          </a:p>
          <a:p>
            <a:r>
              <a:rPr lang="en-US" sz="2200" b="1" i="1" dirty="0"/>
              <a:t>Culture and </a:t>
            </a:r>
            <a:r>
              <a:rPr lang="en-US" sz="2200" b="1" i="1" u="sng" dirty="0" smtClean="0"/>
              <a:t>Society</a:t>
            </a:r>
            <a:r>
              <a:rPr lang="en-US" sz="2200" b="1" i="1" u="sng" dirty="0"/>
              <a:t>: </a:t>
            </a:r>
            <a:endParaRPr lang="en-US" sz="2200" b="1" i="1" u="sng" dirty="0" smtClean="0"/>
          </a:p>
          <a:p>
            <a:endParaRPr lang="en-US" sz="1200" b="1" i="1" u="sng" dirty="0" smtClean="0"/>
          </a:p>
          <a:p>
            <a:pPr lvl="1"/>
            <a:r>
              <a:rPr lang="en-US" sz="2200" dirty="0" smtClean="0"/>
              <a:t>Most </a:t>
            </a:r>
            <a:r>
              <a:rPr lang="en-US" sz="2200" dirty="0"/>
              <a:t>Western and Eastern </a:t>
            </a:r>
            <a:r>
              <a:rPr lang="en-US" sz="2200" dirty="0" smtClean="0"/>
              <a:t>societies and </a:t>
            </a:r>
            <a:r>
              <a:rPr lang="en-US" sz="2200" b="1" i="1" dirty="0" smtClean="0">
                <a:solidFill>
                  <a:srgbClr val="C00000"/>
                </a:solidFill>
              </a:rPr>
              <a:t>cultures</a:t>
            </a:r>
            <a:r>
              <a:rPr lang="en-US" sz="2200" b="1" i="1" dirty="0">
                <a:solidFill>
                  <a:srgbClr val="C00000"/>
                </a:solidFill>
              </a:rPr>
              <a:t>, draw a specific image of women as devoted wives </a:t>
            </a:r>
            <a:r>
              <a:rPr lang="en-US" sz="2200" b="1" i="1" dirty="0">
                <a:solidFill>
                  <a:srgbClr val="002060"/>
                </a:solidFill>
              </a:rPr>
              <a:t>and caring mothers whose priority is home and family. </a:t>
            </a:r>
            <a:endParaRPr lang="en-US" sz="2200" b="1" i="1" dirty="0" smtClean="0">
              <a:solidFill>
                <a:srgbClr val="002060"/>
              </a:solidFill>
            </a:endParaRPr>
          </a:p>
          <a:p>
            <a:pPr lvl="1"/>
            <a:endParaRPr lang="en-US" sz="2200" dirty="0"/>
          </a:p>
          <a:p>
            <a:pPr lvl="1"/>
            <a:r>
              <a:rPr lang="en-US" sz="2200" b="1" i="1" dirty="0" smtClean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en-US" sz="2200" b="1" i="1" dirty="0">
                <a:solidFill>
                  <a:schemeClr val="tx2">
                    <a:lumMod val="50000"/>
                  </a:schemeClr>
                </a:solidFill>
              </a:rPr>
              <a:t>lot of pressure is placed on working mothers</a:t>
            </a:r>
            <a:r>
              <a:rPr lang="en-US" sz="2200" dirty="0"/>
              <a:t>, </a:t>
            </a:r>
            <a:r>
              <a:rPr lang="en-US" sz="2200" b="1" i="1" dirty="0">
                <a:solidFill>
                  <a:srgbClr val="C00000"/>
                </a:solidFill>
              </a:rPr>
              <a:t>as society paints the picture of a working mother as a woman risking the welfare of her children </a:t>
            </a:r>
            <a:r>
              <a:rPr lang="en-US" sz="2200" dirty="0"/>
              <a:t>and </a:t>
            </a:r>
            <a:r>
              <a:rPr lang="en-US" sz="2200" b="1" i="1" dirty="0"/>
              <a:t>the stability of her marriage for the sake of her career</a:t>
            </a:r>
            <a:r>
              <a:rPr lang="en-US" sz="2200" dirty="0"/>
              <a:t>. </a:t>
            </a:r>
            <a:endParaRPr lang="en-US" sz="2200" dirty="0" smtClean="0"/>
          </a:p>
          <a:p>
            <a:pPr lvl="1"/>
            <a:endParaRPr lang="en-US" sz="2200" dirty="0"/>
          </a:p>
          <a:p>
            <a:pPr lvl="1"/>
            <a:r>
              <a:rPr lang="en-US" sz="2200" dirty="0" smtClean="0"/>
              <a:t>Arab </a:t>
            </a:r>
            <a:r>
              <a:rPr lang="en-US" sz="2200" dirty="0"/>
              <a:t>cultures have been </a:t>
            </a:r>
            <a:r>
              <a:rPr lang="en-US" sz="2200" b="1" i="1" dirty="0">
                <a:solidFill>
                  <a:srgbClr val="C00000"/>
                </a:solidFill>
              </a:rPr>
              <a:t>influenced by both Western and Middle Eastern </a:t>
            </a:r>
            <a:r>
              <a:rPr lang="en-US" sz="2200" dirty="0"/>
              <a:t>cultures. </a:t>
            </a:r>
          </a:p>
          <a:p>
            <a:pPr lvl="1"/>
            <a:endParaRPr lang="en-US" sz="2200" dirty="0" smtClean="0"/>
          </a:p>
          <a:p>
            <a:pPr lvl="2"/>
            <a:r>
              <a:rPr lang="en-US" sz="2200" dirty="0" smtClean="0"/>
              <a:t>Reality; </a:t>
            </a:r>
            <a:r>
              <a:rPr lang="en-US" sz="2200" b="1" i="1" dirty="0" smtClean="0"/>
              <a:t>Women </a:t>
            </a:r>
            <a:r>
              <a:rPr lang="en-US" sz="2200" b="1" i="1" dirty="0"/>
              <a:t>are expected to put their family ahead of everything </a:t>
            </a:r>
            <a:r>
              <a:rPr lang="en-US" sz="2200" dirty="0"/>
              <a:t>and their main role is to be </a:t>
            </a:r>
            <a:r>
              <a:rPr lang="en-US" sz="2200" dirty="0" smtClean="0"/>
              <a:t>a </a:t>
            </a:r>
            <a:r>
              <a:rPr lang="en-US" sz="2200" dirty="0"/>
              <a:t>devoted mother and a caring wife. </a:t>
            </a:r>
            <a:endParaRPr lang="en-US" sz="2200" dirty="0" smtClean="0"/>
          </a:p>
          <a:p>
            <a:pPr lvl="2"/>
            <a:endParaRPr lang="en-US" sz="2200" dirty="0" smtClean="0"/>
          </a:p>
          <a:p>
            <a:pPr lvl="1"/>
            <a:r>
              <a:rPr lang="en-US" sz="2200" b="1" i="1" dirty="0" smtClean="0"/>
              <a:t>Yet</a:t>
            </a:r>
            <a:r>
              <a:rPr lang="en-US" sz="2200" b="1" i="1" dirty="0"/>
              <a:t>, Arab women have developed the passion and ambition to become successful career women.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3581400"/>
            <a:ext cx="909354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52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000" b="1" i="1" dirty="0"/>
              <a:t>By examining this topic, one can underline some common factors that affect work-life balance.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990600"/>
            <a:ext cx="8610600" cy="5486400"/>
          </a:xfrm>
        </p:spPr>
        <p:txBody>
          <a:bodyPr>
            <a:normAutofit fontScale="25000" lnSpcReduction="20000"/>
          </a:bodyPr>
          <a:lstStyle/>
          <a:p>
            <a:pPr marL="457200" lvl="1" indent="0">
              <a:buNone/>
            </a:pPr>
            <a:endParaRPr lang="en-US" sz="1800" dirty="0" smtClean="0"/>
          </a:p>
          <a:p>
            <a:r>
              <a:rPr lang="en-US" sz="8000" b="1" i="1" u="sng" dirty="0"/>
              <a:t>Ambition</a:t>
            </a:r>
            <a:r>
              <a:rPr lang="en-US" sz="8000" b="1" i="1" u="sng" dirty="0" smtClean="0"/>
              <a:t>:</a:t>
            </a:r>
          </a:p>
          <a:p>
            <a:pPr lvl="1"/>
            <a:r>
              <a:rPr lang="en-US" sz="8000" dirty="0" smtClean="0"/>
              <a:t> </a:t>
            </a:r>
            <a:r>
              <a:rPr lang="en-US" sz="8000" dirty="0"/>
              <a:t>Napoleon explained that </a:t>
            </a:r>
            <a:r>
              <a:rPr lang="en-US" sz="8000" b="1" i="1" dirty="0">
                <a:solidFill>
                  <a:srgbClr val="C00000"/>
                </a:solidFill>
              </a:rPr>
              <a:t>“great ambition is the passion of a great </a:t>
            </a:r>
            <a:r>
              <a:rPr lang="en-US" sz="8000" b="1" i="1" dirty="0" smtClean="0">
                <a:solidFill>
                  <a:srgbClr val="C00000"/>
                </a:solidFill>
              </a:rPr>
              <a:t>character”. </a:t>
            </a:r>
          </a:p>
          <a:p>
            <a:pPr lvl="1"/>
            <a:endParaRPr lang="en-US" sz="8000" b="1" i="1" dirty="0" smtClean="0">
              <a:solidFill>
                <a:srgbClr val="C00000"/>
              </a:solidFill>
            </a:endParaRPr>
          </a:p>
          <a:p>
            <a:pPr lvl="1"/>
            <a:r>
              <a:rPr lang="en-US" sz="8000" dirty="0" smtClean="0"/>
              <a:t>And </a:t>
            </a:r>
            <a:r>
              <a:rPr lang="en-US" sz="8000" dirty="0"/>
              <a:t>according to many findings, </a:t>
            </a:r>
            <a:r>
              <a:rPr lang="en-US" sz="8000" b="1" i="1" dirty="0">
                <a:solidFill>
                  <a:srgbClr val="002060"/>
                </a:solidFill>
              </a:rPr>
              <a:t>women tend to have a high level of ambition especially when it comes to their career</a:t>
            </a:r>
            <a:r>
              <a:rPr lang="en-US" sz="8000" dirty="0"/>
              <a:t>. </a:t>
            </a:r>
            <a:endParaRPr lang="en-US" sz="8000" dirty="0" smtClean="0"/>
          </a:p>
          <a:p>
            <a:pPr lvl="1"/>
            <a:endParaRPr lang="en-US" sz="8000" dirty="0"/>
          </a:p>
          <a:p>
            <a:pPr lvl="1"/>
            <a:r>
              <a:rPr lang="en-US" sz="8000" dirty="0" smtClean="0"/>
              <a:t>However</a:t>
            </a:r>
            <a:r>
              <a:rPr lang="en-US" sz="8000" dirty="0"/>
              <a:t>, </a:t>
            </a:r>
            <a:r>
              <a:rPr lang="en-US" sz="8000" b="1" i="1" dirty="0">
                <a:solidFill>
                  <a:srgbClr val="C00000"/>
                </a:solidFill>
              </a:rPr>
              <a:t>the issue lies with women who are too ambitious. They suffer from stress due to their inability to balance work </a:t>
            </a:r>
            <a:r>
              <a:rPr lang="en-US" sz="8000" dirty="0"/>
              <a:t>and their personal lives. </a:t>
            </a:r>
            <a:endParaRPr lang="en-US" sz="8000" dirty="0" smtClean="0"/>
          </a:p>
          <a:p>
            <a:pPr lvl="1"/>
            <a:endParaRPr lang="en-US" sz="8000" dirty="0"/>
          </a:p>
          <a:p>
            <a:pPr lvl="1"/>
            <a:r>
              <a:rPr lang="en-US" sz="8000" b="1" i="1" dirty="0" smtClean="0">
                <a:solidFill>
                  <a:srgbClr val="002060"/>
                </a:solidFill>
              </a:rPr>
              <a:t>That </a:t>
            </a:r>
            <a:r>
              <a:rPr lang="en-US" sz="8000" b="1" i="1" dirty="0">
                <a:solidFill>
                  <a:srgbClr val="002060"/>
                </a:solidFill>
              </a:rPr>
              <a:t>is why it is important for women to realize that they should manage their ambitions</a:t>
            </a:r>
            <a:r>
              <a:rPr lang="en-US" sz="8000" dirty="0"/>
              <a:t>; </a:t>
            </a:r>
            <a:endParaRPr lang="en-US" sz="8000" dirty="0" smtClean="0"/>
          </a:p>
          <a:p>
            <a:pPr lvl="1"/>
            <a:endParaRPr lang="en-US" sz="8000" dirty="0" smtClean="0"/>
          </a:p>
          <a:p>
            <a:pPr lvl="1"/>
            <a:r>
              <a:rPr lang="en-US" sz="8000" b="1" i="1" dirty="0" smtClean="0">
                <a:solidFill>
                  <a:srgbClr val="C00000"/>
                </a:solidFill>
              </a:rPr>
              <a:t>In </a:t>
            </a:r>
            <a:r>
              <a:rPr lang="en-US" sz="8000" b="1" i="1" dirty="0">
                <a:solidFill>
                  <a:srgbClr val="C00000"/>
                </a:solidFill>
              </a:rPr>
              <a:t>other words, they should know when to slow down, what opportunities to pursue and when. </a:t>
            </a:r>
            <a:r>
              <a:rPr lang="en-US" sz="8000" b="1" i="1" dirty="0" smtClean="0"/>
              <a:t>Otherwise</a:t>
            </a:r>
            <a:r>
              <a:rPr lang="en-US" sz="8000" b="1" i="1" dirty="0"/>
              <a:t>, the guilt may set in. </a:t>
            </a:r>
            <a:endParaRPr lang="en-US" sz="8000" b="1" i="1" dirty="0" smtClean="0"/>
          </a:p>
          <a:p>
            <a:pPr lvl="1"/>
            <a:endParaRPr lang="en-US" sz="8000" dirty="0"/>
          </a:p>
          <a:p>
            <a:pPr lvl="1"/>
            <a:r>
              <a:rPr lang="en-US" sz="8000" dirty="0" smtClean="0"/>
              <a:t>However</a:t>
            </a:r>
            <a:r>
              <a:rPr lang="en-US" sz="8000" dirty="0"/>
              <a:t>, </a:t>
            </a:r>
            <a:r>
              <a:rPr lang="en-US" sz="8000" b="1" i="1" dirty="0">
                <a:solidFill>
                  <a:srgbClr val="C00000"/>
                </a:solidFill>
              </a:rPr>
              <a:t>women should not let go of their dreams</a:t>
            </a:r>
            <a:r>
              <a:rPr lang="en-US" sz="8000" dirty="0"/>
              <a:t>. They just need to know how to fulfill their dreams while being happy. </a:t>
            </a:r>
            <a:endParaRPr lang="en-US" sz="8000" b="1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8566" y="609600"/>
            <a:ext cx="838200" cy="1277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81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5228</TotalTime>
  <Words>2228</Words>
  <Application>Microsoft Office PowerPoint</Application>
  <PresentationFormat>On-screen Show (4:3)</PresentationFormat>
  <Paragraphs>425</Paragraphs>
  <Slides>22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Arial Black</vt:lpstr>
      <vt:lpstr>Calibri</vt:lpstr>
      <vt:lpstr>Times New Roman</vt:lpstr>
      <vt:lpstr>ヒラギノ角ゴ Pro W3</vt:lpstr>
      <vt:lpstr>Office Theme</vt:lpstr>
      <vt:lpstr>PowerPoint Presentation</vt:lpstr>
      <vt:lpstr>Introduction</vt:lpstr>
      <vt:lpstr>Introduction</vt:lpstr>
      <vt:lpstr>Work-Life Balance: Background</vt:lpstr>
      <vt:lpstr>Work-Life Balance: Background</vt:lpstr>
      <vt:lpstr>Work-Life Balance in Numbers</vt:lpstr>
      <vt:lpstr>By examining this topic, one can underline some common factors that affect work-life balance. </vt:lpstr>
      <vt:lpstr>By examining this topic, one can underline some common factors that affect work-life balance. </vt:lpstr>
      <vt:lpstr>By examining this topic, one can underline some common factors that affect work-life balance. </vt:lpstr>
      <vt:lpstr>By examining this topic, one can underline other factors that affect work-life balance. </vt:lpstr>
      <vt:lpstr>Benefits Of Work-Life Balance</vt:lpstr>
      <vt:lpstr>Molloy (2005), author of the book “Stop Living your Job, Start Living your Life” mentioned: The biggest challenges that are faced by women when it comes to attaining work-life balance:</vt:lpstr>
      <vt:lpstr>PowerPoint Presentation</vt:lpstr>
      <vt:lpstr>PowerPoint Presentation</vt:lpstr>
      <vt:lpstr>Conceptual framework</vt:lpstr>
      <vt:lpstr>Total Number of Participants =218 Female</vt:lpstr>
      <vt:lpstr>Total Number of Participants =218 Female</vt:lpstr>
      <vt:lpstr>Total Number of Participants =218 Female</vt:lpstr>
      <vt:lpstr>Conclusion</vt:lpstr>
      <vt:lpstr>Time to Share Some Tips</vt:lpstr>
      <vt:lpstr>Tips for Working Women:</vt:lpstr>
      <vt:lpstr>Thanks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</dc:creator>
  <cp:lastModifiedBy>Mukhtar Al Hashimi</cp:lastModifiedBy>
  <cp:revision>302</cp:revision>
  <dcterms:created xsi:type="dcterms:W3CDTF">2016-03-26T11:23:44Z</dcterms:created>
  <dcterms:modified xsi:type="dcterms:W3CDTF">2017-11-08T05:11:21Z</dcterms:modified>
</cp:coreProperties>
</file>