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
  </p:notesMasterIdLst>
  <p:sldIdLst>
    <p:sldId id="309" r:id="rId5"/>
    <p:sldId id="313" r:id="rId6"/>
    <p:sldId id="314" r:id="rId7"/>
    <p:sldId id="315" r:id="rId8"/>
    <p:sldId id="316" r:id="rId9"/>
    <p:sldId id="317" r:id="rId10"/>
    <p:sldId id="318" r:id="rId11"/>
    <p:sldId id="319" r:id="rId12"/>
    <p:sldId id="320" r:id="rId13"/>
    <p:sldId id="321" r:id="rId14"/>
    <p:sldId id="322" r:id="rId15"/>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232">
          <p15:clr>
            <a:srgbClr val="A4A3A4"/>
          </p15:clr>
        </p15:guide>
        <p15:guide id="2" pos="497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07D"/>
    <a:srgbClr val="48AABE"/>
    <a:srgbClr val="0000FF"/>
    <a:srgbClr val="69256F"/>
    <a:srgbClr val="A2C72C"/>
    <a:srgbClr val="42ACC2"/>
    <a:srgbClr val="B71D70"/>
    <a:srgbClr val="E7872D"/>
    <a:srgbClr val="D53738"/>
    <a:srgbClr val="00173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snapToGrid="0" snapToObjects="1" showGuides="1">
      <p:cViewPr varScale="1">
        <p:scale>
          <a:sx n="108" d="100"/>
          <a:sy n="108" d="100"/>
        </p:scale>
        <p:origin x="1302" y="108"/>
      </p:cViewPr>
      <p:guideLst>
        <p:guide orient="horz" pos="1232"/>
        <p:guide pos="4978"/>
      </p:guideLst>
    </p:cSldViewPr>
  </p:slideViewPr>
  <p:notesTextViewPr>
    <p:cViewPr>
      <p:scale>
        <a:sx n="100" d="100"/>
        <a:sy n="100" d="100"/>
      </p:scale>
      <p:origin x="0" y="0"/>
    </p:cViewPr>
  </p:notesTextViewPr>
  <p:sorterViewPr>
    <p:cViewPr>
      <p:scale>
        <a:sx n="100" d="100"/>
        <a:sy n="100" d="100"/>
      </p:scale>
      <p:origin x="0" y="126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669FAB-023C-483A-ABF3-83474169A994}" type="datetimeFigureOut">
              <a:rPr lang="en-GB" smtClean="0"/>
              <a:t>05/11/2017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D8DAA2-0DD4-472E-86BA-F73D573E9CFA}" type="slidenum">
              <a:rPr lang="en-GB" smtClean="0"/>
              <a:t>‹#›</a:t>
            </a:fld>
            <a:endParaRPr lang="en-GB"/>
          </a:p>
        </p:txBody>
      </p:sp>
    </p:spTree>
    <p:extLst>
      <p:ext uri="{BB962C8B-B14F-4D97-AF65-F5344CB8AC3E}">
        <p14:creationId xmlns:p14="http://schemas.microsoft.com/office/powerpoint/2010/main" val="2157219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Binary thought – masculine/feminine; subject/object; public/private</a:t>
            </a:r>
          </a:p>
        </p:txBody>
      </p:sp>
      <p:sp>
        <p:nvSpPr>
          <p:cNvPr id="4" name="Slide Number Placeholder 3"/>
          <p:cNvSpPr>
            <a:spLocks noGrp="1"/>
          </p:cNvSpPr>
          <p:nvPr>
            <p:ph type="sldNum" sz="quarter" idx="10"/>
          </p:nvPr>
        </p:nvSpPr>
        <p:spPr/>
        <p:txBody>
          <a:bodyPr/>
          <a:lstStyle/>
          <a:p>
            <a:fld id="{FAD8DAA2-0DD4-472E-86BA-F73D573E9CFA}" type="slidenum">
              <a:rPr lang="en-GB" smtClean="0"/>
              <a:t>8</a:t>
            </a:fld>
            <a:endParaRPr lang="en-GB"/>
          </a:p>
        </p:txBody>
      </p:sp>
    </p:spTree>
    <p:extLst>
      <p:ext uri="{BB962C8B-B14F-4D97-AF65-F5344CB8AC3E}">
        <p14:creationId xmlns:p14="http://schemas.microsoft.com/office/powerpoint/2010/main" val="3162414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Rather than obstructing or erasing a feminist voice, a </a:t>
            </a:r>
            <a:r>
              <a:rPr lang="en-GB" dirty="0" err="1"/>
              <a:t>poststructural</a:t>
            </a:r>
            <a:r>
              <a:rPr lang="en-GB" dirty="0"/>
              <a:t> perspective can allow us ‘to move towards a more empowering vision of the complexities of male-female relations’ (Vanessa Munro</a:t>
            </a:r>
          </a:p>
          <a:p>
            <a:endParaRPr lang="en-GB" dirty="0"/>
          </a:p>
        </p:txBody>
      </p:sp>
      <p:sp>
        <p:nvSpPr>
          <p:cNvPr id="4" name="Slide Number Placeholder 3"/>
          <p:cNvSpPr>
            <a:spLocks noGrp="1"/>
          </p:cNvSpPr>
          <p:nvPr>
            <p:ph type="sldNum" sz="quarter" idx="10"/>
          </p:nvPr>
        </p:nvSpPr>
        <p:spPr/>
        <p:txBody>
          <a:bodyPr/>
          <a:lstStyle/>
          <a:p>
            <a:fld id="{FAD8DAA2-0DD4-472E-86BA-F73D573E9CFA}" type="slidenum">
              <a:rPr lang="en-GB" smtClean="0"/>
              <a:t>9</a:t>
            </a:fld>
            <a:endParaRPr lang="en-GB"/>
          </a:p>
        </p:txBody>
      </p:sp>
    </p:spTree>
    <p:extLst>
      <p:ext uri="{BB962C8B-B14F-4D97-AF65-F5344CB8AC3E}">
        <p14:creationId xmlns:p14="http://schemas.microsoft.com/office/powerpoint/2010/main" val="1715100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3587608" y="4020001"/>
            <a:ext cx="5099191" cy="1143000"/>
          </a:xfrm>
        </p:spPr>
        <p:txBody>
          <a:bodyPr/>
          <a:lstStyle>
            <a:lvl1pPr algn="r">
              <a:defRPr b="1" i="0" spc="200">
                <a:solidFill>
                  <a:srgbClr val="FFFFFF"/>
                </a:solidFill>
                <a:latin typeface="Arial"/>
                <a:cs typeface="Arial"/>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lvl1pPr>
              <a:defRPr sz="1000" b="0" i="0">
                <a:solidFill>
                  <a:srgbClr val="FFFFFF"/>
                </a:solidFill>
                <a:latin typeface="Arial"/>
                <a:cs typeface="Arial"/>
              </a:defRPr>
            </a:lvl1pPr>
          </a:lstStyle>
          <a:p>
            <a:fld id="{6E69C4C9-B24F-7644-BBA2-E8BA247FA841}" type="slidenum">
              <a:rPr lang="en-US" smtClean="0"/>
              <a:pPr/>
              <a:t>‹#›</a:t>
            </a:fld>
            <a:endParaRPr lang="en-US" dirty="0"/>
          </a:p>
        </p:txBody>
      </p:sp>
      <p:pic>
        <p:nvPicPr>
          <p:cNvPr id="7" name="Picture 6" descr="BUL_LOGO_NEG_MONO_cropp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99423" y="497279"/>
            <a:ext cx="1587376" cy="575703"/>
          </a:xfrm>
          <a:prstGeom prst="rect">
            <a:avLst/>
          </a:prstGeom>
        </p:spPr>
      </p:pic>
    </p:spTree>
    <p:extLst>
      <p:ext uri="{BB962C8B-B14F-4D97-AF65-F5344CB8AC3E}">
        <p14:creationId xmlns:p14="http://schemas.microsoft.com/office/powerpoint/2010/main" val="4219214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s&amp;Legal UG Presentation Cover">
    <p:spTree>
      <p:nvGrpSpPr>
        <p:cNvPr id="1" name=""/>
        <p:cNvGrpSpPr/>
        <p:nvPr/>
      </p:nvGrpSpPr>
      <p:grpSpPr>
        <a:xfrm>
          <a:off x="0" y="0"/>
          <a:ext cx="0" cy="0"/>
          <a:chOff x="0" y="0"/>
          <a:chExt cx="0" cy="0"/>
        </a:xfrm>
      </p:grpSpPr>
      <p:sp>
        <p:nvSpPr>
          <p:cNvPr id="14" name="Rectangle 13"/>
          <p:cNvSpPr/>
          <p:nvPr userDrawn="1"/>
        </p:nvSpPr>
        <p:spPr>
          <a:xfrm>
            <a:off x="0" y="0"/>
            <a:ext cx="3214688" cy="3236913"/>
          </a:xfrm>
          <a:prstGeom prst="rect">
            <a:avLst/>
          </a:prstGeom>
          <a:solidFill>
            <a:srgbClr val="6925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a:off x="0" y="4861561"/>
            <a:ext cx="9144000" cy="1996439"/>
          </a:xfrm>
          <a:prstGeom prst="rect">
            <a:avLst/>
          </a:prstGeom>
          <a:solidFill>
            <a:srgbClr val="0090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7"/>
          <p:cNvGrpSpPr>
            <a:grpSpLocks/>
          </p:cNvGrpSpPr>
          <p:nvPr/>
        </p:nvGrpSpPr>
        <p:grpSpPr bwMode="auto">
          <a:xfrm>
            <a:off x="0" y="0"/>
            <a:ext cx="9164638" cy="4903788"/>
            <a:chOff x="0" y="0"/>
            <a:chExt cx="9165004" cy="4903453"/>
          </a:xfrm>
        </p:grpSpPr>
        <p:sp>
          <p:nvSpPr>
            <p:cNvPr id="6" name="Rectangle 5"/>
            <p:cNvSpPr/>
            <p:nvPr/>
          </p:nvSpPr>
          <p:spPr>
            <a:xfrm>
              <a:off x="3214816" y="0"/>
              <a:ext cx="5948600" cy="669879"/>
            </a:xfrm>
            <a:prstGeom prst="rect">
              <a:avLst/>
            </a:prstGeom>
            <a:solidFill>
              <a:srgbClr val="00907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Freeform 6"/>
            <p:cNvSpPr/>
            <p:nvPr/>
          </p:nvSpPr>
          <p:spPr>
            <a:xfrm>
              <a:off x="0" y="0"/>
              <a:ext cx="9165004" cy="4903453"/>
            </a:xfrm>
            <a:custGeom>
              <a:avLst/>
              <a:gdLst>
                <a:gd name="connsiteX0" fmla="*/ 0 w 9163845"/>
                <a:gd name="connsiteY0" fmla="*/ 4903453 h 4903453"/>
                <a:gd name="connsiteX1" fmla="*/ 0 w 9163845"/>
                <a:gd name="connsiteY1" fmla="*/ 3227813 h 4903453"/>
                <a:gd name="connsiteX2" fmla="*/ 3236892 w 9163845"/>
                <a:gd name="connsiteY2" fmla="*/ 0 h 4903453"/>
                <a:gd name="connsiteX3" fmla="*/ 9163845 w 9163845"/>
                <a:gd name="connsiteY3" fmla="*/ 8819 h 4903453"/>
                <a:gd name="connsiteX4" fmla="*/ 9146205 w 9163845"/>
                <a:gd name="connsiteY4" fmla="*/ 4894634 h 4903453"/>
                <a:gd name="connsiteX5" fmla="*/ 0 w 9163845"/>
                <a:gd name="connsiteY5" fmla="*/ 4903453 h 490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3845" h="4903453">
                  <a:moveTo>
                    <a:pt x="0" y="4903453"/>
                  </a:moveTo>
                  <a:lnTo>
                    <a:pt x="0" y="3227813"/>
                  </a:lnTo>
                  <a:lnTo>
                    <a:pt x="3236892" y="0"/>
                  </a:lnTo>
                  <a:lnTo>
                    <a:pt x="9163845" y="8819"/>
                  </a:lnTo>
                  <a:lnTo>
                    <a:pt x="9146205" y="4894634"/>
                  </a:lnTo>
                  <a:lnTo>
                    <a:pt x="0" y="4903453"/>
                  </a:lnTo>
                  <a:close/>
                </a:path>
              </a:pathLst>
            </a:custGeom>
            <a:solidFill>
              <a:srgbClr val="00907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pic>
        <p:nvPicPr>
          <p:cNvPr id="8"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0" y="4861561"/>
            <a:ext cx="9144000" cy="199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p:nvCxnSpPr>
        <p:spPr>
          <a:xfrm flipV="1">
            <a:off x="-61913" y="-61913"/>
            <a:ext cx="3360738" cy="3360738"/>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1"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449388" y="1428750"/>
            <a:ext cx="3841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3051674" y="3721849"/>
            <a:ext cx="5724025" cy="1053738"/>
          </a:xfrm>
        </p:spPr>
        <p:txBody>
          <a:bodyPr>
            <a:normAutofit/>
          </a:bodyPr>
          <a:lstStyle>
            <a:lvl1pPr marL="0" indent="0" algn="r">
              <a:buNone/>
              <a:defRPr sz="1800" b="0" i="0">
                <a:solidFill>
                  <a:srgbClr val="FFFFFF"/>
                </a:solidFill>
                <a:latin typeface="Gotham Book"/>
                <a:cs typeface="Gotham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3051675" y="2028202"/>
            <a:ext cx="5724024" cy="1625072"/>
          </a:xfrm>
        </p:spPr>
        <p:txBody>
          <a:bodyPr anchor="t">
            <a:normAutofit/>
          </a:bodyPr>
          <a:lstStyle>
            <a:lvl1pPr algn="r">
              <a:defRPr sz="3200" b="0" i="0">
                <a:solidFill>
                  <a:schemeClr val="bg1"/>
                </a:solidFill>
                <a:latin typeface="Gotham Light"/>
                <a:cs typeface="Gotham Light"/>
              </a:defRPr>
            </a:lvl1pPr>
          </a:lstStyle>
          <a:p>
            <a:r>
              <a:rPr lang="en-US"/>
              <a:t>Click to edit Master title style</a:t>
            </a:r>
            <a:endParaRPr lang="en-US" dirty="0"/>
          </a:p>
        </p:txBody>
      </p:sp>
      <p:sp>
        <p:nvSpPr>
          <p:cNvPr id="13" name="Text Placeholder 12"/>
          <p:cNvSpPr>
            <a:spLocks noGrp="1"/>
          </p:cNvSpPr>
          <p:nvPr>
            <p:ph type="body" sz="quarter" idx="10"/>
          </p:nvPr>
        </p:nvSpPr>
        <p:spPr>
          <a:xfrm>
            <a:off x="3051175" y="1403351"/>
            <a:ext cx="5724525" cy="565150"/>
          </a:xfrm>
        </p:spPr>
        <p:txBody>
          <a:bodyPr/>
          <a:lstStyle>
            <a:lvl1pPr marL="0" indent="0" algn="r">
              <a:buNone/>
              <a:defRPr sz="1800">
                <a:solidFill>
                  <a:srgbClr val="69256F"/>
                </a:solidFill>
                <a:latin typeface="Interstate-Bold"/>
                <a:cs typeface="Interstate-Bold"/>
              </a:defRPr>
            </a:lvl1pPr>
            <a:lvl2pPr marL="457200" indent="0">
              <a:buNone/>
              <a:defRPr>
                <a:latin typeface="Interstate-Bold"/>
                <a:cs typeface="Interstate-Bold"/>
              </a:defRPr>
            </a:lvl2pPr>
            <a:lvl3pPr marL="914400" indent="0">
              <a:buNone/>
              <a:defRPr>
                <a:latin typeface="Interstate-Bold"/>
                <a:cs typeface="Interstate-Bold"/>
              </a:defRPr>
            </a:lvl3pPr>
            <a:lvl4pPr marL="1371600" indent="0">
              <a:buNone/>
              <a:defRPr>
                <a:latin typeface="Interstate-Bold"/>
                <a:cs typeface="Interstate-Bold"/>
              </a:defRPr>
            </a:lvl4pPr>
            <a:lvl5pPr marL="1828800" indent="0">
              <a:buNone/>
              <a:defRPr>
                <a:latin typeface="Interstate-Bold"/>
                <a:cs typeface="Interstate-Bold"/>
              </a:defRPr>
            </a:lvl5pPr>
          </a:lstStyle>
          <a:p>
            <a:pPr lvl="0"/>
            <a:r>
              <a:rPr lang="en-US"/>
              <a:t>Click to edit Master text styles</a:t>
            </a:r>
          </a:p>
        </p:txBody>
      </p:sp>
      <p:sp>
        <p:nvSpPr>
          <p:cNvPr id="15" name="TextBox 14"/>
          <p:cNvSpPr txBox="1"/>
          <p:nvPr userDrawn="1"/>
        </p:nvSpPr>
        <p:spPr>
          <a:xfrm>
            <a:off x="-3276600" y="228600"/>
            <a:ext cx="2514600" cy="923330"/>
          </a:xfrm>
          <a:prstGeom prst="rect">
            <a:avLst/>
          </a:prstGeom>
          <a:noFill/>
        </p:spPr>
        <p:txBody>
          <a:bodyPr wrap="square" rtlCol="0">
            <a:spAutoFit/>
          </a:bodyPr>
          <a:lstStyle/>
          <a:p>
            <a:r>
              <a:rPr lang="en-US" dirty="0"/>
              <a:t>Photo can be replaced with another,</a:t>
            </a:r>
            <a:r>
              <a:rPr lang="en-US" baseline="0" dirty="0"/>
              <a:t> or deleted to reveal a </a:t>
            </a:r>
            <a:r>
              <a:rPr lang="en-US" baseline="0" dirty="0" err="1"/>
              <a:t>colour</a:t>
            </a:r>
            <a:r>
              <a:rPr lang="en-US" baseline="0" dirty="0"/>
              <a:t>.</a:t>
            </a:r>
            <a:endParaRPr lang="en-US" dirty="0"/>
          </a:p>
        </p:txBody>
      </p:sp>
    </p:spTree>
    <p:extLst>
      <p:ext uri="{BB962C8B-B14F-4D97-AF65-F5344CB8AC3E}">
        <p14:creationId xmlns:p14="http://schemas.microsoft.com/office/powerpoint/2010/main" val="2661636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UG Presentation Photo Divider Page">
    <p:spTree>
      <p:nvGrpSpPr>
        <p:cNvPr id="1" name=""/>
        <p:cNvGrpSpPr/>
        <p:nvPr/>
      </p:nvGrpSpPr>
      <p:grpSpPr>
        <a:xfrm>
          <a:off x="0" y="0"/>
          <a:ext cx="0" cy="0"/>
          <a:chOff x="0" y="0"/>
          <a:chExt cx="0" cy="0"/>
        </a:xfrm>
      </p:grpSpPr>
      <p:pic>
        <p:nvPicPr>
          <p:cNvPr id="3" name="Picture 2" descr="IgorE-20150521-405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
        <p:nvSpPr>
          <p:cNvPr id="12" name="Rectangle 11"/>
          <p:cNvSpPr/>
          <p:nvPr userDrawn="1"/>
        </p:nvSpPr>
        <p:spPr>
          <a:xfrm>
            <a:off x="0" y="4861561"/>
            <a:ext cx="9144000" cy="1996439"/>
          </a:xfrm>
          <a:prstGeom prst="rect">
            <a:avLst/>
          </a:prstGeom>
          <a:solidFill>
            <a:srgbClr val="0090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0" y="4861561"/>
            <a:ext cx="9144000" cy="199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66529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UG Presentation Photo Divider 2 Page">
    <p:spTree>
      <p:nvGrpSpPr>
        <p:cNvPr id="1" name=""/>
        <p:cNvGrpSpPr/>
        <p:nvPr/>
      </p:nvGrpSpPr>
      <p:grpSpPr>
        <a:xfrm>
          <a:off x="0" y="0"/>
          <a:ext cx="0" cy="0"/>
          <a:chOff x="0" y="0"/>
          <a:chExt cx="0" cy="0"/>
        </a:xfrm>
      </p:grpSpPr>
      <p:sp>
        <p:nvSpPr>
          <p:cNvPr id="13" name="Rectangle 12"/>
          <p:cNvSpPr/>
          <p:nvPr userDrawn="1"/>
        </p:nvSpPr>
        <p:spPr>
          <a:xfrm>
            <a:off x="0" y="1"/>
            <a:ext cx="9144000" cy="1612900"/>
          </a:xfrm>
          <a:prstGeom prst="rect">
            <a:avLst/>
          </a:prstGeom>
          <a:solidFill>
            <a:srgbClr val="0090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p:nvPr/>
        </p:nvCxnSpPr>
        <p:spPr>
          <a:xfrm flipV="1">
            <a:off x="7175499" y="0"/>
            <a:ext cx="1600200" cy="160020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435475" y="635000"/>
            <a:ext cx="5724024" cy="473075"/>
          </a:xfrm>
        </p:spPr>
        <p:txBody>
          <a:bodyPr anchor="t">
            <a:normAutofit/>
          </a:bodyPr>
          <a:lstStyle>
            <a:lvl1pPr algn="l">
              <a:defRPr sz="1800" b="0" i="0">
                <a:solidFill>
                  <a:schemeClr val="bg1"/>
                </a:solidFill>
                <a:latin typeface="Gotham Light"/>
                <a:cs typeface="Gotham Light"/>
              </a:defRPr>
            </a:lvl1pPr>
          </a:lstStyle>
          <a:p>
            <a:r>
              <a:rPr lang="en-US"/>
              <a:t>Click to edit Master title style</a:t>
            </a:r>
            <a:endParaRPr lang="en-US" dirty="0"/>
          </a:p>
        </p:txBody>
      </p:sp>
      <p:sp>
        <p:nvSpPr>
          <p:cNvPr id="3" name="Right Triangle 2"/>
          <p:cNvSpPr/>
          <p:nvPr userDrawn="1"/>
        </p:nvSpPr>
        <p:spPr>
          <a:xfrm rot="16200000">
            <a:off x="7162799" y="0"/>
            <a:ext cx="1612900" cy="1612900"/>
          </a:xfrm>
          <a:prstGeom prst="rtTriangle">
            <a:avLst/>
          </a:prstGeom>
          <a:solidFill>
            <a:srgbClr val="6925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8775699" y="1"/>
            <a:ext cx="368301" cy="1612900"/>
          </a:xfrm>
          <a:prstGeom prst="rect">
            <a:avLst/>
          </a:prstGeom>
          <a:solidFill>
            <a:srgbClr val="6925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10488" y="666750"/>
            <a:ext cx="3841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604982"/>
            <a:ext cx="9144000" cy="6084541"/>
          </a:xfrm>
          <a:prstGeom prst="rect">
            <a:avLst/>
          </a:prstGeom>
        </p:spPr>
      </p:pic>
    </p:spTree>
    <p:extLst>
      <p:ext uri="{BB962C8B-B14F-4D97-AF65-F5344CB8AC3E}">
        <p14:creationId xmlns:p14="http://schemas.microsoft.com/office/powerpoint/2010/main" val="4054695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UG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55800"/>
            <a:ext cx="8229600" cy="4170363"/>
          </a:xfrm>
        </p:spPr>
        <p:txBody>
          <a:bodyPr/>
          <a:lstStyle>
            <a:lvl1pPr>
              <a:defRPr sz="1400" b="0" i="0">
                <a:latin typeface="Interstate-Light"/>
                <a:cs typeface="Interstate-Light"/>
              </a:defRPr>
            </a:lvl1pPr>
            <a:lvl2pPr>
              <a:defRPr sz="1400" b="0" i="0">
                <a:latin typeface="Interstate-Light"/>
                <a:cs typeface="Interstate-Light"/>
              </a:defRPr>
            </a:lvl2pPr>
            <a:lvl3pPr>
              <a:defRPr sz="1400" b="0" i="0">
                <a:latin typeface="Interstate-Light"/>
                <a:cs typeface="Interstate-Light"/>
              </a:defRPr>
            </a:lvl3pPr>
            <a:lvl4pPr>
              <a:defRPr sz="1400" b="0" i="0">
                <a:latin typeface="Interstate-Light"/>
                <a:cs typeface="Interstate-Light"/>
              </a:defRPr>
            </a:lvl4pPr>
            <a:lvl5pPr>
              <a:defRPr sz="1400" b="0" i="0">
                <a:latin typeface="Interstate-Light"/>
                <a:cs typeface="Interstate-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sz="1000" b="0" i="0">
                <a:latin typeface="Interstate-Light"/>
                <a:cs typeface="Interstate-Light"/>
              </a:defRPr>
            </a:lvl1pPr>
          </a:lstStyle>
          <a:p>
            <a:pPr>
              <a:defRPr/>
            </a:pPr>
            <a:fld id="{29A39D3F-979A-534F-9E38-FF3D855EC65A}" type="datetimeFigureOut">
              <a:rPr lang="en-US" smtClean="0"/>
              <a:pPr>
                <a:defRPr/>
              </a:pPr>
              <a:t>11/5/2017</a:t>
            </a:fld>
            <a:endParaRPr lang="en-US" dirty="0"/>
          </a:p>
        </p:txBody>
      </p:sp>
      <p:sp>
        <p:nvSpPr>
          <p:cNvPr id="5" name="Footer Placeholder 4"/>
          <p:cNvSpPr>
            <a:spLocks noGrp="1"/>
          </p:cNvSpPr>
          <p:nvPr>
            <p:ph type="ftr" sz="quarter" idx="11"/>
          </p:nvPr>
        </p:nvSpPr>
        <p:spPr/>
        <p:txBody>
          <a:bodyPr/>
          <a:lstStyle>
            <a:lvl1pPr>
              <a:defRPr sz="1000" b="0" i="0">
                <a:latin typeface="Interstate-Light"/>
                <a:cs typeface="Interstate-Light"/>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sz="1000" b="0" i="0">
                <a:latin typeface="Interstate-Light"/>
                <a:cs typeface="Interstate-Light"/>
              </a:defRPr>
            </a:lvl1pPr>
          </a:lstStyle>
          <a:p>
            <a:pPr>
              <a:defRPr/>
            </a:pPr>
            <a:fld id="{DC1A8AD8-03DE-BE44-B73B-9219905AB413}" type="slidenum">
              <a:rPr lang="en-US" smtClean="0"/>
              <a:pPr>
                <a:defRPr/>
              </a:pPr>
              <a:t>‹#›</a:t>
            </a:fld>
            <a:endParaRPr lang="en-US" dirty="0"/>
          </a:p>
        </p:txBody>
      </p:sp>
      <p:sp>
        <p:nvSpPr>
          <p:cNvPr id="13" name="Rectangle 12"/>
          <p:cNvSpPr/>
          <p:nvPr userDrawn="1"/>
        </p:nvSpPr>
        <p:spPr>
          <a:xfrm>
            <a:off x="0" y="1"/>
            <a:ext cx="9144000" cy="1612900"/>
          </a:xfrm>
          <a:prstGeom prst="rect">
            <a:avLst/>
          </a:prstGeom>
          <a:solidFill>
            <a:srgbClr val="0090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userDrawn="1"/>
        </p:nvCxnSpPr>
        <p:spPr>
          <a:xfrm flipV="1">
            <a:off x="7175499" y="0"/>
            <a:ext cx="1600200" cy="160020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Title 1"/>
          <p:cNvSpPr>
            <a:spLocks noGrp="1"/>
          </p:cNvSpPr>
          <p:nvPr>
            <p:ph type="ctrTitle"/>
          </p:nvPr>
        </p:nvSpPr>
        <p:spPr>
          <a:xfrm>
            <a:off x="435475" y="635000"/>
            <a:ext cx="5724024" cy="473075"/>
          </a:xfrm>
        </p:spPr>
        <p:txBody>
          <a:bodyPr anchor="t">
            <a:normAutofit/>
          </a:bodyPr>
          <a:lstStyle>
            <a:lvl1pPr algn="l">
              <a:defRPr sz="1800" b="0" i="0">
                <a:solidFill>
                  <a:schemeClr val="bg1"/>
                </a:solidFill>
                <a:latin typeface="Gotham Light"/>
                <a:cs typeface="Gotham Light"/>
              </a:defRPr>
            </a:lvl1pPr>
          </a:lstStyle>
          <a:p>
            <a:r>
              <a:rPr lang="en-US"/>
              <a:t>Click to edit Master title style</a:t>
            </a:r>
            <a:endParaRPr lang="en-US" dirty="0"/>
          </a:p>
        </p:txBody>
      </p:sp>
      <p:sp>
        <p:nvSpPr>
          <p:cNvPr id="16" name="Right Triangle 15"/>
          <p:cNvSpPr/>
          <p:nvPr userDrawn="1"/>
        </p:nvSpPr>
        <p:spPr>
          <a:xfrm rot="16200000">
            <a:off x="7162799" y="0"/>
            <a:ext cx="1612900" cy="1612900"/>
          </a:xfrm>
          <a:prstGeom prst="rtTriangle">
            <a:avLst/>
          </a:prstGeom>
          <a:solidFill>
            <a:srgbClr val="6925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userDrawn="1"/>
        </p:nvSpPr>
        <p:spPr>
          <a:xfrm>
            <a:off x="8775699" y="1"/>
            <a:ext cx="368301" cy="1612900"/>
          </a:xfrm>
          <a:prstGeom prst="rect">
            <a:avLst/>
          </a:prstGeom>
          <a:solidFill>
            <a:srgbClr val="6925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10488" y="666750"/>
            <a:ext cx="3841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17531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UG Content 2">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955800"/>
            <a:ext cx="4038600" cy="4170363"/>
          </a:xfrm>
        </p:spPr>
        <p:txBody>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955800"/>
            <a:ext cx="4038600" cy="4170363"/>
          </a:xfrm>
        </p:spPr>
        <p:txBody>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C6620685-BC3C-494D-9A43-65179975CA2A}" type="datetimeFigureOut">
              <a:rPr lang="en-US"/>
              <a:pPr>
                <a:defRPr/>
              </a:pPr>
              <a:t>11/5/2017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A8479EA-562B-9942-ADD9-7C348EAB6B50}" type="slidenum">
              <a:rPr lang="en-US"/>
              <a:pPr>
                <a:defRPr/>
              </a:pPr>
              <a:t>‹#›</a:t>
            </a:fld>
            <a:endParaRPr lang="en-US"/>
          </a:p>
        </p:txBody>
      </p:sp>
      <p:sp>
        <p:nvSpPr>
          <p:cNvPr id="8" name="Rectangle 7"/>
          <p:cNvSpPr/>
          <p:nvPr userDrawn="1"/>
        </p:nvSpPr>
        <p:spPr>
          <a:xfrm>
            <a:off x="0" y="1"/>
            <a:ext cx="9144000" cy="1612900"/>
          </a:xfrm>
          <a:prstGeom prst="rect">
            <a:avLst/>
          </a:prstGeom>
          <a:solidFill>
            <a:srgbClr val="0090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userDrawn="1"/>
        </p:nvCxnSpPr>
        <p:spPr>
          <a:xfrm flipV="1">
            <a:off x="7175499" y="0"/>
            <a:ext cx="1600200" cy="160020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435475" y="635000"/>
            <a:ext cx="5724024" cy="473075"/>
          </a:xfrm>
        </p:spPr>
        <p:txBody>
          <a:bodyPr anchor="t">
            <a:normAutofit/>
          </a:bodyPr>
          <a:lstStyle>
            <a:lvl1pPr algn="l">
              <a:defRPr sz="1800" b="0" i="0">
                <a:solidFill>
                  <a:schemeClr val="bg1"/>
                </a:solidFill>
                <a:latin typeface="Gotham Light"/>
                <a:cs typeface="Gotham Light"/>
              </a:defRPr>
            </a:lvl1pPr>
          </a:lstStyle>
          <a:p>
            <a:r>
              <a:rPr lang="en-US"/>
              <a:t>Click to edit Master title style</a:t>
            </a:r>
            <a:endParaRPr lang="en-US" dirty="0"/>
          </a:p>
        </p:txBody>
      </p:sp>
      <p:sp>
        <p:nvSpPr>
          <p:cNvPr id="11" name="Right Triangle 10"/>
          <p:cNvSpPr/>
          <p:nvPr userDrawn="1"/>
        </p:nvSpPr>
        <p:spPr>
          <a:xfrm rot="16200000">
            <a:off x="7162799" y="0"/>
            <a:ext cx="1612900" cy="1612900"/>
          </a:xfrm>
          <a:prstGeom prst="rtTriangle">
            <a:avLst/>
          </a:prstGeom>
          <a:solidFill>
            <a:srgbClr val="6925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a:off x="8775699" y="1"/>
            <a:ext cx="368301" cy="1612900"/>
          </a:xfrm>
          <a:prstGeom prst="rect">
            <a:avLst/>
          </a:prstGeom>
          <a:solidFill>
            <a:srgbClr val="6925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10488" y="666750"/>
            <a:ext cx="3841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9158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UG Content 3">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1955800"/>
            <a:ext cx="5111750" cy="41703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955800"/>
            <a:ext cx="3008313" cy="41703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EE54068-34DA-E748-B655-6519E510DA1E}" type="datetimeFigureOut">
              <a:rPr lang="en-US"/>
              <a:pPr>
                <a:defRPr/>
              </a:pPr>
              <a:t>11/5/2017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F7A45C3-181E-9D4E-9741-64C0ED2B7EBE}" type="slidenum">
              <a:rPr lang="en-US"/>
              <a:pPr>
                <a:defRPr/>
              </a:pPr>
              <a:t>‹#›</a:t>
            </a:fld>
            <a:endParaRPr lang="en-US"/>
          </a:p>
        </p:txBody>
      </p:sp>
      <p:sp>
        <p:nvSpPr>
          <p:cNvPr id="10" name="Rectangle 9"/>
          <p:cNvSpPr/>
          <p:nvPr userDrawn="1"/>
        </p:nvSpPr>
        <p:spPr>
          <a:xfrm>
            <a:off x="0" y="0"/>
            <a:ext cx="9144000" cy="1612900"/>
          </a:xfrm>
          <a:prstGeom prst="rect">
            <a:avLst/>
          </a:prstGeom>
          <a:solidFill>
            <a:srgbClr val="0090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userDrawn="1"/>
        </p:nvCxnSpPr>
        <p:spPr>
          <a:xfrm flipV="1">
            <a:off x="7175499" y="-1"/>
            <a:ext cx="1600200" cy="160020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userDrawn="1"/>
        </p:nvSpPr>
        <p:spPr bwMode="auto">
          <a:xfrm>
            <a:off x="435475" y="634999"/>
            <a:ext cx="5724024"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lvl1pPr algn="l" defTabSz="457200" rtl="0" eaLnBrk="1" fontAlgn="base" hangingPunct="1">
              <a:spcBef>
                <a:spcPct val="0"/>
              </a:spcBef>
              <a:spcAft>
                <a:spcPct val="0"/>
              </a:spcAft>
              <a:defRPr sz="1800" b="0" i="0" kern="1200">
                <a:solidFill>
                  <a:schemeClr val="bg1"/>
                </a:solidFill>
                <a:latin typeface="Gotham Light"/>
                <a:ea typeface="ＭＳ Ｐゴシック" charset="0"/>
                <a:cs typeface="Gotham Light"/>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a:t>Click to edit Master title style</a:t>
            </a:r>
            <a:endParaRPr lang="en-US" dirty="0"/>
          </a:p>
        </p:txBody>
      </p:sp>
      <p:sp>
        <p:nvSpPr>
          <p:cNvPr id="13" name="Right Triangle 12"/>
          <p:cNvSpPr/>
          <p:nvPr userDrawn="1"/>
        </p:nvSpPr>
        <p:spPr>
          <a:xfrm rot="16200000">
            <a:off x="7162799" y="-1"/>
            <a:ext cx="1612900" cy="1612900"/>
          </a:xfrm>
          <a:prstGeom prst="rtTriangle">
            <a:avLst/>
          </a:prstGeom>
          <a:solidFill>
            <a:srgbClr val="6925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8775699" y="0"/>
            <a:ext cx="368301" cy="1612900"/>
          </a:xfrm>
          <a:prstGeom prst="rect">
            <a:avLst/>
          </a:prstGeom>
          <a:solidFill>
            <a:srgbClr val="6925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10488" y="666749"/>
            <a:ext cx="3841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6223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38564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8327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PS_1057 Student Triangle Brand Powerpoint Template bg 254x190m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685800" y="2130425"/>
            <a:ext cx="7772400" cy="1470025"/>
          </a:xfrm>
        </p:spPr>
        <p:txBody>
          <a:bodyPr/>
          <a:lstStyle>
            <a:lvl1pPr>
              <a:defRPr b="1" spc="20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sz="1000">
                <a:solidFill>
                  <a:srgbClr val="FFFFFF"/>
                </a:solidFill>
                <a:latin typeface="Arial"/>
                <a:cs typeface="Arial"/>
              </a:defRPr>
            </a:lvl1pPr>
          </a:lstStyle>
          <a:p>
            <a:fld id="{65C1D01F-1381-344E-BE81-7AC5AFD38DB9}" type="datetimeFigureOut">
              <a:rPr lang="en-US" smtClean="0"/>
              <a:pPr/>
              <a:t>11/5/2017</a:t>
            </a:fld>
            <a:endParaRPr lang="en-US" dirty="0"/>
          </a:p>
        </p:txBody>
      </p:sp>
      <p:sp>
        <p:nvSpPr>
          <p:cNvPr id="6" name="Slide Number Placeholder 5"/>
          <p:cNvSpPr>
            <a:spLocks noGrp="1"/>
          </p:cNvSpPr>
          <p:nvPr>
            <p:ph type="sldNum" sz="quarter" idx="12"/>
          </p:nvPr>
        </p:nvSpPr>
        <p:spPr/>
        <p:txBody>
          <a:bodyPr/>
          <a:lstStyle>
            <a:lvl1pPr>
              <a:defRPr sz="1000" b="0" i="0">
                <a:solidFill>
                  <a:srgbClr val="FFFFFF"/>
                </a:solidFill>
                <a:latin typeface="Arial"/>
                <a:cs typeface="Arial"/>
              </a:defRPr>
            </a:lvl1pPr>
          </a:lstStyle>
          <a:p>
            <a:fld id="{6E69C4C9-B24F-7644-BBA2-E8BA247FA841}" type="slidenum">
              <a:rPr lang="en-US" smtClean="0"/>
              <a:pPr/>
              <a:t>‹#›</a:t>
            </a:fld>
            <a:endParaRPr lang="en-US" dirty="0"/>
          </a:p>
        </p:txBody>
      </p:sp>
      <p:pic>
        <p:nvPicPr>
          <p:cNvPr id="8" name="Picture 7" descr="BUL_LOGO_NEG_MONO_cropp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78312" y="497279"/>
            <a:ext cx="1587376" cy="575703"/>
          </a:xfrm>
          <a:prstGeom prst="rect">
            <a:avLst/>
          </a:prstGeom>
        </p:spPr>
      </p:pic>
      <p:sp>
        <p:nvSpPr>
          <p:cNvPr id="9" name="TextBox 8"/>
          <p:cNvSpPr txBox="1"/>
          <p:nvPr userDrawn="1"/>
        </p:nvSpPr>
        <p:spPr>
          <a:xfrm>
            <a:off x="3507129" y="6433468"/>
            <a:ext cx="2133600" cy="230832"/>
          </a:xfrm>
          <a:prstGeom prst="rect">
            <a:avLst/>
          </a:prstGeom>
          <a:noFill/>
        </p:spPr>
        <p:txBody>
          <a:bodyPr wrap="square" rtlCol="0">
            <a:spAutoFit/>
          </a:bodyPr>
          <a:lstStyle/>
          <a:p>
            <a:pPr algn="ctr"/>
            <a:r>
              <a:rPr lang="en-US" sz="900" dirty="0">
                <a:solidFill>
                  <a:srgbClr val="FFFFFF"/>
                </a:solidFill>
              </a:rPr>
              <a:t>BRUNEL UNIVERSITY LONDON</a:t>
            </a:r>
          </a:p>
        </p:txBody>
      </p:sp>
    </p:spTree>
    <p:extLst>
      <p:ext uri="{BB962C8B-B14F-4D97-AF65-F5344CB8AC3E}">
        <p14:creationId xmlns:p14="http://schemas.microsoft.com/office/powerpoint/2010/main" val="1001995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DPS_1057 Student Triangle Brand Powerpoint Template bg 254x190m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itle 1"/>
          <p:cNvSpPr>
            <a:spLocks noGrp="1"/>
          </p:cNvSpPr>
          <p:nvPr>
            <p:ph type="title" hasCustomPrompt="1"/>
          </p:nvPr>
        </p:nvSpPr>
        <p:spPr>
          <a:xfrm>
            <a:off x="457200" y="274638"/>
            <a:ext cx="8229600" cy="1143000"/>
          </a:xfrm>
        </p:spPr>
        <p:txBody>
          <a:bodyPr>
            <a:normAutofit/>
          </a:bodyPr>
          <a:lstStyle>
            <a:lvl1pPr>
              <a:defRPr sz="2800" b="1" i="0" kern="1200" spc="200">
                <a:solidFill>
                  <a:srgbClr val="FFFFFF"/>
                </a:solidFill>
                <a:latin typeface="Arial"/>
                <a:cs typeface="Arial"/>
              </a:defRPr>
            </a:lvl1pPr>
          </a:lstStyle>
          <a:p>
            <a:r>
              <a:rPr lang="en-US" dirty="0"/>
              <a:t>CLICK TO EDIT MASTER TITLE STYLE</a:t>
            </a:r>
          </a:p>
        </p:txBody>
      </p:sp>
      <p:sp>
        <p:nvSpPr>
          <p:cNvPr id="11" name="Content Placeholder 9"/>
          <p:cNvSpPr>
            <a:spLocks noGrp="1"/>
          </p:cNvSpPr>
          <p:nvPr>
            <p:ph sz="quarter" idx="13"/>
          </p:nvPr>
        </p:nvSpPr>
        <p:spPr>
          <a:xfrm>
            <a:off x="457200" y="1622425"/>
            <a:ext cx="8229600" cy="4152900"/>
          </a:xfrm>
        </p:spPr>
        <p:txBody>
          <a:bodyPr>
            <a:normAutofit/>
          </a:bodyPr>
          <a:lstStyle>
            <a:lvl1pPr>
              <a:defRPr sz="1400" b="0" i="0">
                <a:solidFill>
                  <a:srgbClr val="FFFFFF"/>
                </a:solidFill>
                <a:latin typeface="Arial"/>
                <a:cs typeface="Arial"/>
              </a:defRPr>
            </a:lvl1pPr>
            <a:lvl2pPr>
              <a:defRPr sz="1400" b="0" i="0">
                <a:solidFill>
                  <a:srgbClr val="FFFFFF"/>
                </a:solidFill>
                <a:latin typeface="Arial"/>
                <a:cs typeface="Arial"/>
              </a:defRPr>
            </a:lvl2pPr>
            <a:lvl3pPr>
              <a:defRPr sz="1400" b="0" i="0">
                <a:solidFill>
                  <a:srgbClr val="FFFFFF"/>
                </a:solidFill>
                <a:latin typeface="Arial"/>
                <a:cs typeface="Arial"/>
              </a:defRPr>
            </a:lvl3pPr>
            <a:lvl4pPr>
              <a:defRPr sz="1400" b="0" i="0">
                <a:solidFill>
                  <a:srgbClr val="FFFFFF"/>
                </a:solidFill>
                <a:latin typeface="Arial"/>
                <a:cs typeface="Arial"/>
              </a:defRPr>
            </a:lvl4pPr>
            <a:lvl5pPr>
              <a:defRPr sz="1400" b="0" i="0">
                <a:solidFill>
                  <a:srgbClr val="FFFFFF"/>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3"/>
          <p:cNvSpPr>
            <a:spLocks noGrp="1"/>
          </p:cNvSpPr>
          <p:nvPr>
            <p:ph type="ftr" sz="quarter" idx="11"/>
          </p:nvPr>
        </p:nvSpPr>
        <p:spPr>
          <a:xfrm>
            <a:off x="3124200" y="6356350"/>
            <a:ext cx="2895600" cy="365125"/>
          </a:xfrm>
          <a:ln>
            <a:noFill/>
          </a:ln>
        </p:spPr>
        <p:txBody>
          <a:bodyPr/>
          <a:lstStyle>
            <a:lvl1pPr>
              <a:defRPr sz="900" b="0" i="0">
                <a:solidFill>
                  <a:srgbClr val="FFFFFF"/>
                </a:solidFill>
                <a:latin typeface="Arial"/>
                <a:cs typeface="Arial"/>
              </a:defRPr>
            </a:lvl1pPr>
          </a:lstStyle>
          <a:p>
            <a:fld id="{65C1D01F-1381-344E-BE81-7AC5AFD38DB9}" type="datetimeFigureOut">
              <a:rPr lang="en-US" smtClean="0"/>
              <a:pPr/>
              <a:t>11/5/2017</a:t>
            </a:fld>
            <a:endParaRPr lang="en-US" dirty="0"/>
          </a:p>
        </p:txBody>
      </p:sp>
      <p:sp>
        <p:nvSpPr>
          <p:cNvPr id="13" name="Slide Number Placeholder 4"/>
          <p:cNvSpPr>
            <a:spLocks noGrp="1"/>
          </p:cNvSpPr>
          <p:nvPr>
            <p:ph type="sldNum" sz="quarter" idx="12"/>
          </p:nvPr>
        </p:nvSpPr>
        <p:spPr>
          <a:xfrm>
            <a:off x="6553200" y="6356350"/>
            <a:ext cx="2133600" cy="365125"/>
          </a:xfrm>
          <a:ln>
            <a:noFill/>
          </a:ln>
        </p:spPr>
        <p:txBody>
          <a:bodyPr/>
          <a:lstStyle>
            <a:lvl1pPr>
              <a:defRPr sz="900" b="0" i="0">
                <a:solidFill>
                  <a:srgbClr val="FFFFFF"/>
                </a:solidFill>
                <a:latin typeface="Arial"/>
                <a:cs typeface="Arial"/>
              </a:defRPr>
            </a:lvl1pPr>
          </a:lstStyle>
          <a:p>
            <a:fld id="{6E69C4C9-B24F-7644-BBA2-E8BA247FA841}" type="slidenum">
              <a:rPr lang="en-US" smtClean="0"/>
              <a:pPr/>
              <a:t>‹#›</a:t>
            </a:fld>
            <a:endParaRPr lang="en-US" dirty="0"/>
          </a:p>
        </p:txBody>
      </p:sp>
      <p:sp>
        <p:nvSpPr>
          <p:cNvPr id="14" name="TextBox 13"/>
          <p:cNvSpPr txBox="1"/>
          <p:nvPr userDrawn="1"/>
        </p:nvSpPr>
        <p:spPr>
          <a:xfrm>
            <a:off x="457200" y="6424197"/>
            <a:ext cx="2133600" cy="230832"/>
          </a:xfrm>
          <a:prstGeom prst="rect">
            <a:avLst/>
          </a:prstGeom>
          <a:noFill/>
        </p:spPr>
        <p:txBody>
          <a:bodyPr wrap="square" rtlCol="0">
            <a:spAutoFit/>
          </a:bodyPr>
          <a:lstStyle/>
          <a:p>
            <a:r>
              <a:rPr lang="en-US" sz="900" dirty="0">
                <a:solidFill>
                  <a:srgbClr val="FFFFFF"/>
                </a:solidFill>
              </a:rPr>
              <a:t>BRUNEL UNIVERSITY LONDON</a:t>
            </a:r>
          </a:p>
        </p:txBody>
      </p:sp>
    </p:spTree>
    <p:extLst>
      <p:ext uri="{BB962C8B-B14F-4D97-AF65-F5344CB8AC3E}">
        <p14:creationId xmlns:p14="http://schemas.microsoft.com/office/powerpoint/2010/main" val="1802679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DPS_1057 Student Triangle Brand Powerpoint Template bg 254x190mm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p:txBody>
          <a:bodyPr>
            <a:normAutofit/>
          </a:bodyPr>
          <a:lstStyle>
            <a:lvl1pPr>
              <a:defRPr sz="2800" b="1" i="0" kern="1200" spc="200">
                <a:solidFill>
                  <a:srgbClr val="008073"/>
                </a:solidFill>
                <a:latin typeface="Arial"/>
                <a:cs typeface="Arial"/>
              </a:defRPr>
            </a:lvl1pPr>
          </a:lstStyle>
          <a:p>
            <a:r>
              <a:rPr lang="en-US" dirty="0"/>
              <a:t>CLICK TO EDIT MASTER TITLE STYLE</a:t>
            </a:r>
          </a:p>
        </p:txBody>
      </p:sp>
      <p:sp>
        <p:nvSpPr>
          <p:cNvPr id="4" name="Footer Placeholder 3"/>
          <p:cNvSpPr>
            <a:spLocks noGrp="1"/>
          </p:cNvSpPr>
          <p:nvPr>
            <p:ph type="ftr" sz="quarter" idx="11"/>
          </p:nvPr>
        </p:nvSpPr>
        <p:spPr>
          <a:ln>
            <a:noFill/>
          </a:ln>
        </p:spPr>
        <p:txBody>
          <a:bodyPr/>
          <a:lstStyle>
            <a:lvl1pPr>
              <a:defRPr sz="900" b="0" i="0">
                <a:solidFill>
                  <a:srgbClr val="FFFFFF"/>
                </a:solidFill>
                <a:latin typeface="Arial"/>
                <a:cs typeface="Arial"/>
              </a:defRPr>
            </a:lvl1pPr>
          </a:lstStyle>
          <a:p>
            <a:fld id="{65C1D01F-1381-344E-BE81-7AC5AFD38DB9}" type="datetimeFigureOut">
              <a:rPr lang="en-US" smtClean="0"/>
              <a:pPr/>
              <a:t>11/5/2017</a:t>
            </a:fld>
            <a:endParaRPr lang="en-US" dirty="0"/>
          </a:p>
        </p:txBody>
      </p:sp>
      <p:sp>
        <p:nvSpPr>
          <p:cNvPr id="5" name="Slide Number Placeholder 4"/>
          <p:cNvSpPr>
            <a:spLocks noGrp="1"/>
          </p:cNvSpPr>
          <p:nvPr>
            <p:ph type="sldNum" sz="quarter" idx="12"/>
          </p:nvPr>
        </p:nvSpPr>
        <p:spPr>
          <a:ln>
            <a:noFill/>
          </a:ln>
        </p:spPr>
        <p:txBody>
          <a:bodyPr/>
          <a:lstStyle>
            <a:lvl1pPr>
              <a:defRPr sz="900" b="0" i="0">
                <a:solidFill>
                  <a:srgbClr val="FFFFFF"/>
                </a:solidFill>
                <a:latin typeface="Arial"/>
                <a:cs typeface="Arial"/>
              </a:defRPr>
            </a:lvl1pPr>
          </a:lstStyle>
          <a:p>
            <a:fld id="{6E69C4C9-B24F-7644-BBA2-E8BA247FA841}" type="slidenum">
              <a:rPr lang="en-US" smtClean="0"/>
              <a:pPr/>
              <a:t>‹#›</a:t>
            </a:fld>
            <a:endParaRPr lang="en-US" dirty="0"/>
          </a:p>
        </p:txBody>
      </p:sp>
      <p:sp>
        <p:nvSpPr>
          <p:cNvPr id="10" name="Content Placeholder 9"/>
          <p:cNvSpPr>
            <a:spLocks noGrp="1"/>
          </p:cNvSpPr>
          <p:nvPr>
            <p:ph sz="quarter" idx="13"/>
          </p:nvPr>
        </p:nvSpPr>
        <p:spPr>
          <a:xfrm>
            <a:off x="457200" y="1622425"/>
            <a:ext cx="8229600" cy="4152900"/>
          </a:xfrm>
        </p:spPr>
        <p:txBody>
          <a:bodyPr>
            <a:normAutofit/>
          </a:bodyPr>
          <a:lstStyle>
            <a:lvl1pPr>
              <a:defRPr sz="1400" b="0" i="0">
                <a:latin typeface="Arial"/>
                <a:cs typeface="Arial"/>
              </a:defRPr>
            </a:lvl1pPr>
            <a:lvl2pPr>
              <a:defRPr sz="1400" b="0" i="0">
                <a:latin typeface="Arial"/>
                <a:cs typeface="Arial"/>
              </a:defRPr>
            </a:lvl2pPr>
            <a:lvl3pPr>
              <a:defRPr sz="1400" b="0" i="0">
                <a:latin typeface="Arial"/>
                <a:cs typeface="Arial"/>
              </a:defRPr>
            </a:lvl3pPr>
            <a:lvl4pPr>
              <a:defRPr sz="1400" b="0" i="0">
                <a:latin typeface="Arial"/>
                <a:cs typeface="Arial"/>
              </a:defRPr>
            </a:lvl4pPr>
            <a:lvl5pPr>
              <a:defRPr sz="1400"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p:cNvSpPr txBox="1"/>
          <p:nvPr userDrawn="1"/>
        </p:nvSpPr>
        <p:spPr>
          <a:xfrm>
            <a:off x="457200" y="6424197"/>
            <a:ext cx="2133600" cy="230832"/>
          </a:xfrm>
          <a:prstGeom prst="rect">
            <a:avLst/>
          </a:prstGeom>
          <a:noFill/>
        </p:spPr>
        <p:txBody>
          <a:bodyPr wrap="square" rtlCol="0">
            <a:spAutoFit/>
          </a:bodyPr>
          <a:lstStyle/>
          <a:p>
            <a:r>
              <a:rPr lang="en-US" sz="900" dirty="0">
                <a:solidFill>
                  <a:srgbClr val="FFFFFF"/>
                </a:solidFill>
              </a:rPr>
              <a:t>BRUNEL UNIVERSITY LONDON</a:t>
            </a:r>
          </a:p>
        </p:txBody>
      </p:sp>
    </p:spTree>
    <p:extLst>
      <p:ext uri="{BB962C8B-B14F-4D97-AF65-F5344CB8AC3E}">
        <p14:creationId xmlns:p14="http://schemas.microsoft.com/office/powerpoint/2010/main" val="4283102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General UG Presentation Cover">
    <p:spTree>
      <p:nvGrpSpPr>
        <p:cNvPr id="1" name=""/>
        <p:cNvGrpSpPr/>
        <p:nvPr/>
      </p:nvGrpSpPr>
      <p:grpSpPr>
        <a:xfrm>
          <a:off x="0" y="0"/>
          <a:ext cx="0" cy="0"/>
          <a:chOff x="0" y="0"/>
          <a:chExt cx="0" cy="0"/>
        </a:xfrm>
      </p:grpSpPr>
      <p:sp>
        <p:nvSpPr>
          <p:cNvPr id="13" name="Rectangle 12"/>
          <p:cNvSpPr/>
          <p:nvPr userDrawn="1"/>
        </p:nvSpPr>
        <p:spPr>
          <a:xfrm>
            <a:off x="0" y="0"/>
            <a:ext cx="3214688" cy="3236913"/>
          </a:xfrm>
          <a:prstGeom prst="rect">
            <a:avLst/>
          </a:prstGeom>
          <a:solidFill>
            <a:srgbClr val="0017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a:off x="0" y="4861561"/>
            <a:ext cx="9144000" cy="1996439"/>
          </a:xfrm>
          <a:prstGeom prst="rect">
            <a:avLst/>
          </a:prstGeom>
          <a:solidFill>
            <a:srgbClr val="0090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6" descr="IgorE-20150520-2456.jpg"/>
          <p:cNvPicPr>
            <a:picLocks noChangeAspect="1"/>
          </p:cNvPicPr>
          <p:nvPr/>
        </p:nvPicPr>
        <p:blipFill>
          <a:blip r:embed="rId2">
            <a:extLst>
              <a:ext uri="{28A0092B-C50C-407E-A947-70E740481C1C}">
                <a14:useLocalDpi xmlns:a14="http://schemas.microsoft.com/office/drawing/2010/main" val="0"/>
              </a:ext>
            </a:extLst>
          </a:blip>
          <a:srcRect l="28252" r="5534"/>
          <a:stretch>
            <a:fillRect/>
          </a:stretch>
        </p:blipFill>
        <p:spPr bwMode="auto">
          <a:xfrm>
            <a:off x="0" y="0"/>
            <a:ext cx="3214688" cy="323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7"/>
          <p:cNvGrpSpPr>
            <a:grpSpLocks/>
          </p:cNvGrpSpPr>
          <p:nvPr/>
        </p:nvGrpSpPr>
        <p:grpSpPr bwMode="auto">
          <a:xfrm>
            <a:off x="0" y="0"/>
            <a:ext cx="9164638" cy="4903788"/>
            <a:chOff x="0" y="0"/>
            <a:chExt cx="9165004" cy="4903453"/>
          </a:xfrm>
        </p:grpSpPr>
        <p:sp>
          <p:nvSpPr>
            <p:cNvPr id="6" name="Rectangle 5"/>
            <p:cNvSpPr/>
            <p:nvPr/>
          </p:nvSpPr>
          <p:spPr>
            <a:xfrm>
              <a:off x="3214816" y="0"/>
              <a:ext cx="5948600" cy="669879"/>
            </a:xfrm>
            <a:prstGeom prst="rect">
              <a:avLst/>
            </a:prstGeom>
            <a:solidFill>
              <a:srgbClr val="00907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Freeform 6"/>
            <p:cNvSpPr/>
            <p:nvPr/>
          </p:nvSpPr>
          <p:spPr>
            <a:xfrm>
              <a:off x="0" y="0"/>
              <a:ext cx="9165004" cy="4903453"/>
            </a:xfrm>
            <a:custGeom>
              <a:avLst/>
              <a:gdLst>
                <a:gd name="connsiteX0" fmla="*/ 0 w 9163845"/>
                <a:gd name="connsiteY0" fmla="*/ 4903453 h 4903453"/>
                <a:gd name="connsiteX1" fmla="*/ 0 w 9163845"/>
                <a:gd name="connsiteY1" fmla="*/ 3227813 h 4903453"/>
                <a:gd name="connsiteX2" fmla="*/ 3236892 w 9163845"/>
                <a:gd name="connsiteY2" fmla="*/ 0 h 4903453"/>
                <a:gd name="connsiteX3" fmla="*/ 9163845 w 9163845"/>
                <a:gd name="connsiteY3" fmla="*/ 8819 h 4903453"/>
                <a:gd name="connsiteX4" fmla="*/ 9146205 w 9163845"/>
                <a:gd name="connsiteY4" fmla="*/ 4894634 h 4903453"/>
                <a:gd name="connsiteX5" fmla="*/ 0 w 9163845"/>
                <a:gd name="connsiteY5" fmla="*/ 4903453 h 490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3845" h="4903453">
                  <a:moveTo>
                    <a:pt x="0" y="4903453"/>
                  </a:moveTo>
                  <a:lnTo>
                    <a:pt x="0" y="3227813"/>
                  </a:lnTo>
                  <a:lnTo>
                    <a:pt x="3236892" y="0"/>
                  </a:lnTo>
                  <a:lnTo>
                    <a:pt x="9163845" y="8819"/>
                  </a:lnTo>
                  <a:lnTo>
                    <a:pt x="9146205" y="4894634"/>
                  </a:lnTo>
                  <a:lnTo>
                    <a:pt x="0" y="4903453"/>
                  </a:lnTo>
                  <a:close/>
                </a:path>
              </a:pathLst>
            </a:custGeom>
            <a:solidFill>
              <a:srgbClr val="00907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cxnSp>
        <p:nvCxnSpPr>
          <p:cNvPr id="10" name="Straight Connector 9"/>
          <p:cNvCxnSpPr/>
          <p:nvPr/>
        </p:nvCxnSpPr>
        <p:spPr>
          <a:xfrm flipV="1">
            <a:off x="-61913" y="-61913"/>
            <a:ext cx="3360738" cy="3360738"/>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1"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9388" y="1428750"/>
            <a:ext cx="3841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3051674" y="2978899"/>
            <a:ext cx="5724025" cy="1053738"/>
          </a:xfrm>
        </p:spPr>
        <p:txBody>
          <a:bodyPr>
            <a:normAutofit/>
          </a:bodyPr>
          <a:lstStyle>
            <a:lvl1pPr marL="0" indent="0" algn="r">
              <a:buNone/>
              <a:defRPr sz="1800" b="0" i="0">
                <a:solidFill>
                  <a:srgbClr val="FFFFFF"/>
                </a:solidFill>
                <a:latin typeface="Gotham Book"/>
                <a:cs typeface="Gotham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3051675" y="1285252"/>
            <a:ext cx="5724024" cy="1625072"/>
          </a:xfrm>
        </p:spPr>
        <p:txBody>
          <a:bodyPr anchor="t">
            <a:normAutofit/>
          </a:bodyPr>
          <a:lstStyle>
            <a:lvl1pPr algn="r">
              <a:defRPr sz="3200" b="0" i="0">
                <a:solidFill>
                  <a:schemeClr val="bg1"/>
                </a:solidFill>
                <a:latin typeface="Gotham Light"/>
                <a:cs typeface="Gotham Light"/>
              </a:defRPr>
            </a:lvl1pPr>
          </a:lstStyle>
          <a:p>
            <a:r>
              <a:rPr lang="en-US"/>
              <a:t>Click to edit Master title style</a:t>
            </a:r>
            <a:endParaRPr lang="en-US" dirty="0"/>
          </a:p>
        </p:txBody>
      </p:sp>
      <p:sp>
        <p:nvSpPr>
          <p:cNvPr id="14" name="TextBox 13"/>
          <p:cNvSpPr txBox="1"/>
          <p:nvPr userDrawn="1"/>
        </p:nvSpPr>
        <p:spPr>
          <a:xfrm>
            <a:off x="-3276600" y="228600"/>
            <a:ext cx="2514600" cy="923330"/>
          </a:xfrm>
          <a:prstGeom prst="rect">
            <a:avLst/>
          </a:prstGeom>
          <a:noFill/>
        </p:spPr>
        <p:txBody>
          <a:bodyPr wrap="square" rtlCol="0">
            <a:spAutoFit/>
          </a:bodyPr>
          <a:lstStyle/>
          <a:p>
            <a:r>
              <a:rPr lang="en-US" dirty="0"/>
              <a:t>Photo can be replaced with another,</a:t>
            </a:r>
            <a:r>
              <a:rPr lang="en-US" baseline="0" dirty="0"/>
              <a:t> or deleted to reveal a </a:t>
            </a:r>
            <a:r>
              <a:rPr lang="en-US" baseline="0" dirty="0" err="1"/>
              <a:t>colour</a:t>
            </a:r>
            <a:r>
              <a:rPr lang="en-US" baseline="0" dirty="0"/>
              <a:t>.</a:t>
            </a:r>
            <a:endParaRPr lang="en-US" dirty="0"/>
          </a:p>
        </p:txBody>
      </p:sp>
      <p:pic>
        <p:nvPicPr>
          <p:cNvPr id="15"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0" y="4861561"/>
            <a:ext cx="9144000" cy="199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1206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3587608" y="4020001"/>
            <a:ext cx="5099191" cy="1143000"/>
          </a:xfrm>
        </p:spPr>
        <p:txBody>
          <a:bodyPr/>
          <a:lstStyle>
            <a:lvl1pPr algn="r">
              <a:defRPr b="1" i="0" spc="200">
                <a:solidFill>
                  <a:srgbClr val="FFFFFF"/>
                </a:solidFill>
                <a:latin typeface="Arial"/>
                <a:cs typeface="Arial"/>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lvl1pPr>
              <a:defRPr sz="1000" b="0" i="0">
                <a:solidFill>
                  <a:srgbClr val="FFFFFF"/>
                </a:solidFill>
                <a:latin typeface="Arial"/>
                <a:cs typeface="Arial"/>
              </a:defRPr>
            </a:lvl1pPr>
          </a:lstStyle>
          <a:p>
            <a:fld id="{6E69C4C9-B24F-7644-BBA2-E8BA247FA841}" type="slidenum">
              <a:rPr lang="en-US" smtClean="0"/>
              <a:pPr/>
              <a:t>‹#›</a:t>
            </a:fld>
            <a:endParaRPr lang="en-US" dirty="0"/>
          </a:p>
        </p:txBody>
      </p:sp>
      <p:pic>
        <p:nvPicPr>
          <p:cNvPr id="7" name="Picture 6" descr="BUL_LOGO_NEG_MONO_cropp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99423" y="497279"/>
            <a:ext cx="1587376" cy="575703"/>
          </a:xfrm>
          <a:prstGeom prst="rect">
            <a:avLst/>
          </a:prstGeom>
        </p:spPr>
      </p:pic>
    </p:spTree>
    <p:extLst>
      <p:ext uri="{BB962C8B-B14F-4D97-AF65-F5344CB8AC3E}">
        <p14:creationId xmlns:p14="http://schemas.microsoft.com/office/powerpoint/2010/main" val="110888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7" name="Picture 6" descr="DPS_1057 Student Triangle Brand Powerpoint Template bg 254x190m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685800" y="2130425"/>
            <a:ext cx="7772400" cy="1470025"/>
          </a:xfrm>
        </p:spPr>
        <p:txBody>
          <a:bodyPr/>
          <a:lstStyle>
            <a:lvl1pPr>
              <a:defRPr b="1" spc="20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sz="1000">
                <a:solidFill>
                  <a:srgbClr val="FFFFFF"/>
                </a:solidFill>
                <a:latin typeface="Arial"/>
                <a:cs typeface="Arial"/>
              </a:defRPr>
            </a:lvl1pPr>
          </a:lstStyle>
          <a:p>
            <a:fld id="{65C1D01F-1381-344E-BE81-7AC5AFD38DB9}" type="datetimeFigureOut">
              <a:rPr lang="en-US" smtClean="0"/>
              <a:pPr/>
              <a:t>11/5/2017</a:t>
            </a:fld>
            <a:endParaRPr lang="en-US" dirty="0"/>
          </a:p>
        </p:txBody>
      </p:sp>
      <p:sp>
        <p:nvSpPr>
          <p:cNvPr id="6" name="Slide Number Placeholder 5"/>
          <p:cNvSpPr>
            <a:spLocks noGrp="1"/>
          </p:cNvSpPr>
          <p:nvPr>
            <p:ph type="sldNum" sz="quarter" idx="12"/>
          </p:nvPr>
        </p:nvSpPr>
        <p:spPr/>
        <p:txBody>
          <a:bodyPr/>
          <a:lstStyle>
            <a:lvl1pPr>
              <a:defRPr sz="1000" b="0" i="0">
                <a:solidFill>
                  <a:srgbClr val="FFFFFF"/>
                </a:solidFill>
                <a:latin typeface="Arial"/>
                <a:cs typeface="Arial"/>
              </a:defRPr>
            </a:lvl1pPr>
          </a:lstStyle>
          <a:p>
            <a:fld id="{6E69C4C9-B24F-7644-BBA2-E8BA247FA841}" type="slidenum">
              <a:rPr lang="en-US" smtClean="0"/>
              <a:pPr/>
              <a:t>‹#›</a:t>
            </a:fld>
            <a:endParaRPr lang="en-US" dirty="0"/>
          </a:p>
        </p:txBody>
      </p:sp>
      <p:pic>
        <p:nvPicPr>
          <p:cNvPr id="8" name="Picture 7" descr="BUL_LOGO_NEG_MONO_cropp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78312" y="497279"/>
            <a:ext cx="1587376" cy="575703"/>
          </a:xfrm>
          <a:prstGeom prst="rect">
            <a:avLst/>
          </a:prstGeom>
        </p:spPr>
      </p:pic>
      <p:sp>
        <p:nvSpPr>
          <p:cNvPr id="9" name="TextBox 8"/>
          <p:cNvSpPr txBox="1"/>
          <p:nvPr userDrawn="1"/>
        </p:nvSpPr>
        <p:spPr>
          <a:xfrm>
            <a:off x="3507129" y="6433468"/>
            <a:ext cx="2133600" cy="230832"/>
          </a:xfrm>
          <a:prstGeom prst="rect">
            <a:avLst/>
          </a:prstGeom>
          <a:noFill/>
        </p:spPr>
        <p:txBody>
          <a:bodyPr wrap="square" rtlCol="0">
            <a:spAutoFit/>
          </a:bodyPr>
          <a:lstStyle/>
          <a:p>
            <a:pPr algn="ctr"/>
            <a:r>
              <a:rPr lang="en-US" sz="900" dirty="0">
                <a:solidFill>
                  <a:srgbClr val="FFFFFF"/>
                </a:solidFill>
              </a:rPr>
              <a:t>BRUNEL UNIVERSITY LONDON</a:t>
            </a:r>
          </a:p>
        </p:txBody>
      </p:sp>
    </p:spTree>
    <p:extLst>
      <p:ext uri="{BB962C8B-B14F-4D97-AF65-F5344CB8AC3E}">
        <p14:creationId xmlns:p14="http://schemas.microsoft.com/office/powerpoint/2010/main" val="664447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7" name="Picture 6" descr="DPS_1057 Student Triangle Brand Powerpoint Template bg 254x190m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itle 1"/>
          <p:cNvSpPr>
            <a:spLocks noGrp="1"/>
          </p:cNvSpPr>
          <p:nvPr>
            <p:ph type="title" hasCustomPrompt="1"/>
          </p:nvPr>
        </p:nvSpPr>
        <p:spPr>
          <a:xfrm>
            <a:off x="457200" y="274638"/>
            <a:ext cx="8229600" cy="1143000"/>
          </a:xfrm>
        </p:spPr>
        <p:txBody>
          <a:bodyPr>
            <a:normAutofit/>
          </a:bodyPr>
          <a:lstStyle>
            <a:lvl1pPr>
              <a:defRPr sz="2800" b="1" i="0" kern="1200" spc="200">
                <a:solidFill>
                  <a:srgbClr val="FFFFFF"/>
                </a:solidFill>
                <a:latin typeface="Arial"/>
                <a:cs typeface="Arial"/>
              </a:defRPr>
            </a:lvl1pPr>
          </a:lstStyle>
          <a:p>
            <a:r>
              <a:rPr lang="en-US" dirty="0"/>
              <a:t>CLICK TO EDIT MASTER TITLE STYLE</a:t>
            </a:r>
          </a:p>
        </p:txBody>
      </p:sp>
      <p:sp>
        <p:nvSpPr>
          <p:cNvPr id="11" name="Content Placeholder 9"/>
          <p:cNvSpPr>
            <a:spLocks noGrp="1"/>
          </p:cNvSpPr>
          <p:nvPr>
            <p:ph sz="quarter" idx="13"/>
          </p:nvPr>
        </p:nvSpPr>
        <p:spPr>
          <a:xfrm>
            <a:off x="457200" y="1622425"/>
            <a:ext cx="8229600" cy="4152900"/>
          </a:xfrm>
        </p:spPr>
        <p:txBody>
          <a:bodyPr>
            <a:normAutofit/>
          </a:bodyPr>
          <a:lstStyle>
            <a:lvl1pPr>
              <a:defRPr sz="1400" b="0" i="0">
                <a:solidFill>
                  <a:srgbClr val="FFFFFF"/>
                </a:solidFill>
                <a:latin typeface="Arial"/>
                <a:cs typeface="Arial"/>
              </a:defRPr>
            </a:lvl1pPr>
            <a:lvl2pPr>
              <a:defRPr sz="1400" b="0" i="0">
                <a:solidFill>
                  <a:srgbClr val="FFFFFF"/>
                </a:solidFill>
                <a:latin typeface="Arial"/>
                <a:cs typeface="Arial"/>
              </a:defRPr>
            </a:lvl2pPr>
            <a:lvl3pPr>
              <a:defRPr sz="1400" b="0" i="0">
                <a:solidFill>
                  <a:srgbClr val="FFFFFF"/>
                </a:solidFill>
                <a:latin typeface="Arial"/>
                <a:cs typeface="Arial"/>
              </a:defRPr>
            </a:lvl3pPr>
            <a:lvl4pPr>
              <a:defRPr sz="1400" b="0" i="0">
                <a:solidFill>
                  <a:srgbClr val="FFFFFF"/>
                </a:solidFill>
                <a:latin typeface="Arial"/>
                <a:cs typeface="Arial"/>
              </a:defRPr>
            </a:lvl4pPr>
            <a:lvl5pPr>
              <a:defRPr sz="1400" b="0" i="0">
                <a:solidFill>
                  <a:srgbClr val="FFFFFF"/>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3"/>
          <p:cNvSpPr>
            <a:spLocks noGrp="1"/>
          </p:cNvSpPr>
          <p:nvPr>
            <p:ph type="ftr" sz="quarter" idx="11"/>
          </p:nvPr>
        </p:nvSpPr>
        <p:spPr>
          <a:xfrm>
            <a:off x="3124200" y="6356350"/>
            <a:ext cx="2895600" cy="365125"/>
          </a:xfrm>
          <a:ln>
            <a:noFill/>
          </a:ln>
        </p:spPr>
        <p:txBody>
          <a:bodyPr/>
          <a:lstStyle>
            <a:lvl1pPr>
              <a:defRPr sz="900" b="0" i="0">
                <a:solidFill>
                  <a:srgbClr val="FFFFFF"/>
                </a:solidFill>
                <a:latin typeface="Arial"/>
                <a:cs typeface="Arial"/>
              </a:defRPr>
            </a:lvl1pPr>
          </a:lstStyle>
          <a:p>
            <a:fld id="{65C1D01F-1381-344E-BE81-7AC5AFD38DB9}" type="datetimeFigureOut">
              <a:rPr lang="en-US" smtClean="0"/>
              <a:pPr/>
              <a:t>11/5/2017</a:t>
            </a:fld>
            <a:endParaRPr lang="en-US" dirty="0"/>
          </a:p>
        </p:txBody>
      </p:sp>
      <p:sp>
        <p:nvSpPr>
          <p:cNvPr id="13" name="Slide Number Placeholder 4"/>
          <p:cNvSpPr>
            <a:spLocks noGrp="1"/>
          </p:cNvSpPr>
          <p:nvPr>
            <p:ph type="sldNum" sz="quarter" idx="12"/>
          </p:nvPr>
        </p:nvSpPr>
        <p:spPr>
          <a:xfrm>
            <a:off x="6553200" y="6356350"/>
            <a:ext cx="2133600" cy="365125"/>
          </a:xfrm>
          <a:ln>
            <a:noFill/>
          </a:ln>
        </p:spPr>
        <p:txBody>
          <a:bodyPr/>
          <a:lstStyle>
            <a:lvl1pPr>
              <a:defRPr sz="900" b="0" i="0">
                <a:solidFill>
                  <a:srgbClr val="FFFFFF"/>
                </a:solidFill>
                <a:latin typeface="Arial"/>
                <a:cs typeface="Arial"/>
              </a:defRPr>
            </a:lvl1pPr>
          </a:lstStyle>
          <a:p>
            <a:fld id="{6E69C4C9-B24F-7644-BBA2-E8BA247FA841}" type="slidenum">
              <a:rPr lang="en-US" smtClean="0"/>
              <a:pPr/>
              <a:t>‹#›</a:t>
            </a:fld>
            <a:endParaRPr lang="en-US" dirty="0"/>
          </a:p>
        </p:txBody>
      </p:sp>
      <p:sp>
        <p:nvSpPr>
          <p:cNvPr id="14" name="TextBox 13"/>
          <p:cNvSpPr txBox="1"/>
          <p:nvPr userDrawn="1"/>
        </p:nvSpPr>
        <p:spPr>
          <a:xfrm>
            <a:off x="457200" y="6424197"/>
            <a:ext cx="2133600" cy="230832"/>
          </a:xfrm>
          <a:prstGeom prst="rect">
            <a:avLst/>
          </a:prstGeom>
          <a:noFill/>
        </p:spPr>
        <p:txBody>
          <a:bodyPr wrap="square" rtlCol="0">
            <a:spAutoFit/>
          </a:bodyPr>
          <a:lstStyle/>
          <a:p>
            <a:r>
              <a:rPr lang="en-US" sz="900" dirty="0">
                <a:solidFill>
                  <a:srgbClr val="FFFFFF"/>
                </a:solidFill>
              </a:rPr>
              <a:t>BRUNEL UNIVERSITY LONDON</a:t>
            </a:r>
          </a:p>
        </p:txBody>
      </p:sp>
    </p:spTree>
    <p:extLst>
      <p:ext uri="{BB962C8B-B14F-4D97-AF65-F5344CB8AC3E}">
        <p14:creationId xmlns:p14="http://schemas.microsoft.com/office/powerpoint/2010/main" val="3851580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DPS_1057 Student Triangle Brand Powerpoint Template bg 254x190mm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p:txBody>
          <a:bodyPr>
            <a:normAutofit/>
          </a:bodyPr>
          <a:lstStyle>
            <a:lvl1pPr>
              <a:defRPr sz="2800" b="1" i="0" kern="1200" spc="200">
                <a:solidFill>
                  <a:srgbClr val="008073"/>
                </a:solidFill>
                <a:latin typeface="Arial"/>
                <a:cs typeface="Arial"/>
              </a:defRPr>
            </a:lvl1pPr>
          </a:lstStyle>
          <a:p>
            <a:r>
              <a:rPr lang="en-US" dirty="0"/>
              <a:t>CLICK TO EDIT MASTER TITLE STYLE</a:t>
            </a:r>
          </a:p>
        </p:txBody>
      </p:sp>
      <p:sp>
        <p:nvSpPr>
          <p:cNvPr id="4" name="Footer Placeholder 3"/>
          <p:cNvSpPr>
            <a:spLocks noGrp="1"/>
          </p:cNvSpPr>
          <p:nvPr>
            <p:ph type="ftr" sz="quarter" idx="11"/>
          </p:nvPr>
        </p:nvSpPr>
        <p:spPr>
          <a:ln>
            <a:noFill/>
          </a:ln>
        </p:spPr>
        <p:txBody>
          <a:bodyPr/>
          <a:lstStyle>
            <a:lvl1pPr>
              <a:defRPr sz="900" b="0" i="0">
                <a:solidFill>
                  <a:srgbClr val="FFFFFF"/>
                </a:solidFill>
                <a:latin typeface="Arial"/>
                <a:cs typeface="Arial"/>
              </a:defRPr>
            </a:lvl1pPr>
          </a:lstStyle>
          <a:p>
            <a:fld id="{65C1D01F-1381-344E-BE81-7AC5AFD38DB9}" type="datetimeFigureOut">
              <a:rPr lang="en-US" smtClean="0"/>
              <a:pPr/>
              <a:t>11/5/2017</a:t>
            </a:fld>
            <a:endParaRPr lang="en-US" dirty="0"/>
          </a:p>
        </p:txBody>
      </p:sp>
      <p:sp>
        <p:nvSpPr>
          <p:cNvPr id="5" name="Slide Number Placeholder 4"/>
          <p:cNvSpPr>
            <a:spLocks noGrp="1"/>
          </p:cNvSpPr>
          <p:nvPr>
            <p:ph type="sldNum" sz="quarter" idx="12"/>
          </p:nvPr>
        </p:nvSpPr>
        <p:spPr>
          <a:ln>
            <a:noFill/>
          </a:ln>
        </p:spPr>
        <p:txBody>
          <a:bodyPr/>
          <a:lstStyle>
            <a:lvl1pPr>
              <a:defRPr sz="900" b="0" i="0">
                <a:solidFill>
                  <a:srgbClr val="FFFFFF"/>
                </a:solidFill>
                <a:latin typeface="Arial"/>
                <a:cs typeface="Arial"/>
              </a:defRPr>
            </a:lvl1pPr>
          </a:lstStyle>
          <a:p>
            <a:fld id="{6E69C4C9-B24F-7644-BBA2-E8BA247FA841}" type="slidenum">
              <a:rPr lang="en-US" smtClean="0"/>
              <a:pPr/>
              <a:t>‹#›</a:t>
            </a:fld>
            <a:endParaRPr lang="en-US" dirty="0"/>
          </a:p>
        </p:txBody>
      </p:sp>
      <p:sp>
        <p:nvSpPr>
          <p:cNvPr id="10" name="Content Placeholder 9"/>
          <p:cNvSpPr>
            <a:spLocks noGrp="1"/>
          </p:cNvSpPr>
          <p:nvPr>
            <p:ph sz="quarter" idx="13"/>
          </p:nvPr>
        </p:nvSpPr>
        <p:spPr>
          <a:xfrm>
            <a:off x="457200" y="1622425"/>
            <a:ext cx="8229600" cy="4152900"/>
          </a:xfrm>
        </p:spPr>
        <p:txBody>
          <a:bodyPr>
            <a:normAutofit/>
          </a:bodyPr>
          <a:lstStyle>
            <a:lvl1pPr>
              <a:defRPr sz="1400" b="0" i="0">
                <a:latin typeface="Arial"/>
                <a:cs typeface="Arial"/>
              </a:defRPr>
            </a:lvl1pPr>
            <a:lvl2pPr>
              <a:defRPr sz="1400" b="0" i="0">
                <a:latin typeface="Arial"/>
                <a:cs typeface="Arial"/>
              </a:defRPr>
            </a:lvl2pPr>
            <a:lvl3pPr>
              <a:defRPr sz="1400" b="0" i="0">
                <a:latin typeface="Arial"/>
                <a:cs typeface="Arial"/>
              </a:defRPr>
            </a:lvl3pPr>
            <a:lvl4pPr>
              <a:defRPr sz="1400" b="0" i="0">
                <a:latin typeface="Arial"/>
                <a:cs typeface="Arial"/>
              </a:defRPr>
            </a:lvl4pPr>
            <a:lvl5pPr>
              <a:defRPr sz="1400"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p:cNvSpPr txBox="1"/>
          <p:nvPr userDrawn="1"/>
        </p:nvSpPr>
        <p:spPr>
          <a:xfrm>
            <a:off x="457200" y="6424197"/>
            <a:ext cx="2133600" cy="230832"/>
          </a:xfrm>
          <a:prstGeom prst="rect">
            <a:avLst/>
          </a:prstGeom>
          <a:noFill/>
        </p:spPr>
        <p:txBody>
          <a:bodyPr wrap="square" rtlCol="0">
            <a:spAutoFit/>
          </a:bodyPr>
          <a:lstStyle/>
          <a:p>
            <a:r>
              <a:rPr lang="en-US" sz="900" dirty="0">
                <a:solidFill>
                  <a:srgbClr val="FFFFFF"/>
                </a:solidFill>
              </a:rPr>
              <a:t>BRUNEL UNIVERSITY LONDON</a:t>
            </a:r>
          </a:p>
        </p:txBody>
      </p:sp>
    </p:spTree>
    <p:extLst>
      <p:ext uri="{BB962C8B-B14F-4D97-AF65-F5344CB8AC3E}">
        <p14:creationId xmlns:p14="http://schemas.microsoft.com/office/powerpoint/2010/main" val="1198016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000" b="0" i="0" smtClean="0">
                <a:solidFill>
                  <a:schemeClr val="tx1">
                    <a:tint val="75000"/>
                  </a:schemeClr>
                </a:solidFill>
                <a:latin typeface="Interstate-Light"/>
                <a:ea typeface="+mn-ea"/>
                <a:cs typeface="Interstate-Light"/>
              </a:defRPr>
            </a:lvl1pPr>
          </a:lstStyle>
          <a:p>
            <a:pPr>
              <a:defRPr/>
            </a:pPr>
            <a:fld id="{40E7ADD1-8382-8644-A845-A3000FF32ED3}" type="datetimeFigureOut">
              <a:rPr lang="en-US" smtClean="0"/>
              <a:pPr>
                <a:defRPr/>
              </a:pPr>
              <a:t>11/5/2017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000" b="0" i="0" smtClean="0">
                <a:solidFill>
                  <a:schemeClr val="tx1">
                    <a:tint val="75000"/>
                  </a:schemeClr>
                </a:solidFill>
                <a:latin typeface="Interstate-Light"/>
                <a:ea typeface="+mn-ea"/>
                <a:cs typeface="Interstate-Light"/>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000" b="0" i="0" smtClean="0">
                <a:solidFill>
                  <a:schemeClr val="tx1">
                    <a:tint val="75000"/>
                  </a:schemeClr>
                </a:solidFill>
                <a:latin typeface="Interstate-Light"/>
                <a:ea typeface="+mn-ea"/>
                <a:cs typeface="Interstate-Light"/>
              </a:defRPr>
            </a:lvl1pPr>
          </a:lstStyle>
          <a:p>
            <a:pPr>
              <a:defRPr/>
            </a:pPr>
            <a:fld id="{BB428CDA-2470-4346-9E15-7C1F7E15FE86}"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76" r:id="rId5"/>
    <p:sldLayoutId id="2147483693" r:id="rId6"/>
    <p:sldLayoutId id="2147483694" r:id="rId7"/>
    <p:sldLayoutId id="2147483695" r:id="rId8"/>
    <p:sldLayoutId id="2147483696" r:id="rId9"/>
    <p:sldLayoutId id="2147483681" r:id="rId10"/>
    <p:sldLayoutId id="2147483686" r:id="rId11"/>
    <p:sldLayoutId id="2147483687" r:id="rId12"/>
    <p:sldLayoutId id="2147483665" r:id="rId13"/>
    <p:sldLayoutId id="2147483667" r:id="rId14"/>
    <p:sldLayoutId id="2147483671" r:id="rId15"/>
    <p:sldLayoutId id="2147483688" r:id="rId16"/>
  </p:sldLayoutIdLst>
  <p:txStyles>
    <p:titleStyle>
      <a:lvl1pPr algn="l" defTabSz="457200" rtl="0" eaLnBrk="1" fontAlgn="base" hangingPunct="1">
        <a:spcBef>
          <a:spcPct val="0"/>
        </a:spcBef>
        <a:spcAft>
          <a:spcPct val="0"/>
        </a:spcAft>
        <a:defRPr sz="1800" b="0" i="0" kern="1200">
          <a:solidFill>
            <a:schemeClr val="tx1"/>
          </a:solidFill>
          <a:latin typeface="Gotham Light"/>
          <a:ea typeface="ＭＳ Ｐゴシック" charset="0"/>
          <a:cs typeface="Gotham Light"/>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1400" b="0" i="0" kern="1200">
          <a:solidFill>
            <a:schemeClr val="tx1"/>
          </a:solidFill>
          <a:latin typeface="Interstate-Light"/>
          <a:ea typeface="ＭＳ Ｐゴシック" charset="0"/>
          <a:cs typeface="Interstate-Light"/>
        </a:defRPr>
      </a:lvl1pPr>
      <a:lvl2pPr marL="742950" indent="-285750" algn="l" defTabSz="457200" rtl="0" eaLnBrk="1" fontAlgn="base" hangingPunct="1">
        <a:spcBef>
          <a:spcPct val="20000"/>
        </a:spcBef>
        <a:spcAft>
          <a:spcPct val="0"/>
        </a:spcAft>
        <a:buFont typeface="Arial" charset="0"/>
        <a:buChar char="–"/>
        <a:defRPr sz="1400" b="0" i="0" kern="1200">
          <a:solidFill>
            <a:schemeClr val="tx1"/>
          </a:solidFill>
          <a:latin typeface="Interstate-Light"/>
          <a:ea typeface="ＭＳ Ｐゴシック" charset="0"/>
          <a:cs typeface="Interstate-Light"/>
        </a:defRPr>
      </a:lvl2pPr>
      <a:lvl3pPr marL="1143000" indent="-228600" algn="l" defTabSz="457200" rtl="0" eaLnBrk="1" fontAlgn="base" hangingPunct="1">
        <a:spcBef>
          <a:spcPct val="20000"/>
        </a:spcBef>
        <a:spcAft>
          <a:spcPct val="0"/>
        </a:spcAft>
        <a:buFont typeface="Arial" charset="0"/>
        <a:buChar char="•"/>
        <a:defRPr sz="1400" b="0" i="0" kern="1200">
          <a:solidFill>
            <a:schemeClr val="tx1"/>
          </a:solidFill>
          <a:latin typeface="Interstate-Light"/>
          <a:ea typeface="ＭＳ Ｐゴシック" charset="0"/>
          <a:cs typeface="Interstate-Light"/>
        </a:defRPr>
      </a:lvl3pPr>
      <a:lvl4pPr marL="1600200" indent="-228600" algn="l" defTabSz="457200" rtl="0" eaLnBrk="1" fontAlgn="base" hangingPunct="1">
        <a:spcBef>
          <a:spcPct val="20000"/>
        </a:spcBef>
        <a:spcAft>
          <a:spcPct val="0"/>
        </a:spcAft>
        <a:buFont typeface="Arial" charset="0"/>
        <a:buChar char="–"/>
        <a:defRPr sz="1400" b="0" i="0" kern="1200">
          <a:solidFill>
            <a:schemeClr val="tx1"/>
          </a:solidFill>
          <a:latin typeface="Interstate-Light"/>
          <a:ea typeface="ＭＳ Ｐゴシック" charset="0"/>
          <a:cs typeface="Interstate-Light"/>
        </a:defRPr>
      </a:lvl4pPr>
      <a:lvl5pPr marL="2057400" indent="-228600" algn="l" defTabSz="457200" rtl="0" eaLnBrk="1" fontAlgn="base" hangingPunct="1">
        <a:spcBef>
          <a:spcPct val="20000"/>
        </a:spcBef>
        <a:spcAft>
          <a:spcPct val="0"/>
        </a:spcAft>
        <a:buFont typeface="Arial" charset="0"/>
        <a:buChar char="»"/>
        <a:defRPr sz="1400" b="0" i="0" kern="1200">
          <a:solidFill>
            <a:schemeClr val="tx1"/>
          </a:solidFill>
          <a:latin typeface="Interstate-Light"/>
          <a:ea typeface="ＭＳ Ｐゴシック" charset="0"/>
          <a:cs typeface="Interstate-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4.xml"/><Relationship Id="rId5" Type="http://schemas.openxmlformats.org/officeDocument/2006/relationships/image" Target="../media/image15.jpg"/><Relationship Id="rId4" Type="http://schemas.openxmlformats.org/officeDocument/2006/relationships/image" Target="../media/image14.jpg"/></Relationships>
</file>

<file path=ppt/slides/_rels/slide3.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5478093"/>
          </a:xfrm>
        </p:spPr>
        <p:txBody>
          <a:bodyPr>
            <a:normAutofit fontScale="90000"/>
          </a:bodyPr>
          <a:lstStyle/>
          <a:p>
            <a:pPr algn="ctr"/>
            <a:r>
              <a:rPr lang="en-US" sz="4000" dirty="0"/>
              <a:t>KNOWLEDGE AND POWER – FEMINISM(S) AND RESEARCH</a:t>
            </a:r>
            <a:br>
              <a:rPr lang="en-US" sz="4000" dirty="0"/>
            </a:br>
            <a:br>
              <a:rPr lang="en-US" sz="4000" dirty="0"/>
            </a:br>
            <a:br>
              <a:rPr lang="en-US" sz="4000" dirty="0"/>
            </a:br>
            <a:br>
              <a:rPr lang="en-US" sz="4000" dirty="0"/>
            </a:br>
            <a:br>
              <a:rPr lang="en-US" sz="4000" dirty="0"/>
            </a:br>
            <a:br>
              <a:rPr lang="en-US" sz="4000" dirty="0"/>
            </a:br>
            <a:r>
              <a:rPr lang="en-US" dirty="0" err="1">
                <a:solidFill>
                  <a:schemeClr val="tx1"/>
                </a:solidFill>
              </a:rPr>
              <a:t>Dr</a:t>
            </a:r>
            <a:r>
              <a:rPr lang="en-US" dirty="0">
                <a:solidFill>
                  <a:schemeClr val="tx1"/>
                </a:solidFill>
              </a:rPr>
              <a:t> Adrienne Barnett</a:t>
            </a:r>
            <a:br>
              <a:rPr lang="en-US" dirty="0">
                <a:solidFill>
                  <a:schemeClr val="tx1"/>
                </a:solidFill>
              </a:rPr>
            </a:br>
            <a:r>
              <a:rPr lang="en-US" dirty="0">
                <a:solidFill>
                  <a:schemeClr val="tx1"/>
                </a:solidFill>
              </a:rPr>
              <a:t>Brunel University London</a:t>
            </a:r>
            <a:br>
              <a:rPr lang="en-US" dirty="0">
                <a:solidFill>
                  <a:schemeClr val="tx1"/>
                </a:solidFill>
              </a:rPr>
            </a:br>
            <a:r>
              <a:rPr lang="en-US" dirty="0">
                <a:solidFill>
                  <a:schemeClr val="tx1"/>
                </a:solidFill>
              </a:rPr>
              <a:t>Adrienne.Barnett@brunel.ac.uk</a:t>
            </a:r>
            <a:br>
              <a:rPr lang="en-US" sz="4000" dirty="0"/>
            </a:br>
            <a:endParaRPr lang="en-US" sz="4000" dirty="0"/>
          </a:p>
        </p:txBody>
      </p:sp>
      <p:sp>
        <p:nvSpPr>
          <p:cNvPr id="3" name="Content Placeholder 2"/>
          <p:cNvSpPr>
            <a:spLocks noGrp="1"/>
          </p:cNvSpPr>
          <p:nvPr>
            <p:ph sz="quarter" idx="13"/>
          </p:nvPr>
        </p:nvSpPr>
        <p:spPr>
          <a:xfrm>
            <a:off x="457202" y="274637"/>
            <a:ext cx="8229598" cy="5478093"/>
          </a:xfrm>
        </p:spPr>
        <p:txBody>
          <a:bodyPr>
            <a:normAutofit/>
          </a:bodyPr>
          <a:lstStyle/>
          <a:p>
            <a:pPr marL="0" lvl="0" indent="0">
              <a:buNone/>
            </a:pPr>
            <a:endParaRPr lang="en-GB" i="1" dirty="0"/>
          </a:p>
          <a:p>
            <a:pPr marL="0" lvl="0" indent="0">
              <a:buNone/>
            </a:pPr>
            <a:endParaRPr lang="en-GB" b="1" dirty="0"/>
          </a:p>
          <a:p>
            <a:pPr marL="0" indent="0">
              <a:buNone/>
            </a:pPr>
            <a:endParaRPr lang="en-US" dirty="0"/>
          </a:p>
        </p:txBody>
      </p:sp>
      <p:pic>
        <p:nvPicPr>
          <p:cNvPr id="6" name="Picture 5">
            <a:extLst>
              <a:ext uri="{FF2B5EF4-FFF2-40B4-BE49-F238E27FC236}">
                <a16:creationId xmlns:a16="http://schemas.microsoft.com/office/drawing/2014/main" id="{D43EAC0B-20B2-4990-A8FD-774B14D88202}"/>
              </a:ext>
            </a:extLst>
          </p:cNvPr>
          <p:cNvPicPr>
            <a:picLocks noChangeAspect="1"/>
          </p:cNvPicPr>
          <p:nvPr/>
        </p:nvPicPr>
        <p:blipFill>
          <a:blip r:embed="rId2"/>
          <a:stretch>
            <a:fillRect/>
          </a:stretch>
        </p:blipFill>
        <p:spPr>
          <a:xfrm>
            <a:off x="2552329" y="1602411"/>
            <a:ext cx="4039341" cy="2289884"/>
          </a:xfrm>
          <a:prstGeom prst="rect">
            <a:avLst/>
          </a:prstGeom>
        </p:spPr>
      </p:pic>
    </p:spTree>
    <p:extLst>
      <p:ext uri="{BB962C8B-B14F-4D97-AF65-F5344CB8AC3E}">
        <p14:creationId xmlns:p14="http://schemas.microsoft.com/office/powerpoint/2010/main" val="4227656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46B8B-EB1D-4C86-81F1-CF9BE98E0475}"/>
              </a:ext>
            </a:extLst>
          </p:cNvPr>
          <p:cNvSpPr>
            <a:spLocks noGrp="1"/>
          </p:cNvSpPr>
          <p:nvPr>
            <p:ph type="title"/>
          </p:nvPr>
        </p:nvSpPr>
        <p:spPr/>
        <p:txBody>
          <a:bodyPr/>
          <a:lstStyle/>
          <a:p>
            <a:pPr algn="ctr"/>
            <a:r>
              <a:rPr lang="en-GB" dirty="0">
                <a:solidFill>
                  <a:srgbClr val="00907D"/>
                </a:solidFill>
                <a:latin typeface="Arial Black" panose="020B0A04020102020204" pitchFamily="34" charset="0"/>
              </a:rPr>
              <a:t>10 TENETS OF FEMINIST RESEARCH</a:t>
            </a:r>
            <a:br>
              <a:rPr lang="en-GB" dirty="0">
                <a:solidFill>
                  <a:srgbClr val="00907D"/>
                </a:solidFill>
                <a:latin typeface="Arial Black" panose="020B0A04020102020204" pitchFamily="34" charset="0"/>
              </a:rPr>
            </a:br>
            <a:r>
              <a:rPr lang="en-GB" dirty="0">
                <a:solidFill>
                  <a:srgbClr val="00907D"/>
                </a:solidFill>
                <a:latin typeface="Arial Black" panose="020B0A04020102020204" pitchFamily="34" charset="0"/>
              </a:rPr>
              <a:t>(</a:t>
            </a:r>
            <a:r>
              <a:rPr lang="en-GB" dirty="0" err="1">
                <a:solidFill>
                  <a:srgbClr val="00907D"/>
                </a:solidFill>
                <a:latin typeface="Arial Black" panose="020B0A04020102020204" pitchFamily="34" charset="0"/>
              </a:rPr>
              <a:t>Reinharz</a:t>
            </a:r>
            <a:r>
              <a:rPr lang="en-GB" dirty="0">
                <a:solidFill>
                  <a:srgbClr val="00907D"/>
                </a:solidFill>
                <a:latin typeface="Arial Black" panose="020B0A04020102020204" pitchFamily="34" charset="0"/>
              </a:rPr>
              <a:t> 1992)</a:t>
            </a:r>
          </a:p>
        </p:txBody>
      </p:sp>
      <p:sp>
        <p:nvSpPr>
          <p:cNvPr id="3" name="Content Placeholder 2">
            <a:extLst>
              <a:ext uri="{FF2B5EF4-FFF2-40B4-BE49-F238E27FC236}">
                <a16:creationId xmlns:a16="http://schemas.microsoft.com/office/drawing/2014/main" id="{B5BA3ED4-A56D-479F-A710-4F5C34F521E5}"/>
              </a:ext>
            </a:extLst>
          </p:cNvPr>
          <p:cNvSpPr>
            <a:spLocks noGrp="1"/>
          </p:cNvSpPr>
          <p:nvPr>
            <p:ph sz="quarter" idx="13"/>
          </p:nvPr>
        </p:nvSpPr>
        <p:spPr/>
        <p:txBody>
          <a:bodyPr/>
          <a:lstStyle/>
          <a:p>
            <a:pPr marL="0" lvl="0" indent="0">
              <a:buNone/>
            </a:pPr>
            <a:r>
              <a:rPr lang="en-GB" sz="1800" dirty="0"/>
              <a:t>1. Feminism is a perspective, not a research method.</a:t>
            </a:r>
          </a:p>
          <a:p>
            <a:pPr marL="0" lvl="0" indent="0">
              <a:buNone/>
            </a:pPr>
            <a:r>
              <a:rPr lang="en-GB" sz="1800" dirty="0"/>
              <a:t>2. Feminists use a multiplicity of research methods.</a:t>
            </a:r>
          </a:p>
          <a:p>
            <a:pPr marL="0" lvl="0" indent="0">
              <a:buNone/>
            </a:pPr>
            <a:r>
              <a:rPr lang="en-GB" sz="1800" dirty="0"/>
              <a:t>3. Feminist research involves an ongoing criticism of </a:t>
            </a:r>
            <a:r>
              <a:rPr lang="en-GB" sz="1800" dirty="0" err="1"/>
              <a:t>nonfeminist</a:t>
            </a:r>
            <a:r>
              <a:rPr lang="en-GB" sz="1800" dirty="0"/>
              <a:t> scholarship.</a:t>
            </a:r>
          </a:p>
          <a:p>
            <a:pPr marL="0" lvl="0" indent="0">
              <a:buNone/>
            </a:pPr>
            <a:r>
              <a:rPr lang="en-GB" sz="1800" dirty="0"/>
              <a:t>4. Feminist research is guided by feminist theory.</a:t>
            </a:r>
          </a:p>
          <a:p>
            <a:pPr marL="0" lvl="0" indent="0">
              <a:buNone/>
            </a:pPr>
            <a:r>
              <a:rPr lang="en-GB" sz="1800" dirty="0"/>
              <a:t>5. Feminist research may be transdisciplinary.</a:t>
            </a:r>
          </a:p>
          <a:p>
            <a:pPr marL="0" lvl="0" indent="0">
              <a:buNone/>
            </a:pPr>
            <a:r>
              <a:rPr lang="en-GB" sz="1800" dirty="0"/>
              <a:t>6. Feminist research aims to create social change.</a:t>
            </a:r>
          </a:p>
          <a:p>
            <a:pPr marL="0" lvl="0" indent="0">
              <a:buNone/>
            </a:pPr>
            <a:r>
              <a:rPr lang="en-GB" sz="1800" dirty="0"/>
              <a:t>7. Feminist research strives to represent human diversity.</a:t>
            </a:r>
          </a:p>
          <a:p>
            <a:pPr marL="0" lvl="0" indent="0">
              <a:buNone/>
            </a:pPr>
            <a:r>
              <a:rPr lang="en-GB" sz="1800" dirty="0"/>
              <a:t>8. Feminist research frequently includes the researcher as a research subject</a:t>
            </a:r>
          </a:p>
          <a:p>
            <a:pPr marL="0" lvl="0" indent="0">
              <a:buNone/>
            </a:pPr>
            <a:r>
              <a:rPr lang="en-GB" sz="1800" dirty="0"/>
              <a:t>    and tool.</a:t>
            </a:r>
          </a:p>
          <a:p>
            <a:pPr marL="0" lvl="0" indent="0">
              <a:buNone/>
            </a:pPr>
            <a:r>
              <a:rPr lang="en-GB" sz="1800" dirty="0"/>
              <a:t>9. Feminist research frequently attempts to develop special relations with the</a:t>
            </a:r>
          </a:p>
          <a:p>
            <a:pPr marL="0" lvl="0" indent="0">
              <a:buNone/>
            </a:pPr>
            <a:r>
              <a:rPr lang="en-GB" sz="1800" dirty="0"/>
              <a:t>    people studied </a:t>
            </a:r>
          </a:p>
          <a:p>
            <a:pPr marL="0" lvl="0" indent="0">
              <a:buNone/>
            </a:pPr>
            <a:r>
              <a:rPr lang="en-GB" sz="1800" dirty="0"/>
              <a:t>10. Feminist research frequently defines a special relation with the reader.</a:t>
            </a:r>
          </a:p>
          <a:p>
            <a:pPr marL="0" indent="0">
              <a:buNone/>
            </a:pPr>
            <a:endParaRPr lang="en-GB" dirty="0"/>
          </a:p>
        </p:txBody>
      </p:sp>
    </p:spTree>
    <p:extLst>
      <p:ext uri="{BB962C8B-B14F-4D97-AF65-F5344CB8AC3E}">
        <p14:creationId xmlns:p14="http://schemas.microsoft.com/office/powerpoint/2010/main" val="425306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C89CB-4443-4B63-A4D6-28F48F10E1FF}"/>
              </a:ext>
            </a:extLst>
          </p:cNvPr>
          <p:cNvSpPr>
            <a:spLocks noGrp="1"/>
          </p:cNvSpPr>
          <p:nvPr>
            <p:ph type="title"/>
          </p:nvPr>
        </p:nvSpPr>
        <p:spPr/>
        <p:txBody>
          <a:bodyPr/>
          <a:lstStyle/>
          <a:p>
            <a:pPr algn="ctr"/>
            <a:r>
              <a:rPr lang="en-GB" dirty="0">
                <a:solidFill>
                  <a:srgbClr val="00907D"/>
                </a:solidFill>
                <a:latin typeface="Arial Black" panose="020B0A04020102020204" pitchFamily="34" charset="0"/>
              </a:rPr>
              <a:t>FURTHER READING</a:t>
            </a:r>
          </a:p>
        </p:txBody>
      </p:sp>
      <p:sp>
        <p:nvSpPr>
          <p:cNvPr id="3" name="Content Placeholder 2">
            <a:extLst>
              <a:ext uri="{FF2B5EF4-FFF2-40B4-BE49-F238E27FC236}">
                <a16:creationId xmlns:a16="http://schemas.microsoft.com/office/drawing/2014/main" id="{56362DF6-D82C-4C9F-96D3-7A9D1EE6C34D}"/>
              </a:ext>
            </a:extLst>
          </p:cNvPr>
          <p:cNvSpPr>
            <a:spLocks noGrp="1"/>
          </p:cNvSpPr>
          <p:nvPr>
            <p:ph sz="quarter" idx="13"/>
          </p:nvPr>
        </p:nvSpPr>
        <p:spPr/>
        <p:txBody>
          <a:bodyPr/>
          <a:lstStyle/>
          <a:p>
            <a:pPr marL="0" indent="0">
              <a:buNone/>
            </a:pPr>
            <a:r>
              <a:rPr lang="en-GB" dirty="0"/>
              <a:t>Heckman, S, </a:t>
            </a:r>
            <a:r>
              <a:rPr lang="en-GB" i="1" dirty="0"/>
              <a:t>Gender and Knowledge: Elements of a Post-Modern Feminism</a:t>
            </a:r>
            <a:r>
              <a:rPr lang="en-GB" dirty="0"/>
              <a:t> (Cambridge: Polity Press, 1990)</a:t>
            </a:r>
          </a:p>
          <a:p>
            <a:pPr marL="0" indent="0">
              <a:buNone/>
            </a:pPr>
            <a:r>
              <a:rPr lang="en-GB" dirty="0"/>
              <a:t>Hesse-</a:t>
            </a:r>
            <a:r>
              <a:rPr lang="en-GB" dirty="0" err="1"/>
              <a:t>Biber</a:t>
            </a:r>
            <a:r>
              <a:rPr lang="en-GB" dirty="0"/>
              <a:t>, Nagy and </a:t>
            </a:r>
            <a:r>
              <a:rPr lang="en-GB" dirty="0" err="1"/>
              <a:t>Leavy</a:t>
            </a:r>
            <a:r>
              <a:rPr lang="en-GB" dirty="0"/>
              <a:t>, </a:t>
            </a:r>
            <a:r>
              <a:rPr lang="en-GB" i="1" dirty="0"/>
              <a:t>Feminist Research Practice</a:t>
            </a:r>
            <a:r>
              <a:rPr lang="en-GB" dirty="0"/>
              <a:t> (Thousand Oakes, CA and London: Sage, 2007)</a:t>
            </a:r>
          </a:p>
          <a:p>
            <a:pPr marL="0" indent="0">
              <a:buNone/>
            </a:pPr>
            <a:r>
              <a:rPr lang="en-GB" dirty="0"/>
              <a:t>Hill Collins, P, </a:t>
            </a:r>
            <a:r>
              <a:rPr lang="en-GB" i="1" dirty="0"/>
              <a:t>Black Feminist Thought </a:t>
            </a:r>
            <a:r>
              <a:rPr lang="en-GB" dirty="0"/>
              <a:t>(Boston: Unwin Hyman,1990)</a:t>
            </a:r>
          </a:p>
          <a:p>
            <a:pPr marL="0" indent="0">
              <a:buNone/>
            </a:pPr>
            <a:r>
              <a:rPr lang="en-GB" dirty="0"/>
              <a:t>May, T, </a:t>
            </a:r>
            <a:r>
              <a:rPr lang="en-GB" i="1" dirty="0"/>
              <a:t>Social Research</a:t>
            </a:r>
            <a:r>
              <a:rPr lang="en-GB" dirty="0"/>
              <a:t> (Buckingham: Open University Press, 1993)</a:t>
            </a:r>
          </a:p>
          <a:p>
            <a:pPr marL="0" indent="0">
              <a:buNone/>
            </a:pPr>
            <a:r>
              <a:rPr lang="en-GB" dirty="0"/>
              <a:t>Maynard M and Purvis J (</a:t>
            </a:r>
            <a:r>
              <a:rPr lang="en-GB" dirty="0" err="1"/>
              <a:t>eds</a:t>
            </a:r>
            <a:r>
              <a:rPr lang="en-GB" dirty="0"/>
              <a:t>), </a:t>
            </a:r>
            <a:r>
              <a:rPr lang="en-GB" i="1" dirty="0"/>
              <a:t>Researching Women’s Lives from  Feminist Perspective</a:t>
            </a:r>
            <a:r>
              <a:rPr lang="en-GB" dirty="0"/>
              <a:t> (London: Taylor and Frances, 1994)</a:t>
            </a:r>
          </a:p>
          <a:p>
            <a:pPr marL="0" indent="0">
              <a:buNone/>
            </a:pPr>
            <a:r>
              <a:rPr lang="en-GB" dirty="0" err="1"/>
              <a:t>McNay</a:t>
            </a:r>
            <a:r>
              <a:rPr lang="en-GB" dirty="0"/>
              <a:t>, L, </a:t>
            </a:r>
            <a:r>
              <a:rPr lang="en-GB" i="1" dirty="0"/>
              <a:t>Foucault and Feminism: Power, Gender and the Self</a:t>
            </a:r>
            <a:r>
              <a:rPr lang="en-GB" dirty="0"/>
              <a:t> (Cambridge: Polity Press, 1992)</a:t>
            </a:r>
          </a:p>
          <a:p>
            <a:pPr marL="0" indent="0">
              <a:buNone/>
            </a:pPr>
            <a:r>
              <a:rPr lang="en-GB" dirty="0"/>
              <a:t>Munro, V, </a:t>
            </a:r>
            <a:r>
              <a:rPr lang="en-GB" i="1" dirty="0"/>
              <a:t>Law and Politics at the Perimeter: Re-Evaluating Key Debates in Feminist Theory</a:t>
            </a:r>
            <a:r>
              <a:rPr lang="en-GB" dirty="0"/>
              <a:t> (Oxford: Hart, 2007)</a:t>
            </a:r>
          </a:p>
          <a:p>
            <a:pPr marL="0" indent="0">
              <a:buNone/>
            </a:pPr>
            <a:r>
              <a:rPr lang="en-GB" dirty="0" err="1"/>
              <a:t>Reinharz</a:t>
            </a:r>
            <a:r>
              <a:rPr lang="en-GB" dirty="0"/>
              <a:t>, S, </a:t>
            </a:r>
            <a:r>
              <a:rPr lang="en-GB" i="1" dirty="0"/>
              <a:t>Feminist Methods in Social Research</a:t>
            </a:r>
            <a:r>
              <a:rPr lang="en-GB" dirty="0"/>
              <a:t> (Oxford: Oxford University Press, 1992)</a:t>
            </a:r>
          </a:p>
          <a:p>
            <a:pPr marL="0" indent="0">
              <a:buNone/>
            </a:pPr>
            <a:r>
              <a:rPr lang="en-GB" dirty="0"/>
              <a:t>Smart, C, </a:t>
            </a:r>
            <a:r>
              <a:rPr lang="en-GB" i="1" dirty="0"/>
              <a:t>Feminism and the Power of Law (London: Routledge, 1989)</a:t>
            </a:r>
            <a:endParaRPr lang="en-GB" dirty="0"/>
          </a:p>
          <a:p>
            <a:pPr marL="0" indent="0">
              <a:buNone/>
            </a:pPr>
            <a:r>
              <a:rPr lang="en-GB" dirty="0"/>
              <a:t>Weedon, C, </a:t>
            </a:r>
            <a:r>
              <a:rPr lang="en-GB" i="1" dirty="0"/>
              <a:t>Feminist Practice and Poststructuralist Theory</a:t>
            </a:r>
            <a:r>
              <a:rPr lang="en-GB" dirty="0"/>
              <a:t> (Oxford: Blackwell, 1987)</a:t>
            </a:r>
          </a:p>
        </p:txBody>
      </p:sp>
    </p:spTree>
    <p:extLst>
      <p:ext uri="{BB962C8B-B14F-4D97-AF65-F5344CB8AC3E}">
        <p14:creationId xmlns:p14="http://schemas.microsoft.com/office/powerpoint/2010/main" val="2993439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F925C-AB70-48F6-BED4-F826065C88B1}"/>
              </a:ext>
            </a:extLst>
          </p:cNvPr>
          <p:cNvSpPr>
            <a:spLocks noGrp="1"/>
          </p:cNvSpPr>
          <p:nvPr>
            <p:ph type="title"/>
          </p:nvPr>
        </p:nvSpPr>
        <p:spPr>
          <a:xfrm>
            <a:off x="457200" y="274637"/>
            <a:ext cx="8229600" cy="1758349"/>
          </a:xfrm>
        </p:spPr>
        <p:txBody>
          <a:bodyPr>
            <a:normAutofit/>
          </a:bodyPr>
          <a:lstStyle/>
          <a:p>
            <a:pPr algn="ctr"/>
            <a:r>
              <a:rPr lang="en-GB" sz="3200" dirty="0">
                <a:solidFill>
                  <a:schemeClr val="accent5">
                    <a:lumMod val="75000"/>
                  </a:schemeClr>
                </a:solidFill>
                <a:latin typeface="Arial Black" panose="020B0A04020102020204" pitchFamily="34" charset="0"/>
              </a:rPr>
              <a:t>FEMINIST CRITIQUES OF CLASSICAL SOCIAL THEORY</a:t>
            </a:r>
          </a:p>
        </p:txBody>
      </p:sp>
      <p:sp>
        <p:nvSpPr>
          <p:cNvPr id="3" name="Content Placeholder 2">
            <a:extLst>
              <a:ext uri="{FF2B5EF4-FFF2-40B4-BE49-F238E27FC236}">
                <a16:creationId xmlns:a16="http://schemas.microsoft.com/office/drawing/2014/main" id="{F68E1684-6EAC-40A8-A026-2A18320F33FF}"/>
              </a:ext>
            </a:extLst>
          </p:cNvPr>
          <p:cNvSpPr>
            <a:spLocks noGrp="1"/>
          </p:cNvSpPr>
          <p:nvPr>
            <p:ph sz="quarter" idx="13"/>
          </p:nvPr>
        </p:nvSpPr>
        <p:spPr>
          <a:xfrm>
            <a:off x="457200" y="1919994"/>
            <a:ext cx="8229600" cy="3857747"/>
          </a:xfrm>
        </p:spPr>
        <p:txBody>
          <a:bodyPr>
            <a:normAutofit lnSpcReduction="10000"/>
          </a:bodyPr>
          <a:lstStyle/>
          <a:p>
            <a:pPr marL="0" indent="0">
              <a:buNone/>
            </a:pPr>
            <a:endParaRPr lang="en-GB" dirty="0"/>
          </a:p>
          <a:p>
            <a:pPr>
              <a:buFont typeface="Wingdings" panose="05000000000000000000" pitchFamily="2" charset="2"/>
              <a:buChar char="Ø"/>
            </a:pPr>
            <a:endParaRPr lang="en-GB" dirty="0"/>
          </a:p>
          <a:p>
            <a:pPr>
              <a:buFont typeface="Wingdings" panose="05000000000000000000" pitchFamily="2" charset="2"/>
              <a:buChar char="Ø"/>
            </a:pPr>
            <a:endParaRPr lang="en-GB" dirty="0"/>
          </a:p>
          <a:p>
            <a:pPr>
              <a:buFont typeface="Wingdings" panose="05000000000000000000" pitchFamily="2" charset="2"/>
              <a:buChar char="Ø"/>
            </a:pPr>
            <a:endParaRPr lang="en-GB" dirty="0"/>
          </a:p>
          <a:p>
            <a:pPr>
              <a:buFont typeface="Wingdings" panose="05000000000000000000" pitchFamily="2" charset="2"/>
              <a:buChar char="Ø"/>
            </a:pPr>
            <a:endParaRPr lang="en-GB" dirty="0"/>
          </a:p>
          <a:p>
            <a:pPr>
              <a:buFont typeface="Wingdings" panose="05000000000000000000" pitchFamily="2" charset="2"/>
              <a:buChar char="Ø"/>
            </a:pPr>
            <a:endParaRPr lang="en-GB" dirty="0"/>
          </a:p>
          <a:p>
            <a:pPr>
              <a:buFont typeface="Wingdings" panose="05000000000000000000" pitchFamily="2" charset="2"/>
              <a:buChar char="Ø"/>
            </a:pPr>
            <a:endParaRPr lang="en-GB" dirty="0"/>
          </a:p>
          <a:p>
            <a:pPr>
              <a:buFont typeface="Wingdings" panose="05000000000000000000" pitchFamily="2" charset="2"/>
              <a:buChar char="Ø"/>
            </a:pPr>
            <a:endParaRPr lang="en-GB" dirty="0"/>
          </a:p>
          <a:p>
            <a:pPr>
              <a:buFont typeface="Wingdings" panose="05000000000000000000" pitchFamily="2" charset="2"/>
              <a:buChar char="Ø"/>
            </a:pPr>
            <a:r>
              <a:rPr lang="en-GB" sz="1600" dirty="0"/>
              <a:t>Strategic absence of women, while men had ‘absent presence’</a:t>
            </a:r>
          </a:p>
          <a:p>
            <a:pPr>
              <a:buFont typeface="Wingdings" panose="05000000000000000000" pitchFamily="2" charset="2"/>
              <a:buChar char="Ø"/>
            </a:pPr>
            <a:r>
              <a:rPr lang="en-GB" sz="1600" dirty="0"/>
              <a:t>Masculine ontology</a:t>
            </a:r>
          </a:p>
          <a:p>
            <a:pPr>
              <a:buFont typeface="Wingdings" panose="05000000000000000000" pitchFamily="2" charset="2"/>
              <a:buChar char="Ø"/>
            </a:pPr>
            <a:r>
              <a:rPr lang="en-GB" sz="1600" dirty="0"/>
              <a:t>Objectivity, neutrality</a:t>
            </a:r>
          </a:p>
          <a:p>
            <a:pPr>
              <a:buFont typeface="Wingdings" panose="05000000000000000000" pitchFamily="2" charset="2"/>
              <a:buChar char="Ø"/>
            </a:pPr>
            <a:r>
              <a:rPr lang="en-GB" sz="1600" dirty="0"/>
              <a:t>Privileging of the (non-gendered) male subject</a:t>
            </a:r>
          </a:p>
          <a:p>
            <a:pPr>
              <a:buFont typeface="Wingdings" panose="05000000000000000000" pitchFamily="2" charset="2"/>
              <a:buChar char="Ø"/>
            </a:pPr>
            <a:r>
              <a:rPr lang="en-GB" sz="1600" dirty="0"/>
              <a:t>Enlightenment dualisms – minds (men)/bodies (women);            </a:t>
            </a:r>
          </a:p>
          <a:p>
            <a:pPr marL="0" indent="0">
              <a:buNone/>
            </a:pPr>
            <a:r>
              <a:rPr lang="en-GB" sz="1600" dirty="0"/>
              <a:t>      public (men)/private (women)</a:t>
            </a:r>
          </a:p>
          <a:p>
            <a:pPr>
              <a:buFont typeface="Wingdings" panose="05000000000000000000" pitchFamily="2" charset="2"/>
              <a:buChar char="Ø"/>
            </a:pPr>
            <a:r>
              <a:rPr lang="en-GB" sz="1600" dirty="0"/>
              <a:t>Modernity as a masculinist project</a:t>
            </a:r>
          </a:p>
        </p:txBody>
      </p:sp>
      <p:pic>
        <p:nvPicPr>
          <p:cNvPr id="5" name="Picture 4">
            <a:extLst>
              <a:ext uri="{FF2B5EF4-FFF2-40B4-BE49-F238E27FC236}">
                <a16:creationId xmlns:a16="http://schemas.microsoft.com/office/drawing/2014/main" id="{2F7E4C98-1A85-4981-B2E4-E084B230E66F}"/>
              </a:ext>
            </a:extLst>
          </p:cNvPr>
          <p:cNvPicPr>
            <a:picLocks noChangeAspect="1"/>
          </p:cNvPicPr>
          <p:nvPr/>
        </p:nvPicPr>
        <p:blipFill>
          <a:blip r:embed="rId2"/>
          <a:stretch>
            <a:fillRect/>
          </a:stretch>
        </p:blipFill>
        <p:spPr>
          <a:xfrm>
            <a:off x="625135" y="2032987"/>
            <a:ext cx="1958267" cy="1722268"/>
          </a:xfrm>
          <a:prstGeom prst="rect">
            <a:avLst/>
          </a:prstGeom>
        </p:spPr>
      </p:pic>
      <p:pic>
        <p:nvPicPr>
          <p:cNvPr id="7" name="Picture 6">
            <a:extLst>
              <a:ext uri="{FF2B5EF4-FFF2-40B4-BE49-F238E27FC236}">
                <a16:creationId xmlns:a16="http://schemas.microsoft.com/office/drawing/2014/main" id="{29F0C25B-6218-446C-BCA0-8900EE3ABC93}"/>
              </a:ext>
            </a:extLst>
          </p:cNvPr>
          <p:cNvPicPr>
            <a:picLocks noChangeAspect="1"/>
          </p:cNvPicPr>
          <p:nvPr/>
        </p:nvPicPr>
        <p:blipFill>
          <a:blip r:embed="rId3"/>
          <a:stretch>
            <a:fillRect/>
          </a:stretch>
        </p:blipFill>
        <p:spPr>
          <a:xfrm>
            <a:off x="3817537" y="1919994"/>
            <a:ext cx="1766518" cy="1835261"/>
          </a:xfrm>
          <a:prstGeom prst="rect">
            <a:avLst/>
          </a:prstGeom>
        </p:spPr>
      </p:pic>
      <p:pic>
        <p:nvPicPr>
          <p:cNvPr id="9" name="Picture 8">
            <a:extLst>
              <a:ext uri="{FF2B5EF4-FFF2-40B4-BE49-F238E27FC236}">
                <a16:creationId xmlns:a16="http://schemas.microsoft.com/office/drawing/2014/main" id="{AF7F78AE-7FB8-406C-99E2-893E89A2CF26}"/>
              </a:ext>
            </a:extLst>
          </p:cNvPr>
          <p:cNvPicPr>
            <a:picLocks noChangeAspect="1"/>
          </p:cNvPicPr>
          <p:nvPr/>
        </p:nvPicPr>
        <p:blipFill>
          <a:blip r:embed="rId4"/>
          <a:stretch>
            <a:fillRect/>
          </a:stretch>
        </p:blipFill>
        <p:spPr>
          <a:xfrm>
            <a:off x="6502569" y="2302244"/>
            <a:ext cx="1749549" cy="1992528"/>
          </a:xfrm>
          <a:prstGeom prst="rect">
            <a:avLst/>
          </a:prstGeom>
        </p:spPr>
      </p:pic>
      <p:pic>
        <p:nvPicPr>
          <p:cNvPr id="11" name="Picture 10">
            <a:extLst>
              <a:ext uri="{FF2B5EF4-FFF2-40B4-BE49-F238E27FC236}">
                <a16:creationId xmlns:a16="http://schemas.microsoft.com/office/drawing/2014/main" id="{FC7F943E-F796-4642-94FE-EEF3D849CAF1}"/>
              </a:ext>
            </a:extLst>
          </p:cNvPr>
          <p:cNvPicPr>
            <a:picLocks noChangeAspect="1"/>
          </p:cNvPicPr>
          <p:nvPr/>
        </p:nvPicPr>
        <p:blipFill>
          <a:blip r:embed="rId5"/>
          <a:stretch>
            <a:fillRect/>
          </a:stretch>
        </p:blipFill>
        <p:spPr>
          <a:xfrm>
            <a:off x="6409678" y="4564030"/>
            <a:ext cx="1669002" cy="1366253"/>
          </a:xfrm>
          <a:prstGeom prst="rect">
            <a:avLst/>
          </a:prstGeom>
        </p:spPr>
      </p:pic>
    </p:spTree>
    <p:extLst>
      <p:ext uri="{BB962C8B-B14F-4D97-AF65-F5344CB8AC3E}">
        <p14:creationId xmlns:p14="http://schemas.microsoft.com/office/powerpoint/2010/main" val="3782821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EFD3E-39E1-49D0-8859-6B7AC6EFD626}"/>
              </a:ext>
            </a:extLst>
          </p:cNvPr>
          <p:cNvSpPr>
            <a:spLocks noGrp="1"/>
          </p:cNvSpPr>
          <p:nvPr>
            <p:ph type="title"/>
          </p:nvPr>
        </p:nvSpPr>
        <p:spPr>
          <a:xfrm>
            <a:off x="457200" y="274638"/>
            <a:ext cx="8229600" cy="988736"/>
          </a:xfrm>
        </p:spPr>
        <p:txBody>
          <a:bodyPr>
            <a:normAutofit/>
          </a:bodyPr>
          <a:lstStyle/>
          <a:p>
            <a:pPr algn="ctr"/>
            <a:r>
              <a:rPr lang="en-GB" sz="4000" dirty="0">
                <a:latin typeface="Arial Black" panose="020B0A04020102020204" pitchFamily="34" charset="0"/>
              </a:rPr>
              <a:t>FEMINISMS</a:t>
            </a:r>
          </a:p>
        </p:txBody>
      </p:sp>
      <p:sp>
        <p:nvSpPr>
          <p:cNvPr id="3" name="Content Placeholder 2">
            <a:extLst>
              <a:ext uri="{FF2B5EF4-FFF2-40B4-BE49-F238E27FC236}">
                <a16:creationId xmlns:a16="http://schemas.microsoft.com/office/drawing/2014/main" id="{FC122E84-FD35-45E4-AF8B-AE9FBB258011}"/>
              </a:ext>
            </a:extLst>
          </p:cNvPr>
          <p:cNvSpPr>
            <a:spLocks noGrp="1"/>
          </p:cNvSpPr>
          <p:nvPr>
            <p:ph sz="quarter" idx="13"/>
          </p:nvPr>
        </p:nvSpPr>
        <p:spPr>
          <a:xfrm>
            <a:off x="457200" y="1402672"/>
            <a:ext cx="8229600" cy="4372653"/>
          </a:xfrm>
        </p:spPr>
        <p:txBody>
          <a:bodyPr/>
          <a:lstStyle/>
          <a:p>
            <a:pPr marL="0" indent="0">
              <a:buNone/>
            </a:pPr>
            <a:r>
              <a:rPr lang="en-GB" dirty="0"/>
              <a:t>Liberal/equality feminists                               Marxist/socialist feminists                 Radical feminists</a:t>
            </a:r>
          </a:p>
          <a:p>
            <a:pPr marL="0" indent="0">
              <a:buNone/>
            </a:pPr>
            <a:r>
              <a:rPr lang="en-GB" dirty="0"/>
              <a:t>                                                                                                                                          </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r>
              <a:rPr lang="en-GB" dirty="0"/>
              <a:t>Difference feminists            Standpoint feminists             Postmodern feminists                  </a:t>
            </a:r>
          </a:p>
          <a:p>
            <a:pPr marL="0" indent="0">
              <a:buNone/>
            </a:pPr>
            <a:r>
              <a:rPr lang="en-GB" dirty="0"/>
              <a:t>                                                                                                                                           </a:t>
            </a:r>
          </a:p>
          <a:p>
            <a:pPr marL="0" indent="0">
              <a:buNone/>
            </a:pPr>
            <a:r>
              <a:rPr lang="en-GB" dirty="0"/>
              <a:t>                                                                                             </a:t>
            </a:r>
          </a:p>
          <a:p>
            <a:pPr marL="0" indent="0">
              <a:buNone/>
            </a:pPr>
            <a:r>
              <a:rPr lang="en-GB" dirty="0"/>
              <a:t>                                                </a:t>
            </a:r>
          </a:p>
          <a:p>
            <a:pPr marL="0" indent="0">
              <a:buNone/>
            </a:pPr>
            <a:endParaRPr lang="en-GB" dirty="0"/>
          </a:p>
        </p:txBody>
      </p:sp>
      <p:pic>
        <p:nvPicPr>
          <p:cNvPr id="5" name="Picture 4">
            <a:extLst>
              <a:ext uri="{FF2B5EF4-FFF2-40B4-BE49-F238E27FC236}">
                <a16:creationId xmlns:a16="http://schemas.microsoft.com/office/drawing/2014/main" id="{C6CFFF8E-9900-4177-9B76-1F445B98484D}"/>
              </a:ext>
            </a:extLst>
          </p:cNvPr>
          <p:cNvPicPr>
            <a:picLocks noChangeAspect="1"/>
          </p:cNvPicPr>
          <p:nvPr/>
        </p:nvPicPr>
        <p:blipFill>
          <a:blip r:embed="rId2"/>
          <a:stretch>
            <a:fillRect/>
          </a:stretch>
        </p:blipFill>
        <p:spPr>
          <a:xfrm>
            <a:off x="554438" y="1704511"/>
            <a:ext cx="2886075" cy="1581150"/>
          </a:xfrm>
          <a:prstGeom prst="rect">
            <a:avLst/>
          </a:prstGeom>
        </p:spPr>
      </p:pic>
      <p:pic>
        <p:nvPicPr>
          <p:cNvPr id="7" name="Picture 6">
            <a:extLst>
              <a:ext uri="{FF2B5EF4-FFF2-40B4-BE49-F238E27FC236}">
                <a16:creationId xmlns:a16="http://schemas.microsoft.com/office/drawing/2014/main" id="{D4EB48EE-BBBF-4FD2-B0DD-EE470187A80E}"/>
              </a:ext>
            </a:extLst>
          </p:cNvPr>
          <p:cNvPicPr>
            <a:picLocks noChangeAspect="1"/>
          </p:cNvPicPr>
          <p:nvPr/>
        </p:nvPicPr>
        <p:blipFill>
          <a:blip r:embed="rId3"/>
          <a:stretch>
            <a:fillRect/>
          </a:stretch>
        </p:blipFill>
        <p:spPr>
          <a:xfrm>
            <a:off x="4068400" y="1704511"/>
            <a:ext cx="1908699" cy="1662807"/>
          </a:xfrm>
          <a:prstGeom prst="rect">
            <a:avLst/>
          </a:prstGeom>
        </p:spPr>
      </p:pic>
      <p:pic>
        <p:nvPicPr>
          <p:cNvPr id="9" name="Picture 8">
            <a:extLst>
              <a:ext uri="{FF2B5EF4-FFF2-40B4-BE49-F238E27FC236}">
                <a16:creationId xmlns:a16="http://schemas.microsoft.com/office/drawing/2014/main" id="{B5A6238C-01F2-40D6-A910-B6BDBADE30B3}"/>
              </a:ext>
            </a:extLst>
          </p:cNvPr>
          <p:cNvPicPr>
            <a:picLocks noChangeAspect="1"/>
          </p:cNvPicPr>
          <p:nvPr/>
        </p:nvPicPr>
        <p:blipFill>
          <a:blip r:embed="rId4"/>
          <a:stretch>
            <a:fillRect/>
          </a:stretch>
        </p:blipFill>
        <p:spPr>
          <a:xfrm>
            <a:off x="6604986" y="1741360"/>
            <a:ext cx="1926456" cy="1649491"/>
          </a:xfrm>
          <a:prstGeom prst="rect">
            <a:avLst/>
          </a:prstGeom>
        </p:spPr>
      </p:pic>
      <p:pic>
        <p:nvPicPr>
          <p:cNvPr id="11" name="Picture 10">
            <a:extLst>
              <a:ext uri="{FF2B5EF4-FFF2-40B4-BE49-F238E27FC236}">
                <a16:creationId xmlns:a16="http://schemas.microsoft.com/office/drawing/2014/main" id="{40CC20DF-7A2C-4C41-BCC4-E12B94EC6B8D}"/>
              </a:ext>
            </a:extLst>
          </p:cNvPr>
          <p:cNvPicPr>
            <a:picLocks noChangeAspect="1"/>
          </p:cNvPicPr>
          <p:nvPr/>
        </p:nvPicPr>
        <p:blipFill>
          <a:blip r:embed="rId5"/>
          <a:stretch>
            <a:fillRect/>
          </a:stretch>
        </p:blipFill>
        <p:spPr>
          <a:xfrm>
            <a:off x="457200" y="3846250"/>
            <a:ext cx="2112886" cy="1589103"/>
          </a:xfrm>
          <a:prstGeom prst="rect">
            <a:avLst/>
          </a:prstGeom>
        </p:spPr>
      </p:pic>
      <p:pic>
        <p:nvPicPr>
          <p:cNvPr id="17" name="Picture 16">
            <a:extLst>
              <a:ext uri="{FF2B5EF4-FFF2-40B4-BE49-F238E27FC236}">
                <a16:creationId xmlns:a16="http://schemas.microsoft.com/office/drawing/2014/main" id="{9BDE2353-0BE7-4758-ADB3-85E2277720B4}"/>
              </a:ext>
            </a:extLst>
          </p:cNvPr>
          <p:cNvPicPr>
            <a:picLocks noChangeAspect="1"/>
          </p:cNvPicPr>
          <p:nvPr/>
        </p:nvPicPr>
        <p:blipFill>
          <a:blip r:embed="rId6"/>
          <a:stretch>
            <a:fillRect/>
          </a:stretch>
        </p:blipFill>
        <p:spPr>
          <a:xfrm>
            <a:off x="6839829" y="3986073"/>
            <a:ext cx="1684359" cy="1625954"/>
          </a:xfrm>
          <a:prstGeom prst="rect">
            <a:avLst/>
          </a:prstGeom>
        </p:spPr>
      </p:pic>
      <p:pic>
        <p:nvPicPr>
          <p:cNvPr id="19" name="Picture 18">
            <a:extLst>
              <a:ext uri="{FF2B5EF4-FFF2-40B4-BE49-F238E27FC236}">
                <a16:creationId xmlns:a16="http://schemas.microsoft.com/office/drawing/2014/main" id="{7CB044C4-E2C9-47BD-9B72-1D4F75A5CF5F}"/>
              </a:ext>
            </a:extLst>
          </p:cNvPr>
          <p:cNvPicPr>
            <a:picLocks noChangeAspect="1"/>
          </p:cNvPicPr>
          <p:nvPr/>
        </p:nvPicPr>
        <p:blipFill>
          <a:blip r:embed="rId7"/>
          <a:stretch>
            <a:fillRect/>
          </a:stretch>
        </p:blipFill>
        <p:spPr>
          <a:xfrm>
            <a:off x="2733303" y="3846250"/>
            <a:ext cx="1740023" cy="1625954"/>
          </a:xfrm>
          <a:prstGeom prst="rect">
            <a:avLst/>
          </a:prstGeom>
        </p:spPr>
      </p:pic>
      <p:pic>
        <p:nvPicPr>
          <p:cNvPr id="21" name="Picture 20">
            <a:extLst>
              <a:ext uri="{FF2B5EF4-FFF2-40B4-BE49-F238E27FC236}">
                <a16:creationId xmlns:a16="http://schemas.microsoft.com/office/drawing/2014/main" id="{9BAC649F-417B-4A3A-AC5E-FD2E61A291AA}"/>
              </a:ext>
            </a:extLst>
          </p:cNvPr>
          <p:cNvPicPr>
            <a:picLocks noChangeAspect="1"/>
          </p:cNvPicPr>
          <p:nvPr/>
        </p:nvPicPr>
        <p:blipFill>
          <a:blip r:embed="rId8"/>
          <a:stretch>
            <a:fillRect/>
          </a:stretch>
        </p:blipFill>
        <p:spPr>
          <a:xfrm>
            <a:off x="5022749" y="3846250"/>
            <a:ext cx="1514059" cy="1728926"/>
          </a:xfrm>
          <a:prstGeom prst="rect">
            <a:avLst/>
          </a:prstGeom>
        </p:spPr>
      </p:pic>
    </p:spTree>
    <p:extLst>
      <p:ext uri="{BB962C8B-B14F-4D97-AF65-F5344CB8AC3E}">
        <p14:creationId xmlns:p14="http://schemas.microsoft.com/office/powerpoint/2010/main" val="4089953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7AB1C-0019-46CA-B668-708144CF850D}"/>
              </a:ext>
            </a:extLst>
          </p:cNvPr>
          <p:cNvSpPr>
            <a:spLocks noGrp="1"/>
          </p:cNvSpPr>
          <p:nvPr>
            <p:ph type="title"/>
          </p:nvPr>
        </p:nvSpPr>
        <p:spPr/>
        <p:txBody>
          <a:bodyPr>
            <a:normAutofit/>
          </a:bodyPr>
          <a:lstStyle/>
          <a:p>
            <a:pPr algn="ctr"/>
            <a:r>
              <a:rPr lang="en-GB" dirty="0">
                <a:solidFill>
                  <a:srgbClr val="00907D"/>
                </a:solidFill>
                <a:latin typeface="Arial Black" panose="020B0A04020102020204" pitchFamily="34" charset="0"/>
              </a:rPr>
              <a:t>ALL FEMINISTS DO NOT </a:t>
            </a:r>
            <a:br>
              <a:rPr lang="en-GB" dirty="0">
                <a:solidFill>
                  <a:srgbClr val="00907D"/>
                </a:solidFill>
                <a:latin typeface="Arial Black" panose="020B0A04020102020204" pitchFamily="34" charset="0"/>
              </a:rPr>
            </a:br>
            <a:r>
              <a:rPr lang="en-GB" dirty="0">
                <a:solidFill>
                  <a:srgbClr val="00907D"/>
                </a:solidFill>
                <a:latin typeface="Arial Black" panose="020B0A04020102020204" pitchFamily="34" charset="0"/>
              </a:rPr>
              <a:t>THINK ALIKE!</a:t>
            </a:r>
          </a:p>
        </p:txBody>
      </p:sp>
      <p:sp>
        <p:nvSpPr>
          <p:cNvPr id="3" name="Content Placeholder 2">
            <a:extLst>
              <a:ext uri="{FF2B5EF4-FFF2-40B4-BE49-F238E27FC236}">
                <a16:creationId xmlns:a16="http://schemas.microsoft.com/office/drawing/2014/main" id="{D6C039C9-C0B8-4121-B841-A096CC4E3BED}"/>
              </a:ext>
            </a:extLst>
          </p:cNvPr>
          <p:cNvSpPr>
            <a:spLocks noGrp="1"/>
          </p:cNvSpPr>
          <p:nvPr>
            <p:ph sz="quarter" idx="13"/>
          </p:nvPr>
        </p:nvSpPr>
        <p:spPr>
          <a:xfrm>
            <a:off x="457200" y="1417638"/>
            <a:ext cx="8229600" cy="4357687"/>
          </a:xfrm>
        </p:spPr>
        <p:txBody>
          <a:bodyPr/>
          <a:lstStyle/>
          <a:p>
            <a:pPr>
              <a:buFont typeface="Wingdings" panose="05000000000000000000" pitchFamily="2" charset="2"/>
              <a:buChar char="q"/>
            </a:pPr>
            <a:r>
              <a:rPr lang="en-GB" sz="1800" dirty="0"/>
              <a:t>So how can we do feminist research when women speak with many voices?</a:t>
            </a:r>
          </a:p>
          <a:p>
            <a:pPr marL="0" indent="0">
              <a:buNone/>
            </a:pPr>
            <a:endParaRPr lang="en-GB" sz="1800" dirty="0"/>
          </a:p>
          <a:p>
            <a:pPr>
              <a:buFont typeface="Wingdings" panose="05000000000000000000" pitchFamily="2" charset="2"/>
              <a:buChar char="q"/>
            </a:pPr>
            <a:r>
              <a:rPr lang="en-GB" sz="1800" dirty="0"/>
              <a:t>Common distinctive elements/assumptions shared by feminists in doing research and scholarship:</a:t>
            </a:r>
          </a:p>
          <a:p>
            <a:pPr>
              <a:buFont typeface="Wingdings" panose="05000000000000000000" pitchFamily="2" charset="2"/>
              <a:buChar char="§"/>
            </a:pPr>
            <a:r>
              <a:rPr lang="en-GB" sz="1600" dirty="0"/>
              <a:t>Women and their contributions to social and cultural life have been marginalised and this is reflected in research practice</a:t>
            </a:r>
          </a:p>
          <a:p>
            <a:pPr>
              <a:buFont typeface="Wingdings" panose="05000000000000000000" pitchFamily="2" charset="2"/>
              <a:buChar char="§"/>
            </a:pPr>
            <a:r>
              <a:rPr lang="en-GB" sz="1600" dirty="0"/>
              <a:t>The norms of science perpetuate and disguise the myth of the superiority of men over women</a:t>
            </a:r>
          </a:p>
          <a:p>
            <a:pPr>
              <a:buFont typeface="Wingdings" panose="05000000000000000000" pitchFamily="2" charset="2"/>
              <a:buChar char="§"/>
            </a:pPr>
            <a:r>
              <a:rPr lang="en-GB" sz="1600" dirty="0"/>
              <a:t>Gender as a significant social category has been absent from our understandings and explanations of social phenomena in favour of categories such as social class</a:t>
            </a:r>
          </a:p>
          <a:p>
            <a:pPr>
              <a:buFont typeface="Wingdings" panose="05000000000000000000" pitchFamily="2" charset="2"/>
              <a:buChar char="§"/>
            </a:pPr>
            <a:r>
              <a:rPr lang="en-GB" sz="1600" dirty="0"/>
              <a:t>Women’s experiences, ideas and needs should be valued</a:t>
            </a:r>
          </a:p>
          <a:p>
            <a:pPr>
              <a:buFont typeface="Wingdings" panose="05000000000000000000" pitchFamily="2" charset="2"/>
              <a:buChar char="§"/>
            </a:pPr>
            <a:r>
              <a:rPr lang="en-GB" sz="1600" dirty="0"/>
              <a:t>The conditions that oppress women should be recognised</a:t>
            </a:r>
          </a:p>
          <a:p>
            <a:pPr>
              <a:buFont typeface="Wingdings" panose="05000000000000000000" pitchFamily="2" charset="2"/>
              <a:buChar char="§"/>
            </a:pPr>
            <a:r>
              <a:rPr lang="en-GB" sz="1600" dirty="0"/>
              <a:t>Desire to change conditions through research</a:t>
            </a:r>
          </a:p>
          <a:p>
            <a:pPr>
              <a:buFont typeface="Wingdings" panose="05000000000000000000" pitchFamily="2" charset="2"/>
              <a:buChar char="§"/>
            </a:pPr>
            <a:endParaRPr lang="en-GB" dirty="0"/>
          </a:p>
        </p:txBody>
      </p:sp>
    </p:spTree>
    <p:extLst>
      <p:ext uri="{BB962C8B-B14F-4D97-AF65-F5344CB8AC3E}">
        <p14:creationId xmlns:p14="http://schemas.microsoft.com/office/powerpoint/2010/main" val="956801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324C8-22F8-4238-94F8-9211F78DDA36}"/>
              </a:ext>
            </a:extLst>
          </p:cNvPr>
          <p:cNvSpPr>
            <a:spLocks noGrp="1"/>
          </p:cNvSpPr>
          <p:nvPr>
            <p:ph type="title"/>
          </p:nvPr>
        </p:nvSpPr>
        <p:spPr/>
        <p:txBody>
          <a:bodyPr>
            <a:normAutofit fontScale="90000"/>
          </a:bodyPr>
          <a:lstStyle/>
          <a:p>
            <a:pPr algn="ctr"/>
            <a:r>
              <a:rPr lang="en-GB" dirty="0">
                <a:solidFill>
                  <a:srgbClr val="00907D"/>
                </a:solidFill>
                <a:latin typeface="Arial Black" panose="020B0A04020102020204" pitchFamily="34" charset="0"/>
              </a:rPr>
              <a:t>CONNECTION BETWEEN SCHOLARSHIP AND POLITICAL ACTION</a:t>
            </a:r>
          </a:p>
        </p:txBody>
      </p:sp>
      <p:sp>
        <p:nvSpPr>
          <p:cNvPr id="3" name="Content Placeholder 2">
            <a:extLst>
              <a:ext uri="{FF2B5EF4-FFF2-40B4-BE49-F238E27FC236}">
                <a16:creationId xmlns:a16="http://schemas.microsoft.com/office/drawing/2014/main" id="{8E22D7C9-74C1-431E-B424-571009F1162B}"/>
              </a:ext>
            </a:extLst>
          </p:cNvPr>
          <p:cNvSpPr>
            <a:spLocks noGrp="1"/>
          </p:cNvSpPr>
          <p:nvPr>
            <p:ph sz="quarter" idx="13"/>
          </p:nvPr>
        </p:nvSpPr>
        <p:spPr>
          <a:xfrm>
            <a:off x="457200" y="1622425"/>
            <a:ext cx="8229600" cy="4432146"/>
          </a:xfrm>
        </p:spPr>
        <p:txBody>
          <a:bodyPr>
            <a:normAutofit/>
          </a:bodyPr>
          <a:lstStyle/>
          <a:p>
            <a:pPr>
              <a:buFont typeface="Wingdings" panose="05000000000000000000" pitchFamily="2" charset="2"/>
              <a:buChar char="Ø"/>
            </a:pPr>
            <a:r>
              <a:rPr lang="en-GB" sz="1600" dirty="0"/>
              <a:t>Feminist research is political in nature – it seeks to change society, not just understand it</a:t>
            </a:r>
          </a:p>
          <a:p>
            <a:pPr>
              <a:buFont typeface="Wingdings" panose="05000000000000000000" pitchFamily="2" charset="2"/>
              <a:buChar char="Ø"/>
            </a:pPr>
            <a:r>
              <a:rPr lang="en-GB" sz="1600" dirty="0"/>
              <a:t>Emancipatory and </a:t>
            </a:r>
            <a:r>
              <a:rPr lang="en-GB" sz="1600" dirty="0" err="1"/>
              <a:t>liberatory</a:t>
            </a:r>
            <a:r>
              <a:rPr lang="en-GB" sz="1600" dirty="0"/>
              <a:t> goals - feminist research can serve as a vehicle for women’s empowerment</a:t>
            </a:r>
          </a:p>
          <a:p>
            <a:pPr>
              <a:buFont typeface="Wingdings" panose="05000000000000000000" pitchFamily="2" charset="2"/>
              <a:buChar char="Ø"/>
            </a:pPr>
            <a:r>
              <a:rPr lang="en-GB" sz="1600" dirty="0"/>
              <a:t>Knowledge production must be useful to women and be instrumental in improving women’s lives</a:t>
            </a:r>
          </a:p>
          <a:p>
            <a:pPr>
              <a:buFont typeface="Wingdings" panose="05000000000000000000" pitchFamily="2" charset="2"/>
              <a:buChar char="Ø"/>
            </a:pPr>
            <a:r>
              <a:rPr lang="en-GB" sz="1600" dirty="0"/>
              <a:t>Knowledge is productive of power                      A dual responsibility – to contribute to knowledge and the interests of women</a:t>
            </a:r>
          </a:p>
          <a:p>
            <a:pPr>
              <a:buFont typeface="Wingdings" panose="05000000000000000000" pitchFamily="2" charset="2"/>
              <a:buChar char="Ø"/>
            </a:pPr>
            <a:r>
              <a:rPr lang="en-GB" sz="1600" dirty="0"/>
              <a:t>‘The role of the researcher is thus to produce useful knowledge which contributes to global gender justice, to changing women’s subordination and to stopping all forms of social inequalities’ (Jane </a:t>
            </a:r>
            <a:r>
              <a:rPr lang="en-GB" sz="1600" dirty="0" err="1"/>
              <a:t>Wambui</a:t>
            </a:r>
            <a:r>
              <a:rPr lang="en-GB" sz="1600" dirty="0"/>
              <a:t>)</a:t>
            </a:r>
          </a:p>
          <a:p>
            <a:pPr marL="0" indent="0">
              <a:buNone/>
            </a:pPr>
            <a:endParaRPr lang="en-GB" sz="1600" dirty="0"/>
          </a:p>
          <a:p>
            <a:pPr marL="0" indent="0">
              <a:buNone/>
            </a:pPr>
            <a:endParaRPr lang="en-GB" sz="1600" dirty="0"/>
          </a:p>
        </p:txBody>
      </p:sp>
      <p:sp>
        <p:nvSpPr>
          <p:cNvPr id="4" name="Arrow: Right 3">
            <a:extLst>
              <a:ext uri="{FF2B5EF4-FFF2-40B4-BE49-F238E27FC236}">
                <a16:creationId xmlns:a16="http://schemas.microsoft.com/office/drawing/2014/main" id="{354FECCB-7D12-4767-94CF-7CA5955168F3}"/>
              </a:ext>
            </a:extLst>
          </p:cNvPr>
          <p:cNvSpPr/>
          <p:nvPr/>
        </p:nvSpPr>
        <p:spPr>
          <a:xfrm>
            <a:off x="4082796" y="3284738"/>
            <a:ext cx="978408" cy="25745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63CD283-66D7-4414-A21D-CA33F40F590B}"/>
              </a:ext>
            </a:extLst>
          </p:cNvPr>
          <p:cNvPicPr>
            <a:picLocks noChangeAspect="1"/>
          </p:cNvPicPr>
          <p:nvPr/>
        </p:nvPicPr>
        <p:blipFill>
          <a:blip r:embed="rId2"/>
          <a:stretch>
            <a:fillRect/>
          </a:stretch>
        </p:blipFill>
        <p:spPr>
          <a:xfrm>
            <a:off x="5061204" y="4420548"/>
            <a:ext cx="3180287" cy="1567910"/>
          </a:xfrm>
          <a:prstGeom prst="rect">
            <a:avLst/>
          </a:prstGeom>
        </p:spPr>
      </p:pic>
    </p:spTree>
    <p:extLst>
      <p:ext uri="{BB962C8B-B14F-4D97-AF65-F5344CB8AC3E}">
        <p14:creationId xmlns:p14="http://schemas.microsoft.com/office/powerpoint/2010/main" val="232718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570A9-CEE1-42DF-9710-A90AB5B93B73}"/>
              </a:ext>
            </a:extLst>
          </p:cNvPr>
          <p:cNvSpPr>
            <a:spLocks noGrp="1"/>
          </p:cNvSpPr>
          <p:nvPr>
            <p:ph type="title"/>
          </p:nvPr>
        </p:nvSpPr>
        <p:spPr>
          <a:xfrm>
            <a:off x="457200" y="274638"/>
            <a:ext cx="8229600" cy="941603"/>
          </a:xfrm>
        </p:spPr>
        <p:txBody>
          <a:bodyPr>
            <a:normAutofit fontScale="90000"/>
          </a:bodyPr>
          <a:lstStyle/>
          <a:p>
            <a:pPr algn="ctr"/>
            <a:r>
              <a:rPr lang="en-GB" dirty="0">
                <a:latin typeface="Arial Black" panose="020B0A04020102020204" pitchFamily="34" charset="0"/>
              </a:rPr>
              <a:t>CRITIQUES OF POSTIVISM/EMPIRICISM</a:t>
            </a:r>
          </a:p>
        </p:txBody>
      </p:sp>
      <p:sp>
        <p:nvSpPr>
          <p:cNvPr id="3" name="Content Placeholder 2">
            <a:extLst>
              <a:ext uri="{FF2B5EF4-FFF2-40B4-BE49-F238E27FC236}">
                <a16:creationId xmlns:a16="http://schemas.microsoft.com/office/drawing/2014/main" id="{1AC81160-D359-4D09-AAD8-1015989B438A}"/>
              </a:ext>
            </a:extLst>
          </p:cNvPr>
          <p:cNvSpPr>
            <a:spLocks noGrp="1"/>
          </p:cNvSpPr>
          <p:nvPr>
            <p:ph sz="quarter" idx="13"/>
          </p:nvPr>
        </p:nvSpPr>
        <p:spPr>
          <a:xfrm>
            <a:off x="457200" y="1216241"/>
            <a:ext cx="8229600" cy="4559084"/>
          </a:xfrm>
        </p:spPr>
        <p:txBody>
          <a:bodyPr>
            <a:normAutofit lnSpcReduction="10000"/>
          </a:bodyPr>
          <a:lstStyle/>
          <a:p>
            <a:pPr>
              <a:buFont typeface="Wingdings" panose="05000000000000000000" pitchFamily="2" charset="2"/>
              <a:buChar char="v"/>
            </a:pPr>
            <a:r>
              <a:rPr lang="en-GB" sz="1600" b="1" dirty="0"/>
              <a:t>Positivism = an objective epistemology</a:t>
            </a:r>
          </a:p>
          <a:p>
            <a:pPr>
              <a:buFont typeface="Arial" panose="020B0604020202020204" pitchFamily="34" charset="0"/>
              <a:buChar char="•"/>
            </a:pPr>
            <a:r>
              <a:rPr lang="en-GB" sz="1600" dirty="0"/>
              <a:t>Reality/facts exist independently of our interpretations so task of research is to find reality/discover objective, verifiable truths</a:t>
            </a:r>
          </a:p>
          <a:p>
            <a:pPr>
              <a:buFont typeface="Arial" panose="020B0604020202020204" pitchFamily="34" charset="0"/>
              <a:buChar char="•"/>
            </a:pPr>
            <a:r>
              <a:rPr lang="en-GB" sz="1600" dirty="0"/>
              <a:t>Researcher must be objective, detached, value-free</a:t>
            </a:r>
          </a:p>
          <a:p>
            <a:pPr>
              <a:buFont typeface="Wingdings" panose="05000000000000000000" pitchFamily="2" charset="2"/>
              <a:buChar char="v"/>
            </a:pPr>
            <a:r>
              <a:rPr lang="en-GB" sz="1600" b="1" dirty="0"/>
              <a:t>Empiricism</a:t>
            </a:r>
            <a:r>
              <a:rPr lang="en-GB" sz="1600" dirty="0"/>
              <a:t> – ‘the facts speak for themselves’                              </a:t>
            </a:r>
          </a:p>
          <a:p>
            <a:pPr marL="0" indent="0">
              <a:buNone/>
            </a:pPr>
            <a:endParaRPr lang="en-GB" sz="1600" b="1" dirty="0"/>
          </a:p>
          <a:p>
            <a:pPr>
              <a:buFont typeface="Wingdings" panose="05000000000000000000" pitchFamily="2" charset="2"/>
              <a:buChar char="v"/>
            </a:pPr>
            <a:r>
              <a:rPr lang="en-GB" sz="1600" b="1" dirty="0"/>
              <a:t>Feminist critiques of positivism/empiricism</a:t>
            </a:r>
          </a:p>
          <a:p>
            <a:pPr>
              <a:buFont typeface="Arial" panose="020B0604020202020204" pitchFamily="34" charset="0"/>
              <a:buChar char="•"/>
            </a:pPr>
            <a:r>
              <a:rPr lang="en-GB" sz="1600" dirty="0"/>
              <a:t>Science is based on male norms (not value-free universal criteria) and in particular the Enlightenment mythical separation of reason (men) and emotion (women)</a:t>
            </a:r>
          </a:p>
          <a:p>
            <a:pPr>
              <a:buFont typeface="Arial" panose="020B0604020202020204" pitchFamily="34" charset="0"/>
              <a:buChar char="•"/>
            </a:pPr>
            <a:r>
              <a:rPr lang="en-GB" sz="1600" dirty="0"/>
              <a:t>‘Universal’, ‘objective’ knowledge is masculine knowledge which overlooks or excludes women</a:t>
            </a:r>
          </a:p>
          <a:p>
            <a:pPr>
              <a:buFont typeface="Arial" panose="020B0604020202020204" pitchFamily="34" charset="0"/>
              <a:buChar char="•"/>
            </a:pPr>
            <a:r>
              <a:rPr lang="en-GB" sz="1600" dirty="0"/>
              <a:t>Positivist epistemologies exclude women as knowers – a silencing process</a:t>
            </a:r>
          </a:p>
          <a:p>
            <a:pPr>
              <a:buFont typeface="Arial" panose="020B0604020202020204" pitchFamily="34" charset="0"/>
              <a:buChar char="•"/>
            </a:pPr>
            <a:r>
              <a:rPr lang="en-GB" sz="1600" dirty="0"/>
              <a:t>So disengagement and aloof detachment of researcher is undesirable </a:t>
            </a:r>
          </a:p>
          <a:p>
            <a:pPr marL="0" indent="0">
              <a:buNone/>
            </a:pPr>
            <a:r>
              <a:rPr lang="en-GB" sz="1600" dirty="0"/>
              <a:t>      and impossible – ‘objectivity is simply a form of male subjectivity’ (Pat Caplan)</a:t>
            </a:r>
          </a:p>
          <a:p>
            <a:pPr>
              <a:buFont typeface="Arial" panose="020B0604020202020204" pitchFamily="34" charset="0"/>
              <a:buChar char="•"/>
            </a:pPr>
            <a:r>
              <a:rPr lang="en-GB" sz="1600" dirty="0"/>
              <a:t>‘The personal is political’</a:t>
            </a:r>
          </a:p>
          <a:p>
            <a:pPr>
              <a:buFont typeface="Arial" panose="020B0604020202020204" pitchFamily="34" charset="0"/>
              <a:buChar char="•"/>
            </a:pPr>
            <a:r>
              <a:rPr lang="en-GB" sz="1600" dirty="0"/>
              <a:t>‘Objectivity’ ignores social context</a:t>
            </a:r>
          </a:p>
        </p:txBody>
      </p:sp>
      <p:pic>
        <p:nvPicPr>
          <p:cNvPr id="5" name="Picture 4">
            <a:extLst>
              <a:ext uri="{FF2B5EF4-FFF2-40B4-BE49-F238E27FC236}">
                <a16:creationId xmlns:a16="http://schemas.microsoft.com/office/drawing/2014/main" id="{F2EC8979-06E4-4AA2-9FE8-9F75888905DC}"/>
              </a:ext>
            </a:extLst>
          </p:cNvPr>
          <p:cNvPicPr>
            <a:picLocks noChangeAspect="1"/>
          </p:cNvPicPr>
          <p:nvPr/>
        </p:nvPicPr>
        <p:blipFill>
          <a:blip r:embed="rId2"/>
          <a:stretch>
            <a:fillRect/>
          </a:stretch>
        </p:blipFill>
        <p:spPr>
          <a:xfrm>
            <a:off x="6596109" y="1766656"/>
            <a:ext cx="1102772" cy="1331651"/>
          </a:xfrm>
          <a:prstGeom prst="rect">
            <a:avLst/>
          </a:prstGeom>
        </p:spPr>
      </p:pic>
    </p:spTree>
    <p:extLst>
      <p:ext uri="{BB962C8B-B14F-4D97-AF65-F5344CB8AC3E}">
        <p14:creationId xmlns:p14="http://schemas.microsoft.com/office/powerpoint/2010/main" val="3895864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4D848-D643-43E4-99CF-FAC5CAFE0B0B}"/>
              </a:ext>
            </a:extLst>
          </p:cNvPr>
          <p:cNvSpPr>
            <a:spLocks noGrp="1"/>
          </p:cNvSpPr>
          <p:nvPr>
            <p:ph type="title"/>
          </p:nvPr>
        </p:nvSpPr>
        <p:spPr>
          <a:xfrm>
            <a:off x="457200" y="274638"/>
            <a:ext cx="8229600" cy="941604"/>
          </a:xfrm>
        </p:spPr>
        <p:txBody>
          <a:bodyPr>
            <a:normAutofit/>
          </a:bodyPr>
          <a:lstStyle/>
          <a:p>
            <a:pPr algn="ctr"/>
            <a:r>
              <a:rPr lang="en-GB" sz="3200" dirty="0">
                <a:latin typeface="Arial Black" panose="020B0A04020102020204" pitchFamily="34" charset="0"/>
              </a:rPr>
              <a:t>CONSTRUCTIVIST APPROACHES</a:t>
            </a:r>
          </a:p>
        </p:txBody>
      </p:sp>
      <p:sp>
        <p:nvSpPr>
          <p:cNvPr id="3" name="Content Placeholder 2">
            <a:extLst>
              <a:ext uri="{FF2B5EF4-FFF2-40B4-BE49-F238E27FC236}">
                <a16:creationId xmlns:a16="http://schemas.microsoft.com/office/drawing/2014/main" id="{F834C595-11DC-443B-9A00-F2457766D8C4}"/>
              </a:ext>
            </a:extLst>
          </p:cNvPr>
          <p:cNvSpPr>
            <a:spLocks noGrp="1"/>
          </p:cNvSpPr>
          <p:nvPr>
            <p:ph sz="quarter" idx="13"/>
          </p:nvPr>
        </p:nvSpPr>
        <p:spPr>
          <a:xfrm>
            <a:off x="457200" y="1216242"/>
            <a:ext cx="8229600" cy="4758430"/>
          </a:xfrm>
        </p:spPr>
        <p:txBody>
          <a:bodyPr>
            <a:normAutofit lnSpcReduction="10000"/>
          </a:bodyPr>
          <a:lstStyle/>
          <a:p>
            <a:pPr>
              <a:buFont typeface="Wingdings" panose="05000000000000000000" pitchFamily="2" charset="2"/>
              <a:buChar char="q"/>
            </a:pPr>
            <a:r>
              <a:rPr lang="en-GB" b="1" dirty="0"/>
              <a:t>Constructivism</a:t>
            </a:r>
          </a:p>
          <a:p>
            <a:pPr>
              <a:buFont typeface="Wingdings" panose="05000000000000000000" pitchFamily="2" charset="2"/>
              <a:buChar char="§"/>
            </a:pPr>
            <a:r>
              <a:rPr lang="en-GB" dirty="0"/>
              <a:t>social reality is constructed rather than rooted in objective fact</a:t>
            </a:r>
          </a:p>
          <a:p>
            <a:pPr>
              <a:buFont typeface="Wingdings" panose="05000000000000000000" pitchFamily="2" charset="2"/>
              <a:buChar char="§"/>
            </a:pPr>
            <a:r>
              <a:rPr lang="en-GB" dirty="0"/>
              <a:t>meaning is constructed, not discovered, so data are created, not collected    </a:t>
            </a:r>
          </a:p>
          <a:p>
            <a:pPr marL="0" indent="0">
              <a:buNone/>
            </a:pPr>
            <a:endParaRPr lang="en-GB" b="1" dirty="0"/>
          </a:p>
          <a:p>
            <a:pPr>
              <a:buFont typeface="Wingdings" panose="05000000000000000000" pitchFamily="2" charset="2"/>
              <a:buChar char="q"/>
            </a:pPr>
            <a:r>
              <a:rPr lang="en-GB" b="1" dirty="0"/>
              <a:t>Poststructuralism</a:t>
            </a:r>
          </a:p>
          <a:p>
            <a:pPr>
              <a:buFont typeface="Wingdings" panose="05000000000000000000" pitchFamily="2" charset="2"/>
              <a:buChar char="§"/>
            </a:pPr>
            <a:r>
              <a:rPr lang="en-GB" dirty="0"/>
              <a:t>Knowledge is the discursive product of relations of power that arise within specific historical, social and material conditions, with ideological effects</a:t>
            </a:r>
          </a:p>
          <a:p>
            <a:pPr>
              <a:buFont typeface="Wingdings" panose="05000000000000000000" pitchFamily="2" charset="2"/>
              <a:buChar char="§"/>
            </a:pPr>
            <a:r>
              <a:rPr lang="en-GB" dirty="0"/>
              <a:t>The task of research is to examine historically how knowledge in society is produced, to deconstruct the processes by which that knowledge is formed, to make visible the relations of power that give rise to discursive claims to truth, and to articulate subjugated knowledges (May, 1993)</a:t>
            </a:r>
          </a:p>
          <a:p>
            <a:pPr>
              <a:buFont typeface="Wingdings" panose="05000000000000000000" pitchFamily="2" charset="2"/>
              <a:buChar char="§"/>
            </a:pPr>
            <a:r>
              <a:rPr lang="en-GB" dirty="0"/>
              <a:t>Subjectivity is an ideological effect of discourse that is always historically specific</a:t>
            </a:r>
          </a:p>
          <a:p>
            <a:pPr marL="0" indent="0">
              <a:buNone/>
            </a:pPr>
            <a:endParaRPr lang="en-GB" dirty="0"/>
          </a:p>
          <a:p>
            <a:pPr>
              <a:buFont typeface="Wingdings" panose="05000000000000000000" pitchFamily="2" charset="2"/>
              <a:buChar char="q"/>
            </a:pPr>
            <a:r>
              <a:rPr lang="en-GB" b="1" dirty="0"/>
              <a:t>Postmodernism</a:t>
            </a:r>
          </a:p>
          <a:p>
            <a:pPr>
              <a:buFont typeface="Wingdings" panose="05000000000000000000" pitchFamily="2" charset="2"/>
              <a:buChar char="§"/>
            </a:pPr>
            <a:r>
              <a:rPr lang="en-GB" dirty="0"/>
              <a:t>Knowledge is local and contingent; there are no universal or foundational standards against which science may judge its truth or falsity; emphasises multiplicity, ambiguity, fragmentation</a:t>
            </a:r>
          </a:p>
          <a:p>
            <a:pPr>
              <a:buFont typeface="Wingdings" panose="05000000000000000000" pitchFamily="2" charset="2"/>
              <a:buChar char="§"/>
            </a:pPr>
            <a:r>
              <a:rPr lang="en-GB" dirty="0"/>
              <a:t>Attacks the historical agenda of modernity, rejecting notions of social emancipation and the ‘legitimating myths of the modern age’ (grand narratives) (</a:t>
            </a:r>
            <a:r>
              <a:rPr lang="en-GB" dirty="0" err="1"/>
              <a:t>Lyotard</a:t>
            </a:r>
            <a:r>
              <a:rPr lang="en-GB" dirty="0"/>
              <a:t>)</a:t>
            </a:r>
          </a:p>
          <a:p>
            <a:pPr>
              <a:buFont typeface="Wingdings" panose="05000000000000000000" pitchFamily="2" charset="2"/>
              <a:buChar char="§"/>
            </a:pPr>
            <a:r>
              <a:rPr lang="en-GB" dirty="0"/>
              <a:t>Research focuses on how the social world becomes represented in texts, how meanings are produced</a:t>
            </a:r>
          </a:p>
        </p:txBody>
      </p:sp>
      <p:pic>
        <p:nvPicPr>
          <p:cNvPr id="5" name="Picture 4">
            <a:extLst>
              <a:ext uri="{FF2B5EF4-FFF2-40B4-BE49-F238E27FC236}">
                <a16:creationId xmlns:a16="http://schemas.microsoft.com/office/drawing/2014/main" id="{2B730861-E013-4916-A3CF-77111E0351A1}"/>
              </a:ext>
            </a:extLst>
          </p:cNvPr>
          <p:cNvPicPr>
            <a:picLocks noChangeAspect="1"/>
          </p:cNvPicPr>
          <p:nvPr/>
        </p:nvPicPr>
        <p:blipFill>
          <a:blip r:embed="rId2"/>
          <a:stretch>
            <a:fillRect/>
          </a:stretch>
        </p:blipFill>
        <p:spPr>
          <a:xfrm>
            <a:off x="6871317" y="1012146"/>
            <a:ext cx="1647963" cy="1411458"/>
          </a:xfrm>
          <a:prstGeom prst="rect">
            <a:avLst/>
          </a:prstGeom>
        </p:spPr>
      </p:pic>
    </p:spTree>
    <p:extLst>
      <p:ext uri="{BB962C8B-B14F-4D97-AF65-F5344CB8AC3E}">
        <p14:creationId xmlns:p14="http://schemas.microsoft.com/office/powerpoint/2010/main" val="2515110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FDB04-F9DD-4D04-B82E-4F7D33C24519}"/>
              </a:ext>
            </a:extLst>
          </p:cNvPr>
          <p:cNvSpPr>
            <a:spLocks noGrp="1"/>
          </p:cNvSpPr>
          <p:nvPr>
            <p:ph type="title"/>
          </p:nvPr>
        </p:nvSpPr>
        <p:spPr>
          <a:xfrm>
            <a:off x="457200" y="274638"/>
            <a:ext cx="8229600" cy="879459"/>
          </a:xfrm>
        </p:spPr>
        <p:txBody>
          <a:bodyPr>
            <a:normAutofit fontScale="90000"/>
          </a:bodyPr>
          <a:lstStyle/>
          <a:p>
            <a:pPr algn="ctr"/>
            <a:r>
              <a:rPr lang="en-GB" sz="3200" dirty="0">
                <a:solidFill>
                  <a:srgbClr val="00907D"/>
                </a:solidFill>
                <a:latin typeface="Arial Black" panose="020B0A04020102020204" pitchFamily="34" charset="0"/>
              </a:rPr>
              <a:t>POSTSTRUCTURALIST FEMINISM</a:t>
            </a:r>
          </a:p>
        </p:txBody>
      </p:sp>
      <p:sp>
        <p:nvSpPr>
          <p:cNvPr id="3" name="Content Placeholder 2">
            <a:extLst>
              <a:ext uri="{FF2B5EF4-FFF2-40B4-BE49-F238E27FC236}">
                <a16:creationId xmlns:a16="http://schemas.microsoft.com/office/drawing/2014/main" id="{0214FCF7-8A62-408B-99F9-C6C157E65102}"/>
              </a:ext>
            </a:extLst>
          </p:cNvPr>
          <p:cNvSpPr>
            <a:spLocks noGrp="1"/>
          </p:cNvSpPr>
          <p:nvPr>
            <p:ph sz="quarter" idx="13"/>
          </p:nvPr>
        </p:nvSpPr>
        <p:spPr>
          <a:xfrm>
            <a:off x="457200" y="1154097"/>
            <a:ext cx="8229600" cy="4621228"/>
          </a:xfrm>
        </p:spPr>
        <p:txBody>
          <a:bodyPr>
            <a:normAutofit fontScale="92500" lnSpcReduction="20000"/>
          </a:bodyPr>
          <a:lstStyle/>
          <a:p>
            <a:pPr>
              <a:buFont typeface="Wingdings" panose="05000000000000000000" pitchFamily="2" charset="2"/>
              <a:buChar char="Ø"/>
            </a:pPr>
            <a:r>
              <a:rPr lang="en-GB" sz="1600" dirty="0"/>
              <a:t>Critiques liberal, difference, standpoint etc feminists for their essentialism and for failing to disrupt binary dualistic thought </a:t>
            </a:r>
          </a:p>
          <a:p>
            <a:pPr marL="0" indent="0">
              <a:buNone/>
            </a:pPr>
            <a:endParaRPr lang="en-GB" sz="1600" dirty="0"/>
          </a:p>
          <a:p>
            <a:pPr>
              <a:buFont typeface="Wingdings" panose="05000000000000000000" pitchFamily="2" charset="2"/>
              <a:buChar char="Ø"/>
            </a:pPr>
            <a:r>
              <a:rPr lang="en-GB" sz="1600" dirty="0"/>
              <a:t>Recognises ‘the constructed, partial and politicised nature of these binaries between masculinity and femininity, and between public and private spheres’ (Vanessa Munro)</a:t>
            </a:r>
          </a:p>
          <a:p>
            <a:pPr marL="0" indent="0">
              <a:buNone/>
            </a:pPr>
            <a:endParaRPr lang="en-GB" sz="1600" dirty="0"/>
          </a:p>
          <a:p>
            <a:pPr>
              <a:buFont typeface="Wingdings" panose="05000000000000000000" pitchFamily="2" charset="2"/>
              <a:buChar char="Ø"/>
            </a:pPr>
            <a:r>
              <a:rPr lang="en-GB" sz="1600" dirty="0"/>
              <a:t>Shows that concepts of rationality, impartiality and objectivity are historically specific and contingent generalisations embodying dominant (masculinist) values which, in the process, devalue those attributes associated with ‘the feminine’ such as emotions</a:t>
            </a:r>
          </a:p>
          <a:p>
            <a:pPr>
              <a:buFont typeface="Wingdings" panose="05000000000000000000" pitchFamily="2" charset="2"/>
              <a:buChar char="Ø"/>
            </a:pPr>
            <a:endParaRPr lang="en-GB" sz="1600" dirty="0"/>
          </a:p>
          <a:p>
            <a:pPr>
              <a:buFont typeface="Wingdings" panose="05000000000000000000" pitchFamily="2" charset="2"/>
              <a:buChar char="Ø"/>
            </a:pPr>
            <a:r>
              <a:rPr lang="en-GB" sz="1600" dirty="0"/>
              <a:t>Illuminates the process of constituting historically specific gendered subjectivity/</a:t>
            </a:r>
            <a:r>
              <a:rPr lang="en-GB" sz="1600" dirty="0" err="1"/>
              <a:t>ies</a:t>
            </a:r>
            <a:endParaRPr lang="en-GB" sz="1600" dirty="0"/>
          </a:p>
          <a:p>
            <a:pPr marL="0" indent="0">
              <a:buNone/>
            </a:pPr>
            <a:endParaRPr lang="en-GB" sz="1600" dirty="0"/>
          </a:p>
          <a:p>
            <a:pPr>
              <a:buFont typeface="Wingdings" panose="05000000000000000000" pitchFamily="2" charset="2"/>
              <a:buChar char="Ø"/>
            </a:pPr>
            <a:r>
              <a:rPr lang="en-GB" sz="1600" dirty="0"/>
              <a:t>Makes visible the gendered relations of power that give rise to discursive knowledge, how oppression works, and the way in which ‘most women are still excluded from the production of forms of thought, images and symbols in which their experience and social relations are expressed and ordered’ (</a:t>
            </a:r>
            <a:r>
              <a:rPr lang="en-GB" sz="1600" dirty="0" err="1"/>
              <a:t>Reinharz</a:t>
            </a:r>
            <a:r>
              <a:rPr lang="en-GB" sz="1600" dirty="0"/>
              <a:t>, 1991)</a:t>
            </a:r>
          </a:p>
          <a:p>
            <a:pPr marL="0" indent="0">
              <a:buNone/>
            </a:pPr>
            <a:endParaRPr lang="en-GB" sz="1600" dirty="0"/>
          </a:p>
          <a:p>
            <a:pPr>
              <a:buFont typeface="Wingdings" panose="05000000000000000000" pitchFamily="2" charset="2"/>
              <a:buChar char="Ø"/>
            </a:pPr>
            <a:r>
              <a:rPr lang="en-GB" sz="1600" dirty="0"/>
              <a:t>‘Silence has meaning’ - examines how and why knowledge is obliterated and not produced; resurrects feminist ‘subjugated’ knowledges as part of the process of regaining a feminine subject with a valid voice and knowledge</a:t>
            </a:r>
          </a:p>
          <a:p>
            <a:pPr marL="0" indent="0">
              <a:buNone/>
            </a:pPr>
            <a:endParaRPr lang="en-GB" dirty="0"/>
          </a:p>
        </p:txBody>
      </p:sp>
    </p:spTree>
    <p:extLst>
      <p:ext uri="{BB962C8B-B14F-4D97-AF65-F5344CB8AC3E}">
        <p14:creationId xmlns:p14="http://schemas.microsoft.com/office/powerpoint/2010/main" val="2118159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19FFA-A859-4BF1-9077-388A852FBC72}"/>
              </a:ext>
            </a:extLst>
          </p:cNvPr>
          <p:cNvSpPr>
            <a:spLocks noGrp="1"/>
          </p:cNvSpPr>
          <p:nvPr>
            <p:ph type="title"/>
          </p:nvPr>
        </p:nvSpPr>
        <p:spPr/>
        <p:txBody>
          <a:bodyPr>
            <a:normAutofit/>
          </a:bodyPr>
          <a:lstStyle/>
          <a:p>
            <a:pPr algn="ctr"/>
            <a:r>
              <a:rPr lang="en-GB" dirty="0">
                <a:solidFill>
                  <a:srgbClr val="00907D"/>
                </a:solidFill>
                <a:latin typeface="Arial Black" panose="020B0A04020102020204" pitchFamily="34" charset="0"/>
              </a:rPr>
              <a:t>POSTSTRUCTURALIST FEMINISM –  FEMINISM’S EMANCIPATORY AIMS?</a:t>
            </a:r>
          </a:p>
        </p:txBody>
      </p:sp>
      <p:sp>
        <p:nvSpPr>
          <p:cNvPr id="3" name="Content Placeholder 2">
            <a:extLst>
              <a:ext uri="{FF2B5EF4-FFF2-40B4-BE49-F238E27FC236}">
                <a16:creationId xmlns:a16="http://schemas.microsoft.com/office/drawing/2014/main" id="{497CA660-280E-4281-BC0F-371463A2992D}"/>
              </a:ext>
            </a:extLst>
          </p:cNvPr>
          <p:cNvSpPr>
            <a:spLocks noGrp="1"/>
          </p:cNvSpPr>
          <p:nvPr>
            <p:ph sz="quarter" idx="13"/>
          </p:nvPr>
        </p:nvSpPr>
        <p:spPr/>
        <p:txBody>
          <a:bodyPr/>
          <a:lstStyle/>
          <a:p>
            <a:pPr>
              <a:buFont typeface="Wingdings" panose="05000000000000000000" pitchFamily="2" charset="2"/>
              <a:buChar char="v"/>
            </a:pPr>
            <a:r>
              <a:rPr lang="en-GB" dirty="0"/>
              <a:t>Does the emphasis on multiple interpretations of social reality mean that women lose the capacity for effective social change by depriving women as a category of a valid, speaking voice and thus of political leverage?</a:t>
            </a:r>
          </a:p>
          <a:p>
            <a:pPr>
              <a:buFont typeface="Wingdings" panose="05000000000000000000" pitchFamily="2" charset="2"/>
              <a:buChar char="v"/>
            </a:pPr>
            <a:r>
              <a:rPr lang="en-GB" dirty="0"/>
              <a:t>While the power of discourse can have exclusionary, repressive and disciplinary effects, ‘language is not monolithic. Dominant meanings can be contested, alternative meanings affirmed’ (Chris Weedon, 1987)</a:t>
            </a:r>
          </a:p>
          <a:p>
            <a:pPr>
              <a:buFont typeface="Wingdings" panose="05000000000000000000" pitchFamily="2" charset="2"/>
              <a:buChar char="v"/>
            </a:pPr>
            <a:r>
              <a:rPr lang="en-GB" dirty="0"/>
              <a:t>By deconstruction, we can create the space for oppositional meanings to emerge and for the ‘shifting of subjectivities’ which ‘can, at certain junctures, be as crucial and as difficult as shifting economic structures’ (Susan Boyd, 1991)</a:t>
            </a:r>
          </a:p>
          <a:p>
            <a:pPr>
              <a:buFont typeface="Wingdings" panose="05000000000000000000" pitchFamily="2" charset="2"/>
              <a:buChar char="v"/>
            </a:pPr>
            <a:r>
              <a:rPr lang="en-GB" dirty="0"/>
              <a:t>Feminist critique as a discursive practice with the power to open up the possibilities for resistance to and transformation of patriarchal power relations</a:t>
            </a:r>
          </a:p>
          <a:p>
            <a:pPr>
              <a:buFont typeface="Wingdings" panose="05000000000000000000" pitchFamily="2" charset="2"/>
              <a:buChar char="v"/>
            </a:pPr>
            <a:endParaRPr lang="en-GB" b="1" dirty="0"/>
          </a:p>
          <a:p>
            <a:pPr>
              <a:buFont typeface="Wingdings" panose="05000000000000000000" pitchFamily="2" charset="2"/>
              <a:buChar char="v"/>
            </a:pPr>
            <a:r>
              <a:rPr lang="en-GB" b="1" dirty="0"/>
              <a:t>What about research aimed at law reform?</a:t>
            </a:r>
          </a:p>
          <a:p>
            <a:pPr>
              <a:buFont typeface="Arial" panose="020B0604020202020204" pitchFamily="34" charset="0"/>
              <a:buChar char="•"/>
            </a:pPr>
            <a:r>
              <a:rPr lang="en-GB" dirty="0"/>
              <a:t>Does promoting law reform mask and reinforce law’s gendering role?</a:t>
            </a:r>
          </a:p>
          <a:p>
            <a:pPr>
              <a:buFont typeface="Arial" panose="020B0604020202020204" pitchFamily="34" charset="0"/>
              <a:buChar char="•"/>
            </a:pPr>
            <a:r>
              <a:rPr lang="en-GB" dirty="0"/>
              <a:t>While relying on law to achieve social change ‘remains a high risk strategy…it would be riskier still to abandon it to those who are unconcerned with, or opposed to, the goal of gender equality’ (Vanessa Munro, 2007)</a:t>
            </a:r>
          </a:p>
          <a:p>
            <a:pPr marL="0" indent="0">
              <a:buNone/>
            </a:pPr>
            <a:endParaRPr lang="en-GB" dirty="0"/>
          </a:p>
        </p:txBody>
      </p:sp>
    </p:spTree>
    <p:extLst>
      <p:ext uri="{BB962C8B-B14F-4D97-AF65-F5344CB8AC3E}">
        <p14:creationId xmlns:p14="http://schemas.microsoft.com/office/powerpoint/2010/main" val="3720283406"/>
      </p:ext>
    </p:extLst>
  </p:cSld>
  <p:clrMapOvr>
    <a:masterClrMapping/>
  </p:clrMapOvr>
</p:sld>
</file>

<file path=ppt/theme/theme1.xml><?xml version="1.0" encoding="utf-8"?>
<a:theme xmlns:a="http://schemas.openxmlformats.org/drawingml/2006/main" name="UG Business and La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BrunelBaseOwner0 xmlns="39fe9a92-f246-45b9-9b26-d4424a64657d">
      <Terms xmlns="http://schemas.microsoft.com/office/infopath/2007/PartnerControls">
        <TermInfo xmlns="http://schemas.microsoft.com/office/infopath/2007/PartnerControls">
          <TermName xmlns="http://schemas.microsoft.com/office/infopath/2007/PartnerControls">College of Business, Arts and Social Sciences</TermName>
          <TermId xmlns="http://schemas.microsoft.com/office/infopath/2007/PartnerControls">d40c5aec-a8e9-40e0-9462-52b84a4b09b8</TermId>
        </TermInfo>
      </Terms>
    </BrunelBaseOwner0>
    <TaxCatchAll xmlns="e73693b5-e444-47e2-ba22-986d1d3f5f8c">
      <Value>1</Value>
    </TaxCatchAll>
    <BrunelBaseAudience0 xmlns="39fe9a92-f246-45b9-9b26-d4424a64657d">
      <Terms xmlns="http://schemas.microsoft.com/office/infopath/2007/PartnerControls"/>
    </BrunelBaseAudience0>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Brunel Document" ma:contentTypeID="0x010100B5A4C08D27C9458A8DBC831B2C0EF43F00D489BDFD5C74FB46A78B414D4B1D1E82" ma:contentTypeVersion="0" ma:contentTypeDescription="This is the base type for all Brunel documents." ma:contentTypeScope="" ma:versionID="f17c7bbac720d31a8dd0a91f4d794289">
  <xsd:schema xmlns:xsd="http://www.w3.org/2001/XMLSchema" xmlns:xs="http://www.w3.org/2001/XMLSchema" xmlns:p="http://schemas.microsoft.com/office/2006/metadata/properties" xmlns:ns2="39fe9a92-f246-45b9-9b26-d4424a64657d" xmlns:ns3="e73693b5-e444-47e2-ba22-986d1d3f5f8c" targetNamespace="http://schemas.microsoft.com/office/2006/metadata/properties" ma:root="true" ma:fieldsID="c3a9db50d5c4bf3bdf780309fab8eca6" ns2:_="" ns3:_="">
    <xsd:import namespace="39fe9a92-f246-45b9-9b26-d4424a64657d"/>
    <xsd:import namespace="e73693b5-e444-47e2-ba22-986d1d3f5f8c"/>
    <xsd:element name="properties">
      <xsd:complexType>
        <xsd:sequence>
          <xsd:element name="documentManagement">
            <xsd:complexType>
              <xsd:all>
                <xsd:element ref="ns2:BrunelBaseOwner0" minOccurs="0"/>
                <xsd:element ref="ns2:BrunelBaseAudience0"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fe9a92-f246-45b9-9b26-d4424a64657d" elementFormDefault="qualified">
    <xsd:import namespace="http://schemas.microsoft.com/office/2006/documentManagement/types"/>
    <xsd:import namespace="http://schemas.microsoft.com/office/infopath/2007/PartnerControls"/>
    <xsd:element name="BrunelBaseOwner0" ma:index="9" nillable="true" ma:taxonomy="true" ma:internalName="BrunelBaseOwner0" ma:taxonomyFieldName="BrunelBaseOwner" ma:displayName="Owner" ma:default="1;#College of Business, Arts and Social Sciences|d40c5aec-a8e9-40e0-9462-52b84a4b09b8" ma:fieldId="{98f64fff-228a-401e-b118-7b7ed14a11bf}" ma:sspId="1f8ae13c-041c-454e-aeb3-8644223ed454" ma:termSetId="ce0b3c44-0e18-4677-9fa6-443ed1905ae4" ma:anchorId="00000000-0000-0000-0000-000000000000" ma:open="true" ma:isKeyword="false">
      <xsd:complexType>
        <xsd:sequence>
          <xsd:element ref="pc:Terms" minOccurs="0" maxOccurs="1"/>
        </xsd:sequence>
      </xsd:complexType>
    </xsd:element>
    <xsd:element name="BrunelBaseAudience0" ma:index="11" nillable="true" ma:taxonomy="true" ma:internalName="BrunelBaseAudience0" ma:taxonomyFieldName="BrunelBaseAudience" ma:displayName="Search Audience" ma:default="" ma:fieldId="{d57833c3-6316-40fd-9f4a-bdce40d7b5e8}" ma:taxonomyMulti="true" ma:sspId="1f8ae13c-041c-454e-aeb3-8644223ed454" ma:termSetId="e48bdc75-7773-40af-8e0d-060ff7e1dbe0"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73693b5-e444-47e2-ba22-986d1d3f5f8c"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d3272265-605c-4dbe-8e9b-ec25963e0a6a}" ma:internalName="TaxCatchAll" ma:showField="CatchAllData" ma:web="e73693b5-e444-47e2-ba22-986d1d3f5f8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A181A1-9B7C-4C91-91C4-203FC6E9C583}">
  <ds:schemaRefs>
    <ds:schemaRef ds:uri="http://schemas.microsoft.com/office/2006/documentManagement/types"/>
    <ds:schemaRef ds:uri="http://purl.org/dc/terms/"/>
    <ds:schemaRef ds:uri="39fe9a92-f246-45b9-9b26-d4424a64657d"/>
    <ds:schemaRef ds:uri="http://purl.org/dc/dcmitype/"/>
    <ds:schemaRef ds:uri="http://schemas.microsoft.com/office/infopath/2007/PartnerControls"/>
    <ds:schemaRef ds:uri="http://schemas.openxmlformats.org/package/2006/metadata/core-properties"/>
    <ds:schemaRef ds:uri="http://purl.org/dc/elements/1.1/"/>
    <ds:schemaRef ds:uri="e73693b5-e444-47e2-ba22-986d1d3f5f8c"/>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1585A219-C276-425A-B6EB-B5BDEFACEBE2}">
  <ds:schemaRefs>
    <ds:schemaRef ds:uri="http://schemas.microsoft.com/sharepoint/v3/contenttype/forms"/>
  </ds:schemaRefs>
</ds:datastoreItem>
</file>

<file path=customXml/itemProps3.xml><?xml version="1.0" encoding="utf-8"?>
<ds:datastoreItem xmlns:ds="http://schemas.openxmlformats.org/officeDocument/2006/customXml" ds:itemID="{0530DD74-3FFA-4061-84DF-1F6F156FBD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fe9a92-f246-45b9-9b26-d4424a64657d"/>
    <ds:schemaRef ds:uri="e73693b5-e444-47e2-ba22-986d1d3f5f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UG Business and Law</Template>
  <TotalTime>2073</TotalTime>
  <Words>1420</Words>
  <Application>Microsoft Office PowerPoint</Application>
  <PresentationFormat>On-screen Show (4:3)</PresentationFormat>
  <Paragraphs>124</Paragraphs>
  <Slides>11</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ＭＳ Ｐゴシック</vt:lpstr>
      <vt:lpstr>Arial</vt:lpstr>
      <vt:lpstr>Arial Black</vt:lpstr>
      <vt:lpstr>Calibri</vt:lpstr>
      <vt:lpstr>Gotham Book</vt:lpstr>
      <vt:lpstr>Gotham Light</vt:lpstr>
      <vt:lpstr>Interstate-Bold</vt:lpstr>
      <vt:lpstr>Interstate-Light</vt:lpstr>
      <vt:lpstr>Wingdings</vt:lpstr>
      <vt:lpstr>UG Business and Law</vt:lpstr>
      <vt:lpstr>KNOWLEDGE AND POWER – FEMINISM(S) AND RESEARCH      Dr Adrienne Barnett Brunel University London Adrienne.Barnett@brunel.ac.uk </vt:lpstr>
      <vt:lpstr>FEMINIST CRITIQUES OF CLASSICAL SOCIAL THEORY</vt:lpstr>
      <vt:lpstr>FEMINISMS</vt:lpstr>
      <vt:lpstr>ALL FEMINISTS DO NOT  THINK ALIKE!</vt:lpstr>
      <vt:lpstr>CONNECTION BETWEEN SCHOLARSHIP AND POLITICAL ACTION</vt:lpstr>
      <vt:lpstr>CRITIQUES OF POSTIVISM/EMPIRICISM</vt:lpstr>
      <vt:lpstr>CONSTRUCTIVIST APPROACHES</vt:lpstr>
      <vt:lpstr>POSTSTRUCTURALIST FEMINISM</vt:lpstr>
      <vt:lpstr>POSTSTRUCTURALIST FEMINISM –  FEMINISM’S EMANCIPATORY AIMS?</vt:lpstr>
      <vt:lpstr>10 TENETS OF FEMINIST RESEARCH (Reinharz 1992)</vt:lpstr>
      <vt:lpstr>FURTHER READING</vt:lpstr>
    </vt:vector>
  </TitlesOfParts>
  <Company>Brunel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BuildUser</dc:creator>
  <cp:lastModifiedBy>Adrienne Barnett</cp:lastModifiedBy>
  <cp:revision>133</cp:revision>
  <dcterms:created xsi:type="dcterms:W3CDTF">2015-06-24T10:04:41Z</dcterms:created>
  <dcterms:modified xsi:type="dcterms:W3CDTF">2017-11-05T18:07:28Z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0x010100B5A4C08D27C9458A8DBC831B2C0EF43F00D489BDFD5C74FB46A78B414D4B1D1E82</vt:lpwstr>
  </property>
  <property fmtid="{D5CDD505-2E9C-101B-9397-08002B2CF9AE}" pid="3" name="BrunelBaseOwner">
    <vt:lpwstr>1;#College of Business, Arts and Social Sciences|d40c5aec-a8e9-40e0-9462-52b84a4b09b8</vt:lpwstr>
  </property>
  <property fmtid="{D5CDD505-2E9C-101B-9397-08002B2CF9AE}" pid="4" name="BrunelBaseAudience">
    <vt:lpwstr/>
  </property>
</Properties>
</file>