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ebm" ContentType="video/webm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256" r:id="rId2"/>
    <p:sldId id="276" r:id="rId3"/>
    <p:sldId id="259" r:id="rId4"/>
    <p:sldId id="258" r:id="rId5"/>
    <p:sldId id="257" r:id="rId6"/>
    <p:sldId id="277" r:id="rId7"/>
    <p:sldId id="280" r:id="rId8"/>
    <p:sldId id="278" r:id="rId9"/>
    <p:sldId id="281" r:id="rId10"/>
    <p:sldId id="260" r:id="rId11"/>
    <p:sldId id="283" r:id="rId12"/>
    <p:sldId id="298" r:id="rId13"/>
    <p:sldId id="270" r:id="rId14"/>
    <p:sldId id="272" r:id="rId15"/>
    <p:sldId id="268" r:id="rId16"/>
    <p:sldId id="266" r:id="rId17"/>
    <p:sldId id="265" r:id="rId18"/>
    <p:sldId id="262" r:id="rId19"/>
    <p:sldId id="285" r:id="rId20"/>
    <p:sldId id="287" r:id="rId21"/>
    <p:sldId id="275" r:id="rId22"/>
    <p:sldId id="264" r:id="rId23"/>
    <p:sldId id="261" r:id="rId24"/>
    <p:sldId id="286" r:id="rId25"/>
    <p:sldId id="292" r:id="rId26"/>
    <p:sldId id="297" r:id="rId27"/>
    <p:sldId id="289" r:id="rId28"/>
    <p:sldId id="290" r:id="rId29"/>
    <p:sldId id="291" r:id="rId30"/>
    <p:sldId id="293" r:id="rId31"/>
    <p:sldId id="294" r:id="rId32"/>
    <p:sldId id="295" r:id="rId33"/>
    <p:sldId id="296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5C2A"/>
    <a:srgbClr val="007635"/>
    <a:srgbClr val="007C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5FF33-B9CB-4D73-83BF-6F839DA7B095}" type="datetimeFigureOut">
              <a:rPr lang="en-US" smtClean="0"/>
              <a:t>4/22/2018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131D9A-36EA-44F5-B466-B934F7FE33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454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31D9A-36EA-44F5-B466-B934F7FE332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66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D79C-5314-4284-97F8-A893C4B3A285}" type="datetimeFigureOut">
              <a:rPr lang="en-US" smtClean="0"/>
              <a:t>4/22/2018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7297-F7D6-400A-80C6-15260448FED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D79C-5314-4284-97F8-A893C4B3A285}" type="datetimeFigureOut">
              <a:rPr lang="en-US" smtClean="0"/>
              <a:t>4/22/2018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7297-F7D6-400A-80C6-15260448FED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D79C-5314-4284-97F8-A893C4B3A285}" type="datetimeFigureOut">
              <a:rPr lang="en-US" smtClean="0"/>
              <a:t>4/22/2018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7297-F7D6-400A-80C6-15260448FED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D79C-5314-4284-97F8-A893C4B3A285}" type="datetimeFigureOut">
              <a:rPr lang="en-US" smtClean="0"/>
              <a:t>4/22/2018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7297-F7D6-400A-80C6-15260448FED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D79C-5314-4284-97F8-A893C4B3A285}" type="datetimeFigureOut">
              <a:rPr lang="en-US" smtClean="0"/>
              <a:t>4/22/2018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7297-F7D6-400A-80C6-15260448FED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D79C-5314-4284-97F8-A893C4B3A285}" type="datetimeFigureOut">
              <a:rPr lang="en-US" smtClean="0"/>
              <a:t>4/22/2018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7297-F7D6-400A-80C6-15260448FED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D79C-5314-4284-97F8-A893C4B3A285}" type="datetimeFigureOut">
              <a:rPr lang="en-US" smtClean="0"/>
              <a:t>4/22/2018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7297-F7D6-400A-80C6-15260448FED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D79C-5314-4284-97F8-A893C4B3A285}" type="datetimeFigureOut">
              <a:rPr lang="en-US" smtClean="0"/>
              <a:t>4/22/2018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7297-F7D6-400A-80C6-15260448FED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D79C-5314-4284-97F8-A893C4B3A285}" type="datetimeFigureOut">
              <a:rPr lang="en-US" smtClean="0"/>
              <a:t>4/22/2018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7297-F7D6-400A-80C6-15260448FED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D79C-5314-4284-97F8-A893C4B3A285}" type="datetimeFigureOut">
              <a:rPr lang="en-US" smtClean="0"/>
              <a:t>4/22/2018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7297-F7D6-400A-80C6-15260448FED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D79C-5314-4284-97F8-A893C4B3A285}" type="datetimeFigureOut">
              <a:rPr lang="en-US" smtClean="0"/>
              <a:t>4/22/2018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7297-F7D6-400A-80C6-15260448FED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F1CD79C-5314-4284-97F8-A893C4B3A285}" type="datetimeFigureOut">
              <a:rPr lang="en-US" smtClean="0"/>
              <a:t>4/22/2018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1F4D7297-F7D6-400A-80C6-15260448FED2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ebm"/><Relationship Id="rId1" Type="http://schemas.microsoft.com/office/2007/relationships/media" Target="../media/media2.webm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peed_of_light" TargetMode="External"/><Relationship Id="rId3" Type="http://schemas.openxmlformats.org/officeDocument/2006/relationships/hyperlink" Target="https://en.wikipedia.org/wiki/Ricci_curvature_tensor" TargetMode="External"/><Relationship Id="rId7" Type="http://schemas.openxmlformats.org/officeDocument/2006/relationships/hyperlink" Target="https://en.wikipedia.org/wiki/Gravitational_constant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Cosmological_constant" TargetMode="External"/><Relationship Id="rId5" Type="http://schemas.openxmlformats.org/officeDocument/2006/relationships/hyperlink" Target="https://en.wikipedia.org/wiki/Metric_tensor_(general_relativity)" TargetMode="External"/><Relationship Id="rId4" Type="http://schemas.openxmlformats.org/officeDocument/2006/relationships/hyperlink" Target="https://en.wikipedia.org/wiki/Scalar_curvature" TargetMode="External"/><Relationship Id="rId9" Type="http://schemas.openxmlformats.org/officeDocument/2006/relationships/hyperlink" Target="https://en.wikipedia.org/wiki/Stress%E2%80%93energy_tensor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aldallal\My Documents\neutron-merger1_wide-d8e88349132207aa90972b579dc0988c28c2d40b-s900-c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5080"/>
            <a:ext cx="9144000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3225" y="1340768"/>
            <a:ext cx="7917552" cy="13542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Colliding Neutron Stars</a:t>
            </a:r>
          </a:p>
          <a:p>
            <a:pPr algn="ctr"/>
            <a:r>
              <a:rPr lang="en-US" sz="2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 New Era in Multi-messengers Astronomy</a:t>
            </a:r>
            <a:endParaRPr lang="en-US" sz="28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9739" y="3237927"/>
            <a:ext cx="29445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Shawqi</a:t>
            </a:r>
            <a:r>
              <a:rPr lang="en-US" sz="2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Al </a:t>
            </a:r>
            <a:r>
              <a:rPr lang="en-US" sz="2800" b="1" cap="none" spc="0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Dallal</a:t>
            </a:r>
            <a:endParaRPr lang="en-US" sz="2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31167" y="5224844"/>
            <a:ext cx="328166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Ahlia University</a:t>
            </a:r>
            <a:endParaRPr lang="en-US" sz="32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927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Gravitational Wave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6503987" cy="503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44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to Detect a Gravitational Wave</a:t>
            </a:r>
            <a:endParaRPr lang="ar-BH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Image result for LI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1"/>
            <a:ext cx="5904656" cy="488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95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wo Black Holes Colliding into One With Real Sound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5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qph.fs.quoracdn.net/main-qimg-4388a8a82fea924fbde2a5a5e175b06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ttps://qph.fs.quoracdn.net/main-qimg-4388a8a82fea924fbde2a5a5e175b06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65" name="Picture 5" descr="C:\Documents and Settings\saldallal\My Documents\main-qimg-4388a8a82fea924fbde2a5a5e175b0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51" y="2204864"/>
            <a:ext cx="8548350" cy="449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7074" y="1340768"/>
            <a:ext cx="84098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Gravitational Wave Interferometer</a:t>
            </a:r>
            <a:endParaRPr lang="en-US" sz="4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889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saldallal\My Documents\171003-ligo-nobel-physics-graphic-njs-807a_40b4bda3bd2702c28ce994420ebb1517.nbcnews-ux-2880-1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56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LIGO Livingston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LIGO Laboratory operates two detector sites, one near Hanford in eastern Washington, and another near Livingston, Louisiana. This photo shows the Livingston detector site</a:t>
            </a:r>
            <a:r>
              <a:rPr lang="en-US" sz="1800" b="1" dirty="0">
                <a:solidFill>
                  <a:srgbClr val="0000FF"/>
                </a:solidFill>
              </a:rPr>
              <a:t>.</a:t>
            </a:r>
            <a:br>
              <a:rPr lang="en-US" sz="1800" b="1" dirty="0">
                <a:solidFill>
                  <a:srgbClr val="0000FF"/>
                </a:solidFill>
              </a:rPr>
            </a:br>
            <a:endParaRPr lang="en-US" sz="1800" b="1" dirty="0">
              <a:solidFill>
                <a:srgbClr val="0000FF"/>
              </a:solidFill>
            </a:endParaRPr>
          </a:p>
        </p:txBody>
      </p:sp>
      <p:sp>
        <p:nvSpPr>
          <p:cNvPr id="4" name="AutoShape 2" descr="Image result for LI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5" name="Picture 3" descr="C:\Documents and Settings\saldallal\My Documents\ligo-livingston-aerial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4148"/>
            <a:ext cx="7562112" cy="507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87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Image result for LI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7" name="Picture 3" descr="C:\Documents and Settings\saldallal\My Documents\what_slide-ce3596915df0767051e5d7d29c27958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05812"/>
            <a:ext cx="8229600" cy="326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67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AutoShape 2" descr="Image result for LI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3" name="Picture 3" descr="C:\Documents and Settings\saldallal\My Documents\Virgo_aerial_view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" y="1730425"/>
            <a:ext cx="903478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47864" y="692696"/>
            <a:ext cx="19418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Virgo</a:t>
            </a:r>
            <a:endParaRPr lang="en-US" sz="5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346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8958213" cy="537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11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9906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 of the First Gravitational Wave from binary Black Hole Merger</a:t>
            </a:r>
            <a:endParaRPr lang="ar-BH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984104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5C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3200" b="1" dirty="0" smtClean="0">
                <a:solidFill>
                  <a:srgbClr val="005C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September 2015</a:t>
            </a:r>
          </a:p>
          <a:p>
            <a:pPr marL="0" indent="0">
              <a:buNone/>
            </a:pPr>
            <a:endParaRPr lang="en-US" sz="3200" b="1" dirty="0" smtClean="0">
              <a:solidFill>
                <a:srgbClr val="005C2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to 250 Hz 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Peak strain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1.0 x 10</a:t>
            </a:r>
            <a:r>
              <a:rPr 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Masses of the black holes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solar masses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 of the Final Black hole after Merger: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solar Masses</a:t>
            </a:r>
          </a:p>
          <a:p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Solar Masses 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radiated as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 Wave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Distance: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1.34 Billion 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 Years. </a:t>
            </a:r>
            <a:endParaRPr lang="ar-BH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13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COMPACT OBJECTS</a:t>
            </a:r>
            <a:endParaRPr lang="ar-BH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Compact objects are dying stars after exhausting their fuel (Hydrogen, Helium, …)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- </a:t>
            </a:r>
            <a:r>
              <a:rPr lang="en-US" b="1" dirty="0" smtClean="0">
                <a:solidFill>
                  <a:srgbClr val="C00000"/>
                </a:solidFill>
              </a:rPr>
              <a:t>White Dwarfs </a:t>
            </a:r>
            <a:r>
              <a:rPr lang="en-US" dirty="0" smtClean="0">
                <a:solidFill>
                  <a:srgbClr val="0000FF"/>
                </a:solidFill>
              </a:rPr>
              <a:t>(Mass &lt; </a:t>
            </a:r>
            <a:r>
              <a:rPr lang="en-US" b="1" dirty="0" smtClean="0">
                <a:solidFill>
                  <a:srgbClr val="00B050"/>
                </a:solidFill>
              </a:rPr>
              <a:t>1.44</a:t>
            </a:r>
            <a:r>
              <a:rPr lang="en-US" dirty="0" smtClean="0">
                <a:solidFill>
                  <a:srgbClr val="0000FF"/>
                </a:solidFill>
              </a:rPr>
              <a:t> solar mass)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- </a:t>
            </a:r>
            <a:r>
              <a:rPr lang="en-US" b="1" dirty="0" smtClean="0">
                <a:solidFill>
                  <a:srgbClr val="C00000"/>
                </a:solidFill>
              </a:rPr>
              <a:t>Neutron Stars </a:t>
            </a:r>
            <a:r>
              <a:rPr lang="en-US" dirty="0" smtClean="0">
                <a:solidFill>
                  <a:srgbClr val="0000FF"/>
                </a:solidFill>
              </a:rPr>
              <a:t>(Mass &gt; </a:t>
            </a:r>
            <a:r>
              <a:rPr lang="en-US" b="1" dirty="0" smtClean="0">
                <a:solidFill>
                  <a:srgbClr val="00B050"/>
                </a:solidFill>
              </a:rPr>
              <a:t>1.44</a:t>
            </a:r>
            <a:r>
              <a:rPr lang="en-US" dirty="0" smtClean="0">
                <a:solidFill>
                  <a:srgbClr val="0000FF"/>
                </a:solidFill>
              </a:rPr>
              <a:t> and up to </a:t>
            </a:r>
            <a:r>
              <a:rPr lang="en-US" b="1" dirty="0" smtClean="0">
                <a:solidFill>
                  <a:srgbClr val="00B050"/>
                </a:solidFill>
              </a:rPr>
              <a:t>2.5</a:t>
            </a:r>
            <a:r>
              <a:rPr lang="en-US" dirty="0" smtClean="0">
                <a:solidFill>
                  <a:srgbClr val="0000FF"/>
                </a:solidFill>
              </a:rPr>
              <a:t> solar mass)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- </a:t>
            </a:r>
            <a:r>
              <a:rPr lang="en-US" b="1" dirty="0" smtClean="0">
                <a:solidFill>
                  <a:srgbClr val="C00000"/>
                </a:solidFill>
              </a:rPr>
              <a:t>Black Holes </a:t>
            </a:r>
            <a:r>
              <a:rPr lang="en-US" dirty="0" smtClean="0">
                <a:solidFill>
                  <a:srgbClr val="0000FF"/>
                </a:solidFill>
              </a:rPr>
              <a:t>(Mass &gt; </a:t>
            </a:r>
            <a:r>
              <a:rPr lang="en-US" b="1" dirty="0" smtClean="0">
                <a:solidFill>
                  <a:srgbClr val="00B050"/>
                </a:solidFill>
              </a:rPr>
              <a:t>2.5</a:t>
            </a:r>
            <a:r>
              <a:rPr lang="en-US" dirty="0" smtClean="0">
                <a:solidFill>
                  <a:srgbClr val="0000FF"/>
                </a:solidFill>
              </a:rPr>
              <a:t> solar mass and up to </a:t>
            </a:r>
            <a:r>
              <a:rPr lang="en-US" b="1" dirty="0" smtClean="0">
                <a:solidFill>
                  <a:srgbClr val="00B050"/>
                </a:solidFill>
              </a:rPr>
              <a:t>billions</a:t>
            </a:r>
            <a:r>
              <a:rPr lang="en-US" dirty="0" smtClean="0">
                <a:solidFill>
                  <a:srgbClr val="0000FF"/>
                </a:solidFill>
              </a:rPr>
              <a:t> of  solar masses)</a:t>
            </a:r>
            <a:endParaRPr lang="ar-BH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8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Interacting binary Black Holes</a:t>
            </a:r>
            <a:endParaRPr lang="ar-BH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ile:BBH gravitational lensing of gw150914.web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663" y="-563563"/>
            <a:ext cx="20955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ocuments\BBH_gravitational_lensing_of_gw150914.webm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78402"/>
            <a:ext cx="740985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33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saldallal\My Documents\GW_Data_3-pan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65541"/>
            <a:ext cx="5126970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24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saldallal\My Documents\LIGO_measurement_of_gravitational_wave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63864"/>
            <a:ext cx="7560840" cy="639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82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Documents and Settings\saldallal\My Documents\The_Gravitational_wave_spectrum_Sources_and_Detecto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19699" cy="673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18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Last Observed Merger of Black Holes</a:t>
            </a:r>
            <a:endParaRPr lang="ar-BH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Observation: 2:01:16 ,  8 June 2017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GW170608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Merger of Two Black Holes of masses; </a:t>
            </a:r>
          </a:p>
          <a:p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Solar Masses producing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solar mass black hole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Solar mass is radiated as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 WAVE</a:t>
            </a:r>
            <a:endParaRPr lang="ar-BH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06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MERGER OF BINARY NEUTRON STARS</a:t>
            </a:r>
            <a:endParaRPr lang="ar-BH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63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August 2017 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Detection of Gravitational Signal</a:t>
            </a:r>
          </a:p>
          <a:p>
            <a:r>
              <a:rPr lang="en-US" b="1" dirty="0" smtClean="0">
                <a:solidFill>
                  <a:srgbClr val="005C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of October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Confirmation of Binary Neutron Stars Merger.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Spacetime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ripple duration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few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tens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Hertz to &gt;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Hz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Masses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1.6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solar masses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Galaxy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smtClean="0">
                <a:solidFill>
                  <a:srgbClr val="005C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NGC 4993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Distance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Million light years</a:t>
            </a:r>
            <a:endParaRPr lang="ar-BH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39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Warped_Space_and_Time_Around_Colliding_Black_Holes_%28Courtesy_Caltech-MIT-LIGO_Laboratory%2C_produced_by_SXS_project%29.webm.108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724025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352196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Merger of Binary Neutron Stars</a:t>
            </a:r>
            <a:endParaRPr lang="ar-BH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ar-BH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53562" y="482943"/>
            <a:ext cx="2550160" cy="484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18788" y="2939886"/>
            <a:ext cx="2202368" cy="468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104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 rot="5400000">
            <a:off x="2267744" y="-171400"/>
            <a:ext cx="4608512" cy="7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9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the elements consisting our bodies come from?</a:t>
            </a:r>
            <a:endParaRPr lang="ar-BH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 rot="5400000">
            <a:off x="2231740" y="224644"/>
            <a:ext cx="4824536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6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258353" cy="640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2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The Lost 1.74 Seconds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12:41:06 UT NASA’s Fermi Gamma Ray Telescope detected a 2 sec gamma ray burst.</a:t>
            </a:r>
          </a:p>
          <a:p>
            <a:r>
              <a:rPr lang="en-US" dirty="0" smtClean="0"/>
              <a:t>No neutrinos from ICE CUBE in </a:t>
            </a:r>
            <a:r>
              <a:rPr lang="en-US" dirty="0" err="1" smtClean="0"/>
              <a:t>Antarectica</a:t>
            </a:r>
            <a:endParaRPr lang="en-US" dirty="0" smtClean="0"/>
          </a:p>
          <a:p>
            <a:r>
              <a:rPr lang="en-US" dirty="0" err="1" smtClean="0"/>
              <a:t>Kilonova</a:t>
            </a:r>
            <a:endParaRPr lang="en-US" dirty="0" smtClean="0"/>
          </a:p>
          <a:p>
            <a:r>
              <a:rPr lang="en-US" dirty="0" smtClean="0"/>
              <a:t>Neutrons and protons combined to form heavy nuclei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5525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GOLD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5C2A"/>
                </a:solidFill>
              </a:rPr>
              <a:t>Berger</a:t>
            </a:r>
            <a:r>
              <a:rPr lang="en-US" dirty="0" smtClean="0">
                <a:solidFill>
                  <a:srgbClr val="0000FF"/>
                </a:solidFill>
              </a:rPr>
              <a:t> (Harvard) calculated that merger might produce 10 times of mass of the Moon in pure gold.</a:t>
            </a:r>
          </a:p>
          <a:p>
            <a:r>
              <a:rPr lang="en-US" b="1" dirty="0" err="1" smtClean="0">
                <a:solidFill>
                  <a:srgbClr val="005C2A"/>
                </a:solidFill>
              </a:rPr>
              <a:t>Gijs</a:t>
            </a:r>
            <a:r>
              <a:rPr lang="en-US" b="1" dirty="0" smtClean="0">
                <a:solidFill>
                  <a:srgbClr val="005C2A"/>
                </a:solidFill>
              </a:rPr>
              <a:t> </a:t>
            </a:r>
            <a:r>
              <a:rPr lang="en-US" b="1" dirty="0" err="1" smtClean="0">
                <a:solidFill>
                  <a:srgbClr val="005C2A"/>
                </a:solidFill>
              </a:rPr>
              <a:t>Neleman</a:t>
            </a:r>
            <a:r>
              <a:rPr lang="en-US" b="1" dirty="0" smtClean="0">
                <a:solidFill>
                  <a:srgbClr val="005C2A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(Netherland) : At least few Earth Masses of Gold.</a:t>
            </a:r>
          </a:p>
          <a:p>
            <a:r>
              <a:rPr lang="en-US" b="1" dirty="0" smtClean="0">
                <a:solidFill>
                  <a:srgbClr val="005C2A"/>
                </a:solidFill>
              </a:rPr>
              <a:t>Metzger</a:t>
            </a:r>
            <a:r>
              <a:rPr lang="en-US" dirty="0" smtClean="0">
                <a:solidFill>
                  <a:srgbClr val="0000FF"/>
                </a:solidFill>
              </a:rPr>
              <a:t>: The optical light curve of the </a:t>
            </a:r>
            <a:r>
              <a:rPr lang="en-US" dirty="0" err="1" smtClean="0">
                <a:solidFill>
                  <a:srgbClr val="0000FF"/>
                </a:solidFill>
              </a:rPr>
              <a:t>Kilonova</a:t>
            </a:r>
            <a:r>
              <a:rPr lang="en-US" dirty="0" smtClean="0">
                <a:solidFill>
                  <a:srgbClr val="0000FF"/>
                </a:solidFill>
              </a:rPr>
              <a:t> produce many Earth masses of gold.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Milky Way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16 neutron stars binaries (discovered so far)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1 NS merger every 50000 years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Over the age of the Milky Way few </a:t>
            </a:r>
            <a:r>
              <a:rPr lang="en-US" b="1" dirty="0" smtClean="0">
                <a:solidFill>
                  <a:srgbClr val="C00000"/>
                </a:solidFill>
              </a:rPr>
              <a:t>hundred thousands of Earth mass of gold are generated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7555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CONCLUSION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b="1" dirty="0" smtClean="0">
                <a:solidFill>
                  <a:srgbClr val="0000FF"/>
                </a:solidFill>
              </a:rPr>
              <a:t>The discovery of Gravitational waves opens the horizon of a new field of astrophysics that enables scientists to probe deeply the nature of  our Universe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1400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276872"/>
            <a:ext cx="8229600" cy="4876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ar-BH" sz="8800" dirty="0">
                <a:solidFill>
                  <a:srgbClr val="C00000"/>
                </a:solidFill>
              </a:rPr>
              <a:t>شكرًا</a:t>
            </a:r>
            <a:endParaRPr lang="en-US" sz="88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601296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https://futurism.com/wp-content/uploads/2015/11/972273_458700480883033_182515212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7"/>
            <a:ext cx="9143999" cy="656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43608" y="476672"/>
            <a:ext cx="76161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Evolutionary Pathways of Compact Objects</a:t>
            </a:r>
            <a:endParaRPr lang="en-US" sz="28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384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90" y="428624"/>
            <a:ext cx="8655590" cy="632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05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General Theory of Relativity</a:t>
            </a:r>
            <a:endParaRPr lang="ar-BH" b="1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11564" t="54573" r="74830" b="38019"/>
          <a:stretch/>
        </p:blipFill>
        <p:spPr bwMode="auto">
          <a:xfrm>
            <a:off x="1619672" y="2160075"/>
            <a:ext cx="2488265" cy="7620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47664" y="3068960"/>
            <a:ext cx="64807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="1" i="1" baseline="-2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μν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Ricci curvature tensor"/>
              </a:rPr>
              <a:t>Ricci curvature tensor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is the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Scalar curvature"/>
              </a:rPr>
              <a:t>scalar curvature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b="1" i="1" baseline="-25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is the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Metric tensor (general relativity)"/>
              </a:rPr>
              <a:t>metric tensor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Cosmological constant"/>
              </a:rPr>
              <a:t>cosmological constant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is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Gravitational constant"/>
              </a:rPr>
              <a:t>Newton's gravitational constant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8" tooltip="Speed of light"/>
              </a:rPr>
              <a:t>speed of light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in vacuum,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i="1" baseline="-2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is the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9" tooltip="Stress–energy tensor"/>
              </a:rPr>
              <a:t>stress–energy tensor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ar-BH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47664" y="1628800"/>
            <a:ext cx="35221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1"/>
            <a:r>
              <a:rPr lang="en-GB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Einstein Field Equation (1916)</a:t>
            </a:r>
            <a:endParaRPr lang="en-US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68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3" y="476672"/>
            <a:ext cx="8229600" cy="990600"/>
          </a:xfrm>
        </p:spPr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Predictions of General Relativity</a:t>
            </a:r>
            <a:endParaRPr lang="ar-BH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ile:BBH gravitational lensing of gw150914.web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513" y="-685800"/>
            <a:ext cx="25336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HP\Documents\220px-Gravitational_red-shift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0" y="2492896"/>
            <a:ext cx="1724248" cy="129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HP\Documents\Light_deflect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164" y="3861048"/>
            <a:ext cx="979565" cy="11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9552" y="1964763"/>
            <a:ext cx="626469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 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Universe was created </a:t>
            </a:r>
            <a:r>
              <a:rPr lang="en-GB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13.8 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billions years ago (big Bang</a:t>
            </a:r>
            <a:r>
              <a:rPr lang="en-GB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indent="-285750">
              <a:buFontTx/>
              <a:buChar char="-"/>
            </a:pPr>
            <a:endParaRPr lang="en-GB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 Universe is Expanding.</a:t>
            </a:r>
          </a:p>
          <a:p>
            <a:endParaRPr lang="en-GB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Gravitational 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redshift of a light wave escaping from the surface</a:t>
            </a:r>
          </a:p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of a massive body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Massive 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Bodies Curves </a:t>
            </a:r>
            <a:r>
              <a:rPr lang="en-GB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spacetime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around </a:t>
            </a:r>
            <a:r>
              <a:rPr lang="en-GB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them</a:t>
            </a:r>
          </a:p>
          <a:p>
            <a:pPr marL="285750" indent="-285750">
              <a:buFontTx/>
              <a:buChar char="-"/>
            </a:pPr>
            <a:endParaRPr lang="en-GB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 lensing</a:t>
            </a:r>
          </a:p>
          <a:p>
            <a:endParaRPr lang="en-GB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How planets orbit the sun.</a:t>
            </a:r>
          </a:p>
          <a:p>
            <a:endParaRPr lang="en-GB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The Existence </a:t>
            </a:r>
            <a:r>
              <a:rPr lang="en-GB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 WAVES</a:t>
            </a:r>
          </a:p>
          <a:p>
            <a:endParaRPr lang="ar-BH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ar-BH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ar-BH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 descr="C:\Users\HP\Documents\General-Relativity-curve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085" y="5445224"/>
            <a:ext cx="1663057" cy="93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53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91264" cy="9906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Detection of Compact Binary Objects in a Shrinking Orbit</a:t>
            </a:r>
            <a:endParaRPr lang="ar-BH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1974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Russel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Hulse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Joseph Taylor observed the binary pulsars Shrinking Period Matcher Prediction of General Relativity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Merger will take place in about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 million 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years from now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Nobel Prize was awarded in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1993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PSR 1913+16</a:t>
            </a:r>
          </a:p>
          <a:p>
            <a:endParaRPr lang="ar-BH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BH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8074996"/>
              </p:ext>
            </p:extLst>
          </p:nvPr>
        </p:nvGraphicFramePr>
        <p:xfrm>
          <a:off x="1295636" y="4293096"/>
          <a:ext cx="6552728" cy="1670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Visio" r:id="rId3" imgW="3886943" imgH="992520" progId="Visio.Drawing.11">
                  <p:embed/>
                </p:oleObj>
              </mc:Choice>
              <mc:Fallback>
                <p:oleObj name="Visio" r:id="rId3" imgW="3886943" imgH="992520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636" y="4293096"/>
                        <a:ext cx="6552728" cy="16703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990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20407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Elastic Property of </a:t>
            </a:r>
            <a:r>
              <a:rPr lang="en-GB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Spacetime</a:t>
            </a:r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Spacetime</a:t>
            </a:r>
            <a:r>
              <a:rPr lang="en-GB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around a Massive Body</a:t>
            </a:r>
            <a:endParaRPr lang="ar-BH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C:\Documents and Settings\saldallal\My Documents\162571main_GPB_circling_earth3_5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6"/>
            <a:ext cx="5925368" cy="444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23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22147</TotalTime>
  <Words>547</Words>
  <Application>Microsoft Office PowerPoint</Application>
  <PresentationFormat>On-screen Show (4:3)</PresentationFormat>
  <Paragraphs>100</Paragraphs>
  <Slides>33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Times New Roman</vt:lpstr>
      <vt:lpstr>Clarity</vt:lpstr>
      <vt:lpstr>Visio</vt:lpstr>
      <vt:lpstr>PowerPoint Presentation</vt:lpstr>
      <vt:lpstr>COMPACT OBJECTS</vt:lpstr>
      <vt:lpstr>PowerPoint Presentation</vt:lpstr>
      <vt:lpstr>PowerPoint Presentation</vt:lpstr>
      <vt:lpstr>PowerPoint Presentation</vt:lpstr>
      <vt:lpstr>General Theory of Relativity</vt:lpstr>
      <vt:lpstr>Predictions of General Relativity</vt:lpstr>
      <vt:lpstr>First Detection of Compact Binary Objects in a Shrinking Orbit</vt:lpstr>
      <vt:lpstr>The Elastic Property of Spacetime Spacetime around a Massive Body</vt:lpstr>
      <vt:lpstr>The First Gravitational Wave</vt:lpstr>
      <vt:lpstr>How to Detect a Gravitational Wave</vt:lpstr>
      <vt:lpstr>PowerPoint Presentation</vt:lpstr>
      <vt:lpstr>PowerPoint Presentation</vt:lpstr>
      <vt:lpstr>PowerPoint Presentation</vt:lpstr>
      <vt:lpstr>LIGO Livingston The LIGO Laboratory operates two detector sites, one near Hanford in eastern Washington, and another near Livingston, Louisiana. This photo shows the Livingston detector site. </vt:lpstr>
      <vt:lpstr>PowerPoint Presentation</vt:lpstr>
      <vt:lpstr>PowerPoint Presentation</vt:lpstr>
      <vt:lpstr>PowerPoint Presentation</vt:lpstr>
      <vt:lpstr>Observation of the First Gravitational Wave from binary Black Hole Merger</vt:lpstr>
      <vt:lpstr>Interacting binary Black Holes</vt:lpstr>
      <vt:lpstr>PowerPoint Presentation</vt:lpstr>
      <vt:lpstr>PowerPoint Presentation</vt:lpstr>
      <vt:lpstr>PowerPoint Presentation</vt:lpstr>
      <vt:lpstr>Last Observed Merger of Black Holes</vt:lpstr>
      <vt:lpstr>MERGER OF BINARY NEUTRON STARS</vt:lpstr>
      <vt:lpstr>PowerPoint Presentation</vt:lpstr>
      <vt:lpstr>Merger of Binary Neutron Stars</vt:lpstr>
      <vt:lpstr>PowerPoint Presentation</vt:lpstr>
      <vt:lpstr>Where the elements consisting our bodies come from?</vt:lpstr>
      <vt:lpstr>The Lost 1.74 Seconds</vt:lpstr>
      <vt:lpstr>GOLD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GRAVITAIONAL WAVES FROM COLLIDING NEUTRON STARS A NEW Era in Multi-messengers Astronomy  Shawqi Al Dallal  Ahlia University, Bahrain</dc:title>
  <dc:creator>saldallal</dc:creator>
  <cp:lastModifiedBy>Windows User</cp:lastModifiedBy>
  <cp:revision>34</cp:revision>
  <dcterms:created xsi:type="dcterms:W3CDTF">2018-04-04T06:47:21Z</dcterms:created>
  <dcterms:modified xsi:type="dcterms:W3CDTF">2018-04-22T08:33:22Z</dcterms:modified>
</cp:coreProperties>
</file>