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4"/>
  </p:notes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334" r:id="rId23"/>
    <p:sldId id="280" r:id="rId24"/>
    <p:sldId id="303" r:id="rId25"/>
    <p:sldId id="304" r:id="rId26"/>
    <p:sldId id="305" r:id="rId27"/>
    <p:sldId id="306" r:id="rId28"/>
    <p:sldId id="307" r:id="rId29"/>
    <p:sldId id="308" r:id="rId30"/>
    <p:sldId id="309" r:id="rId31"/>
    <p:sldId id="310" r:id="rId32"/>
    <p:sldId id="311" r:id="rId33"/>
    <p:sldId id="312" r:id="rId34"/>
    <p:sldId id="335" r:id="rId35"/>
    <p:sldId id="313" r:id="rId36"/>
    <p:sldId id="314" r:id="rId37"/>
    <p:sldId id="315" r:id="rId38"/>
    <p:sldId id="316" r:id="rId39"/>
    <p:sldId id="317" r:id="rId40"/>
    <p:sldId id="318" r:id="rId41"/>
    <p:sldId id="319" r:id="rId42"/>
    <p:sldId id="320" r:id="rId43"/>
    <p:sldId id="321" r:id="rId44"/>
    <p:sldId id="322" r:id="rId45"/>
    <p:sldId id="323" r:id="rId46"/>
    <p:sldId id="336" r:id="rId47"/>
    <p:sldId id="324" r:id="rId48"/>
    <p:sldId id="325" r:id="rId49"/>
    <p:sldId id="326" r:id="rId50"/>
    <p:sldId id="327" r:id="rId51"/>
    <p:sldId id="328" r:id="rId52"/>
    <p:sldId id="329" r:id="rId53"/>
    <p:sldId id="330" r:id="rId54"/>
    <p:sldId id="331" r:id="rId55"/>
    <p:sldId id="332" r:id="rId56"/>
    <p:sldId id="333" r:id="rId57"/>
    <p:sldId id="337" r:id="rId58"/>
    <p:sldId id="259" r:id="rId59"/>
    <p:sldId id="338" r:id="rId60"/>
    <p:sldId id="339" r:id="rId61"/>
    <p:sldId id="340" r:id="rId62"/>
    <p:sldId id="258" r:id="rId6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16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07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D2DC04-9BE7-4589-A3F3-4B0993E0FB59}" type="datetimeFigureOut">
              <a:rPr lang="en-US" smtClean="0"/>
              <a:t>4/19/2018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9D2C24-FCD1-41A1-856B-98F830ED4E5E}" type="slidenum">
              <a:rPr lang="en-US" smtClean="0"/>
              <a:t>‹#›</a:t>
            </a:fld>
            <a:endParaRPr lang="en-US"/>
          </a:p>
        </p:txBody>
      </p:sp>
    </p:spTree>
    <p:extLst>
      <p:ext uri="{BB962C8B-B14F-4D97-AF65-F5344CB8AC3E}">
        <p14:creationId xmlns:p14="http://schemas.microsoft.com/office/powerpoint/2010/main" val="23465730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362C100-29E7-407D-B32E-0098F727DF42}" type="datetime1">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8BD0BC-D153-4718-AA84-72DD4AEE9CD9}" type="slidenum">
              <a:rPr lang="en-US" smtClean="0"/>
              <a:t>‹#›</a:t>
            </a:fld>
            <a:endParaRPr lang="en-US"/>
          </a:p>
        </p:txBody>
      </p:sp>
    </p:spTree>
    <p:extLst>
      <p:ext uri="{BB962C8B-B14F-4D97-AF65-F5344CB8AC3E}">
        <p14:creationId xmlns:p14="http://schemas.microsoft.com/office/powerpoint/2010/main" val="3287968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149B32-525F-4712-94C8-5C7BA799B151}" type="datetime1">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8BD0BC-D153-4718-AA84-72DD4AEE9CD9}" type="slidenum">
              <a:rPr lang="en-US" smtClean="0"/>
              <a:t>‹#›</a:t>
            </a:fld>
            <a:endParaRPr lang="en-US"/>
          </a:p>
        </p:txBody>
      </p:sp>
    </p:spTree>
    <p:extLst>
      <p:ext uri="{BB962C8B-B14F-4D97-AF65-F5344CB8AC3E}">
        <p14:creationId xmlns:p14="http://schemas.microsoft.com/office/powerpoint/2010/main" val="1070975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26528F-5152-4595-9E95-32B272937648}" type="datetime1">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8BD0BC-D153-4718-AA84-72DD4AEE9CD9}" type="slidenum">
              <a:rPr lang="en-US" smtClean="0"/>
              <a:t>‹#›</a:t>
            </a:fld>
            <a:endParaRPr lang="en-US"/>
          </a:p>
        </p:txBody>
      </p:sp>
    </p:spTree>
    <p:extLst>
      <p:ext uri="{BB962C8B-B14F-4D97-AF65-F5344CB8AC3E}">
        <p14:creationId xmlns:p14="http://schemas.microsoft.com/office/powerpoint/2010/main" val="2195767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BDC175D-C96B-4EA4-A8A2-A527ACECA145}" type="datetime1">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8BD0BC-D153-4718-AA84-72DD4AEE9CD9}" type="slidenum">
              <a:rPr lang="en-US" smtClean="0"/>
              <a:t>‹#›</a:t>
            </a:fld>
            <a:endParaRPr lang="en-US"/>
          </a:p>
        </p:txBody>
      </p:sp>
    </p:spTree>
    <p:extLst>
      <p:ext uri="{BB962C8B-B14F-4D97-AF65-F5344CB8AC3E}">
        <p14:creationId xmlns:p14="http://schemas.microsoft.com/office/powerpoint/2010/main" val="3719101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1E05E69-9C1B-4BEA-869E-6A009408FE56}" type="datetime1">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8BD0BC-D153-4718-AA84-72DD4AEE9CD9}" type="slidenum">
              <a:rPr lang="en-US" smtClean="0"/>
              <a:t>‹#›</a:t>
            </a:fld>
            <a:endParaRPr lang="en-US"/>
          </a:p>
        </p:txBody>
      </p:sp>
    </p:spTree>
    <p:extLst>
      <p:ext uri="{BB962C8B-B14F-4D97-AF65-F5344CB8AC3E}">
        <p14:creationId xmlns:p14="http://schemas.microsoft.com/office/powerpoint/2010/main" val="1396456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752F0A5-CA27-4D3F-AE64-535711BA9784}" type="datetime1">
              <a:rPr lang="en-US" smtClean="0"/>
              <a:t>4/19/2018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8BD0BC-D153-4718-AA84-72DD4AEE9CD9}" type="slidenum">
              <a:rPr lang="en-US" smtClean="0"/>
              <a:t>‹#›</a:t>
            </a:fld>
            <a:endParaRPr lang="en-US"/>
          </a:p>
        </p:txBody>
      </p:sp>
    </p:spTree>
    <p:extLst>
      <p:ext uri="{BB962C8B-B14F-4D97-AF65-F5344CB8AC3E}">
        <p14:creationId xmlns:p14="http://schemas.microsoft.com/office/powerpoint/2010/main" val="3064161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9078963-3DCF-4522-B5D9-0654B83D291B}" type="datetime1">
              <a:rPr lang="en-US" smtClean="0"/>
              <a:t>4/19/2018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8BD0BC-D153-4718-AA84-72DD4AEE9CD9}" type="slidenum">
              <a:rPr lang="en-US" smtClean="0"/>
              <a:t>‹#›</a:t>
            </a:fld>
            <a:endParaRPr lang="en-US"/>
          </a:p>
        </p:txBody>
      </p:sp>
    </p:spTree>
    <p:extLst>
      <p:ext uri="{BB962C8B-B14F-4D97-AF65-F5344CB8AC3E}">
        <p14:creationId xmlns:p14="http://schemas.microsoft.com/office/powerpoint/2010/main" val="441204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54BC6A9-5528-4284-83BB-24211A0E76E3}" type="datetime1">
              <a:rPr lang="en-US" smtClean="0"/>
              <a:t>4/19/2018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8BD0BC-D153-4718-AA84-72DD4AEE9CD9}" type="slidenum">
              <a:rPr lang="en-US" smtClean="0"/>
              <a:t>‹#›</a:t>
            </a:fld>
            <a:endParaRPr lang="en-US"/>
          </a:p>
        </p:txBody>
      </p:sp>
    </p:spTree>
    <p:extLst>
      <p:ext uri="{BB962C8B-B14F-4D97-AF65-F5344CB8AC3E}">
        <p14:creationId xmlns:p14="http://schemas.microsoft.com/office/powerpoint/2010/main" val="3939469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1C8D43-59C8-4479-BEF2-46CE229A2DD5}" type="datetime1">
              <a:rPr lang="en-US" smtClean="0"/>
              <a:t>4/19/2018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8BD0BC-D153-4718-AA84-72DD4AEE9CD9}" type="slidenum">
              <a:rPr lang="en-US" smtClean="0"/>
              <a:t>‹#›</a:t>
            </a:fld>
            <a:endParaRPr lang="en-US"/>
          </a:p>
        </p:txBody>
      </p:sp>
    </p:spTree>
    <p:extLst>
      <p:ext uri="{BB962C8B-B14F-4D97-AF65-F5344CB8AC3E}">
        <p14:creationId xmlns:p14="http://schemas.microsoft.com/office/powerpoint/2010/main" val="2820806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CD07B74-ABCF-4F2C-998E-B4CB775E457C}" type="datetime1">
              <a:rPr lang="en-US" smtClean="0"/>
              <a:t>4/19/2018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8BD0BC-D153-4718-AA84-72DD4AEE9CD9}" type="slidenum">
              <a:rPr lang="en-US" smtClean="0"/>
              <a:t>‹#›</a:t>
            </a:fld>
            <a:endParaRPr lang="en-US"/>
          </a:p>
        </p:txBody>
      </p:sp>
    </p:spTree>
    <p:extLst>
      <p:ext uri="{BB962C8B-B14F-4D97-AF65-F5344CB8AC3E}">
        <p14:creationId xmlns:p14="http://schemas.microsoft.com/office/powerpoint/2010/main" val="2770406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E1D3DE-0A47-4EC1-9C30-06C44085F37A}" type="datetime1">
              <a:rPr lang="en-US" smtClean="0"/>
              <a:t>4/19/2018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8BD0BC-D153-4718-AA84-72DD4AEE9CD9}" type="slidenum">
              <a:rPr lang="en-US" smtClean="0"/>
              <a:t>‹#›</a:t>
            </a:fld>
            <a:endParaRPr lang="en-US"/>
          </a:p>
        </p:txBody>
      </p:sp>
    </p:spTree>
    <p:extLst>
      <p:ext uri="{BB962C8B-B14F-4D97-AF65-F5344CB8AC3E}">
        <p14:creationId xmlns:p14="http://schemas.microsoft.com/office/powerpoint/2010/main" val="566819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530FB3-9437-4B9B-9417-BECCDDB8A143}" type="datetime1">
              <a:rPr lang="en-US" smtClean="0"/>
              <a:t>4/19/2018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8BD0BC-D153-4718-AA84-72DD4AEE9CD9}" type="slidenum">
              <a:rPr lang="en-US" smtClean="0"/>
              <a:t>‹#›</a:t>
            </a:fld>
            <a:endParaRPr lang="en-US"/>
          </a:p>
        </p:txBody>
      </p:sp>
    </p:spTree>
    <p:extLst>
      <p:ext uri="{BB962C8B-B14F-4D97-AF65-F5344CB8AC3E}">
        <p14:creationId xmlns:p14="http://schemas.microsoft.com/office/powerpoint/2010/main" val="32879109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5000" r="-5000"/>
          </a:stretch>
        </a:blipFill>
        <a:effectLst/>
      </p:bgPr>
    </p:bg>
    <p:spTree>
      <p:nvGrpSpPr>
        <p:cNvPr id="1" name=""/>
        <p:cNvGrpSpPr/>
        <p:nvPr/>
      </p:nvGrpSpPr>
      <p:grpSpPr>
        <a:xfrm>
          <a:off x="0" y="0"/>
          <a:ext cx="0" cy="0"/>
          <a:chOff x="0" y="0"/>
          <a:chExt cx="0" cy="0"/>
        </a:xfrm>
      </p:grpSpPr>
      <p:sp>
        <p:nvSpPr>
          <p:cNvPr id="5" name="TextBox 4"/>
          <p:cNvSpPr txBox="1"/>
          <p:nvPr/>
        </p:nvSpPr>
        <p:spPr>
          <a:xfrm>
            <a:off x="685800" y="2249269"/>
            <a:ext cx="7772400" cy="769441"/>
          </a:xfrm>
          <a:prstGeom prst="rect">
            <a:avLst/>
          </a:prstGeom>
          <a:noFill/>
        </p:spPr>
        <p:txBody>
          <a:bodyPr wrap="square" rtlCol="0">
            <a:spAutoFit/>
          </a:bodyPr>
          <a:lstStyle/>
          <a:p>
            <a:pPr algn="ctr"/>
            <a:r>
              <a:rPr lang="ar-BH" sz="4400" b="1" dirty="0">
                <a:latin typeface="Calibri" panose="020F0502020204030204" pitchFamily="34" charset="0"/>
                <a:ea typeface="Calibri" panose="020F0502020204030204" pitchFamily="34" charset="0"/>
                <a:cs typeface="Simplified Arabic" panose="02020603050405020304" pitchFamily="18" charset="-78"/>
              </a:rPr>
              <a:t>التنمية المستدامة ؛ في القراءة الثقافية </a:t>
            </a:r>
            <a:endParaRPr lang="en-US" sz="4400" dirty="0">
              <a:latin typeface="Calibri" panose="020F0502020204030204" pitchFamily="34" charset="0"/>
              <a:ea typeface="Calibri" panose="020F0502020204030204" pitchFamily="34" charset="0"/>
              <a:cs typeface="Arial" panose="020B0604020202020204" pitchFamily="34" charset="0"/>
            </a:endParaRPr>
          </a:p>
        </p:txBody>
      </p:sp>
      <p:sp>
        <p:nvSpPr>
          <p:cNvPr id="7" name="TextBox 6"/>
          <p:cNvSpPr txBox="1"/>
          <p:nvPr/>
        </p:nvSpPr>
        <p:spPr>
          <a:xfrm>
            <a:off x="38100" y="5042118"/>
            <a:ext cx="2781300" cy="461665"/>
          </a:xfrm>
          <a:prstGeom prst="rect">
            <a:avLst/>
          </a:prstGeom>
          <a:noFill/>
        </p:spPr>
        <p:txBody>
          <a:bodyPr wrap="square" rtlCol="0">
            <a:spAutoFit/>
          </a:bodyPr>
          <a:lstStyle/>
          <a:p>
            <a:pPr algn="ctr"/>
            <a:r>
              <a:rPr lang="en-US" sz="2400" dirty="0">
                <a:solidFill>
                  <a:schemeClr val="bg1"/>
                </a:solidFill>
                <a:latin typeface="Arial" panose="020B0604020202020204" pitchFamily="34" charset="0"/>
                <a:cs typeface="Arial" panose="020B0604020202020204" pitchFamily="34" charset="0"/>
              </a:rPr>
              <a:t>Your College</a:t>
            </a:r>
            <a:endParaRPr lang="en-US" sz="2800" b="1" dirty="0">
              <a:solidFill>
                <a:schemeClr val="bg1"/>
              </a:solidFill>
              <a:latin typeface="Arial" panose="020B0604020202020204" pitchFamily="34" charset="0"/>
              <a:cs typeface="Arial" panose="020B0604020202020204" pitchFamily="34" charset="0"/>
            </a:endParaRPr>
          </a:p>
        </p:txBody>
      </p:sp>
      <p:sp>
        <p:nvSpPr>
          <p:cNvPr id="8" name="TextBox 7"/>
          <p:cNvSpPr txBox="1"/>
          <p:nvPr/>
        </p:nvSpPr>
        <p:spPr>
          <a:xfrm>
            <a:off x="3505200" y="6400800"/>
            <a:ext cx="5562600" cy="571695"/>
          </a:xfrm>
          <a:prstGeom prst="rect">
            <a:avLst/>
          </a:prstGeom>
          <a:noFill/>
        </p:spPr>
        <p:txBody>
          <a:bodyPr wrap="square" rtlCol="0">
            <a:spAutoFit/>
          </a:bodyPr>
          <a:lstStyle/>
          <a:p>
            <a:pPr algn="ctr" rtl="1">
              <a:lnSpc>
                <a:spcPct val="115000"/>
              </a:lnSpc>
              <a:spcAft>
                <a:spcPts val="1000"/>
              </a:spcAft>
            </a:pPr>
            <a:r>
              <a:rPr lang="ar-BH" sz="2800" b="1" dirty="0">
                <a:latin typeface="Calibri" panose="020F0502020204030204" pitchFamily="34" charset="0"/>
                <a:ea typeface="Calibri" panose="020F0502020204030204" pitchFamily="34" charset="0"/>
                <a:cs typeface="Simplified Arabic" panose="02020603050405020304" pitchFamily="18" charset="-78"/>
              </a:rPr>
              <a:t>أ. د. إسماعيل نوري الربيعي</a:t>
            </a:r>
            <a:endParaRPr lang="en-US" sz="2800" dirty="0">
              <a:latin typeface="Calibri" panose="020F0502020204030204" pitchFamily="34" charset="0"/>
              <a:ea typeface="Calibri" panose="020F0502020204030204" pitchFamily="34" charset="0"/>
              <a:cs typeface="Arial" panose="020B0604020202020204" pitchFamily="34" charset="0"/>
            </a:endParaRPr>
          </a:p>
        </p:txBody>
      </p:sp>
      <p:sp>
        <p:nvSpPr>
          <p:cNvPr id="2" name="Date Placeholder 1">
            <a:extLst>
              <a:ext uri="{FF2B5EF4-FFF2-40B4-BE49-F238E27FC236}">
                <a16:creationId xmlns:a16="http://schemas.microsoft.com/office/drawing/2014/main" id="{A51390A1-3A81-4211-8B1C-5AFD5E0A0F8A}"/>
              </a:ext>
            </a:extLst>
          </p:cNvPr>
          <p:cNvSpPr>
            <a:spLocks noGrp="1"/>
          </p:cNvSpPr>
          <p:nvPr>
            <p:ph type="dt" sz="half" idx="10"/>
          </p:nvPr>
        </p:nvSpPr>
        <p:spPr/>
        <p:txBody>
          <a:bodyPr/>
          <a:lstStyle/>
          <a:p>
            <a:fld id="{6B398EC1-841C-4BBC-A965-FEA33FB0CC81}" type="datetime1">
              <a:rPr lang="en-US" smtClean="0"/>
              <a:t>4/19/2018</a:t>
            </a:fld>
            <a:endParaRPr lang="en-US"/>
          </a:p>
        </p:txBody>
      </p:sp>
      <p:sp>
        <p:nvSpPr>
          <p:cNvPr id="3" name="Slide Number Placeholder 2">
            <a:extLst>
              <a:ext uri="{FF2B5EF4-FFF2-40B4-BE49-F238E27FC236}">
                <a16:creationId xmlns:a16="http://schemas.microsoft.com/office/drawing/2014/main" id="{119652C5-E61B-4CAA-ABC9-FE8767C38154}"/>
              </a:ext>
            </a:extLst>
          </p:cNvPr>
          <p:cNvSpPr>
            <a:spLocks noGrp="1"/>
          </p:cNvSpPr>
          <p:nvPr>
            <p:ph type="sldNum" sz="quarter" idx="12"/>
          </p:nvPr>
        </p:nvSpPr>
        <p:spPr/>
        <p:txBody>
          <a:bodyPr/>
          <a:lstStyle/>
          <a:p>
            <a:fld id="{2B8BD0BC-D153-4718-AA84-72DD4AEE9CD9}" type="slidenum">
              <a:rPr lang="en-US" smtClean="0"/>
              <a:t>1</a:t>
            </a:fld>
            <a:endParaRPr lang="en-US"/>
          </a:p>
        </p:txBody>
      </p:sp>
    </p:spTree>
    <p:extLst>
      <p:ext uri="{BB962C8B-B14F-4D97-AF65-F5344CB8AC3E}">
        <p14:creationId xmlns:p14="http://schemas.microsoft.com/office/powerpoint/2010/main" val="9877157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0026F-FFF5-463A-8EC3-D6F144044C0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52EC8F1-C743-4FED-B53B-EAFD8C1DC4FF}"/>
              </a:ext>
            </a:extLst>
          </p:cNvPr>
          <p:cNvSpPr>
            <a:spLocks noGrp="1"/>
          </p:cNvSpPr>
          <p:nvPr>
            <p:ph idx="1"/>
          </p:nvPr>
        </p:nvSpPr>
        <p:spPr/>
        <p:txBody>
          <a:bodyPr>
            <a:normAutofit fontScale="85000" lnSpcReduction="20000"/>
          </a:bodyPr>
          <a:lstStyle/>
          <a:p>
            <a:pPr algn="r" rtl="1"/>
            <a:r>
              <a:rPr lang="ar-BH" dirty="0"/>
              <a:t>ما الذي تفرضه مقومات التنمية المستدامة؟</a:t>
            </a:r>
          </a:p>
          <a:p>
            <a:pPr algn="r" rtl="1"/>
            <a:r>
              <a:rPr lang="ar-BH" dirty="0"/>
              <a:t> هل بالتوقف عند المسميات الكبرى، </a:t>
            </a:r>
          </a:p>
          <a:p>
            <a:pPr algn="r" rtl="1"/>
            <a:r>
              <a:rPr lang="ar-BH" dirty="0"/>
              <a:t>أم أن الحديث عن المسؤولية يتخذ طابعا تحديديا، حيث التركيز على الحث للأخذ بالرؤية المتجددة للإدارة.</a:t>
            </a:r>
          </a:p>
          <a:p>
            <a:pPr algn="r" rtl="1"/>
            <a:r>
              <a:rPr lang="ar-BH" dirty="0"/>
              <a:t>و اعتماد البيئة التنافسية.و مواجهة المشكلات، عبر تصدها الصارم والعميق، </a:t>
            </a:r>
          </a:p>
          <a:p>
            <a:pPr algn="r" rtl="1"/>
            <a:r>
              <a:rPr lang="ar-BH" dirty="0"/>
              <a:t>مثل مشكلات </a:t>
            </a:r>
            <a:r>
              <a:rPr lang="ar-BH" b="1" dirty="0">
                <a:solidFill>
                  <a:srgbClr val="FF0000"/>
                </a:solidFill>
              </a:rPr>
              <a:t>نقص المياه</a:t>
            </a:r>
            <a:r>
              <a:rPr lang="ar-BH" dirty="0"/>
              <a:t>، ارتفاع نسب البطالة، الزيادة في معدلات السكان، مشكلات التعليم وسوق العلم.</a:t>
            </a:r>
          </a:p>
          <a:p>
            <a:pPr algn="r" rtl="1"/>
            <a:r>
              <a:rPr lang="ar-BH" dirty="0"/>
              <a:t>و الأخذ بالخطط الطويلة الأمد</a:t>
            </a:r>
          </a:p>
          <a:p>
            <a:pPr algn="r" rtl="1"/>
            <a:r>
              <a:rPr lang="ar-BH" dirty="0"/>
              <a:t>.و اعتماد </a:t>
            </a:r>
            <a:r>
              <a:rPr lang="ar-BH" b="1" dirty="0">
                <a:solidFill>
                  <a:srgbClr val="FF0000"/>
                </a:solidFill>
              </a:rPr>
              <a:t>الشفافية </a:t>
            </a:r>
            <a:r>
              <a:rPr lang="ar-BH" dirty="0"/>
              <a:t>والخضوع للقانون .</a:t>
            </a:r>
          </a:p>
          <a:p>
            <a:pPr algn="r" rtl="1"/>
            <a:r>
              <a:rPr lang="ar-BH" dirty="0"/>
              <a:t>و </a:t>
            </a:r>
            <a:r>
              <a:rPr lang="ar-BH" b="1" dirty="0">
                <a:solidFill>
                  <a:srgbClr val="FF0000"/>
                </a:solidFill>
              </a:rPr>
              <a:t>التوازن</a:t>
            </a:r>
            <a:r>
              <a:rPr lang="ar-BH" dirty="0"/>
              <a:t> بين ثقافة الاستهلاك والإنتاج. </a:t>
            </a:r>
            <a:endParaRPr lang="en-US" dirty="0"/>
          </a:p>
          <a:p>
            <a:pPr algn="r" rtl="1"/>
            <a:endParaRPr lang="en-US" dirty="0"/>
          </a:p>
          <a:p>
            <a:pPr algn="r" rtl="1"/>
            <a:endParaRPr lang="en-US" dirty="0"/>
          </a:p>
        </p:txBody>
      </p:sp>
      <p:sp>
        <p:nvSpPr>
          <p:cNvPr id="4" name="Date Placeholder 3">
            <a:extLst>
              <a:ext uri="{FF2B5EF4-FFF2-40B4-BE49-F238E27FC236}">
                <a16:creationId xmlns:a16="http://schemas.microsoft.com/office/drawing/2014/main" id="{4B4AE3F9-8976-4689-8F85-F6B2C5FD6A8F}"/>
              </a:ext>
            </a:extLst>
          </p:cNvPr>
          <p:cNvSpPr>
            <a:spLocks noGrp="1"/>
          </p:cNvSpPr>
          <p:nvPr>
            <p:ph type="dt" sz="half" idx="10"/>
          </p:nvPr>
        </p:nvSpPr>
        <p:spPr/>
        <p:txBody>
          <a:bodyPr/>
          <a:lstStyle/>
          <a:p>
            <a:fld id="{DBDC175D-C96B-4EA4-A8A2-A527ACECA145}" type="datetime1">
              <a:rPr lang="en-US" smtClean="0"/>
              <a:t>4/19/2018</a:t>
            </a:fld>
            <a:endParaRPr lang="en-US"/>
          </a:p>
        </p:txBody>
      </p:sp>
      <p:sp>
        <p:nvSpPr>
          <p:cNvPr id="5" name="Slide Number Placeholder 4">
            <a:extLst>
              <a:ext uri="{FF2B5EF4-FFF2-40B4-BE49-F238E27FC236}">
                <a16:creationId xmlns:a16="http://schemas.microsoft.com/office/drawing/2014/main" id="{AC32352C-A056-4052-8CD8-A839747BE8D8}"/>
              </a:ext>
            </a:extLst>
          </p:cNvPr>
          <p:cNvSpPr>
            <a:spLocks noGrp="1"/>
          </p:cNvSpPr>
          <p:nvPr>
            <p:ph type="sldNum" sz="quarter" idx="12"/>
          </p:nvPr>
        </p:nvSpPr>
        <p:spPr/>
        <p:txBody>
          <a:bodyPr/>
          <a:lstStyle/>
          <a:p>
            <a:fld id="{2B8BD0BC-D153-4718-AA84-72DD4AEE9CD9}" type="slidenum">
              <a:rPr lang="en-US" smtClean="0"/>
              <a:t>10</a:t>
            </a:fld>
            <a:endParaRPr lang="en-US" dirty="0"/>
          </a:p>
        </p:txBody>
      </p:sp>
    </p:spTree>
    <p:extLst>
      <p:ext uri="{BB962C8B-B14F-4D97-AF65-F5344CB8AC3E}">
        <p14:creationId xmlns:p14="http://schemas.microsoft.com/office/powerpoint/2010/main" val="23983346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9AAEC-7CA9-41B6-B5EE-0005B5BD6707}"/>
              </a:ext>
            </a:extLst>
          </p:cNvPr>
          <p:cNvSpPr>
            <a:spLocks noGrp="1"/>
          </p:cNvSpPr>
          <p:nvPr>
            <p:ph type="title"/>
          </p:nvPr>
        </p:nvSpPr>
        <p:spPr/>
        <p:txBody>
          <a:bodyPr/>
          <a:lstStyle/>
          <a:p>
            <a:r>
              <a:rPr lang="ar-BH" dirty="0"/>
              <a:t>الرؤية و التصور </a:t>
            </a:r>
            <a:endParaRPr lang="en-US" dirty="0"/>
          </a:p>
        </p:txBody>
      </p:sp>
      <p:sp>
        <p:nvSpPr>
          <p:cNvPr id="3" name="Content Placeholder 2">
            <a:extLst>
              <a:ext uri="{FF2B5EF4-FFF2-40B4-BE49-F238E27FC236}">
                <a16:creationId xmlns:a16="http://schemas.microsoft.com/office/drawing/2014/main" id="{A9BC2D1D-0A53-4208-8BBA-5B24F3DD7DBD}"/>
              </a:ext>
            </a:extLst>
          </p:cNvPr>
          <p:cNvSpPr>
            <a:spLocks noGrp="1"/>
          </p:cNvSpPr>
          <p:nvPr>
            <p:ph idx="1"/>
          </p:nvPr>
        </p:nvSpPr>
        <p:spPr/>
        <p:txBody>
          <a:bodyPr>
            <a:normAutofit fontScale="70000" lnSpcReduction="20000"/>
          </a:bodyPr>
          <a:lstStyle/>
          <a:p>
            <a:pPr marL="0" marR="0" algn="just" rtl="1">
              <a:lnSpc>
                <a:spcPct val="115000"/>
              </a:lnSpc>
              <a:spcBef>
                <a:spcPts val="0"/>
              </a:spcBef>
              <a:spcAft>
                <a:spcPts val="1000"/>
              </a:spcAft>
            </a:pPr>
            <a:r>
              <a:rPr lang="ar-BH" dirty="0">
                <a:latin typeface="Calibri" panose="020F0502020204030204" pitchFamily="34" charset="0"/>
                <a:ea typeface="Calibri" panose="020F0502020204030204" pitchFamily="34" charset="0"/>
                <a:cs typeface="Simplified Arabic" panose="02020603050405020304" pitchFamily="18" charset="-78"/>
              </a:rPr>
              <a:t>كيف يمكن التعاطي مع القطاع المستدام؟ هل بالنوايا أم بالتوقف عند اللافتات الكبيرة، والتي يتم ربطها عادة بالمسمى الأكبر؟ </a:t>
            </a:r>
          </a:p>
          <a:p>
            <a:pPr marL="0" marR="0" algn="just" rtl="1">
              <a:lnSpc>
                <a:spcPct val="115000"/>
              </a:lnSpc>
              <a:spcBef>
                <a:spcPts val="0"/>
              </a:spcBef>
              <a:spcAft>
                <a:spcPts val="1000"/>
              </a:spcAft>
            </a:pPr>
            <a:r>
              <a:rPr lang="ar-BH" dirty="0">
                <a:latin typeface="Calibri" panose="020F0502020204030204" pitchFamily="34" charset="0"/>
                <a:ea typeface="Calibri" panose="020F0502020204030204" pitchFamily="34" charset="0"/>
                <a:cs typeface="Simplified Arabic" panose="02020603050405020304" pitchFamily="18" charset="-78"/>
              </a:rPr>
              <a:t>إنه التطلع نحو الترصد لمفاصل الأداء، انطلاقا من ترسيم ملامح العناصر الأساسية، والمتمثلة في ؛  </a:t>
            </a:r>
          </a:p>
          <a:p>
            <a:pPr marL="0" marR="0" algn="just" rtl="1">
              <a:lnSpc>
                <a:spcPct val="115000"/>
              </a:lnSpc>
              <a:spcBef>
                <a:spcPts val="0"/>
              </a:spcBef>
              <a:spcAft>
                <a:spcPts val="1000"/>
              </a:spcAft>
            </a:pPr>
            <a:r>
              <a:rPr lang="ar-BH"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كوكب الأرض</a:t>
            </a:r>
            <a:r>
              <a:rPr lang="ar-BH"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 </a:t>
            </a:r>
            <a:r>
              <a:rPr lang="ar-BH" dirty="0">
                <a:latin typeface="Calibri" panose="020F0502020204030204" pitchFamily="34" charset="0"/>
                <a:ea typeface="Calibri" panose="020F0502020204030204" pitchFamily="34" charset="0"/>
                <a:cs typeface="Simplified Arabic" panose="02020603050405020304" pitchFamily="18" charset="-78"/>
              </a:rPr>
              <a:t>حيث المسؤولية القائمة على الحفاظ على البيئة، والإدارة الفاعلة.، </a:t>
            </a:r>
          </a:p>
          <a:p>
            <a:pPr marL="0" marR="0" algn="just" rtl="1">
              <a:lnSpc>
                <a:spcPct val="115000"/>
              </a:lnSpc>
              <a:spcBef>
                <a:spcPts val="0"/>
              </a:spcBef>
              <a:spcAft>
                <a:spcPts val="1000"/>
              </a:spcAft>
            </a:pPr>
            <a:r>
              <a:rPr lang="ar-BH" dirty="0">
                <a:latin typeface="Calibri" panose="020F0502020204030204" pitchFamily="34" charset="0"/>
                <a:ea typeface="Calibri" panose="020F0502020204030204" pitchFamily="34" charset="0"/>
                <a:cs typeface="Simplified Arabic" panose="02020603050405020304" pitchFamily="18" charset="-78"/>
              </a:rPr>
              <a:t>و </a:t>
            </a:r>
            <a:r>
              <a:rPr lang="ar-BH"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ا</a:t>
            </a:r>
            <a:r>
              <a:rPr lang="ar-BH"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لجمهور</a:t>
            </a:r>
            <a:r>
              <a:rPr lang="ar-BH" dirty="0">
                <a:latin typeface="Calibri" panose="020F0502020204030204" pitchFamily="34" charset="0"/>
                <a:ea typeface="Calibri" panose="020F0502020204030204" pitchFamily="34" charset="0"/>
                <a:cs typeface="Simplified Arabic" panose="02020603050405020304" pitchFamily="18" charset="-78"/>
              </a:rPr>
              <a:t>: باعتبار الإنسان قيمة عليا، والمسعى نحو أحوال التضافر بين الجمهور والمسؤول الإداري والسياسي.</a:t>
            </a:r>
          </a:p>
          <a:p>
            <a:pPr marL="0" marR="0" algn="just" rtl="1">
              <a:lnSpc>
                <a:spcPct val="115000"/>
              </a:lnSpc>
              <a:spcBef>
                <a:spcPts val="0"/>
              </a:spcBef>
              <a:spcAft>
                <a:spcPts val="1000"/>
              </a:spcAft>
            </a:pPr>
            <a:r>
              <a:rPr lang="ar-BH" dirty="0">
                <a:latin typeface="Calibri" panose="020F0502020204030204" pitchFamily="34" charset="0"/>
                <a:ea typeface="Calibri" panose="020F0502020204030204" pitchFamily="34" charset="0"/>
                <a:cs typeface="Simplified Arabic" panose="02020603050405020304" pitchFamily="18" charset="-78"/>
              </a:rPr>
              <a:t>و </a:t>
            </a:r>
            <a:r>
              <a:rPr lang="ar-BH"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ا</a:t>
            </a:r>
            <a:r>
              <a:rPr lang="ar-BH"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لربحية</a:t>
            </a:r>
            <a:r>
              <a:rPr lang="ar-BH" dirty="0">
                <a:latin typeface="Calibri" panose="020F0502020204030204" pitchFamily="34" charset="0"/>
                <a:ea typeface="Calibri" panose="020F0502020204030204" pitchFamily="34" charset="0"/>
                <a:cs typeface="Simplified Arabic" panose="02020603050405020304" pitchFamily="18" charset="-78"/>
              </a:rPr>
              <a:t>،حيث لا قيمة لمشروع من دون الحصول على ثمرة العمل، لكنه الربح المفيد، الذي لا يتم توجيهه نحو فئة أو قطاع، بقدر ما يكون موجها نحو الفائدة العامة، عبر خلق القيم المشتركة، من تضافر وتعاون.</a:t>
            </a:r>
            <a:endParaRPr lang="en-US" sz="2400" dirty="0">
              <a:latin typeface="Calibri" panose="020F0502020204030204" pitchFamily="34" charset="0"/>
              <a:ea typeface="Calibri" panose="020F0502020204030204" pitchFamily="34" charset="0"/>
              <a:cs typeface="Arial" panose="020B0604020202020204" pitchFamily="34" charset="0"/>
            </a:endParaRPr>
          </a:p>
          <a:p>
            <a:endParaRPr lang="en-US" dirty="0"/>
          </a:p>
          <a:p>
            <a:pPr algn="r" rtl="1"/>
            <a:endParaRPr lang="en-US" dirty="0"/>
          </a:p>
        </p:txBody>
      </p:sp>
      <p:sp>
        <p:nvSpPr>
          <p:cNvPr id="4" name="Date Placeholder 3">
            <a:extLst>
              <a:ext uri="{FF2B5EF4-FFF2-40B4-BE49-F238E27FC236}">
                <a16:creationId xmlns:a16="http://schemas.microsoft.com/office/drawing/2014/main" id="{C32E2B41-A0C4-42A9-A8CB-2C1AC1995077}"/>
              </a:ext>
            </a:extLst>
          </p:cNvPr>
          <p:cNvSpPr>
            <a:spLocks noGrp="1"/>
          </p:cNvSpPr>
          <p:nvPr>
            <p:ph type="dt" sz="half" idx="10"/>
          </p:nvPr>
        </p:nvSpPr>
        <p:spPr/>
        <p:txBody>
          <a:bodyPr/>
          <a:lstStyle/>
          <a:p>
            <a:fld id="{DBDC175D-C96B-4EA4-A8A2-A527ACECA145}" type="datetime1">
              <a:rPr lang="en-US" smtClean="0"/>
              <a:t>4/19/2018</a:t>
            </a:fld>
            <a:endParaRPr lang="en-US"/>
          </a:p>
        </p:txBody>
      </p:sp>
      <p:sp>
        <p:nvSpPr>
          <p:cNvPr id="5" name="Slide Number Placeholder 4">
            <a:extLst>
              <a:ext uri="{FF2B5EF4-FFF2-40B4-BE49-F238E27FC236}">
                <a16:creationId xmlns:a16="http://schemas.microsoft.com/office/drawing/2014/main" id="{4C56ED41-88C9-4E07-BB67-5E324049C8E9}"/>
              </a:ext>
            </a:extLst>
          </p:cNvPr>
          <p:cNvSpPr>
            <a:spLocks noGrp="1"/>
          </p:cNvSpPr>
          <p:nvPr>
            <p:ph type="sldNum" sz="quarter" idx="12"/>
          </p:nvPr>
        </p:nvSpPr>
        <p:spPr/>
        <p:txBody>
          <a:bodyPr/>
          <a:lstStyle/>
          <a:p>
            <a:fld id="{2B8BD0BC-D153-4718-AA84-72DD4AEE9CD9}" type="slidenum">
              <a:rPr lang="en-US" smtClean="0"/>
              <a:t>11</a:t>
            </a:fld>
            <a:endParaRPr lang="en-US"/>
          </a:p>
        </p:txBody>
      </p:sp>
    </p:spTree>
    <p:extLst>
      <p:ext uri="{BB962C8B-B14F-4D97-AF65-F5344CB8AC3E}">
        <p14:creationId xmlns:p14="http://schemas.microsoft.com/office/powerpoint/2010/main" val="3654731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D227A-4A7C-4CC8-A9FE-F8BF79694145}"/>
              </a:ext>
            </a:extLst>
          </p:cNvPr>
          <p:cNvSpPr>
            <a:spLocks noGrp="1"/>
          </p:cNvSpPr>
          <p:nvPr>
            <p:ph type="title"/>
          </p:nvPr>
        </p:nvSpPr>
        <p:spPr/>
        <p:txBody>
          <a:bodyPr/>
          <a:lstStyle/>
          <a:p>
            <a:r>
              <a:rPr lang="ar-BH" dirty="0"/>
              <a:t> التنمية و المستقبل</a:t>
            </a:r>
            <a:endParaRPr lang="en-US" dirty="0"/>
          </a:p>
        </p:txBody>
      </p:sp>
      <p:sp>
        <p:nvSpPr>
          <p:cNvPr id="3" name="Content Placeholder 2">
            <a:extLst>
              <a:ext uri="{FF2B5EF4-FFF2-40B4-BE49-F238E27FC236}">
                <a16:creationId xmlns:a16="http://schemas.microsoft.com/office/drawing/2014/main" id="{EE3EC54F-A976-48D1-9D3A-5057AE1D12A1}"/>
              </a:ext>
            </a:extLst>
          </p:cNvPr>
          <p:cNvSpPr>
            <a:spLocks noGrp="1"/>
          </p:cNvSpPr>
          <p:nvPr>
            <p:ph idx="1"/>
          </p:nvPr>
        </p:nvSpPr>
        <p:spPr/>
        <p:txBody>
          <a:bodyPr>
            <a:normAutofit fontScale="85000" lnSpcReduction="20000"/>
          </a:bodyPr>
          <a:lstStyle/>
          <a:p>
            <a:pPr algn="r" rtl="1"/>
            <a:endParaRPr lang="en-US" dirty="0"/>
          </a:p>
          <a:p>
            <a:pPr algn="r" rtl="1"/>
            <a:r>
              <a:rPr lang="ar-BH" dirty="0"/>
              <a:t>يقوم مفهوم التنمية المستدامة على التوجه نحو </a:t>
            </a:r>
            <a:r>
              <a:rPr lang="ar-BH" b="1" dirty="0"/>
              <a:t>استمرارية نمو المكاسب ، مع المحافظة على الموارد المتاحة.</a:t>
            </a:r>
            <a:r>
              <a:rPr lang="ar-BH" dirty="0"/>
              <a:t> </a:t>
            </a:r>
          </a:p>
          <a:p>
            <a:pPr algn="r" rtl="1"/>
            <a:r>
              <a:rPr lang="ar-BH" dirty="0"/>
              <a:t> والمفهوم هذا تم ترحيله من المجال الاقتصادي، ليصار إلى توسيع مدى تداوله في المزيد من القطاعات البيئية و  الاجتماعية والإنسانية والثقافية.</a:t>
            </a:r>
          </a:p>
          <a:p>
            <a:pPr algn="r" rtl="1"/>
            <a:r>
              <a:rPr lang="ar-BH" dirty="0"/>
              <a:t> وإذا كان التعريف الاقتصادي يركز على عمليات و أنماط الاستهلاك وأهمية إمعان النظر بالحفاظ على الموارد المتاحة عبر الزمن،</a:t>
            </a:r>
          </a:p>
          <a:p>
            <a:pPr algn="r" rtl="1"/>
            <a:r>
              <a:rPr lang="ar-BH" dirty="0"/>
              <a:t> فإن </a:t>
            </a:r>
            <a:r>
              <a:rPr lang="ar-BH" b="1" dirty="0">
                <a:solidFill>
                  <a:srgbClr val="FF0000"/>
                </a:solidFill>
              </a:rPr>
              <a:t>التعريف الإنساني </a:t>
            </a:r>
            <a:r>
              <a:rPr lang="ar-BH" dirty="0"/>
              <a:t>راح يتوجه نحو التركيز على قضايا النمو السكاني، و تطوير الخدمات التعليمية والصحية في الهامش، والبحث في مسألة الهجرة إلى المدينة. وتعاظم التطلع نحو التركز في المراكز على حساب الأطراف. </a:t>
            </a:r>
            <a:endParaRPr lang="en-US" dirty="0"/>
          </a:p>
          <a:p>
            <a:pPr algn="r" rtl="1"/>
            <a:endParaRPr lang="en-US" dirty="0"/>
          </a:p>
        </p:txBody>
      </p:sp>
      <p:sp>
        <p:nvSpPr>
          <p:cNvPr id="4" name="Date Placeholder 3">
            <a:extLst>
              <a:ext uri="{FF2B5EF4-FFF2-40B4-BE49-F238E27FC236}">
                <a16:creationId xmlns:a16="http://schemas.microsoft.com/office/drawing/2014/main" id="{29FF9060-5588-477E-8F79-B62299FB18DA}"/>
              </a:ext>
            </a:extLst>
          </p:cNvPr>
          <p:cNvSpPr>
            <a:spLocks noGrp="1"/>
          </p:cNvSpPr>
          <p:nvPr>
            <p:ph type="dt" sz="half" idx="10"/>
          </p:nvPr>
        </p:nvSpPr>
        <p:spPr/>
        <p:txBody>
          <a:bodyPr/>
          <a:lstStyle/>
          <a:p>
            <a:fld id="{DBDC175D-C96B-4EA4-A8A2-A527ACECA145}" type="datetime1">
              <a:rPr lang="en-US" smtClean="0"/>
              <a:t>4/19/2018</a:t>
            </a:fld>
            <a:endParaRPr lang="en-US"/>
          </a:p>
        </p:txBody>
      </p:sp>
      <p:sp>
        <p:nvSpPr>
          <p:cNvPr id="5" name="Slide Number Placeholder 4">
            <a:extLst>
              <a:ext uri="{FF2B5EF4-FFF2-40B4-BE49-F238E27FC236}">
                <a16:creationId xmlns:a16="http://schemas.microsoft.com/office/drawing/2014/main" id="{DD332288-8E07-4351-B21B-081C60BF7B2D}"/>
              </a:ext>
            </a:extLst>
          </p:cNvPr>
          <p:cNvSpPr>
            <a:spLocks noGrp="1"/>
          </p:cNvSpPr>
          <p:nvPr>
            <p:ph type="sldNum" sz="quarter" idx="12"/>
          </p:nvPr>
        </p:nvSpPr>
        <p:spPr/>
        <p:txBody>
          <a:bodyPr/>
          <a:lstStyle/>
          <a:p>
            <a:fld id="{2B8BD0BC-D153-4718-AA84-72DD4AEE9CD9}" type="slidenum">
              <a:rPr lang="en-US" smtClean="0"/>
              <a:t>12</a:t>
            </a:fld>
            <a:endParaRPr lang="en-US"/>
          </a:p>
        </p:txBody>
      </p:sp>
    </p:spTree>
    <p:extLst>
      <p:ext uri="{BB962C8B-B14F-4D97-AF65-F5344CB8AC3E}">
        <p14:creationId xmlns:p14="http://schemas.microsoft.com/office/powerpoint/2010/main" val="1315118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29253-F2EB-4B24-A719-763E1AB4439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C1404D3-0526-45D7-BD16-FDFED892D8C3}"/>
              </a:ext>
            </a:extLst>
          </p:cNvPr>
          <p:cNvSpPr>
            <a:spLocks noGrp="1"/>
          </p:cNvSpPr>
          <p:nvPr>
            <p:ph idx="1"/>
          </p:nvPr>
        </p:nvSpPr>
        <p:spPr/>
        <p:txBody>
          <a:bodyPr/>
          <a:lstStyle/>
          <a:p>
            <a:pPr algn="r" rtl="1"/>
            <a:r>
              <a:rPr lang="ar-BH" dirty="0"/>
              <a:t>. وبالقدر الذي يتوقف </a:t>
            </a:r>
            <a:r>
              <a:rPr lang="ar-BH" dirty="0">
                <a:solidFill>
                  <a:srgbClr val="FF0000"/>
                </a:solidFill>
              </a:rPr>
              <a:t>التعريف الاقتصادي </a:t>
            </a:r>
            <a:r>
              <a:rPr lang="ar-BH" dirty="0"/>
              <a:t>عند التنمية المباشرة المتعلقة بتطوير الفعاليات دون المساس بالموارد الطبيعية وأهمية الحفاظ عليها،</a:t>
            </a:r>
          </a:p>
          <a:p>
            <a:pPr algn="r" rtl="1"/>
            <a:r>
              <a:rPr lang="ar-BH" dirty="0"/>
              <a:t> باعتبار الأخذ بالحسبان حق الأجيال القادمة  في حق الحياة و التطوير والنمو.</a:t>
            </a:r>
            <a:endParaRPr lang="en-US" dirty="0"/>
          </a:p>
          <a:p>
            <a:pPr algn="r" rtl="1"/>
            <a:endParaRPr lang="en-US" dirty="0"/>
          </a:p>
          <a:p>
            <a:pPr algn="r" rtl="1"/>
            <a:endParaRPr lang="en-US" dirty="0"/>
          </a:p>
        </p:txBody>
      </p:sp>
      <p:sp>
        <p:nvSpPr>
          <p:cNvPr id="4" name="Date Placeholder 3">
            <a:extLst>
              <a:ext uri="{FF2B5EF4-FFF2-40B4-BE49-F238E27FC236}">
                <a16:creationId xmlns:a16="http://schemas.microsoft.com/office/drawing/2014/main" id="{D7B97463-46F3-4046-92B3-77ADCE14BBB0}"/>
              </a:ext>
            </a:extLst>
          </p:cNvPr>
          <p:cNvSpPr>
            <a:spLocks noGrp="1"/>
          </p:cNvSpPr>
          <p:nvPr>
            <p:ph type="dt" sz="half" idx="10"/>
          </p:nvPr>
        </p:nvSpPr>
        <p:spPr/>
        <p:txBody>
          <a:bodyPr/>
          <a:lstStyle/>
          <a:p>
            <a:fld id="{DBDC175D-C96B-4EA4-A8A2-A527ACECA145}" type="datetime1">
              <a:rPr lang="en-US" smtClean="0"/>
              <a:t>4/19/2018</a:t>
            </a:fld>
            <a:endParaRPr lang="en-US"/>
          </a:p>
        </p:txBody>
      </p:sp>
      <p:sp>
        <p:nvSpPr>
          <p:cNvPr id="5" name="Slide Number Placeholder 4">
            <a:extLst>
              <a:ext uri="{FF2B5EF4-FFF2-40B4-BE49-F238E27FC236}">
                <a16:creationId xmlns:a16="http://schemas.microsoft.com/office/drawing/2014/main" id="{A80E165C-9AFF-42A2-AF56-5434583DAF46}"/>
              </a:ext>
            </a:extLst>
          </p:cNvPr>
          <p:cNvSpPr>
            <a:spLocks noGrp="1"/>
          </p:cNvSpPr>
          <p:nvPr>
            <p:ph type="sldNum" sz="quarter" idx="12"/>
          </p:nvPr>
        </p:nvSpPr>
        <p:spPr/>
        <p:txBody>
          <a:bodyPr/>
          <a:lstStyle/>
          <a:p>
            <a:fld id="{2B8BD0BC-D153-4718-AA84-72DD4AEE9CD9}" type="slidenum">
              <a:rPr lang="en-US" smtClean="0"/>
              <a:t>13</a:t>
            </a:fld>
            <a:endParaRPr lang="en-US"/>
          </a:p>
        </p:txBody>
      </p:sp>
    </p:spTree>
    <p:extLst>
      <p:ext uri="{BB962C8B-B14F-4D97-AF65-F5344CB8AC3E}">
        <p14:creationId xmlns:p14="http://schemas.microsoft.com/office/powerpoint/2010/main" val="26660778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21115-A738-428D-9993-38BDA2B53B7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1C1A77F-B039-4043-9B97-5A109347287E}"/>
              </a:ext>
            </a:extLst>
          </p:cNvPr>
          <p:cNvSpPr>
            <a:spLocks noGrp="1"/>
          </p:cNvSpPr>
          <p:nvPr>
            <p:ph idx="1"/>
          </p:nvPr>
        </p:nvSpPr>
        <p:spPr/>
        <p:txBody>
          <a:bodyPr>
            <a:normAutofit fontScale="92500" lnSpcReduction="20000"/>
          </a:bodyPr>
          <a:lstStyle/>
          <a:p>
            <a:pPr algn="r" rtl="1"/>
            <a:r>
              <a:rPr lang="ar-BH" dirty="0"/>
              <a:t>التنمية المستدامة تتخذ بعدا </a:t>
            </a:r>
            <a:r>
              <a:rPr lang="ar-BH" b="1" dirty="0">
                <a:solidFill>
                  <a:srgbClr val="FF0000"/>
                </a:solidFill>
              </a:rPr>
              <a:t>شموليا</a:t>
            </a:r>
            <a:r>
              <a:rPr lang="ar-BH" dirty="0"/>
              <a:t>، حين يتم الربط المباشر بين جميع المكونات الاجتماعية والاقتصادية والثقافية والإنسانية والبيئية ، في كل موحد، يقوم على ؛ </a:t>
            </a:r>
            <a:endParaRPr lang="en-US" dirty="0"/>
          </a:p>
          <a:p>
            <a:pPr lvl="0" algn="r" rtl="1"/>
            <a:r>
              <a:rPr lang="ar-BH" dirty="0"/>
              <a:t>الرؤية المتطلعة نحو إقامة نوع من</a:t>
            </a:r>
            <a:r>
              <a:rPr lang="ar-BH" b="1" dirty="0">
                <a:solidFill>
                  <a:srgbClr val="FF0000"/>
                </a:solidFill>
              </a:rPr>
              <a:t> التوازن</a:t>
            </a:r>
            <a:r>
              <a:rPr lang="ar-BH" dirty="0">
                <a:solidFill>
                  <a:srgbClr val="FF0000"/>
                </a:solidFill>
              </a:rPr>
              <a:t> </a:t>
            </a:r>
            <a:r>
              <a:rPr lang="ar-BH" dirty="0"/>
              <a:t>بين أهداف التنمية المتطلعة نحو الرفاهية والحصول على الخدمات المتميزة، والهوية الثقافية والإمكانات المتاحة.</a:t>
            </a:r>
            <a:endParaRPr lang="en-US" dirty="0"/>
          </a:p>
          <a:p>
            <a:pPr lvl="0" algn="r" rtl="1"/>
            <a:r>
              <a:rPr lang="ar-BH" dirty="0"/>
              <a:t>النظر العميق والدقيق للموارد المتاحة والممكنة على كوكب الأرض، عبر وضع خطة منظمة وواعية لطريقة </a:t>
            </a:r>
            <a:r>
              <a:rPr lang="ar-BH" b="1" dirty="0">
                <a:solidFill>
                  <a:srgbClr val="FF0000"/>
                </a:solidFill>
              </a:rPr>
              <a:t>الاستخدام الرشيد</a:t>
            </a:r>
            <a:r>
              <a:rPr lang="ar-BH" dirty="0"/>
              <a:t> لتلك الموارد،</a:t>
            </a:r>
          </a:p>
          <a:p>
            <a:pPr lvl="0" algn="r" rtl="1"/>
            <a:r>
              <a:rPr lang="ar-BH" dirty="0"/>
              <a:t> مع أهمية الوعي بأن تلك الموارد قابلة للنضوب والنهاية، ومن هنا يبرز دور </a:t>
            </a:r>
            <a:r>
              <a:rPr lang="ar-BH" b="1" dirty="0">
                <a:solidFill>
                  <a:srgbClr val="FF0000"/>
                </a:solidFill>
              </a:rPr>
              <a:t>المسؤولية المشتركة</a:t>
            </a:r>
            <a:r>
              <a:rPr lang="ar-BH" dirty="0"/>
              <a:t>.</a:t>
            </a:r>
            <a:endParaRPr lang="en-US" dirty="0"/>
          </a:p>
          <a:p>
            <a:pPr algn="r"/>
            <a:endParaRPr lang="en-US" dirty="0"/>
          </a:p>
          <a:p>
            <a:pPr algn="r" rtl="1"/>
            <a:endParaRPr lang="en-US" dirty="0"/>
          </a:p>
        </p:txBody>
      </p:sp>
      <p:sp>
        <p:nvSpPr>
          <p:cNvPr id="4" name="Date Placeholder 3">
            <a:extLst>
              <a:ext uri="{FF2B5EF4-FFF2-40B4-BE49-F238E27FC236}">
                <a16:creationId xmlns:a16="http://schemas.microsoft.com/office/drawing/2014/main" id="{2C542457-BA45-4B09-91E4-B40A0A93C441}"/>
              </a:ext>
            </a:extLst>
          </p:cNvPr>
          <p:cNvSpPr>
            <a:spLocks noGrp="1"/>
          </p:cNvSpPr>
          <p:nvPr>
            <p:ph type="dt" sz="half" idx="10"/>
          </p:nvPr>
        </p:nvSpPr>
        <p:spPr/>
        <p:txBody>
          <a:bodyPr/>
          <a:lstStyle/>
          <a:p>
            <a:fld id="{DBDC175D-C96B-4EA4-A8A2-A527ACECA145}" type="datetime1">
              <a:rPr lang="en-US" smtClean="0"/>
              <a:t>4/19/2018</a:t>
            </a:fld>
            <a:endParaRPr lang="en-US"/>
          </a:p>
        </p:txBody>
      </p:sp>
      <p:sp>
        <p:nvSpPr>
          <p:cNvPr id="5" name="Slide Number Placeholder 4">
            <a:extLst>
              <a:ext uri="{FF2B5EF4-FFF2-40B4-BE49-F238E27FC236}">
                <a16:creationId xmlns:a16="http://schemas.microsoft.com/office/drawing/2014/main" id="{8F316CEA-1F55-43FE-8C8B-DE7E19707BED}"/>
              </a:ext>
            </a:extLst>
          </p:cNvPr>
          <p:cNvSpPr>
            <a:spLocks noGrp="1"/>
          </p:cNvSpPr>
          <p:nvPr>
            <p:ph type="sldNum" sz="quarter" idx="12"/>
          </p:nvPr>
        </p:nvSpPr>
        <p:spPr/>
        <p:txBody>
          <a:bodyPr/>
          <a:lstStyle/>
          <a:p>
            <a:fld id="{2B8BD0BC-D153-4718-AA84-72DD4AEE9CD9}" type="slidenum">
              <a:rPr lang="en-US" smtClean="0"/>
              <a:t>14</a:t>
            </a:fld>
            <a:endParaRPr lang="en-US"/>
          </a:p>
        </p:txBody>
      </p:sp>
    </p:spTree>
    <p:extLst>
      <p:ext uri="{BB962C8B-B14F-4D97-AF65-F5344CB8AC3E}">
        <p14:creationId xmlns:p14="http://schemas.microsoft.com/office/powerpoint/2010/main" val="676292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77CF2-8A90-488B-AD61-205592630E0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BD20F19-BA5F-4927-B4C7-D49A3E96AEFC}"/>
              </a:ext>
            </a:extLst>
          </p:cNvPr>
          <p:cNvSpPr>
            <a:spLocks noGrp="1"/>
          </p:cNvSpPr>
          <p:nvPr>
            <p:ph idx="1"/>
          </p:nvPr>
        </p:nvSpPr>
        <p:spPr/>
        <p:txBody>
          <a:bodyPr/>
          <a:lstStyle/>
          <a:p>
            <a:pPr lvl="0" algn="r" rtl="1"/>
            <a:r>
              <a:rPr lang="ar-BH" dirty="0"/>
              <a:t>البحث في مسارات التنمية الساعية نحو تطوير المجتمعات الفقيرة، عبر توسيع مجال </a:t>
            </a:r>
            <a:r>
              <a:rPr lang="ar-BH" b="1" dirty="0">
                <a:solidFill>
                  <a:srgbClr val="FF0000"/>
                </a:solidFill>
              </a:rPr>
              <a:t>الفعالية الشاملة </a:t>
            </a:r>
            <a:r>
              <a:rPr lang="ar-BH" dirty="0"/>
              <a:t>والساعية نحو توفير الحقوق الأساسية والدستورية والشرعية  والمشاركة الشعبية ، والحفاظ على الأمن و الاستقرار.</a:t>
            </a:r>
            <a:endParaRPr lang="en-US" dirty="0"/>
          </a:p>
          <a:p>
            <a:pPr lvl="0" algn="r" rtl="1"/>
            <a:r>
              <a:rPr lang="ar-BH" dirty="0"/>
              <a:t>تفعيل دور المجتمعات الفقيرة و الأقل  نموا، و</a:t>
            </a:r>
            <a:r>
              <a:rPr lang="ar-BH" b="1" dirty="0"/>
              <a:t> </a:t>
            </a:r>
            <a:r>
              <a:rPr lang="ar-BH" b="1" dirty="0">
                <a:solidFill>
                  <a:srgbClr val="FF0000"/>
                </a:solidFill>
              </a:rPr>
              <a:t>دمجها في صلب فعالية الإنتاج</a:t>
            </a:r>
            <a:r>
              <a:rPr lang="ar-BH" dirty="0"/>
              <a:t> و   التنمية ، وترسيخ ثقافة المشاركة،</a:t>
            </a:r>
          </a:p>
          <a:p>
            <a:pPr lvl="0" algn="r" rtl="1"/>
            <a:r>
              <a:rPr lang="ar-BH" dirty="0"/>
              <a:t> والعمل على </a:t>
            </a:r>
            <a:r>
              <a:rPr lang="ar-BH" b="1" dirty="0">
                <a:solidFill>
                  <a:srgbClr val="FF0000"/>
                </a:solidFill>
              </a:rPr>
              <a:t>توفير الحاجات </a:t>
            </a:r>
            <a:r>
              <a:rPr lang="ar-BH" dirty="0"/>
              <a:t>الأساسية من ؛ صحة وتعليم وسكن وطعام وخدمات عامة .</a:t>
            </a:r>
            <a:endParaRPr lang="en-US" dirty="0"/>
          </a:p>
          <a:p>
            <a:pPr algn="r"/>
            <a:endParaRPr lang="en-US" dirty="0"/>
          </a:p>
          <a:p>
            <a:pPr algn="r" rtl="1"/>
            <a:endParaRPr lang="en-US" dirty="0"/>
          </a:p>
        </p:txBody>
      </p:sp>
      <p:sp>
        <p:nvSpPr>
          <p:cNvPr id="4" name="Date Placeholder 3">
            <a:extLst>
              <a:ext uri="{FF2B5EF4-FFF2-40B4-BE49-F238E27FC236}">
                <a16:creationId xmlns:a16="http://schemas.microsoft.com/office/drawing/2014/main" id="{C069E14E-90A9-444B-9DF0-7F8EC85A16D3}"/>
              </a:ext>
            </a:extLst>
          </p:cNvPr>
          <p:cNvSpPr>
            <a:spLocks noGrp="1"/>
          </p:cNvSpPr>
          <p:nvPr>
            <p:ph type="dt" sz="half" idx="10"/>
          </p:nvPr>
        </p:nvSpPr>
        <p:spPr/>
        <p:txBody>
          <a:bodyPr/>
          <a:lstStyle/>
          <a:p>
            <a:fld id="{DBDC175D-C96B-4EA4-A8A2-A527ACECA145}" type="datetime1">
              <a:rPr lang="en-US" smtClean="0"/>
              <a:t>4/19/2018</a:t>
            </a:fld>
            <a:endParaRPr lang="en-US"/>
          </a:p>
        </p:txBody>
      </p:sp>
      <p:sp>
        <p:nvSpPr>
          <p:cNvPr id="5" name="Slide Number Placeholder 4">
            <a:extLst>
              <a:ext uri="{FF2B5EF4-FFF2-40B4-BE49-F238E27FC236}">
                <a16:creationId xmlns:a16="http://schemas.microsoft.com/office/drawing/2014/main" id="{12B467E8-5D31-4C85-9B6E-85F2D6DBB691}"/>
              </a:ext>
            </a:extLst>
          </p:cNvPr>
          <p:cNvSpPr>
            <a:spLocks noGrp="1"/>
          </p:cNvSpPr>
          <p:nvPr>
            <p:ph type="sldNum" sz="quarter" idx="12"/>
          </p:nvPr>
        </p:nvSpPr>
        <p:spPr/>
        <p:txBody>
          <a:bodyPr/>
          <a:lstStyle/>
          <a:p>
            <a:fld id="{2B8BD0BC-D153-4718-AA84-72DD4AEE9CD9}" type="slidenum">
              <a:rPr lang="en-US" smtClean="0"/>
              <a:t>15</a:t>
            </a:fld>
            <a:endParaRPr lang="en-US"/>
          </a:p>
        </p:txBody>
      </p:sp>
    </p:spTree>
    <p:extLst>
      <p:ext uri="{BB962C8B-B14F-4D97-AF65-F5344CB8AC3E}">
        <p14:creationId xmlns:p14="http://schemas.microsoft.com/office/powerpoint/2010/main" val="23833944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A5F83-E0A0-4AD7-9A4B-86B68647C5F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881E42E-9FFD-44CA-9D90-2F95E49D451C}"/>
              </a:ext>
            </a:extLst>
          </p:cNvPr>
          <p:cNvSpPr>
            <a:spLocks noGrp="1"/>
          </p:cNvSpPr>
          <p:nvPr>
            <p:ph idx="1"/>
          </p:nvPr>
        </p:nvSpPr>
        <p:spPr/>
        <p:txBody>
          <a:bodyPr>
            <a:normAutofit fontScale="92500"/>
          </a:bodyPr>
          <a:lstStyle/>
          <a:p>
            <a:pPr lvl="0" algn="r" rtl="1"/>
            <a:r>
              <a:rPr lang="ar-BH" dirty="0"/>
              <a:t>العمل على </a:t>
            </a:r>
            <a:r>
              <a:rPr lang="ar-BH" b="1" dirty="0">
                <a:solidFill>
                  <a:srgbClr val="FF0000"/>
                </a:solidFill>
              </a:rPr>
              <a:t>تقليص الفجوة</a:t>
            </a:r>
            <a:r>
              <a:rPr lang="ar-BH" dirty="0">
                <a:solidFill>
                  <a:srgbClr val="FF0000"/>
                </a:solidFill>
              </a:rPr>
              <a:t> </a:t>
            </a:r>
            <a:r>
              <a:rPr lang="ar-BH" dirty="0"/>
              <a:t>بين المركز والهامش، وتكثيف الجهود نحو تنمية الأطراف، بما يتلاءم والصورة التنموية الشاملة.</a:t>
            </a:r>
            <a:endParaRPr lang="en-US" dirty="0"/>
          </a:p>
          <a:p>
            <a:pPr lvl="0" algn="r" rtl="1"/>
            <a:r>
              <a:rPr lang="ar-BH" dirty="0"/>
              <a:t>التطلع نحو بناء </a:t>
            </a:r>
            <a:r>
              <a:rPr lang="ar-BH" b="1" dirty="0">
                <a:solidFill>
                  <a:srgbClr val="FF0000"/>
                </a:solidFill>
              </a:rPr>
              <a:t>التجربة التنموية الخاصة</a:t>
            </a:r>
            <a:r>
              <a:rPr lang="ar-BH" dirty="0"/>
              <a:t>، النائية بنفسها عن المحاكاة والتقليد للنماذج الجاهزة. فإذا كانت التجربة المباشرة للبلدان الرأسمالية المتقدة قد أشارت إلى معدلات مرتفعة ، فإن راهنية النتائج راحت تفصح عن المزيد من المشكلات التي أحاقت بكوكب الأرض نتيجة </a:t>
            </a:r>
            <a:r>
              <a:rPr lang="ar-BH" b="1" dirty="0">
                <a:solidFill>
                  <a:srgbClr val="FF0000"/>
                </a:solidFill>
              </a:rPr>
              <a:t>الاستخدام الجائر للموارد</a:t>
            </a:r>
            <a:r>
              <a:rPr lang="ar-BH" dirty="0">
                <a:solidFill>
                  <a:srgbClr val="FF0000"/>
                </a:solidFill>
              </a:rPr>
              <a:t> </a:t>
            </a:r>
            <a:r>
              <a:rPr lang="ar-BH" dirty="0"/>
              <a:t>، حيث الاحتباس الحراري، وثقب الأوزون و انقراض المزيد من مظاهر الحياة الطبيعية.</a:t>
            </a:r>
            <a:endParaRPr lang="en-US" dirty="0"/>
          </a:p>
          <a:p>
            <a:pPr algn="r"/>
            <a:endParaRPr lang="en-US" dirty="0"/>
          </a:p>
          <a:p>
            <a:pPr algn="r" rtl="1"/>
            <a:endParaRPr lang="en-US" dirty="0"/>
          </a:p>
        </p:txBody>
      </p:sp>
      <p:sp>
        <p:nvSpPr>
          <p:cNvPr id="4" name="Date Placeholder 3">
            <a:extLst>
              <a:ext uri="{FF2B5EF4-FFF2-40B4-BE49-F238E27FC236}">
                <a16:creationId xmlns:a16="http://schemas.microsoft.com/office/drawing/2014/main" id="{961A32EC-A5E7-4AD5-A771-E1320998AA0A}"/>
              </a:ext>
            </a:extLst>
          </p:cNvPr>
          <p:cNvSpPr>
            <a:spLocks noGrp="1"/>
          </p:cNvSpPr>
          <p:nvPr>
            <p:ph type="dt" sz="half" idx="10"/>
          </p:nvPr>
        </p:nvSpPr>
        <p:spPr/>
        <p:txBody>
          <a:bodyPr/>
          <a:lstStyle/>
          <a:p>
            <a:fld id="{DBDC175D-C96B-4EA4-A8A2-A527ACECA145}" type="datetime1">
              <a:rPr lang="en-US" smtClean="0"/>
              <a:t>4/19/2018</a:t>
            </a:fld>
            <a:endParaRPr lang="en-US"/>
          </a:p>
        </p:txBody>
      </p:sp>
      <p:sp>
        <p:nvSpPr>
          <p:cNvPr id="5" name="Slide Number Placeholder 4">
            <a:extLst>
              <a:ext uri="{FF2B5EF4-FFF2-40B4-BE49-F238E27FC236}">
                <a16:creationId xmlns:a16="http://schemas.microsoft.com/office/drawing/2014/main" id="{308180D4-9BC2-4BA2-996E-B68622F2207F}"/>
              </a:ext>
            </a:extLst>
          </p:cNvPr>
          <p:cNvSpPr>
            <a:spLocks noGrp="1"/>
          </p:cNvSpPr>
          <p:nvPr>
            <p:ph type="sldNum" sz="quarter" idx="12"/>
          </p:nvPr>
        </p:nvSpPr>
        <p:spPr/>
        <p:txBody>
          <a:bodyPr/>
          <a:lstStyle/>
          <a:p>
            <a:fld id="{2B8BD0BC-D153-4718-AA84-72DD4AEE9CD9}" type="slidenum">
              <a:rPr lang="en-US" smtClean="0"/>
              <a:t>16</a:t>
            </a:fld>
            <a:endParaRPr lang="en-US"/>
          </a:p>
        </p:txBody>
      </p:sp>
    </p:spTree>
    <p:extLst>
      <p:ext uri="{BB962C8B-B14F-4D97-AF65-F5344CB8AC3E}">
        <p14:creationId xmlns:p14="http://schemas.microsoft.com/office/powerpoint/2010/main" val="6586393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37B3D-4BD1-4272-845E-6C831CB165C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070F6BA-3597-4DFC-BA5C-9C0536D6BC9F}"/>
              </a:ext>
            </a:extLst>
          </p:cNvPr>
          <p:cNvSpPr>
            <a:spLocks noGrp="1"/>
          </p:cNvSpPr>
          <p:nvPr>
            <p:ph idx="1"/>
          </p:nvPr>
        </p:nvSpPr>
        <p:spPr/>
        <p:txBody>
          <a:bodyPr>
            <a:normAutofit lnSpcReduction="10000"/>
          </a:bodyPr>
          <a:lstStyle/>
          <a:p>
            <a:pPr algn="r" rtl="1"/>
            <a:r>
              <a:rPr lang="ar-BH" dirty="0"/>
              <a:t>لم تكن التنمية المستدامة مجرد </a:t>
            </a:r>
            <a:r>
              <a:rPr lang="ar-BH" b="1" dirty="0">
                <a:solidFill>
                  <a:srgbClr val="FF0000"/>
                </a:solidFill>
              </a:rPr>
              <a:t>موضة ثقافية </a:t>
            </a:r>
            <a:r>
              <a:rPr lang="ar-BH" dirty="0"/>
              <a:t>أو صرعة فكرية،</a:t>
            </a:r>
          </a:p>
          <a:p>
            <a:pPr algn="r" rtl="1"/>
            <a:r>
              <a:rPr lang="ar-BH" dirty="0"/>
              <a:t> بقدر ما كانت </a:t>
            </a:r>
            <a:r>
              <a:rPr lang="ar-BH" b="1" dirty="0"/>
              <a:t>حملة إنسانية </a:t>
            </a:r>
            <a:r>
              <a:rPr lang="ar-BH" dirty="0"/>
              <a:t>وهمّ عالمي راسخ، يعبّر عن واقع الحال الذي بلغته الأوضاع البيئية المتفاقمة لكوكب الأرض،</a:t>
            </a:r>
          </a:p>
          <a:p>
            <a:pPr algn="r" rtl="1"/>
            <a:r>
              <a:rPr lang="ar-BH" dirty="0"/>
              <a:t> والفارق الهائل في معدلات النمو </a:t>
            </a:r>
            <a:r>
              <a:rPr lang="ar-BH" b="1" dirty="0">
                <a:solidFill>
                  <a:srgbClr val="FF0000"/>
                </a:solidFill>
              </a:rPr>
              <a:t>بين الشمال و الجنوب</a:t>
            </a:r>
            <a:r>
              <a:rPr lang="ar-BH" dirty="0"/>
              <a:t>، حيث الرفاهية التي بلغت معدلاتها الهائلة في المجتمعات الصناعية المتقدمة، والفقر المدقع ومعدلات البطالة المرعبة التي راحت تنال من المجتمعات الفقيرة. </a:t>
            </a:r>
            <a:endParaRPr lang="en-US" dirty="0"/>
          </a:p>
          <a:p>
            <a:pPr algn="r" rtl="1"/>
            <a:endParaRPr lang="en-US" dirty="0"/>
          </a:p>
        </p:txBody>
      </p:sp>
      <p:sp>
        <p:nvSpPr>
          <p:cNvPr id="4" name="Date Placeholder 3">
            <a:extLst>
              <a:ext uri="{FF2B5EF4-FFF2-40B4-BE49-F238E27FC236}">
                <a16:creationId xmlns:a16="http://schemas.microsoft.com/office/drawing/2014/main" id="{58BA3DB4-D0E8-4826-83F5-7567D6921D45}"/>
              </a:ext>
            </a:extLst>
          </p:cNvPr>
          <p:cNvSpPr>
            <a:spLocks noGrp="1"/>
          </p:cNvSpPr>
          <p:nvPr>
            <p:ph type="dt" sz="half" idx="10"/>
          </p:nvPr>
        </p:nvSpPr>
        <p:spPr/>
        <p:txBody>
          <a:bodyPr/>
          <a:lstStyle/>
          <a:p>
            <a:fld id="{DBDC175D-C96B-4EA4-A8A2-A527ACECA145}" type="datetime1">
              <a:rPr lang="en-US" smtClean="0"/>
              <a:t>4/19/2018</a:t>
            </a:fld>
            <a:endParaRPr lang="en-US"/>
          </a:p>
        </p:txBody>
      </p:sp>
      <p:sp>
        <p:nvSpPr>
          <p:cNvPr id="5" name="Slide Number Placeholder 4">
            <a:extLst>
              <a:ext uri="{FF2B5EF4-FFF2-40B4-BE49-F238E27FC236}">
                <a16:creationId xmlns:a16="http://schemas.microsoft.com/office/drawing/2014/main" id="{4ED215F7-D12C-4F7F-A970-811AA3A08BC1}"/>
              </a:ext>
            </a:extLst>
          </p:cNvPr>
          <p:cNvSpPr>
            <a:spLocks noGrp="1"/>
          </p:cNvSpPr>
          <p:nvPr>
            <p:ph type="sldNum" sz="quarter" idx="12"/>
          </p:nvPr>
        </p:nvSpPr>
        <p:spPr/>
        <p:txBody>
          <a:bodyPr/>
          <a:lstStyle/>
          <a:p>
            <a:fld id="{2B8BD0BC-D153-4718-AA84-72DD4AEE9CD9}" type="slidenum">
              <a:rPr lang="en-US" smtClean="0"/>
              <a:t>17</a:t>
            </a:fld>
            <a:endParaRPr lang="en-US"/>
          </a:p>
        </p:txBody>
      </p:sp>
    </p:spTree>
    <p:extLst>
      <p:ext uri="{BB962C8B-B14F-4D97-AF65-F5344CB8AC3E}">
        <p14:creationId xmlns:p14="http://schemas.microsoft.com/office/powerpoint/2010/main" val="24498313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9C84D-A7BC-4B6F-BAE6-2BED71A85E7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8CC391D-7D45-4335-85DC-E78DF49BB370}"/>
              </a:ext>
            </a:extLst>
          </p:cNvPr>
          <p:cNvSpPr>
            <a:spLocks noGrp="1"/>
          </p:cNvSpPr>
          <p:nvPr>
            <p:ph idx="1"/>
          </p:nvPr>
        </p:nvSpPr>
        <p:spPr/>
        <p:txBody>
          <a:bodyPr>
            <a:normAutofit fontScale="92500" lnSpcReduction="10000"/>
          </a:bodyPr>
          <a:lstStyle/>
          <a:p>
            <a:pPr algn="r" rtl="1"/>
            <a:r>
              <a:rPr lang="ar-BH" dirty="0"/>
              <a:t>ومن هذا الواقع تبدت الاستجابة الجادة والصميمة من قبل </a:t>
            </a:r>
            <a:r>
              <a:rPr lang="ar-BH" b="1" dirty="0">
                <a:solidFill>
                  <a:srgbClr val="FF0000"/>
                </a:solidFill>
              </a:rPr>
              <a:t>المجتمع الدولي</a:t>
            </a:r>
            <a:r>
              <a:rPr lang="ar-BH" dirty="0"/>
              <a:t>، فكانت قمة الأرض التي تم عقدها في مدينة ريو دي جانيرو البرازيلية ، والتي وضعت المجتمع الدولي أمام مسؤوليته التاريخية </a:t>
            </a:r>
            <a:r>
              <a:rPr lang="ar-BH" b="1" dirty="0">
                <a:solidFill>
                  <a:srgbClr val="FF0000"/>
                </a:solidFill>
              </a:rPr>
              <a:t>للحفاظ على البيئة</a:t>
            </a:r>
            <a:r>
              <a:rPr lang="ar-BH" dirty="0"/>
              <a:t>، عندما حضر القمة ما يربو على المائة وثمان رئيس دولة وحكومة،</a:t>
            </a:r>
          </a:p>
          <a:p>
            <a:pPr algn="r" rtl="1"/>
            <a:r>
              <a:rPr lang="ar-BH" dirty="0"/>
              <a:t> توافق فيه الجميع على إقرار المبادئ التي وضعتها القمة حول المستقبل المستدام لكوكب الأرض في القرن الواحد والعشرين.</a:t>
            </a:r>
          </a:p>
          <a:p>
            <a:pPr algn="r" rtl="1"/>
            <a:r>
              <a:rPr lang="ar-BH" dirty="0"/>
              <a:t> واللافت للنظر أن التطلع جاء متناغما مع الرؤية الجديدة  والقائمة على الرؤية </a:t>
            </a:r>
            <a:r>
              <a:rPr lang="ar-BH" b="1" dirty="0">
                <a:solidFill>
                  <a:srgbClr val="FF0000"/>
                </a:solidFill>
              </a:rPr>
              <a:t>الشمولية</a:t>
            </a:r>
            <a:r>
              <a:rPr lang="ar-BH" dirty="0"/>
              <a:t> التي تدمج الاقتصادي بالبيئي بالاجتماعي.</a:t>
            </a:r>
            <a:endParaRPr lang="en-US" dirty="0"/>
          </a:p>
          <a:p>
            <a:pPr algn="r" rtl="1"/>
            <a:endParaRPr lang="en-US" dirty="0"/>
          </a:p>
          <a:p>
            <a:pPr algn="r" rtl="1"/>
            <a:endParaRPr lang="en-US" dirty="0"/>
          </a:p>
        </p:txBody>
      </p:sp>
      <p:sp>
        <p:nvSpPr>
          <p:cNvPr id="4" name="Date Placeholder 3">
            <a:extLst>
              <a:ext uri="{FF2B5EF4-FFF2-40B4-BE49-F238E27FC236}">
                <a16:creationId xmlns:a16="http://schemas.microsoft.com/office/drawing/2014/main" id="{CE821608-23D1-4F2D-B663-1BBE2C2EAB80}"/>
              </a:ext>
            </a:extLst>
          </p:cNvPr>
          <p:cNvSpPr>
            <a:spLocks noGrp="1"/>
          </p:cNvSpPr>
          <p:nvPr>
            <p:ph type="dt" sz="half" idx="10"/>
          </p:nvPr>
        </p:nvSpPr>
        <p:spPr/>
        <p:txBody>
          <a:bodyPr/>
          <a:lstStyle/>
          <a:p>
            <a:fld id="{DBDC175D-C96B-4EA4-A8A2-A527ACECA145}" type="datetime1">
              <a:rPr lang="en-US" smtClean="0"/>
              <a:t>4/19/2018</a:t>
            </a:fld>
            <a:endParaRPr lang="en-US"/>
          </a:p>
        </p:txBody>
      </p:sp>
      <p:sp>
        <p:nvSpPr>
          <p:cNvPr id="5" name="Slide Number Placeholder 4">
            <a:extLst>
              <a:ext uri="{FF2B5EF4-FFF2-40B4-BE49-F238E27FC236}">
                <a16:creationId xmlns:a16="http://schemas.microsoft.com/office/drawing/2014/main" id="{00E3685C-28B1-426F-9179-6957D5D73FE4}"/>
              </a:ext>
            </a:extLst>
          </p:cNvPr>
          <p:cNvSpPr>
            <a:spLocks noGrp="1"/>
          </p:cNvSpPr>
          <p:nvPr>
            <p:ph type="sldNum" sz="quarter" idx="12"/>
          </p:nvPr>
        </p:nvSpPr>
        <p:spPr/>
        <p:txBody>
          <a:bodyPr/>
          <a:lstStyle/>
          <a:p>
            <a:fld id="{2B8BD0BC-D153-4718-AA84-72DD4AEE9CD9}" type="slidenum">
              <a:rPr lang="en-US" smtClean="0"/>
              <a:t>18</a:t>
            </a:fld>
            <a:endParaRPr lang="en-US"/>
          </a:p>
        </p:txBody>
      </p:sp>
    </p:spTree>
    <p:extLst>
      <p:ext uri="{BB962C8B-B14F-4D97-AF65-F5344CB8AC3E}">
        <p14:creationId xmlns:p14="http://schemas.microsoft.com/office/powerpoint/2010/main" val="40171768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F501F-2B4D-4473-AE67-345C9475A99F}"/>
              </a:ext>
            </a:extLst>
          </p:cNvPr>
          <p:cNvSpPr>
            <a:spLocks noGrp="1"/>
          </p:cNvSpPr>
          <p:nvPr>
            <p:ph type="title"/>
          </p:nvPr>
        </p:nvSpPr>
        <p:spPr/>
        <p:txBody>
          <a:bodyPr/>
          <a:lstStyle/>
          <a:p>
            <a:r>
              <a:rPr lang="ar-BH" dirty="0"/>
              <a:t>في البعد التطبيقي</a:t>
            </a:r>
            <a:endParaRPr lang="en-US" dirty="0"/>
          </a:p>
        </p:txBody>
      </p:sp>
      <p:sp>
        <p:nvSpPr>
          <p:cNvPr id="3" name="Content Placeholder 2">
            <a:extLst>
              <a:ext uri="{FF2B5EF4-FFF2-40B4-BE49-F238E27FC236}">
                <a16:creationId xmlns:a16="http://schemas.microsoft.com/office/drawing/2014/main" id="{7054A801-4659-40E2-A86C-5962B456C02F}"/>
              </a:ext>
            </a:extLst>
          </p:cNvPr>
          <p:cNvSpPr>
            <a:spLocks noGrp="1"/>
          </p:cNvSpPr>
          <p:nvPr>
            <p:ph idx="1"/>
          </p:nvPr>
        </p:nvSpPr>
        <p:spPr/>
        <p:txBody>
          <a:bodyPr>
            <a:normAutofit fontScale="92500" lnSpcReduction="10000"/>
          </a:bodyPr>
          <a:lstStyle/>
          <a:p>
            <a:pPr algn="r" rtl="1"/>
            <a:r>
              <a:rPr lang="ar-BH" dirty="0"/>
              <a:t>كانت قمة الأرض في مدينة </a:t>
            </a:r>
            <a:r>
              <a:rPr lang="ar-BH" b="1" dirty="0">
                <a:solidFill>
                  <a:srgbClr val="FF0000"/>
                </a:solidFill>
              </a:rPr>
              <a:t>ريو عام 1992</a:t>
            </a:r>
            <a:r>
              <a:rPr lang="ar-BH" dirty="0"/>
              <a:t>، بمثابة الانطلاقة المباشرة للتحول في مفهوم التنمية المستدامة ، من التنظير إلى حيز التطبيق،</a:t>
            </a:r>
          </a:p>
          <a:p>
            <a:pPr algn="r" rtl="1"/>
            <a:r>
              <a:rPr lang="ar-BH" dirty="0"/>
              <a:t> لا سيما وأن حجم </a:t>
            </a:r>
            <a:r>
              <a:rPr lang="ar-BH" b="1" dirty="0">
                <a:solidFill>
                  <a:srgbClr val="FF0000"/>
                </a:solidFill>
              </a:rPr>
              <a:t>الإسهام الفاعل </a:t>
            </a:r>
            <a:r>
              <a:rPr lang="ar-BH" dirty="0"/>
              <a:t>من قبل الحكومات والمنظمات والهيئات الدولية والمحلية، </a:t>
            </a:r>
          </a:p>
          <a:p>
            <a:pPr algn="r" rtl="1"/>
            <a:r>
              <a:rPr lang="ar-BH" dirty="0"/>
              <a:t>كان جادا في تطبيق جدول الأعمال المقترح، لما يحتويه من توصيات مباشرة حول الخطر الذي بات </a:t>
            </a:r>
            <a:r>
              <a:rPr lang="ar-BH" b="1" dirty="0">
                <a:solidFill>
                  <a:srgbClr val="FF0000"/>
                </a:solidFill>
              </a:rPr>
              <a:t>يهدد الحياة </a:t>
            </a:r>
            <a:r>
              <a:rPr lang="ar-BH" dirty="0"/>
              <a:t>على كوكب الأرض. </a:t>
            </a:r>
          </a:p>
          <a:p>
            <a:pPr algn="r" rtl="1"/>
            <a:r>
              <a:rPr lang="ar-BH" dirty="0"/>
              <a:t>حيث التوجه نحو إحداث نوع من </a:t>
            </a:r>
            <a:r>
              <a:rPr lang="ar-BH" b="1" dirty="0">
                <a:solidFill>
                  <a:srgbClr val="FF0000"/>
                </a:solidFill>
              </a:rPr>
              <a:t>التوازن</a:t>
            </a:r>
            <a:r>
              <a:rPr lang="ar-BH" dirty="0"/>
              <a:t> بين الحاجات الإنسانية والموارد البيئية المتاحة. </a:t>
            </a:r>
            <a:endParaRPr lang="en-US" dirty="0"/>
          </a:p>
          <a:p>
            <a:pPr algn="r" rtl="1"/>
            <a:endParaRPr lang="en-US" dirty="0"/>
          </a:p>
        </p:txBody>
      </p:sp>
      <p:sp>
        <p:nvSpPr>
          <p:cNvPr id="4" name="Date Placeholder 3">
            <a:extLst>
              <a:ext uri="{FF2B5EF4-FFF2-40B4-BE49-F238E27FC236}">
                <a16:creationId xmlns:a16="http://schemas.microsoft.com/office/drawing/2014/main" id="{6CFC13B4-6262-4EE7-B396-0B0F21429F0A}"/>
              </a:ext>
            </a:extLst>
          </p:cNvPr>
          <p:cNvSpPr>
            <a:spLocks noGrp="1"/>
          </p:cNvSpPr>
          <p:nvPr>
            <p:ph type="dt" sz="half" idx="10"/>
          </p:nvPr>
        </p:nvSpPr>
        <p:spPr/>
        <p:txBody>
          <a:bodyPr/>
          <a:lstStyle/>
          <a:p>
            <a:fld id="{DBDC175D-C96B-4EA4-A8A2-A527ACECA145}" type="datetime1">
              <a:rPr lang="en-US" smtClean="0"/>
              <a:t>4/19/2018</a:t>
            </a:fld>
            <a:endParaRPr lang="en-US"/>
          </a:p>
        </p:txBody>
      </p:sp>
      <p:sp>
        <p:nvSpPr>
          <p:cNvPr id="5" name="Slide Number Placeholder 4">
            <a:extLst>
              <a:ext uri="{FF2B5EF4-FFF2-40B4-BE49-F238E27FC236}">
                <a16:creationId xmlns:a16="http://schemas.microsoft.com/office/drawing/2014/main" id="{F645F5FE-340A-473B-A7B5-A955595F350C}"/>
              </a:ext>
            </a:extLst>
          </p:cNvPr>
          <p:cNvSpPr>
            <a:spLocks noGrp="1"/>
          </p:cNvSpPr>
          <p:nvPr>
            <p:ph type="sldNum" sz="quarter" idx="12"/>
          </p:nvPr>
        </p:nvSpPr>
        <p:spPr/>
        <p:txBody>
          <a:bodyPr/>
          <a:lstStyle/>
          <a:p>
            <a:fld id="{2B8BD0BC-D153-4718-AA84-72DD4AEE9CD9}" type="slidenum">
              <a:rPr lang="en-US" smtClean="0"/>
              <a:t>19</a:t>
            </a:fld>
            <a:endParaRPr lang="en-US"/>
          </a:p>
        </p:txBody>
      </p:sp>
    </p:spTree>
    <p:extLst>
      <p:ext uri="{BB962C8B-B14F-4D97-AF65-F5344CB8AC3E}">
        <p14:creationId xmlns:p14="http://schemas.microsoft.com/office/powerpoint/2010/main" val="1317002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5F828-3A5B-4B8E-BC34-64716D362FF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62E87BF-8074-4796-934C-ABB601BB21E6}"/>
              </a:ext>
            </a:extLst>
          </p:cNvPr>
          <p:cNvSpPr>
            <a:spLocks noGrp="1"/>
          </p:cNvSpPr>
          <p:nvPr>
            <p:ph idx="1"/>
          </p:nvPr>
        </p:nvSpPr>
        <p:spPr/>
        <p:txBody>
          <a:bodyPr/>
          <a:lstStyle/>
          <a:p>
            <a:pPr algn="just" rtl="1">
              <a:lnSpc>
                <a:spcPct val="115000"/>
              </a:lnSpc>
              <a:spcBef>
                <a:spcPts val="0"/>
              </a:spcBef>
              <a:spcAft>
                <a:spcPts val="1000"/>
              </a:spcAft>
            </a:pPr>
            <a:r>
              <a:rPr lang="ar-BH" dirty="0">
                <a:ea typeface="Calibri" panose="020F0502020204030204" pitchFamily="34" charset="0"/>
                <a:cs typeface="Simplified Arabic" panose="02020603050405020304" pitchFamily="18" charset="-78"/>
              </a:rPr>
              <a:t>تبرز مسألة التنمية، بوصفها قضية ملّحة في مواجهة التحديات المستقبلية،</a:t>
            </a:r>
          </a:p>
          <a:p>
            <a:pPr algn="just" rtl="1"/>
            <a:r>
              <a:rPr lang="ar-BH" dirty="0">
                <a:ea typeface="Calibri" panose="020F0502020204030204" pitchFamily="34" charset="0"/>
                <a:cs typeface="Simplified Arabic" panose="02020603050405020304" pitchFamily="18" charset="-78"/>
              </a:rPr>
              <a:t> باعتبار المسعى نحو </a:t>
            </a:r>
            <a:r>
              <a:rPr lang="ar-BH" b="1" dirty="0">
                <a:solidFill>
                  <a:srgbClr val="FF0000"/>
                </a:solidFill>
                <a:ea typeface="Calibri" panose="020F0502020204030204" pitchFamily="34" charset="0"/>
                <a:cs typeface="Simplified Arabic" panose="02020603050405020304" pitchFamily="18" charset="-78"/>
              </a:rPr>
              <a:t>التغير النوعي</a:t>
            </a:r>
            <a:r>
              <a:rPr lang="ar-BH" dirty="0">
                <a:ea typeface="Calibri" panose="020F0502020204030204" pitchFamily="34" charset="0"/>
                <a:cs typeface="Simplified Arabic" panose="02020603050405020304" pitchFamily="18" charset="-78"/>
              </a:rPr>
              <a:t>،</a:t>
            </a:r>
          </a:p>
          <a:p>
            <a:pPr algn="just" rtl="1"/>
            <a:r>
              <a:rPr lang="ar-BH" dirty="0">
                <a:ea typeface="Calibri" panose="020F0502020204030204" pitchFamily="34" charset="0"/>
                <a:cs typeface="Simplified Arabic" panose="02020603050405020304" pitchFamily="18" charset="-78"/>
              </a:rPr>
              <a:t> المتطلع نحو </a:t>
            </a:r>
            <a:r>
              <a:rPr lang="ar-BH" b="1" dirty="0">
                <a:solidFill>
                  <a:srgbClr val="FF0000"/>
                </a:solidFill>
                <a:ea typeface="Calibri" panose="020F0502020204030204" pitchFamily="34" charset="0"/>
                <a:cs typeface="Simplified Arabic" panose="02020603050405020304" pitchFamily="18" charset="-78"/>
              </a:rPr>
              <a:t>التكييف و التفعيل والتنظيم </a:t>
            </a:r>
          </a:p>
          <a:p>
            <a:pPr algn="just" rtl="1"/>
            <a:r>
              <a:rPr lang="ar-BH" dirty="0">
                <a:ea typeface="Calibri" panose="020F0502020204030204" pitchFamily="34" charset="0"/>
                <a:cs typeface="Simplified Arabic" panose="02020603050405020304" pitchFamily="18" charset="-78"/>
              </a:rPr>
              <a:t>والاستخدام الأمثل </a:t>
            </a:r>
            <a:r>
              <a:rPr lang="ar-BH" b="1" dirty="0">
                <a:solidFill>
                  <a:srgbClr val="FF0000"/>
                </a:solidFill>
                <a:ea typeface="Calibri" panose="020F0502020204030204" pitchFamily="34" charset="0"/>
                <a:cs typeface="Simplified Arabic" panose="02020603050405020304" pitchFamily="18" charset="-78"/>
              </a:rPr>
              <a:t>للطاقات والجهود </a:t>
            </a:r>
            <a:r>
              <a:rPr lang="ar-BH" dirty="0">
                <a:ea typeface="Calibri" panose="020F0502020204030204" pitchFamily="34" charset="0"/>
                <a:cs typeface="Simplified Arabic" panose="02020603050405020304" pitchFamily="18" charset="-78"/>
              </a:rPr>
              <a:t>و الإمكانات المتاحة.</a:t>
            </a:r>
            <a:endParaRPr lang="en-US" dirty="0"/>
          </a:p>
          <a:p>
            <a:pPr algn="r" rtl="1"/>
            <a:endParaRPr lang="en-US" dirty="0"/>
          </a:p>
        </p:txBody>
      </p:sp>
      <p:sp>
        <p:nvSpPr>
          <p:cNvPr id="4" name="Date Placeholder 3">
            <a:extLst>
              <a:ext uri="{FF2B5EF4-FFF2-40B4-BE49-F238E27FC236}">
                <a16:creationId xmlns:a16="http://schemas.microsoft.com/office/drawing/2014/main" id="{481AA45C-63FE-4A8C-B1BD-080C93A5DA2B}"/>
              </a:ext>
            </a:extLst>
          </p:cNvPr>
          <p:cNvSpPr>
            <a:spLocks noGrp="1"/>
          </p:cNvSpPr>
          <p:nvPr>
            <p:ph type="dt" sz="half" idx="10"/>
          </p:nvPr>
        </p:nvSpPr>
        <p:spPr/>
        <p:txBody>
          <a:bodyPr/>
          <a:lstStyle/>
          <a:p>
            <a:fld id="{C1C772C0-065D-48B3-BCB6-CE23B4567854}" type="datetime1">
              <a:rPr lang="en-US" smtClean="0"/>
              <a:t>4/19/2018</a:t>
            </a:fld>
            <a:endParaRPr lang="en-US"/>
          </a:p>
        </p:txBody>
      </p:sp>
      <p:sp>
        <p:nvSpPr>
          <p:cNvPr id="5" name="Slide Number Placeholder 4">
            <a:extLst>
              <a:ext uri="{FF2B5EF4-FFF2-40B4-BE49-F238E27FC236}">
                <a16:creationId xmlns:a16="http://schemas.microsoft.com/office/drawing/2014/main" id="{81CAE7ED-D939-4AFB-AC62-5259213B9E7F}"/>
              </a:ext>
            </a:extLst>
          </p:cNvPr>
          <p:cNvSpPr>
            <a:spLocks noGrp="1"/>
          </p:cNvSpPr>
          <p:nvPr>
            <p:ph type="sldNum" sz="quarter" idx="12"/>
          </p:nvPr>
        </p:nvSpPr>
        <p:spPr/>
        <p:txBody>
          <a:bodyPr/>
          <a:lstStyle/>
          <a:p>
            <a:fld id="{2B8BD0BC-D153-4718-AA84-72DD4AEE9CD9}" type="slidenum">
              <a:rPr lang="en-US" smtClean="0"/>
              <a:t>2</a:t>
            </a:fld>
            <a:endParaRPr lang="en-US"/>
          </a:p>
        </p:txBody>
      </p:sp>
    </p:spTree>
    <p:extLst>
      <p:ext uri="{BB962C8B-B14F-4D97-AF65-F5344CB8AC3E}">
        <p14:creationId xmlns:p14="http://schemas.microsoft.com/office/powerpoint/2010/main" val="10315943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2457D2-7650-4ECA-A6BC-A78E5AA503A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44E188E-D110-45CF-AEF9-9851103560CC}"/>
              </a:ext>
            </a:extLst>
          </p:cNvPr>
          <p:cNvSpPr>
            <a:spLocks noGrp="1"/>
          </p:cNvSpPr>
          <p:nvPr>
            <p:ph idx="1"/>
          </p:nvPr>
        </p:nvSpPr>
        <p:spPr/>
        <p:txBody>
          <a:bodyPr>
            <a:normAutofit fontScale="92500" lnSpcReduction="10000"/>
          </a:bodyPr>
          <a:lstStyle/>
          <a:p>
            <a:pPr algn="r" rtl="1"/>
            <a:r>
              <a:rPr lang="ar-BH" dirty="0"/>
              <a:t>ومن هذه الرؤية تطلعت حوالي </a:t>
            </a:r>
            <a:r>
              <a:rPr lang="ar-BH" b="1" dirty="0">
                <a:solidFill>
                  <a:srgbClr val="FF0000"/>
                </a:solidFill>
              </a:rPr>
              <a:t>ستة آلاف مدينة </a:t>
            </a:r>
            <a:r>
              <a:rPr lang="ar-BH" dirty="0"/>
              <a:t>في شتى أرجاء الأرض لإعداد خطة عمل مستقبلية، وفقا للطروحات التي قدمتها قمة الأرض في ريو. </a:t>
            </a:r>
          </a:p>
          <a:p>
            <a:pPr algn="r" rtl="1"/>
            <a:r>
              <a:rPr lang="ar-BH" dirty="0"/>
              <a:t>فيما توجه </a:t>
            </a:r>
            <a:r>
              <a:rPr lang="ar-BH" b="1" dirty="0">
                <a:solidFill>
                  <a:srgbClr val="FF0000"/>
                </a:solidFill>
              </a:rPr>
              <a:t>ثمانون بلدا ناميا </a:t>
            </a:r>
            <a:r>
              <a:rPr lang="ar-BH" dirty="0"/>
              <a:t>، نحو إنشاء مجالس قومية خاصة للتنمية المستدامة فيها، تتركز مهمتها في ترسيم معالم الإستراتيجية المتعلقة بالتنفيذ.</a:t>
            </a:r>
          </a:p>
          <a:p>
            <a:pPr algn="r" rtl="1"/>
            <a:r>
              <a:rPr lang="ar-BH" dirty="0"/>
              <a:t> ولم تتأخر عن هذا الاتجاه </a:t>
            </a:r>
            <a:r>
              <a:rPr lang="ar-BH" b="1" dirty="0">
                <a:solidFill>
                  <a:srgbClr val="FF0000"/>
                </a:solidFill>
              </a:rPr>
              <a:t>كبرى المؤسسات العالمية</a:t>
            </a:r>
            <a:r>
              <a:rPr lang="ar-BH" dirty="0"/>
              <a:t>،</a:t>
            </a:r>
          </a:p>
          <a:p>
            <a:pPr algn="r" rtl="1"/>
            <a:r>
              <a:rPr lang="ar-BH" dirty="0"/>
              <a:t> فكان التطلع من قبل مجلس الأعمال العالمي نحو اعتماد المنهج الثلاثي في التنمية المستدامة والقائم على ( </a:t>
            </a:r>
            <a:r>
              <a:rPr lang="ar-BH" b="1" dirty="0">
                <a:solidFill>
                  <a:srgbClr val="FF0000"/>
                </a:solidFill>
              </a:rPr>
              <a:t>الاقتصادي، البيئي، الاجتماعي) .</a:t>
            </a:r>
            <a:endParaRPr lang="en-US" b="1" dirty="0">
              <a:solidFill>
                <a:srgbClr val="FF0000"/>
              </a:solidFill>
            </a:endParaRPr>
          </a:p>
          <a:p>
            <a:pPr algn="r" rtl="1"/>
            <a:endParaRPr lang="en-US" dirty="0"/>
          </a:p>
        </p:txBody>
      </p:sp>
      <p:sp>
        <p:nvSpPr>
          <p:cNvPr id="4" name="Date Placeholder 3">
            <a:extLst>
              <a:ext uri="{FF2B5EF4-FFF2-40B4-BE49-F238E27FC236}">
                <a16:creationId xmlns:a16="http://schemas.microsoft.com/office/drawing/2014/main" id="{0AA14B5F-FEA3-47A1-83DC-3225FBC0BF5B}"/>
              </a:ext>
            </a:extLst>
          </p:cNvPr>
          <p:cNvSpPr>
            <a:spLocks noGrp="1"/>
          </p:cNvSpPr>
          <p:nvPr>
            <p:ph type="dt" sz="half" idx="10"/>
          </p:nvPr>
        </p:nvSpPr>
        <p:spPr/>
        <p:txBody>
          <a:bodyPr/>
          <a:lstStyle/>
          <a:p>
            <a:fld id="{DBDC175D-C96B-4EA4-A8A2-A527ACECA145}" type="datetime1">
              <a:rPr lang="en-US" smtClean="0"/>
              <a:t>4/19/2018</a:t>
            </a:fld>
            <a:endParaRPr lang="en-US"/>
          </a:p>
        </p:txBody>
      </p:sp>
      <p:sp>
        <p:nvSpPr>
          <p:cNvPr id="5" name="Slide Number Placeholder 4">
            <a:extLst>
              <a:ext uri="{FF2B5EF4-FFF2-40B4-BE49-F238E27FC236}">
                <a16:creationId xmlns:a16="http://schemas.microsoft.com/office/drawing/2014/main" id="{88ACA2C6-E86C-4619-95C3-368D111D7266}"/>
              </a:ext>
            </a:extLst>
          </p:cNvPr>
          <p:cNvSpPr>
            <a:spLocks noGrp="1"/>
          </p:cNvSpPr>
          <p:nvPr>
            <p:ph type="sldNum" sz="quarter" idx="12"/>
          </p:nvPr>
        </p:nvSpPr>
        <p:spPr/>
        <p:txBody>
          <a:bodyPr/>
          <a:lstStyle/>
          <a:p>
            <a:fld id="{2B8BD0BC-D153-4718-AA84-72DD4AEE9CD9}" type="slidenum">
              <a:rPr lang="en-US" smtClean="0"/>
              <a:t>20</a:t>
            </a:fld>
            <a:endParaRPr lang="en-US"/>
          </a:p>
        </p:txBody>
      </p:sp>
    </p:spTree>
    <p:extLst>
      <p:ext uri="{BB962C8B-B14F-4D97-AF65-F5344CB8AC3E}">
        <p14:creationId xmlns:p14="http://schemas.microsoft.com/office/powerpoint/2010/main" val="27092873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5CBFC-EF2A-4D75-B642-B6DA0080CA0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CE60138-828B-41D7-9356-9125CBBB1B5E}"/>
              </a:ext>
            </a:extLst>
          </p:cNvPr>
          <p:cNvSpPr>
            <a:spLocks noGrp="1"/>
          </p:cNvSpPr>
          <p:nvPr>
            <p:ph idx="1"/>
          </p:nvPr>
        </p:nvSpPr>
        <p:spPr/>
        <p:txBody>
          <a:bodyPr>
            <a:normAutofit lnSpcReduction="10000"/>
          </a:bodyPr>
          <a:lstStyle/>
          <a:p>
            <a:pPr algn="r" rtl="1"/>
            <a:r>
              <a:rPr lang="ar-BH" dirty="0"/>
              <a:t>وتوجهت لجنة التنمية المستدامة في الأمم المتحدة،  والمنبثقة عن فعاليات قمة الأرض في ريو.</a:t>
            </a:r>
          </a:p>
          <a:p>
            <a:pPr algn="r" rtl="1"/>
            <a:r>
              <a:rPr lang="ar-BH" dirty="0"/>
              <a:t>  نحو تفعيل دور </a:t>
            </a:r>
            <a:r>
              <a:rPr lang="ar-BH" b="1" dirty="0">
                <a:solidFill>
                  <a:srgbClr val="FF0000"/>
                </a:solidFill>
              </a:rPr>
              <a:t>المجتمع المدني </a:t>
            </a:r>
            <a:r>
              <a:rPr lang="ar-BH" dirty="0"/>
              <a:t>من خلال فسح مجال المشاركة للجهات المستفيدة نحو إثراء الحوار والإفادة من التجارب البارزة.</a:t>
            </a:r>
          </a:p>
          <a:p>
            <a:pPr algn="r" rtl="1"/>
            <a:r>
              <a:rPr lang="ar-BH" dirty="0"/>
              <a:t> جاءت الجهود اللاحقة من قبل </a:t>
            </a:r>
            <a:r>
              <a:rPr lang="ar-BH" b="1" dirty="0">
                <a:solidFill>
                  <a:srgbClr val="FF0000"/>
                </a:solidFill>
              </a:rPr>
              <a:t>الأمم المتحدة </a:t>
            </a:r>
            <a:r>
              <a:rPr lang="ar-BH" dirty="0"/>
              <a:t>، عبر توسيع اللقاءات الدولية من خلال عقد سلسلة من اللقاءات والمؤتمرات العالمية،</a:t>
            </a:r>
          </a:p>
          <a:p>
            <a:pPr algn="r" rtl="1"/>
            <a:r>
              <a:rPr lang="ar-BH" dirty="0"/>
              <a:t> </a:t>
            </a:r>
            <a:endParaRPr lang="en-US" dirty="0"/>
          </a:p>
          <a:p>
            <a:pPr algn="r" rtl="1"/>
            <a:endParaRPr lang="en-US" dirty="0"/>
          </a:p>
        </p:txBody>
      </p:sp>
      <p:sp>
        <p:nvSpPr>
          <p:cNvPr id="4" name="Date Placeholder 3">
            <a:extLst>
              <a:ext uri="{FF2B5EF4-FFF2-40B4-BE49-F238E27FC236}">
                <a16:creationId xmlns:a16="http://schemas.microsoft.com/office/drawing/2014/main" id="{6DB96C5D-4A17-4FE9-91DD-8CE8F413F76E}"/>
              </a:ext>
            </a:extLst>
          </p:cNvPr>
          <p:cNvSpPr>
            <a:spLocks noGrp="1"/>
          </p:cNvSpPr>
          <p:nvPr>
            <p:ph type="dt" sz="half" idx="10"/>
          </p:nvPr>
        </p:nvSpPr>
        <p:spPr/>
        <p:txBody>
          <a:bodyPr/>
          <a:lstStyle/>
          <a:p>
            <a:fld id="{DBDC175D-C96B-4EA4-A8A2-A527ACECA145}" type="datetime1">
              <a:rPr lang="en-US" smtClean="0"/>
              <a:t>4/19/2018</a:t>
            </a:fld>
            <a:endParaRPr lang="en-US"/>
          </a:p>
        </p:txBody>
      </p:sp>
      <p:sp>
        <p:nvSpPr>
          <p:cNvPr id="5" name="Slide Number Placeholder 4">
            <a:extLst>
              <a:ext uri="{FF2B5EF4-FFF2-40B4-BE49-F238E27FC236}">
                <a16:creationId xmlns:a16="http://schemas.microsoft.com/office/drawing/2014/main" id="{BDBFF8E1-A4C1-4449-88C4-EB6522C38EAC}"/>
              </a:ext>
            </a:extLst>
          </p:cNvPr>
          <p:cNvSpPr>
            <a:spLocks noGrp="1"/>
          </p:cNvSpPr>
          <p:nvPr>
            <p:ph type="sldNum" sz="quarter" idx="12"/>
          </p:nvPr>
        </p:nvSpPr>
        <p:spPr/>
        <p:txBody>
          <a:bodyPr/>
          <a:lstStyle/>
          <a:p>
            <a:fld id="{2B8BD0BC-D153-4718-AA84-72DD4AEE9CD9}" type="slidenum">
              <a:rPr lang="en-US" smtClean="0"/>
              <a:t>21</a:t>
            </a:fld>
            <a:endParaRPr lang="en-US"/>
          </a:p>
        </p:txBody>
      </p:sp>
    </p:spTree>
    <p:extLst>
      <p:ext uri="{BB962C8B-B14F-4D97-AF65-F5344CB8AC3E}">
        <p14:creationId xmlns:p14="http://schemas.microsoft.com/office/powerpoint/2010/main" val="17085110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770F2-885A-45B8-9AF5-6E23C42E4CA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CA40BCD-EC57-4EFC-87F1-68F44AD84E0D}"/>
              </a:ext>
            </a:extLst>
          </p:cNvPr>
          <p:cNvSpPr>
            <a:spLocks noGrp="1"/>
          </p:cNvSpPr>
          <p:nvPr>
            <p:ph idx="1"/>
          </p:nvPr>
        </p:nvSpPr>
        <p:spPr/>
        <p:txBody>
          <a:bodyPr>
            <a:normAutofit fontScale="92500"/>
          </a:bodyPr>
          <a:lstStyle/>
          <a:p>
            <a:pPr algn="r" rtl="1"/>
            <a:r>
              <a:rPr lang="ar-BH" dirty="0"/>
              <a:t>تركز هدفها الرئيس نحو التنمية الاجتماعية </a:t>
            </a:r>
            <a:r>
              <a:rPr lang="ar-BH" b="1" dirty="0">
                <a:solidFill>
                  <a:srgbClr val="FF0000"/>
                </a:solidFill>
              </a:rPr>
              <a:t>والحد من آثار الفقر </a:t>
            </a:r>
            <a:r>
              <a:rPr lang="ar-BH" dirty="0"/>
              <a:t>على المجتمعات. </a:t>
            </a:r>
          </a:p>
          <a:p>
            <a:pPr algn="r" rtl="1"/>
            <a:r>
              <a:rPr lang="ar-BH" dirty="0"/>
              <a:t>فكان مؤتمر القاهرة 1994 للسكان والتنمية( *)، ومؤتمر القمة الاجتماعية في  كوبنهاغن 1995 ، و مؤتمر بكين 1995 حول المرأة،(**) و مؤتمر استانبول 1996 حول الموئل الثاني،( قمة المدن) (***) ، فيما جاء مؤتمر قمة الألفية الذي عقدته الأمم المتحدة عام 2000 في مدينة نيويورك،( 3)  لتتم فيه المصادقة من قبل مائة وسبعة وأربعين زعيما عالميا، على التحديد الزمني للأهداف التنموية.</a:t>
            </a:r>
            <a:endParaRPr lang="en-US" dirty="0"/>
          </a:p>
          <a:p>
            <a:pPr algn="r" rtl="1"/>
            <a:endParaRPr lang="en-US" dirty="0"/>
          </a:p>
        </p:txBody>
      </p:sp>
      <p:sp>
        <p:nvSpPr>
          <p:cNvPr id="4" name="Date Placeholder 3">
            <a:extLst>
              <a:ext uri="{FF2B5EF4-FFF2-40B4-BE49-F238E27FC236}">
                <a16:creationId xmlns:a16="http://schemas.microsoft.com/office/drawing/2014/main" id="{B434D3BB-AB8B-4FA7-8CF6-21C516343AC7}"/>
              </a:ext>
            </a:extLst>
          </p:cNvPr>
          <p:cNvSpPr>
            <a:spLocks noGrp="1"/>
          </p:cNvSpPr>
          <p:nvPr>
            <p:ph type="dt" sz="half" idx="10"/>
          </p:nvPr>
        </p:nvSpPr>
        <p:spPr/>
        <p:txBody>
          <a:bodyPr/>
          <a:lstStyle/>
          <a:p>
            <a:fld id="{DBDC175D-C96B-4EA4-A8A2-A527ACECA145}" type="datetime1">
              <a:rPr lang="en-US" smtClean="0"/>
              <a:t>4/19/2018</a:t>
            </a:fld>
            <a:endParaRPr lang="en-US"/>
          </a:p>
        </p:txBody>
      </p:sp>
      <p:sp>
        <p:nvSpPr>
          <p:cNvPr id="5" name="Slide Number Placeholder 4">
            <a:extLst>
              <a:ext uri="{FF2B5EF4-FFF2-40B4-BE49-F238E27FC236}">
                <a16:creationId xmlns:a16="http://schemas.microsoft.com/office/drawing/2014/main" id="{289F5F86-B067-44F6-9516-ADECF277572C}"/>
              </a:ext>
            </a:extLst>
          </p:cNvPr>
          <p:cNvSpPr>
            <a:spLocks noGrp="1"/>
          </p:cNvSpPr>
          <p:nvPr>
            <p:ph type="sldNum" sz="quarter" idx="12"/>
          </p:nvPr>
        </p:nvSpPr>
        <p:spPr/>
        <p:txBody>
          <a:bodyPr/>
          <a:lstStyle/>
          <a:p>
            <a:fld id="{2B8BD0BC-D153-4718-AA84-72DD4AEE9CD9}" type="slidenum">
              <a:rPr lang="en-US" smtClean="0"/>
              <a:t>22</a:t>
            </a:fld>
            <a:endParaRPr lang="en-US"/>
          </a:p>
        </p:txBody>
      </p:sp>
    </p:spTree>
    <p:extLst>
      <p:ext uri="{BB962C8B-B14F-4D97-AF65-F5344CB8AC3E}">
        <p14:creationId xmlns:p14="http://schemas.microsoft.com/office/powerpoint/2010/main" val="3237677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4236E-DBF3-454F-A74C-9F8BA4B1F67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45CA194-4737-44ED-9E29-C6E63E2A20B7}"/>
              </a:ext>
            </a:extLst>
          </p:cNvPr>
          <p:cNvSpPr>
            <a:spLocks noGrp="1"/>
          </p:cNvSpPr>
          <p:nvPr>
            <p:ph idx="1"/>
          </p:nvPr>
        </p:nvSpPr>
        <p:spPr/>
        <p:txBody>
          <a:bodyPr>
            <a:normAutofit fontScale="92500" lnSpcReduction="20000"/>
          </a:bodyPr>
          <a:lstStyle/>
          <a:p>
            <a:pPr algn="r" rtl="1"/>
            <a:r>
              <a:rPr lang="ar-BH" dirty="0"/>
              <a:t>إذا كانت قمة الأرض في مدينة ريو قد شهدت التنظيم و الجدوّلة، لأعمال التنمية المستدامة ،</a:t>
            </a:r>
          </a:p>
          <a:p>
            <a:pPr algn="r" rtl="1"/>
            <a:r>
              <a:rPr lang="ar-BH" dirty="0"/>
              <a:t> فإن الجهد الأصيل كان قد تبدى عبر تضافر جهود ثلاث هيئات دولية في العام 1991، ممثلة في </a:t>
            </a:r>
          </a:p>
          <a:p>
            <a:pPr algn="r" rtl="1"/>
            <a:r>
              <a:rPr lang="ar-BH" dirty="0"/>
              <a:t>؛ ( </a:t>
            </a:r>
            <a:r>
              <a:rPr lang="ar-BH" b="1" dirty="0">
                <a:solidFill>
                  <a:srgbClr val="FF0000"/>
                </a:solidFill>
              </a:rPr>
              <a:t>البنك الدولي، البرنامج الإنمائي للأمم المتحدة، البرنامج البيئي للأمم المتحدة</a:t>
            </a:r>
            <a:r>
              <a:rPr lang="ar-BH" dirty="0"/>
              <a:t>) ، حيث تم تخصيص ما يربو على 2. 4 دولار أمريكي ، لتقديم القروض إلى البلدان النامية من أجل  النهوض بالمشاريع البيئية.</a:t>
            </a:r>
          </a:p>
          <a:p>
            <a:pPr algn="r" rtl="1"/>
            <a:r>
              <a:rPr lang="ar-BH" dirty="0"/>
              <a:t> ومن واقع تضافر الجهود تم الوقوف على  تشجيع التمويل المشترك، حتى بلغ الرأسمال النقدي المرصود ما يقارب أحد عشر مليار دولار أمريكي. </a:t>
            </a:r>
            <a:endParaRPr lang="en-US" dirty="0"/>
          </a:p>
          <a:p>
            <a:pPr algn="r" rtl="1"/>
            <a:endParaRPr lang="en-US" dirty="0"/>
          </a:p>
        </p:txBody>
      </p:sp>
      <p:sp>
        <p:nvSpPr>
          <p:cNvPr id="4" name="Date Placeholder 3">
            <a:extLst>
              <a:ext uri="{FF2B5EF4-FFF2-40B4-BE49-F238E27FC236}">
                <a16:creationId xmlns:a16="http://schemas.microsoft.com/office/drawing/2014/main" id="{5FB35CD4-1316-4869-B3EA-97DD1641B39F}"/>
              </a:ext>
            </a:extLst>
          </p:cNvPr>
          <p:cNvSpPr>
            <a:spLocks noGrp="1"/>
          </p:cNvSpPr>
          <p:nvPr>
            <p:ph type="dt" sz="half" idx="10"/>
          </p:nvPr>
        </p:nvSpPr>
        <p:spPr/>
        <p:txBody>
          <a:bodyPr/>
          <a:lstStyle/>
          <a:p>
            <a:fld id="{DBDC175D-C96B-4EA4-A8A2-A527ACECA145}" type="datetime1">
              <a:rPr lang="en-US" smtClean="0"/>
              <a:t>4/19/2018</a:t>
            </a:fld>
            <a:endParaRPr lang="en-US"/>
          </a:p>
        </p:txBody>
      </p:sp>
      <p:sp>
        <p:nvSpPr>
          <p:cNvPr id="5" name="Slide Number Placeholder 4">
            <a:extLst>
              <a:ext uri="{FF2B5EF4-FFF2-40B4-BE49-F238E27FC236}">
                <a16:creationId xmlns:a16="http://schemas.microsoft.com/office/drawing/2014/main" id="{04E81387-B619-49FC-9F39-318B04EAFFEA}"/>
              </a:ext>
            </a:extLst>
          </p:cNvPr>
          <p:cNvSpPr>
            <a:spLocks noGrp="1"/>
          </p:cNvSpPr>
          <p:nvPr>
            <p:ph type="sldNum" sz="quarter" idx="12"/>
          </p:nvPr>
        </p:nvSpPr>
        <p:spPr/>
        <p:txBody>
          <a:bodyPr/>
          <a:lstStyle/>
          <a:p>
            <a:fld id="{2B8BD0BC-D153-4718-AA84-72DD4AEE9CD9}" type="slidenum">
              <a:rPr lang="en-US" smtClean="0"/>
              <a:t>23</a:t>
            </a:fld>
            <a:endParaRPr lang="en-US"/>
          </a:p>
        </p:txBody>
      </p:sp>
    </p:spTree>
    <p:extLst>
      <p:ext uri="{BB962C8B-B14F-4D97-AF65-F5344CB8AC3E}">
        <p14:creationId xmlns:p14="http://schemas.microsoft.com/office/powerpoint/2010/main" val="3710087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FA164-3FC0-47C4-8D6A-ADCB7B188BE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95E33B9-D754-446B-9702-D57766E016F5}"/>
              </a:ext>
            </a:extLst>
          </p:cNvPr>
          <p:cNvSpPr>
            <a:spLocks noGrp="1"/>
          </p:cNvSpPr>
          <p:nvPr>
            <p:ph idx="1"/>
          </p:nvPr>
        </p:nvSpPr>
        <p:spPr/>
        <p:txBody>
          <a:bodyPr>
            <a:normAutofit lnSpcReduction="10000"/>
          </a:bodyPr>
          <a:lstStyle/>
          <a:p>
            <a:pPr algn="r" rtl="1"/>
            <a:r>
              <a:rPr lang="ar-BH" dirty="0"/>
              <a:t>وجاء اجتماع منظمة التجارة العالمية في الدوحة عام 2001، الذي تبنى شعار ؛ (</a:t>
            </a:r>
            <a:r>
              <a:rPr lang="ar-SA" b="1" dirty="0">
                <a:solidFill>
                  <a:srgbClr val="FF0000"/>
                </a:solidFill>
              </a:rPr>
              <a:t>تعزيز نظام تجاري منفتح ومتعدد الأطراف ولا يتسم بالتمييز، و العمل سوياً على حماية البيئة وتعزيز دور التنمية المستدامة</a:t>
            </a:r>
            <a:r>
              <a:rPr lang="ar-SA" dirty="0"/>
              <a:t>) . </a:t>
            </a:r>
            <a:endParaRPr lang="ar-BH" dirty="0"/>
          </a:p>
          <a:p>
            <a:pPr algn="r" rtl="1"/>
            <a:r>
              <a:rPr lang="ar-SA" dirty="0"/>
              <a:t>فيما تحقق في مؤتمر مونترييه في المكسيك عام 2002، تعهد الحكومات بأهمية المضي في مسار تعزيز التنمية المستدامة. </a:t>
            </a:r>
            <a:endParaRPr lang="ar-BH" dirty="0"/>
          </a:p>
          <a:p>
            <a:pPr algn="r" rtl="1"/>
            <a:r>
              <a:rPr lang="ar-SA" dirty="0"/>
              <a:t>أما البلدان المانحة فقد وفرت ما يقارب 30 مليار دولار أمريكي لدعم هذا الاتجاه في  العام 2006.</a:t>
            </a:r>
            <a:endParaRPr lang="en-US" dirty="0"/>
          </a:p>
          <a:p>
            <a:pPr algn="r" rtl="1"/>
            <a:endParaRPr lang="en-US" dirty="0"/>
          </a:p>
        </p:txBody>
      </p:sp>
      <p:sp>
        <p:nvSpPr>
          <p:cNvPr id="4" name="Date Placeholder 3">
            <a:extLst>
              <a:ext uri="{FF2B5EF4-FFF2-40B4-BE49-F238E27FC236}">
                <a16:creationId xmlns:a16="http://schemas.microsoft.com/office/drawing/2014/main" id="{5574893C-CAAD-4D5C-A403-7EAB3975ED4B}"/>
              </a:ext>
            </a:extLst>
          </p:cNvPr>
          <p:cNvSpPr>
            <a:spLocks noGrp="1"/>
          </p:cNvSpPr>
          <p:nvPr>
            <p:ph type="dt" sz="half" idx="10"/>
          </p:nvPr>
        </p:nvSpPr>
        <p:spPr/>
        <p:txBody>
          <a:bodyPr/>
          <a:lstStyle/>
          <a:p>
            <a:fld id="{4EDC7536-F7F3-4773-9E18-A4391C4D12A4}" type="datetime2">
              <a:rPr lang="en-US" smtClean="0"/>
              <a:t>Thursday, April 19, 2018</a:t>
            </a:fld>
            <a:endParaRPr lang="en-US" dirty="0"/>
          </a:p>
        </p:txBody>
      </p:sp>
      <p:sp>
        <p:nvSpPr>
          <p:cNvPr id="5" name="Slide Number Placeholder 4">
            <a:extLst>
              <a:ext uri="{FF2B5EF4-FFF2-40B4-BE49-F238E27FC236}">
                <a16:creationId xmlns:a16="http://schemas.microsoft.com/office/drawing/2014/main" id="{D227DDEC-DABD-438D-97D7-5D67D5F4C57A}"/>
              </a:ext>
            </a:extLst>
          </p:cNvPr>
          <p:cNvSpPr>
            <a:spLocks noGrp="1"/>
          </p:cNvSpPr>
          <p:nvPr>
            <p:ph type="sldNum" sz="quarter" idx="12"/>
          </p:nvPr>
        </p:nvSpPr>
        <p:spPr/>
        <p:txBody>
          <a:bodyPr/>
          <a:lstStyle/>
          <a:p>
            <a:fld id="{6D22F896-40B5-4ADD-8801-0D06FADFA095}" type="slidenum">
              <a:rPr lang="en-US" smtClean="0"/>
              <a:t>24</a:t>
            </a:fld>
            <a:endParaRPr lang="en-US" dirty="0"/>
          </a:p>
        </p:txBody>
      </p:sp>
    </p:spTree>
    <p:extLst>
      <p:ext uri="{BB962C8B-B14F-4D97-AF65-F5344CB8AC3E}">
        <p14:creationId xmlns:p14="http://schemas.microsoft.com/office/powerpoint/2010/main" val="19845921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B204B-D864-425E-A9BC-6FEE2F326D1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898CB79-090E-43B6-B635-66485296B230}"/>
              </a:ext>
            </a:extLst>
          </p:cNvPr>
          <p:cNvSpPr>
            <a:spLocks noGrp="1"/>
          </p:cNvSpPr>
          <p:nvPr>
            <p:ph idx="1"/>
          </p:nvPr>
        </p:nvSpPr>
        <p:spPr/>
        <p:txBody>
          <a:bodyPr>
            <a:normAutofit fontScale="85000" lnSpcReduction="10000"/>
          </a:bodyPr>
          <a:lstStyle/>
          <a:p>
            <a:pPr algn="r" rtl="1"/>
            <a:r>
              <a:rPr lang="ar-BH" dirty="0"/>
              <a:t>التحدي الأهم الذي واجه القائمون على تفعيل مسار التنمية المستدامة ، تمثّل في قضية </a:t>
            </a:r>
            <a:r>
              <a:rPr lang="ar-BH" b="1" dirty="0">
                <a:solidFill>
                  <a:srgbClr val="FF0000"/>
                </a:solidFill>
              </a:rPr>
              <a:t>التغير المناخي</a:t>
            </a:r>
            <a:r>
              <a:rPr lang="ar-BH" dirty="0"/>
              <a:t>، </a:t>
            </a:r>
          </a:p>
          <a:p>
            <a:pPr algn="r" rtl="1"/>
            <a:r>
              <a:rPr lang="ar-BH" dirty="0"/>
              <a:t>حيث تم التطلع نحو تنفيذ الاتفاق المتعلق بالتغير المناخي عام 1994، بعد أن وقعت على الاتفاق 165 بلدا،</a:t>
            </a:r>
          </a:p>
          <a:p>
            <a:pPr algn="r" rtl="1"/>
            <a:r>
              <a:rPr lang="ar-BH" dirty="0"/>
              <a:t> إلا أن الدول الصناعية الكبرى  بقيت مترددة حول تنفيذ تقليل انبعاث الغازات التي تسبب في  تفاقم مشكلة ارتفاع حرارة الكوكب، وخطر ذوبان الصفائح الجليدية والتهديد الذي راح يطال الجزر الصغير والمدن الساحلية بالغرق. </a:t>
            </a:r>
          </a:p>
          <a:p>
            <a:pPr algn="r" rtl="1"/>
            <a:r>
              <a:rPr lang="ar-BH" dirty="0"/>
              <a:t> ومن هذا صار الاتجاه نحو توقيع بروتوكول  كيوتو في اليابان عام 1997، والذي ترسم معالم خطة مستقبلية للأعوام 2008- 2012، يتم فيها إلزام الدول الصناعية التوجه نحو تقليل انبعاث الغازات الدفيئة. </a:t>
            </a:r>
            <a:endParaRPr lang="en-US" dirty="0"/>
          </a:p>
        </p:txBody>
      </p:sp>
      <p:sp>
        <p:nvSpPr>
          <p:cNvPr id="4" name="Date Placeholder 3">
            <a:extLst>
              <a:ext uri="{FF2B5EF4-FFF2-40B4-BE49-F238E27FC236}">
                <a16:creationId xmlns:a16="http://schemas.microsoft.com/office/drawing/2014/main" id="{438CDD1F-788B-4FA8-8BAD-CF037347DB43}"/>
              </a:ext>
            </a:extLst>
          </p:cNvPr>
          <p:cNvSpPr>
            <a:spLocks noGrp="1"/>
          </p:cNvSpPr>
          <p:nvPr>
            <p:ph type="dt" sz="half" idx="10"/>
          </p:nvPr>
        </p:nvSpPr>
        <p:spPr/>
        <p:txBody>
          <a:bodyPr/>
          <a:lstStyle/>
          <a:p>
            <a:fld id="{F3174470-6431-4019-BC25-5ED27F9E8D14}" type="datetime2">
              <a:rPr lang="en-US" smtClean="0"/>
              <a:t>Thursday, April 19, 2018</a:t>
            </a:fld>
            <a:endParaRPr lang="en-US" dirty="0"/>
          </a:p>
        </p:txBody>
      </p:sp>
      <p:sp>
        <p:nvSpPr>
          <p:cNvPr id="5" name="Slide Number Placeholder 4">
            <a:extLst>
              <a:ext uri="{FF2B5EF4-FFF2-40B4-BE49-F238E27FC236}">
                <a16:creationId xmlns:a16="http://schemas.microsoft.com/office/drawing/2014/main" id="{CDB40591-942E-4613-ABEC-7CA8611025A8}"/>
              </a:ext>
            </a:extLst>
          </p:cNvPr>
          <p:cNvSpPr>
            <a:spLocks noGrp="1"/>
          </p:cNvSpPr>
          <p:nvPr>
            <p:ph type="sldNum" sz="quarter" idx="12"/>
          </p:nvPr>
        </p:nvSpPr>
        <p:spPr/>
        <p:txBody>
          <a:bodyPr/>
          <a:lstStyle/>
          <a:p>
            <a:fld id="{6D22F896-40B5-4ADD-8801-0D06FADFA095}" type="slidenum">
              <a:rPr lang="en-US" smtClean="0"/>
              <a:t>25</a:t>
            </a:fld>
            <a:endParaRPr lang="en-US" dirty="0"/>
          </a:p>
        </p:txBody>
      </p:sp>
    </p:spTree>
    <p:extLst>
      <p:ext uri="{BB962C8B-B14F-4D97-AF65-F5344CB8AC3E}">
        <p14:creationId xmlns:p14="http://schemas.microsoft.com/office/powerpoint/2010/main" val="11902032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D8A08-3E72-416B-98D2-CD3C0EECCBA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4514ADA-B473-448D-AFE0-A7201FF20B96}"/>
              </a:ext>
            </a:extLst>
          </p:cNvPr>
          <p:cNvSpPr>
            <a:spLocks noGrp="1"/>
          </p:cNvSpPr>
          <p:nvPr>
            <p:ph idx="1"/>
          </p:nvPr>
        </p:nvSpPr>
        <p:spPr/>
        <p:txBody>
          <a:bodyPr>
            <a:normAutofit fontScale="92500" lnSpcReduction="20000"/>
          </a:bodyPr>
          <a:lstStyle/>
          <a:p>
            <a:pPr algn="r" rtl="1"/>
            <a:r>
              <a:rPr lang="ar-BH" dirty="0"/>
              <a:t>أما على صعيد </a:t>
            </a:r>
            <a:r>
              <a:rPr lang="ar-BH" b="1" dirty="0">
                <a:solidFill>
                  <a:srgbClr val="FF0000"/>
                </a:solidFill>
              </a:rPr>
              <a:t>التنوع الحيوي</a:t>
            </a:r>
            <a:r>
              <a:rPr lang="ar-BH" dirty="0">
                <a:solidFill>
                  <a:srgbClr val="FF0000"/>
                </a:solidFill>
              </a:rPr>
              <a:t> </a:t>
            </a:r>
            <a:r>
              <a:rPr lang="ar-BH" dirty="0"/>
              <a:t>فإن بروتوكول قرطاجة 2000 ، يأتي ليحدد مسار التوجه نحو مراقبة المنتجات المعدلة وراثيا، و البحث عن السبل الكفيلة في الاستخدام الآمن للتقانة الحيوية.</a:t>
            </a:r>
          </a:p>
          <a:p>
            <a:pPr algn="r" rtl="1"/>
            <a:r>
              <a:rPr lang="ar-BH" dirty="0"/>
              <a:t> ولمواجهة  </a:t>
            </a:r>
            <a:r>
              <a:rPr lang="ar-BH" b="1" dirty="0">
                <a:solidFill>
                  <a:srgbClr val="FF0000"/>
                </a:solidFill>
              </a:rPr>
              <a:t>مشكلة التصحر</a:t>
            </a:r>
            <a:r>
              <a:rPr lang="ar-BH" dirty="0">
                <a:solidFill>
                  <a:srgbClr val="FF0000"/>
                </a:solidFill>
              </a:rPr>
              <a:t> </a:t>
            </a:r>
            <a:r>
              <a:rPr lang="ar-BH" dirty="0"/>
              <a:t>تم العمل على تنفيذ اتفاقية الأمم المتحدة لمواجهة التصحر عام 1996.</a:t>
            </a:r>
          </a:p>
          <a:p>
            <a:pPr algn="r" rtl="1"/>
            <a:r>
              <a:rPr lang="ar-BH" dirty="0"/>
              <a:t> حيث التوجه نحو المشاركة والبحث لإيجاد الحلول لمشاكل الجفاف.</a:t>
            </a:r>
          </a:p>
          <a:p>
            <a:pPr algn="r" rtl="1"/>
            <a:r>
              <a:rPr lang="ar-BH" dirty="0"/>
              <a:t> و في مجال تنظيم </a:t>
            </a:r>
            <a:r>
              <a:rPr lang="ar-BH" b="1" dirty="0">
                <a:solidFill>
                  <a:srgbClr val="FF0000"/>
                </a:solidFill>
              </a:rPr>
              <a:t>الصيد في أعالي البحار</a:t>
            </a:r>
            <a:r>
              <a:rPr lang="ar-BH" dirty="0">
                <a:solidFill>
                  <a:srgbClr val="FF0000"/>
                </a:solidFill>
              </a:rPr>
              <a:t> </a:t>
            </a:r>
            <a:r>
              <a:rPr lang="ar-BH" dirty="0"/>
              <a:t>عملت الأمم المتحدة على تنفيذ الاتفاقية عام 2000، والتي تضمنت تنظيم عمليات الصيد، وتخفيف حدّة التوتر بين البلدان المتشاطئة، والعمل على تجريم عمليات الصيد غير القانوني.</a:t>
            </a:r>
            <a:endParaRPr lang="en-US" dirty="0"/>
          </a:p>
        </p:txBody>
      </p:sp>
      <p:sp>
        <p:nvSpPr>
          <p:cNvPr id="4" name="Date Placeholder 3">
            <a:extLst>
              <a:ext uri="{FF2B5EF4-FFF2-40B4-BE49-F238E27FC236}">
                <a16:creationId xmlns:a16="http://schemas.microsoft.com/office/drawing/2014/main" id="{829659E2-A05F-4D2B-B313-A5A81BEC5A52}"/>
              </a:ext>
            </a:extLst>
          </p:cNvPr>
          <p:cNvSpPr>
            <a:spLocks noGrp="1"/>
          </p:cNvSpPr>
          <p:nvPr>
            <p:ph type="dt" sz="half" idx="10"/>
          </p:nvPr>
        </p:nvSpPr>
        <p:spPr/>
        <p:txBody>
          <a:bodyPr/>
          <a:lstStyle/>
          <a:p>
            <a:fld id="{A9C89608-4F7E-4C46-9690-274D7ACAD9A3}" type="datetime2">
              <a:rPr lang="en-US" smtClean="0"/>
              <a:t>Thursday, April 19, 2018</a:t>
            </a:fld>
            <a:endParaRPr lang="en-US" dirty="0"/>
          </a:p>
        </p:txBody>
      </p:sp>
      <p:sp>
        <p:nvSpPr>
          <p:cNvPr id="5" name="Slide Number Placeholder 4">
            <a:extLst>
              <a:ext uri="{FF2B5EF4-FFF2-40B4-BE49-F238E27FC236}">
                <a16:creationId xmlns:a16="http://schemas.microsoft.com/office/drawing/2014/main" id="{925FF083-098E-43EF-B723-811E306C797A}"/>
              </a:ext>
            </a:extLst>
          </p:cNvPr>
          <p:cNvSpPr>
            <a:spLocks noGrp="1"/>
          </p:cNvSpPr>
          <p:nvPr>
            <p:ph type="sldNum" sz="quarter" idx="12"/>
          </p:nvPr>
        </p:nvSpPr>
        <p:spPr/>
        <p:txBody>
          <a:bodyPr/>
          <a:lstStyle/>
          <a:p>
            <a:fld id="{6D22F896-40B5-4ADD-8801-0D06FADFA095}" type="slidenum">
              <a:rPr lang="en-US" smtClean="0"/>
              <a:t>26</a:t>
            </a:fld>
            <a:endParaRPr lang="en-US" dirty="0"/>
          </a:p>
        </p:txBody>
      </p:sp>
    </p:spTree>
    <p:extLst>
      <p:ext uri="{BB962C8B-B14F-4D97-AF65-F5344CB8AC3E}">
        <p14:creationId xmlns:p14="http://schemas.microsoft.com/office/powerpoint/2010/main" val="36593503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879D6-5639-4707-8C46-2892FE633C6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ADD4C24-1B0E-472F-ABD8-FAB77D7CA741}"/>
              </a:ext>
            </a:extLst>
          </p:cNvPr>
          <p:cNvSpPr>
            <a:spLocks noGrp="1"/>
          </p:cNvSpPr>
          <p:nvPr>
            <p:ph idx="1"/>
          </p:nvPr>
        </p:nvSpPr>
        <p:spPr/>
        <p:txBody>
          <a:bodyPr>
            <a:normAutofit fontScale="92500"/>
          </a:bodyPr>
          <a:lstStyle/>
          <a:p>
            <a:pPr algn="r" rtl="1"/>
            <a:r>
              <a:rPr lang="ar-BH" dirty="0"/>
              <a:t>. ومن أجل </a:t>
            </a:r>
            <a:r>
              <a:rPr lang="ar-BH" b="1" dirty="0">
                <a:solidFill>
                  <a:srgbClr val="FF0000"/>
                </a:solidFill>
              </a:rPr>
              <a:t>الحفاظ على البيئة البحرية</a:t>
            </a:r>
            <a:r>
              <a:rPr lang="ar-BH" dirty="0">
                <a:solidFill>
                  <a:srgbClr val="FF0000"/>
                </a:solidFill>
              </a:rPr>
              <a:t> </a:t>
            </a:r>
            <a:r>
              <a:rPr lang="ar-BH" dirty="0"/>
              <a:t>من النشاط البري توجهت أغلب البلدان نحو تطبيق برنامج العمل العالمي لحماية البيئة البحرية عام 1995.</a:t>
            </a:r>
          </a:p>
          <a:p>
            <a:pPr algn="r" rtl="1"/>
            <a:r>
              <a:rPr lang="ar-BH" dirty="0"/>
              <a:t>على صعيد مواجهة ظاهرة نقل </a:t>
            </a:r>
            <a:r>
              <a:rPr lang="ar-BH" b="1" dirty="0">
                <a:solidFill>
                  <a:srgbClr val="FF0000"/>
                </a:solidFill>
              </a:rPr>
              <a:t>النفايات السامة</a:t>
            </a:r>
            <a:r>
              <a:rPr lang="ar-BH" dirty="0">
                <a:solidFill>
                  <a:srgbClr val="FF0000"/>
                </a:solidFill>
              </a:rPr>
              <a:t> </a:t>
            </a:r>
            <a:r>
              <a:rPr lang="ar-BH" dirty="0"/>
              <a:t>من البلدان الغنية إلى البلدان الفقيرة، توجه برنامج البيئة للأمم المتحدة عام 1995 ، للعمل على حظر هذه الفعالية ذات الآثار الخطيرة على البيئة، </a:t>
            </a:r>
          </a:p>
          <a:p>
            <a:pPr algn="r" rtl="1"/>
            <a:r>
              <a:rPr lang="ar-BH" dirty="0"/>
              <a:t>وجاءت اتفاقية ستوكهولم عام 2001، لتركز اهتمامها نحو منع تداول بعض المواد الصناعية السامة، وتعميم أنواع بعينها لغرض وضعها في القائمة السوداء. </a:t>
            </a:r>
            <a:endParaRPr lang="en-US" dirty="0"/>
          </a:p>
        </p:txBody>
      </p:sp>
      <p:sp>
        <p:nvSpPr>
          <p:cNvPr id="4" name="Date Placeholder 3">
            <a:extLst>
              <a:ext uri="{FF2B5EF4-FFF2-40B4-BE49-F238E27FC236}">
                <a16:creationId xmlns:a16="http://schemas.microsoft.com/office/drawing/2014/main" id="{0842DEA2-1E73-44F8-9F70-D8079D791E28}"/>
              </a:ext>
            </a:extLst>
          </p:cNvPr>
          <p:cNvSpPr>
            <a:spLocks noGrp="1"/>
          </p:cNvSpPr>
          <p:nvPr>
            <p:ph type="dt" sz="half" idx="10"/>
          </p:nvPr>
        </p:nvSpPr>
        <p:spPr/>
        <p:txBody>
          <a:bodyPr/>
          <a:lstStyle/>
          <a:p>
            <a:fld id="{9B39C9DB-639A-4C1A-AAA8-68130EEEB205}" type="datetime2">
              <a:rPr lang="en-US" smtClean="0"/>
              <a:t>Thursday, April 19, 2018</a:t>
            </a:fld>
            <a:endParaRPr lang="en-US" dirty="0"/>
          </a:p>
        </p:txBody>
      </p:sp>
      <p:sp>
        <p:nvSpPr>
          <p:cNvPr id="5" name="Slide Number Placeholder 4">
            <a:extLst>
              <a:ext uri="{FF2B5EF4-FFF2-40B4-BE49-F238E27FC236}">
                <a16:creationId xmlns:a16="http://schemas.microsoft.com/office/drawing/2014/main" id="{E0F5DD47-8A61-46BC-9CCC-5C1B4FD8C20A}"/>
              </a:ext>
            </a:extLst>
          </p:cNvPr>
          <p:cNvSpPr>
            <a:spLocks noGrp="1"/>
          </p:cNvSpPr>
          <p:nvPr>
            <p:ph type="sldNum" sz="quarter" idx="12"/>
          </p:nvPr>
        </p:nvSpPr>
        <p:spPr/>
        <p:txBody>
          <a:bodyPr/>
          <a:lstStyle/>
          <a:p>
            <a:fld id="{6D22F896-40B5-4ADD-8801-0D06FADFA095}" type="slidenum">
              <a:rPr lang="en-US" smtClean="0"/>
              <a:t>27</a:t>
            </a:fld>
            <a:endParaRPr lang="en-US" dirty="0"/>
          </a:p>
        </p:txBody>
      </p:sp>
    </p:spTree>
    <p:extLst>
      <p:ext uri="{BB962C8B-B14F-4D97-AF65-F5344CB8AC3E}">
        <p14:creationId xmlns:p14="http://schemas.microsoft.com/office/powerpoint/2010/main" val="6318329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F1A8B-1E32-472A-8E08-D612A8E50E0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FE654EE-CB0C-486C-A0E0-D9756FA710D8}"/>
              </a:ext>
            </a:extLst>
          </p:cNvPr>
          <p:cNvSpPr>
            <a:spLocks noGrp="1"/>
          </p:cNvSpPr>
          <p:nvPr>
            <p:ph idx="1"/>
          </p:nvPr>
        </p:nvSpPr>
        <p:spPr/>
        <p:txBody>
          <a:bodyPr/>
          <a:lstStyle/>
          <a:p>
            <a:pPr algn="r" rtl="1"/>
            <a:r>
              <a:rPr lang="ar-BH" dirty="0"/>
              <a:t>. ومنذ العام 1997 تم تشكيل الهيئة الدولية الحكومية </a:t>
            </a:r>
            <a:r>
              <a:rPr lang="ar-BH" b="1" dirty="0">
                <a:solidFill>
                  <a:srgbClr val="FF0000"/>
                </a:solidFill>
              </a:rPr>
              <a:t>بالغابات</a:t>
            </a:r>
            <a:r>
              <a:rPr lang="ar-BH" dirty="0"/>
              <a:t> والمنبثقة عن لجنة التنمية المستدامة في الأمم المتحدة. حيث تركزت جهودها في الحفاظ على الغابات ومنع الإفراط في الاستهلاك.</a:t>
            </a:r>
          </a:p>
          <a:p>
            <a:pPr algn="r" rtl="1"/>
            <a:r>
              <a:rPr lang="ar-BH" dirty="0"/>
              <a:t> واستنادا إلى بروتوكول مونتريال 1987،  تم التطلع نحو مكافحة إنتاج المركبات الكيميائية التي تساهم في نقص </a:t>
            </a:r>
            <a:r>
              <a:rPr lang="ar-BH" b="1" dirty="0">
                <a:solidFill>
                  <a:srgbClr val="FF0000"/>
                </a:solidFill>
              </a:rPr>
              <a:t>الأوزون</a:t>
            </a:r>
            <a:r>
              <a:rPr lang="ar-BH" b="1" dirty="0"/>
              <a:t>.</a:t>
            </a:r>
            <a:endParaRPr lang="en-US" dirty="0"/>
          </a:p>
          <a:p>
            <a:pPr algn="r" rtl="1"/>
            <a:endParaRPr lang="en-US" dirty="0"/>
          </a:p>
        </p:txBody>
      </p:sp>
      <p:sp>
        <p:nvSpPr>
          <p:cNvPr id="4" name="Date Placeholder 3">
            <a:extLst>
              <a:ext uri="{FF2B5EF4-FFF2-40B4-BE49-F238E27FC236}">
                <a16:creationId xmlns:a16="http://schemas.microsoft.com/office/drawing/2014/main" id="{9E11BB29-0CCD-4592-BE52-EA83D098A2F2}"/>
              </a:ext>
            </a:extLst>
          </p:cNvPr>
          <p:cNvSpPr>
            <a:spLocks noGrp="1"/>
          </p:cNvSpPr>
          <p:nvPr>
            <p:ph type="dt" sz="half" idx="10"/>
          </p:nvPr>
        </p:nvSpPr>
        <p:spPr/>
        <p:txBody>
          <a:bodyPr/>
          <a:lstStyle/>
          <a:p>
            <a:fld id="{778A561F-C801-4FF5-AB17-7B716F817845}" type="datetime2">
              <a:rPr lang="en-US" smtClean="0"/>
              <a:t>Thursday, April 19, 2018</a:t>
            </a:fld>
            <a:endParaRPr lang="en-US" dirty="0"/>
          </a:p>
        </p:txBody>
      </p:sp>
      <p:sp>
        <p:nvSpPr>
          <p:cNvPr id="5" name="Slide Number Placeholder 4">
            <a:extLst>
              <a:ext uri="{FF2B5EF4-FFF2-40B4-BE49-F238E27FC236}">
                <a16:creationId xmlns:a16="http://schemas.microsoft.com/office/drawing/2014/main" id="{51D03097-8627-4AF3-9D6F-96CD5B34387C}"/>
              </a:ext>
            </a:extLst>
          </p:cNvPr>
          <p:cNvSpPr>
            <a:spLocks noGrp="1"/>
          </p:cNvSpPr>
          <p:nvPr>
            <p:ph type="sldNum" sz="quarter" idx="12"/>
          </p:nvPr>
        </p:nvSpPr>
        <p:spPr/>
        <p:txBody>
          <a:bodyPr/>
          <a:lstStyle/>
          <a:p>
            <a:fld id="{6D22F896-40B5-4ADD-8801-0D06FADFA095}" type="slidenum">
              <a:rPr lang="en-US" smtClean="0"/>
              <a:t>28</a:t>
            </a:fld>
            <a:endParaRPr lang="en-US" dirty="0"/>
          </a:p>
        </p:txBody>
      </p:sp>
    </p:spTree>
    <p:extLst>
      <p:ext uri="{BB962C8B-B14F-4D97-AF65-F5344CB8AC3E}">
        <p14:creationId xmlns:p14="http://schemas.microsoft.com/office/powerpoint/2010/main" val="29943885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1BDB2-0926-49F5-AD00-4B27C9C63767}"/>
              </a:ext>
            </a:extLst>
          </p:cNvPr>
          <p:cNvSpPr>
            <a:spLocks noGrp="1"/>
          </p:cNvSpPr>
          <p:nvPr>
            <p:ph type="title"/>
          </p:nvPr>
        </p:nvSpPr>
        <p:spPr/>
        <p:txBody>
          <a:bodyPr>
            <a:normAutofit fontScale="90000"/>
          </a:bodyPr>
          <a:lstStyle/>
          <a:p>
            <a:r>
              <a:rPr lang="ar-BH" b="1" dirty="0"/>
              <a:t> المستدامة بوصفها علامة اجتماعية</a:t>
            </a:r>
            <a:br>
              <a:rPr lang="en-US" dirty="0"/>
            </a:br>
            <a:endParaRPr lang="en-US" dirty="0"/>
          </a:p>
        </p:txBody>
      </p:sp>
      <p:sp>
        <p:nvSpPr>
          <p:cNvPr id="3" name="Content Placeholder 2">
            <a:extLst>
              <a:ext uri="{FF2B5EF4-FFF2-40B4-BE49-F238E27FC236}">
                <a16:creationId xmlns:a16="http://schemas.microsoft.com/office/drawing/2014/main" id="{4D8C6BE7-6D0B-49EC-829F-7BC65D6CB97C}"/>
              </a:ext>
            </a:extLst>
          </p:cNvPr>
          <p:cNvSpPr>
            <a:spLocks noGrp="1"/>
          </p:cNvSpPr>
          <p:nvPr>
            <p:ph idx="1"/>
          </p:nvPr>
        </p:nvSpPr>
        <p:spPr/>
        <p:txBody>
          <a:bodyPr>
            <a:normAutofit fontScale="92500" lnSpcReduction="20000"/>
          </a:bodyPr>
          <a:lstStyle/>
          <a:p>
            <a:pPr algn="r" rtl="1"/>
            <a:r>
              <a:rPr lang="ar-BH" dirty="0"/>
              <a:t>كيف يمكن الانتقال بمفهوم التنمية المستدامة من  المجال </a:t>
            </a:r>
            <a:r>
              <a:rPr lang="ar-BH" dirty="0">
                <a:solidFill>
                  <a:srgbClr val="FF0000"/>
                </a:solidFill>
              </a:rPr>
              <a:t>النظري</a:t>
            </a:r>
            <a:r>
              <a:rPr lang="ar-BH" dirty="0"/>
              <a:t> إلى المجال </a:t>
            </a:r>
            <a:r>
              <a:rPr lang="ar-BH" dirty="0">
                <a:solidFill>
                  <a:srgbClr val="FF0000"/>
                </a:solidFill>
              </a:rPr>
              <a:t>التطبيقي</a:t>
            </a:r>
            <a:r>
              <a:rPr lang="ar-BH" dirty="0"/>
              <a:t>؟</a:t>
            </a:r>
          </a:p>
          <a:p>
            <a:pPr algn="r" rtl="1"/>
            <a:r>
              <a:rPr lang="ar-BH" dirty="0"/>
              <a:t> هل يمكن الاكتفاء  بترداد الجداول التي وضعتها الهيئات والمنظمات والحكومات، حول الارتقاء والنهوض، عبر الإشارة الدائبة إلى القمم والمؤتمرات والنوايا التي تصدر عن هذه  الجهة أو تلك، إلى الحد الذي يتحول فيه المفهوم إلى موضة رائجة، يتم عبرها التجمّل و محاولة ركوب موجة متابعة الأحداث التي تحيط بالعالم من دون الوقوف على الوعي الدقيق و الحقيقي، بالغاية والهدف الرئيس لها.</a:t>
            </a:r>
          </a:p>
          <a:p>
            <a:pPr algn="r" rtl="1"/>
            <a:r>
              <a:rPr lang="ar-BH" dirty="0"/>
              <a:t> ومن هذا المعطى تتبدى أهمية التوجه إلى الاقتراب من </a:t>
            </a:r>
            <a:r>
              <a:rPr lang="ar-BH" dirty="0">
                <a:solidFill>
                  <a:srgbClr val="FF0000"/>
                </a:solidFill>
              </a:rPr>
              <a:t>المضمون العميق و الأصيل </a:t>
            </a:r>
            <a:r>
              <a:rPr lang="ar-BH" dirty="0"/>
              <a:t>الذي تقوم عليه التنمية المستدامة.</a:t>
            </a:r>
            <a:endParaRPr lang="en-US" dirty="0"/>
          </a:p>
        </p:txBody>
      </p:sp>
      <p:sp>
        <p:nvSpPr>
          <p:cNvPr id="4" name="Date Placeholder 3">
            <a:extLst>
              <a:ext uri="{FF2B5EF4-FFF2-40B4-BE49-F238E27FC236}">
                <a16:creationId xmlns:a16="http://schemas.microsoft.com/office/drawing/2014/main" id="{E0B16F83-BAC6-4214-9F08-3FDC0CC13256}"/>
              </a:ext>
            </a:extLst>
          </p:cNvPr>
          <p:cNvSpPr>
            <a:spLocks noGrp="1"/>
          </p:cNvSpPr>
          <p:nvPr>
            <p:ph type="dt" sz="half" idx="10"/>
          </p:nvPr>
        </p:nvSpPr>
        <p:spPr/>
        <p:txBody>
          <a:bodyPr/>
          <a:lstStyle/>
          <a:p>
            <a:fld id="{B48AA7E1-6C78-4949-B941-648AD826C4B3}" type="datetime2">
              <a:rPr lang="en-US" smtClean="0"/>
              <a:t>Thursday, April 19, 2018</a:t>
            </a:fld>
            <a:endParaRPr lang="en-US" dirty="0"/>
          </a:p>
        </p:txBody>
      </p:sp>
      <p:sp>
        <p:nvSpPr>
          <p:cNvPr id="5" name="Slide Number Placeholder 4">
            <a:extLst>
              <a:ext uri="{FF2B5EF4-FFF2-40B4-BE49-F238E27FC236}">
                <a16:creationId xmlns:a16="http://schemas.microsoft.com/office/drawing/2014/main" id="{4FAD8D6D-3215-47AC-BF44-66409C085621}"/>
              </a:ext>
            </a:extLst>
          </p:cNvPr>
          <p:cNvSpPr>
            <a:spLocks noGrp="1"/>
          </p:cNvSpPr>
          <p:nvPr>
            <p:ph type="sldNum" sz="quarter" idx="12"/>
          </p:nvPr>
        </p:nvSpPr>
        <p:spPr/>
        <p:txBody>
          <a:bodyPr/>
          <a:lstStyle/>
          <a:p>
            <a:fld id="{6D22F896-40B5-4ADD-8801-0D06FADFA095}" type="slidenum">
              <a:rPr lang="en-US" smtClean="0"/>
              <a:t>29</a:t>
            </a:fld>
            <a:endParaRPr lang="en-US" dirty="0"/>
          </a:p>
        </p:txBody>
      </p:sp>
    </p:spTree>
    <p:extLst>
      <p:ext uri="{BB962C8B-B14F-4D97-AF65-F5344CB8AC3E}">
        <p14:creationId xmlns:p14="http://schemas.microsoft.com/office/powerpoint/2010/main" val="29594846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4AD9-B148-4C00-93D3-EFC5871A881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F6EDFE9-CFF6-4D7A-AF3E-DA7F62123258}"/>
              </a:ext>
            </a:extLst>
          </p:cNvPr>
          <p:cNvSpPr>
            <a:spLocks noGrp="1"/>
          </p:cNvSpPr>
          <p:nvPr>
            <p:ph idx="1"/>
          </p:nvPr>
        </p:nvSpPr>
        <p:spPr/>
        <p:txBody>
          <a:bodyPr>
            <a:normAutofit fontScale="92500" lnSpcReduction="10000"/>
          </a:bodyPr>
          <a:lstStyle/>
          <a:p>
            <a:pPr algn="r" rtl="1"/>
            <a:r>
              <a:rPr lang="ar-BH" dirty="0">
                <a:ea typeface="Calibri" panose="020F0502020204030204" pitchFamily="34" charset="0"/>
                <a:cs typeface="Simplified Arabic" panose="02020603050405020304" pitchFamily="18" charset="-78"/>
              </a:rPr>
              <a:t>وبالقدر الذي يكثر الحديث عن التنمية ومواصفاتها والاعتبارات المتعلقة بها، فإن ثمة سمات رئيسة تبقى تتعالق في هذا المحتوى ،حيث؛</a:t>
            </a:r>
          </a:p>
          <a:p>
            <a:pPr algn="r" rtl="1"/>
            <a:r>
              <a:rPr lang="ar-BH" dirty="0">
                <a:ea typeface="Calibri" panose="020F0502020204030204" pitchFamily="34" charset="0"/>
                <a:cs typeface="Simplified Arabic" panose="02020603050405020304" pitchFamily="18" charset="-78"/>
              </a:rPr>
              <a:t> </a:t>
            </a:r>
            <a:r>
              <a:rPr lang="ar-BH" b="1" dirty="0">
                <a:solidFill>
                  <a:srgbClr val="FF0000"/>
                </a:solidFill>
                <a:ea typeface="Calibri" panose="020F0502020204030204" pitchFamily="34" charset="0"/>
                <a:cs typeface="Simplified Arabic" panose="02020603050405020304" pitchFamily="18" charset="-78"/>
              </a:rPr>
              <a:t>المشاركة الإيجابية </a:t>
            </a:r>
            <a:r>
              <a:rPr lang="ar-BH" dirty="0">
                <a:ea typeface="Calibri" panose="020F0502020204030204" pitchFamily="34" charset="0"/>
                <a:cs typeface="Simplified Arabic" panose="02020603050405020304" pitchFamily="18" charset="-78"/>
              </a:rPr>
              <a:t>من قبل المجتمع.</a:t>
            </a:r>
          </a:p>
          <a:p>
            <a:pPr algn="r" rtl="1"/>
            <a:r>
              <a:rPr lang="ar-BH" dirty="0">
                <a:ea typeface="Calibri" panose="020F0502020204030204" pitchFamily="34" charset="0"/>
                <a:cs typeface="Simplified Arabic" panose="02020603050405020304" pitchFamily="18" charset="-78"/>
              </a:rPr>
              <a:t> و السعي نحو تبني خصائص المجتمعات المتقدمة</a:t>
            </a:r>
          </a:p>
          <a:p>
            <a:pPr algn="r" rtl="1"/>
            <a:r>
              <a:rPr lang="ar-BH" dirty="0"/>
              <a:t>و التوقف الدقيق عند </a:t>
            </a:r>
            <a:r>
              <a:rPr lang="ar-BH" b="1" dirty="0">
                <a:solidFill>
                  <a:srgbClr val="FF0000"/>
                </a:solidFill>
              </a:rPr>
              <a:t>الخصوصيات</a:t>
            </a:r>
            <a:r>
              <a:rPr lang="ar-BH" dirty="0"/>
              <a:t> الاجتماعية والاقتصادية والبيئية</a:t>
            </a:r>
          </a:p>
          <a:p>
            <a:pPr algn="r" rtl="1"/>
            <a:r>
              <a:rPr lang="ar-BH" dirty="0"/>
              <a:t>.و التغيير الساعي نحو </a:t>
            </a:r>
            <a:r>
              <a:rPr lang="ar-BH" b="1" dirty="0">
                <a:solidFill>
                  <a:srgbClr val="FF0000"/>
                </a:solidFill>
              </a:rPr>
              <a:t>إشباع الحاجات </a:t>
            </a:r>
            <a:r>
              <a:rPr lang="ar-BH" dirty="0"/>
              <a:t>الأساسية. </a:t>
            </a:r>
          </a:p>
          <a:p>
            <a:pPr algn="r" rtl="1"/>
            <a:r>
              <a:rPr lang="ar-BH" dirty="0"/>
              <a:t>و رصد مشكلات </a:t>
            </a:r>
            <a:r>
              <a:rPr lang="ar-BH" b="1" dirty="0">
                <a:solidFill>
                  <a:srgbClr val="FF0000"/>
                </a:solidFill>
              </a:rPr>
              <a:t>التغير الاجتماعي</a:t>
            </a:r>
            <a:r>
              <a:rPr lang="ar-BH" dirty="0"/>
              <a:t>.</a:t>
            </a:r>
            <a:endParaRPr lang="en-US" dirty="0"/>
          </a:p>
          <a:p>
            <a:pPr algn="r" rtl="1"/>
            <a:endParaRPr lang="en-US" dirty="0"/>
          </a:p>
        </p:txBody>
      </p:sp>
      <p:sp>
        <p:nvSpPr>
          <p:cNvPr id="4" name="Date Placeholder 3">
            <a:extLst>
              <a:ext uri="{FF2B5EF4-FFF2-40B4-BE49-F238E27FC236}">
                <a16:creationId xmlns:a16="http://schemas.microsoft.com/office/drawing/2014/main" id="{EB09A9AC-CC33-4D3E-A9EF-C89BE1BBAAAE}"/>
              </a:ext>
            </a:extLst>
          </p:cNvPr>
          <p:cNvSpPr>
            <a:spLocks noGrp="1"/>
          </p:cNvSpPr>
          <p:nvPr>
            <p:ph type="dt" sz="half" idx="10"/>
          </p:nvPr>
        </p:nvSpPr>
        <p:spPr/>
        <p:txBody>
          <a:bodyPr/>
          <a:lstStyle/>
          <a:p>
            <a:fld id="{AF7D63A0-0B98-4C6D-AA6F-35896554AD7F}" type="datetime1">
              <a:rPr lang="en-US" smtClean="0"/>
              <a:t>4/19/2018</a:t>
            </a:fld>
            <a:endParaRPr lang="en-US"/>
          </a:p>
        </p:txBody>
      </p:sp>
      <p:sp>
        <p:nvSpPr>
          <p:cNvPr id="5" name="Slide Number Placeholder 4">
            <a:extLst>
              <a:ext uri="{FF2B5EF4-FFF2-40B4-BE49-F238E27FC236}">
                <a16:creationId xmlns:a16="http://schemas.microsoft.com/office/drawing/2014/main" id="{F72E63E5-B11B-48C2-9FFB-EFE48CDFB85D}"/>
              </a:ext>
            </a:extLst>
          </p:cNvPr>
          <p:cNvSpPr>
            <a:spLocks noGrp="1"/>
          </p:cNvSpPr>
          <p:nvPr>
            <p:ph type="sldNum" sz="quarter" idx="12"/>
          </p:nvPr>
        </p:nvSpPr>
        <p:spPr/>
        <p:txBody>
          <a:bodyPr/>
          <a:lstStyle/>
          <a:p>
            <a:fld id="{2B8BD0BC-D153-4718-AA84-72DD4AEE9CD9}" type="slidenum">
              <a:rPr lang="en-US" smtClean="0"/>
              <a:t>3</a:t>
            </a:fld>
            <a:endParaRPr lang="en-US"/>
          </a:p>
        </p:txBody>
      </p:sp>
    </p:spTree>
    <p:extLst>
      <p:ext uri="{BB962C8B-B14F-4D97-AF65-F5344CB8AC3E}">
        <p14:creationId xmlns:p14="http://schemas.microsoft.com/office/powerpoint/2010/main" val="8021005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C1B3A-E258-4615-950A-3EAB733B970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95E43C2-5ED7-4845-BA8A-F1176EF5F08B}"/>
              </a:ext>
            </a:extLst>
          </p:cNvPr>
          <p:cNvSpPr>
            <a:spLocks noGrp="1"/>
          </p:cNvSpPr>
          <p:nvPr>
            <p:ph idx="1"/>
          </p:nvPr>
        </p:nvSpPr>
        <p:spPr/>
        <p:txBody>
          <a:bodyPr>
            <a:normAutofit fontScale="92500" lnSpcReduction="10000"/>
          </a:bodyPr>
          <a:lstStyle/>
          <a:p>
            <a:pPr algn="r" rtl="1"/>
            <a:r>
              <a:rPr lang="ar-BH" dirty="0"/>
              <a:t>فالمسألة برمتها تتعلق </a:t>
            </a:r>
            <a:r>
              <a:rPr lang="ar-BH" b="1" dirty="0">
                <a:solidFill>
                  <a:srgbClr val="FF0000"/>
                </a:solidFill>
              </a:rPr>
              <a:t>بالخطر المحدق الذي يتهدد مستقبل </a:t>
            </a:r>
            <a:r>
              <a:rPr lang="ar-BH" dirty="0"/>
              <a:t>البشرية على كوكب الأرض ،  باعتبار الاستخدام المفرط للموارد الطبيعية القابلة للنضوب. </a:t>
            </a:r>
          </a:p>
          <a:p>
            <a:pPr algn="r" rtl="1"/>
            <a:r>
              <a:rPr lang="ar-BH" dirty="0"/>
              <a:t>وهذا ما تفصح عنه المشكلات المتفاقمة، التي راحت تبشر بنذرها على المجمل من الأصعدة الطبيعية والبيئية،</a:t>
            </a:r>
          </a:p>
          <a:p>
            <a:pPr algn="r" rtl="1"/>
            <a:r>
              <a:rPr lang="ar-BH" dirty="0"/>
              <a:t> تلك التي تتبدى في </a:t>
            </a:r>
            <a:r>
              <a:rPr lang="ar-BH" b="1" dirty="0">
                <a:solidFill>
                  <a:srgbClr val="FF0000"/>
                </a:solidFill>
              </a:rPr>
              <a:t>الاحتباس الحراري </a:t>
            </a:r>
            <a:r>
              <a:rPr lang="ar-BH" dirty="0"/>
              <a:t>والتغيرات المناخية المقلقة في أكثر من جهة من الأرض.</a:t>
            </a:r>
          </a:p>
          <a:p>
            <a:pPr algn="r" rtl="1"/>
            <a:r>
              <a:rPr lang="ar-BH" dirty="0"/>
              <a:t> والسؤال هنا يتعلق بأهمية البحث عن </a:t>
            </a:r>
            <a:r>
              <a:rPr lang="ar-BH" b="1" dirty="0">
                <a:solidFill>
                  <a:srgbClr val="FF0000"/>
                </a:solidFill>
              </a:rPr>
              <a:t>الصياغة الجادة </a:t>
            </a:r>
            <a:r>
              <a:rPr lang="ar-BH" dirty="0"/>
              <a:t>لهذه المسألة، والتي لا يمكن التعامل معها وفقا لطريقة إسقاط الفرض، بقدر ما هي مسألة  تتهدد الوجود الإنساني برمته.</a:t>
            </a:r>
            <a:endParaRPr lang="en-US" dirty="0"/>
          </a:p>
          <a:p>
            <a:pPr algn="r" rtl="1"/>
            <a:endParaRPr lang="en-US" dirty="0"/>
          </a:p>
        </p:txBody>
      </p:sp>
      <p:sp>
        <p:nvSpPr>
          <p:cNvPr id="4" name="Date Placeholder 3">
            <a:extLst>
              <a:ext uri="{FF2B5EF4-FFF2-40B4-BE49-F238E27FC236}">
                <a16:creationId xmlns:a16="http://schemas.microsoft.com/office/drawing/2014/main" id="{E0345638-6B2D-492F-B863-507E1759DB14}"/>
              </a:ext>
            </a:extLst>
          </p:cNvPr>
          <p:cNvSpPr>
            <a:spLocks noGrp="1"/>
          </p:cNvSpPr>
          <p:nvPr>
            <p:ph type="dt" sz="half" idx="10"/>
          </p:nvPr>
        </p:nvSpPr>
        <p:spPr/>
        <p:txBody>
          <a:bodyPr/>
          <a:lstStyle/>
          <a:p>
            <a:fld id="{D70EFDD3-AD99-4D43-85AB-70F000844DBD}" type="datetime2">
              <a:rPr lang="en-US" smtClean="0"/>
              <a:t>Thursday, April 19, 2018</a:t>
            </a:fld>
            <a:endParaRPr lang="en-US" dirty="0"/>
          </a:p>
        </p:txBody>
      </p:sp>
      <p:sp>
        <p:nvSpPr>
          <p:cNvPr id="5" name="Slide Number Placeholder 4">
            <a:extLst>
              <a:ext uri="{FF2B5EF4-FFF2-40B4-BE49-F238E27FC236}">
                <a16:creationId xmlns:a16="http://schemas.microsoft.com/office/drawing/2014/main" id="{D743CAF2-77EE-4239-98AB-035003497A1A}"/>
              </a:ext>
            </a:extLst>
          </p:cNvPr>
          <p:cNvSpPr>
            <a:spLocks noGrp="1"/>
          </p:cNvSpPr>
          <p:nvPr>
            <p:ph type="sldNum" sz="quarter" idx="12"/>
          </p:nvPr>
        </p:nvSpPr>
        <p:spPr/>
        <p:txBody>
          <a:bodyPr/>
          <a:lstStyle/>
          <a:p>
            <a:fld id="{6D22F896-40B5-4ADD-8801-0D06FADFA095}" type="slidenum">
              <a:rPr lang="en-US" smtClean="0"/>
              <a:t>30</a:t>
            </a:fld>
            <a:endParaRPr lang="en-US" dirty="0"/>
          </a:p>
        </p:txBody>
      </p:sp>
    </p:spTree>
    <p:extLst>
      <p:ext uri="{BB962C8B-B14F-4D97-AF65-F5344CB8AC3E}">
        <p14:creationId xmlns:p14="http://schemas.microsoft.com/office/powerpoint/2010/main" val="31143392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43C62-ABE4-4AFA-953B-1B8DDC57215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5D71154-9968-4BDE-B51B-9EEBE4A4FE9D}"/>
              </a:ext>
            </a:extLst>
          </p:cNvPr>
          <p:cNvSpPr>
            <a:spLocks noGrp="1"/>
          </p:cNvSpPr>
          <p:nvPr>
            <p:ph idx="1"/>
          </p:nvPr>
        </p:nvSpPr>
        <p:spPr/>
        <p:txBody>
          <a:bodyPr>
            <a:normAutofit fontScale="92500" lnSpcReduction="20000"/>
          </a:bodyPr>
          <a:lstStyle/>
          <a:p>
            <a:pPr algn="r" rtl="1"/>
            <a:r>
              <a:rPr lang="ar-BH" dirty="0"/>
              <a:t>من أين يمكن التفاعل مع المستدامة؟ هل من طريقة </a:t>
            </a:r>
            <a:r>
              <a:rPr lang="ar-BH" b="1" dirty="0">
                <a:solidFill>
                  <a:srgbClr val="FF0000"/>
                </a:solidFill>
              </a:rPr>
              <a:t>استشعار الخطر</a:t>
            </a:r>
            <a:r>
              <a:rPr lang="ar-BH" dirty="0"/>
              <a:t>؟ و حث الجهود نحو </a:t>
            </a:r>
            <a:r>
              <a:rPr lang="ar-BH" dirty="0">
                <a:solidFill>
                  <a:srgbClr val="FF0000"/>
                </a:solidFill>
              </a:rPr>
              <a:t>إرعاب سكان كوكب الأرض</a:t>
            </a:r>
            <a:r>
              <a:rPr lang="ar-BH" dirty="0"/>
              <a:t>؟</a:t>
            </a:r>
          </a:p>
          <a:p>
            <a:pPr algn="r" rtl="1"/>
            <a:r>
              <a:rPr lang="ar-BH" dirty="0"/>
              <a:t> أم من خلال </a:t>
            </a:r>
            <a:r>
              <a:rPr lang="ar-BH" b="1" dirty="0">
                <a:solidFill>
                  <a:srgbClr val="FF0000"/>
                </a:solidFill>
              </a:rPr>
              <a:t>التفهم العميق </a:t>
            </a:r>
            <a:r>
              <a:rPr lang="ar-BH" dirty="0"/>
              <a:t>للمشكلة، وتوجيه الجهود نحو المعالجة الهادئة والعميقة؟</a:t>
            </a:r>
          </a:p>
          <a:p>
            <a:pPr algn="r" rtl="1"/>
            <a:r>
              <a:rPr lang="ar-BH" dirty="0"/>
              <a:t> لنأخذ على سبيل المثال ظاهرة التدخين. حيث المظهر الإيجابي الذي كانت تتجلى فيه على الصعيد الاجتماعي، فكانت تمثيلا للرجولة في بعض المجتمعات، وفي أخرى تقديما لصورة الرجل الأنيق والمتكامل، ولا تخفى المساهمة التي قدمتها وسائل الإعلام، إن كان على صعيد الدعاية اللافتة أم على مستوى الصورة الإيجابية في السينما العالمية، منذ ظهورها وحتى ثمانينات القرن العشرين. </a:t>
            </a:r>
            <a:endParaRPr lang="en-US" dirty="0"/>
          </a:p>
        </p:txBody>
      </p:sp>
      <p:sp>
        <p:nvSpPr>
          <p:cNvPr id="4" name="Date Placeholder 3">
            <a:extLst>
              <a:ext uri="{FF2B5EF4-FFF2-40B4-BE49-F238E27FC236}">
                <a16:creationId xmlns:a16="http://schemas.microsoft.com/office/drawing/2014/main" id="{57FBAC04-FC62-403C-81E2-77BB56C2772C}"/>
              </a:ext>
            </a:extLst>
          </p:cNvPr>
          <p:cNvSpPr>
            <a:spLocks noGrp="1"/>
          </p:cNvSpPr>
          <p:nvPr>
            <p:ph type="dt" sz="half" idx="10"/>
          </p:nvPr>
        </p:nvSpPr>
        <p:spPr/>
        <p:txBody>
          <a:bodyPr/>
          <a:lstStyle/>
          <a:p>
            <a:fld id="{2C10F37A-3BA7-45E4-B61C-078DEFD95F82}" type="datetime2">
              <a:rPr lang="en-US" smtClean="0"/>
              <a:t>Thursday, April 19, 2018</a:t>
            </a:fld>
            <a:endParaRPr lang="en-US" dirty="0"/>
          </a:p>
        </p:txBody>
      </p:sp>
      <p:sp>
        <p:nvSpPr>
          <p:cNvPr id="5" name="Slide Number Placeholder 4">
            <a:extLst>
              <a:ext uri="{FF2B5EF4-FFF2-40B4-BE49-F238E27FC236}">
                <a16:creationId xmlns:a16="http://schemas.microsoft.com/office/drawing/2014/main" id="{C4C12AB1-CAD5-4AE8-9591-F559712F66C9}"/>
              </a:ext>
            </a:extLst>
          </p:cNvPr>
          <p:cNvSpPr>
            <a:spLocks noGrp="1"/>
          </p:cNvSpPr>
          <p:nvPr>
            <p:ph type="sldNum" sz="quarter" idx="12"/>
          </p:nvPr>
        </p:nvSpPr>
        <p:spPr/>
        <p:txBody>
          <a:bodyPr/>
          <a:lstStyle/>
          <a:p>
            <a:fld id="{6D22F896-40B5-4ADD-8801-0D06FADFA095}" type="slidenum">
              <a:rPr lang="en-US" smtClean="0"/>
              <a:t>31</a:t>
            </a:fld>
            <a:endParaRPr lang="en-US" dirty="0"/>
          </a:p>
        </p:txBody>
      </p:sp>
    </p:spTree>
    <p:extLst>
      <p:ext uri="{BB962C8B-B14F-4D97-AF65-F5344CB8AC3E}">
        <p14:creationId xmlns:p14="http://schemas.microsoft.com/office/powerpoint/2010/main" val="39357992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AEC69-AA53-4E53-901D-5220A894DFC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01CC8D1-EC00-4C6D-909F-EC9284B28678}"/>
              </a:ext>
            </a:extLst>
          </p:cNvPr>
          <p:cNvSpPr>
            <a:spLocks noGrp="1"/>
          </p:cNvSpPr>
          <p:nvPr>
            <p:ph idx="1"/>
          </p:nvPr>
        </p:nvSpPr>
        <p:spPr/>
        <p:txBody>
          <a:bodyPr/>
          <a:lstStyle/>
          <a:p>
            <a:pPr algn="r" rtl="1"/>
            <a:r>
              <a:rPr lang="ar-BH" dirty="0"/>
              <a:t>لكن هذه الصورة النمطية سرعان ما تم تغييرها، حتى باتت اليوم تشكل عنصرا سلبيا. إن كان على صعيد تقديم السلبية، حيث شخصية الشرير الذي تلازمه السيجارة،</a:t>
            </a:r>
          </a:p>
          <a:p>
            <a:pPr algn="r" rtl="1"/>
            <a:r>
              <a:rPr lang="ar-BH" dirty="0"/>
              <a:t> أم على مستوى الدعاية تلك التي راحت تضع على علب الدخان الصور المقززة  ، أو التحذيرات الصحية. </a:t>
            </a:r>
          </a:p>
          <a:p>
            <a:pPr algn="r" rtl="1"/>
            <a:r>
              <a:rPr lang="ar-BH" dirty="0"/>
              <a:t>أو القرارات الملزمة لمنع التدخين في الأماكن العامة. وهكذا رحنا نعيش مرحلة انحسار التدخين بشكل لافت. </a:t>
            </a:r>
            <a:endParaRPr lang="en-US" dirty="0"/>
          </a:p>
          <a:p>
            <a:pPr algn="r" rtl="1"/>
            <a:endParaRPr lang="en-US" dirty="0"/>
          </a:p>
        </p:txBody>
      </p:sp>
      <p:sp>
        <p:nvSpPr>
          <p:cNvPr id="4" name="Date Placeholder 3">
            <a:extLst>
              <a:ext uri="{FF2B5EF4-FFF2-40B4-BE49-F238E27FC236}">
                <a16:creationId xmlns:a16="http://schemas.microsoft.com/office/drawing/2014/main" id="{DC3C371E-C23B-454C-89A6-2F50CE11B87F}"/>
              </a:ext>
            </a:extLst>
          </p:cNvPr>
          <p:cNvSpPr>
            <a:spLocks noGrp="1"/>
          </p:cNvSpPr>
          <p:nvPr>
            <p:ph type="dt" sz="half" idx="10"/>
          </p:nvPr>
        </p:nvSpPr>
        <p:spPr/>
        <p:txBody>
          <a:bodyPr/>
          <a:lstStyle/>
          <a:p>
            <a:fld id="{06256BA9-6077-4B5F-8FE2-AD0BBF38C7FA}" type="datetime2">
              <a:rPr lang="en-US" smtClean="0"/>
              <a:t>Thursday, April 19, 2018</a:t>
            </a:fld>
            <a:endParaRPr lang="en-US" dirty="0"/>
          </a:p>
        </p:txBody>
      </p:sp>
      <p:sp>
        <p:nvSpPr>
          <p:cNvPr id="5" name="Slide Number Placeholder 4">
            <a:extLst>
              <a:ext uri="{FF2B5EF4-FFF2-40B4-BE49-F238E27FC236}">
                <a16:creationId xmlns:a16="http://schemas.microsoft.com/office/drawing/2014/main" id="{0157998E-0965-4B12-9D9E-B5722C572C82}"/>
              </a:ext>
            </a:extLst>
          </p:cNvPr>
          <p:cNvSpPr>
            <a:spLocks noGrp="1"/>
          </p:cNvSpPr>
          <p:nvPr>
            <p:ph type="sldNum" sz="quarter" idx="12"/>
          </p:nvPr>
        </p:nvSpPr>
        <p:spPr/>
        <p:txBody>
          <a:bodyPr/>
          <a:lstStyle/>
          <a:p>
            <a:fld id="{6D22F896-40B5-4ADD-8801-0D06FADFA095}" type="slidenum">
              <a:rPr lang="en-US" smtClean="0"/>
              <a:t>32</a:t>
            </a:fld>
            <a:endParaRPr lang="en-US" dirty="0"/>
          </a:p>
        </p:txBody>
      </p:sp>
    </p:spTree>
    <p:extLst>
      <p:ext uri="{BB962C8B-B14F-4D97-AF65-F5344CB8AC3E}">
        <p14:creationId xmlns:p14="http://schemas.microsoft.com/office/powerpoint/2010/main" val="17199209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80DB8-E2F4-47B8-AEDF-13258CAF915C}"/>
              </a:ext>
            </a:extLst>
          </p:cNvPr>
          <p:cNvSpPr>
            <a:spLocks noGrp="1"/>
          </p:cNvSpPr>
          <p:nvPr>
            <p:ph type="title"/>
          </p:nvPr>
        </p:nvSpPr>
        <p:spPr/>
        <p:txBody>
          <a:bodyPr>
            <a:normAutofit fontScale="90000"/>
          </a:bodyPr>
          <a:lstStyle/>
          <a:p>
            <a:r>
              <a:rPr lang="ar-BH" b="1" dirty="0"/>
              <a:t>المستدامة بوصفها تحديا</a:t>
            </a:r>
            <a:br>
              <a:rPr lang="en-US" dirty="0"/>
            </a:br>
            <a:endParaRPr lang="en-US" dirty="0"/>
          </a:p>
        </p:txBody>
      </p:sp>
      <p:sp>
        <p:nvSpPr>
          <p:cNvPr id="3" name="Content Placeholder 2">
            <a:extLst>
              <a:ext uri="{FF2B5EF4-FFF2-40B4-BE49-F238E27FC236}">
                <a16:creationId xmlns:a16="http://schemas.microsoft.com/office/drawing/2014/main" id="{8E6AC839-FD05-48BB-8CF8-7A6B743CA79A}"/>
              </a:ext>
            </a:extLst>
          </p:cNvPr>
          <p:cNvSpPr>
            <a:spLocks noGrp="1"/>
          </p:cNvSpPr>
          <p:nvPr>
            <p:ph idx="1"/>
          </p:nvPr>
        </p:nvSpPr>
        <p:spPr/>
        <p:txBody>
          <a:bodyPr>
            <a:normAutofit lnSpcReduction="10000"/>
          </a:bodyPr>
          <a:lstStyle/>
          <a:p>
            <a:pPr algn="r" rtl="1"/>
            <a:r>
              <a:rPr lang="ar-BH" dirty="0"/>
              <a:t>المسألة تتعلق بتضافر الجهود العامة والشاملة، حيث التطلع نحو </a:t>
            </a:r>
            <a:r>
              <a:rPr lang="ar-BH" dirty="0">
                <a:solidFill>
                  <a:srgbClr val="FF0000"/>
                </a:solidFill>
              </a:rPr>
              <a:t>خلق النموذج الساعي نحو الوعي بالظاهرة</a:t>
            </a:r>
            <a:r>
              <a:rPr lang="ar-BH" dirty="0"/>
              <a:t>، انطلاقا من تشخيص العوامل الرئيسة الفاعلة في الظاهرة عبر البحث في :</a:t>
            </a:r>
          </a:p>
          <a:p>
            <a:pPr algn="r" rtl="1"/>
            <a:r>
              <a:rPr lang="ar-BH" dirty="0"/>
              <a:t> </a:t>
            </a:r>
            <a:r>
              <a:rPr lang="ar-BH" b="1" dirty="0">
                <a:solidFill>
                  <a:srgbClr val="FF0000"/>
                </a:solidFill>
              </a:rPr>
              <a:t>التشخيص العملي </a:t>
            </a:r>
            <a:r>
              <a:rPr lang="ar-BH" dirty="0"/>
              <a:t>والدروس للأحوال الاقتصادية والاجتماعية والثقافية،</a:t>
            </a:r>
          </a:p>
          <a:p>
            <a:pPr algn="r" rtl="1"/>
            <a:r>
              <a:rPr lang="ar-BH" dirty="0"/>
              <a:t> أن تعي جيدا  بما يدور حولك و  </a:t>
            </a:r>
            <a:r>
              <a:rPr lang="ar-BH" b="1" dirty="0">
                <a:solidFill>
                  <a:srgbClr val="FF0000"/>
                </a:solidFill>
              </a:rPr>
              <a:t>الرصد الدقيق </a:t>
            </a:r>
            <a:r>
              <a:rPr lang="ar-BH" dirty="0"/>
              <a:t>للموارد المتاحة البشرية منها والطبيعية والمعرفية، أن تعي بما لديك من إمكانات.</a:t>
            </a:r>
          </a:p>
        </p:txBody>
      </p:sp>
      <p:sp>
        <p:nvSpPr>
          <p:cNvPr id="4" name="Date Placeholder 3">
            <a:extLst>
              <a:ext uri="{FF2B5EF4-FFF2-40B4-BE49-F238E27FC236}">
                <a16:creationId xmlns:a16="http://schemas.microsoft.com/office/drawing/2014/main" id="{3A520F69-637A-4A46-98FB-D5C348CD7DBE}"/>
              </a:ext>
            </a:extLst>
          </p:cNvPr>
          <p:cNvSpPr>
            <a:spLocks noGrp="1"/>
          </p:cNvSpPr>
          <p:nvPr>
            <p:ph type="dt" sz="half" idx="10"/>
          </p:nvPr>
        </p:nvSpPr>
        <p:spPr/>
        <p:txBody>
          <a:bodyPr/>
          <a:lstStyle/>
          <a:p>
            <a:fld id="{952A4949-F40A-494F-86CA-740FFC4BA854}" type="datetime2">
              <a:rPr lang="en-US" smtClean="0"/>
              <a:t>Thursday, April 19, 2018</a:t>
            </a:fld>
            <a:endParaRPr lang="en-US" dirty="0"/>
          </a:p>
        </p:txBody>
      </p:sp>
      <p:sp>
        <p:nvSpPr>
          <p:cNvPr id="5" name="Slide Number Placeholder 4">
            <a:extLst>
              <a:ext uri="{FF2B5EF4-FFF2-40B4-BE49-F238E27FC236}">
                <a16:creationId xmlns:a16="http://schemas.microsoft.com/office/drawing/2014/main" id="{4496FBD0-740E-4327-B509-F178D1B25CB4}"/>
              </a:ext>
            </a:extLst>
          </p:cNvPr>
          <p:cNvSpPr>
            <a:spLocks noGrp="1"/>
          </p:cNvSpPr>
          <p:nvPr>
            <p:ph type="sldNum" sz="quarter" idx="12"/>
          </p:nvPr>
        </p:nvSpPr>
        <p:spPr/>
        <p:txBody>
          <a:bodyPr/>
          <a:lstStyle/>
          <a:p>
            <a:fld id="{6D22F896-40B5-4ADD-8801-0D06FADFA095}" type="slidenum">
              <a:rPr lang="en-US" smtClean="0"/>
              <a:t>33</a:t>
            </a:fld>
            <a:endParaRPr lang="en-US" dirty="0"/>
          </a:p>
        </p:txBody>
      </p:sp>
    </p:spTree>
    <p:extLst>
      <p:ext uri="{BB962C8B-B14F-4D97-AF65-F5344CB8AC3E}">
        <p14:creationId xmlns:p14="http://schemas.microsoft.com/office/powerpoint/2010/main" val="12297724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300D4-8DD6-497B-8D25-3627342CD54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5335330-6DF8-4C0B-82CC-3CB81250B9EB}"/>
              </a:ext>
            </a:extLst>
          </p:cNvPr>
          <p:cNvSpPr>
            <a:spLocks noGrp="1"/>
          </p:cNvSpPr>
          <p:nvPr>
            <p:ph idx="1"/>
          </p:nvPr>
        </p:nvSpPr>
        <p:spPr/>
        <p:txBody>
          <a:bodyPr>
            <a:normAutofit fontScale="92500" lnSpcReduction="20000"/>
          </a:bodyPr>
          <a:lstStyle/>
          <a:p>
            <a:pPr algn="r" rtl="1"/>
            <a:r>
              <a:rPr lang="ar-BH" dirty="0"/>
              <a:t> و  رصد مواطن الضعف والقوة في ا</a:t>
            </a:r>
            <a:r>
              <a:rPr lang="ar-BH" b="1" dirty="0">
                <a:solidFill>
                  <a:srgbClr val="FF0000"/>
                </a:solidFill>
              </a:rPr>
              <a:t>لنظام التربوي </a:t>
            </a:r>
            <a:r>
              <a:rPr lang="ar-BH" dirty="0"/>
              <a:t>والاجتماعي والاقتصادي.</a:t>
            </a:r>
          </a:p>
          <a:p>
            <a:pPr algn="r" rtl="1"/>
            <a:r>
              <a:rPr lang="ar-BH" dirty="0"/>
              <a:t>و  رصد مجال </a:t>
            </a:r>
            <a:r>
              <a:rPr lang="ar-BH" b="1" dirty="0">
                <a:solidFill>
                  <a:srgbClr val="FF0000"/>
                </a:solidFill>
              </a:rPr>
              <a:t>التغير الاجتماعي </a:t>
            </a:r>
            <a:r>
              <a:rPr lang="ar-BH" dirty="0"/>
              <a:t>والثقافي، وطبيعة تداول المفاهيم والأفكار.</a:t>
            </a:r>
          </a:p>
          <a:p>
            <a:pPr algn="r" rtl="1"/>
            <a:r>
              <a:rPr lang="ar-BH" dirty="0"/>
              <a:t> و  تركيز الجهود نحو </a:t>
            </a:r>
            <a:r>
              <a:rPr lang="ar-BH" b="1" dirty="0">
                <a:solidFill>
                  <a:srgbClr val="FF0000"/>
                </a:solidFill>
              </a:rPr>
              <a:t>التنمية الإنسانية</a:t>
            </a:r>
            <a:r>
              <a:rPr lang="ar-BH" dirty="0"/>
              <a:t>، عبر تفعيل القطاع الاقتصادي،</a:t>
            </a:r>
          </a:p>
          <a:p>
            <a:pPr algn="r" rtl="1"/>
            <a:r>
              <a:rPr lang="ar-BH" dirty="0"/>
              <a:t> و تنشيط فعالية والعناية بالحياة الخاصة للأفراد.</a:t>
            </a:r>
            <a:r>
              <a:rPr lang="ar-BH" b="1" dirty="0">
                <a:solidFill>
                  <a:srgbClr val="FF0000"/>
                </a:solidFill>
              </a:rPr>
              <a:t> المجتمع المدني والتحول السياسي </a:t>
            </a:r>
            <a:endParaRPr lang="ar-BH" dirty="0"/>
          </a:p>
          <a:p>
            <a:pPr algn="r" rtl="1"/>
            <a:r>
              <a:rPr lang="ar-BH" dirty="0"/>
              <a:t>و  دمج التنمية المستدامة في </a:t>
            </a:r>
            <a:r>
              <a:rPr lang="ar-BH" b="1" dirty="0">
                <a:solidFill>
                  <a:srgbClr val="FF0000"/>
                </a:solidFill>
              </a:rPr>
              <a:t>صميم البنية المعرفية </a:t>
            </a:r>
            <a:r>
              <a:rPr lang="ar-BH" dirty="0"/>
              <a:t>والمؤسساتية  للتربية والتعليم. </a:t>
            </a:r>
            <a:endParaRPr lang="en-US" dirty="0"/>
          </a:p>
          <a:p>
            <a:pPr algn="r" rtl="1"/>
            <a:endParaRPr lang="en-US" dirty="0"/>
          </a:p>
        </p:txBody>
      </p:sp>
      <p:sp>
        <p:nvSpPr>
          <p:cNvPr id="4" name="Date Placeholder 3">
            <a:extLst>
              <a:ext uri="{FF2B5EF4-FFF2-40B4-BE49-F238E27FC236}">
                <a16:creationId xmlns:a16="http://schemas.microsoft.com/office/drawing/2014/main" id="{F9F66774-F297-428E-B4AE-7E54591F59FC}"/>
              </a:ext>
            </a:extLst>
          </p:cNvPr>
          <p:cNvSpPr>
            <a:spLocks noGrp="1"/>
          </p:cNvSpPr>
          <p:nvPr>
            <p:ph type="dt" sz="half" idx="10"/>
          </p:nvPr>
        </p:nvSpPr>
        <p:spPr/>
        <p:txBody>
          <a:bodyPr/>
          <a:lstStyle/>
          <a:p>
            <a:fld id="{DBDC175D-C96B-4EA4-A8A2-A527ACECA145}" type="datetime1">
              <a:rPr lang="en-US" smtClean="0"/>
              <a:t>4/19/2018</a:t>
            </a:fld>
            <a:endParaRPr lang="en-US"/>
          </a:p>
        </p:txBody>
      </p:sp>
      <p:sp>
        <p:nvSpPr>
          <p:cNvPr id="5" name="Slide Number Placeholder 4">
            <a:extLst>
              <a:ext uri="{FF2B5EF4-FFF2-40B4-BE49-F238E27FC236}">
                <a16:creationId xmlns:a16="http://schemas.microsoft.com/office/drawing/2014/main" id="{2404C019-4771-4B48-86F2-0D5F36F35C25}"/>
              </a:ext>
            </a:extLst>
          </p:cNvPr>
          <p:cNvSpPr>
            <a:spLocks noGrp="1"/>
          </p:cNvSpPr>
          <p:nvPr>
            <p:ph type="sldNum" sz="quarter" idx="12"/>
          </p:nvPr>
        </p:nvSpPr>
        <p:spPr/>
        <p:txBody>
          <a:bodyPr/>
          <a:lstStyle/>
          <a:p>
            <a:fld id="{2B8BD0BC-D153-4718-AA84-72DD4AEE9CD9}" type="slidenum">
              <a:rPr lang="en-US" smtClean="0"/>
              <a:t>34</a:t>
            </a:fld>
            <a:endParaRPr lang="en-US"/>
          </a:p>
        </p:txBody>
      </p:sp>
    </p:spTree>
    <p:extLst>
      <p:ext uri="{BB962C8B-B14F-4D97-AF65-F5344CB8AC3E}">
        <p14:creationId xmlns:p14="http://schemas.microsoft.com/office/powerpoint/2010/main" val="39390341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3073A-77BF-41F7-B462-586DD42E765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0F78F1C-FF7A-452C-8839-82007C164380}"/>
              </a:ext>
            </a:extLst>
          </p:cNvPr>
          <p:cNvSpPr>
            <a:spLocks noGrp="1"/>
          </p:cNvSpPr>
          <p:nvPr>
            <p:ph idx="1"/>
          </p:nvPr>
        </p:nvSpPr>
        <p:spPr/>
        <p:txBody>
          <a:bodyPr/>
          <a:lstStyle/>
          <a:p>
            <a:pPr algn="r" rtl="1"/>
            <a:r>
              <a:rPr lang="ar-BH" dirty="0"/>
              <a:t> كيف يمكن تلمس نقطة الشروع حول التنمية المستدامة، و ما هو الأهم والأجدى؟ باعتبار البحث في الأولويات،</a:t>
            </a:r>
          </a:p>
          <a:p>
            <a:pPr algn="r" rtl="1"/>
            <a:r>
              <a:rPr lang="ar-BH" dirty="0"/>
              <a:t>  بعبارة أخرى كيف يمكن الوصول إلى </a:t>
            </a:r>
            <a:r>
              <a:rPr lang="ar-BH" b="1" dirty="0">
                <a:solidFill>
                  <a:srgbClr val="FF0000"/>
                </a:solidFill>
              </a:rPr>
              <a:t>تحديد المسارات </a:t>
            </a:r>
            <a:r>
              <a:rPr lang="ar-BH" dirty="0"/>
              <a:t>الرئيسة،</a:t>
            </a:r>
          </a:p>
          <a:p>
            <a:pPr algn="r" rtl="1"/>
            <a:r>
              <a:rPr lang="ar-BH" dirty="0"/>
              <a:t> هل بدمج التنمية المستدامة في التعليم؟ </a:t>
            </a:r>
          </a:p>
          <a:p>
            <a:pPr algn="r" rtl="1"/>
            <a:r>
              <a:rPr lang="ar-BH" dirty="0"/>
              <a:t>أم في جعل التعليم مسيرا وموجها للتنمية المستدامة؟</a:t>
            </a:r>
          </a:p>
          <a:p>
            <a:pPr algn="r" rtl="1"/>
            <a:r>
              <a:rPr lang="ar-BH" dirty="0"/>
              <a:t> هل سنكون بإزاء جدلية البيضة أم الدجاجة!!!!</a:t>
            </a:r>
            <a:endParaRPr lang="en-US" dirty="0"/>
          </a:p>
        </p:txBody>
      </p:sp>
      <p:sp>
        <p:nvSpPr>
          <p:cNvPr id="4" name="Date Placeholder 3">
            <a:extLst>
              <a:ext uri="{FF2B5EF4-FFF2-40B4-BE49-F238E27FC236}">
                <a16:creationId xmlns:a16="http://schemas.microsoft.com/office/drawing/2014/main" id="{1F6438A0-78F3-4F1B-A3A0-98533B716AE6}"/>
              </a:ext>
            </a:extLst>
          </p:cNvPr>
          <p:cNvSpPr>
            <a:spLocks noGrp="1"/>
          </p:cNvSpPr>
          <p:nvPr>
            <p:ph type="dt" sz="half" idx="10"/>
          </p:nvPr>
        </p:nvSpPr>
        <p:spPr/>
        <p:txBody>
          <a:bodyPr/>
          <a:lstStyle/>
          <a:p>
            <a:fld id="{8D5BAB78-4232-4099-84BF-28E37FE93327}" type="datetime2">
              <a:rPr lang="en-US" smtClean="0"/>
              <a:t>Thursday, April 19, 2018</a:t>
            </a:fld>
            <a:endParaRPr lang="en-US" dirty="0"/>
          </a:p>
        </p:txBody>
      </p:sp>
      <p:sp>
        <p:nvSpPr>
          <p:cNvPr id="5" name="Slide Number Placeholder 4">
            <a:extLst>
              <a:ext uri="{FF2B5EF4-FFF2-40B4-BE49-F238E27FC236}">
                <a16:creationId xmlns:a16="http://schemas.microsoft.com/office/drawing/2014/main" id="{5345E8A0-DF8E-4435-A255-5AF0CB07C32C}"/>
              </a:ext>
            </a:extLst>
          </p:cNvPr>
          <p:cNvSpPr>
            <a:spLocks noGrp="1"/>
          </p:cNvSpPr>
          <p:nvPr>
            <p:ph type="sldNum" sz="quarter" idx="12"/>
          </p:nvPr>
        </p:nvSpPr>
        <p:spPr/>
        <p:txBody>
          <a:bodyPr/>
          <a:lstStyle/>
          <a:p>
            <a:fld id="{6D22F896-40B5-4ADD-8801-0D06FADFA095}" type="slidenum">
              <a:rPr lang="en-US" smtClean="0"/>
              <a:t>35</a:t>
            </a:fld>
            <a:endParaRPr lang="en-US" dirty="0"/>
          </a:p>
        </p:txBody>
      </p:sp>
    </p:spTree>
    <p:extLst>
      <p:ext uri="{BB962C8B-B14F-4D97-AF65-F5344CB8AC3E}">
        <p14:creationId xmlns:p14="http://schemas.microsoft.com/office/powerpoint/2010/main" val="18214216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BE7C9-6065-480D-BDBA-864AFA1C9837}"/>
              </a:ext>
            </a:extLst>
          </p:cNvPr>
          <p:cNvSpPr>
            <a:spLocks noGrp="1"/>
          </p:cNvSpPr>
          <p:nvPr>
            <p:ph type="title"/>
          </p:nvPr>
        </p:nvSpPr>
        <p:spPr/>
        <p:txBody>
          <a:bodyPr/>
          <a:lstStyle/>
          <a:p>
            <a:r>
              <a:rPr lang="ar-BH" dirty="0"/>
              <a:t> الاستدامة التربوية </a:t>
            </a:r>
            <a:endParaRPr lang="en-US" dirty="0"/>
          </a:p>
        </p:txBody>
      </p:sp>
      <p:sp>
        <p:nvSpPr>
          <p:cNvPr id="3" name="Content Placeholder 2">
            <a:extLst>
              <a:ext uri="{FF2B5EF4-FFF2-40B4-BE49-F238E27FC236}">
                <a16:creationId xmlns:a16="http://schemas.microsoft.com/office/drawing/2014/main" id="{903177EE-CC4D-4203-AC3D-FB51BC8C72B0}"/>
              </a:ext>
            </a:extLst>
          </p:cNvPr>
          <p:cNvSpPr>
            <a:spLocks noGrp="1"/>
          </p:cNvSpPr>
          <p:nvPr>
            <p:ph idx="1"/>
          </p:nvPr>
        </p:nvSpPr>
        <p:spPr/>
        <p:txBody>
          <a:bodyPr>
            <a:normAutofit fontScale="92500" lnSpcReduction="10000"/>
          </a:bodyPr>
          <a:lstStyle/>
          <a:p>
            <a:pPr algn="r" rtl="1"/>
            <a:r>
              <a:rPr lang="ar-BH" dirty="0"/>
              <a:t>لا بد من الإقرار بأنه لا تنمية مستدامة من دون الاعتماد على </a:t>
            </a:r>
            <a:r>
              <a:rPr lang="ar-BH" b="1" dirty="0">
                <a:solidFill>
                  <a:srgbClr val="FF0000"/>
                </a:solidFill>
              </a:rPr>
              <a:t>نظام تربوي وتعليمي </a:t>
            </a:r>
            <a:r>
              <a:rPr lang="ar-BH" dirty="0"/>
              <a:t>مستقر و مميز.</a:t>
            </a:r>
          </a:p>
          <a:p>
            <a:pPr algn="r" rtl="1"/>
            <a:r>
              <a:rPr lang="ar-BH" dirty="0"/>
              <a:t> لكن هذا النموذج من التربية يبقى بحاجة إلى فعالية الاستدامة، باعتبار البحث في </a:t>
            </a:r>
            <a:r>
              <a:rPr lang="ar-BH" b="1" dirty="0">
                <a:solidFill>
                  <a:srgbClr val="FF0000"/>
                </a:solidFill>
              </a:rPr>
              <a:t>توسيع مجال التعليم واستنهاض </a:t>
            </a:r>
            <a:r>
              <a:rPr lang="ar-BH" dirty="0"/>
              <a:t>جل الجهود نحو ترسيخ مجال العمل عبر جملة من الفعاليات المتعلقة ؛  بمجانية التعليم و إلزاميته والجودة والتكافؤ في فرص التعليم . </a:t>
            </a:r>
          </a:p>
          <a:p>
            <a:pPr algn="r" rtl="1"/>
            <a:r>
              <a:rPr lang="ar-BH" dirty="0"/>
              <a:t>وهذه الفعاليات تبقى مرتهنة </a:t>
            </a:r>
            <a:r>
              <a:rPr lang="ar-BH" b="1" dirty="0">
                <a:solidFill>
                  <a:srgbClr val="FF0000"/>
                </a:solidFill>
              </a:rPr>
              <a:t>بالمنظومة المعرفية والنسق الثقافي </a:t>
            </a:r>
            <a:r>
              <a:rPr lang="ar-BH" dirty="0"/>
              <a:t>السائد المستند إلى ؛  فكرة الحرية والمساواة في الحقوق،  وردم الفجوة الحضرية والخدمية  بين الريف والمدينة، و جعل التعليم  بمثابة القيمة الاجتماعية العليا، </a:t>
            </a:r>
            <a:endParaRPr lang="en-US" dirty="0"/>
          </a:p>
        </p:txBody>
      </p:sp>
      <p:sp>
        <p:nvSpPr>
          <p:cNvPr id="4" name="Date Placeholder 3">
            <a:extLst>
              <a:ext uri="{FF2B5EF4-FFF2-40B4-BE49-F238E27FC236}">
                <a16:creationId xmlns:a16="http://schemas.microsoft.com/office/drawing/2014/main" id="{E4599CA7-02B8-4BDA-B195-CC7929F30285}"/>
              </a:ext>
            </a:extLst>
          </p:cNvPr>
          <p:cNvSpPr>
            <a:spLocks noGrp="1"/>
          </p:cNvSpPr>
          <p:nvPr>
            <p:ph type="dt" sz="half" idx="10"/>
          </p:nvPr>
        </p:nvSpPr>
        <p:spPr/>
        <p:txBody>
          <a:bodyPr/>
          <a:lstStyle/>
          <a:p>
            <a:fld id="{0D7B0FB2-E393-4A3F-9EA4-5B2C91C97C10}" type="datetime2">
              <a:rPr lang="en-US" smtClean="0"/>
              <a:t>Thursday, April 19, 2018</a:t>
            </a:fld>
            <a:endParaRPr lang="en-US" dirty="0"/>
          </a:p>
        </p:txBody>
      </p:sp>
      <p:sp>
        <p:nvSpPr>
          <p:cNvPr id="5" name="Slide Number Placeholder 4">
            <a:extLst>
              <a:ext uri="{FF2B5EF4-FFF2-40B4-BE49-F238E27FC236}">
                <a16:creationId xmlns:a16="http://schemas.microsoft.com/office/drawing/2014/main" id="{0A0A56A4-E8E8-497A-A0EC-615A5D0E8382}"/>
              </a:ext>
            </a:extLst>
          </p:cNvPr>
          <p:cNvSpPr>
            <a:spLocks noGrp="1"/>
          </p:cNvSpPr>
          <p:nvPr>
            <p:ph type="sldNum" sz="quarter" idx="12"/>
          </p:nvPr>
        </p:nvSpPr>
        <p:spPr/>
        <p:txBody>
          <a:bodyPr/>
          <a:lstStyle/>
          <a:p>
            <a:fld id="{6D22F896-40B5-4ADD-8801-0D06FADFA095}" type="slidenum">
              <a:rPr lang="en-US" smtClean="0"/>
              <a:t>36</a:t>
            </a:fld>
            <a:endParaRPr lang="en-US" dirty="0"/>
          </a:p>
        </p:txBody>
      </p:sp>
    </p:spTree>
    <p:extLst>
      <p:ext uri="{BB962C8B-B14F-4D97-AF65-F5344CB8AC3E}">
        <p14:creationId xmlns:p14="http://schemas.microsoft.com/office/powerpoint/2010/main" val="37057002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AE4AE-2E66-4DE0-9E6C-2EEE3C4D013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E6A4CA2-9F66-4645-8FB8-87CCC6CAEDB6}"/>
              </a:ext>
            </a:extLst>
          </p:cNvPr>
          <p:cNvSpPr>
            <a:spLocks noGrp="1"/>
          </p:cNvSpPr>
          <p:nvPr>
            <p:ph idx="1"/>
          </p:nvPr>
        </p:nvSpPr>
        <p:spPr/>
        <p:txBody>
          <a:bodyPr/>
          <a:lstStyle/>
          <a:p>
            <a:pPr algn="r" rtl="1"/>
            <a:r>
              <a:rPr lang="ar-BH" dirty="0"/>
              <a:t>والخروج </a:t>
            </a:r>
            <a:r>
              <a:rPr lang="ar-BH" b="1" dirty="0">
                <a:solidFill>
                  <a:srgbClr val="FF0000"/>
                </a:solidFill>
              </a:rPr>
              <a:t>بالتعليم من وهدة المثالية </a:t>
            </a:r>
            <a:r>
              <a:rPr lang="ar-BH" dirty="0"/>
              <a:t>وجعله يصب في صميم الواقع، عبر البحث في التحولات الاجتماعية والثقافية والتاريخية.</a:t>
            </a:r>
          </a:p>
          <a:p>
            <a:pPr algn="r" rtl="1"/>
            <a:r>
              <a:rPr lang="ar-BH" dirty="0"/>
              <a:t> فما الضير من دمج الاعتبار الاجتماعي بالمادي؟! </a:t>
            </a:r>
          </a:p>
          <a:p>
            <a:pPr algn="r" rtl="1"/>
            <a:r>
              <a:rPr lang="ar-BH" dirty="0"/>
              <a:t>و ما قيمة التعليم من دون أن يكون له المساهمة في تلبية حاجات المجتمع، </a:t>
            </a:r>
          </a:p>
          <a:p>
            <a:pPr algn="r" rtl="1"/>
            <a:r>
              <a:rPr lang="ar-BH" dirty="0"/>
              <a:t>وتوفير الكادر المؤهل لتولي مسؤولياته في سوق العمل.</a:t>
            </a:r>
            <a:endParaRPr lang="en-US" dirty="0"/>
          </a:p>
          <a:p>
            <a:pPr algn="r" rtl="1"/>
            <a:endParaRPr lang="en-US" dirty="0"/>
          </a:p>
        </p:txBody>
      </p:sp>
      <p:sp>
        <p:nvSpPr>
          <p:cNvPr id="4" name="Date Placeholder 3">
            <a:extLst>
              <a:ext uri="{FF2B5EF4-FFF2-40B4-BE49-F238E27FC236}">
                <a16:creationId xmlns:a16="http://schemas.microsoft.com/office/drawing/2014/main" id="{F0A895BD-FF4B-48FA-8DCD-0183A1E62AD2}"/>
              </a:ext>
            </a:extLst>
          </p:cNvPr>
          <p:cNvSpPr>
            <a:spLocks noGrp="1"/>
          </p:cNvSpPr>
          <p:nvPr>
            <p:ph type="dt" sz="half" idx="10"/>
          </p:nvPr>
        </p:nvSpPr>
        <p:spPr/>
        <p:txBody>
          <a:bodyPr/>
          <a:lstStyle/>
          <a:p>
            <a:fld id="{40206F88-A70F-47B5-A7E3-475CCB47B726}" type="datetime2">
              <a:rPr lang="en-US" smtClean="0"/>
              <a:t>Thursday, April 19, 2018</a:t>
            </a:fld>
            <a:endParaRPr lang="en-US" dirty="0"/>
          </a:p>
        </p:txBody>
      </p:sp>
      <p:sp>
        <p:nvSpPr>
          <p:cNvPr id="5" name="Slide Number Placeholder 4">
            <a:extLst>
              <a:ext uri="{FF2B5EF4-FFF2-40B4-BE49-F238E27FC236}">
                <a16:creationId xmlns:a16="http://schemas.microsoft.com/office/drawing/2014/main" id="{5F3AF769-FAC4-4B70-BB38-D96D1F23A69B}"/>
              </a:ext>
            </a:extLst>
          </p:cNvPr>
          <p:cNvSpPr>
            <a:spLocks noGrp="1"/>
          </p:cNvSpPr>
          <p:nvPr>
            <p:ph type="sldNum" sz="quarter" idx="12"/>
          </p:nvPr>
        </p:nvSpPr>
        <p:spPr/>
        <p:txBody>
          <a:bodyPr/>
          <a:lstStyle/>
          <a:p>
            <a:fld id="{6D22F896-40B5-4ADD-8801-0D06FADFA095}" type="slidenum">
              <a:rPr lang="en-US" smtClean="0"/>
              <a:t>37</a:t>
            </a:fld>
            <a:endParaRPr lang="en-US" dirty="0"/>
          </a:p>
        </p:txBody>
      </p:sp>
    </p:spTree>
    <p:extLst>
      <p:ext uri="{BB962C8B-B14F-4D97-AF65-F5344CB8AC3E}">
        <p14:creationId xmlns:p14="http://schemas.microsoft.com/office/powerpoint/2010/main" val="25962088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2CE01-76E1-4589-8E3C-B33AE657B57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5320F0E-B75C-468B-B863-DFFFCD03167C}"/>
              </a:ext>
            </a:extLst>
          </p:cNvPr>
          <p:cNvSpPr>
            <a:spLocks noGrp="1"/>
          </p:cNvSpPr>
          <p:nvPr>
            <p:ph idx="1"/>
          </p:nvPr>
        </p:nvSpPr>
        <p:spPr/>
        <p:txBody>
          <a:bodyPr>
            <a:normAutofit fontScale="92500" lnSpcReduction="10000"/>
          </a:bodyPr>
          <a:lstStyle/>
          <a:p>
            <a:pPr algn="r" rtl="1"/>
            <a:r>
              <a:rPr lang="ar-BH" dirty="0"/>
              <a:t>لا تعليم مستدام من دون إمعان النظر في جملة من الأسس التي تقوم عليها البنية المؤسسية ، حيث الحاجة الماسة والرئيسة إلى أهمية إعادة النظر في </a:t>
            </a:r>
            <a:r>
              <a:rPr lang="ar-BH" b="1" dirty="0">
                <a:solidFill>
                  <a:srgbClr val="FF0000"/>
                </a:solidFill>
              </a:rPr>
              <a:t>طريقة إعداد المعلم</a:t>
            </a:r>
            <a:r>
              <a:rPr lang="ar-BH" dirty="0"/>
              <a:t>، بما يتوافق </a:t>
            </a:r>
            <a:r>
              <a:rPr lang="ar-BH" b="1" dirty="0">
                <a:solidFill>
                  <a:srgbClr val="FF0000"/>
                </a:solidFill>
              </a:rPr>
              <a:t>والتحولات المتسارعة </a:t>
            </a:r>
            <a:r>
              <a:rPr lang="ar-BH" dirty="0"/>
              <a:t>التي يشهدها العالم، حيث الثورة المعرفية والمعلوماتية والتطورات والقفزات الهائلة التي قطاع التقانة والاتصال.</a:t>
            </a:r>
          </a:p>
          <a:p>
            <a:pPr algn="r" rtl="1"/>
            <a:r>
              <a:rPr lang="ar-BH" dirty="0"/>
              <a:t>  ومن هنا فإن المعلم بحاجة إلى التواصل المباشر مع هذه التحولات، بغية التواصل مع طلبته.</a:t>
            </a:r>
          </a:p>
          <a:p>
            <a:pPr algn="r" rtl="1"/>
            <a:r>
              <a:rPr lang="ar-BH" dirty="0"/>
              <a:t> ولا يغيب عن هذا المجال أهمية التنمية في الموارد البشرية.حيث البحث العميق والدال في </a:t>
            </a:r>
            <a:r>
              <a:rPr lang="ar-BH" b="1" dirty="0">
                <a:solidFill>
                  <a:srgbClr val="FF0000"/>
                </a:solidFill>
              </a:rPr>
              <a:t>الجوهر الإنساني</a:t>
            </a:r>
            <a:r>
              <a:rPr lang="ar-BH" dirty="0"/>
              <a:t>، </a:t>
            </a:r>
            <a:endParaRPr lang="en-US" dirty="0"/>
          </a:p>
        </p:txBody>
      </p:sp>
      <p:sp>
        <p:nvSpPr>
          <p:cNvPr id="4" name="Date Placeholder 3">
            <a:extLst>
              <a:ext uri="{FF2B5EF4-FFF2-40B4-BE49-F238E27FC236}">
                <a16:creationId xmlns:a16="http://schemas.microsoft.com/office/drawing/2014/main" id="{78558398-F84B-4B3F-9771-23F005966857}"/>
              </a:ext>
            </a:extLst>
          </p:cNvPr>
          <p:cNvSpPr>
            <a:spLocks noGrp="1"/>
          </p:cNvSpPr>
          <p:nvPr>
            <p:ph type="dt" sz="half" idx="10"/>
          </p:nvPr>
        </p:nvSpPr>
        <p:spPr/>
        <p:txBody>
          <a:bodyPr/>
          <a:lstStyle/>
          <a:p>
            <a:fld id="{919C8481-4295-4558-8E53-C32D18B7C886}" type="datetime2">
              <a:rPr lang="en-US" smtClean="0"/>
              <a:t>Thursday, April 19, 2018</a:t>
            </a:fld>
            <a:endParaRPr lang="en-US" dirty="0"/>
          </a:p>
        </p:txBody>
      </p:sp>
      <p:sp>
        <p:nvSpPr>
          <p:cNvPr id="5" name="Slide Number Placeholder 4">
            <a:extLst>
              <a:ext uri="{FF2B5EF4-FFF2-40B4-BE49-F238E27FC236}">
                <a16:creationId xmlns:a16="http://schemas.microsoft.com/office/drawing/2014/main" id="{27849643-905D-4E9C-AF4F-392706757B81}"/>
              </a:ext>
            </a:extLst>
          </p:cNvPr>
          <p:cNvSpPr>
            <a:spLocks noGrp="1"/>
          </p:cNvSpPr>
          <p:nvPr>
            <p:ph type="sldNum" sz="quarter" idx="12"/>
          </p:nvPr>
        </p:nvSpPr>
        <p:spPr/>
        <p:txBody>
          <a:bodyPr/>
          <a:lstStyle/>
          <a:p>
            <a:fld id="{6D22F896-40B5-4ADD-8801-0D06FADFA095}" type="slidenum">
              <a:rPr lang="en-US" smtClean="0"/>
              <a:t>38</a:t>
            </a:fld>
            <a:endParaRPr lang="en-US" dirty="0"/>
          </a:p>
        </p:txBody>
      </p:sp>
    </p:spTree>
    <p:extLst>
      <p:ext uri="{BB962C8B-B14F-4D97-AF65-F5344CB8AC3E}">
        <p14:creationId xmlns:p14="http://schemas.microsoft.com/office/powerpoint/2010/main" val="29680196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2C8DA-FF7A-4200-8DA2-8CB8421F0D3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173F457-FDEA-4156-B751-036E090B3F19}"/>
              </a:ext>
            </a:extLst>
          </p:cNvPr>
          <p:cNvSpPr>
            <a:spLocks noGrp="1"/>
          </p:cNvSpPr>
          <p:nvPr>
            <p:ph idx="1"/>
          </p:nvPr>
        </p:nvSpPr>
        <p:spPr/>
        <p:txBody>
          <a:bodyPr/>
          <a:lstStyle/>
          <a:p>
            <a:pPr algn="r" rtl="1"/>
            <a:r>
              <a:rPr lang="ar-BH" dirty="0"/>
              <a:t>انطلاقا من المسعى نحو توفير الحياة الأفضل عبر </a:t>
            </a:r>
            <a:r>
              <a:rPr lang="ar-BH" b="1" dirty="0">
                <a:solidFill>
                  <a:srgbClr val="FF0000"/>
                </a:solidFill>
              </a:rPr>
              <a:t>تنويع المصادر</a:t>
            </a:r>
          </a:p>
          <a:p>
            <a:pPr algn="r" rtl="1"/>
            <a:r>
              <a:rPr lang="ar-BH" dirty="0"/>
              <a:t>.إنها الكل التركيبي الذي يوحد بين المجمل من الفعاليات الاقتصادية ويجعل </a:t>
            </a:r>
            <a:r>
              <a:rPr lang="ar-BH" b="1" dirty="0">
                <a:solidFill>
                  <a:srgbClr val="FF0000"/>
                </a:solidFill>
              </a:rPr>
              <a:t>منها متفاعلة في صميم المجال الاجتماعي،</a:t>
            </a:r>
          </a:p>
          <a:p>
            <a:pPr algn="r" rtl="1"/>
            <a:r>
              <a:rPr lang="ar-BH" dirty="0"/>
              <a:t> حيث التواصل المتطلع نحو </a:t>
            </a:r>
            <a:r>
              <a:rPr lang="ar-BH" b="1" dirty="0">
                <a:solidFill>
                  <a:srgbClr val="FF0000"/>
                </a:solidFill>
              </a:rPr>
              <a:t>التوازن بين الحاضر والمستقبل. </a:t>
            </a:r>
            <a:endParaRPr lang="en-US" b="1" dirty="0">
              <a:solidFill>
                <a:srgbClr val="FF0000"/>
              </a:solidFill>
            </a:endParaRPr>
          </a:p>
          <a:p>
            <a:pPr algn="r" rtl="1"/>
            <a:endParaRPr lang="en-US" dirty="0"/>
          </a:p>
        </p:txBody>
      </p:sp>
      <p:sp>
        <p:nvSpPr>
          <p:cNvPr id="4" name="Date Placeholder 3">
            <a:extLst>
              <a:ext uri="{FF2B5EF4-FFF2-40B4-BE49-F238E27FC236}">
                <a16:creationId xmlns:a16="http://schemas.microsoft.com/office/drawing/2014/main" id="{68F32023-0174-49D1-A7D3-C2FF02AD8EBB}"/>
              </a:ext>
            </a:extLst>
          </p:cNvPr>
          <p:cNvSpPr>
            <a:spLocks noGrp="1"/>
          </p:cNvSpPr>
          <p:nvPr>
            <p:ph type="dt" sz="half" idx="10"/>
          </p:nvPr>
        </p:nvSpPr>
        <p:spPr/>
        <p:txBody>
          <a:bodyPr/>
          <a:lstStyle/>
          <a:p>
            <a:fld id="{612B72E7-0D51-49AB-BBAE-46A3306607F2}" type="datetime2">
              <a:rPr lang="en-US" smtClean="0"/>
              <a:t>Thursday, April 19, 2018</a:t>
            </a:fld>
            <a:endParaRPr lang="en-US" dirty="0"/>
          </a:p>
        </p:txBody>
      </p:sp>
      <p:sp>
        <p:nvSpPr>
          <p:cNvPr id="5" name="Slide Number Placeholder 4">
            <a:extLst>
              <a:ext uri="{FF2B5EF4-FFF2-40B4-BE49-F238E27FC236}">
                <a16:creationId xmlns:a16="http://schemas.microsoft.com/office/drawing/2014/main" id="{8A6B721F-1A7D-4E21-AABD-97695C95E9C5}"/>
              </a:ext>
            </a:extLst>
          </p:cNvPr>
          <p:cNvSpPr>
            <a:spLocks noGrp="1"/>
          </p:cNvSpPr>
          <p:nvPr>
            <p:ph type="sldNum" sz="quarter" idx="12"/>
          </p:nvPr>
        </p:nvSpPr>
        <p:spPr/>
        <p:txBody>
          <a:bodyPr/>
          <a:lstStyle/>
          <a:p>
            <a:fld id="{6D22F896-40B5-4ADD-8801-0D06FADFA095}" type="slidenum">
              <a:rPr lang="en-US" smtClean="0"/>
              <a:t>39</a:t>
            </a:fld>
            <a:endParaRPr lang="en-US" dirty="0"/>
          </a:p>
        </p:txBody>
      </p:sp>
    </p:spTree>
    <p:extLst>
      <p:ext uri="{BB962C8B-B14F-4D97-AF65-F5344CB8AC3E}">
        <p14:creationId xmlns:p14="http://schemas.microsoft.com/office/powerpoint/2010/main" val="1193978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80CF0-05FE-4C34-8BAE-D79285B4CC6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3986CF8-2B75-4C0F-B03C-893428A5FD23}"/>
              </a:ext>
            </a:extLst>
          </p:cNvPr>
          <p:cNvSpPr>
            <a:spLocks noGrp="1"/>
          </p:cNvSpPr>
          <p:nvPr>
            <p:ph idx="1"/>
          </p:nvPr>
        </p:nvSpPr>
        <p:spPr/>
        <p:txBody>
          <a:bodyPr>
            <a:normAutofit fontScale="85000" lnSpcReduction="10000"/>
          </a:bodyPr>
          <a:lstStyle/>
          <a:p>
            <a:pPr marL="0" marR="0" algn="just" rtl="1">
              <a:lnSpc>
                <a:spcPct val="115000"/>
              </a:lnSpc>
              <a:spcBef>
                <a:spcPts val="0"/>
              </a:spcBef>
              <a:spcAft>
                <a:spcPts val="1000"/>
              </a:spcAft>
            </a:pPr>
            <a:r>
              <a:rPr lang="ar-BH" dirty="0">
                <a:latin typeface="Calibri" panose="020F0502020204030204" pitchFamily="34" charset="0"/>
                <a:ea typeface="Calibri" panose="020F0502020204030204" pitchFamily="34" charset="0"/>
                <a:cs typeface="Simplified Arabic" panose="02020603050405020304" pitchFamily="18" charset="-78"/>
              </a:rPr>
              <a:t>مفهوم التنمية يبقى يدور ضمن جملة من الدوائر الرئيسة تلك التي ترتبط وبشكل مباشر،</a:t>
            </a:r>
          </a:p>
          <a:p>
            <a:pPr marL="0" marR="0" algn="just" rtl="1">
              <a:lnSpc>
                <a:spcPct val="115000"/>
              </a:lnSpc>
              <a:spcBef>
                <a:spcPts val="0"/>
              </a:spcBef>
              <a:spcAft>
                <a:spcPts val="1000"/>
              </a:spcAft>
            </a:pPr>
            <a:r>
              <a:rPr lang="ar-BH" dirty="0">
                <a:latin typeface="Calibri" panose="020F0502020204030204" pitchFamily="34" charset="0"/>
                <a:ea typeface="Calibri" panose="020F0502020204030204" pitchFamily="34" charset="0"/>
                <a:cs typeface="Simplified Arabic" panose="02020603050405020304" pitchFamily="18" charset="-78"/>
              </a:rPr>
              <a:t> بـ  </a:t>
            </a:r>
            <a:r>
              <a:rPr lang="ar-BH"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القطاعات</a:t>
            </a:r>
            <a:r>
              <a:rPr lang="ar-BH" dirty="0">
                <a:latin typeface="Calibri" panose="020F0502020204030204" pitchFamily="34" charset="0"/>
                <a:ea typeface="Calibri" panose="020F0502020204030204" pitchFamily="34" charset="0"/>
                <a:cs typeface="Simplified Arabic" panose="02020603050405020304" pitchFamily="18" charset="-78"/>
              </a:rPr>
              <a:t> الاجتماعية والاقتصادية والسياسية والثقافية،</a:t>
            </a:r>
          </a:p>
          <a:p>
            <a:pPr marL="0" marR="0" algn="just" rtl="1">
              <a:lnSpc>
                <a:spcPct val="115000"/>
              </a:lnSpc>
              <a:spcBef>
                <a:spcPts val="0"/>
              </a:spcBef>
              <a:spcAft>
                <a:spcPts val="1000"/>
              </a:spcAft>
            </a:pPr>
            <a:r>
              <a:rPr lang="ar-BH" dirty="0">
                <a:latin typeface="Calibri" panose="020F0502020204030204" pitchFamily="34" charset="0"/>
                <a:ea typeface="Calibri" panose="020F0502020204030204" pitchFamily="34" charset="0"/>
                <a:cs typeface="Simplified Arabic" panose="02020603050405020304" pitchFamily="18" charset="-78"/>
              </a:rPr>
              <a:t> مفهوم قوامه</a:t>
            </a:r>
            <a:r>
              <a:rPr lang="ar-BH" b="1" dirty="0">
                <a:latin typeface="Calibri" panose="020F0502020204030204" pitchFamily="34" charset="0"/>
                <a:ea typeface="Calibri" panose="020F0502020204030204" pitchFamily="34" charset="0"/>
                <a:cs typeface="Simplified Arabic" panose="02020603050405020304" pitchFamily="18" charset="-78"/>
              </a:rPr>
              <a:t> </a:t>
            </a:r>
            <a:r>
              <a:rPr lang="ar-BH"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الشمول</a:t>
            </a:r>
            <a:r>
              <a:rPr lang="ar-BH" dirty="0">
                <a:latin typeface="Calibri" panose="020F0502020204030204" pitchFamily="34" charset="0"/>
                <a:ea typeface="Calibri" panose="020F0502020204030204" pitchFamily="34" charset="0"/>
                <a:cs typeface="Simplified Arabic" panose="02020603050405020304" pitchFamily="18" charset="-78"/>
              </a:rPr>
              <a:t>، لكن هذا الأخير يبقى يعاني من الاجتزاء والانتقائية العالية.</a:t>
            </a:r>
          </a:p>
          <a:p>
            <a:pPr marL="0" marR="0" algn="just" rtl="1">
              <a:lnSpc>
                <a:spcPct val="115000"/>
              </a:lnSpc>
              <a:spcBef>
                <a:spcPts val="0"/>
              </a:spcBef>
              <a:spcAft>
                <a:spcPts val="1000"/>
              </a:spcAft>
            </a:pPr>
            <a:r>
              <a:rPr lang="ar-BH" dirty="0">
                <a:latin typeface="Calibri" panose="020F0502020204030204" pitchFamily="34" charset="0"/>
                <a:ea typeface="Calibri" panose="020F0502020204030204" pitchFamily="34" charset="0"/>
                <a:cs typeface="Simplified Arabic" panose="02020603050405020304" pitchFamily="18" charset="-78"/>
              </a:rPr>
              <a:t>باعتبار طريقة التعاطي المباشر مع هذه المعطيات المتعددة والمتنوعة،</a:t>
            </a:r>
          </a:p>
          <a:p>
            <a:pPr marL="0" marR="0" algn="just" rtl="1">
              <a:lnSpc>
                <a:spcPct val="115000"/>
              </a:lnSpc>
              <a:spcBef>
                <a:spcPts val="0"/>
              </a:spcBef>
              <a:spcAft>
                <a:spcPts val="1000"/>
              </a:spcAft>
            </a:pPr>
            <a:r>
              <a:rPr lang="ar-BH" dirty="0">
                <a:latin typeface="Calibri" panose="020F0502020204030204" pitchFamily="34" charset="0"/>
                <a:ea typeface="Calibri" panose="020F0502020204030204" pitchFamily="34" charset="0"/>
                <a:cs typeface="Simplified Arabic" panose="02020603050405020304" pitchFamily="18" charset="-78"/>
              </a:rPr>
              <a:t> والتي تقف في الكثير من الأحيان بمثابة العائق، الذي يحول دون التركيز والتحديد.</a:t>
            </a:r>
            <a:endParaRPr lang="en-US" sz="2400" dirty="0">
              <a:latin typeface="Calibri" panose="020F0502020204030204" pitchFamily="34" charset="0"/>
              <a:ea typeface="Calibri" panose="020F0502020204030204" pitchFamily="34" charset="0"/>
              <a:cs typeface="Arial" panose="020B0604020202020204" pitchFamily="34" charset="0"/>
            </a:endParaRPr>
          </a:p>
          <a:p>
            <a:endParaRPr lang="en-US" dirty="0"/>
          </a:p>
          <a:p>
            <a:pPr algn="r" rtl="1"/>
            <a:endParaRPr lang="en-US" dirty="0"/>
          </a:p>
        </p:txBody>
      </p:sp>
      <p:sp>
        <p:nvSpPr>
          <p:cNvPr id="4" name="Date Placeholder 3">
            <a:extLst>
              <a:ext uri="{FF2B5EF4-FFF2-40B4-BE49-F238E27FC236}">
                <a16:creationId xmlns:a16="http://schemas.microsoft.com/office/drawing/2014/main" id="{B9AFE923-8372-4661-857D-0E216C040305}"/>
              </a:ext>
            </a:extLst>
          </p:cNvPr>
          <p:cNvSpPr>
            <a:spLocks noGrp="1"/>
          </p:cNvSpPr>
          <p:nvPr>
            <p:ph type="dt" sz="half" idx="10"/>
          </p:nvPr>
        </p:nvSpPr>
        <p:spPr/>
        <p:txBody>
          <a:bodyPr/>
          <a:lstStyle/>
          <a:p>
            <a:fld id="{6A0E03DB-DC21-4AB8-B9BA-E0CF132BDF5B}" type="datetime1">
              <a:rPr lang="en-US" smtClean="0"/>
              <a:t>4/19/2018</a:t>
            </a:fld>
            <a:endParaRPr lang="en-US"/>
          </a:p>
        </p:txBody>
      </p:sp>
      <p:sp>
        <p:nvSpPr>
          <p:cNvPr id="5" name="Slide Number Placeholder 4">
            <a:extLst>
              <a:ext uri="{FF2B5EF4-FFF2-40B4-BE49-F238E27FC236}">
                <a16:creationId xmlns:a16="http://schemas.microsoft.com/office/drawing/2014/main" id="{98D30A1C-1618-40B1-BB53-F3AA6617A5B9}"/>
              </a:ext>
            </a:extLst>
          </p:cNvPr>
          <p:cNvSpPr>
            <a:spLocks noGrp="1"/>
          </p:cNvSpPr>
          <p:nvPr>
            <p:ph type="sldNum" sz="quarter" idx="12"/>
          </p:nvPr>
        </p:nvSpPr>
        <p:spPr/>
        <p:txBody>
          <a:bodyPr/>
          <a:lstStyle/>
          <a:p>
            <a:fld id="{2B8BD0BC-D153-4718-AA84-72DD4AEE9CD9}" type="slidenum">
              <a:rPr lang="en-US" smtClean="0"/>
              <a:t>4</a:t>
            </a:fld>
            <a:endParaRPr lang="en-US"/>
          </a:p>
        </p:txBody>
      </p:sp>
    </p:spTree>
    <p:extLst>
      <p:ext uri="{BB962C8B-B14F-4D97-AF65-F5344CB8AC3E}">
        <p14:creationId xmlns:p14="http://schemas.microsoft.com/office/powerpoint/2010/main" val="10423613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62B6B-98D3-4270-94A2-FEF2F40F578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93871DF-FC60-4948-AA12-C01CEC84165A}"/>
              </a:ext>
            </a:extLst>
          </p:cNvPr>
          <p:cNvSpPr>
            <a:spLocks noGrp="1"/>
          </p:cNvSpPr>
          <p:nvPr>
            <p:ph idx="1"/>
          </p:nvPr>
        </p:nvSpPr>
        <p:spPr/>
        <p:txBody>
          <a:bodyPr>
            <a:normAutofit fontScale="92500" lnSpcReduction="20000"/>
          </a:bodyPr>
          <a:lstStyle/>
          <a:p>
            <a:pPr algn="r" rtl="1"/>
            <a:r>
              <a:rPr lang="ar-BH" dirty="0"/>
              <a:t>ما هي الغاية التي تقوم عليها فعالية </a:t>
            </a:r>
            <a:r>
              <a:rPr lang="ar-BH" b="1" dirty="0"/>
              <a:t>الاستدامة التربوية</a:t>
            </a:r>
            <a:r>
              <a:rPr lang="ar-BH" dirty="0"/>
              <a:t>؟ </a:t>
            </a:r>
          </a:p>
          <a:p>
            <a:pPr algn="r" rtl="1"/>
            <a:r>
              <a:rPr lang="ar-BH" dirty="0"/>
              <a:t>هل هي الفعالية المتطلعة نحو توسيع مجال التدريس والتعليم، والعناية بالمدخلات والمخرجات التقليدية، وحث الجهود على وضع المناهج وتطويرها بما يتناسب و التطورات الزمنية.  والحديث المتواصل و المستمر حول الفرق بين مناهج التلقين والتحليل،</a:t>
            </a:r>
          </a:p>
          <a:p>
            <a:pPr algn="r" rtl="1"/>
            <a:r>
              <a:rPr lang="ar-BH" dirty="0"/>
              <a:t> أو الفصل بين التخصصات  وتسرب المضمون الاجتماعي داخل المؤسسة حين يكون </a:t>
            </a:r>
            <a:r>
              <a:rPr lang="ar-BH" b="1" dirty="0">
                <a:solidFill>
                  <a:srgbClr val="FF0000"/>
                </a:solidFill>
              </a:rPr>
              <a:t>الإصرار العائلي على توجه الأبناء </a:t>
            </a:r>
            <a:r>
              <a:rPr lang="ar-BH" dirty="0"/>
              <a:t>نحو تخصصات النخبة،</a:t>
            </a:r>
          </a:p>
          <a:p>
            <a:pPr algn="r" rtl="1"/>
            <a:r>
              <a:rPr lang="ar-BH" dirty="0"/>
              <a:t> </a:t>
            </a:r>
            <a:r>
              <a:rPr lang="ar-BH" b="1" dirty="0">
                <a:solidFill>
                  <a:srgbClr val="FF0000"/>
                </a:solidFill>
              </a:rPr>
              <a:t>والنظر بدونية إلى التخصصات الأخرى</a:t>
            </a:r>
            <a:r>
              <a:rPr lang="ar-BH" dirty="0"/>
              <a:t>، وجعل الحصول على الشهادة بمثابة الهدف الأسمى. </a:t>
            </a:r>
            <a:endParaRPr lang="en-US" dirty="0"/>
          </a:p>
        </p:txBody>
      </p:sp>
      <p:sp>
        <p:nvSpPr>
          <p:cNvPr id="4" name="Date Placeholder 3">
            <a:extLst>
              <a:ext uri="{FF2B5EF4-FFF2-40B4-BE49-F238E27FC236}">
                <a16:creationId xmlns:a16="http://schemas.microsoft.com/office/drawing/2014/main" id="{60ABD9C1-AC1C-4D25-8C21-8CF649C59E1A}"/>
              </a:ext>
            </a:extLst>
          </p:cNvPr>
          <p:cNvSpPr>
            <a:spLocks noGrp="1"/>
          </p:cNvSpPr>
          <p:nvPr>
            <p:ph type="dt" sz="half" idx="10"/>
          </p:nvPr>
        </p:nvSpPr>
        <p:spPr/>
        <p:txBody>
          <a:bodyPr/>
          <a:lstStyle/>
          <a:p>
            <a:fld id="{076DA1CD-4DE0-455A-8D32-8D39419FF0E0}" type="datetime2">
              <a:rPr lang="en-US" smtClean="0"/>
              <a:t>Thursday, April 19, 2018</a:t>
            </a:fld>
            <a:endParaRPr lang="en-US" dirty="0"/>
          </a:p>
        </p:txBody>
      </p:sp>
      <p:sp>
        <p:nvSpPr>
          <p:cNvPr id="5" name="Slide Number Placeholder 4">
            <a:extLst>
              <a:ext uri="{FF2B5EF4-FFF2-40B4-BE49-F238E27FC236}">
                <a16:creationId xmlns:a16="http://schemas.microsoft.com/office/drawing/2014/main" id="{141AADE0-A2D8-49BA-AE7E-9D55DBAB10D2}"/>
              </a:ext>
            </a:extLst>
          </p:cNvPr>
          <p:cNvSpPr>
            <a:spLocks noGrp="1"/>
          </p:cNvSpPr>
          <p:nvPr>
            <p:ph type="sldNum" sz="quarter" idx="12"/>
          </p:nvPr>
        </p:nvSpPr>
        <p:spPr/>
        <p:txBody>
          <a:bodyPr/>
          <a:lstStyle/>
          <a:p>
            <a:fld id="{6D22F896-40B5-4ADD-8801-0D06FADFA095}" type="slidenum">
              <a:rPr lang="en-US" smtClean="0"/>
              <a:t>40</a:t>
            </a:fld>
            <a:endParaRPr lang="en-US" dirty="0"/>
          </a:p>
        </p:txBody>
      </p:sp>
    </p:spTree>
    <p:extLst>
      <p:ext uri="{BB962C8B-B14F-4D97-AF65-F5344CB8AC3E}">
        <p14:creationId xmlns:p14="http://schemas.microsoft.com/office/powerpoint/2010/main" val="2582367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E536C-F0F9-4B96-834C-5541ABC4C1C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DE5F18D-5AF9-4E0B-9671-D4F174C731A3}"/>
              </a:ext>
            </a:extLst>
          </p:cNvPr>
          <p:cNvSpPr>
            <a:spLocks noGrp="1"/>
          </p:cNvSpPr>
          <p:nvPr>
            <p:ph idx="1"/>
          </p:nvPr>
        </p:nvSpPr>
        <p:spPr/>
        <p:txBody>
          <a:bodyPr/>
          <a:lstStyle/>
          <a:p>
            <a:pPr algn="r" rtl="1"/>
            <a:r>
              <a:rPr lang="ar-BH" dirty="0"/>
              <a:t>الأمر هنا يتخذ بعدا شديد الاختلاف، حيث القوام المستند إلى بناء </a:t>
            </a:r>
            <a:r>
              <a:rPr lang="ar-BH" b="1" dirty="0">
                <a:solidFill>
                  <a:srgbClr val="FF0000"/>
                </a:solidFill>
              </a:rPr>
              <a:t>مجتمع المعرفة</a:t>
            </a:r>
            <a:r>
              <a:rPr lang="ar-BH" dirty="0">
                <a:solidFill>
                  <a:srgbClr val="FF0000"/>
                </a:solidFill>
              </a:rPr>
              <a:t> </a:t>
            </a:r>
            <a:r>
              <a:rPr lang="ar-BH" dirty="0"/>
              <a:t>، </a:t>
            </a:r>
          </a:p>
          <a:p>
            <a:pPr algn="r" rtl="1"/>
            <a:r>
              <a:rPr lang="ar-BH" dirty="0"/>
              <a:t>الذي يهدف إلى </a:t>
            </a:r>
            <a:r>
              <a:rPr lang="ar-BH" b="1" dirty="0">
                <a:solidFill>
                  <a:srgbClr val="FF0000"/>
                </a:solidFill>
              </a:rPr>
              <a:t>إنتاج المعرفة وتعميمها </a:t>
            </a:r>
            <a:r>
              <a:rPr lang="ar-BH" dirty="0"/>
              <a:t>والسعي إلى توظيفها في الجملة من الفعاليات باعتبار ؛</a:t>
            </a:r>
          </a:p>
          <a:p>
            <a:pPr algn="r" rtl="1"/>
            <a:r>
              <a:rPr lang="ar-BH" dirty="0"/>
              <a:t>( </a:t>
            </a:r>
            <a:r>
              <a:rPr lang="ar-BH" b="1" dirty="0"/>
              <a:t>النهوض الاقتصادي المستند إلى تعزيز الإنتاجية، و تفعيل دور المجتمع المدني، والمشاركة السياسية، والارتقاء بالإنسان صحيا و تعليميا ورفاهية) .</a:t>
            </a:r>
            <a:endParaRPr lang="en-US" dirty="0"/>
          </a:p>
          <a:p>
            <a:pPr algn="r" rtl="1"/>
            <a:endParaRPr lang="en-US" dirty="0"/>
          </a:p>
        </p:txBody>
      </p:sp>
      <p:sp>
        <p:nvSpPr>
          <p:cNvPr id="4" name="Date Placeholder 3">
            <a:extLst>
              <a:ext uri="{FF2B5EF4-FFF2-40B4-BE49-F238E27FC236}">
                <a16:creationId xmlns:a16="http://schemas.microsoft.com/office/drawing/2014/main" id="{7D4505ED-D887-4D4E-B0CF-95AD75CA9EEA}"/>
              </a:ext>
            </a:extLst>
          </p:cNvPr>
          <p:cNvSpPr>
            <a:spLocks noGrp="1"/>
          </p:cNvSpPr>
          <p:nvPr>
            <p:ph type="dt" sz="half" idx="10"/>
          </p:nvPr>
        </p:nvSpPr>
        <p:spPr/>
        <p:txBody>
          <a:bodyPr/>
          <a:lstStyle/>
          <a:p>
            <a:fld id="{6488C750-07A1-4B68-8E6E-AE2131F66837}" type="datetime2">
              <a:rPr lang="en-US" smtClean="0"/>
              <a:t>Thursday, April 19, 2018</a:t>
            </a:fld>
            <a:endParaRPr lang="en-US" dirty="0"/>
          </a:p>
        </p:txBody>
      </p:sp>
      <p:sp>
        <p:nvSpPr>
          <p:cNvPr id="5" name="Slide Number Placeholder 4">
            <a:extLst>
              <a:ext uri="{FF2B5EF4-FFF2-40B4-BE49-F238E27FC236}">
                <a16:creationId xmlns:a16="http://schemas.microsoft.com/office/drawing/2014/main" id="{056FAFB5-7EB0-416E-9A1D-E154321ACA44}"/>
              </a:ext>
            </a:extLst>
          </p:cNvPr>
          <p:cNvSpPr>
            <a:spLocks noGrp="1"/>
          </p:cNvSpPr>
          <p:nvPr>
            <p:ph type="sldNum" sz="quarter" idx="12"/>
          </p:nvPr>
        </p:nvSpPr>
        <p:spPr/>
        <p:txBody>
          <a:bodyPr/>
          <a:lstStyle/>
          <a:p>
            <a:fld id="{6D22F896-40B5-4ADD-8801-0D06FADFA095}" type="slidenum">
              <a:rPr lang="en-US" smtClean="0"/>
              <a:t>41</a:t>
            </a:fld>
            <a:endParaRPr lang="en-US" dirty="0"/>
          </a:p>
        </p:txBody>
      </p:sp>
    </p:spTree>
    <p:extLst>
      <p:ext uri="{BB962C8B-B14F-4D97-AF65-F5344CB8AC3E}">
        <p14:creationId xmlns:p14="http://schemas.microsoft.com/office/powerpoint/2010/main" val="13271433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AB7AD-597D-4539-B6CF-188C144DBAC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4AEADCE-AC5E-40B7-8918-25DA716C786E}"/>
              </a:ext>
            </a:extLst>
          </p:cNvPr>
          <p:cNvSpPr>
            <a:spLocks noGrp="1"/>
          </p:cNvSpPr>
          <p:nvPr>
            <p:ph idx="1"/>
          </p:nvPr>
        </p:nvSpPr>
        <p:spPr/>
        <p:txBody>
          <a:bodyPr>
            <a:normAutofit fontScale="92500" lnSpcReduction="20000"/>
          </a:bodyPr>
          <a:lstStyle/>
          <a:p>
            <a:pPr algn="r" rtl="1"/>
            <a:r>
              <a:rPr lang="ar-BH" b="1" dirty="0">
                <a:solidFill>
                  <a:srgbClr val="FF0000"/>
                </a:solidFill>
              </a:rPr>
              <a:t>المجتمع المعرفي </a:t>
            </a:r>
            <a:r>
              <a:rPr lang="ar-BH" dirty="0"/>
              <a:t>نظام شامل يستدعي بذل الجهود نحو  </a:t>
            </a:r>
            <a:r>
              <a:rPr lang="ar-BH" b="1" dirty="0">
                <a:solidFill>
                  <a:srgbClr val="FF0000"/>
                </a:solidFill>
              </a:rPr>
              <a:t>التفاعل مع المتغيرات </a:t>
            </a:r>
            <a:r>
              <a:rPr lang="ar-BH" dirty="0"/>
              <a:t>التي يشهدها العالم، حيث الثورة الاتصالية و المعلوماتية، والتطورات اللاهثة التي لا تعرف الهوادة أو الانتظار،</a:t>
            </a:r>
          </a:p>
          <a:p>
            <a:pPr algn="r" rtl="1"/>
            <a:r>
              <a:rPr lang="ar-BH" dirty="0"/>
              <a:t> عالم متسارع، يقوم على </a:t>
            </a:r>
            <a:r>
              <a:rPr lang="ar-BH" b="1" dirty="0">
                <a:solidFill>
                  <a:srgbClr val="FF0000"/>
                </a:solidFill>
              </a:rPr>
              <a:t>المنافسة والتغير اللاهث </a:t>
            </a:r>
            <a:r>
              <a:rPr lang="ar-BH" dirty="0"/>
              <a:t>في أنماط الاستهلاك والتغير المدهش في حاجات السوق. </a:t>
            </a:r>
          </a:p>
          <a:p>
            <a:pPr algn="r" rtl="1"/>
            <a:r>
              <a:rPr lang="ar-BH" dirty="0"/>
              <a:t>عالم </a:t>
            </a:r>
            <a:r>
              <a:rPr lang="ar-BH" b="1" dirty="0">
                <a:solidFill>
                  <a:srgbClr val="FF0000"/>
                </a:solidFill>
              </a:rPr>
              <a:t>العلاقات الرمزية </a:t>
            </a:r>
            <a:r>
              <a:rPr lang="ar-BH" dirty="0"/>
              <a:t>و الافتراضية ، حيث الحكومة الإلكترونية والبطاقة الذكية الممغنطة ، والصراف الآلي والإنترنت والحاسوب والستالايت ،  والموبايل و التقانة الفائقة الصغر،</a:t>
            </a:r>
          </a:p>
          <a:p>
            <a:pPr algn="r" rtl="1"/>
            <a:r>
              <a:rPr lang="ar-BH" dirty="0"/>
              <a:t> عالم دائب البحث عن </a:t>
            </a:r>
            <a:r>
              <a:rPr lang="ar-BH" b="1" dirty="0">
                <a:solidFill>
                  <a:srgbClr val="FF0000"/>
                </a:solidFill>
              </a:rPr>
              <a:t>الطاقة البديلة و القرية الخضراء </a:t>
            </a:r>
            <a:r>
              <a:rPr lang="ar-BH" dirty="0"/>
              <a:t>ومواجهة التلوث والتقليل من انبعاث الغازات الكربونية. </a:t>
            </a:r>
            <a:endParaRPr lang="en-US" dirty="0"/>
          </a:p>
        </p:txBody>
      </p:sp>
      <p:sp>
        <p:nvSpPr>
          <p:cNvPr id="4" name="Date Placeholder 3">
            <a:extLst>
              <a:ext uri="{FF2B5EF4-FFF2-40B4-BE49-F238E27FC236}">
                <a16:creationId xmlns:a16="http://schemas.microsoft.com/office/drawing/2014/main" id="{6A57FE2D-9364-40D8-81A2-15F703CC8708}"/>
              </a:ext>
            </a:extLst>
          </p:cNvPr>
          <p:cNvSpPr>
            <a:spLocks noGrp="1"/>
          </p:cNvSpPr>
          <p:nvPr>
            <p:ph type="dt" sz="half" idx="10"/>
          </p:nvPr>
        </p:nvSpPr>
        <p:spPr/>
        <p:txBody>
          <a:bodyPr/>
          <a:lstStyle/>
          <a:p>
            <a:fld id="{7177A0B7-E49E-40F3-B10B-E652897207E1}" type="datetime2">
              <a:rPr lang="en-US" smtClean="0"/>
              <a:t>Thursday, April 19, 2018</a:t>
            </a:fld>
            <a:endParaRPr lang="en-US" dirty="0"/>
          </a:p>
        </p:txBody>
      </p:sp>
      <p:sp>
        <p:nvSpPr>
          <p:cNvPr id="5" name="Slide Number Placeholder 4">
            <a:extLst>
              <a:ext uri="{FF2B5EF4-FFF2-40B4-BE49-F238E27FC236}">
                <a16:creationId xmlns:a16="http://schemas.microsoft.com/office/drawing/2014/main" id="{062AD683-A52E-4257-9494-721CA106E873}"/>
              </a:ext>
            </a:extLst>
          </p:cNvPr>
          <p:cNvSpPr>
            <a:spLocks noGrp="1"/>
          </p:cNvSpPr>
          <p:nvPr>
            <p:ph type="sldNum" sz="quarter" idx="12"/>
          </p:nvPr>
        </p:nvSpPr>
        <p:spPr/>
        <p:txBody>
          <a:bodyPr/>
          <a:lstStyle/>
          <a:p>
            <a:fld id="{6D22F896-40B5-4ADD-8801-0D06FADFA095}" type="slidenum">
              <a:rPr lang="en-US" smtClean="0"/>
              <a:t>42</a:t>
            </a:fld>
            <a:endParaRPr lang="en-US" dirty="0"/>
          </a:p>
        </p:txBody>
      </p:sp>
    </p:spTree>
    <p:extLst>
      <p:ext uri="{BB962C8B-B14F-4D97-AF65-F5344CB8AC3E}">
        <p14:creationId xmlns:p14="http://schemas.microsoft.com/office/powerpoint/2010/main" val="10440083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85298-6068-4112-BCF4-F4884322329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95F8684-A564-42C9-B7D2-6266AB333EB4}"/>
              </a:ext>
            </a:extLst>
          </p:cNvPr>
          <p:cNvSpPr>
            <a:spLocks noGrp="1"/>
          </p:cNvSpPr>
          <p:nvPr>
            <p:ph idx="1"/>
          </p:nvPr>
        </p:nvSpPr>
        <p:spPr/>
        <p:txBody>
          <a:bodyPr>
            <a:normAutofit fontScale="92500"/>
          </a:bodyPr>
          <a:lstStyle/>
          <a:p>
            <a:pPr algn="r" rtl="1"/>
            <a:r>
              <a:rPr lang="ar-BH" dirty="0"/>
              <a:t>وبإزاء كل هذه المتغيرات يكون التطلع نحو </a:t>
            </a:r>
            <a:r>
              <a:rPr lang="ar-BH" b="1" dirty="0">
                <a:solidFill>
                  <a:srgbClr val="FF0000"/>
                </a:solidFill>
              </a:rPr>
              <a:t>اعتماد النظام السلس </a:t>
            </a:r>
            <a:r>
              <a:rPr lang="ar-BH" dirty="0"/>
              <a:t>النائي بنفسه عن العلاقات التقليدية والأنماط الروتينية،</a:t>
            </a:r>
          </a:p>
          <a:p>
            <a:pPr algn="r" rtl="1"/>
            <a:r>
              <a:rPr lang="ar-BH" dirty="0"/>
              <a:t> فالتغيرات التي يشهدها العالم تستدعي </a:t>
            </a:r>
            <a:r>
              <a:rPr lang="ar-BH" b="1" dirty="0">
                <a:solidFill>
                  <a:srgbClr val="FF0000"/>
                </a:solidFill>
              </a:rPr>
              <a:t>الاندماج في اللحظة المعرفية </a:t>
            </a:r>
            <a:r>
              <a:rPr lang="ar-BH" dirty="0"/>
              <a:t>حيث الاقتصاد الرمزي والمعرفة الرقمية.</a:t>
            </a:r>
          </a:p>
          <a:p>
            <a:pPr algn="r" rtl="1"/>
            <a:r>
              <a:rPr lang="ar-BH" dirty="0"/>
              <a:t> إن نمطا من هذا النوع يستدعي البحث الدائب عن الجودة والكفاءة </a:t>
            </a:r>
            <a:r>
              <a:rPr lang="ar-BH" b="1" dirty="0">
                <a:solidFill>
                  <a:srgbClr val="FF0000"/>
                </a:solidFill>
              </a:rPr>
              <a:t>والمتابعة والتدريب والتأهيل</a:t>
            </a:r>
            <a:r>
              <a:rPr lang="ar-BH" dirty="0"/>
              <a:t>، بغية الحصول على القدرة للولوج في المحيط التنافسي الذي يشهده العالم.</a:t>
            </a:r>
          </a:p>
          <a:p>
            <a:pPr algn="r" rtl="1"/>
            <a:r>
              <a:rPr lang="ar-BH" dirty="0"/>
              <a:t>فلا خيارات متاحة سوى الاندراج في فعالية التدريب والتأهيل المتواصل بما يكفل الحصول على المستوى العالي والكفء </a:t>
            </a:r>
            <a:endParaRPr lang="en-US" dirty="0"/>
          </a:p>
        </p:txBody>
      </p:sp>
      <p:sp>
        <p:nvSpPr>
          <p:cNvPr id="4" name="Date Placeholder 3">
            <a:extLst>
              <a:ext uri="{FF2B5EF4-FFF2-40B4-BE49-F238E27FC236}">
                <a16:creationId xmlns:a16="http://schemas.microsoft.com/office/drawing/2014/main" id="{0F0E1EA4-9D0B-451B-AB56-523A7EB4E192}"/>
              </a:ext>
            </a:extLst>
          </p:cNvPr>
          <p:cNvSpPr>
            <a:spLocks noGrp="1"/>
          </p:cNvSpPr>
          <p:nvPr>
            <p:ph type="dt" sz="half" idx="10"/>
          </p:nvPr>
        </p:nvSpPr>
        <p:spPr/>
        <p:txBody>
          <a:bodyPr/>
          <a:lstStyle/>
          <a:p>
            <a:fld id="{E615D08C-8AEB-42DD-9EDF-C5CFA3432094}" type="datetime2">
              <a:rPr lang="en-US" smtClean="0"/>
              <a:t>Thursday, April 19, 2018</a:t>
            </a:fld>
            <a:endParaRPr lang="en-US" dirty="0"/>
          </a:p>
        </p:txBody>
      </p:sp>
      <p:sp>
        <p:nvSpPr>
          <p:cNvPr id="5" name="Slide Number Placeholder 4">
            <a:extLst>
              <a:ext uri="{FF2B5EF4-FFF2-40B4-BE49-F238E27FC236}">
                <a16:creationId xmlns:a16="http://schemas.microsoft.com/office/drawing/2014/main" id="{2E9D061C-6EA5-4463-A9D6-15590F5A244C}"/>
              </a:ext>
            </a:extLst>
          </p:cNvPr>
          <p:cNvSpPr>
            <a:spLocks noGrp="1"/>
          </p:cNvSpPr>
          <p:nvPr>
            <p:ph type="sldNum" sz="quarter" idx="12"/>
          </p:nvPr>
        </p:nvSpPr>
        <p:spPr/>
        <p:txBody>
          <a:bodyPr/>
          <a:lstStyle/>
          <a:p>
            <a:fld id="{6D22F896-40B5-4ADD-8801-0D06FADFA095}" type="slidenum">
              <a:rPr lang="en-US" smtClean="0"/>
              <a:t>43</a:t>
            </a:fld>
            <a:endParaRPr lang="en-US" dirty="0"/>
          </a:p>
        </p:txBody>
      </p:sp>
    </p:spTree>
    <p:extLst>
      <p:ext uri="{BB962C8B-B14F-4D97-AF65-F5344CB8AC3E}">
        <p14:creationId xmlns:p14="http://schemas.microsoft.com/office/powerpoint/2010/main" val="19624145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3E6C4-9BB5-462A-BA1D-2C246B9D9CF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7134C5F-332A-4EB5-8D44-34A3FDF60299}"/>
              </a:ext>
            </a:extLst>
          </p:cNvPr>
          <p:cNvSpPr>
            <a:spLocks noGrp="1"/>
          </p:cNvSpPr>
          <p:nvPr>
            <p:ph idx="1"/>
          </p:nvPr>
        </p:nvSpPr>
        <p:spPr/>
        <p:txBody>
          <a:bodyPr/>
          <a:lstStyle/>
          <a:p>
            <a:pPr algn="r" rtl="1"/>
            <a:r>
              <a:rPr lang="ar-BH" dirty="0"/>
              <a:t>  والمتابعة المستمرة للتطورات وحث الجهود نحو التعليم المستمر، والتطلع نحو  </a:t>
            </a:r>
            <a:r>
              <a:rPr lang="ar-BH" b="1" dirty="0">
                <a:solidFill>
                  <a:srgbClr val="FF0000"/>
                </a:solidFill>
              </a:rPr>
              <a:t>خلق المناخ الإبداعي</a:t>
            </a:r>
            <a:r>
              <a:rPr lang="ar-BH" dirty="0"/>
              <a:t>، </a:t>
            </a:r>
          </a:p>
          <a:p>
            <a:pPr algn="r" rtl="1"/>
            <a:r>
              <a:rPr lang="ar-BH" dirty="0"/>
              <a:t> والوعي الحاد </a:t>
            </a:r>
            <a:r>
              <a:rPr lang="ar-BH" b="1" dirty="0">
                <a:solidFill>
                  <a:srgbClr val="FF0000"/>
                </a:solidFill>
              </a:rPr>
              <a:t>بتحولات سوق العمل</a:t>
            </a:r>
            <a:r>
              <a:rPr lang="ar-BH" dirty="0"/>
              <a:t>، حيث المسعى نحو تغيير التخصص في حال تعارضه مع متطلبات وحاجات سوق العمل. </a:t>
            </a:r>
          </a:p>
          <a:p>
            <a:pPr algn="r" rtl="1"/>
            <a:r>
              <a:rPr lang="ar-BH" dirty="0"/>
              <a:t>ومن هذا فإن  مجتمع المعرفة مناخ إنساني يقوم على تفعيل مجال القدرة على </a:t>
            </a:r>
            <a:r>
              <a:rPr lang="ar-BH" b="1" dirty="0">
                <a:solidFill>
                  <a:srgbClr val="FF0000"/>
                </a:solidFill>
              </a:rPr>
              <a:t>صناعة القرار، والتوظيف السليم للتقانة والوسائل الرقمية المتاحة بعقلية الإنتاج </a:t>
            </a:r>
            <a:r>
              <a:rPr lang="ar-BH" b="1" dirty="0"/>
              <a:t>،  </a:t>
            </a:r>
            <a:r>
              <a:rPr lang="ar-BH" dirty="0"/>
              <a:t>لا الاستهلاك.</a:t>
            </a:r>
            <a:endParaRPr lang="en-US" dirty="0"/>
          </a:p>
          <a:p>
            <a:pPr algn="r" rtl="1"/>
            <a:endParaRPr lang="en-US" dirty="0"/>
          </a:p>
        </p:txBody>
      </p:sp>
      <p:sp>
        <p:nvSpPr>
          <p:cNvPr id="4" name="Date Placeholder 3">
            <a:extLst>
              <a:ext uri="{FF2B5EF4-FFF2-40B4-BE49-F238E27FC236}">
                <a16:creationId xmlns:a16="http://schemas.microsoft.com/office/drawing/2014/main" id="{5C88133F-74FE-4551-9367-19A49CEF021A}"/>
              </a:ext>
            </a:extLst>
          </p:cNvPr>
          <p:cNvSpPr>
            <a:spLocks noGrp="1"/>
          </p:cNvSpPr>
          <p:nvPr>
            <p:ph type="dt" sz="half" idx="10"/>
          </p:nvPr>
        </p:nvSpPr>
        <p:spPr/>
        <p:txBody>
          <a:bodyPr/>
          <a:lstStyle/>
          <a:p>
            <a:fld id="{8F49B7CF-D1DB-4FCF-881C-BFA36E98429D}" type="datetime2">
              <a:rPr lang="en-US" smtClean="0"/>
              <a:t>Thursday, April 19, 2018</a:t>
            </a:fld>
            <a:endParaRPr lang="en-US" dirty="0"/>
          </a:p>
        </p:txBody>
      </p:sp>
      <p:sp>
        <p:nvSpPr>
          <p:cNvPr id="5" name="Slide Number Placeholder 4">
            <a:extLst>
              <a:ext uri="{FF2B5EF4-FFF2-40B4-BE49-F238E27FC236}">
                <a16:creationId xmlns:a16="http://schemas.microsoft.com/office/drawing/2014/main" id="{9682558C-0EA1-4ED9-861D-13109627D841}"/>
              </a:ext>
            </a:extLst>
          </p:cNvPr>
          <p:cNvSpPr>
            <a:spLocks noGrp="1"/>
          </p:cNvSpPr>
          <p:nvPr>
            <p:ph type="sldNum" sz="quarter" idx="12"/>
          </p:nvPr>
        </p:nvSpPr>
        <p:spPr/>
        <p:txBody>
          <a:bodyPr/>
          <a:lstStyle/>
          <a:p>
            <a:fld id="{6D22F896-40B5-4ADD-8801-0D06FADFA095}" type="slidenum">
              <a:rPr lang="en-US" smtClean="0"/>
              <a:t>44</a:t>
            </a:fld>
            <a:endParaRPr lang="en-US" dirty="0"/>
          </a:p>
        </p:txBody>
      </p:sp>
    </p:spTree>
    <p:extLst>
      <p:ext uri="{BB962C8B-B14F-4D97-AF65-F5344CB8AC3E}">
        <p14:creationId xmlns:p14="http://schemas.microsoft.com/office/powerpoint/2010/main" val="37580247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F0DB3-7576-4458-89AC-3BC36C6D4DF1}"/>
              </a:ext>
            </a:extLst>
          </p:cNvPr>
          <p:cNvSpPr>
            <a:spLocks noGrp="1"/>
          </p:cNvSpPr>
          <p:nvPr>
            <p:ph type="title"/>
          </p:nvPr>
        </p:nvSpPr>
        <p:spPr/>
        <p:txBody>
          <a:bodyPr>
            <a:normAutofit fontScale="90000"/>
          </a:bodyPr>
          <a:lstStyle/>
          <a:p>
            <a:r>
              <a:rPr lang="ar-BH" b="1" dirty="0"/>
              <a:t>في جودة التعليم</a:t>
            </a:r>
            <a:br>
              <a:rPr lang="en-US" dirty="0"/>
            </a:br>
            <a:endParaRPr lang="en-US" dirty="0"/>
          </a:p>
        </p:txBody>
      </p:sp>
      <p:sp>
        <p:nvSpPr>
          <p:cNvPr id="3" name="Content Placeholder 2">
            <a:extLst>
              <a:ext uri="{FF2B5EF4-FFF2-40B4-BE49-F238E27FC236}">
                <a16:creationId xmlns:a16="http://schemas.microsoft.com/office/drawing/2014/main" id="{493FD781-F5D1-412C-BB02-36CDDBEA3AFF}"/>
              </a:ext>
            </a:extLst>
          </p:cNvPr>
          <p:cNvSpPr>
            <a:spLocks noGrp="1"/>
          </p:cNvSpPr>
          <p:nvPr>
            <p:ph idx="1"/>
          </p:nvPr>
        </p:nvSpPr>
        <p:spPr/>
        <p:txBody>
          <a:bodyPr>
            <a:normAutofit/>
          </a:bodyPr>
          <a:lstStyle/>
          <a:p>
            <a:pPr algn="r" rtl="1"/>
            <a:r>
              <a:rPr lang="ar-BH" dirty="0"/>
              <a:t>يقوم مفهوم الجودة على توفير تكافؤ الفرص أمام الجميع في </a:t>
            </a:r>
            <a:r>
              <a:rPr lang="ar-BH" b="1" dirty="0">
                <a:solidFill>
                  <a:srgbClr val="FF0000"/>
                </a:solidFill>
              </a:rPr>
              <a:t>الحصول على تعليم نوعي </a:t>
            </a:r>
            <a:r>
              <a:rPr lang="ar-BH" dirty="0"/>
              <a:t>، من دون تمييز أو فواصل طبقية أو فئوية. </a:t>
            </a:r>
          </a:p>
          <a:p>
            <a:pPr algn="r" rtl="1"/>
            <a:r>
              <a:rPr lang="ar-BH" dirty="0"/>
              <a:t>انطلاقا من الوعي الكامل بأنه لا يمكن أن يكون التطلع نحو إقامة تنمية راسخة وعميقة ، من دون الاستناد </a:t>
            </a:r>
            <a:r>
              <a:rPr lang="ar-BH" b="1" dirty="0">
                <a:solidFill>
                  <a:srgbClr val="FF0000"/>
                </a:solidFill>
              </a:rPr>
              <a:t>إلى تعليم متنام ومتطور</a:t>
            </a:r>
            <a:r>
              <a:rPr lang="ar-BH" dirty="0"/>
              <a:t> قادر على تقديم المهارات اللازمة  لخلق الكادر المؤهل لأداء دوره في خدمة المجتمع.</a:t>
            </a:r>
          </a:p>
          <a:p>
            <a:pPr algn="r"/>
            <a:endParaRPr lang="en-US" dirty="0"/>
          </a:p>
        </p:txBody>
      </p:sp>
      <p:sp>
        <p:nvSpPr>
          <p:cNvPr id="4" name="Date Placeholder 3">
            <a:extLst>
              <a:ext uri="{FF2B5EF4-FFF2-40B4-BE49-F238E27FC236}">
                <a16:creationId xmlns:a16="http://schemas.microsoft.com/office/drawing/2014/main" id="{BF856859-7396-431C-A7ED-954F172AE9D7}"/>
              </a:ext>
            </a:extLst>
          </p:cNvPr>
          <p:cNvSpPr>
            <a:spLocks noGrp="1"/>
          </p:cNvSpPr>
          <p:nvPr>
            <p:ph type="dt" sz="half" idx="10"/>
          </p:nvPr>
        </p:nvSpPr>
        <p:spPr/>
        <p:txBody>
          <a:bodyPr/>
          <a:lstStyle/>
          <a:p>
            <a:fld id="{4F98D1D4-37F5-489D-AC66-3B8312977F43}" type="datetime2">
              <a:rPr lang="en-US" smtClean="0"/>
              <a:t>Thursday, April 19, 2018</a:t>
            </a:fld>
            <a:endParaRPr lang="en-US" dirty="0"/>
          </a:p>
        </p:txBody>
      </p:sp>
      <p:sp>
        <p:nvSpPr>
          <p:cNvPr id="5" name="Slide Number Placeholder 4">
            <a:extLst>
              <a:ext uri="{FF2B5EF4-FFF2-40B4-BE49-F238E27FC236}">
                <a16:creationId xmlns:a16="http://schemas.microsoft.com/office/drawing/2014/main" id="{FF855291-CAFB-4763-8981-7F9425040ED4}"/>
              </a:ext>
            </a:extLst>
          </p:cNvPr>
          <p:cNvSpPr>
            <a:spLocks noGrp="1"/>
          </p:cNvSpPr>
          <p:nvPr>
            <p:ph type="sldNum" sz="quarter" idx="12"/>
          </p:nvPr>
        </p:nvSpPr>
        <p:spPr/>
        <p:txBody>
          <a:bodyPr/>
          <a:lstStyle/>
          <a:p>
            <a:fld id="{6D22F896-40B5-4ADD-8801-0D06FADFA095}" type="slidenum">
              <a:rPr lang="en-US" smtClean="0"/>
              <a:t>45</a:t>
            </a:fld>
            <a:endParaRPr lang="en-US" dirty="0"/>
          </a:p>
        </p:txBody>
      </p:sp>
    </p:spTree>
    <p:extLst>
      <p:ext uri="{BB962C8B-B14F-4D97-AF65-F5344CB8AC3E}">
        <p14:creationId xmlns:p14="http://schemas.microsoft.com/office/powerpoint/2010/main" val="134298541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3A549-5570-498D-8DEF-0907C85B6CC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48AAC85-3C36-48D0-9BFA-7EA5F4C0A080}"/>
              </a:ext>
            </a:extLst>
          </p:cNvPr>
          <p:cNvSpPr>
            <a:spLocks noGrp="1"/>
          </p:cNvSpPr>
          <p:nvPr>
            <p:ph idx="1"/>
          </p:nvPr>
        </p:nvSpPr>
        <p:spPr/>
        <p:txBody>
          <a:bodyPr/>
          <a:lstStyle/>
          <a:p>
            <a:pPr algn="r" rtl="1"/>
            <a:r>
              <a:rPr lang="ar-BH" dirty="0"/>
              <a:t> ومن هذا التطلع تتبدى أهمية العمل على تشجيع وتطوير فعاليات التعليم المستمر، حيث المضي في </a:t>
            </a:r>
            <a:r>
              <a:rPr lang="ar-BH" b="1" dirty="0">
                <a:solidFill>
                  <a:srgbClr val="FF0000"/>
                </a:solidFill>
              </a:rPr>
              <a:t>تطوير كفاءة المعلم </a:t>
            </a:r>
            <a:r>
              <a:rPr lang="ar-BH" dirty="0"/>
              <a:t>، من خلال الدورات واللقاءات العلمية وتعزيز البحث العلمي. </a:t>
            </a:r>
          </a:p>
          <a:p>
            <a:pPr algn="r" rtl="1"/>
            <a:r>
              <a:rPr lang="ar-BH" dirty="0"/>
              <a:t>في مناخ يقوم على تعزيز مجال </a:t>
            </a:r>
            <a:r>
              <a:rPr lang="ar-BH" b="1" dirty="0">
                <a:solidFill>
                  <a:srgbClr val="FF0000"/>
                </a:solidFill>
              </a:rPr>
              <a:t>ثقافة الحوار والمشاركة والاعتراف بالآخر</a:t>
            </a:r>
            <a:r>
              <a:rPr lang="ar-BH" dirty="0"/>
              <a:t>، واعتماد الفكر الابتكاري الخلاق، حيث اعتمادية صناعة الكادر القادر على أداء مهامه و واجباته المناطة به بكفاءة وأهلية.</a:t>
            </a:r>
            <a:endParaRPr lang="en-US" dirty="0"/>
          </a:p>
          <a:p>
            <a:pPr algn="r" rtl="1"/>
            <a:endParaRPr lang="en-US" dirty="0"/>
          </a:p>
        </p:txBody>
      </p:sp>
      <p:sp>
        <p:nvSpPr>
          <p:cNvPr id="4" name="Date Placeholder 3">
            <a:extLst>
              <a:ext uri="{FF2B5EF4-FFF2-40B4-BE49-F238E27FC236}">
                <a16:creationId xmlns:a16="http://schemas.microsoft.com/office/drawing/2014/main" id="{8578FD6E-DCB8-4BE4-B134-CF8F08400816}"/>
              </a:ext>
            </a:extLst>
          </p:cNvPr>
          <p:cNvSpPr>
            <a:spLocks noGrp="1"/>
          </p:cNvSpPr>
          <p:nvPr>
            <p:ph type="dt" sz="half" idx="10"/>
          </p:nvPr>
        </p:nvSpPr>
        <p:spPr/>
        <p:txBody>
          <a:bodyPr/>
          <a:lstStyle/>
          <a:p>
            <a:fld id="{DBDC175D-C96B-4EA4-A8A2-A527ACECA145}" type="datetime1">
              <a:rPr lang="en-US" smtClean="0"/>
              <a:t>4/19/2018</a:t>
            </a:fld>
            <a:endParaRPr lang="en-US"/>
          </a:p>
        </p:txBody>
      </p:sp>
      <p:sp>
        <p:nvSpPr>
          <p:cNvPr id="5" name="Slide Number Placeholder 4">
            <a:extLst>
              <a:ext uri="{FF2B5EF4-FFF2-40B4-BE49-F238E27FC236}">
                <a16:creationId xmlns:a16="http://schemas.microsoft.com/office/drawing/2014/main" id="{2C57E829-925C-47CD-9160-4D530312C847}"/>
              </a:ext>
            </a:extLst>
          </p:cNvPr>
          <p:cNvSpPr>
            <a:spLocks noGrp="1"/>
          </p:cNvSpPr>
          <p:nvPr>
            <p:ph type="sldNum" sz="quarter" idx="12"/>
          </p:nvPr>
        </p:nvSpPr>
        <p:spPr/>
        <p:txBody>
          <a:bodyPr/>
          <a:lstStyle/>
          <a:p>
            <a:fld id="{2B8BD0BC-D153-4718-AA84-72DD4AEE9CD9}" type="slidenum">
              <a:rPr lang="en-US" smtClean="0"/>
              <a:t>46</a:t>
            </a:fld>
            <a:endParaRPr lang="en-US"/>
          </a:p>
        </p:txBody>
      </p:sp>
    </p:spTree>
    <p:extLst>
      <p:ext uri="{BB962C8B-B14F-4D97-AF65-F5344CB8AC3E}">
        <p14:creationId xmlns:p14="http://schemas.microsoft.com/office/powerpoint/2010/main" val="26658372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99570-F209-4593-92C6-B72C9F3F705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C7A83C-1541-4E26-B837-6B9D77DC17E0}"/>
              </a:ext>
            </a:extLst>
          </p:cNvPr>
          <p:cNvSpPr>
            <a:spLocks noGrp="1"/>
          </p:cNvSpPr>
          <p:nvPr>
            <p:ph idx="1"/>
          </p:nvPr>
        </p:nvSpPr>
        <p:spPr/>
        <p:txBody>
          <a:bodyPr>
            <a:normAutofit fontScale="85000" lnSpcReduction="20000"/>
          </a:bodyPr>
          <a:lstStyle/>
          <a:p>
            <a:pPr algn="r" rtl="1"/>
            <a:r>
              <a:rPr lang="ar-BH" dirty="0"/>
              <a:t>لا يمكن لمفهوم الجودة التعليمية أن يصل إلى غاياته المنشودة، في ظل </a:t>
            </a:r>
            <a:r>
              <a:rPr lang="ar-BH" dirty="0">
                <a:solidFill>
                  <a:srgbClr val="FF0000"/>
                </a:solidFill>
              </a:rPr>
              <a:t>أحوال العزل </a:t>
            </a:r>
            <a:r>
              <a:rPr lang="ar-BH" dirty="0"/>
              <a:t>الذي تعيشه المؤسسة التربوية الراهنة. </a:t>
            </a:r>
          </a:p>
          <a:p>
            <a:pPr algn="r" rtl="1"/>
            <a:r>
              <a:rPr lang="ar-BH" dirty="0"/>
              <a:t>فالتعليم المنشود و المرغوب ، يقوم </a:t>
            </a:r>
            <a:r>
              <a:rPr lang="ar-BH" dirty="0">
                <a:solidFill>
                  <a:srgbClr val="FF0000"/>
                </a:solidFill>
              </a:rPr>
              <a:t>على التفاعلية  العميقة </a:t>
            </a:r>
            <a:r>
              <a:rPr lang="ar-BH" dirty="0"/>
              <a:t>والدالة مع الأحوال و الأوضاع الاجتماعية ،</a:t>
            </a:r>
          </a:p>
          <a:p>
            <a:pPr algn="r" rtl="1"/>
            <a:r>
              <a:rPr lang="ar-BH" dirty="0"/>
              <a:t> ومن هنا تبرز أهمية التوجه نحو البحث </a:t>
            </a:r>
            <a:r>
              <a:rPr lang="ar-BH" dirty="0">
                <a:solidFill>
                  <a:srgbClr val="FF0000"/>
                </a:solidFill>
              </a:rPr>
              <a:t>عن مصادر تمويل التعليم</a:t>
            </a:r>
            <a:r>
              <a:rPr lang="ar-BH" dirty="0"/>
              <a:t>، من خلال حث المؤسسات الإنتاجية ذات الحضور الواقعي والفاعل في سوق العمل. </a:t>
            </a:r>
          </a:p>
          <a:p>
            <a:pPr algn="r" rtl="1"/>
            <a:r>
              <a:rPr lang="ar-BH" dirty="0"/>
              <a:t>فالأمر هنا لا ينطوي على رعاية أبوية، بقدر ما يقوم على </a:t>
            </a:r>
            <a:r>
              <a:rPr lang="ar-BH" dirty="0">
                <a:solidFill>
                  <a:srgbClr val="FF0000"/>
                </a:solidFill>
              </a:rPr>
              <a:t>ربط التعليم بحاجات تلك المؤسسات، </a:t>
            </a:r>
            <a:r>
              <a:rPr lang="ar-BH" dirty="0"/>
              <a:t>المنبثقة عن واقع عملي مباشر، وليس ارتهانا للمراحل الدراسية التقليدية، حيث السنوات الطويلة التي يمضيها الطالب في نظام تعليمي  قوامه التنظير ، المعلومة المعدة لاجتياز عقبة الامتحان والحصول على الشهادة الدراسية، التي غدت الغاية والمقصد النهائي.</a:t>
            </a:r>
            <a:endParaRPr lang="en-US" dirty="0"/>
          </a:p>
          <a:p>
            <a:pPr algn="r" rtl="1"/>
            <a:endParaRPr lang="en-US" dirty="0"/>
          </a:p>
        </p:txBody>
      </p:sp>
      <p:sp>
        <p:nvSpPr>
          <p:cNvPr id="4" name="Date Placeholder 3">
            <a:extLst>
              <a:ext uri="{FF2B5EF4-FFF2-40B4-BE49-F238E27FC236}">
                <a16:creationId xmlns:a16="http://schemas.microsoft.com/office/drawing/2014/main" id="{BEE58D9B-C2BF-4C21-A48F-EECBF96933B1}"/>
              </a:ext>
            </a:extLst>
          </p:cNvPr>
          <p:cNvSpPr>
            <a:spLocks noGrp="1"/>
          </p:cNvSpPr>
          <p:nvPr>
            <p:ph type="dt" sz="half" idx="10"/>
          </p:nvPr>
        </p:nvSpPr>
        <p:spPr/>
        <p:txBody>
          <a:bodyPr/>
          <a:lstStyle/>
          <a:p>
            <a:fld id="{89C30911-E071-4709-9F5D-F1EA25AD632B}" type="datetime2">
              <a:rPr lang="en-US" smtClean="0"/>
              <a:t>Thursday, April 19, 2018</a:t>
            </a:fld>
            <a:endParaRPr lang="en-US" dirty="0"/>
          </a:p>
        </p:txBody>
      </p:sp>
      <p:sp>
        <p:nvSpPr>
          <p:cNvPr id="5" name="Slide Number Placeholder 4">
            <a:extLst>
              <a:ext uri="{FF2B5EF4-FFF2-40B4-BE49-F238E27FC236}">
                <a16:creationId xmlns:a16="http://schemas.microsoft.com/office/drawing/2014/main" id="{1CE36E49-BED6-4BA7-A301-20F6B8690BF8}"/>
              </a:ext>
            </a:extLst>
          </p:cNvPr>
          <p:cNvSpPr>
            <a:spLocks noGrp="1"/>
          </p:cNvSpPr>
          <p:nvPr>
            <p:ph type="sldNum" sz="quarter" idx="12"/>
          </p:nvPr>
        </p:nvSpPr>
        <p:spPr/>
        <p:txBody>
          <a:bodyPr/>
          <a:lstStyle/>
          <a:p>
            <a:fld id="{6D22F896-40B5-4ADD-8801-0D06FADFA095}" type="slidenum">
              <a:rPr lang="en-US" smtClean="0"/>
              <a:t>47</a:t>
            </a:fld>
            <a:endParaRPr lang="en-US" dirty="0"/>
          </a:p>
        </p:txBody>
      </p:sp>
    </p:spTree>
    <p:extLst>
      <p:ext uri="{BB962C8B-B14F-4D97-AF65-F5344CB8AC3E}">
        <p14:creationId xmlns:p14="http://schemas.microsoft.com/office/powerpoint/2010/main" val="129877258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0A40D-6E77-4215-B04C-E3AC8EB579E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044FE72-BFD6-4FAB-BF20-C198AF4A3DC0}"/>
              </a:ext>
            </a:extLst>
          </p:cNvPr>
          <p:cNvSpPr>
            <a:spLocks noGrp="1"/>
          </p:cNvSpPr>
          <p:nvPr>
            <p:ph idx="1"/>
          </p:nvPr>
        </p:nvSpPr>
        <p:spPr/>
        <p:txBody>
          <a:bodyPr>
            <a:normAutofit fontScale="77500" lnSpcReduction="20000"/>
          </a:bodyPr>
          <a:lstStyle/>
          <a:p>
            <a:pPr algn="r" rtl="1"/>
            <a:r>
              <a:rPr lang="ar-BH" dirty="0"/>
              <a:t>لا يمكن بلوغ الجودة في التعليم من دون </a:t>
            </a:r>
            <a:r>
              <a:rPr lang="ar-BH" dirty="0">
                <a:solidFill>
                  <a:srgbClr val="FF0000"/>
                </a:solidFill>
              </a:rPr>
              <a:t>اعتماد المهنية وإعداد الكادر التعليمي </a:t>
            </a:r>
            <a:r>
              <a:rPr lang="ar-BH" dirty="0"/>
              <a:t>المحترف الذي يعي مسؤولياته الأخلاقية والثقافية،</a:t>
            </a:r>
          </a:p>
          <a:p>
            <a:pPr algn="r" rtl="1"/>
            <a:r>
              <a:rPr lang="ar-BH" dirty="0"/>
              <a:t> فالتعليم لا ينطوي على تقديم محاضرة لمجموعة من الطلبة، بقدر ما يكون المعلم بمثابة الكشاف الذي </a:t>
            </a:r>
            <a:r>
              <a:rPr lang="ar-BH" dirty="0">
                <a:solidFill>
                  <a:srgbClr val="FF0000"/>
                </a:solidFill>
              </a:rPr>
              <a:t>يترصد المواهب والقدرات والإمكانات </a:t>
            </a:r>
            <a:r>
              <a:rPr lang="ar-BH" dirty="0"/>
              <a:t>والملكات العقلية، وهذا بالطبع لا يأتي من فراغ، بقدر ما يقوم على جملة من الفعاليات العلمية، والتي يأتي التدريب والإعداد للمعلم الدور الأهم فيها، معززا بتوفير المناخ الفكري الناقد، </a:t>
            </a:r>
          </a:p>
          <a:p>
            <a:pPr algn="r" rtl="1"/>
            <a:r>
              <a:rPr lang="ar-BH" dirty="0"/>
              <a:t>حيث </a:t>
            </a:r>
            <a:r>
              <a:rPr lang="ar-BH" dirty="0">
                <a:solidFill>
                  <a:srgbClr val="FF0000"/>
                </a:solidFill>
              </a:rPr>
              <a:t>الوعي الجاد بالذات والآخر</a:t>
            </a:r>
            <a:r>
              <a:rPr lang="ar-BH" dirty="0"/>
              <a:t>، والترصد البيّن والمدقق في جدليات الأصالة والمعاصرة، العقل والنقل، التقليدي والحداثي.</a:t>
            </a:r>
          </a:p>
          <a:p>
            <a:pPr algn="r" rtl="1"/>
            <a:r>
              <a:rPr lang="ar-BH" dirty="0"/>
              <a:t> والحرص على دعم وتعزيز طريقة التعاطي مع </a:t>
            </a:r>
            <a:r>
              <a:rPr lang="ar-BH" dirty="0">
                <a:solidFill>
                  <a:srgbClr val="FF0000"/>
                </a:solidFill>
              </a:rPr>
              <a:t>التقانة الإلكترونية</a:t>
            </a:r>
            <a:r>
              <a:rPr lang="ar-BH" dirty="0"/>
              <a:t>، بما يضفي على العملية التربوية الإفادة والتطوير والتحسين والجدوى العلمية، </a:t>
            </a:r>
          </a:p>
          <a:p>
            <a:pPr algn="r" rtl="1"/>
            <a:r>
              <a:rPr lang="ar-BH" dirty="0"/>
              <a:t> لا أن تتحول </a:t>
            </a:r>
            <a:r>
              <a:rPr lang="ar-BH" dirty="0">
                <a:solidFill>
                  <a:srgbClr val="FF0000"/>
                </a:solidFill>
              </a:rPr>
              <a:t>الأجهزة الإلكترونية إلى مجرد ديكور </a:t>
            </a:r>
            <a:r>
              <a:rPr lang="ar-BH" dirty="0"/>
              <a:t>و إكسسوار تتم إضافته إلى البناية المدرسية ، تحت دعوى اللحاق بالموضة الرائجة.</a:t>
            </a:r>
            <a:endParaRPr lang="en-US" dirty="0"/>
          </a:p>
          <a:p>
            <a:pPr algn="r" rtl="1"/>
            <a:endParaRPr lang="en-US" dirty="0"/>
          </a:p>
        </p:txBody>
      </p:sp>
      <p:sp>
        <p:nvSpPr>
          <p:cNvPr id="4" name="Date Placeholder 3">
            <a:extLst>
              <a:ext uri="{FF2B5EF4-FFF2-40B4-BE49-F238E27FC236}">
                <a16:creationId xmlns:a16="http://schemas.microsoft.com/office/drawing/2014/main" id="{99F8B12D-3D39-4191-A813-CC1CC68FBA80}"/>
              </a:ext>
            </a:extLst>
          </p:cNvPr>
          <p:cNvSpPr>
            <a:spLocks noGrp="1"/>
          </p:cNvSpPr>
          <p:nvPr>
            <p:ph type="dt" sz="half" idx="10"/>
          </p:nvPr>
        </p:nvSpPr>
        <p:spPr/>
        <p:txBody>
          <a:bodyPr/>
          <a:lstStyle/>
          <a:p>
            <a:fld id="{AE31248F-EB8E-45ED-95E1-2CC8407587F7}" type="datetime2">
              <a:rPr lang="en-US" smtClean="0"/>
              <a:t>Thursday, April 19, 2018</a:t>
            </a:fld>
            <a:endParaRPr lang="en-US" dirty="0"/>
          </a:p>
        </p:txBody>
      </p:sp>
      <p:sp>
        <p:nvSpPr>
          <p:cNvPr id="5" name="Slide Number Placeholder 4">
            <a:extLst>
              <a:ext uri="{FF2B5EF4-FFF2-40B4-BE49-F238E27FC236}">
                <a16:creationId xmlns:a16="http://schemas.microsoft.com/office/drawing/2014/main" id="{37644DFB-6D9A-47AE-BE8E-4B9E821A40DB}"/>
              </a:ext>
            </a:extLst>
          </p:cNvPr>
          <p:cNvSpPr>
            <a:spLocks noGrp="1"/>
          </p:cNvSpPr>
          <p:nvPr>
            <p:ph type="sldNum" sz="quarter" idx="12"/>
          </p:nvPr>
        </p:nvSpPr>
        <p:spPr/>
        <p:txBody>
          <a:bodyPr/>
          <a:lstStyle/>
          <a:p>
            <a:fld id="{6D22F896-40B5-4ADD-8801-0D06FADFA095}" type="slidenum">
              <a:rPr lang="en-US" smtClean="0"/>
              <a:t>48</a:t>
            </a:fld>
            <a:endParaRPr lang="en-US" dirty="0"/>
          </a:p>
        </p:txBody>
      </p:sp>
    </p:spTree>
    <p:extLst>
      <p:ext uri="{BB962C8B-B14F-4D97-AF65-F5344CB8AC3E}">
        <p14:creationId xmlns:p14="http://schemas.microsoft.com/office/powerpoint/2010/main" val="81670927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B09E0-F321-46D8-BE4E-949A0494A25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82F6CA3-3E5E-413C-9A2A-09B2A161ADF5}"/>
              </a:ext>
            </a:extLst>
          </p:cNvPr>
          <p:cNvSpPr>
            <a:spLocks noGrp="1"/>
          </p:cNvSpPr>
          <p:nvPr>
            <p:ph idx="1"/>
          </p:nvPr>
        </p:nvSpPr>
        <p:spPr/>
        <p:txBody>
          <a:bodyPr>
            <a:normAutofit fontScale="92500" lnSpcReduction="20000"/>
          </a:bodyPr>
          <a:lstStyle/>
          <a:p>
            <a:pPr algn="r" rtl="1"/>
            <a:r>
              <a:rPr lang="ar-BH" dirty="0"/>
              <a:t>الاستدامة التربوية  والتعليمية جهد خلاق يقوم على  حث الجهود نحو </a:t>
            </a:r>
            <a:r>
              <a:rPr lang="ar-BH" dirty="0">
                <a:solidFill>
                  <a:srgbClr val="FF0000"/>
                </a:solidFill>
              </a:rPr>
              <a:t>الضبط للمجمل من الجهود والممارسات</a:t>
            </a:r>
            <a:r>
              <a:rPr lang="ar-BH" dirty="0"/>
              <a:t>، انطلاقا من تكريس </a:t>
            </a:r>
            <a:r>
              <a:rPr lang="ar-BH" b="1" dirty="0">
                <a:solidFill>
                  <a:srgbClr val="FF0000"/>
                </a:solidFill>
              </a:rPr>
              <a:t>ثقافة المتابعة </a:t>
            </a:r>
            <a:r>
              <a:rPr lang="ar-BH" dirty="0"/>
              <a:t>، </a:t>
            </a:r>
          </a:p>
          <a:p>
            <a:pPr algn="r" rtl="1"/>
            <a:r>
              <a:rPr lang="ar-BH" dirty="0"/>
              <a:t>وجعل </a:t>
            </a:r>
            <a:r>
              <a:rPr lang="ar-BH" b="1" dirty="0">
                <a:solidFill>
                  <a:srgbClr val="FF0000"/>
                </a:solidFill>
              </a:rPr>
              <a:t>التقويم</a:t>
            </a:r>
            <a:r>
              <a:rPr lang="ar-BH" dirty="0">
                <a:solidFill>
                  <a:srgbClr val="FF0000"/>
                </a:solidFill>
              </a:rPr>
              <a:t> </a:t>
            </a:r>
            <a:r>
              <a:rPr lang="ar-BH" dirty="0"/>
              <a:t>بمثابة المعيار العلمي الأساس الذي يتم من خلاله تشخيص مدى التفاعل البنّاء داخل المؤسسة التربوية، لا أن يتم تحويله إلى أداة للابتزاز من قبل الطالب أو الإدارة التربوية،</a:t>
            </a:r>
          </a:p>
          <a:p>
            <a:pPr algn="r" rtl="1"/>
            <a:r>
              <a:rPr lang="ar-BH" dirty="0"/>
              <a:t> فالمقصد الأصل فيه يقوم على ؛  </a:t>
            </a:r>
            <a:r>
              <a:rPr lang="ar-BH" b="1" dirty="0">
                <a:solidFill>
                  <a:srgbClr val="FF0000"/>
                </a:solidFill>
              </a:rPr>
              <a:t>الارتقاء بمستوى الانجاز </a:t>
            </a:r>
            <a:r>
              <a:rPr lang="ar-BH" b="1" dirty="0"/>
              <a:t>التعليمي والتربوي،</a:t>
            </a:r>
          </a:p>
          <a:p>
            <a:pPr algn="r" rtl="1"/>
            <a:r>
              <a:rPr lang="ar-BH" b="1" dirty="0"/>
              <a:t> و رفع </a:t>
            </a:r>
            <a:r>
              <a:rPr lang="ar-BH" b="1" dirty="0">
                <a:solidFill>
                  <a:srgbClr val="FF0000"/>
                </a:solidFill>
              </a:rPr>
              <a:t>الإنتاجية  والكفاءة</a:t>
            </a:r>
            <a:r>
              <a:rPr lang="ar-BH" b="1" dirty="0"/>
              <a:t>،</a:t>
            </a:r>
          </a:p>
          <a:p>
            <a:pPr algn="r" rtl="1"/>
            <a:r>
              <a:rPr lang="ar-BH" b="1" dirty="0"/>
              <a:t> وتحقيق </a:t>
            </a:r>
            <a:r>
              <a:rPr lang="ar-BH" b="1" dirty="0">
                <a:solidFill>
                  <a:srgbClr val="FF0000"/>
                </a:solidFill>
              </a:rPr>
              <a:t>الانضباط الوظيفي</a:t>
            </a:r>
            <a:r>
              <a:rPr lang="ar-BH" b="1" dirty="0"/>
              <a:t>، والشفافية،  والعمل على استمرارية المؤسسة التربوية. </a:t>
            </a:r>
            <a:endParaRPr lang="en-US" dirty="0"/>
          </a:p>
        </p:txBody>
      </p:sp>
      <p:sp>
        <p:nvSpPr>
          <p:cNvPr id="4" name="Date Placeholder 3">
            <a:extLst>
              <a:ext uri="{FF2B5EF4-FFF2-40B4-BE49-F238E27FC236}">
                <a16:creationId xmlns:a16="http://schemas.microsoft.com/office/drawing/2014/main" id="{6C80640A-DE9B-4438-82BD-1F181D56FFE7}"/>
              </a:ext>
            </a:extLst>
          </p:cNvPr>
          <p:cNvSpPr>
            <a:spLocks noGrp="1"/>
          </p:cNvSpPr>
          <p:nvPr>
            <p:ph type="dt" sz="half" idx="10"/>
          </p:nvPr>
        </p:nvSpPr>
        <p:spPr/>
        <p:txBody>
          <a:bodyPr/>
          <a:lstStyle/>
          <a:p>
            <a:fld id="{0FA5BFD3-B65C-41B4-ABF9-C9EF9B6BEE8F}" type="datetime2">
              <a:rPr lang="en-US" smtClean="0"/>
              <a:t>Thursday, April 19, 2018</a:t>
            </a:fld>
            <a:endParaRPr lang="en-US" dirty="0"/>
          </a:p>
        </p:txBody>
      </p:sp>
      <p:sp>
        <p:nvSpPr>
          <p:cNvPr id="5" name="Slide Number Placeholder 4">
            <a:extLst>
              <a:ext uri="{FF2B5EF4-FFF2-40B4-BE49-F238E27FC236}">
                <a16:creationId xmlns:a16="http://schemas.microsoft.com/office/drawing/2014/main" id="{9B4D03EF-44FA-481C-BE0B-7181E120F773}"/>
              </a:ext>
            </a:extLst>
          </p:cNvPr>
          <p:cNvSpPr>
            <a:spLocks noGrp="1"/>
          </p:cNvSpPr>
          <p:nvPr>
            <p:ph type="sldNum" sz="quarter" idx="12"/>
          </p:nvPr>
        </p:nvSpPr>
        <p:spPr/>
        <p:txBody>
          <a:bodyPr/>
          <a:lstStyle/>
          <a:p>
            <a:fld id="{6D22F896-40B5-4ADD-8801-0D06FADFA095}" type="slidenum">
              <a:rPr lang="en-US" smtClean="0"/>
              <a:t>49</a:t>
            </a:fld>
            <a:endParaRPr lang="en-US" dirty="0"/>
          </a:p>
        </p:txBody>
      </p:sp>
    </p:spTree>
    <p:extLst>
      <p:ext uri="{BB962C8B-B14F-4D97-AF65-F5344CB8AC3E}">
        <p14:creationId xmlns:p14="http://schemas.microsoft.com/office/powerpoint/2010/main" val="1603499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38562-539B-4B6A-AFE2-638151CAD3C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BD03640-2AEC-4079-8EED-D05E6A4D8E4C}"/>
              </a:ext>
            </a:extLst>
          </p:cNvPr>
          <p:cNvSpPr>
            <a:spLocks noGrp="1"/>
          </p:cNvSpPr>
          <p:nvPr>
            <p:ph idx="1"/>
          </p:nvPr>
        </p:nvSpPr>
        <p:spPr/>
        <p:txBody>
          <a:bodyPr/>
          <a:lstStyle/>
          <a:p>
            <a:pPr algn="r" rtl="1"/>
            <a:r>
              <a:rPr lang="ar-BH" dirty="0">
                <a:ea typeface="Calibri" panose="020F0502020204030204" pitchFamily="34" charset="0"/>
                <a:cs typeface="Simplified Arabic" panose="02020603050405020304" pitchFamily="18" charset="-78"/>
              </a:rPr>
              <a:t>من واقع التحولات والتحديات التي تواجه العالم، والتطورات الهائلة التي فرضتها أنماط الإنتاج، والاستخدام الجائر للموارد الطبيعية ،</a:t>
            </a:r>
          </a:p>
          <a:p>
            <a:pPr algn="r" rtl="1"/>
            <a:r>
              <a:rPr lang="ar-BH" dirty="0">
                <a:ea typeface="Calibri" panose="020F0502020204030204" pitchFamily="34" charset="0"/>
                <a:cs typeface="Simplified Arabic" panose="02020603050405020304" pitchFamily="18" charset="-78"/>
              </a:rPr>
              <a:t> يبرز مفهوم (</a:t>
            </a:r>
            <a:r>
              <a:rPr lang="ar-BH" b="1" dirty="0">
                <a:ea typeface="Calibri" panose="020F0502020204030204" pitchFamily="34" charset="0"/>
                <a:cs typeface="Simplified Arabic" panose="02020603050405020304" pitchFamily="18" charset="-78"/>
              </a:rPr>
              <a:t>التنمية المستدامة  </a:t>
            </a:r>
            <a:r>
              <a:rPr lang="en-US" b="1" dirty="0">
                <a:latin typeface="Simplified Arabic" panose="02020603050405020304" pitchFamily="18" charset="-78"/>
                <a:ea typeface="Calibri" panose="020F0502020204030204" pitchFamily="34" charset="0"/>
              </a:rPr>
              <a:t>Sustainable Development  </a:t>
            </a:r>
            <a:r>
              <a:rPr lang="ar-BH" dirty="0">
                <a:ea typeface="Calibri" panose="020F0502020204030204" pitchFamily="34" charset="0"/>
                <a:cs typeface="Simplified Arabic" panose="02020603050405020304" pitchFamily="18" charset="-78"/>
              </a:rPr>
              <a:t>)، والمستند إلى المعطيات المرتبطة</a:t>
            </a:r>
          </a:p>
          <a:p>
            <a:pPr algn="r" rtl="1"/>
            <a:r>
              <a:rPr lang="ar-BH" dirty="0">
                <a:ea typeface="Calibri" panose="020F0502020204030204" pitchFamily="34" charset="0"/>
                <a:cs typeface="Simplified Arabic" panose="02020603050405020304" pitchFamily="18" charset="-78"/>
              </a:rPr>
              <a:t> بمضمون التغيير ؛ والذي يشمل </a:t>
            </a:r>
            <a:r>
              <a:rPr lang="ar-BH" b="1" dirty="0">
                <a:solidFill>
                  <a:srgbClr val="FF0000"/>
                </a:solidFill>
                <a:ea typeface="Calibri" panose="020F0502020204030204" pitchFamily="34" charset="0"/>
                <a:cs typeface="Simplified Arabic" panose="02020603050405020304" pitchFamily="18" charset="-78"/>
              </a:rPr>
              <a:t>الأرض والمجتمع وقطاع الأعمال.</a:t>
            </a:r>
          </a:p>
          <a:p>
            <a:pPr algn="r" rtl="1"/>
            <a:r>
              <a:rPr lang="ar-BH" dirty="0">
                <a:ea typeface="Calibri" panose="020F0502020204030204" pitchFamily="34" charset="0"/>
                <a:cs typeface="Simplified Arabic" panose="02020603050405020304" pitchFamily="18" charset="-78"/>
              </a:rPr>
              <a:t>و  تلبية الحاجات الأساسية والمباشرة</a:t>
            </a:r>
            <a:endParaRPr lang="en-US" dirty="0"/>
          </a:p>
          <a:p>
            <a:pPr algn="r" rtl="1"/>
            <a:endParaRPr lang="en-US" dirty="0"/>
          </a:p>
        </p:txBody>
      </p:sp>
      <p:sp>
        <p:nvSpPr>
          <p:cNvPr id="4" name="Date Placeholder 3">
            <a:extLst>
              <a:ext uri="{FF2B5EF4-FFF2-40B4-BE49-F238E27FC236}">
                <a16:creationId xmlns:a16="http://schemas.microsoft.com/office/drawing/2014/main" id="{D5DFC271-88E4-4E15-A4B0-E761A9324080}"/>
              </a:ext>
            </a:extLst>
          </p:cNvPr>
          <p:cNvSpPr>
            <a:spLocks noGrp="1"/>
          </p:cNvSpPr>
          <p:nvPr>
            <p:ph type="dt" sz="half" idx="10"/>
          </p:nvPr>
        </p:nvSpPr>
        <p:spPr/>
        <p:txBody>
          <a:bodyPr/>
          <a:lstStyle/>
          <a:p>
            <a:fld id="{F595971E-BBFD-4881-A5D3-3195E29003E2}" type="datetime1">
              <a:rPr lang="en-US" smtClean="0"/>
              <a:t>4/19/2018</a:t>
            </a:fld>
            <a:endParaRPr lang="en-US"/>
          </a:p>
        </p:txBody>
      </p:sp>
      <p:sp>
        <p:nvSpPr>
          <p:cNvPr id="5" name="Slide Number Placeholder 4">
            <a:extLst>
              <a:ext uri="{FF2B5EF4-FFF2-40B4-BE49-F238E27FC236}">
                <a16:creationId xmlns:a16="http://schemas.microsoft.com/office/drawing/2014/main" id="{046F38FE-4AF0-4C3A-B611-E36DA6DC655F}"/>
              </a:ext>
            </a:extLst>
          </p:cNvPr>
          <p:cNvSpPr>
            <a:spLocks noGrp="1"/>
          </p:cNvSpPr>
          <p:nvPr>
            <p:ph type="sldNum" sz="quarter" idx="12"/>
          </p:nvPr>
        </p:nvSpPr>
        <p:spPr/>
        <p:txBody>
          <a:bodyPr/>
          <a:lstStyle/>
          <a:p>
            <a:fld id="{2B8BD0BC-D153-4718-AA84-72DD4AEE9CD9}" type="slidenum">
              <a:rPr lang="en-US" smtClean="0"/>
              <a:t>5</a:t>
            </a:fld>
            <a:endParaRPr lang="en-US"/>
          </a:p>
        </p:txBody>
      </p:sp>
    </p:spTree>
    <p:extLst>
      <p:ext uri="{BB962C8B-B14F-4D97-AF65-F5344CB8AC3E}">
        <p14:creationId xmlns:p14="http://schemas.microsoft.com/office/powerpoint/2010/main" val="231217812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0A3BE-2A7A-490E-BE51-E2DDF19DF2C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2B98247-A937-4FEF-8BB2-B2C30340AAA6}"/>
              </a:ext>
            </a:extLst>
          </p:cNvPr>
          <p:cNvSpPr>
            <a:spLocks noGrp="1"/>
          </p:cNvSpPr>
          <p:nvPr>
            <p:ph idx="1"/>
          </p:nvPr>
        </p:nvSpPr>
        <p:spPr/>
        <p:txBody>
          <a:bodyPr/>
          <a:lstStyle/>
          <a:p>
            <a:pPr algn="r" rtl="1"/>
            <a:r>
              <a:rPr lang="ar-BH" dirty="0"/>
              <a:t>وتبقى الاستدامة التربوية</a:t>
            </a:r>
            <a:r>
              <a:rPr lang="ar-BH" b="1" dirty="0"/>
              <a:t> </a:t>
            </a:r>
            <a:r>
              <a:rPr lang="ar-BH" dirty="0"/>
              <a:t>بمثابة الموّجه نحو التفعيل والتغيير </a:t>
            </a:r>
            <a:r>
              <a:rPr lang="ar-BH" b="1" dirty="0">
                <a:solidFill>
                  <a:srgbClr val="FF0000"/>
                </a:solidFill>
              </a:rPr>
              <a:t>والاستجابة للتحولات والتطورات </a:t>
            </a:r>
            <a:r>
              <a:rPr lang="ar-BH" dirty="0"/>
              <a:t>التي يشهدها الواقع، </a:t>
            </a:r>
          </a:p>
          <a:p>
            <a:pPr algn="r" rtl="1"/>
            <a:r>
              <a:rPr lang="ar-BH" dirty="0"/>
              <a:t>ومن هذا فإن ثقافة </a:t>
            </a:r>
            <a:r>
              <a:rPr lang="ar-BH" b="1" dirty="0">
                <a:solidFill>
                  <a:srgbClr val="FF0000"/>
                </a:solidFill>
              </a:rPr>
              <a:t>المشاركة والحوار </a:t>
            </a:r>
            <a:r>
              <a:rPr lang="ar-BH" dirty="0"/>
              <a:t>والبحث عن البدائل الممكنة والعملية تبقى بمثابة الهاجس الحاضر بدأب ومثابرة،</a:t>
            </a:r>
          </a:p>
          <a:p>
            <a:pPr algn="r" rtl="1"/>
            <a:r>
              <a:rPr lang="ar-BH" dirty="0"/>
              <a:t> ومن هذا المعطى تتبدى أهمية التطلع نحو الأخذ بنظام </a:t>
            </a:r>
            <a:r>
              <a:rPr lang="ar-BH" b="1" dirty="0">
                <a:solidFill>
                  <a:srgbClr val="FF0000"/>
                </a:solidFill>
              </a:rPr>
              <a:t>اللامركزية الإداري</a:t>
            </a:r>
            <a:r>
              <a:rPr lang="ar-BH" dirty="0"/>
              <a:t>، بوصفه الوسيلة الأكثر مرونة في تحقيق معدلات التطوير والنمو في المؤسسة التربوية. </a:t>
            </a:r>
            <a:endParaRPr lang="en-US" dirty="0"/>
          </a:p>
          <a:p>
            <a:pPr algn="r" rtl="1"/>
            <a:endParaRPr lang="en-US" dirty="0"/>
          </a:p>
        </p:txBody>
      </p:sp>
      <p:sp>
        <p:nvSpPr>
          <p:cNvPr id="4" name="Date Placeholder 3">
            <a:extLst>
              <a:ext uri="{FF2B5EF4-FFF2-40B4-BE49-F238E27FC236}">
                <a16:creationId xmlns:a16="http://schemas.microsoft.com/office/drawing/2014/main" id="{EA55867D-513B-4D52-B1EA-CF53B8ECFE25}"/>
              </a:ext>
            </a:extLst>
          </p:cNvPr>
          <p:cNvSpPr>
            <a:spLocks noGrp="1"/>
          </p:cNvSpPr>
          <p:nvPr>
            <p:ph type="dt" sz="half" idx="10"/>
          </p:nvPr>
        </p:nvSpPr>
        <p:spPr/>
        <p:txBody>
          <a:bodyPr/>
          <a:lstStyle/>
          <a:p>
            <a:fld id="{1427FAD2-C386-4E2E-BA57-CDC21C276185}" type="datetime2">
              <a:rPr lang="en-US" smtClean="0"/>
              <a:t>Thursday, April 19, 2018</a:t>
            </a:fld>
            <a:endParaRPr lang="en-US" dirty="0"/>
          </a:p>
        </p:txBody>
      </p:sp>
      <p:sp>
        <p:nvSpPr>
          <p:cNvPr id="5" name="Slide Number Placeholder 4">
            <a:extLst>
              <a:ext uri="{FF2B5EF4-FFF2-40B4-BE49-F238E27FC236}">
                <a16:creationId xmlns:a16="http://schemas.microsoft.com/office/drawing/2014/main" id="{52771112-1D03-46AD-84C2-F4420AC1883D}"/>
              </a:ext>
            </a:extLst>
          </p:cNvPr>
          <p:cNvSpPr>
            <a:spLocks noGrp="1"/>
          </p:cNvSpPr>
          <p:nvPr>
            <p:ph type="sldNum" sz="quarter" idx="12"/>
          </p:nvPr>
        </p:nvSpPr>
        <p:spPr/>
        <p:txBody>
          <a:bodyPr/>
          <a:lstStyle/>
          <a:p>
            <a:fld id="{6D22F896-40B5-4ADD-8801-0D06FADFA095}" type="slidenum">
              <a:rPr lang="en-US" smtClean="0"/>
              <a:t>50</a:t>
            </a:fld>
            <a:endParaRPr lang="en-US" dirty="0"/>
          </a:p>
        </p:txBody>
      </p:sp>
    </p:spTree>
    <p:extLst>
      <p:ext uri="{BB962C8B-B14F-4D97-AF65-F5344CB8AC3E}">
        <p14:creationId xmlns:p14="http://schemas.microsoft.com/office/powerpoint/2010/main" val="19222569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67A78-4D7B-4E0F-8CDD-B197C246BE0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C982E53-6859-457F-AEB8-731342BBB719}"/>
              </a:ext>
            </a:extLst>
          </p:cNvPr>
          <p:cNvSpPr>
            <a:spLocks noGrp="1"/>
          </p:cNvSpPr>
          <p:nvPr>
            <p:ph idx="1"/>
          </p:nvPr>
        </p:nvSpPr>
        <p:spPr/>
        <p:txBody>
          <a:bodyPr>
            <a:normAutofit fontScale="92500" lnSpcReduction="20000"/>
          </a:bodyPr>
          <a:lstStyle/>
          <a:p>
            <a:pPr algn="r" rtl="1"/>
            <a:r>
              <a:rPr lang="ar-BH" dirty="0"/>
              <a:t>تقوم المنظومة التربوية على عناصر؛ ( </a:t>
            </a:r>
            <a:r>
              <a:rPr lang="ar-BH" b="1" dirty="0">
                <a:solidFill>
                  <a:srgbClr val="FF0000"/>
                </a:solidFill>
              </a:rPr>
              <a:t>البيئة التربوية، العمليات، المدخلات، المخرجات</a:t>
            </a:r>
            <a:r>
              <a:rPr lang="ar-BH" dirty="0"/>
              <a:t>) .</a:t>
            </a:r>
          </a:p>
          <a:p>
            <a:pPr algn="r" rtl="1"/>
            <a:r>
              <a:rPr lang="ar-BH" dirty="0"/>
              <a:t> و من هذا فإن مفهوم الجودة  يقوم على توفير العناصر اللازمة لعمل المنظومة التربوية </a:t>
            </a:r>
            <a:r>
              <a:rPr lang="ar-BH" b="1" dirty="0">
                <a:solidFill>
                  <a:srgbClr val="FF0000"/>
                </a:solidFill>
              </a:rPr>
              <a:t>استجابة لحاجة المجتمع</a:t>
            </a:r>
            <a:r>
              <a:rPr lang="ar-BH" dirty="0"/>
              <a:t>، عبر الاستخدام الأمثل، والعمل على تحقيق خطة المؤسسة التربوية، بما يتوافق و أهداف النظام التعليمي والطلبة. </a:t>
            </a:r>
          </a:p>
          <a:p>
            <a:pPr algn="r" rtl="1"/>
            <a:r>
              <a:rPr lang="ar-BH" dirty="0"/>
              <a:t>ومن هذا المعطى فإن الجودة تسعى نحو </a:t>
            </a:r>
            <a:r>
              <a:rPr lang="ar-BH" b="1" dirty="0">
                <a:solidFill>
                  <a:srgbClr val="FF0000"/>
                </a:solidFill>
              </a:rPr>
              <a:t>إنزال النظام التعليمي </a:t>
            </a:r>
            <a:r>
              <a:rPr lang="ar-BH" dirty="0"/>
              <a:t>من  </a:t>
            </a:r>
            <a:r>
              <a:rPr lang="ar-BH" b="1" dirty="0">
                <a:solidFill>
                  <a:srgbClr val="FF0000"/>
                </a:solidFill>
              </a:rPr>
              <a:t>سماء المثال إلى أرض الواقع</a:t>
            </a:r>
            <a:r>
              <a:rPr lang="ar-BH" dirty="0"/>
              <a:t>، من خلال جملة من الأهداف المباشرة والفاعلة والعملية حيث التركيز على ؛</a:t>
            </a:r>
          </a:p>
          <a:p>
            <a:pPr algn="r" rtl="1"/>
            <a:r>
              <a:rPr lang="ar-BH" dirty="0"/>
              <a:t> إلزامية التعليم الأساس ومكافحة الأمية.و مواجهة مشاكل الفقر والمجاعات والبطالة والعمل على خلق فرص العمل ، </a:t>
            </a:r>
            <a:endParaRPr lang="en-US" dirty="0"/>
          </a:p>
        </p:txBody>
      </p:sp>
      <p:sp>
        <p:nvSpPr>
          <p:cNvPr id="4" name="Date Placeholder 3">
            <a:extLst>
              <a:ext uri="{FF2B5EF4-FFF2-40B4-BE49-F238E27FC236}">
                <a16:creationId xmlns:a16="http://schemas.microsoft.com/office/drawing/2014/main" id="{3FF12565-1436-438C-B83F-6CD5A51EE786}"/>
              </a:ext>
            </a:extLst>
          </p:cNvPr>
          <p:cNvSpPr>
            <a:spLocks noGrp="1"/>
          </p:cNvSpPr>
          <p:nvPr>
            <p:ph type="dt" sz="half" idx="10"/>
          </p:nvPr>
        </p:nvSpPr>
        <p:spPr/>
        <p:txBody>
          <a:bodyPr/>
          <a:lstStyle/>
          <a:p>
            <a:fld id="{256C7931-2413-4B93-B728-06BBF466F7BD}" type="datetime2">
              <a:rPr lang="en-US" smtClean="0"/>
              <a:t>Thursday, April 19, 2018</a:t>
            </a:fld>
            <a:endParaRPr lang="en-US" dirty="0"/>
          </a:p>
        </p:txBody>
      </p:sp>
      <p:sp>
        <p:nvSpPr>
          <p:cNvPr id="5" name="Slide Number Placeholder 4">
            <a:extLst>
              <a:ext uri="{FF2B5EF4-FFF2-40B4-BE49-F238E27FC236}">
                <a16:creationId xmlns:a16="http://schemas.microsoft.com/office/drawing/2014/main" id="{3F1FC2FB-1408-44D3-B9BC-424B9911AC8B}"/>
              </a:ext>
            </a:extLst>
          </p:cNvPr>
          <p:cNvSpPr>
            <a:spLocks noGrp="1"/>
          </p:cNvSpPr>
          <p:nvPr>
            <p:ph type="sldNum" sz="quarter" idx="12"/>
          </p:nvPr>
        </p:nvSpPr>
        <p:spPr/>
        <p:txBody>
          <a:bodyPr/>
          <a:lstStyle/>
          <a:p>
            <a:fld id="{6D22F896-40B5-4ADD-8801-0D06FADFA095}" type="slidenum">
              <a:rPr lang="en-US" smtClean="0"/>
              <a:t>51</a:t>
            </a:fld>
            <a:endParaRPr lang="en-US" dirty="0"/>
          </a:p>
        </p:txBody>
      </p:sp>
    </p:spTree>
    <p:extLst>
      <p:ext uri="{BB962C8B-B14F-4D97-AF65-F5344CB8AC3E}">
        <p14:creationId xmlns:p14="http://schemas.microsoft.com/office/powerpoint/2010/main" val="387734952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F5952-EC6B-4171-A1F8-49968CC72B5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8DF6424-97BC-49EE-8BF3-6345F60949E9}"/>
              </a:ext>
            </a:extLst>
          </p:cNvPr>
          <p:cNvSpPr>
            <a:spLocks noGrp="1"/>
          </p:cNvSpPr>
          <p:nvPr>
            <p:ph idx="1"/>
          </p:nvPr>
        </p:nvSpPr>
        <p:spPr/>
        <p:txBody>
          <a:bodyPr>
            <a:normAutofit fontScale="92500" lnSpcReduction="10000"/>
          </a:bodyPr>
          <a:lstStyle/>
          <a:p>
            <a:pPr algn="r" rtl="1"/>
            <a:r>
              <a:rPr lang="ar-BH" dirty="0"/>
              <a:t>و العمل على تعزيز </a:t>
            </a:r>
            <a:r>
              <a:rPr lang="ar-BH" b="1" dirty="0">
                <a:solidFill>
                  <a:srgbClr val="FF0000"/>
                </a:solidFill>
              </a:rPr>
              <a:t>ثقافة التمكين </a:t>
            </a:r>
            <a:r>
              <a:rPr lang="ar-BH" dirty="0"/>
              <a:t>وجعله البديل عن ثقافة التهميش</a:t>
            </a:r>
          </a:p>
          <a:p>
            <a:pPr algn="r" rtl="1"/>
            <a:r>
              <a:rPr lang="ar-BH" dirty="0"/>
              <a:t>.و تعزيز مسار العمل على </a:t>
            </a:r>
            <a:r>
              <a:rPr lang="ar-BH" b="1" dirty="0">
                <a:solidFill>
                  <a:srgbClr val="FF0000"/>
                </a:solidFill>
              </a:rPr>
              <a:t>رعاية الأمومة والطفولة </a:t>
            </a:r>
            <a:r>
              <a:rPr lang="ar-BH" dirty="0"/>
              <a:t>، </a:t>
            </a:r>
          </a:p>
          <a:p>
            <a:pPr algn="r" rtl="1"/>
            <a:r>
              <a:rPr lang="ar-BH" dirty="0"/>
              <a:t>والتركيز على </a:t>
            </a:r>
            <a:r>
              <a:rPr lang="ar-BH" b="1" dirty="0">
                <a:solidFill>
                  <a:srgbClr val="FF0000"/>
                </a:solidFill>
              </a:rPr>
              <a:t>تربية الطفولة </a:t>
            </a:r>
            <a:r>
              <a:rPr lang="ar-BH" dirty="0"/>
              <a:t>بوصفها الأصل المسؤول عن التنشئة.</a:t>
            </a:r>
          </a:p>
          <a:p>
            <a:pPr algn="r" rtl="1"/>
            <a:r>
              <a:rPr lang="ar-BH" dirty="0"/>
              <a:t>و خلق نظام تربوي قادر على </a:t>
            </a:r>
            <a:r>
              <a:rPr lang="ar-BH" b="1" dirty="0">
                <a:solidFill>
                  <a:srgbClr val="FF0000"/>
                </a:solidFill>
              </a:rPr>
              <a:t>مكافحة الأمراض </a:t>
            </a:r>
            <a:r>
              <a:rPr lang="ar-BH" dirty="0"/>
              <a:t>والأوبئة.</a:t>
            </a:r>
          </a:p>
          <a:p>
            <a:pPr algn="r" rtl="1"/>
            <a:r>
              <a:rPr lang="ar-BH" dirty="0"/>
              <a:t>و تأسيس </a:t>
            </a:r>
            <a:r>
              <a:rPr lang="ar-BH" b="1" dirty="0">
                <a:solidFill>
                  <a:srgbClr val="FF0000"/>
                </a:solidFill>
              </a:rPr>
              <a:t>نظام تربوي يجعل من أولوياته الحفاظ على البيئة</a:t>
            </a:r>
            <a:r>
              <a:rPr lang="ar-BH" dirty="0"/>
              <a:t>.</a:t>
            </a:r>
          </a:p>
          <a:p>
            <a:pPr algn="r" rtl="1"/>
            <a:r>
              <a:rPr lang="ar-BH" dirty="0"/>
              <a:t>و الوعي </a:t>
            </a:r>
            <a:r>
              <a:rPr lang="ar-BH" b="1" dirty="0">
                <a:solidFill>
                  <a:srgbClr val="FF0000"/>
                </a:solidFill>
              </a:rPr>
              <a:t>بثقافة المشاركة</a:t>
            </a:r>
            <a:r>
              <a:rPr lang="ar-BH" dirty="0"/>
              <a:t>، حيث العالم الذي نعيش فيه من دون فواصل.</a:t>
            </a:r>
            <a:endParaRPr lang="en-US" dirty="0"/>
          </a:p>
          <a:p>
            <a:pPr algn="r" rtl="1"/>
            <a:endParaRPr lang="en-US" dirty="0"/>
          </a:p>
        </p:txBody>
      </p:sp>
      <p:sp>
        <p:nvSpPr>
          <p:cNvPr id="4" name="Date Placeholder 3">
            <a:extLst>
              <a:ext uri="{FF2B5EF4-FFF2-40B4-BE49-F238E27FC236}">
                <a16:creationId xmlns:a16="http://schemas.microsoft.com/office/drawing/2014/main" id="{A1259F34-C1EA-4C0B-BE91-5B8E78C7CA20}"/>
              </a:ext>
            </a:extLst>
          </p:cNvPr>
          <p:cNvSpPr>
            <a:spLocks noGrp="1"/>
          </p:cNvSpPr>
          <p:nvPr>
            <p:ph type="dt" sz="half" idx="10"/>
          </p:nvPr>
        </p:nvSpPr>
        <p:spPr/>
        <p:txBody>
          <a:bodyPr/>
          <a:lstStyle/>
          <a:p>
            <a:fld id="{4F15926D-B27F-4902-85B5-341E027C0288}" type="datetime2">
              <a:rPr lang="en-US" smtClean="0"/>
              <a:t>Thursday, April 19, 2018</a:t>
            </a:fld>
            <a:endParaRPr lang="en-US" dirty="0"/>
          </a:p>
        </p:txBody>
      </p:sp>
      <p:sp>
        <p:nvSpPr>
          <p:cNvPr id="5" name="Slide Number Placeholder 4">
            <a:extLst>
              <a:ext uri="{FF2B5EF4-FFF2-40B4-BE49-F238E27FC236}">
                <a16:creationId xmlns:a16="http://schemas.microsoft.com/office/drawing/2014/main" id="{A75DB7CA-C6AA-486E-BAF8-4690A2426CBD}"/>
              </a:ext>
            </a:extLst>
          </p:cNvPr>
          <p:cNvSpPr>
            <a:spLocks noGrp="1"/>
          </p:cNvSpPr>
          <p:nvPr>
            <p:ph type="sldNum" sz="quarter" idx="12"/>
          </p:nvPr>
        </p:nvSpPr>
        <p:spPr/>
        <p:txBody>
          <a:bodyPr/>
          <a:lstStyle/>
          <a:p>
            <a:fld id="{6D22F896-40B5-4ADD-8801-0D06FADFA095}" type="slidenum">
              <a:rPr lang="en-US" smtClean="0"/>
              <a:t>52</a:t>
            </a:fld>
            <a:endParaRPr lang="en-US" dirty="0"/>
          </a:p>
        </p:txBody>
      </p:sp>
    </p:spTree>
    <p:extLst>
      <p:ext uri="{BB962C8B-B14F-4D97-AF65-F5344CB8AC3E}">
        <p14:creationId xmlns:p14="http://schemas.microsoft.com/office/powerpoint/2010/main" val="253647893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BAE8D-D24C-4F17-A35F-2EED4C50EF54}"/>
              </a:ext>
            </a:extLst>
          </p:cNvPr>
          <p:cNvSpPr>
            <a:spLocks noGrp="1"/>
          </p:cNvSpPr>
          <p:nvPr>
            <p:ph type="title"/>
          </p:nvPr>
        </p:nvSpPr>
        <p:spPr/>
        <p:txBody>
          <a:bodyPr>
            <a:normAutofit fontScale="90000"/>
          </a:bodyPr>
          <a:lstStyle/>
          <a:p>
            <a:r>
              <a:rPr lang="ar-BH" b="1" dirty="0"/>
              <a:t> خلاصة و استنتاجات   </a:t>
            </a:r>
            <a:br>
              <a:rPr lang="en-US" dirty="0"/>
            </a:br>
            <a:endParaRPr lang="en-US" dirty="0"/>
          </a:p>
        </p:txBody>
      </p:sp>
      <p:sp>
        <p:nvSpPr>
          <p:cNvPr id="3" name="Content Placeholder 2">
            <a:extLst>
              <a:ext uri="{FF2B5EF4-FFF2-40B4-BE49-F238E27FC236}">
                <a16:creationId xmlns:a16="http://schemas.microsoft.com/office/drawing/2014/main" id="{D73FBCD9-D29D-4558-9F2D-840E4DB8F5CA}"/>
              </a:ext>
            </a:extLst>
          </p:cNvPr>
          <p:cNvSpPr>
            <a:spLocks noGrp="1"/>
          </p:cNvSpPr>
          <p:nvPr>
            <p:ph idx="1"/>
          </p:nvPr>
        </p:nvSpPr>
        <p:spPr/>
        <p:txBody>
          <a:bodyPr>
            <a:normAutofit fontScale="85000" lnSpcReduction="20000"/>
          </a:bodyPr>
          <a:lstStyle/>
          <a:p>
            <a:pPr algn="r" rtl="1"/>
            <a:r>
              <a:rPr lang="ar-BH" b="1" dirty="0"/>
              <a:t>التنمية البشرية </a:t>
            </a:r>
            <a:r>
              <a:rPr lang="ar-BH" dirty="0"/>
              <a:t>هنا،  تتمثل في التركيز على أهمية الإنسان عبر تكثيف الجهد نحو </a:t>
            </a:r>
            <a:r>
              <a:rPr lang="ar-BH" b="1" dirty="0">
                <a:solidFill>
                  <a:srgbClr val="FF0000"/>
                </a:solidFill>
              </a:rPr>
              <a:t>إعداده ليتولى مسؤولياته </a:t>
            </a:r>
            <a:r>
              <a:rPr lang="ar-BH" dirty="0"/>
              <a:t>الاقتصادية والاجتماعية والسياسية، بما ينسجم والتحولات التي يشهدها العالم.</a:t>
            </a:r>
          </a:p>
          <a:p>
            <a:pPr algn="r" rtl="1"/>
            <a:r>
              <a:rPr lang="ar-BH" dirty="0"/>
              <a:t> بقوام العناصر الثلاثة؛ ( </a:t>
            </a:r>
            <a:r>
              <a:rPr lang="ar-BH" b="1" dirty="0"/>
              <a:t>التعليم، الصحة، الدخل</a:t>
            </a:r>
            <a:r>
              <a:rPr lang="ar-BH" dirty="0"/>
              <a:t>)  حيث التركيز على المعطيات المتمثلة في </a:t>
            </a:r>
          </a:p>
          <a:p>
            <a:pPr algn="r" rtl="1"/>
            <a:r>
              <a:rPr lang="ar-BH" dirty="0"/>
              <a:t>؛ البحث العميق في عناصر الإنتاج، حيث التركيز على</a:t>
            </a:r>
          </a:p>
          <a:p>
            <a:pPr algn="r" rtl="1"/>
            <a:r>
              <a:rPr lang="ar-BH" dirty="0">
                <a:solidFill>
                  <a:srgbClr val="FF0000"/>
                </a:solidFill>
              </a:rPr>
              <a:t> </a:t>
            </a:r>
            <a:r>
              <a:rPr lang="ar-BH" b="1" dirty="0">
                <a:solidFill>
                  <a:srgbClr val="FF0000"/>
                </a:solidFill>
              </a:rPr>
              <a:t>الطبيعة</a:t>
            </a:r>
            <a:r>
              <a:rPr lang="ar-BH" dirty="0">
                <a:solidFill>
                  <a:srgbClr val="FF0000"/>
                </a:solidFill>
              </a:rPr>
              <a:t> </a:t>
            </a:r>
            <a:r>
              <a:rPr lang="ar-BH" dirty="0"/>
              <a:t>بما تمثله من موارد متاحة، وطريقة التعاطي معها على الصعيدين الإنساني وطريقة الاستثمار القانوني لها.</a:t>
            </a:r>
          </a:p>
          <a:p>
            <a:pPr algn="r" rtl="1"/>
            <a:r>
              <a:rPr lang="ar-BH" dirty="0">
                <a:solidFill>
                  <a:srgbClr val="FF0000"/>
                </a:solidFill>
              </a:rPr>
              <a:t> و</a:t>
            </a:r>
            <a:r>
              <a:rPr lang="ar-BH" b="1" dirty="0">
                <a:solidFill>
                  <a:srgbClr val="FF0000"/>
                </a:solidFill>
              </a:rPr>
              <a:t>العمل</a:t>
            </a:r>
            <a:r>
              <a:rPr lang="ar-BH" dirty="0">
                <a:solidFill>
                  <a:srgbClr val="FF0000"/>
                </a:solidFill>
              </a:rPr>
              <a:t> </a:t>
            </a:r>
            <a:r>
              <a:rPr lang="ar-BH" dirty="0"/>
              <a:t>بما يمثله من قيمة إنسانية و التشريعات المتعلقة به على صعيد حقوق العامل والواجبات المناطة به والأجور و تقسيم العمل.</a:t>
            </a:r>
          </a:p>
          <a:p>
            <a:pPr algn="r" rtl="1"/>
            <a:r>
              <a:rPr lang="ar-BH" dirty="0"/>
              <a:t> </a:t>
            </a:r>
            <a:r>
              <a:rPr lang="ar-BH" dirty="0">
                <a:solidFill>
                  <a:srgbClr val="FF0000"/>
                </a:solidFill>
              </a:rPr>
              <a:t>و  </a:t>
            </a:r>
            <a:r>
              <a:rPr lang="ar-BH" b="1" dirty="0">
                <a:solidFill>
                  <a:srgbClr val="FF0000"/>
                </a:solidFill>
              </a:rPr>
              <a:t>رأس المال</a:t>
            </a:r>
            <a:r>
              <a:rPr lang="ar-BH" dirty="0">
                <a:solidFill>
                  <a:srgbClr val="FF0000"/>
                </a:solidFill>
              </a:rPr>
              <a:t> </a:t>
            </a:r>
            <a:r>
              <a:rPr lang="ar-BH" dirty="0"/>
              <a:t>حيث المتوفر منه والمتاح، </a:t>
            </a:r>
            <a:endParaRPr lang="en-US" dirty="0"/>
          </a:p>
        </p:txBody>
      </p:sp>
      <p:sp>
        <p:nvSpPr>
          <p:cNvPr id="4" name="Date Placeholder 3">
            <a:extLst>
              <a:ext uri="{FF2B5EF4-FFF2-40B4-BE49-F238E27FC236}">
                <a16:creationId xmlns:a16="http://schemas.microsoft.com/office/drawing/2014/main" id="{FC57063B-DCC0-443E-8FC1-4DAFBF246CA2}"/>
              </a:ext>
            </a:extLst>
          </p:cNvPr>
          <p:cNvSpPr>
            <a:spLocks noGrp="1"/>
          </p:cNvSpPr>
          <p:nvPr>
            <p:ph type="dt" sz="half" idx="10"/>
          </p:nvPr>
        </p:nvSpPr>
        <p:spPr/>
        <p:txBody>
          <a:bodyPr/>
          <a:lstStyle/>
          <a:p>
            <a:fld id="{BAC1779D-B807-4F76-9CE6-5B62B7B7A39E}" type="datetime2">
              <a:rPr lang="en-US" smtClean="0"/>
              <a:t>Thursday, April 19, 2018</a:t>
            </a:fld>
            <a:endParaRPr lang="en-US" dirty="0"/>
          </a:p>
        </p:txBody>
      </p:sp>
      <p:sp>
        <p:nvSpPr>
          <p:cNvPr id="5" name="Slide Number Placeholder 4">
            <a:extLst>
              <a:ext uri="{FF2B5EF4-FFF2-40B4-BE49-F238E27FC236}">
                <a16:creationId xmlns:a16="http://schemas.microsoft.com/office/drawing/2014/main" id="{19B9B436-C21E-4816-AA45-436E8D3FA221}"/>
              </a:ext>
            </a:extLst>
          </p:cNvPr>
          <p:cNvSpPr>
            <a:spLocks noGrp="1"/>
          </p:cNvSpPr>
          <p:nvPr>
            <p:ph type="sldNum" sz="quarter" idx="12"/>
          </p:nvPr>
        </p:nvSpPr>
        <p:spPr/>
        <p:txBody>
          <a:bodyPr/>
          <a:lstStyle/>
          <a:p>
            <a:fld id="{6D22F896-40B5-4ADD-8801-0D06FADFA095}" type="slidenum">
              <a:rPr lang="en-US" smtClean="0"/>
              <a:t>53</a:t>
            </a:fld>
            <a:endParaRPr lang="en-US" dirty="0"/>
          </a:p>
        </p:txBody>
      </p:sp>
    </p:spTree>
    <p:extLst>
      <p:ext uri="{BB962C8B-B14F-4D97-AF65-F5344CB8AC3E}">
        <p14:creationId xmlns:p14="http://schemas.microsoft.com/office/powerpoint/2010/main" val="87467805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26B2F-3483-429E-9268-F3243787A28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C39BFD4-973F-4006-834B-DE5FEB85DE0F}"/>
              </a:ext>
            </a:extLst>
          </p:cNvPr>
          <p:cNvSpPr>
            <a:spLocks noGrp="1"/>
          </p:cNvSpPr>
          <p:nvPr>
            <p:ph idx="1"/>
          </p:nvPr>
        </p:nvSpPr>
        <p:spPr/>
        <p:txBody>
          <a:bodyPr>
            <a:normAutofit fontScale="92500" lnSpcReduction="20000"/>
          </a:bodyPr>
          <a:lstStyle/>
          <a:p>
            <a:pPr algn="r" rtl="1"/>
            <a:r>
              <a:rPr lang="ar-BH" dirty="0"/>
              <a:t>و القدرة على </a:t>
            </a:r>
            <a:r>
              <a:rPr lang="ar-BH" b="1" dirty="0">
                <a:solidFill>
                  <a:srgbClr val="FF0000"/>
                </a:solidFill>
              </a:rPr>
              <a:t>تمويل المشاريع </a:t>
            </a:r>
            <a:r>
              <a:rPr lang="ar-BH" dirty="0"/>
              <a:t>وطريقة الاستثمار له. </a:t>
            </a:r>
          </a:p>
          <a:p>
            <a:pPr algn="r" rtl="1"/>
            <a:r>
              <a:rPr lang="ar-BH" dirty="0"/>
              <a:t>و  طبيعة النظام السياسي والاقتصادي،</a:t>
            </a:r>
          </a:p>
          <a:p>
            <a:pPr algn="r" rtl="1"/>
            <a:r>
              <a:rPr lang="ar-BH" dirty="0"/>
              <a:t> </a:t>
            </a:r>
            <a:r>
              <a:rPr lang="ar-BH" b="1" dirty="0">
                <a:solidFill>
                  <a:srgbClr val="FF0000"/>
                </a:solidFill>
              </a:rPr>
              <a:t>والتشريعات الناظمة للعلاقة </a:t>
            </a:r>
            <a:r>
              <a:rPr lang="ar-BH" dirty="0"/>
              <a:t>القائمة بين الدولة والمجتمع، والمجالات التنظيمية المتاحة والممكنة.و  مستوى التركيب الاجتماعي، والعلاقات القائمة بين الفئات الفاعلة فيه.</a:t>
            </a:r>
          </a:p>
          <a:p>
            <a:pPr algn="r" rtl="1"/>
            <a:r>
              <a:rPr lang="ar-BH" dirty="0"/>
              <a:t>و  معايير توزيع الثروة السلطة انطلاقا من مبدأ </a:t>
            </a:r>
            <a:r>
              <a:rPr lang="ar-BH" b="1" dirty="0">
                <a:solidFill>
                  <a:srgbClr val="FF0000"/>
                </a:solidFill>
              </a:rPr>
              <a:t>الشفافية، والمشاركة المعززة للحوار البناء.</a:t>
            </a:r>
          </a:p>
          <a:p>
            <a:pPr algn="r" rtl="1"/>
            <a:r>
              <a:rPr lang="ar-BH" dirty="0"/>
              <a:t>و  </a:t>
            </a:r>
            <a:r>
              <a:rPr lang="ar-BH" b="1" dirty="0">
                <a:solidFill>
                  <a:srgbClr val="FF0000"/>
                </a:solidFill>
              </a:rPr>
              <a:t>الأبعاد الثقافية والفكرية السائدة </a:t>
            </a:r>
            <a:r>
              <a:rPr lang="ar-BH" dirty="0"/>
              <a:t>في مجتمع ما، وطريقة التفكير و نمط العلاقات المهيمن، من معايير دينية واجتماعية وثقافية.و  طبيعة التداول الاجتماعي لمفاهيم الإنتاج والاستهلاك و التنمية  والخير العام والتقدم.</a:t>
            </a:r>
            <a:endParaRPr lang="en-US" dirty="0"/>
          </a:p>
          <a:p>
            <a:pPr algn="r" rtl="1"/>
            <a:endParaRPr lang="en-US" dirty="0"/>
          </a:p>
        </p:txBody>
      </p:sp>
      <p:sp>
        <p:nvSpPr>
          <p:cNvPr id="4" name="Date Placeholder 3">
            <a:extLst>
              <a:ext uri="{FF2B5EF4-FFF2-40B4-BE49-F238E27FC236}">
                <a16:creationId xmlns:a16="http://schemas.microsoft.com/office/drawing/2014/main" id="{F158019F-D094-427F-8E37-A564B3F9AA4B}"/>
              </a:ext>
            </a:extLst>
          </p:cNvPr>
          <p:cNvSpPr>
            <a:spLocks noGrp="1"/>
          </p:cNvSpPr>
          <p:nvPr>
            <p:ph type="dt" sz="half" idx="10"/>
          </p:nvPr>
        </p:nvSpPr>
        <p:spPr/>
        <p:txBody>
          <a:bodyPr/>
          <a:lstStyle/>
          <a:p>
            <a:fld id="{30EA38C1-54EB-4C6B-9EF2-15FDEAE739A1}" type="datetime2">
              <a:rPr lang="en-US" smtClean="0"/>
              <a:t>Thursday, April 19, 2018</a:t>
            </a:fld>
            <a:endParaRPr lang="en-US" dirty="0"/>
          </a:p>
        </p:txBody>
      </p:sp>
      <p:sp>
        <p:nvSpPr>
          <p:cNvPr id="5" name="Slide Number Placeholder 4">
            <a:extLst>
              <a:ext uri="{FF2B5EF4-FFF2-40B4-BE49-F238E27FC236}">
                <a16:creationId xmlns:a16="http://schemas.microsoft.com/office/drawing/2014/main" id="{B54E2E49-15B4-4FFB-9118-4DE589B2B837}"/>
              </a:ext>
            </a:extLst>
          </p:cNvPr>
          <p:cNvSpPr>
            <a:spLocks noGrp="1"/>
          </p:cNvSpPr>
          <p:nvPr>
            <p:ph type="sldNum" sz="quarter" idx="12"/>
          </p:nvPr>
        </p:nvSpPr>
        <p:spPr/>
        <p:txBody>
          <a:bodyPr/>
          <a:lstStyle/>
          <a:p>
            <a:fld id="{6D22F896-40B5-4ADD-8801-0D06FADFA095}" type="slidenum">
              <a:rPr lang="en-US" smtClean="0"/>
              <a:t>54</a:t>
            </a:fld>
            <a:endParaRPr lang="en-US" dirty="0"/>
          </a:p>
        </p:txBody>
      </p:sp>
    </p:spTree>
    <p:extLst>
      <p:ext uri="{BB962C8B-B14F-4D97-AF65-F5344CB8AC3E}">
        <p14:creationId xmlns:p14="http://schemas.microsoft.com/office/powerpoint/2010/main" val="171655587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31347-E26C-4702-9D1E-C29663422E4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5011C2A-E729-489B-B1F8-4495D32BB05B}"/>
              </a:ext>
            </a:extLst>
          </p:cNvPr>
          <p:cNvSpPr>
            <a:spLocks noGrp="1"/>
          </p:cNvSpPr>
          <p:nvPr>
            <p:ph idx="1"/>
          </p:nvPr>
        </p:nvSpPr>
        <p:spPr/>
        <p:txBody>
          <a:bodyPr>
            <a:normAutofit lnSpcReduction="10000"/>
          </a:bodyPr>
          <a:lstStyle/>
          <a:p>
            <a:pPr algn="r" rtl="1"/>
            <a:r>
              <a:rPr lang="ar-BH" dirty="0"/>
              <a:t>الرؤية العامة والشاملة تتبدى في أكثر من مجال وقطاع، فالتنمية البشرية تسعى أولا نحو الاستثمار للموارد البشرية المتاحة، عبر التطلع نحو </a:t>
            </a:r>
            <a:r>
              <a:rPr lang="ar-BH" b="1" dirty="0">
                <a:solidFill>
                  <a:srgbClr val="FF0000"/>
                </a:solidFill>
              </a:rPr>
              <a:t>التوزيع السليم و المتكافئ للكثافة البشرية </a:t>
            </a:r>
            <a:r>
              <a:rPr lang="ar-BH" dirty="0"/>
              <a:t>والعمل على رفع المستوى المعاشي للسكان. </a:t>
            </a:r>
          </a:p>
          <a:p>
            <a:pPr algn="r" rtl="1"/>
            <a:r>
              <a:rPr lang="ar-BH" dirty="0"/>
              <a:t>والتوجه نحو تقديم الخدمات الصحية الهادفة إلى رفع معدل الحياة، وحث الجهود نحو العناية  </a:t>
            </a:r>
            <a:r>
              <a:rPr lang="ar-BH" b="1" dirty="0">
                <a:solidFill>
                  <a:srgbClr val="FF0000"/>
                </a:solidFill>
              </a:rPr>
              <a:t>بوضع الإطار القانوني المتعلق بحق العمل وتحسين الأجور </a:t>
            </a:r>
            <a:r>
              <a:rPr lang="ar-BH" dirty="0"/>
              <a:t>والعمل على رفع كفاءة العامل ومهاراته.</a:t>
            </a:r>
          </a:p>
          <a:p>
            <a:pPr algn="r" rtl="1"/>
            <a:r>
              <a:rPr lang="ar-BH" dirty="0"/>
              <a:t> والتوجه نحو الإفادة من التطورات التقانية </a:t>
            </a:r>
            <a:endParaRPr lang="en-US" dirty="0"/>
          </a:p>
        </p:txBody>
      </p:sp>
      <p:sp>
        <p:nvSpPr>
          <p:cNvPr id="4" name="Date Placeholder 3">
            <a:extLst>
              <a:ext uri="{FF2B5EF4-FFF2-40B4-BE49-F238E27FC236}">
                <a16:creationId xmlns:a16="http://schemas.microsoft.com/office/drawing/2014/main" id="{D7D0D796-DB1D-4897-A4CF-C312BBC1A398}"/>
              </a:ext>
            </a:extLst>
          </p:cNvPr>
          <p:cNvSpPr>
            <a:spLocks noGrp="1"/>
          </p:cNvSpPr>
          <p:nvPr>
            <p:ph type="dt" sz="half" idx="10"/>
          </p:nvPr>
        </p:nvSpPr>
        <p:spPr/>
        <p:txBody>
          <a:bodyPr/>
          <a:lstStyle/>
          <a:p>
            <a:fld id="{25954B6E-D7B3-407B-9292-29305F678B9A}" type="datetime2">
              <a:rPr lang="en-US" smtClean="0"/>
              <a:t>Thursday, April 19, 2018</a:t>
            </a:fld>
            <a:endParaRPr lang="en-US" dirty="0"/>
          </a:p>
        </p:txBody>
      </p:sp>
      <p:sp>
        <p:nvSpPr>
          <p:cNvPr id="5" name="Slide Number Placeholder 4">
            <a:extLst>
              <a:ext uri="{FF2B5EF4-FFF2-40B4-BE49-F238E27FC236}">
                <a16:creationId xmlns:a16="http://schemas.microsoft.com/office/drawing/2014/main" id="{99092968-BF25-4F8A-BF55-5E88CA824903}"/>
              </a:ext>
            </a:extLst>
          </p:cNvPr>
          <p:cNvSpPr>
            <a:spLocks noGrp="1"/>
          </p:cNvSpPr>
          <p:nvPr>
            <p:ph type="sldNum" sz="quarter" idx="12"/>
          </p:nvPr>
        </p:nvSpPr>
        <p:spPr/>
        <p:txBody>
          <a:bodyPr/>
          <a:lstStyle/>
          <a:p>
            <a:fld id="{6D22F896-40B5-4ADD-8801-0D06FADFA095}" type="slidenum">
              <a:rPr lang="en-US" smtClean="0"/>
              <a:t>55</a:t>
            </a:fld>
            <a:endParaRPr lang="en-US" dirty="0"/>
          </a:p>
        </p:txBody>
      </p:sp>
    </p:spTree>
    <p:extLst>
      <p:ext uri="{BB962C8B-B14F-4D97-AF65-F5344CB8AC3E}">
        <p14:creationId xmlns:p14="http://schemas.microsoft.com/office/powerpoint/2010/main" val="281694740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930A9-0DA5-4397-BBE2-779962F9670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E61F354-4413-44C3-8805-440FED99C270}"/>
              </a:ext>
            </a:extLst>
          </p:cNvPr>
          <p:cNvSpPr>
            <a:spLocks noGrp="1"/>
          </p:cNvSpPr>
          <p:nvPr>
            <p:ph idx="1"/>
          </p:nvPr>
        </p:nvSpPr>
        <p:spPr/>
        <p:txBody>
          <a:bodyPr>
            <a:normAutofit fontScale="85000" lnSpcReduction="10000"/>
          </a:bodyPr>
          <a:lstStyle/>
          <a:p>
            <a:pPr algn="r" rtl="1"/>
            <a:r>
              <a:rPr lang="ar-BH" dirty="0"/>
              <a:t>وحث الجهود على التفاعل ، عبر الوعي العميق بما تقدمه من إنتاج وطريقة التعاطي </a:t>
            </a:r>
            <a:r>
              <a:rPr lang="ar-BH" b="1" dirty="0">
                <a:solidFill>
                  <a:srgbClr val="FF0000"/>
                </a:solidFill>
              </a:rPr>
              <a:t>الاستهلاكي بما يتوافق و الحاجات الأساسية</a:t>
            </a:r>
            <a:r>
              <a:rPr lang="ar-BH" dirty="0"/>
              <a:t>،</a:t>
            </a:r>
          </a:p>
          <a:p>
            <a:pPr algn="r" rtl="1"/>
            <a:r>
              <a:rPr lang="ar-BH" dirty="0"/>
              <a:t>  والتطلع نحو العناية بالتخطيط الإداري و الأخذ بأسلوب </a:t>
            </a:r>
            <a:r>
              <a:rPr lang="ar-BH" b="1" dirty="0">
                <a:solidFill>
                  <a:srgbClr val="FF0000"/>
                </a:solidFill>
              </a:rPr>
              <a:t>الإدارة التفاعلية،</a:t>
            </a:r>
          </a:p>
          <a:p>
            <a:pPr algn="r" rtl="1"/>
            <a:r>
              <a:rPr lang="ar-BH" dirty="0"/>
              <a:t> والتوجه نحو جعل </a:t>
            </a:r>
            <a:r>
              <a:rPr lang="ar-BH" b="1" dirty="0">
                <a:solidFill>
                  <a:srgbClr val="FF0000"/>
                </a:solidFill>
              </a:rPr>
              <a:t>العمل بوصفه قيمة إنسانية عليا</a:t>
            </a:r>
            <a:r>
              <a:rPr lang="ar-BH" dirty="0"/>
              <a:t>، عبر غرس ثقافة الإنجاز والإنتاج ودعم روح الابتكار. </a:t>
            </a:r>
          </a:p>
          <a:p>
            <a:pPr algn="r" rtl="1"/>
            <a:r>
              <a:rPr lang="ar-BH" dirty="0"/>
              <a:t>وترسيخ مفاهيم، والتخلي عن الروح الطبقية والفئوية،</a:t>
            </a:r>
            <a:r>
              <a:rPr lang="ar-BH" b="1" dirty="0">
                <a:solidFill>
                  <a:srgbClr val="FF0000"/>
                </a:solidFill>
              </a:rPr>
              <a:t> المساواة و العدالة والإنسانية</a:t>
            </a:r>
            <a:endParaRPr lang="ar-BH" dirty="0"/>
          </a:p>
          <a:p>
            <a:pPr algn="r" rtl="1"/>
            <a:r>
              <a:rPr lang="ar-BH" dirty="0"/>
              <a:t> و التوجه نحو بناء المجتمع السياسي القائم على </a:t>
            </a:r>
            <a:r>
              <a:rPr lang="ar-BH" b="1" dirty="0">
                <a:solidFill>
                  <a:srgbClr val="FF0000"/>
                </a:solidFill>
              </a:rPr>
              <a:t>المشاركة وحرية التعبير</a:t>
            </a:r>
            <a:r>
              <a:rPr lang="ar-BH" dirty="0"/>
              <a:t> المستندة إلى روح المسؤولية و تفعيل المناخ الديمقراطي.</a:t>
            </a:r>
            <a:endParaRPr lang="en-US" dirty="0"/>
          </a:p>
          <a:p>
            <a:pPr algn="r" rtl="1"/>
            <a:endParaRPr lang="en-US" dirty="0"/>
          </a:p>
        </p:txBody>
      </p:sp>
      <p:sp>
        <p:nvSpPr>
          <p:cNvPr id="4" name="Date Placeholder 3">
            <a:extLst>
              <a:ext uri="{FF2B5EF4-FFF2-40B4-BE49-F238E27FC236}">
                <a16:creationId xmlns:a16="http://schemas.microsoft.com/office/drawing/2014/main" id="{95EC94CA-4E63-436A-BB03-2291D5CBA93C}"/>
              </a:ext>
            </a:extLst>
          </p:cNvPr>
          <p:cNvSpPr>
            <a:spLocks noGrp="1"/>
          </p:cNvSpPr>
          <p:nvPr>
            <p:ph type="dt" sz="half" idx="10"/>
          </p:nvPr>
        </p:nvSpPr>
        <p:spPr/>
        <p:txBody>
          <a:bodyPr/>
          <a:lstStyle/>
          <a:p>
            <a:fld id="{D384951C-B693-4077-BDE4-EE8B8AC4400F}" type="datetime2">
              <a:rPr lang="en-US" smtClean="0"/>
              <a:t>Thursday, April 19, 2018</a:t>
            </a:fld>
            <a:endParaRPr lang="en-US" dirty="0"/>
          </a:p>
        </p:txBody>
      </p:sp>
      <p:sp>
        <p:nvSpPr>
          <p:cNvPr id="5" name="Slide Number Placeholder 4">
            <a:extLst>
              <a:ext uri="{FF2B5EF4-FFF2-40B4-BE49-F238E27FC236}">
                <a16:creationId xmlns:a16="http://schemas.microsoft.com/office/drawing/2014/main" id="{749E1D22-8B99-4A7A-B2B4-96DD6C6CC875}"/>
              </a:ext>
            </a:extLst>
          </p:cNvPr>
          <p:cNvSpPr>
            <a:spLocks noGrp="1"/>
          </p:cNvSpPr>
          <p:nvPr>
            <p:ph type="sldNum" sz="quarter" idx="12"/>
          </p:nvPr>
        </p:nvSpPr>
        <p:spPr/>
        <p:txBody>
          <a:bodyPr/>
          <a:lstStyle/>
          <a:p>
            <a:fld id="{6D22F896-40B5-4ADD-8801-0D06FADFA095}" type="slidenum">
              <a:rPr lang="en-US" smtClean="0"/>
              <a:t>56</a:t>
            </a:fld>
            <a:endParaRPr lang="en-US" dirty="0"/>
          </a:p>
        </p:txBody>
      </p:sp>
    </p:spTree>
    <p:extLst>
      <p:ext uri="{BB962C8B-B14F-4D97-AF65-F5344CB8AC3E}">
        <p14:creationId xmlns:p14="http://schemas.microsoft.com/office/powerpoint/2010/main" val="208750379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MasterSp="0">
  <p:cSld>
    <p:bg>
      <p:bgPr>
        <a:pattFill prst="pct10">
          <a:fgClr>
            <a:schemeClr val="accent1"/>
          </a:fgClr>
          <a:bgClr>
            <a:schemeClr val="bg1"/>
          </a:bgClr>
        </a:patt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DD65B79-CF8E-4F56-B056-463617709587}"/>
              </a:ext>
            </a:extLst>
          </p:cNvPr>
          <p:cNvSpPr>
            <a:spLocks noGrp="1"/>
          </p:cNvSpPr>
          <p:nvPr>
            <p:ph type="title"/>
          </p:nvPr>
        </p:nvSpPr>
        <p:spPr/>
        <p:txBody>
          <a:bodyPr/>
          <a:lstStyle/>
          <a:p>
            <a:endParaRPr lang="en-US"/>
          </a:p>
        </p:txBody>
      </p:sp>
      <p:sp>
        <p:nvSpPr>
          <p:cNvPr id="6" name="Content Placeholder 5">
            <a:extLst>
              <a:ext uri="{FF2B5EF4-FFF2-40B4-BE49-F238E27FC236}">
                <a16:creationId xmlns:a16="http://schemas.microsoft.com/office/drawing/2014/main" id="{8D9FCFC7-E4A5-434E-946A-5DA07D31F63A}"/>
              </a:ext>
            </a:extLst>
          </p:cNvPr>
          <p:cNvSpPr>
            <a:spLocks noGrp="1"/>
          </p:cNvSpPr>
          <p:nvPr>
            <p:ph idx="1"/>
          </p:nvPr>
        </p:nvSpPr>
        <p:spPr/>
        <p:txBody>
          <a:bodyPr/>
          <a:lstStyle/>
          <a:p>
            <a:pPr algn="r" rtl="1"/>
            <a:r>
              <a:rPr lang="ar-BH" dirty="0"/>
              <a:t>أوصى أعرابي و لده قائلا:</a:t>
            </a:r>
            <a:endParaRPr lang="en-US" dirty="0"/>
          </a:p>
          <a:p>
            <a:pPr algn="r" rtl="1"/>
            <a:r>
              <a:rPr lang="ar-BH" sz="2100" dirty="0"/>
              <a:t>إياك أن تسب الرجال</a:t>
            </a:r>
            <a:r>
              <a:rPr lang="ar-BH" sz="2100" b="1" dirty="0"/>
              <a:t> </a:t>
            </a:r>
            <a:r>
              <a:rPr lang="ar-BH" sz="2100" b="1" dirty="0">
                <a:solidFill>
                  <a:srgbClr val="FF0000"/>
                </a:solidFill>
              </a:rPr>
              <a:t>فيسبوك</a:t>
            </a:r>
            <a:r>
              <a:rPr lang="ar-BH" sz="2100" b="1" dirty="0"/>
              <a:t> </a:t>
            </a:r>
            <a:r>
              <a:rPr lang="ar-BH" sz="2100" dirty="0"/>
              <a:t>على الملأ.</a:t>
            </a:r>
            <a:endParaRPr lang="en-US" sz="2100" dirty="0"/>
          </a:p>
          <a:p>
            <a:pPr algn="r" rtl="1"/>
            <a:r>
              <a:rPr lang="ar-BH" sz="2100" dirty="0"/>
              <a:t>و إياك </a:t>
            </a:r>
            <a:r>
              <a:rPr lang="ar-BH" sz="2100" dirty="0">
                <a:solidFill>
                  <a:srgbClr val="FF0000"/>
                </a:solidFill>
              </a:rPr>
              <a:t>أن </a:t>
            </a:r>
            <a:r>
              <a:rPr lang="ar-BH" sz="2100" b="1" dirty="0">
                <a:solidFill>
                  <a:srgbClr val="FF0000"/>
                </a:solidFill>
              </a:rPr>
              <a:t>توتر</a:t>
            </a:r>
            <a:r>
              <a:rPr lang="ar-BH" sz="2100" dirty="0">
                <a:solidFill>
                  <a:srgbClr val="FF0000"/>
                </a:solidFill>
              </a:rPr>
              <a:t> </a:t>
            </a:r>
            <a:r>
              <a:rPr lang="ar-BH" sz="2100" dirty="0"/>
              <a:t>قلوبهم عليك فإني قد حدثت عن رجلين  </a:t>
            </a:r>
            <a:r>
              <a:rPr lang="ar-BH" sz="2100" dirty="0">
                <a:solidFill>
                  <a:srgbClr val="FF0000"/>
                </a:solidFill>
              </a:rPr>
              <a:t>التقيا </a:t>
            </a:r>
            <a:r>
              <a:rPr lang="ar-BH" sz="2100" b="1" dirty="0">
                <a:solidFill>
                  <a:srgbClr val="FF0000"/>
                </a:solidFill>
              </a:rPr>
              <a:t>و تساب </a:t>
            </a:r>
            <a:r>
              <a:rPr lang="ar-BH" sz="2100" dirty="0"/>
              <a:t>الرجلان بينهما، </a:t>
            </a:r>
            <a:endParaRPr lang="en-US" sz="2100" dirty="0"/>
          </a:p>
          <a:p>
            <a:pPr algn="r" rtl="1"/>
            <a:r>
              <a:rPr lang="ar-BH" sz="2100" b="1" dirty="0">
                <a:solidFill>
                  <a:srgbClr val="FF0000"/>
                </a:solidFill>
              </a:rPr>
              <a:t>فأي بر </a:t>
            </a:r>
            <a:r>
              <a:rPr lang="ar-BH" sz="2100" dirty="0"/>
              <a:t>قد كسبا؟ و أي حاضر قد قبل بهما؟ </a:t>
            </a:r>
            <a:r>
              <a:rPr lang="ar-BH" sz="2100" b="1" dirty="0">
                <a:solidFill>
                  <a:srgbClr val="FF0000"/>
                </a:solidFill>
              </a:rPr>
              <a:t>و أي باد </a:t>
            </a:r>
            <a:r>
              <a:rPr lang="ar-BH" sz="2100" dirty="0"/>
              <a:t>رضي بهما؟</a:t>
            </a:r>
            <a:endParaRPr lang="en-US" sz="2100" dirty="0"/>
          </a:p>
          <a:p>
            <a:pPr algn="r" rtl="1"/>
            <a:r>
              <a:rPr lang="ar-BH" sz="2100" b="1" dirty="0">
                <a:solidFill>
                  <a:srgbClr val="FF0000"/>
                </a:solidFill>
              </a:rPr>
              <a:t>و لا يك </a:t>
            </a:r>
            <a:r>
              <a:rPr lang="ar-BH" sz="2100" dirty="0"/>
              <a:t>همك الغلبة ،،، </a:t>
            </a:r>
            <a:r>
              <a:rPr lang="ar-BH" sz="2100" b="1" dirty="0">
                <a:solidFill>
                  <a:srgbClr val="FF0000"/>
                </a:solidFill>
              </a:rPr>
              <a:t>و أدمن </a:t>
            </a:r>
            <a:r>
              <a:rPr lang="ar-BH" sz="2100" dirty="0"/>
              <a:t>مداراة الناس و حسن معاملتهم.</a:t>
            </a:r>
            <a:endParaRPr lang="en-US" sz="2100" dirty="0"/>
          </a:p>
          <a:p>
            <a:pPr algn="r" rtl="1"/>
            <a:r>
              <a:rPr lang="ar-BH" sz="2100" dirty="0"/>
              <a:t> , إن كنت </a:t>
            </a:r>
            <a:r>
              <a:rPr lang="ar-BH" sz="2100" b="1" dirty="0">
                <a:solidFill>
                  <a:srgbClr val="FF0000"/>
                </a:solidFill>
              </a:rPr>
              <a:t>أنست غرام </a:t>
            </a:r>
            <a:r>
              <a:rPr lang="ar-BH" sz="2100" dirty="0"/>
              <a:t>الكاعبات فعليك بالتقوى. </a:t>
            </a:r>
            <a:endParaRPr lang="en-US" sz="2100" dirty="0"/>
          </a:p>
          <a:p>
            <a:pPr algn="r" rtl="1"/>
            <a:endParaRPr lang="en-US" dirty="0"/>
          </a:p>
        </p:txBody>
      </p:sp>
    </p:spTree>
    <p:extLst>
      <p:ext uri="{BB962C8B-B14F-4D97-AF65-F5344CB8AC3E}">
        <p14:creationId xmlns:p14="http://schemas.microsoft.com/office/powerpoint/2010/main" val="157966808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Date Placeholder 2"/>
          <p:cNvSpPr>
            <a:spLocks noGrp="1"/>
          </p:cNvSpPr>
          <p:nvPr>
            <p:ph type="dt" sz="half" idx="10"/>
          </p:nvPr>
        </p:nvSpPr>
        <p:spPr/>
        <p:txBody>
          <a:bodyPr/>
          <a:lstStyle/>
          <a:p>
            <a:fld id="{9ECDD730-BAAB-48DA-B12D-5420F17660FA}" type="datetime2">
              <a:rPr lang="en-US" smtClean="0"/>
              <a:t>Thursday, April 19, 2018</a:t>
            </a:fld>
            <a:endParaRPr lang="en-US"/>
          </a:p>
        </p:txBody>
      </p:sp>
      <p:sp>
        <p:nvSpPr>
          <p:cNvPr id="4" name="Footer Placeholder 3"/>
          <p:cNvSpPr>
            <a:spLocks noGrp="1"/>
          </p:cNvSpPr>
          <p:nvPr>
            <p:ph type="ftr" sz="quarter" idx="11"/>
          </p:nvPr>
        </p:nvSpPr>
        <p:spPr/>
        <p:txBody>
          <a:bodyPr/>
          <a:lstStyle/>
          <a:p>
            <a:r>
              <a:rPr lang="en-US"/>
              <a:t>Dr. Ismail Mseer</a:t>
            </a:r>
          </a:p>
        </p:txBody>
      </p:sp>
      <p:sp>
        <p:nvSpPr>
          <p:cNvPr id="5" name="Slide Number Placeholder 4"/>
          <p:cNvSpPr>
            <a:spLocks noGrp="1"/>
          </p:cNvSpPr>
          <p:nvPr>
            <p:ph type="sldNum" sz="quarter" idx="12"/>
          </p:nvPr>
        </p:nvSpPr>
        <p:spPr/>
        <p:txBody>
          <a:bodyPr/>
          <a:lstStyle/>
          <a:p>
            <a:fld id="{AFBE24CC-A893-4362-9216-E604FC118CE4}" type="slidenum">
              <a:rPr lang="en-US" smtClean="0"/>
              <a:t>58</a:t>
            </a:fld>
            <a:endParaRPr lang="en-US"/>
          </a:p>
        </p:txBody>
      </p:sp>
      <p:sp>
        <p:nvSpPr>
          <p:cNvPr id="6" name="Content Placeholder 5"/>
          <p:cNvSpPr>
            <a:spLocks noGrp="1"/>
          </p:cNvSpPr>
          <p:nvPr>
            <p:ph sz="quarter" idx="1"/>
          </p:nvPr>
        </p:nvSpPr>
        <p:spPr/>
        <p:txBody>
          <a:bodyPr/>
          <a:lstStyle/>
          <a:p>
            <a:pPr algn="r" rtl="1"/>
            <a:r>
              <a:rPr lang="ar-BH" sz="3000" b="1" dirty="0"/>
              <a:t> الثقافة : </a:t>
            </a:r>
          </a:p>
          <a:p>
            <a:pPr algn="r" rtl="1"/>
            <a:r>
              <a:rPr lang="ar-BH" dirty="0"/>
              <a:t>1. </a:t>
            </a:r>
            <a:r>
              <a:rPr lang="ar-BH" sz="2700" dirty="0"/>
              <a:t>آلية للهيمنة و إنتاج الخطط و القوانين .</a:t>
            </a:r>
          </a:p>
          <a:p>
            <a:pPr algn="r" rtl="1"/>
            <a:r>
              <a:rPr lang="ar-BH" sz="2700" dirty="0"/>
              <a:t>2. الهدف يقوم على التحكم في السلوك</a:t>
            </a:r>
          </a:p>
          <a:p>
            <a:pPr algn="r" rtl="1"/>
            <a:r>
              <a:rPr lang="ar-BH" sz="2700" dirty="0"/>
              <a:t>3. توجيه المعرفة و العواطف والسلوك.</a:t>
            </a:r>
            <a:endParaRPr lang="en-US" sz="2700" dirty="0"/>
          </a:p>
        </p:txBody>
      </p:sp>
    </p:spTree>
    <p:extLst>
      <p:ext uri="{BB962C8B-B14F-4D97-AF65-F5344CB8AC3E}">
        <p14:creationId xmlns:p14="http://schemas.microsoft.com/office/powerpoint/2010/main" val="252139109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Date Placeholder 2"/>
          <p:cNvSpPr>
            <a:spLocks noGrp="1"/>
          </p:cNvSpPr>
          <p:nvPr>
            <p:ph type="dt" sz="half" idx="10"/>
          </p:nvPr>
        </p:nvSpPr>
        <p:spPr/>
        <p:txBody>
          <a:bodyPr/>
          <a:lstStyle/>
          <a:p>
            <a:fld id="{9ECDD730-BAAB-48DA-B12D-5420F17660FA}" type="datetime2">
              <a:rPr lang="en-US" smtClean="0"/>
              <a:t>Thursday, April 19, 2018</a:t>
            </a:fld>
            <a:endParaRPr lang="en-US"/>
          </a:p>
        </p:txBody>
      </p:sp>
      <p:sp>
        <p:nvSpPr>
          <p:cNvPr id="4" name="Footer Placeholder 3"/>
          <p:cNvSpPr>
            <a:spLocks noGrp="1"/>
          </p:cNvSpPr>
          <p:nvPr>
            <p:ph type="ftr" sz="quarter" idx="11"/>
          </p:nvPr>
        </p:nvSpPr>
        <p:spPr/>
        <p:txBody>
          <a:bodyPr/>
          <a:lstStyle/>
          <a:p>
            <a:r>
              <a:rPr lang="en-US"/>
              <a:t>Dr. Ismail Mseer</a:t>
            </a:r>
          </a:p>
        </p:txBody>
      </p:sp>
      <p:sp>
        <p:nvSpPr>
          <p:cNvPr id="5" name="Slide Number Placeholder 4"/>
          <p:cNvSpPr>
            <a:spLocks noGrp="1"/>
          </p:cNvSpPr>
          <p:nvPr>
            <p:ph type="sldNum" sz="quarter" idx="12"/>
          </p:nvPr>
        </p:nvSpPr>
        <p:spPr/>
        <p:txBody>
          <a:bodyPr/>
          <a:lstStyle/>
          <a:p>
            <a:fld id="{AFBE24CC-A893-4362-9216-E604FC118CE4}" type="slidenum">
              <a:rPr lang="en-US" smtClean="0"/>
              <a:t>59</a:t>
            </a:fld>
            <a:endParaRPr lang="en-US"/>
          </a:p>
        </p:txBody>
      </p:sp>
      <p:sp>
        <p:nvSpPr>
          <p:cNvPr id="6" name="Content Placeholder 5"/>
          <p:cNvSpPr>
            <a:spLocks noGrp="1"/>
          </p:cNvSpPr>
          <p:nvPr>
            <p:ph sz="quarter" idx="1"/>
          </p:nvPr>
        </p:nvSpPr>
        <p:spPr/>
        <p:txBody>
          <a:bodyPr>
            <a:normAutofit fontScale="92500"/>
          </a:bodyPr>
          <a:lstStyle/>
          <a:p>
            <a:pPr algn="r" rtl="1"/>
            <a:r>
              <a:rPr lang="ar-BH" sz="3300" b="1" dirty="0"/>
              <a:t>الصورة الزائفة </a:t>
            </a:r>
            <a:r>
              <a:rPr lang="en-US" sz="3300" b="1" dirty="0"/>
              <a:t> Simulacrum</a:t>
            </a:r>
            <a:r>
              <a:rPr lang="ar-BH" sz="3300" b="1" dirty="0"/>
              <a:t> </a:t>
            </a:r>
          </a:p>
          <a:p>
            <a:pPr algn="r" rtl="1"/>
            <a:r>
              <a:rPr lang="ar-BH" dirty="0"/>
              <a:t>الشبه : صورة الشيء ، ما ليس هو في الحقيقة .</a:t>
            </a:r>
          </a:p>
          <a:p>
            <a:pPr algn="r" rtl="1"/>
            <a:r>
              <a:rPr lang="ar-BH" dirty="0"/>
              <a:t>إنتاج نماذج أو صور مشبهة أو زائفة : بوصفها وسيلة تمكننا من إيجاد معنى للعالم .</a:t>
            </a:r>
          </a:p>
          <a:p>
            <a:pPr algn="r" rtl="1"/>
            <a:r>
              <a:rPr lang="ar-BH" dirty="0"/>
              <a:t>إنتاج الدلالة تستخدم مصطلح الصورة الزائفة ، يتم من خلال  :</a:t>
            </a:r>
          </a:p>
          <a:p>
            <a:pPr algn="r" rtl="1"/>
            <a:r>
              <a:rPr lang="ar-BH" dirty="0"/>
              <a:t>1. تحليل الواقع أو تصوره ، التمثل بصورة مرئية</a:t>
            </a:r>
          </a:p>
          <a:p>
            <a:pPr algn="r" rtl="1"/>
            <a:r>
              <a:rPr lang="ar-BH" dirty="0"/>
              <a:t>2. رصد بنى الدلالة و أنظمة التفسير </a:t>
            </a:r>
          </a:p>
          <a:p>
            <a:pPr algn="r" rtl="1"/>
            <a:r>
              <a:rPr lang="ar-BH" dirty="0"/>
              <a:t>3. خطة السرد التي تصف التفاعل الإنساني.</a:t>
            </a:r>
            <a:endParaRPr lang="en-US" dirty="0"/>
          </a:p>
        </p:txBody>
      </p:sp>
    </p:spTree>
    <p:extLst>
      <p:ext uri="{BB962C8B-B14F-4D97-AF65-F5344CB8AC3E}">
        <p14:creationId xmlns:p14="http://schemas.microsoft.com/office/powerpoint/2010/main" val="2868390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03301-F5AF-4C8A-9442-02B901E3C0A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083C682-17E3-40EA-ACE3-9C6A1FA08921}"/>
              </a:ext>
            </a:extLst>
          </p:cNvPr>
          <p:cNvSpPr>
            <a:spLocks noGrp="1"/>
          </p:cNvSpPr>
          <p:nvPr>
            <p:ph idx="1"/>
          </p:nvPr>
        </p:nvSpPr>
        <p:spPr/>
        <p:txBody>
          <a:bodyPr/>
          <a:lstStyle/>
          <a:p>
            <a:pPr marL="0" marR="0" indent="640080" algn="just" rtl="1">
              <a:lnSpc>
                <a:spcPct val="115000"/>
              </a:lnSpc>
              <a:spcBef>
                <a:spcPts val="0"/>
              </a:spcBef>
              <a:spcAft>
                <a:spcPts val="1000"/>
              </a:spcAft>
            </a:pPr>
            <a:r>
              <a:rPr lang="ar-BH" dirty="0">
                <a:latin typeface="Calibri" panose="020F0502020204030204" pitchFamily="34" charset="0"/>
                <a:ea typeface="Calibri" panose="020F0502020204030204" pitchFamily="34" charset="0"/>
                <a:cs typeface="Simplified Arabic" panose="02020603050405020304" pitchFamily="18" charset="-78"/>
              </a:rPr>
              <a:t>و إمعان النظر في الحفاظ على مكتسبات </a:t>
            </a:r>
            <a:r>
              <a:rPr lang="ar-BH"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الأجيال القادمة</a:t>
            </a:r>
            <a:r>
              <a:rPr lang="ar-BH" dirty="0">
                <a:latin typeface="Calibri" panose="020F0502020204030204" pitchFamily="34" charset="0"/>
                <a:ea typeface="Calibri" panose="020F0502020204030204" pitchFamily="34" charset="0"/>
                <a:cs typeface="Simplified Arabic" panose="02020603050405020304" pitchFamily="18" charset="-78"/>
              </a:rPr>
              <a:t>.</a:t>
            </a:r>
          </a:p>
          <a:p>
            <a:pPr marL="0" marR="0" indent="640080" algn="just" rtl="1">
              <a:lnSpc>
                <a:spcPct val="115000"/>
              </a:lnSpc>
              <a:spcBef>
                <a:spcPts val="0"/>
              </a:spcBef>
              <a:spcAft>
                <a:spcPts val="1000"/>
              </a:spcAft>
            </a:pPr>
            <a:r>
              <a:rPr lang="ar-BH" dirty="0">
                <a:latin typeface="Calibri" panose="020F0502020204030204" pitchFamily="34" charset="0"/>
                <a:ea typeface="Calibri" panose="020F0502020204030204" pitchFamily="34" charset="0"/>
                <a:cs typeface="Simplified Arabic" panose="02020603050405020304" pitchFamily="18" charset="-78"/>
              </a:rPr>
              <a:t>و إعادة النظر في طريقة التعاطي </a:t>
            </a:r>
            <a:r>
              <a:rPr lang="ar-BH"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مع البيئة</a:t>
            </a:r>
            <a:r>
              <a:rPr lang="ar-BH" dirty="0">
                <a:latin typeface="Calibri" panose="020F0502020204030204" pitchFamily="34" charset="0"/>
                <a:ea typeface="Calibri" panose="020F0502020204030204" pitchFamily="34" charset="0"/>
                <a:cs typeface="Simplified Arabic" panose="02020603050405020304" pitchFamily="18" charset="-78"/>
              </a:rPr>
              <a:t>،  </a:t>
            </a:r>
          </a:p>
          <a:p>
            <a:pPr marL="0" marR="0" indent="640080" algn="just" rtl="1">
              <a:lnSpc>
                <a:spcPct val="115000"/>
              </a:lnSpc>
              <a:spcBef>
                <a:spcPts val="0"/>
              </a:spcBef>
              <a:spcAft>
                <a:spcPts val="1000"/>
              </a:spcAft>
            </a:pPr>
            <a:r>
              <a:rPr lang="ar-BH" dirty="0">
                <a:latin typeface="Calibri" panose="020F0502020204030204" pitchFamily="34" charset="0"/>
                <a:ea typeface="Calibri" panose="020F0502020204030204" pitchFamily="34" charset="0"/>
                <a:cs typeface="Simplified Arabic" panose="02020603050405020304" pitchFamily="18" charset="-78"/>
              </a:rPr>
              <a:t>والأخطار المحتملة التي تواجه كوكب الأرض.</a:t>
            </a:r>
          </a:p>
          <a:p>
            <a:pPr marL="0" marR="0" indent="640080" algn="just" rtl="1">
              <a:lnSpc>
                <a:spcPct val="115000"/>
              </a:lnSpc>
              <a:spcBef>
                <a:spcPts val="0"/>
              </a:spcBef>
              <a:spcAft>
                <a:spcPts val="1000"/>
              </a:spcAft>
            </a:pPr>
            <a:r>
              <a:rPr lang="ar-BH" dirty="0">
                <a:latin typeface="Calibri" panose="020F0502020204030204" pitchFamily="34" charset="0"/>
                <a:ea typeface="Calibri" panose="020F0502020204030204" pitchFamily="34" charset="0"/>
                <a:cs typeface="Simplified Arabic" panose="02020603050405020304" pitchFamily="18" charset="-78"/>
              </a:rPr>
              <a:t>و الإصرار على </a:t>
            </a:r>
            <a:r>
              <a:rPr lang="ar-BH"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التنمية الاقتصادية</a:t>
            </a:r>
            <a:r>
              <a:rPr lang="ar-BH" dirty="0">
                <a:latin typeface="Calibri" panose="020F0502020204030204" pitchFamily="34" charset="0"/>
                <a:ea typeface="Calibri" panose="020F0502020204030204" pitchFamily="34" charset="0"/>
                <a:cs typeface="Simplified Arabic" panose="02020603050405020304" pitchFamily="18" charset="-78"/>
              </a:rPr>
              <a:t>.</a:t>
            </a:r>
          </a:p>
          <a:p>
            <a:pPr marL="0" marR="0" indent="640080" algn="just" rtl="1">
              <a:lnSpc>
                <a:spcPct val="115000"/>
              </a:lnSpc>
              <a:spcBef>
                <a:spcPts val="0"/>
              </a:spcBef>
              <a:spcAft>
                <a:spcPts val="1000"/>
              </a:spcAft>
            </a:pPr>
            <a:r>
              <a:rPr lang="ar-BH" dirty="0">
                <a:latin typeface="Calibri" panose="020F0502020204030204" pitchFamily="34" charset="0"/>
                <a:ea typeface="Calibri" panose="020F0502020204030204" pitchFamily="34" charset="0"/>
                <a:cs typeface="Simplified Arabic" panose="02020603050405020304" pitchFamily="18" charset="-78"/>
              </a:rPr>
              <a:t>و غرس </a:t>
            </a:r>
            <a:r>
              <a:rPr lang="ar-BH"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قيم المساواة</a:t>
            </a:r>
            <a:r>
              <a:rPr lang="ar-BH" dirty="0">
                <a:latin typeface="Calibri" panose="020F0502020204030204" pitchFamily="34" charset="0"/>
                <a:ea typeface="Calibri" panose="020F0502020204030204" pitchFamily="34" charset="0"/>
                <a:cs typeface="Simplified Arabic" panose="02020603050405020304" pitchFamily="18" charset="-78"/>
              </a:rPr>
              <a:t> والعدالة الاجتماعية.</a:t>
            </a:r>
            <a:endParaRPr lang="en-US" sz="2400" dirty="0">
              <a:latin typeface="Calibri" panose="020F0502020204030204" pitchFamily="34" charset="0"/>
              <a:ea typeface="Calibri" panose="020F0502020204030204" pitchFamily="34" charset="0"/>
              <a:cs typeface="Arial" panose="020B0604020202020204" pitchFamily="34" charset="0"/>
            </a:endParaRPr>
          </a:p>
          <a:p>
            <a:endParaRPr lang="en-US" dirty="0"/>
          </a:p>
          <a:p>
            <a:pPr algn="r" rtl="1"/>
            <a:endParaRPr lang="en-US" dirty="0"/>
          </a:p>
        </p:txBody>
      </p:sp>
      <p:sp>
        <p:nvSpPr>
          <p:cNvPr id="4" name="Date Placeholder 3">
            <a:extLst>
              <a:ext uri="{FF2B5EF4-FFF2-40B4-BE49-F238E27FC236}">
                <a16:creationId xmlns:a16="http://schemas.microsoft.com/office/drawing/2014/main" id="{81AFEDB7-1C0E-4327-A38C-595452FEEC67}"/>
              </a:ext>
            </a:extLst>
          </p:cNvPr>
          <p:cNvSpPr>
            <a:spLocks noGrp="1"/>
          </p:cNvSpPr>
          <p:nvPr>
            <p:ph type="dt" sz="half" idx="10"/>
          </p:nvPr>
        </p:nvSpPr>
        <p:spPr/>
        <p:txBody>
          <a:bodyPr/>
          <a:lstStyle/>
          <a:p>
            <a:fld id="{4A7D8B55-7933-4728-B0E2-2BC21A35FDE7}" type="datetime1">
              <a:rPr lang="en-US" smtClean="0"/>
              <a:t>4/19/2018</a:t>
            </a:fld>
            <a:endParaRPr lang="en-US"/>
          </a:p>
        </p:txBody>
      </p:sp>
      <p:sp>
        <p:nvSpPr>
          <p:cNvPr id="5" name="Slide Number Placeholder 4">
            <a:extLst>
              <a:ext uri="{FF2B5EF4-FFF2-40B4-BE49-F238E27FC236}">
                <a16:creationId xmlns:a16="http://schemas.microsoft.com/office/drawing/2014/main" id="{CDF5860D-711E-4116-9460-96CA4B552005}"/>
              </a:ext>
            </a:extLst>
          </p:cNvPr>
          <p:cNvSpPr>
            <a:spLocks noGrp="1"/>
          </p:cNvSpPr>
          <p:nvPr>
            <p:ph type="sldNum" sz="quarter" idx="12"/>
          </p:nvPr>
        </p:nvSpPr>
        <p:spPr/>
        <p:txBody>
          <a:bodyPr/>
          <a:lstStyle/>
          <a:p>
            <a:fld id="{2B8BD0BC-D153-4718-AA84-72DD4AEE9CD9}" type="slidenum">
              <a:rPr lang="en-US" smtClean="0"/>
              <a:t>6</a:t>
            </a:fld>
            <a:endParaRPr lang="en-US"/>
          </a:p>
        </p:txBody>
      </p:sp>
    </p:spTree>
    <p:extLst>
      <p:ext uri="{BB962C8B-B14F-4D97-AF65-F5344CB8AC3E}">
        <p14:creationId xmlns:p14="http://schemas.microsoft.com/office/powerpoint/2010/main" val="187413576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Date Placeholder 2"/>
          <p:cNvSpPr>
            <a:spLocks noGrp="1"/>
          </p:cNvSpPr>
          <p:nvPr>
            <p:ph type="dt" sz="half" idx="10"/>
          </p:nvPr>
        </p:nvSpPr>
        <p:spPr/>
        <p:txBody>
          <a:bodyPr/>
          <a:lstStyle/>
          <a:p>
            <a:fld id="{9ECDD730-BAAB-48DA-B12D-5420F17660FA}" type="datetime2">
              <a:rPr lang="en-US" smtClean="0"/>
              <a:t>Thursday, April 19, 2018</a:t>
            </a:fld>
            <a:endParaRPr lang="en-US"/>
          </a:p>
        </p:txBody>
      </p:sp>
      <p:sp>
        <p:nvSpPr>
          <p:cNvPr id="4" name="Footer Placeholder 3"/>
          <p:cNvSpPr>
            <a:spLocks noGrp="1"/>
          </p:cNvSpPr>
          <p:nvPr>
            <p:ph type="ftr" sz="quarter" idx="11"/>
          </p:nvPr>
        </p:nvSpPr>
        <p:spPr/>
        <p:txBody>
          <a:bodyPr/>
          <a:lstStyle/>
          <a:p>
            <a:r>
              <a:rPr lang="en-US"/>
              <a:t>Dr. Ismail Mseer</a:t>
            </a:r>
          </a:p>
        </p:txBody>
      </p:sp>
      <p:sp>
        <p:nvSpPr>
          <p:cNvPr id="5" name="Slide Number Placeholder 4"/>
          <p:cNvSpPr>
            <a:spLocks noGrp="1"/>
          </p:cNvSpPr>
          <p:nvPr>
            <p:ph type="sldNum" sz="quarter" idx="12"/>
          </p:nvPr>
        </p:nvSpPr>
        <p:spPr/>
        <p:txBody>
          <a:bodyPr/>
          <a:lstStyle/>
          <a:p>
            <a:fld id="{AFBE24CC-A893-4362-9216-E604FC118CE4}" type="slidenum">
              <a:rPr lang="en-US" smtClean="0"/>
              <a:t>60</a:t>
            </a:fld>
            <a:endParaRPr lang="en-US"/>
          </a:p>
        </p:txBody>
      </p:sp>
      <p:sp>
        <p:nvSpPr>
          <p:cNvPr id="6" name="Content Placeholder 5"/>
          <p:cNvSpPr>
            <a:spLocks noGrp="1"/>
          </p:cNvSpPr>
          <p:nvPr>
            <p:ph sz="quarter" idx="1"/>
          </p:nvPr>
        </p:nvSpPr>
        <p:spPr/>
        <p:txBody>
          <a:bodyPr>
            <a:normAutofit fontScale="92500" lnSpcReduction="10000"/>
          </a:bodyPr>
          <a:lstStyle/>
          <a:p>
            <a:pPr algn="r" rtl="1"/>
            <a:r>
              <a:rPr lang="ar-BH" sz="2400" b="1" dirty="0"/>
              <a:t> الانزياح الدلالي  </a:t>
            </a:r>
            <a:r>
              <a:rPr lang="en-US" sz="2400" b="1" dirty="0"/>
              <a:t>  Semantic displacement</a:t>
            </a:r>
            <a:r>
              <a:rPr lang="ar-BH" sz="2400" b="1" dirty="0"/>
              <a:t>  </a:t>
            </a:r>
          </a:p>
          <a:p>
            <a:pPr algn="r" rtl="1"/>
            <a:r>
              <a:rPr lang="ar-BH" dirty="0"/>
              <a:t>رولان بارت ، و كارل غوستاف يونغ</a:t>
            </a:r>
          </a:p>
          <a:p>
            <a:pPr algn="r" rtl="1"/>
            <a:r>
              <a:rPr lang="ar-BH" dirty="0"/>
              <a:t>1. فعل تواصلي </a:t>
            </a:r>
          </a:p>
          <a:p>
            <a:pPr algn="r" rtl="1"/>
            <a:r>
              <a:rPr lang="ar-BH" dirty="0"/>
              <a:t>2. محاولة إحياء تجربة </a:t>
            </a:r>
          </a:p>
          <a:p>
            <a:pPr algn="r" rtl="1"/>
            <a:r>
              <a:rPr lang="ar-BH" dirty="0"/>
              <a:t>3. إدراك الدلالة ضمن منظومة معتقدات</a:t>
            </a:r>
          </a:p>
          <a:p>
            <a:pPr algn="r" rtl="1"/>
            <a:r>
              <a:rPr lang="ar-BH" dirty="0"/>
              <a:t>4. الممارسون يجدون توازنا وجدانيا</a:t>
            </a:r>
          </a:p>
          <a:p>
            <a:pPr algn="r" rtl="1"/>
            <a:r>
              <a:rPr lang="ar-BH" dirty="0"/>
              <a:t>5. يحاول الأفراد ملء فراغ ، عن خلل في التجربة الجماعية</a:t>
            </a:r>
          </a:p>
          <a:p>
            <a:pPr algn="r" rtl="1"/>
            <a:r>
              <a:rPr lang="ar-BH" dirty="0"/>
              <a:t>6. علاج تطهيري</a:t>
            </a:r>
          </a:p>
          <a:p>
            <a:pPr algn="r" rtl="1"/>
            <a:r>
              <a:rPr lang="ar-BH" dirty="0"/>
              <a:t>7. حاجات في اللاشعور الجمعي </a:t>
            </a:r>
            <a:endParaRPr lang="en-US" dirty="0"/>
          </a:p>
        </p:txBody>
      </p:sp>
    </p:spTree>
    <p:extLst>
      <p:ext uri="{BB962C8B-B14F-4D97-AF65-F5344CB8AC3E}">
        <p14:creationId xmlns:p14="http://schemas.microsoft.com/office/powerpoint/2010/main" val="81143350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Date Placeholder 2"/>
          <p:cNvSpPr>
            <a:spLocks noGrp="1"/>
          </p:cNvSpPr>
          <p:nvPr>
            <p:ph type="dt" sz="half" idx="10"/>
          </p:nvPr>
        </p:nvSpPr>
        <p:spPr/>
        <p:txBody>
          <a:bodyPr/>
          <a:lstStyle/>
          <a:p>
            <a:fld id="{9ECDD730-BAAB-48DA-B12D-5420F17660FA}" type="datetime2">
              <a:rPr lang="en-US" smtClean="0"/>
              <a:t>Thursday, April 19, 2018</a:t>
            </a:fld>
            <a:endParaRPr lang="en-US"/>
          </a:p>
        </p:txBody>
      </p:sp>
      <p:sp>
        <p:nvSpPr>
          <p:cNvPr id="4" name="Footer Placeholder 3"/>
          <p:cNvSpPr>
            <a:spLocks noGrp="1"/>
          </p:cNvSpPr>
          <p:nvPr>
            <p:ph type="ftr" sz="quarter" idx="11"/>
          </p:nvPr>
        </p:nvSpPr>
        <p:spPr/>
        <p:txBody>
          <a:bodyPr/>
          <a:lstStyle/>
          <a:p>
            <a:r>
              <a:rPr lang="en-US"/>
              <a:t>Dr. Ismail Mseer</a:t>
            </a:r>
          </a:p>
        </p:txBody>
      </p:sp>
      <p:sp>
        <p:nvSpPr>
          <p:cNvPr id="5" name="Slide Number Placeholder 4"/>
          <p:cNvSpPr>
            <a:spLocks noGrp="1"/>
          </p:cNvSpPr>
          <p:nvPr>
            <p:ph type="sldNum" sz="quarter" idx="12"/>
          </p:nvPr>
        </p:nvSpPr>
        <p:spPr/>
        <p:txBody>
          <a:bodyPr/>
          <a:lstStyle/>
          <a:p>
            <a:fld id="{AFBE24CC-A893-4362-9216-E604FC118CE4}" type="slidenum">
              <a:rPr lang="en-US" smtClean="0"/>
              <a:t>61</a:t>
            </a:fld>
            <a:endParaRPr lang="en-US"/>
          </a:p>
        </p:txBody>
      </p:sp>
      <p:sp>
        <p:nvSpPr>
          <p:cNvPr id="6" name="Content Placeholder 5"/>
          <p:cNvSpPr>
            <a:spLocks noGrp="1"/>
          </p:cNvSpPr>
          <p:nvPr>
            <p:ph sz="quarter" idx="1"/>
          </p:nvPr>
        </p:nvSpPr>
        <p:spPr/>
        <p:txBody>
          <a:bodyPr/>
          <a:lstStyle/>
          <a:p>
            <a:pPr algn="r" rtl="1"/>
            <a:r>
              <a:rPr lang="ar-BH" sz="3000" b="1" dirty="0"/>
              <a:t>  الترميم   </a:t>
            </a:r>
            <a:r>
              <a:rPr lang="en-US" sz="3000" b="1" dirty="0"/>
              <a:t> Restorative</a:t>
            </a:r>
            <a:r>
              <a:rPr lang="ar-BH" sz="3000" b="1" dirty="0"/>
              <a:t>/// روجيه باستيد</a:t>
            </a:r>
          </a:p>
          <a:p>
            <a:pPr algn="r" rtl="1"/>
            <a:r>
              <a:rPr lang="ar-BH" dirty="0"/>
              <a:t>1. إشباع حاجات رمزية </a:t>
            </a:r>
          </a:p>
          <a:p>
            <a:pPr algn="r" rtl="1"/>
            <a:r>
              <a:rPr lang="ar-BH" dirty="0"/>
              <a:t>2. سد جانب من الثغرات</a:t>
            </a:r>
          </a:p>
          <a:p>
            <a:pPr algn="r" rtl="1"/>
            <a:r>
              <a:rPr lang="ar-BH" dirty="0"/>
              <a:t>3. معالجة إرباكات</a:t>
            </a:r>
          </a:p>
          <a:p>
            <a:pPr algn="r" rtl="1"/>
            <a:r>
              <a:rPr lang="ar-BH" dirty="0"/>
              <a:t>4. رتق ما هدمته التغيرات الاجتماعية ، من شروخ في الوجدان الجمعي .</a:t>
            </a:r>
            <a:endParaRPr lang="en-US" dirty="0"/>
          </a:p>
        </p:txBody>
      </p:sp>
    </p:spTree>
    <p:extLst>
      <p:ext uri="{BB962C8B-B14F-4D97-AF65-F5344CB8AC3E}">
        <p14:creationId xmlns:p14="http://schemas.microsoft.com/office/powerpoint/2010/main" val="400751925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BH" sz="3000" b="1" dirty="0"/>
              <a:t>الدال و المدلول</a:t>
            </a:r>
            <a:endParaRPr lang="en-US" sz="3000" b="1" dirty="0"/>
          </a:p>
        </p:txBody>
      </p:sp>
      <p:sp>
        <p:nvSpPr>
          <p:cNvPr id="3" name="Date Placeholder 2"/>
          <p:cNvSpPr>
            <a:spLocks noGrp="1"/>
          </p:cNvSpPr>
          <p:nvPr>
            <p:ph type="dt" sz="half" idx="10"/>
          </p:nvPr>
        </p:nvSpPr>
        <p:spPr/>
        <p:txBody>
          <a:bodyPr/>
          <a:lstStyle/>
          <a:p>
            <a:fld id="{9ECDD730-BAAB-48DA-B12D-5420F17660FA}" type="datetime2">
              <a:rPr lang="en-US" smtClean="0"/>
              <a:t>Thursday, April 19, 2018</a:t>
            </a:fld>
            <a:endParaRPr lang="en-US"/>
          </a:p>
        </p:txBody>
      </p:sp>
      <p:sp>
        <p:nvSpPr>
          <p:cNvPr id="4" name="Footer Placeholder 3"/>
          <p:cNvSpPr>
            <a:spLocks noGrp="1"/>
          </p:cNvSpPr>
          <p:nvPr>
            <p:ph type="ftr" sz="quarter" idx="11"/>
          </p:nvPr>
        </p:nvSpPr>
        <p:spPr/>
        <p:txBody>
          <a:bodyPr/>
          <a:lstStyle/>
          <a:p>
            <a:r>
              <a:rPr lang="en-US"/>
              <a:t>Dr. Ismail Mseer</a:t>
            </a:r>
          </a:p>
        </p:txBody>
      </p:sp>
      <p:sp>
        <p:nvSpPr>
          <p:cNvPr id="5" name="Slide Number Placeholder 4"/>
          <p:cNvSpPr>
            <a:spLocks noGrp="1"/>
          </p:cNvSpPr>
          <p:nvPr>
            <p:ph type="sldNum" sz="quarter" idx="12"/>
          </p:nvPr>
        </p:nvSpPr>
        <p:spPr/>
        <p:txBody>
          <a:bodyPr/>
          <a:lstStyle/>
          <a:p>
            <a:fld id="{AFBE24CC-A893-4362-9216-E604FC118CE4}" type="slidenum">
              <a:rPr lang="en-US" smtClean="0"/>
              <a:t>62</a:t>
            </a:fld>
            <a:endParaRPr lang="en-US"/>
          </a:p>
        </p:txBody>
      </p:sp>
      <p:sp>
        <p:nvSpPr>
          <p:cNvPr id="6" name="Content Placeholder 5"/>
          <p:cNvSpPr>
            <a:spLocks noGrp="1"/>
          </p:cNvSpPr>
          <p:nvPr>
            <p:ph sz="quarter" idx="1"/>
          </p:nvPr>
        </p:nvSpPr>
        <p:spPr/>
        <p:txBody>
          <a:bodyPr>
            <a:normAutofit fontScale="85000" lnSpcReduction="10000"/>
          </a:bodyPr>
          <a:lstStyle/>
          <a:p>
            <a:pPr algn="r" rtl="1"/>
            <a:r>
              <a:rPr lang="ar-BH" b="1" dirty="0"/>
              <a:t> دال </a:t>
            </a:r>
            <a:r>
              <a:rPr lang="en-US" b="1" dirty="0"/>
              <a:t> Signifier </a:t>
            </a:r>
            <a:r>
              <a:rPr lang="ar-BH" b="1" dirty="0"/>
              <a:t> : </a:t>
            </a:r>
            <a:r>
              <a:rPr lang="ar-BH" dirty="0"/>
              <a:t>كلمة مكونة من صوت أو علامة مكتوبة .</a:t>
            </a:r>
          </a:p>
          <a:p>
            <a:pPr algn="r" rtl="1"/>
            <a:r>
              <a:rPr lang="ar-BH" b="1" dirty="0"/>
              <a:t>مدلول  </a:t>
            </a:r>
            <a:r>
              <a:rPr lang="en-US" b="1" dirty="0"/>
              <a:t> Signified </a:t>
            </a:r>
            <a:r>
              <a:rPr lang="ar-BH" b="1" dirty="0"/>
              <a:t> : </a:t>
            </a:r>
            <a:r>
              <a:rPr lang="ar-BH" dirty="0"/>
              <a:t>فكرة أو مفهوم يعبر عن صوت أو أيقونة </a:t>
            </a:r>
          </a:p>
          <a:p>
            <a:pPr algn="r" rtl="1"/>
            <a:r>
              <a:rPr lang="ar-BH" dirty="0"/>
              <a:t>من هنا قام النقد الثقافي على :</a:t>
            </a:r>
          </a:p>
          <a:p>
            <a:pPr algn="r" rtl="1"/>
            <a:r>
              <a:rPr lang="ar-BH" dirty="0"/>
              <a:t>1. النسق                           </a:t>
            </a:r>
            <a:r>
              <a:rPr lang="ar-BH" b="1" dirty="0"/>
              <a:t>بديلا</a:t>
            </a:r>
            <a:r>
              <a:rPr lang="ar-BH" dirty="0"/>
              <a:t>                           للنص</a:t>
            </a:r>
          </a:p>
          <a:p>
            <a:pPr algn="r" rtl="1"/>
            <a:r>
              <a:rPr lang="ar-BH" dirty="0"/>
              <a:t>2. مضمر                          </a:t>
            </a:r>
            <a:r>
              <a:rPr lang="ar-BH" b="1" dirty="0"/>
              <a:t>بديلا</a:t>
            </a:r>
            <a:r>
              <a:rPr lang="ar-BH" dirty="0"/>
              <a:t>                             دال</a:t>
            </a:r>
          </a:p>
          <a:p>
            <a:pPr algn="r" rtl="1"/>
            <a:r>
              <a:rPr lang="ar-BH" dirty="0"/>
              <a:t>3. استهلاك جماهيري           </a:t>
            </a:r>
            <a:r>
              <a:rPr lang="ar-BH" b="1" dirty="0"/>
              <a:t>بديل</a:t>
            </a:r>
            <a:r>
              <a:rPr lang="ar-BH" dirty="0"/>
              <a:t>                            نخبة </a:t>
            </a:r>
          </a:p>
          <a:p>
            <a:pPr algn="r" rtl="1"/>
            <a:r>
              <a:rPr lang="ar-BH" dirty="0"/>
              <a:t>4. تأثير فعلي                      </a:t>
            </a:r>
            <a:r>
              <a:rPr lang="ar-BH" b="1" dirty="0"/>
              <a:t>بديل </a:t>
            </a:r>
            <a:r>
              <a:rPr lang="ar-BH" dirty="0"/>
              <a:t>              اعتراف المؤسسة </a:t>
            </a:r>
          </a:p>
          <a:p>
            <a:pPr algn="r" rtl="1"/>
            <a:r>
              <a:rPr lang="ar-BH" dirty="0"/>
              <a:t>5. كشف حيل الثقافة              </a:t>
            </a:r>
            <a:r>
              <a:rPr lang="ar-BH" b="1" dirty="0"/>
              <a:t>بديل </a:t>
            </a:r>
            <a:r>
              <a:rPr lang="ar-BH" dirty="0"/>
              <a:t>                تمرير الأنساق</a:t>
            </a:r>
          </a:p>
          <a:p>
            <a:pPr algn="r" rtl="1"/>
            <a:r>
              <a:rPr lang="ar-BH" dirty="0"/>
              <a:t> 6. جماهيري النص              </a:t>
            </a:r>
            <a:r>
              <a:rPr lang="ar-BH" b="1" dirty="0"/>
              <a:t>توافق</a:t>
            </a:r>
            <a:r>
              <a:rPr lang="ar-BH" dirty="0"/>
              <a:t>                المغروس النسقي .</a:t>
            </a:r>
            <a:endParaRPr lang="en-US" dirty="0"/>
          </a:p>
        </p:txBody>
      </p:sp>
    </p:spTree>
    <p:extLst>
      <p:ext uri="{BB962C8B-B14F-4D97-AF65-F5344CB8AC3E}">
        <p14:creationId xmlns:p14="http://schemas.microsoft.com/office/powerpoint/2010/main" val="779666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ADC2E-774B-45BA-B190-8AB38B02731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01E6827-8F66-4844-B33B-4CF08221BC3E}"/>
              </a:ext>
            </a:extLst>
          </p:cNvPr>
          <p:cNvSpPr>
            <a:spLocks noGrp="1"/>
          </p:cNvSpPr>
          <p:nvPr>
            <p:ph idx="1"/>
          </p:nvPr>
        </p:nvSpPr>
        <p:spPr/>
        <p:txBody>
          <a:bodyPr/>
          <a:lstStyle/>
          <a:p>
            <a:pPr algn="r" rtl="1"/>
            <a:r>
              <a:rPr lang="ar-BH" dirty="0"/>
              <a:t>يأتي هذا المفهوم ، ليمنح طريقة التعاطي مع الواقع ، </a:t>
            </a:r>
          </a:p>
          <a:p>
            <a:pPr algn="r" rtl="1"/>
            <a:r>
              <a:rPr lang="ar-BH" dirty="0"/>
              <a:t>برؤية قوامها التركيز والتحديد،</a:t>
            </a:r>
          </a:p>
          <a:p>
            <a:pPr algn="r" rtl="1"/>
            <a:r>
              <a:rPr lang="ar-BH" dirty="0"/>
              <a:t> حتى أن  التقرير الختامي لقمة جوهانسبرغ حول التنمية المستدامة، و الذي عقد برعاية الأمم المتحدة عام 2002، كان قد عمد إلى تحديد تعريف قوامه</a:t>
            </a:r>
          </a:p>
          <a:p>
            <a:pPr algn="r" rtl="1"/>
            <a:r>
              <a:rPr lang="ar-BH" dirty="0"/>
              <a:t>( </a:t>
            </a:r>
            <a:r>
              <a:rPr lang="ar-BH" b="1" dirty="0"/>
              <a:t>تعزيز التنمية الاقتصادية والاجتماعية وحماية البيئة على الصعد، المحلي والوطني والإقليمي والعالمي). </a:t>
            </a:r>
            <a:endParaRPr lang="en-US" dirty="0"/>
          </a:p>
          <a:p>
            <a:pPr algn="r" rtl="1"/>
            <a:endParaRPr lang="en-US" dirty="0"/>
          </a:p>
        </p:txBody>
      </p:sp>
      <p:sp>
        <p:nvSpPr>
          <p:cNvPr id="4" name="Date Placeholder 3">
            <a:extLst>
              <a:ext uri="{FF2B5EF4-FFF2-40B4-BE49-F238E27FC236}">
                <a16:creationId xmlns:a16="http://schemas.microsoft.com/office/drawing/2014/main" id="{BD32C8F6-9A44-464B-8434-44D80648665A}"/>
              </a:ext>
            </a:extLst>
          </p:cNvPr>
          <p:cNvSpPr>
            <a:spLocks noGrp="1"/>
          </p:cNvSpPr>
          <p:nvPr>
            <p:ph type="dt" sz="half" idx="10"/>
          </p:nvPr>
        </p:nvSpPr>
        <p:spPr/>
        <p:txBody>
          <a:bodyPr/>
          <a:lstStyle/>
          <a:p>
            <a:fld id="{A306AC48-7B22-42A6-B109-363C5A6F413E}" type="datetime1">
              <a:rPr lang="en-US" smtClean="0"/>
              <a:t>4/19/2018</a:t>
            </a:fld>
            <a:endParaRPr lang="en-US"/>
          </a:p>
        </p:txBody>
      </p:sp>
      <p:sp>
        <p:nvSpPr>
          <p:cNvPr id="5" name="Slide Number Placeholder 4">
            <a:extLst>
              <a:ext uri="{FF2B5EF4-FFF2-40B4-BE49-F238E27FC236}">
                <a16:creationId xmlns:a16="http://schemas.microsoft.com/office/drawing/2014/main" id="{DDB4D657-3A66-4F32-BCD8-BE2A761E81E5}"/>
              </a:ext>
            </a:extLst>
          </p:cNvPr>
          <p:cNvSpPr>
            <a:spLocks noGrp="1"/>
          </p:cNvSpPr>
          <p:nvPr>
            <p:ph type="sldNum" sz="quarter" idx="12"/>
          </p:nvPr>
        </p:nvSpPr>
        <p:spPr/>
        <p:txBody>
          <a:bodyPr/>
          <a:lstStyle/>
          <a:p>
            <a:fld id="{2B8BD0BC-D153-4718-AA84-72DD4AEE9CD9}" type="slidenum">
              <a:rPr lang="en-US" smtClean="0"/>
              <a:t>7</a:t>
            </a:fld>
            <a:endParaRPr lang="en-US"/>
          </a:p>
        </p:txBody>
      </p:sp>
    </p:spTree>
    <p:extLst>
      <p:ext uri="{BB962C8B-B14F-4D97-AF65-F5344CB8AC3E}">
        <p14:creationId xmlns:p14="http://schemas.microsoft.com/office/powerpoint/2010/main" val="969880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DBA94-E574-4CC5-9456-4D52E5E0A2A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25C134F-CFAE-4D4F-BC07-C43D28FE6FAB}"/>
              </a:ext>
            </a:extLst>
          </p:cNvPr>
          <p:cNvSpPr>
            <a:spLocks noGrp="1"/>
          </p:cNvSpPr>
          <p:nvPr>
            <p:ph idx="1"/>
          </p:nvPr>
        </p:nvSpPr>
        <p:spPr/>
        <p:txBody>
          <a:bodyPr/>
          <a:lstStyle/>
          <a:p>
            <a:pPr algn="r" rtl="1"/>
            <a:r>
              <a:rPr lang="ar-BH" dirty="0"/>
              <a:t>ترى ما هي الأسس التي يقوم عليها هذا التعريف، هذا بحساب المسعى نحو تفكيك المحتوى،</a:t>
            </a:r>
          </a:p>
          <a:p>
            <a:pPr algn="r" rtl="1"/>
            <a:r>
              <a:rPr lang="ar-BH" dirty="0"/>
              <a:t> إنه الطرح الذي يقوم على ثلاثية شديدة التحديد ،</a:t>
            </a:r>
          </a:p>
          <a:p>
            <a:pPr algn="r" rtl="1"/>
            <a:r>
              <a:rPr lang="ar-BH" dirty="0"/>
              <a:t> بقوام أحوال التلازم بين العناصر الثلاثة ؛ ( </a:t>
            </a:r>
            <a:r>
              <a:rPr lang="ar-BH" b="1" dirty="0">
                <a:solidFill>
                  <a:srgbClr val="FF0000"/>
                </a:solidFill>
              </a:rPr>
              <a:t>الاجتماعي، الاقتصادي، البيئي</a:t>
            </a:r>
            <a:r>
              <a:rPr lang="ar-BH" dirty="0"/>
              <a:t>) </a:t>
            </a:r>
          </a:p>
          <a:p>
            <a:pPr algn="r" rtl="1"/>
            <a:r>
              <a:rPr lang="ar-BH" dirty="0"/>
              <a:t>إنه الترسيم  لشرط </a:t>
            </a:r>
            <a:r>
              <a:rPr lang="ar-BH" b="1" dirty="0">
                <a:solidFill>
                  <a:srgbClr val="FF0000"/>
                </a:solidFill>
              </a:rPr>
              <a:t>المهام والتنفيذ</a:t>
            </a:r>
            <a:r>
              <a:rPr lang="ar-BH" dirty="0"/>
              <a:t>،</a:t>
            </a:r>
          </a:p>
          <a:p>
            <a:pPr algn="r" rtl="1"/>
            <a:r>
              <a:rPr lang="ar-BH" dirty="0"/>
              <a:t> فيما تتوسع الدائرة لتشمل أوضاع التعاون العالمي،</a:t>
            </a:r>
          </a:p>
          <a:p>
            <a:pPr algn="r" rtl="1"/>
            <a:r>
              <a:rPr lang="ar-BH" dirty="0"/>
              <a:t> مع الحرص على التوقف الدقيق عند الخصوصيات.</a:t>
            </a:r>
            <a:endParaRPr lang="en-US" dirty="0"/>
          </a:p>
          <a:p>
            <a:pPr algn="r" rtl="1"/>
            <a:endParaRPr lang="en-US" dirty="0"/>
          </a:p>
        </p:txBody>
      </p:sp>
      <p:sp>
        <p:nvSpPr>
          <p:cNvPr id="4" name="Date Placeholder 3">
            <a:extLst>
              <a:ext uri="{FF2B5EF4-FFF2-40B4-BE49-F238E27FC236}">
                <a16:creationId xmlns:a16="http://schemas.microsoft.com/office/drawing/2014/main" id="{634F8B36-6448-4912-A08B-4A235547402C}"/>
              </a:ext>
            </a:extLst>
          </p:cNvPr>
          <p:cNvSpPr>
            <a:spLocks noGrp="1"/>
          </p:cNvSpPr>
          <p:nvPr>
            <p:ph type="dt" sz="half" idx="10"/>
          </p:nvPr>
        </p:nvSpPr>
        <p:spPr/>
        <p:txBody>
          <a:bodyPr/>
          <a:lstStyle/>
          <a:p>
            <a:fld id="{3306F3BF-83B8-43DF-B3BA-9FF46EE61205}" type="datetime1">
              <a:rPr lang="en-US" smtClean="0"/>
              <a:t>4/19/2018</a:t>
            </a:fld>
            <a:endParaRPr lang="en-US"/>
          </a:p>
        </p:txBody>
      </p:sp>
      <p:sp>
        <p:nvSpPr>
          <p:cNvPr id="5" name="Slide Number Placeholder 4">
            <a:extLst>
              <a:ext uri="{FF2B5EF4-FFF2-40B4-BE49-F238E27FC236}">
                <a16:creationId xmlns:a16="http://schemas.microsoft.com/office/drawing/2014/main" id="{3602896C-E753-4E20-BBED-526007BD2639}"/>
              </a:ext>
            </a:extLst>
          </p:cNvPr>
          <p:cNvSpPr>
            <a:spLocks noGrp="1"/>
          </p:cNvSpPr>
          <p:nvPr>
            <p:ph type="sldNum" sz="quarter" idx="12"/>
          </p:nvPr>
        </p:nvSpPr>
        <p:spPr/>
        <p:txBody>
          <a:bodyPr/>
          <a:lstStyle/>
          <a:p>
            <a:fld id="{2B8BD0BC-D153-4718-AA84-72DD4AEE9CD9}" type="slidenum">
              <a:rPr lang="en-US" smtClean="0"/>
              <a:t>8</a:t>
            </a:fld>
            <a:endParaRPr lang="en-US"/>
          </a:p>
        </p:txBody>
      </p:sp>
    </p:spTree>
    <p:extLst>
      <p:ext uri="{BB962C8B-B14F-4D97-AF65-F5344CB8AC3E}">
        <p14:creationId xmlns:p14="http://schemas.microsoft.com/office/powerpoint/2010/main" val="23148048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C6607-0702-4AFB-A22C-4C62B927DCB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4735AEA-4615-4B79-81D7-43A25DC315AE}"/>
              </a:ext>
            </a:extLst>
          </p:cNvPr>
          <p:cNvSpPr>
            <a:spLocks noGrp="1"/>
          </p:cNvSpPr>
          <p:nvPr>
            <p:ph idx="1"/>
          </p:nvPr>
        </p:nvSpPr>
        <p:spPr/>
        <p:txBody>
          <a:bodyPr/>
          <a:lstStyle/>
          <a:p>
            <a:pPr algn="r" rtl="1"/>
            <a:r>
              <a:rPr lang="ar-BH" dirty="0"/>
              <a:t>ومن دون الوقوع في دائرة التهليل أو الانبهار، بأوضاع الإضافة التي تفرضها المستدامة، على مفهوم التنمية،</a:t>
            </a:r>
          </a:p>
          <a:p>
            <a:pPr algn="r" rtl="1"/>
            <a:r>
              <a:rPr lang="ar-BH" dirty="0"/>
              <a:t> فإن جملة من المسؤوليات، تحضر وبقوة لافتة، لاسيما في مجالات ؛ </a:t>
            </a:r>
          </a:p>
          <a:p>
            <a:pPr algn="r" rtl="1"/>
            <a:r>
              <a:rPr lang="ar-BH" b="1" dirty="0">
                <a:solidFill>
                  <a:srgbClr val="FF0000"/>
                </a:solidFill>
              </a:rPr>
              <a:t>التنوع </a:t>
            </a:r>
            <a:r>
              <a:rPr lang="ar-BH" dirty="0"/>
              <a:t>و الحوار</a:t>
            </a:r>
          </a:p>
          <a:p>
            <a:pPr algn="r" rtl="1"/>
            <a:r>
              <a:rPr lang="ar-BH" dirty="0"/>
              <a:t> و  توفير </a:t>
            </a:r>
            <a:r>
              <a:rPr lang="ar-BH" b="1" dirty="0">
                <a:solidFill>
                  <a:srgbClr val="FF0000"/>
                </a:solidFill>
              </a:rPr>
              <a:t>الحاجات الأساسية </a:t>
            </a:r>
          </a:p>
          <a:p>
            <a:pPr algn="r" rtl="1"/>
            <a:r>
              <a:rPr lang="ar-BH" dirty="0"/>
              <a:t> و مواجهة أحوال </a:t>
            </a:r>
            <a:r>
              <a:rPr lang="ar-BH" b="1" dirty="0">
                <a:solidFill>
                  <a:srgbClr val="FF0000"/>
                </a:solidFill>
              </a:rPr>
              <a:t>الواقع.</a:t>
            </a:r>
            <a:endParaRPr lang="en-US" b="1" dirty="0">
              <a:solidFill>
                <a:srgbClr val="FF0000"/>
              </a:solidFill>
            </a:endParaRPr>
          </a:p>
          <a:p>
            <a:pPr algn="r" rtl="1"/>
            <a:endParaRPr lang="en-US" dirty="0"/>
          </a:p>
          <a:p>
            <a:pPr algn="r" rtl="1"/>
            <a:endParaRPr lang="en-US" dirty="0"/>
          </a:p>
        </p:txBody>
      </p:sp>
      <p:sp>
        <p:nvSpPr>
          <p:cNvPr id="4" name="Date Placeholder 3">
            <a:extLst>
              <a:ext uri="{FF2B5EF4-FFF2-40B4-BE49-F238E27FC236}">
                <a16:creationId xmlns:a16="http://schemas.microsoft.com/office/drawing/2014/main" id="{8AB303B2-54EC-4720-B214-2185DE7026C2}"/>
              </a:ext>
            </a:extLst>
          </p:cNvPr>
          <p:cNvSpPr>
            <a:spLocks noGrp="1"/>
          </p:cNvSpPr>
          <p:nvPr>
            <p:ph type="dt" sz="half" idx="10"/>
          </p:nvPr>
        </p:nvSpPr>
        <p:spPr/>
        <p:txBody>
          <a:bodyPr/>
          <a:lstStyle/>
          <a:p>
            <a:fld id="{97591656-9225-41AB-AE03-CB9A4E465EC3}" type="datetime1">
              <a:rPr lang="en-US" smtClean="0"/>
              <a:t>4/19/2018</a:t>
            </a:fld>
            <a:endParaRPr lang="en-US"/>
          </a:p>
        </p:txBody>
      </p:sp>
      <p:sp>
        <p:nvSpPr>
          <p:cNvPr id="5" name="Slide Number Placeholder 4">
            <a:extLst>
              <a:ext uri="{FF2B5EF4-FFF2-40B4-BE49-F238E27FC236}">
                <a16:creationId xmlns:a16="http://schemas.microsoft.com/office/drawing/2014/main" id="{6E044EB5-7FB2-4CD6-A75C-E62E6E03A427}"/>
              </a:ext>
            </a:extLst>
          </p:cNvPr>
          <p:cNvSpPr>
            <a:spLocks noGrp="1"/>
          </p:cNvSpPr>
          <p:nvPr>
            <p:ph type="sldNum" sz="quarter" idx="12"/>
          </p:nvPr>
        </p:nvSpPr>
        <p:spPr/>
        <p:txBody>
          <a:bodyPr/>
          <a:lstStyle/>
          <a:p>
            <a:fld id="{2B8BD0BC-D153-4718-AA84-72DD4AEE9CD9}" type="slidenum">
              <a:rPr lang="en-US" smtClean="0"/>
              <a:t>9</a:t>
            </a:fld>
            <a:endParaRPr lang="en-US"/>
          </a:p>
        </p:txBody>
      </p:sp>
    </p:spTree>
    <p:extLst>
      <p:ext uri="{BB962C8B-B14F-4D97-AF65-F5344CB8AC3E}">
        <p14:creationId xmlns:p14="http://schemas.microsoft.com/office/powerpoint/2010/main" val="27207865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573</TotalTime>
  <Words>4715</Words>
  <Application>Microsoft Office PowerPoint</Application>
  <PresentationFormat>On-screen Show (4:3)</PresentationFormat>
  <Paragraphs>394</Paragraphs>
  <Slides>62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62</vt:i4>
      </vt:variant>
    </vt:vector>
  </HeadingPairs>
  <TitlesOfParts>
    <vt:vector size="67" baseType="lpstr">
      <vt:lpstr>Arial</vt:lpstr>
      <vt:lpstr>Calibri</vt:lpstr>
      <vt:lpstr>Simplified Arabic</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الرؤية و التصور </vt:lpstr>
      <vt:lpstr> التنمية و المستقبل</vt:lpstr>
      <vt:lpstr>PowerPoint Presentation</vt:lpstr>
      <vt:lpstr>PowerPoint Presentation</vt:lpstr>
      <vt:lpstr>PowerPoint Presentation</vt:lpstr>
      <vt:lpstr>PowerPoint Presentation</vt:lpstr>
      <vt:lpstr>PowerPoint Presentation</vt:lpstr>
      <vt:lpstr>PowerPoint Presentation</vt:lpstr>
      <vt:lpstr>في البعد التطبيقي</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المستدامة بوصفها علامة اجتماعية </vt:lpstr>
      <vt:lpstr>PowerPoint Presentation</vt:lpstr>
      <vt:lpstr>PowerPoint Presentation</vt:lpstr>
      <vt:lpstr>PowerPoint Presentation</vt:lpstr>
      <vt:lpstr>المستدامة بوصفها تحديا </vt:lpstr>
      <vt:lpstr>PowerPoint Presentation</vt:lpstr>
      <vt:lpstr>PowerPoint Presentation</vt:lpstr>
      <vt:lpstr> الاستدامة التربوية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في جودة التعليم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خلاصة و استنتاجات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الدال و المدلول</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dc:creator>
  <cp:lastModifiedBy>Prof.Ismail Mseer</cp:lastModifiedBy>
  <cp:revision>93</cp:revision>
  <dcterms:created xsi:type="dcterms:W3CDTF">2016-03-26T11:23:44Z</dcterms:created>
  <dcterms:modified xsi:type="dcterms:W3CDTF">2018-04-19T15:57:46Z</dcterms:modified>
</cp:coreProperties>
</file>