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6" r:id="rId4"/>
    <p:sldId id="269" r:id="rId5"/>
    <p:sldId id="302" r:id="rId6"/>
    <p:sldId id="257" r:id="rId7"/>
    <p:sldId id="294" r:id="rId8"/>
    <p:sldId id="268" r:id="rId9"/>
    <p:sldId id="277" r:id="rId10"/>
    <p:sldId id="301" r:id="rId11"/>
    <p:sldId id="300" r:id="rId12"/>
    <p:sldId id="263" r:id="rId13"/>
    <p:sldId id="261" r:id="rId14"/>
    <p:sldId id="258" r:id="rId15"/>
    <p:sldId id="259" r:id="rId16"/>
    <p:sldId id="260" r:id="rId17"/>
    <p:sldId id="264" r:id="rId18"/>
    <p:sldId id="271" r:id="rId19"/>
    <p:sldId id="278" r:id="rId20"/>
    <p:sldId id="279" r:id="rId21"/>
    <p:sldId id="298" r:id="rId22"/>
    <p:sldId id="296" r:id="rId23"/>
    <p:sldId id="297" r:id="rId24"/>
    <p:sldId id="295" r:id="rId25"/>
    <p:sldId id="280" r:id="rId26"/>
    <p:sldId id="281" r:id="rId27"/>
    <p:sldId id="293" r:id="rId28"/>
    <p:sldId id="282" r:id="rId29"/>
    <p:sldId id="283" r:id="rId30"/>
    <p:sldId id="286" r:id="rId31"/>
    <p:sldId id="284" r:id="rId32"/>
    <p:sldId id="287" r:id="rId33"/>
    <p:sldId id="299" r:id="rId34"/>
    <p:sldId id="285" r:id="rId35"/>
    <p:sldId id="274" r:id="rId36"/>
    <p:sldId id="275" r:id="rId37"/>
    <p:sldId id="276" r:id="rId38"/>
    <p:sldId id="273" r:id="rId39"/>
    <p:sldId id="289" r:id="rId40"/>
    <p:sldId id="265" r:id="rId41"/>
    <p:sldId id="290" r:id="rId42"/>
    <p:sldId id="291" r:id="rId43"/>
    <p:sldId id="292" r:id="rId44"/>
    <p:sldId id="28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94660"/>
  </p:normalViewPr>
  <p:slideViewPr>
    <p:cSldViewPr>
      <p:cViewPr varScale="1">
        <p:scale>
          <a:sx n="69" d="100"/>
          <a:sy n="69" d="100"/>
        </p:scale>
        <p:origin x="145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017AAB-70DF-4957-B813-EFA578F4A327}"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134721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17AAB-70DF-4957-B813-EFA578F4A327}"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69540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17AAB-70DF-4957-B813-EFA578F4A327}"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331395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17AAB-70DF-4957-B813-EFA578F4A327}"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17099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17AAB-70DF-4957-B813-EFA578F4A327}"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221791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017AAB-70DF-4957-B813-EFA578F4A327}" type="datetimeFigureOut">
              <a:rPr lang="en-US" smtClean="0"/>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139619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17AAB-70DF-4957-B813-EFA578F4A327}" type="datetimeFigureOut">
              <a:rPr lang="en-US" smtClean="0"/>
              <a:t>4/23/2018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372877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017AAB-70DF-4957-B813-EFA578F4A327}" type="datetimeFigureOut">
              <a:rPr lang="en-US" smtClean="0"/>
              <a:t>4/23/2018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238342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17AAB-70DF-4957-B813-EFA578F4A327}" type="datetimeFigureOut">
              <a:rPr lang="en-US" smtClean="0"/>
              <a:t>4/23/2018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110889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17AAB-70DF-4957-B813-EFA578F4A327}" type="datetimeFigureOut">
              <a:rPr lang="en-US" smtClean="0"/>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266880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17AAB-70DF-4957-B813-EFA578F4A327}" type="datetimeFigureOut">
              <a:rPr lang="en-US" smtClean="0"/>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FC893-AD0B-41C2-890F-AFE4B1F4CA50}" type="slidenum">
              <a:rPr lang="en-US" smtClean="0"/>
              <a:t>‹#›</a:t>
            </a:fld>
            <a:endParaRPr lang="en-US"/>
          </a:p>
        </p:txBody>
      </p:sp>
    </p:spTree>
    <p:extLst>
      <p:ext uri="{BB962C8B-B14F-4D97-AF65-F5344CB8AC3E}">
        <p14:creationId xmlns:p14="http://schemas.microsoft.com/office/powerpoint/2010/main" val="1653006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17AAB-70DF-4957-B813-EFA578F4A327}" type="datetimeFigureOut">
              <a:rPr lang="en-US" smtClean="0"/>
              <a:t>4/23/2018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FC893-AD0B-41C2-890F-AFE4B1F4CA50}" type="slidenum">
              <a:rPr lang="en-US" smtClean="0"/>
              <a:t>‹#›</a:t>
            </a:fld>
            <a:endParaRPr lang="en-US"/>
          </a:p>
        </p:txBody>
      </p:sp>
    </p:spTree>
    <p:extLst>
      <p:ext uri="{BB962C8B-B14F-4D97-AF65-F5344CB8AC3E}">
        <p14:creationId xmlns:p14="http://schemas.microsoft.com/office/powerpoint/2010/main" val="2442593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28oa9i1t08037ue3m1l0i861-wpengine.netdna-ssl.com/wp-content/uploads/2014/03/naked1.pn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28oa9i1t08037ue3m1l0i861-wpengine.netdna-ssl.com/wp-content/uploads/2014/03/money-pile.pn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28oa9i1t08037ue3m1l0i861-wpengine.netdna-ssl.com/wp-content/uploads/2014/03/average-american.pn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The Wealth of Nations: Human Capital for Sustainable Future </a:t>
            </a:r>
            <a:endParaRPr lang="en-US" sz="2800" dirty="0"/>
          </a:p>
        </p:txBody>
      </p:sp>
      <p:sp>
        <p:nvSpPr>
          <p:cNvPr id="3" name="Subtitle 2"/>
          <p:cNvSpPr>
            <a:spLocks noGrp="1"/>
          </p:cNvSpPr>
          <p:nvPr>
            <p:ph type="subTitle" idx="1"/>
          </p:nvPr>
        </p:nvSpPr>
        <p:spPr/>
        <p:txBody>
          <a:bodyPr/>
          <a:lstStyle/>
          <a:p>
            <a:r>
              <a:rPr lang="en-US" dirty="0" smtClean="0"/>
              <a:t>Amer Al-Roubaie</a:t>
            </a:r>
          </a:p>
          <a:p>
            <a:r>
              <a:rPr lang="en-US" dirty="0" err="1" smtClean="0"/>
              <a:t>Ahlia</a:t>
            </a:r>
            <a:r>
              <a:rPr lang="en-US" dirty="0" smtClean="0"/>
              <a:t> University</a:t>
            </a:r>
            <a:endParaRPr lang="en-US" dirty="0"/>
          </a:p>
        </p:txBody>
      </p:sp>
    </p:spTree>
    <p:extLst>
      <p:ext uri="{BB962C8B-B14F-4D97-AF65-F5344CB8AC3E}">
        <p14:creationId xmlns:p14="http://schemas.microsoft.com/office/powerpoint/2010/main" val="3723135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Wealth of GCC </a:t>
            </a:r>
            <a:r>
              <a:rPr lang="en-US" dirty="0" smtClean="0"/>
              <a:t/>
            </a:r>
            <a:br>
              <a:rPr lang="en-US" dirty="0" smtClean="0"/>
            </a:br>
            <a:r>
              <a:rPr lang="en-US" sz="2700" dirty="0" smtClean="0"/>
              <a:t>World Bank, 2018 </a:t>
            </a:r>
            <a:endParaRPr lang="en-US" sz="2700" dirty="0"/>
          </a:p>
        </p:txBody>
      </p:sp>
      <p:graphicFrame>
        <p:nvGraphicFramePr>
          <p:cNvPr id="4" name="Content Placeholder 3"/>
          <p:cNvGraphicFramePr>
            <a:graphicFrameLocks noGrp="1"/>
          </p:cNvGraphicFramePr>
          <p:nvPr>
            <p:ph idx="1"/>
          </p:nvPr>
        </p:nvGraphicFramePr>
        <p:xfrm>
          <a:off x="1531620" y="2379694"/>
          <a:ext cx="6080760" cy="3111440"/>
        </p:xfrm>
        <a:graphic>
          <a:graphicData uri="http://schemas.openxmlformats.org/drawingml/2006/table">
            <a:tbl>
              <a:tblPr firstRow="1" firstCol="1" bandRow="1">
                <a:tableStyleId>{5C22544A-7EE6-4342-B048-85BDC9FD1C3A}</a:tableStyleId>
              </a:tblPr>
              <a:tblGrid>
                <a:gridCol w="888365">
                  <a:extLst>
                    <a:ext uri="{9D8B030D-6E8A-4147-A177-3AD203B41FA5}">
                      <a16:colId xmlns:a16="http://schemas.microsoft.com/office/drawing/2014/main" val="20000"/>
                    </a:ext>
                  </a:extLst>
                </a:gridCol>
                <a:gridCol w="981075">
                  <a:extLst>
                    <a:ext uri="{9D8B030D-6E8A-4147-A177-3AD203B41FA5}">
                      <a16:colId xmlns:a16="http://schemas.microsoft.com/office/drawing/2014/main" val="20001"/>
                    </a:ext>
                  </a:extLst>
                </a:gridCol>
                <a:gridCol w="88519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gridCol w="857250">
                  <a:extLst>
                    <a:ext uri="{9D8B030D-6E8A-4147-A177-3AD203B41FA5}">
                      <a16:colId xmlns:a16="http://schemas.microsoft.com/office/drawing/2014/main" val="20004"/>
                    </a:ext>
                  </a:extLst>
                </a:gridCol>
                <a:gridCol w="927735">
                  <a:extLst>
                    <a:ext uri="{9D8B030D-6E8A-4147-A177-3AD203B41FA5}">
                      <a16:colId xmlns:a16="http://schemas.microsoft.com/office/drawing/2014/main" val="20005"/>
                    </a:ext>
                  </a:extLst>
                </a:gridCol>
                <a:gridCol w="741045">
                  <a:extLst>
                    <a:ext uri="{9D8B030D-6E8A-4147-A177-3AD203B41FA5}">
                      <a16:colId xmlns:a16="http://schemas.microsoft.com/office/drawing/2014/main" val="20006"/>
                    </a:ext>
                  </a:extLst>
                </a:gridCol>
              </a:tblGrid>
              <a:tr h="0">
                <a:tc>
                  <a:txBody>
                    <a:bodyPr/>
                    <a:lstStyle/>
                    <a:p>
                      <a:pPr marL="0" marR="0">
                        <a:lnSpc>
                          <a:spcPct val="115000"/>
                        </a:lnSpc>
                        <a:spcBef>
                          <a:spcPts val="0"/>
                        </a:spcBef>
                        <a:spcAft>
                          <a:spcPts val="0"/>
                        </a:spcAft>
                      </a:pPr>
                      <a:r>
                        <a:rPr lang="en-US" sz="1400">
                          <a:effectLst/>
                        </a:rPr>
                        <a:t>Country</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Total wealth</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Produced capital</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Natural capital</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Human capital</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Net foreign</a:t>
                      </a:r>
                      <a:endParaRPr lang="en-US" sz="1100">
                        <a:effectLst/>
                      </a:endParaRPr>
                    </a:p>
                    <a:p>
                      <a:pPr marL="0" marR="0">
                        <a:lnSpc>
                          <a:spcPct val="115000"/>
                        </a:lnSpc>
                        <a:spcBef>
                          <a:spcPts val="0"/>
                        </a:spcBef>
                        <a:spcAft>
                          <a:spcPts val="0"/>
                        </a:spcAft>
                      </a:pPr>
                      <a:r>
                        <a:rPr lang="en-US" sz="1400">
                          <a:effectLst/>
                        </a:rPr>
                        <a:t>assets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Share of human capital %</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400">
                          <a:effectLst/>
                        </a:rPr>
                        <a:t>Bahrain</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270,311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76,788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14,027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157,679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21,816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58.3</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400">
                          <a:effectLst/>
                        </a:rPr>
                        <a:t>Kuwait</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1,123,144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74,879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591,229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271,628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145,408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24.2</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400">
                          <a:effectLst/>
                        </a:rPr>
                        <a:t>Oman</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277,574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49,045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95,238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125,278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8,013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45.1</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0">
                <a:tc>
                  <a:txBody>
                    <a:bodyPr/>
                    <a:lstStyle/>
                    <a:p>
                      <a:pPr marL="0" marR="0">
                        <a:lnSpc>
                          <a:spcPct val="115000"/>
                        </a:lnSpc>
                        <a:spcBef>
                          <a:spcPts val="0"/>
                        </a:spcBef>
                        <a:spcAft>
                          <a:spcPts val="0"/>
                        </a:spcAft>
                      </a:pPr>
                      <a:r>
                        <a:rPr lang="en-US" sz="1400">
                          <a:effectLst/>
                        </a:rPr>
                        <a:t>Qatar</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1,597,125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217,846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660,305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562,650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156,323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35.2</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0">
                <a:tc>
                  <a:txBody>
                    <a:bodyPr/>
                    <a:lstStyle/>
                    <a:p>
                      <a:pPr marL="0" marR="0">
                        <a:lnSpc>
                          <a:spcPct val="115000"/>
                        </a:lnSpc>
                        <a:spcBef>
                          <a:spcPts val="0"/>
                        </a:spcBef>
                        <a:spcAft>
                          <a:spcPts val="0"/>
                        </a:spcAft>
                      </a:pPr>
                      <a:r>
                        <a:rPr lang="en-US" sz="1400">
                          <a:effectLst/>
                        </a:rPr>
                        <a:t>Saudi Arabia</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512,869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66,347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252,186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156,869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37,467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30.0</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5"/>
                  </a:ext>
                </a:extLst>
              </a:tr>
              <a:tr h="267970">
                <a:tc>
                  <a:txBody>
                    <a:bodyPr/>
                    <a:lstStyle/>
                    <a:p>
                      <a:pPr marL="0" marR="0">
                        <a:lnSpc>
                          <a:spcPct val="115000"/>
                        </a:lnSpc>
                        <a:spcBef>
                          <a:spcPts val="0"/>
                        </a:spcBef>
                        <a:spcAft>
                          <a:spcPts val="0"/>
                        </a:spcAft>
                      </a:pPr>
                      <a:r>
                        <a:rPr lang="en-US" sz="1400">
                          <a:effectLst/>
                        </a:rPr>
                        <a:t>UAE</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738,270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125,657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259,428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278,205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74,981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37.7</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6"/>
                  </a:ext>
                </a:extLst>
              </a:tr>
              <a:tr h="0">
                <a:tc>
                  <a:txBody>
                    <a:bodyPr/>
                    <a:lstStyle/>
                    <a:p>
                      <a:pPr marL="0" marR="0">
                        <a:lnSpc>
                          <a:spcPct val="115000"/>
                        </a:lnSpc>
                        <a:spcBef>
                          <a:spcPts val="0"/>
                        </a:spcBef>
                        <a:spcAft>
                          <a:spcPts val="0"/>
                        </a:spcAft>
                      </a:pPr>
                      <a:r>
                        <a:rPr lang="en-US" sz="1400">
                          <a:effectLst/>
                        </a:rPr>
                        <a:t>MENA</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158,892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23,984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70,137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54,871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9,900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dirty="0">
                          <a:effectLst/>
                        </a:rPr>
                        <a:t>34.5</a:t>
                      </a:r>
                      <a:endParaRPr lang="en-US" sz="1100" dirty="0">
                        <a:effectLst/>
                        <a:latin typeface="Calibri"/>
                        <a:ea typeface="Calibri"/>
                        <a:cs typeface="Arial"/>
                      </a:endParaRPr>
                    </a:p>
                  </a:txBody>
                  <a:tcPr marL="68580" marR="68580" marT="0" marB="0"/>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1531938" y="23796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3385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2876" t="25084" r="21338" b="26254"/>
          <a:stretch/>
        </p:blipFill>
        <p:spPr bwMode="auto">
          <a:xfrm>
            <a:off x="304800" y="228600"/>
            <a:ext cx="86106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025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673" t="31270" r="22541" b="28930"/>
          <a:stretch/>
        </p:blipFill>
        <p:spPr bwMode="auto">
          <a:xfrm>
            <a:off x="1598295" y="1218565"/>
            <a:ext cx="5947410" cy="4420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835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7960" t="28094" r="10368" b="23244"/>
          <a:stretch/>
        </p:blipFill>
        <p:spPr bwMode="auto">
          <a:xfrm>
            <a:off x="1522730" y="984250"/>
            <a:ext cx="6098540" cy="4889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8948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9599" t="22408" r="17592" b="29766"/>
          <a:stretch/>
        </p:blipFill>
        <p:spPr bwMode="auto">
          <a:xfrm>
            <a:off x="1578610" y="1159192"/>
            <a:ext cx="5986780" cy="4539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124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8094" t="38796" r="11840" b="21572"/>
          <a:stretch/>
        </p:blipFill>
        <p:spPr bwMode="auto">
          <a:xfrm>
            <a:off x="1610360" y="976312"/>
            <a:ext cx="5923280" cy="49053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196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9164" t="44983" r="12241" b="17225"/>
          <a:stretch/>
        </p:blipFill>
        <p:spPr bwMode="auto">
          <a:xfrm>
            <a:off x="1566545" y="1063625"/>
            <a:ext cx="6010910" cy="4730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544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2064" t="13627" r="17114" b="58718"/>
          <a:stretch/>
        </p:blipFill>
        <p:spPr bwMode="auto">
          <a:xfrm>
            <a:off x="1709737" y="1219200"/>
            <a:ext cx="5724525"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2494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7893" t="23579" r="22408" b="25251"/>
          <a:stretch/>
        </p:blipFill>
        <p:spPr bwMode="auto">
          <a:xfrm>
            <a:off x="1490980" y="888682"/>
            <a:ext cx="6162040" cy="50806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3312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600" dirty="0"/>
              <a:t>Human capital represents 88% of Britain's wealth and 75% of America's. The average Japanese has more human capital than anyone else</a:t>
            </a:r>
            <a:r>
              <a:rPr lang="en-US" sz="1600" dirty="0" smtClean="0"/>
              <a:t>. Saudi Arabia depends less on human capital than other nations </a:t>
            </a:r>
            <a:r>
              <a:rPr lang="en-US" sz="1600" dirty="0"/>
              <a:t/>
            </a:r>
            <a:br>
              <a:rPr lang="en-US" sz="1600" dirty="0"/>
            </a:br>
            <a:endParaRPr lang="en-US" sz="1600" dirty="0"/>
          </a:p>
        </p:txBody>
      </p:sp>
      <p:pic>
        <p:nvPicPr>
          <p:cNvPr id="4" name="Content Placeholder 3"/>
          <p:cNvPicPr>
            <a:picLocks noGrp="1"/>
          </p:cNvPicPr>
          <p:nvPr>
            <p:ph idx="1"/>
          </p:nvPr>
        </p:nvPicPr>
        <p:blipFill rotWithShape="1">
          <a:blip r:embed="rId2"/>
          <a:srcRect l="32642" t="46154" r="41004" b="26923"/>
          <a:stretch/>
        </p:blipFill>
        <p:spPr bwMode="auto">
          <a:xfrm>
            <a:off x="1828800" y="1752600"/>
            <a:ext cx="6248400" cy="487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511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9666" t="32943" r="20936" b="23746"/>
          <a:stretch/>
        </p:blipFill>
        <p:spPr bwMode="auto">
          <a:xfrm>
            <a:off x="1403667" y="841057"/>
            <a:ext cx="6336665" cy="51758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6687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1907" t="31104" r="36588" b="35451"/>
          <a:stretch/>
        </p:blipFill>
        <p:spPr bwMode="auto">
          <a:xfrm>
            <a:off x="762000" y="609600"/>
            <a:ext cx="7772400" cy="533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556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551837"/>
            <a:ext cx="8534400" cy="3046988"/>
          </a:xfrm>
          <a:prstGeom prst="rect">
            <a:avLst/>
          </a:prstGeom>
        </p:spPr>
        <p:txBody>
          <a:bodyPr wrap="square">
            <a:spAutoFit/>
          </a:bodyPr>
          <a:lstStyle/>
          <a:p>
            <a:r>
              <a:rPr lang="en-US" sz="3200" dirty="0"/>
              <a:t>One hundred $100 bills ($10,000) makes a 1.09cm-thick stack, so a million dollars stacked is a little over a meter, a billion dollars is a little over a kilometer, and $241 trillion makes a 262,000km-high stack, which reaches 68% of the way to the moon.</a:t>
            </a:r>
          </a:p>
        </p:txBody>
      </p:sp>
    </p:spTree>
    <p:extLst>
      <p:ext uri="{BB962C8B-B14F-4D97-AF65-F5344CB8AC3E}">
        <p14:creationId xmlns:p14="http://schemas.microsoft.com/office/powerpoint/2010/main" val="967731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lding all your net worth">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763000" cy="6172200"/>
          </a:xfrm>
          <a:prstGeom prst="rect">
            <a:avLst/>
          </a:prstGeom>
          <a:noFill/>
          <a:ln>
            <a:noFill/>
          </a:ln>
        </p:spPr>
      </p:pic>
    </p:spTree>
    <p:extLst>
      <p:ext uri="{BB962C8B-B14F-4D97-AF65-F5344CB8AC3E}">
        <p14:creationId xmlns:p14="http://schemas.microsoft.com/office/powerpoint/2010/main" val="72132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world's wealth in hundred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553200"/>
          </a:xfrm>
          <a:prstGeom prst="rect">
            <a:avLst/>
          </a:prstGeom>
          <a:noFill/>
          <a:ln>
            <a:noFill/>
          </a:ln>
        </p:spPr>
      </p:pic>
    </p:spTree>
    <p:extLst>
      <p:ext uri="{BB962C8B-B14F-4D97-AF65-F5344CB8AC3E}">
        <p14:creationId xmlns:p14="http://schemas.microsoft.com/office/powerpoint/2010/main" val="2123300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13338"/>
            <a:ext cx="8763000" cy="1200329"/>
          </a:xfrm>
          <a:prstGeom prst="rect">
            <a:avLst/>
          </a:prstGeom>
        </p:spPr>
        <p:txBody>
          <a:bodyPr wrap="square">
            <a:spAutoFit/>
          </a:bodyPr>
          <a:lstStyle/>
          <a:p>
            <a:r>
              <a:rPr lang="en-US" dirty="0"/>
              <a:t>What would happen if every single individual (currently 7 billion) sell everything they own, liquidated any investments, and withdrew whatever cash they  have in bank accounts? How much money would be in that pile? The combined wealth of all the people of the world is $241 trillion. ($241,000,000,000,000.)</a:t>
            </a:r>
          </a:p>
        </p:txBody>
      </p:sp>
    </p:spTree>
    <p:extLst>
      <p:ext uri="{BB962C8B-B14F-4D97-AF65-F5344CB8AC3E}">
        <p14:creationId xmlns:p14="http://schemas.microsoft.com/office/powerpoint/2010/main" val="403554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The combined wealth of all the people of the world is $241 trillion</a:t>
            </a:r>
            <a:endParaRPr lang="en-US" sz="2400" dirty="0"/>
          </a:p>
        </p:txBody>
      </p:sp>
      <p:pic>
        <p:nvPicPr>
          <p:cNvPr id="4" name="Content Placeholder 3"/>
          <p:cNvPicPr>
            <a:picLocks noGrp="1"/>
          </p:cNvPicPr>
          <p:nvPr>
            <p:ph idx="1"/>
          </p:nvPr>
        </p:nvPicPr>
        <p:blipFill rotWithShape="1">
          <a:blip r:embed="rId2"/>
          <a:srcRect l="4950" t="22910" r="36455" b="20736"/>
          <a:stretch/>
        </p:blipFill>
        <p:spPr bwMode="auto">
          <a:xfrm>
            <a:off x="304800" y="1600200"/>
            <a:ext cx="8153399" cy="495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4741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2174" t="29933" r="38060" b="29934"/>
          <a:stretch/>
        </p:blipFill>
        <p:spPr bwMode="auto">
          <a:xfrm>
            <a:off x="533400" y="304800"/>
            <a:ext cx="78486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968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4080" t="17391" r="26020" b="29097"/>
          <a:stretch/>
        </p:blipFill>
        <p:spPr bwMode="auto">
          <a:xfrm>
            <a:off x="381000" y="304800"/>
            <a:ext cx="8305799" cy="6324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8159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4817" t="26756" r="38194" b="15384"/>
          <a:stretch/>
        </p:blipFill>
        <p:spPr bwMode="auto">
          <a:xfrm>
            <a:off x="228600" y="972184"/>
            <a:ext cx="8382000" cy="56572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2327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084" t="32616" r="38194" b="21689"/>
          <a:stretch/>
        </p:blipFill>
        <p:spPr bwMode="auto">
          <a:xfrm>
            <a:off x="381000" y="457200"/>
            <a:ext cx="8610600" cy="6095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887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Wealth Account </a:t>
            </a:r>
            <a:r>
              <a:rPr lang="en-US" sz="1400" dirty="0" smtClean="0"/>
              <a:t>(World Bank, 2018)  </a:t>
            </a:r>
            <a:endParaRPr lang="en-US" sz="1400" dirty="0"/>
          </a:p>
        </p:txBody>
      </p:sp>
      <p:pic>
        <p:nvPicPr>
          <p:cNvPr id="4" name="Content Placeholder 3"/>
          <p:cNvPicPr>
            <a:picLocks noGrp="1"/>
          </p:cNvPicPr>
          <p:nvPr>
            <p:ph idx="1"/>
          </p:nvPr>
        </p:nvPicPr>
        <p:blipFill rotWithShape="1">
          <a:blip r:embed="rId2"/>
          <a:srcRect l="39332" t="50886" r="10769" b="10877"/>
          <a:stretch/>
        </p:blipFill>
        <p:spPr bwMode="auto">
          <a:xfrm>
            <a:off x="1530157" y="1998439"/>
            <a:ext cx="6083686" cy="37294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24731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4949" t="22576" r="36856" b="6187"/>
          <a:stretch/>
        </p:blipFill>
        <p:spPr bwMode="auto">
          <a:xfrm>
            <a:off x="152400" y="76201"/>
            <a:ext cx="8763000" cy="6781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0975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4983" t="12374" r="38997" b="37458"/>
          <a:stretch/>
        </p:blipFill>
        <p:spPr bwMode="auto">
          <a:xfrm>
            <a:off x="457200" y="304800"/>
            <a:ext cx="84582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7567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484" t="34783" r="33111" b="15050"/>
          <a:stretch/>
        </p:blipFill>
        <p:spPr bwMode="auto">
          <a:xfrm>
            <a:off x="304800" y="0"/>
            <a:ext cx="85344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4005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american wealth">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399" y="304800"/>
            <a:ext cx="8991600" cy="5943600"/>
          </a:xfrm>
          <a:prstGeom prst="rect">
            <a:avLst/>
          </a:prstGeom>
          <a:noFill/>
          <a:ln>
            <a:noFill/>
          </a:ln>
        </p:spPr>
      </p:pic>
    </p:spTree>
    <p:extLst>
      <p:ext uri="{BB962C8B-B14F-4D97-AF65-F5344CB8AC3E}">
        <p14:creationId xmlns:p14="http://schemas.microsoft.com/office/powerpoint/2010/main" val="3930146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217" t="44147" r="34448" b="17726"/>
          <a:stretch/>
        </p:blipFill>
        <p:spPr bwMode="auto">
          <a:xfrm>
            <a:off x="457201" y="152400"/>
            <a:ext cx="8458200" cy="6477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8587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Trends in World Wealth per Capita, 2014 </a:t>
            </a:r>
            <a:endParaRPr lang="en-US" sz="2800" dirty="0"/>
          </a:p>
        </p:txBody>
      </p:sp>
      <p:graphicFrame>
        <p:nvGraphicFramePr>
          <p:cNvPr id="4" name="Content Placeholder 3"/>
          <p:cNvGraphicFramePr>
            <a:graphicFrameLocks noGrp="1"/>
          </p:cNvGraphicFramePr>
          <p:nvPr>
            <p:ph idx="1"/>
          </p:nvPr>
        </p:nvGraphicFramePr>
        <p:xfrm>
          <a:off x="1543050" y="3004407"/>
          <a:ext cx="6057900" cy="1717548"/>
        </p:xfrm>
        <a:graphic>
          <a:graphicData uri="http://schemas.openxmlformats.org/drawingml/2006/table">
            <a:tbl>
              <a:tblPr firstRow="1" firstCol="1" bandRow="1">
                <a:tableStyleId>{5C22544A-7EE6-4342-B048-85BDC9FD1C3A}</a:tableStyleId>
              </a:tblPr>
              <a:tblGrid>
                <a:gridCol w="2171700">
                  <a:extLst>
                    <a:ext uri="{9D8B030D-6E8A-4147-A177-3AD203B41FA5}">
                      <a16:colId xmlns:a16="http://schemas.microsoft.com/office/drawing/2014/main" val="20000"/>
                    </a:ext>
                  </a:extLst>
                </a:gridCol>
                <a:gridCol w="722630">
                  <a:extLst>
                    <a:ext uri="{9D8B030D-6E8A-4147-A177-3AD203B41FA5}">
                      <a16:colId xmlns:a16="http://schemas.microsoft.com/office/drawing/2014/main" val="20001"/>
                    </a:ext>
                  </a:extLst>
                </a:gridCol>
                <a:gridCol w="763270">
                  <a:extLst>
                    <a:ext uri="{9D8B030D-6E8A-4147-A177-3AD203B41FA5}">
                      <a16:colId xmlns:a16="http://schemas.microsoft.com/office/drawing/2014/main" val="20002"/>
                    </a:ext>
                  </a:extLst>
                </a:gridCol>
                <a:gridCol w="742950">
                  <a:extLst>
                    <a:ext uri="{9D8B030D-6E8A-4147-A177-3AD203B41FA5}">
                      <a16:colId xmlns:a16="http://schemas.microsoft.com/office/drawing/2014/main" val="20003"/>
                    </a:ext>
                  </a:extLst>
                </a:gridCol>
                <a:gridCol w="74295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0">
                <a:tc>
                  <a:txBody>
                    <a:bodyPr/>
                    <a:lstStyle/>
                    <a:p>
                      <a:pPr marL="0" marR="0">
                        <a:lnSpc>
                          <a:spcPct val="115000"/>
                        </a:lnSpc>
                        <a:spcBef>
                          <a:spcPts val="0"/>
                        </a:spcBef>
                        <a:spcAft>
                          <a:spcPts val="0"/>
                        </a:spcAft>
                      </a:pPr>
                      <a:r>
                        <a:rPr lang="en-US" sz="1400">
                          <a:effectLst/>
                        </a:rPr>
                        <a:t>World</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1995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2000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2005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2010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2014</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400">
                          <a:effectLst/>
                        </a:rPr>
                        <a:t>Total wealth per capita ($US)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128,929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138,064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145,891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158,363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168,580 </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400">
                          <a:effectLst/>
                        </a:rPr>
                        <a:t>Human capital per capita ($US)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88,874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96,478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97,707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102,170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108,654</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400">
                          <a:effectLst/>
                        </a:rPr>
                        <a:t>Human capital as share of total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69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70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67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65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dirty="0">
                          <a:effectLst/>
                        </a:rPr>
                        <a:t>64</a:t>
                      </a:r>
                      <a:endParaRPr lang="en-US" sz="1100" dirty="0">
                        <a:effectLst/>
                        <a:latin typeface="Calibri"/>
                        <a:ea typeface="Calibri"/>
                        <a:cs typeface="Arial"/>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1543050" y="3005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15076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4683" t="12207" r="36855" b="8863"/>
          <a:stretch/>
        </p:blipFill>
        <p:spPr bwMode="auto">
          <a:xfrm>
            <a:off x="1415415" y="614362"/>
            <a:ext cx="6313170" cy="5629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1839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572000" cy="646331"/>
          </a:xfrm>
          <a:prstGeom prst="rect">
            <a:avLst/>
          </a:prstGeom>
        </p:spPr>
        <p:txBody>
          <a:bodyPr>
            <a:spAutoFit/>
          </a:bodyPr>
          <a:lstStyle/>
          <a:p>
            <a:r>
              <a:rPr lang="en-US" dirty="0"/>
              <a:t>Mars only valued at 10,000 pound, while Venus is said to  be worth less than a penny </a:t>
            </a:r>
          </a:p>
        </p:txBody>
      </p:sp>
    </p:spTree>
    <p:extLst>
      <p:ext uri="{BB962C8B-B14F-4D97-AF65-F5344CB8AC3E}">
        <p14:creationId xmlns:p14="http://schemas.microsoft.com/office/powerpoint/2010/main" val="2198811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Middle East and North Africa, 2014  </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5033856"/>
              </p:ext>
            </p:extLst>
          </p:nvPr>
        </p:nvGraphicFramePr>
        <p:xfrm>
          <a:off x="1508760" y="2759043"/>
          <a:ext cx="6126480" cy="2208276"/>
        </p:xfrm>
        <a:graphic>
          <a:graphicData uri="http://schemas.openxmlformats.org/drawingml/2006/table">
            <a:tbl>
              <a:tblPr firstRow="1" firstCol="1" bandRow="1">
                <a:tableStyleId>{5C22544A-7EE6-4342-B048-85BDC9FD1C3A}</a:tableStyleId>
              </a:tblPr>
              <a:tblGrid>
                <a:gridCol w="1909445">
                  <a:extLst>
                    <a:ext uri="{9D8B030D-6E8A-4147-A177-3AD203B41FA5}">
                      <a16:colId xmlns:a16="http://schemas.microsoft.com/office/drawing/2014/main" val="20000"/>
                    </a:ext>
                  </a:extLst>
                </a:gridCol>
                <a:gridCol w="774065">
                  <a:extLst>
                    <a:ext uri="{9D8B030D-6E8A-4147-A177-3AD203B41FA5}">
                      <a16:colId xmlns:a16="http://schemas.microsoft.com/office/drawing/2014/main" val="20001"/>
                    </a:ext>
                  </a:extLst>
                </a:gridCol>
                <a:gridCol w="774065">
                  <a:extLst>
                    <a:ext uri="{9D8B030D-6E8A-4147-A177-3AD203B41FA5}">
                      <a16:colId xmlns:a16="http://schemas.microsoft.com/office/drawing/2014/main" val="20002"/>
                    </a:ext>
                  </a:extLst>
                </a:gridCol>
                <a:gridCol w="889635">
                  <a:extLst>
                    <a:ext uri="{9D8B030D-6E8A-4147-A177-3AD203B41FA5}">
                      <a16:colId xmlns:a16="http://schemas.microsoft.com/office/drawing/2014/main" val="20003"/>
                    </a:ext>
                  </a:extLst>
                </a:gridCol>
                <a:gridCol w="889635">
                  <a:extLst>
                    <a:ext uri="{9D8B030D-6E8A-4147-A177-3AD203B41FA5}">
                      <a16:colId xmlns:a16="http://schemas.microsoft.com/office/drawing/2014/main" val="20004"/>
                    </a:ext>
                  </a:extLst>
                </a:gridCol>
                <a:gridCol w="889635">
                  <a:extLst>
                    <a:ext uri="{9D8B030D-6E8A-4147-A177-3AD203B41FA5}">
                      <a16:colId xmlns:a16="http://schemas.microsoft.com/office/drawing/2014/main" val="20005"/>
                    </a:ext>
                  </a:extLst>
                </a:gridCol>
              </a:tblGrid>
              <a:tr h="0">
                <a:tc>
                  <a:txBody>
                    <a:bodyPr/>
                    <a:lstStyle/>
                    <a:p>
                      <a:pPr marL="0" marR="0">
                        <a:lnSpc>
                          <a:spcPct val="115000"/>
                        </a:lnSpc>
                        <a:spcBef>
                          <a:spcPts val="0"/>
                        </a:spcBef>
                        <a:spcAft>
                          <a:spcPts val="0"/>
                        </a:spcAft>
                      </a:pP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1995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2000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2005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2010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2014</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800">
                          <a:effectLst/>
                        </a:rPr>
                        <a:t>Total wealth per capita ($US)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91,203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95,076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113,731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143,965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 158,892</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800">
                          <a:effectLst/>
                        </a:rPr>
                        <a:t>Human capital per capita ($US)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35,620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39,177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44,513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50,440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54,871</a:t>
                      </a:r>
                      <a:endParaRPr lang="en-US" sz="110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800">
                          <a:effectLst/>
                        </a:rPr>
                        <a:t>Human capital as share of total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39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41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39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35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35</a:t>
                      </a:r>
                      <a:endParaRPr lang="en-US" sz="1100" dirty="0">
                        <a:effectLst/>
                        <a:latin typeface="Calibri"/>
                        <a:ea typeface="Calibri"/>
                        <a:cs typeface="Arial"/>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53938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1" y="3244334"/>
            <a:ext cx="7010400" cy="769441"/>
          </a:xfrm>
          <a:prstGeom prst="rect">
            <a:avLst/>
          </a:prstGeom>
        </p:spPr>
        <p:txBody>
          <a:bodyPr wrap="square">
            <a:spAutoFit/>
          </a:bodyPr>
          <a:lstStyle/>
          <a:p>
            <a:r>
              <a:rPr lang="en-US" sz="4400" dirty="0" smtClean="0"/>
              <a:t>What is the Earth Worth? </a:t>
            </a:r>
            <a:endParaRPr lang="en-US" sz="4400" dirty="0"/>
          </a:p>
        </p:txBody>
      </p:sp>
    </p:spTree>
    <p:extLst>
      <p:ext uri="{BB962C8B-B14F-4D97-AF65-F5344CB8AC3E}">
        <p14:creationId xmlns:p14="http://schemas.microsoft.com/office/powerpoint/2010/main" val="10573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Human Capital?</a:t>
            </a:r>
            <a:endParaRPr lang="en-US" sz="2800" dirty="0"/>
          </a:p>
        </p:txBody>
      </p:sp>
      <p:sp>
        <p:nvSpPr>
          <p:cNvPr id="3" name="Content Placeholder 2"/>
          <p:cNvSpPr>
            <a:spLocks noGrp="1"/>
          </p:cNvSpPr>
          <p:nvPr>
            <p:ph idx="1"/>
          </p:nvPr>
        </p:nvSpPr>
        <p:spPr/>
        <p:txBody>
          <a:bodyPr>
            <a:normAutofit fontScale="70000" lnSpcReduction="20000"/>
          </a:bodyPr>
          <a:lstStyle/>
          <a:p>
            <a:r>
              <a:rPr lang="en-GB" dirty="0"/>
              <a:t>Human Capital is a measure of the skills, education, capacity and attributes of labour which influence their productive capacity and earning potential.</a:t>
            </a:r>
            <a:endParaRPr lang="en-US" dirty="0"/>
          </a:p>
          <a:p>
            <a:r>
              <a:rPr lang="en-GB" dirty="0"/>
              <a:t>According to the OECD, human capital is defined as:</a:t>
            </a:r>
            <a:endParaRPr lang="en-US" dirty="0"/>
          </a:p>
          <a:p>
            <a:r>
              <a:rPr lang="en-GB" dirty="0"/>
              <a:t>“the knowledge, skills, competencies and other attributes embodied in individuals or groups of individuals acquired during their life and used to produce goods, services or ideas in market circumstances”.</a:t>
            </a:r>
            <a:endParaRPr lang="en-US" dirty="0"/>
          </a:p>
          <a:p>
            <a:pPr lvl="0"/>
            <a:r>
              <a:rPr lang="en-GB" dirty="0"/>
              <a:t>Individual human capital – the skills and abilities of individual workers</a:t>
            </a:r>
            <a:endParaRPr lang="en-US" dirty="0"/>
          </a:p>
          <a:p>
            <a:pPr lvl="0"/>
            <a:r>
              <a:rPr lang="en-GB" dirty="0"/>
              <a:t>Human capital of the economy – The aggregate human capital of an economy, which will be determined by national educational </a:t>
            </a:r>
            <a:r>
              <a:rPr lang="en-GB" dirty="0" smtClean="0"/>
              <a:t>standards</a:t>
            </a:r>
          </a:p>
          <a:p>
            <a:pPr marL="0" lvl="0" indent="0">
              <a:buNone/>
            </a:pPr>
            <a:r>
              <a:rPr lang="en-GB" sz="2000" dirty="0" smtClean="0"/>
              <a:t>(https://www.economicshelp.org/blog/26076/economics/human-capital-definition-and-importance)</a:t>
            </a:r>
            <a:endParaRPr lang="en-US" sz="2000" dirty="0"/>
          </a:p>
          <a:p>
            <a:endParaRPr lang="en-US" dirty="0"/>
          </a:p>
        </p:txBody>
      </p:sp>
    </p:spTree>
    <p:extLst>
      <p:ext uri="{BB962C8B-B14F-4D97-AF65-F5344CB8AC3E}">
        <p14:creationId xmlns:p14="http://schemas.microsoft.com/office/powerpoint/2010/main" val="14388651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the Earth Worth? </a:t>
            </a:r>
            <a:endParaRPr lang="en-US" sz="2800" dirty="0"/>
          </a:p>
        </p:txBody>
      </p:sp>
      <p:sp>
        <p:nvSpPr>
          <p:cNvPr id="3" name="Content Placeholder 2"/>
          <p:cNvSpPr>
            <a:spLocks noGrp="1"/>
          </p:cNvSpPr>
          <p:nvPr>
            <p:ph idx="1"/>
          </p:nvPr>
        </p:nvSpPr>
        <p:spPr/>
        <p:txBody>
          <a:bodyPr/>
          <a:lstStyle/>
          <a:p>
            <a:r>
              <a:rPr lang="en-US" dirty="0"/>
              <a:t>It worth $5 quadrillion i.e. </a:t>
            </a:r>
            <a:endParaRPr lang="en-US" dirty="0" smtClean="0"/>
          </a:p>
          <a:p>
            <a:pPr marL="0" indent="0">
              <a:buNone/>
            </a:pPr>
            <a:r>
              <a:rPr lang="en-US" sz="4800" dirty="0" smtClean="0"/>
              <a:t>$</a:t>
            </a:r>
            <a:r>
              <a:rPr lang="en-US" sz="4800" dirty="0"/>
              <a:t>5, </a:t>
            </a:r>
            <a:r>
              <a:rPr lang="en-US" sz="4800" dirty="0" smtClean="0"/>
              <a:t>000,000,000,000,000</a:t>
            </a:r>
            <a:endParaRPr lang="en-US" sz="4800" dirty="0"/>
          </a:p>
          <a:p>
            <a:endParaRPr lang="en-US" dirty="0"/>
          </a:p>
        </p:txBody>
      </p:sp>
    </p:spTree>
    <p:extLst>
      <p:ext uri="{BB962C8B-B14F-4D97-AF65-F5344CB8AC3E}">
        <p14:creationId xmlns:p14="http://schemas.microsoft.com/office/powerpoint/2010/main" val="3266360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t>If you buy the Earth and all the humans on it</a:t>
            </a:r>
            <a:endParaRPr lang="en-US" sz="2000" dirty="0"/>
          </a:p>
        </p:txBody>
      </p:sp>
      <p:sp>
        <p:nvSpPr>
          <p:cNvPr id="3" name="Content Placeholder 2"/>
          <p:cNvSpPr>
            <a:spLocks noGrp="1"/>
          </p:cNvSpPr>
          <p:nvPr>
            <p:ph idx="1"/>
          </p:nvPr>
        </p:nvSpPr>
        <p:spPr/>
        <p:txBody>
          <a:bodyPr>
            <a:normAutofit/>
          </a:bodyPr>
          <a:lstStyle/>
          <a:p>
            <a:r>
              <a:rPr lang="en-US" sz="2400" dirty="0"/>
              <a:t>Each human is worth on average </a:t>
            </a:r>
            <a:r>
              <a:rPr lang="en-US" sz="2400" b="1" dirty="0"/>
              <a:t>$129,000</a:t>
            </a:r>
            <a:r>
              <a:rPr lang="en-US" sz="2400" dirty="0"/>
              <a:t>, based on a Stanford research study. So multiply that by 7 billion, and you get a whopping </a:t>
            </a:r>
            <a:r>
              <a:rPr lang="en-US" sz="2400" b="1" dirty="0"/>
              <a:t>$903,000,000,000,000</a:t>
            </a:r>
            <a:r>
              <a:rPr lang="en-US" sz="2400" dirty="0"/>
              <a:t> ($903 trillion). That's an incredible amount of money. A scientist valued the Earth at a whopping </a:t>
            </a:r>
            <a:r>
              <a:rPr lang="en-US" sz="2400" b="1" dirty="0"/>
              <a:t>$5,000,000,000,000,000 </a:t>
            </a:r>
            <a:r>
              <a:rPr lang="en-US" sz="2400" dirty="0"/>
              <a:t>($5 quadrillion, or $5 million billion</a:t>
            </a:r>
            <a:r>
              <a:rPr lang="en-US" sz="2400" dirty="0" smtClean="0"/>
              <a:t>).</a:t>
            </a:r>
          </a:p>
          <a:p>
            <a:r>
              <a:rPr lang="en-US" sz="2400" dirty="0" smtClean="0"/>
              <a:t>To top it off, if you had $5 quadrillion dollars, and you saw $80 billion on the ground (Bill Gates wealth), you'd probably not pick it up. It's only 0.0016% of your wealth, after all. Who needs $80 billion?</a:t>
            </a:r>
            <a:endParaRPr lang="en-US" sz="2400" dirty="0"/>
          </a:p>
          <a:p>
            <a:r>
              <a:rPr lang="en-US" sz="2200" dirty="0" smtClean="0"/>
              <a:t>https://www.quora.com/How-much-would-buying-the-Earth-cost</a:t>
            </a:r>
            <a:endParaRPr lang="en-US" sz="2200" dirty="0"/>
          </a:p>
        </p:txBody>
      </p:sp>
    </p:spTree>
    <p:extLst>
      <p:ext uri="{BB962C8B-B14F-4D97-AF65-F5344CB8AC3E}">
        <p14:creationId xmlns:p14="http://schemas.microsoft.com/office/powerpoint/2010/main" val="87680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46493" t="34269" r="8657" b="10421"/>
          <a:stretch/>
        </p:blipFill>
        <p:spPr bwMode="auto">
          <a:xfrm>
            <a:off x="609601" y="304800"/>
            <a:ext cx="79248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8389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46814" t="42084" r="9098" b="18637"/>
          <a:stretch/>
        </p:blipFill>
        <p:spPr bwMode="auto">
          <a:xfrm>
            <a:off x="76200" y="381000"/>
            <a:ext cx="9067800" cy="6934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3986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879" t="37459" r="41004" b="22741"/>
          <a:stretch/>
        </p:blipFill>
        <p:spPr bwMode="auto">
          <a:xfrm>
            <a:off x="304800" y="533400"/>
            <a:ext cx="85344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0044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8797" t="23447" r="22084" b="48497"/>
          <a:stretch/>
        </p:blipFill>
        <p:spPr bwMode="auto">
          <a:xfrm>
            <a:off x="381001" y="457200"/>
            <a:ext cx="83058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526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5418" t="22408" r="21873" b="34949"/>
          <a:stretch/>
        </p:blipFill>
        <p:spPr bwMode="auto">
          <a:xfrm>
            <a:off x="1518920" y="1111250"/>
            <a:ext cx="6106160" cy="4635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53719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100" dirty="0"/>
              <a:t>How to increase human capital</a:t>
            </a:r>
            <a:r>
              <a:rPr lang="en-GB" dirty="0"/>
              <a:t>?</a:t>
            </a:r>
            <a:r>
              <a:rPr lang="en-US" dirty="0"/>
              <a:t/>
            </a:r>
            <a:br>
              <a:rPr lang="en-US" dirty="0"/>
            </a:br>
            <a:endParaRPr lang="en-US" dirty="0"/>
          </a:p>
        </p:txBody>
      </p:sp>
      <p:sp>
        <p:nvSpPr>
          <p:cNvPr id="3" name="Content Placeholder 2"/>
          <p:cNvSpPr>
            <a:spLocks noGrp="1"/>
          </p:cNvSpPr>
          <p:nvPr>
            <p:ph idx="1"/>
          </p:nvPr>
        </p:nvSpPr>
        <p:spPr/>
        <p:txBody>
          <a:bodyPr/>
          <a:lstStyle/>
          <a:p>
            <a:pPr lvl="0"/>
            <a:r>
              <a:rPr lang="en-GB" dirty="0"/>
              <a:t>Specialization and division of labour </a:t>
            </a:r>
            <a:endParaRPr lang="en-US" dirty="0"/>
          </a:p>
          <a:p>
            <a:pPr lvl="0"/>
            <a:r>
              <a:rPr lang="en-GB" dirty="0"/>
              <a:t>Education</a:t>
            </a:r>
            <a:endParaRPr lang="en-US" dirty="0"/>
          </a:p>
          <a:p>
            <a:pPr lvl="0"/>
            <a:r>
              <a:rPr lang="en-GB" dirty="0"/>
              <a:t>Vocational training </a:t>
            </a:r>
            <a:endParaRPr lang="en-US" dirty="0"/>
          </a:p>
          <a:p>
            <a:pPr lvl="0"/>
            <a:r>
              <a:rPr lang="en-GB" dirty="0"/>
              <a:t>A climate of creativity</a:t>
            </a:r>
            <a:endParaRPr lang="en-US" dirty="0"/>
          </a:p>
          <a:p>
            <a:pPr lvl="0"/>
            <a:r>
              <a:rPr lang="en-GB" dirty="0"/>
              <a:t>Infrastructure </a:t>
            </a:r>
            <a:endParaRPr lang="en-US" dirty="0"/>
          </a:p>
          <a:p>
            <a:pPr lvl="0"/>
            <a:r>
              <a:rPr lang="en-GB" dirty="0"/>
              <a:t>Competitiveness </a:t>
            </a:r>
            <a:endParaRPr lang="en-US" dirty="0"/>
          </a:p>
          <a:p>
            <a:endParaRPr lang="en-US" dirty="0"/>
          </a:p>
        </p:txBody>
      </p:sp>
    </p:spTree>
    <p:extLst>
      <p:ext uri="{BB962C8B-B14F-4D97-AF65-F5344CB8AC3E}">
        <p14:creationId xmlns:p14="http://schemas.microsoft.com/office/powerpoint/2010/main" val="3742433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100" dirty="0"/>
              <a:t>Factors that determine human capital</a:t>
            </a:r>
            <a:r>
              <a:rPr lang="en-US" dirty="0"/>
              <a:t/>
            </a:r>
            <a:br>
              <a:rPr lang="en-US" dirty="0"/>
            </a:br>
            <a:endParaRPr lang="en-US" dirty="0"/>
          </a:p>
        </p:txBody>
      </p:sp>
      <p:sp>
        <p:nvSpPr>
          <p:cNvPr id="3" name="Content Placeholder 2"/>
          <p:cNvSpPr>
            <a:spLocks noGrp="1"/>
          </p:cNvSpPr>
          <p:nvPr>
            <p:ph idx="1"/>
          </p:nvPr>
        </p:nvSpPr>
        <p:spPr/>
        <p:txBody>
          <a:bodyPr>
            <a:normAutofit fontScale="55000" lnSpcReduction="20000"/>
          </a:bodyPr>
          <a:lstStyle/>
          <a:p>
            <a:pPr lvl="0"/>
            <a:r>
              <a:rPr lang="en-GB" dirty="0"/>
              <a:t>Skills and qualifications</a:t>
            </a:r>
            <a:endParaRPr lang="en-US" dirty="0"/>
          </a:p>
          <a:p>
            <a:pPr lvl="0"/>
            <a:r>
              <a:rPr lang="en-GB" dirty="0"/>
              <a:t>Education levels</a:t>
            </a:r>
            <a:endParaRPr lang="en-US" dirty="0"/>
          </a:p>
          <a:p>
            <a:pPr lvl="0"/>
            <a:r>
              <a:rPr lang="en-GB" dirty="0"/>
              <a:t>Work experience</a:t>
            </a:r>
            <a:endParaRPr lang="en-US" dirty="0"/>
          </a:p>
          <a:p>
            <a:pPr lvl="0"/>
            <a:r>
              <a:rPr lang="en-GB" dirty="0"/>
              <a:t>Social skills – communication</a:t>
            </a:r>
            <a:endParaRPr lang="en-US" dirty="0"/>
          </a:p>
          <a:p>
            <a:pPr lvl="0"/>
            <a:r>
              <a:rPr lang="en-GB" dirty="0"/>
              <a:t>Intelligence</a:t>
            </a:r>
            <a:endParaRPr lang="en-US" dirty="0"/>
          </a:p>
          <a:p>
            <a:pPr lvl="0"/>
            <a:r>
              <a:rPr lang="en-GB" dirty="0"/>
              <a:t>Emotional intelligence</a:t>
            </a:r>
            <a:endParaRPr lang="en-US" dirty="0"/>
          </a:p>
          <a:p>
            <a:pPr lvl="0"/>
            <a:r>
              <a:rPr lang="en-GB" dirty="0"/>
              <a:t>Judgement</a:t>
            </a:r>
            <a:endParaRPr lang="en-US" dirty="0"/>
          </a:p>
          <a:p>
            <a:pPr lvl="0"/>
            <a:r>
              <a:rPr lang="en-GB" dirty="0"/>
              <a:t>Personality – hard working, harmonious in an office</a:t>
            </a:r>
            <a:endParaRPr lang="en-US" dirty="0"/>
          </a:p>
          <a:p>
            <a:pPr lvl="0"/>
            <a:r>
              <a:rPr lang="en-GB" dirty="0"/>
              <a:t>Habits and personality traits</a:t>
            </a:r>
            <a:endParaRPr lang="en-US" dirty="0"/>
          </a:p>
          <a:p>
            <a:pPr lvl="0"/>
            <a:r>
              <a:rPr lang="en-GB" dirty="0"/>
              <a:t>Creativity. Ability to innovate new working practices/products.</a:t>
            </a:r>
            <a:endParaRPr lang="en-US" dirty="0"/>
          </a:p>
          <a:p>
            <a:pPr lvl="0"/>
            <a:r>
              <a:rPr lang="en-GB" dirty="0"/>
              <a:t>Fame and brand image of an individual. e.g. celebrities paid to endorse a product.</a:t>
            </a:r>
            <a:endParaRPr lang="en-US" dirty="0"/>
          </a:p>
          <a:p>
            <a:pPr lvl="0"/>
            <a:r>
              <a:rPr lang="en-GB" dirty="0"/>
              <a:t>Geography – Social peer pressure of local environment can affect expectations and attitudes.</a:t>
            </a:r>
            <a:endParaRPr lang="en-US" dirty="0"/>
          </a:p>
          <a:p>
            <a:r>
              <a:rPr lang="en-GB" dirty="0"/>
              <a:t>(https://www.economicshelp.org/blog/26076/economics/human-capital-definition-and-importance/)</a:t>
            </a:r>
            <a:endParaRPr lang="en-US" dirty="0"/>
          </a:p>
          <a:p>
            <a:endParaRPr lang="en-US" dirty="0"/>
          </a:p>
        </p:txBody>
      </p:sp>
    </p:spTree>
    <p:extLst>
      <p:ext uri="{BB962C8B-B14F-4D97-AF65-F5344CB8AC3E}">
        <p14:creationId xmlns:p14="http://schemas.microsoft.com/office/powerpoint/2010/main" val="2846566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6388" t="10702" r="12374" b="10703"/>
          <a:stretch/>
        </p:blipFill>
        <p:spPr bwMode="auto">
          <a:xfrm>
            <a:off x="1600200" y="72390"/>
            <a:ext cx="5943600" cy="6713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4937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16386</TotalTime>
  <Words>732</Words>
  <Application>Microsoft Office PowerPoint</Application>
  <PresentationFormat>On-screen Show (4:3)</PresentationFormat>
  <Paragraphs>152</Paragraphs>
  <Slides>44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Theme</vt:lpstr>
      <vt:lpstr>The Wealth of Nations: Human Capital for Sustainable Future </vt:lpstr>
      <vt:lpstr>PowerPoint Presentation</vt:lpstr>
      <vt:lpstr>The Wealth Account (World Bank, 2018)  </vt:lpstr>
      <vt:lpstr>What is Human Capital?</vt:lpstr>
      <vt:lpstr>PowerPoint Presentation</vt:lpstr>
      <vt:lpstr>PowerPoint Presentation</vt:lpstr>
      <vt:lpstr>How to increase human capital? </vt:lpstr>
      <vt:lpstr>Factors that determine human capital </vt:lpstr>
      <vt:lpstr>PowerPoint Presentation</vt:lpstr>
      <vt:lpstr>Wealth of GCC  World Bank,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capital represents 88% of Britain's wealth and 75% of America's. The average Japanese has more human capital than anyone else. Saudi Arabia depends less on human capital than other nations  </vt:lpstr>
      <vt:lpstr>PowerPoint Presentation</vt:lpstr>
      <vt:lpstr>PowerPoint Presentation</vt:lpstr>
      <vt:lpstr>PowerPoint Presentation</vt:lpstr>
      <vt:lpstr>PowerPoint Presentation</vt:lpstr>
      <vt:lpstr>PowerPoint Presentation</vt:lpstr>
      <vt:lpstr>The combined wealth of all the people of the world is $241 trillion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Trends in World Wealth per Capita, 2014 </vt:lpstr>
      <vt:lpstr>PowerPoint Presentation</vt:lpstr>
      <vt:lpstr>PowerPoint Presentation</vt:lpstr>
      <vt:lpstr>Middle East and North Africa, 2014  </vt:lpstr>
      <vt:lpstr>PowerPoint Presentation</vt:lpstr>
      <vt:lpstr>What is the Earth Worth? </vt:lpstr>
      <vt:lpstr>If you buy the Earth and all the humans on it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Wealth of Nations: Human Capital for Sustainable Future</dc:title>
  <dc:creator>amer</dc:creator>
  <cp:lastModifiedBy>Windows User</cp:lastModifiedBy>
  <cp:revision>46</cp:revision>
  <dcterms:created xsi:type="dcterms:W3CDTF">2018-03-17T07:54:35Z</dcterms:created>
  <dcterms:modified xsi:type="dcterms:W3CDTF">2018-04-23T06:32:02Z</dcterms:modified>
</cp:coreProperties>
</file>