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62" r:id="rId4"/>
    <p:sldId id="276" r:id="rId5"/>
    <p:sldId id="277" r:id="rId6"/>
    <p:sldId id="278" r:id="rId7"/>
    <p:sldId id="267" r:id="rId8"/>
    <p:sldId id="261" r:id="rId9"/>
    <p:sldId id="263" r:id="rId10"/>
    <p:sldId id="270" r:id="rId11"/>
    <p:sldId id="279" r:id="rId12"/>
    <p:sldId id="28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02F"/>
    <a:srgbClr val="0C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2"/>
    <p:restoredTop sz="94674"/>
  </p:normalViewPr>
  <p:slideViewPr>
    <p:cSldViewPr>
      <p:cViewPr>
        <p:scale>
          <a:sx n="94" d="100"/>
          <a:sy n="94" d="100"/>
        </p:scale>
        <p:origin x="-88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DC04-9BE7-4589-A3F3-4B0993E0FB59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2C24-FCD1-41A1-856B-98F830E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6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5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0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6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6F0C-87B6-44AE-B96A-063FC194FB7E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1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600200"/>
            <a:ext cx="7315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</a:rPr>
              <a:t>Assessing effect of technology Acceptance model (TAM) on customer satisfaction</a:t>
            </a:r>
          </a:p>
          <a:p>
            <a:pPr algn="just"/>
            <a:r>
              <a:rPr lang="en-US" sz="2400" b="1" dirty="0">
                <a:solidFill>
                  <a:srgbClr val="FF0000"/>
                </a:solidFill>
              </a:rPr>
              <a:t>The case of GCC students using book rental system on a mobile platform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" y="5042118"/>
            <a:ext cx="491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Information System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638169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Hawra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Adel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Moh’d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15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2800" dirty="0">
                <a:solidFill>
                  <a:srgbClr val="D2202F"/>
                </a:solidFill>
              </a:rPr>
              <a:t>Hypotheses</a:t>
            </a:r>
            <a:endParaRPr lang="en-US" altLang="en-US" sz="2800" b="0" dirty="0">
              <a:solidFill>
                <a:srgbClr val="D2202F"/>
              </a:solidFill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Your name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560513"/>
            <a:ext cx="8153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</a:rPr>
              <a:t>The proposed perceived usefulness and the perceived ease of use have a </a:t>
            </a:r>
            <a:r>
              <a:rPr lang="en-US" sz="2400" dirty="0">
                <a:solidFill>
                  <a:srgbClr val="D2202F"/>
                </a:solidFill>
              </a:rPr>
              <a:t>positive and significant effect </a:t>
            </a:r>
            <a:r>
              <a:rPr lang="en-US" sz="2400" dirty="0">
                <a:solidFill>
                  <a:prstClr val="black"/>
                </a:solidFill>
              </a:rPr>
              <a:t>on end-users’ attitude toward using the Book Rental system on a mobile platform. </a:t>
            </a:r>
          </a:p>
          <a:p>
            <a:pPr marL="342900" marR="0" lvl="0" indent="-342900" algn="just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</a:rPr>
              <a:t>A number of </a:t>
            </a:r>
            <a:r>
              <a:rPr lang="en-US" sz="2400" dirty="0">
                <a:solidFill>
                  <a:srgbClr val="D2202F"/>
                </a:solidFill>
              </a:rPr>
              <a:t>past studies are supporting our view</a:t>
            </a:r>
            <a:r>
              <a:rPr lang="en-US" sz="2400" dirty="0">
                <a:solidFill>
                  <a:prstClr val="black"/>
                </a:solidFill>
              </a:rPr>
              <a:t>, some of them have tested this relationship before on teachers, physicians, and they have been able to receive a </a:t>
            </a:r>
            <a:r>
              <a:rPr lang="en-US" sz="2400" dirty="0">
                <a:solidFill>
                  <a:srgbClr val="D2202F"/>
                </a:solidFill>
              </a:rPr>
              <a:t>positive and significant results </a:t>
            </a:r>
            <a:r>
              <a:rPr lang="en-US" sz="2400" dirty="0">
                <a:solidFill>
                  <a:prstClr val="black"/>
                </a:solidFill>
              </a:rPr>
              <a:t>on the end-users’ satisfaction.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ヒラギノ角ゴ Pro W3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926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2800" dirty="0">
                <a:solidFill>
                  <a:srgbClr val="D2202F"/>
                </a:solidFill>
              </a:rPr>
              <a:t>Expected results</a:t>
            </a:r>
            <a:endParaRPr lang="en-US" altLang="en-US" sz="2800" b="0" dirty="0">
              <a:solidFill>
                <a:srgbClr val="D2202F"/>
              </a:solidFill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Your name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706176"/>
            <a:ext cx="7924800" cy="1911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ヒラギノ角ゴ Pro W3" charset="-128"/>
                <a:cs typeface="Arial"/>
              </a:rPr>
              <a:t>Book rental system launched as a mobile app for GCC students as this is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D2202F"/>
                </a:solidFill>
                <a:effectLst/>
                <a:uLnTx/>
                <a:uFillTx/>
                <a:latin typeface="Arial"/>
                <a:ea typeface="ヒラギノ角ゴ Pro W3" charset="-128"/>
                <a:cs typeface="Arial"/>
              </a:rPr>
              <a:t>useful and effective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ヒラギノ角ゴ Pro W3" charset="-128"/>
                <a:cs typeface="Arial"/>
              </a:rPr>
              <a:t>on their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D2202F"/>
                </a:solidFill>
                <a:effectLst/>
                <a:uLnTx/>
                <a:uFillTx/>
                <a:latin typeface="Arial"/>
                <a:ea typeface="ヒラギノ角ゴ Pro W3" charset="-128"/>
                <a:cs typeface="Arial"/>
              </a:rPr>
              <a:t>attitude toward the use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ヒラギノ角ゴ Pro W3" charset="-128"/>
                <a:cs typeface="Arial"/>
              </a:rPr>
              <a:t>.</a:t>
            </a:r>
          </a:p>
          <a:p>
            <a:pPr marL="0" marR="0" lvl="0" indent="0" algn="just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ヒラギノ角ゴ Pro W3" charset="-128"/>
              <a:cs typeface="Arial"/>
            </a:endParaRPr>
          </a:p>
          <a:p>
            <a:pPr marL="342900" marR="0" lvl="0" indent="-342900" algn="just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</a:rPr>
              <a:t>Students are </a:t>
            </a:r>
            <a:r>
              <a:rPr lang="en-US" dirty="0">
                <a:solidFill>
                  <a:srgbClr val="D2202F"/>
                </a:solidFill>
              </a:rPr>
              <a:t>satisfied</a:t>
            </a:r>
            <a:r>
              <a:rPr lang="en-US" dirty="0">
                <a:solidFill>
                  <a:prstClr val="black"/>
                </a:solidFill>
              </a:rPr>
              <a:t> with the book rental system in Bahrain and GCC countries.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ヒラギノ角ゴ Pro W3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698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2800" dirty="0">
                <a:solidFill>
                  <a:srgbClr val="D2202F"/>
                </a:solidFill>
              </a:rPr>
              <a:t>Conclusion</a:t>
            </a:r>
            <a:endParaRPr lang="en-US" altLang="en-US" sz="2800" b="0" dirty="0">
              <a:solidFill>
                <a:srgbClr val="D2202F"/>
              </a:solidFill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Your name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706176"/>
            <a:ext cx="7924800" cy="286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In conclusion, I can say that the </a:t>
            </a:r>
            <a:r>
              <a:rPr lang="en-US" dirty="0">
                <a:solidFill>
                  <a:srgbClr val="D2202F"/>
                </a:solidFill>
              </a:rPr>
              <a:t>value</a:t>
            </a:r>
            <a:r>
              <a:rPr lang="en-US" dirty="0">
                <a:solidFill>
                  <a:schemeClr val="tx1"/>
                </a:solidFill>
              </a:rPr>
              <a:t> of each information system or application lies in the </a:t>
            </a:r>
            <a:r>
              <a:rPr lang="en-US" dirty="0">
                <a:solidFill>
                  <a:srgbClr val="D2202F"/>
                </a:solidFill>
              </a:rPr>
              <a:t>degree of acceptance by its users</a:t>
            </a:r>
            <a:r>
              <a:rPr lang="en-US" dirty="0">
                <a:solidFill>
                  <a:schemeClr val="tx1"/>
                </a:solidFill>
              </a:rPr>
              <a:t>, which is unpredictable unless the application is </a:t>
            </a:r>
            <a:r>
              <a:rPr lang="en-US" dirty="0">
                <a:solidFill>
                  <a:srgbClr val="D2202F"/>
                </a:solidFill>
              </a:rPr>
              <a:t>tested</a:t>
            </a:r>
            <a:r>
              <a:rPr lang="en-US" dirty="0">
                <a:solidFill>
                  <a:schemeClr val="tx1"/>
                </a:solidFill>
              </a:rPr>
              <a:t> on the reality, and by measuring the </a:t>
            </a:r>
            <a:r>
              <a:rPr lang="en-US" dirty="0">
                <a:solidFill>
                  <a:srgbClr val="D2202F"/>
                </a:solidFill>
              </a:rPr>
              <a:t>satisfaction</a:t>
            </a:r>
            <a:r>
              <a:rPr lang="en-US" dirty="0">
                <a:solidFill>
                  <a:schemeClr val="tx1"/>
                </a:solidFill>
              </a:rPr>
              <a:t> of real users, to notice the imbalances, and how to develop the system so that it will not be deleted or </a:t>
            </a:r>
            <a:r>
              <a:rPr lang="en-US" dirty="0" err="1">
                <a:solidFill>
                  <a:schemeClr val="tx1"/>
                </a:solidFill>
              </a:rPr>
              <a:t>garbaged</a:t>
            </a:r>
            <a:r>
              <a:rPr lang="en-US" dirty="0">
                <a:solidFill>
                  <a:schemeClr val="tx1"/>
                </a:solidFill>
              </a:rPr>
              <a:t> after a temporary period. This book rental system is a real information system interface that can radically change the way used textbooks are sold and rented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33605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altLang="en-US" sz="2800" b="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Hawra</a:t>
            </a: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 </a:t>
            </a: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Adel</a:t>
            </a: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 </a:t>
            </a: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Moh’d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019AE01-AE68-824A-BA07-4C4E86A9654D}"/>
              </a:ext>
            </a:extLst>
          </p:cNvPr>
          <p:cNvSpPr/>
          <p:nvPr/>
        </p:nvSpPr>
        <p:spPr>
          <a:xfrm>
            <a:off x="495300" y="1560513"/>
            <a:ext cx="8153400" cy="45550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US" sz="5400" dirty="0"/>
              <a:t>Thank you for Listening</a:t>
            </a:r>
          </a:p>
          <a:p>
            <a:pPr lvl="0" algn="ctr"/>
            <a:endParaRPr lang="en-US" sz="2000" dirty="0"/>
          </a:p>
          <a:p>
            <a:pPr lvl="0" algn="ctr"/>
            <a:r>
              <a:rPr lang="en-US" sz="3200" dirty="0"/>
              <a:t>Supervised by:</a:t>
            </a:r>
          </a:p>
          <a:p>
            <a:pPr lvl="0" algn="ctr"/>
            <a:r>
              <a:rPr lang="en-US" sz="3200" dirty="0">
                <a:solidFill>
                  <a:srgbClr val="D2202F"/>
                </a:solidFill>
              </a:rPr>
              <a:t>Dr. </a:t>
            </a:r>
            <a:r>
              <a:rPr lang="en-US" sz="3200" dirty="0" err="1">
                <a:solidFill>
                  <a:srgbClr val="D2202F"/>
                </a:solidFill>
              </a:rPr>
              <a:t>Anjum</a:t>
            </a:r>
            <a:r>
              <a:rPr lang="en-US" sz="3200" dirty="0">
                <a:solidFill>
                  <a:srgbClr val="D2202F"/>
                </a:solidFill>
              </a:rPr>
              <a:t> </a:t>
            </a:r>
            <a:r>
              <a:rPr lang="en-US" sz="3200" dirty="0" err="1">
                <a:solidFill>
                  <a:srgbClr val="D2202F"/>
                </a:solidFill>
              </a:rPr>
              <a:t>Razzaque</a:t>
            </a:r>
            <a:endParaRPr lang="en-US" sz="3200" dirty="0">
              <a:solidFill>
                <a:srgbClr val="D2202F"/>
              </a:solidFill>
            </a:endParaRPr>
          </a:p>
          <a:p>
            <a:pPr lvl="0" algn="ctr"/>
            <a:r>
              <a:rPr lang="en-US" sz="3200" dirty="0"/>
              <a:t>Special thanks to:</a:t>
            </a:r>
          </a:p>
          <a:p>
            <a:pPr lvl="0" algn="ctr"/>
            <a:r>
              <a:rPr lang="en-US" sz="3200" dirty="0">
                <a:solidFill>
                  <a:srgbClr val="D2202F"/>
                </a:solidFill>
              </a:rPr>
              <a:t>Prof. Mukhtar Al-</a:t>
            </a:r>
            <a:r>
              <a:rPr lang="en-US" sz="3200" dirty="0" err="1">
                <a:solidFill>
                  <a:srgbClr val="D2202F"/>
                </a:solidFill>
              </a:rPr>
              <a:t>Hashimi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Any questions ? </a:t>
            </a:r>
          </a:p>
        </p:txBody>
      </p:sp>
    </p:spTree>
    <p:extLst>
      <p:ext uri="{BB962C8B-B14F-4D97-AF65-F5344CB8AC3E}">
        <p14:creationId xmlns:p14="http://schemas.microsoft.com/office/powerpoint/2010/main" val="274963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>
                <a:solidFill>
                  <a:srgbClr val="D2202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Beginning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lvl="0" eaLnBrk="1" hangingPunct="1">
              <a:defRPr/>
            </a:pP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Hawra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Adel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Moh’d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752600"/>
            <a:ext cx="8229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Other participants in this ongoing project :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Hussain Al-</a:t>
            </a:r>
            <a:r>
              <a:rPr lang="en-US" sz="2000" dirty="0" err="1">
                <a:solidFill>
                  <a:schemeClr val="tx1"/>
                </a:solidFill>
              </a:rPr>
              <a:t>shaikh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motivation behind this research.</a:t>
            </a:r>
          </a:p>
          <a:p>
            <a:r>
              <a:rPr lang="en-US" sz="2400" dirty="0">
                <a:solidFill>
                  <a:schemeClr val="tx1"/>
                </a:solidFill>
              </a:rPr>
              <a:t>Why? My objective of this presentation.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1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2800" dirty="0">
                <a:solidFill>
                  <a:srgbClr val="D2202F"/>
                </a:solidFill>
              </a:rPr>
              <a:t>Introduction</a:t>
            </a:r>
            <a:endParaRPr lang="en-US" altLang="en-US" sz="2800" b="0" dirty="0">
              <a:solidFill>
                <a:srgbClr val="D2202F"/>
              </a:solidFill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lvl="0" eaLnBrk="1" hangingPunct="1">
              <a:defRPr/>
            </a:pP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Hawra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Adel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Moh’d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560513"/>
            <a:ext cx="7924800" cy="478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solidFill>
                  <a:schemeClr val="tx1"/>
                </a:solidFill>
              </a:rPr>
              <a:t>There is no such researches that provide accurate measurements of:</a:t>
            </a:r>
          </a:p>
          <a:p>
            <a:pPr lvl="1" algn="just"/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rgbClr val="D2202F"/>
                </a:solidFill>
              </a:rPr>
              <a:t>type</a:t>
            </a:r>
            <a:r>
              <a:rPr lang="en-US" sz="2000" dirty="0">
                <a:solidFill>
                  <a:schemeClr val="tx1"/>
                </a:solidFill>
              </a:rPr>
              <a:t> of textbooks students prefer to obtain</a:t>
            </a:r>
          </a:p>
          <a:p>
            <a:pPr lvl="1" algn="just"/>
            <a:r>
              <a:rPr lang="en-US" sz="2000" dirty="0">
                <a:solidFill>
                  <a:schemeClr val="tx1"/>
                </a:solidFill>
              </a:rPr>
              <a:t>Their </a:t>
            </a:r>
            <a:r>
              <a:rPr lang="en-US" sz="2000" dirty="0">
                <a:solidFill>
                  <a:srgbClr val="D2202F"/>
                </a:solidFill>
              </a:rPr>
              <a:t>acceptance</a:t>
            </a:r>
            <a:r>
              <a:rPr lang="en-US" sz="2000" dirty="0">
                <a:solidFill>
                  <a:schemeClr val="tx1"/>
                </a:solidFill>
              </a:rPr>
              <a:t> of </a:t>
            </a:r>
            <a:r>
              <a:rPr lang="en-US" sz="2000" dirty="0">
                <a:solidFill>
                  <a:srgbClr val="D2202F"/>
                </a:solidFill>
              </a:rPr>
              <a:t>using technology </a:t>
            </a:r>
            <a:r>
              <a:rPr lang="en-US" sz="2000" dirty="0">
                <a:solidFill>
                  <a:schemeClr val="tx1"/>
                </a:solidFill>
              </a:rPr>
              <a:t>to sell or rent their used textbooks.</a:t>
            </a:r>
          </a:p>
          <a:p>
            <a:pPr marL="182880" lvl="1" indent="0" algn="just">
              <a:buNone/>
            </a:pPr>
            <a:endParaRPr lang="en-US" sz="900" dirty="0">
              <a:solidFill>
                <a:schemeClr val="tx1"/>
              </a:solidFill>
            </a:endParaRPr>
          </a:p>
          <a:p>
            <a:pPr marL="400050" algn="just"/>
            <a:r>
              <a:rPr lang="en-US" sz="2400" dirty="0">
                <a:solidFill>
                  <a:schemeClr val="tx1"/>
                </a:solidFill>
              </a:rPr>
              <a:t>The case that can be observed all around the world is that many and many book rental information systems are developed.</a:t>
            </a:r>
          </a:p>
          <a:p>
            <a:pPr marL="400050" algn="just"/>
            <a:r>
              <a:rPr lang="en-US" sz="2400" dirty="0">
                <a:solidFill>
                  <a:schemeClr val="tx1"/>
                </a:solidFill>
              </a:rPr>
              <a:t>However, this is </a:t>
            </a:r>
            <a:r>
              <a:rPr lang="en-US" sz="2400" dirty="0">
                <a:solidFill>
                  <a:srgbClr val="D2202F"/>
                </a:solidFill>
              </a:rPr>
              <a:t>not the case in GCC countries</a:t>
            </a:r>
            <a:r>
              <a:rPr lang="en-US" sz="2400" dirty="0">
                <a:solidFill>
                  <a:schemeClr val="tx1"/>
                </a:solidFill>
              </a:rPr>
              <a:t>, which creates a </a:t>
            </a:r>
            <a:r>
              <a:rPr lang="en-US" sz="2400" dirty="0">
                <a:solidFill>
                  <a:srgbClr val="D2202F"/>
                </a:solidFill>
              </a:rPr>
              <a:t>necessary need </a:t>
            </a:r>
            <a:r>
              <a:rPr lang="en-US" sz="2400" dirty="0">
                <a:solidFill>
                  <a:schemeClr val="tx1"/>
                </a:solidFill>
              </a:rPr>
              <a:t>to build &amp; implement one for the students in the kingdom of Bahrain.</a:t>
            </a:r>
          </a:p>
        </p:txBody>
      </p:sp>
    </p:spTree>
    <p:extLst>
      <p:ext uri="{BB962C8B-B14F-4D97-AF65-F5344CB8AC3E}">
        <p14:creationId xmlns:p14="http://schemas.microsoft.com/office/powerpoint/2010/main" val="210648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2800" dirty="0">
                <a:solidFill>
                  <a:srgbClr val="D2202F"/>
                </a:solidFill>
              </a:rPr>
              <a:t>Why this research?</a:t>
            </a:r>
            <a:endParaRPr lang="en-US" altLang="en-US" sz="2800" b="0" dirty="0">
              <a:solidFill>
                <a:srgbClr val="D2202F"/>
              </a:solidFill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Hawra</a:t>
            </a: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 </a:t>
            </a: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Adel</a:t>
            </a: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 </a:t>
            </a: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Moh’d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560513"/>
            <a:ext cx="8001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solidFill>
                  <a:schemeClr val="tx1"/>
                </a:solidFill>
              </a:rPr>
              <a:t>For this reason, and since our project began in parallel with the project of our colleagues in specialization (</a:t>
            </a:r>
            <a:r>
              <a:rPr lang="en-US" sz="2400" dirty="0" err="1">
                <a:solidFill>
                  <a:schemeClr val="tx1"/>
                </a:solidFill>
              </a:rPr>
              <a:t>Marwa</a:t>
            </a:r>
            <a:r>
              <a:rPr lang="en-US" sz="2400" dirty="0">
                <a:solidFill>
                  <a:schemeClr val="tx1"/>
                </a:solidFill>
              </a:rPr>
              <a:t>, Ahmed, Mohammed &amp; </a:t>
            </a:r>
            <a:r>
              <a:rPr lang="en-US" sz="2400" dirty="0" err="1">
                <a:solidFill>
                  <a:schemeClr val="tx1"/>
                </a:solidFill>
              </a:rPr>
              <a:t>Qasim</a:t>
            </a:r>
            <a:r>
              <a:rPr lang="en-US" sz="2400" dirty="0">
                <a:solidFill>
                  <a:schemeClr val="tx1"/>
                </a:solidFill>
              </a:rPr>
              <a:t>), which aims to design &amp; implement an information system to sell and rent the used textbooks by students, </a:t>
            </a:r>
            <a:r>
              <a:rPr lang="en-US" sz="2400" dirty="0">
                <a:solidFill>
                  <a:srgbClr val="D2202F"/>
                </a:solidFill>
              </a:rPr>
              <a:t>it was appropriate to test it before it comes into use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4431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 defTabSz="914400" rtl="1" eaLnBrk="1" latinLnBrk="0" hangingPunct="1">
              <a:spcBef>
                <a:spcPct val="0"/>
              </a:spcBef>
              <a:buNone/>
              <a:defRPr/>
            </a:pPr>
            <a:r>
              <a:rPr lang="en-US" altLang="en-US" sz="2800" b="0" dirty="0">
                <a:solidFill>
                  <a:srgbClr val="D2202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A clarification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Hawra</a:t>
            </a: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 </a:t>
            </a: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Adel</a:t>
            </a: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 </a:t>
            </a: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Moh’d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560513"/>
            <a:ext cx="79248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solidFill>
                  <a:schemeClr val="tx1"/>
                </a:solidFill>
              </a:rPr>
              <a:t>It’s important to mention that our research is </a:t>
            </a:r>
            <a:r>
              <a:rPr lang="en-US" sz="2400" dirty="0">
                <a:solidFill>
                  <a:srgbClr val="D2202F"/>
                </a:solidFill>
              </a:rPr>
              <a:t>still in progress</a:t>
            </a:r>
            <a:r>
              <a:rPr lang="en-US" sz="2400" dirty="0">
                <a:solidFill>
                  <a:schemeClr val="tx1"/>
                </a:solidFill>
              </a:rPr>
              <a:t>, because it is based:</a:t>
            </a:r>
          </a:p>
          <a:p>
            <a:pPr lvl="1" algn="just"/>
            <a:r>
              <a:rPr lang="en-US" sz="2000" dirty="0">
                <a:solidFill>
                  <a:schemeClr val="tx1"/>
                </a:solidFill>
              </a:rPr>
              <a:t>On</a:t>
            </a:r>
            <a:r>
              <a:rPr lang="en-US" sz="2000" dirty="0">
                <a:solidFill>
                  <a:srgbClr val="D2202F"/>
                </a:solidFill>
              </a:rPr>
              <a:t> previous studies </a:t>
            </a:r>
            <a:r>
              <a:rPr lang="en-US" sz="2000" dirty="0">
                <a:solidFill>
                  <a:schemeClr val="tx1"/>
                </a:solidFill>
              </a:rPr>
              <a:t>in quoting the concept model.</a:t>
            </a:r>
          </a:p>
          <a:p>
            <a:pPr lvl="1" algn="just"/>
            <a:r>
              <a:rPr lang="en-US" sz="2000" dirty="0">
                <a:solidFill>
                  <a:schemeClr val="tx1"/>
                </a:solidFill>
              </a:rPr>
              <a:t>On </a:t>
            </a:r>
            <a:r>
              <a:rPr lang="en-US" sz="2000" dirty="0">
                <a:solidFill>
                  <a:srgbClr val="D2202F"/>
                </a:solidFill>
              </a:rPr>
              <a:t>current real measurements</a:t>
            </a:r>
            <a:r>
              <a:rPr lang="en-US" sz="2000" dirty="0">
                <a:solidFill>
                  <a:schemeClr val="tx1"/>
                </a:solidFill>
              </a:rPr>
              <a:t> that require time and effort.</a:t>
            </a:r>
          </a:p>
          <a:p>
            <a:pPr lvl="1" algn="just"/>
            <a:r>
              <a:rPr lang="en-US" sz="2000" dirty="0">
                <a:solidFill>
                  <a:schemeClr val="tx1"/>
                </a:solidFill>
              </a:rPr>
              <a:t>Working </a:t>
            </a:r>
            <a:r>
              <a:rPr lang="en-US" sz="2000" dirty="0">
                <a:solidFill>
                  <a:srgbClr val="D2202F"/>
                </a:solidFill>
              </a:rPr>
              <a:t>in parallel </a:t>
            </a:r>
            <a:r>
              <a:rPr lang="en-US" sz="2000" dirty="0">
                <a:solidFill>
                  <a:schemeClr val="tx1"/>
                </a:solidFill>
              </a:rPr>
              <a:t>with the progress of the other team.</a:t>
            </a:r>
          </a:p>
        </p:txBody>
      </p:sp>
    </p:spTree>
    <p:extLst>
      <p:ext uri="{BB962C8B-B14F-4D97-AF65-F5344CB8AC3E}">
        <p14:creationId xmlns:p14="http://schemas.microsoft.com/office/powerpoint/2010/main" val="253260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>
                <a:solidFill>
                  <a:srgbClr val="D2202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Research Aim and Objectives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Hawra</a:t>
            </a: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 </a:t>
            </a: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Adel</a:t>
            </a:r>
            <a:r>
              <a:rPr kumimoji="0" lang="pt-B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 </a:t>
            </a:r>
            <a:r>
              <a:rPr kumimoji="0" lang="pt-B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ヒラギノ角ゴ Pro W3" charset="-128"/>
                <a:cs typeface="+mn-cs"/>
              </a:rPr>
              <a:t>Moh’d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560513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US" sz="2400" dirty="0">
                <a:solidFill>
                  <a:prstClr val="black"/>
                </a:solidFill>
              </a:rPr>
              <a:t>The aim of our research is to therefore </a:t>
            </a:r>
            <a:r>
              <a:rPr lang="en-US" sz="2400" dirty="0">
                <a:solidFill>
                  <a:srgbClr val="D2202F"/>
                </a:solidFill>
              </a:rPr>
              <a:t>assess the role of TAM</a:t>
            </a:r>
            <a:r>
              <a:rPr lang="en-US" sz="2400" dirty="0">
                <a:solidFill>
                  <a:schemeClr val="tx1"/>
                </a:solidFill>
              </a:rPr>
              <a:t>’s</a:t>
            </a:r>
            <a:r>
              <a:rPr lang="en-US" sz="2400" dirty="0">
                <a:solidFill>
                  <a:prstClr val="black"/>
                </a:solidFill>
              </a:rPr>
              <a:t> perceived ease of use, attitude of usability, perceived usefulness on </a:t>
            </a:r>
            <a:r>
              <a:rPr lang="en-US" sz="2400" dirty="0">
                <a:solidFill>
                  <a:srgbClr val="D2202F"/>
                </a:solidFill>
              </a:rPr>
              <a:t>end-users’ satisfaction </a:t>
            </a:r>
            <a:r>
              <a:rPr lang="en-US" sz="2400" dirty="0">
                <a:solidFill>
                  <a:prstClr val="black"/>
                </a:solidFill>
              </a:rPr>
              <a:t>of the e-book rental system.</a:t>
            </a:r>
          </a:p>
          <a:p>
            <a:pPr marL="0" lvl="0" indent="0" algn="just">
              <a:buNone/>
            </a:pPr>
            <a:endParaRPr lang="ar-SA" sz="2400" dirty="0">
              <a:solidFill>
                <a:prstClr val="black"/>
              </a:solidFill>
            </a:endParaRPr>
          </a:p>
          <a:p>
            <a:pPr lvl="0" algn="just"/>
            <a:r>
              <a:rPr lang="en-US" sz="2400" dirty="0">
                <a:solidFill>
                  <a:prstClr val="black"/>
                </a:solidFill>
              </a:rPr>
              <a:t>Our objectives can be summarized in:</a:t>
            </a:r>
          </a:p>
          <a:p>
            <a:pPr lvl="1" algn="just"/>
            <a:r>
              <a:rPr lang="en-US" sz="2000" dirty="0">
                <a:solidFill>
                  <a:srgbClr val="D2202F"/>
                </a:solidFill>
              </a:rPr>
              <a:t>Testing</a:t>
            </a:r>
            <a:r>
              <a:rPr lang="en-US" sz="2000" dirty="0">
                <a:solidFill>
                  <a:prstClr val="black"/>
                </a:solidFill>
              </a:rPr>
              <a:t> the Book Rental System through the use of the basic </a:t>
            </a:r>
            <a:r>
              <a:rPr lang="en-US" sz="2000" dirty="0">
                <a:solidFill>
                  <a:srgbClr val="D2202F"/>
                </a:solidFill>
              </a:rPr>
              <a:t>Technology Acceptance Model 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>
                <a:solidFill>
                  <a:srgbClr val="D2202F"/>
                </a:solidFill>
              </a:rPr>
              <a:t>TAM 1</a:t>
            </a:r>
            <a:r>
              <a:rPr lang="en-US" sz="2000" dirty="0">
                <a:solidFill>
                  <a:prstClr val="black"/>
                </a:solidFill>
              </a:rPr>
              <a:t>).</a:t>
            </a:r>
          </a:p>
          <a:p>
            <a:pPr lvl="1" algn="just"/>
            <a:r>
              <a:rPr lang="en-US" sz="2000" dirty="0">
                <a:solidFill>
                  <a:prstClr val="black"/>
                </a:solidFill>
              </a:rPr>
              <a:t>Submitting real results of </a:t>
            </a:r>
            <a:r>
              <a:rPr lang="en-US" sz="2000" dirty="0">
                <a:solidFill>
                  <a:srgbClr val="D2202F"/>
                </a:solidFill>
              </a:rPr>
              <a:t>end-users’ acceptance </a:t>
            </a:r>
            <a:r>
              <a:rPr lang="en-US" sz="2000" dirty="0">
                <a:solidFill>
                  <a:prstClr val="black"/>
                </a:solidFill>
              </a:rPr>
              <a:t>of the new-designed system.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ヒラギノ角ゴ Pro W3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735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2800" dirty="0">
                <a:solidFill>
                  <a:srgbClr val="D2202F"/>
                </a:solidFill>
              </a:rPr>
              <a:t>Research Methodology</a:t>
            </a:r>
            <a:endParaRPr lang="en-US" altLang="en-US" sz="2800" b="0" dirty="0">
              <a:solidFill>
                <a:srgbClr val="D2202F"/>
              </a:solidFill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lvl="0" eaLnBrk="1" hangingPunct="1">
              <a:defRPr/>
            </a:pP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Hawra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Adel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Moh’d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3716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</a:rPr>
              <a:t>Our research methodology was based on a </a:t>
            </a:r>
            <a:r>
              <a:rPr lang="en-US" sz="2200" dirty="0">
                <a:solidFill>
                  <a:srgbClr val="D2202F"/>
                </a:solidFill>
              </a:rPr>
              <a:t>deductive approach</a:t>
            </a:r>
            <a:r>
              <a:rPr lang="en-US" sz="2200" dirty="0">
                <a:solidFill>
                  <a:schemeClr val="tx1"/>
                </a:solidFill>
              </a:rPr>
              <a:t>, which is a process of reasoning from one or more statements to reach a logically certain conclusion.</a:t>
            </a:r>
          </a:p>
          <a:p>
            <a:r>
              <a:rPr lang="en-US" sz="2200" dirty="0">
                <a:solidFill>
                  <a:schemeClr val="tx1"/>
                </a:solidFill>
              </a:rPr>
              <a:t>2 sources of data were used: 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rgbClr val="D2202F"/>
                </a:solidFill>
              </a:rPr>
              <a:t>preliminary data</a:t>
            </a:r>
            <a:r>
              <a:rPr lang="en-US" sz="1800" dirty="0">
                <a:solidFill>
                  <a:schemeClr val="tx1"/>
                </a:solidFill>
              </a:rPr>
              <a:t>: use of a questionnaire to test the hypotheses. 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rgbClr val="D2202F"/>
                </a:solidFill>
              </a:rPr>
              <a:t>secondary data</a:t>
            </a:r>
            <a:r>
              <a:rPr lang="en-US" sz="1800" dirty="0">
                <a:solidFill>
                  <a:schemeClr val="tx1"/>
                </a:solidFill>
              </a:rPr>
              <a:t>: books, journals and previous theses.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Our </a:t>
            </a:r>
            <a:r>
              <a:rPr lang="en-US" sz="2400" dirty="0">
                <a:solidFill>
                  <a:srgbClr val="D2202F"/>
                </a:solidFill>
              </a:rPr>
              <a:t>target population </a:t>
            </a:r>
            <a:r>
              <a:rPr lang="en-US" sz="2400" dirty="0">
                <a:solidFill>
                  <a:schemeClr val="tx1"/>
                </a:solidFill>
              </a:rPr>
              <a:t>was: all students in the Kingdom of Bahrain.</a:t>
            </a:r>
          </a:p>
          <a:p>
            <a:pPr lvl="1">
              <a:buClr>
                <a:schemeClr val="tx1"/>
              </a:buClr>
            </a:pPr>
            <a:r>
              <a:rPr lang="en-US" sz="2000" dirty="0">
                <a:solidFill>
                  <a:srgbClr val="D2202F"/>
                </a:solidFill>
              </a:rPr>
              <a:t>Sample size </a:t>
            </a:r>
            <a:r>
              <a:rPr lang="en-US" sz="2000" dirty="0">
                <a:solidFill>
                  <a:schemeClr val="tx1"/>
                </a:solidFill>
              </a:rPr>
              <a:t>= 200. 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Confirmatory Factor analysis using </a:t>
            </a:r>
            <a:r>
              <a:rPr lang="en-US" sz="2400" dirty="0">
                <a:solidFill>
                  <a:srgbClr val="D2202F"/>
                </a:solidFill>
              </a:rPr>
              <a:t>SPSS</a:t>
            </a:r>
            <a:r>
              <a:rPr lang="en-US" sz="2400" dirty="0">
                <a:solidFill>
                  <a:schemeClr val="tx1"/>
                </a:solidFill>
              </a:rPr>
              <a:t> software package for hypotheses testing</a:t>
            </a:r>
            <a:r>
              <a:rPr lang="ar-SA" sz="2400" dirty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ヒラギノ角ゴ Pro W3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2108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rgbClr val="D2202F"/>
                </a:solidFill>
              </a:rPr>
              <a:t>Technology Acceptance model (TAM 1)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lvl="0" eaLnBrk="1" hangingPunct="1">
              <a:defRPr/>
            </a:pP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Hawra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Adel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Moh’d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ヒラギノ角ゴ Pro W3" charset="-128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3F1906C-2EF7-3B43-91EE-4E76929F72D8}"/>
              </a:ext>
            </a:extLst>
          </p:cNvPr>
          <p:cNvSpPr/>
          <p:nvPr/>
        </p:nvSpPr>
        <p:spPr>
          <a:xfrm>
            <a:off x="400196" y="2101150"/>
            <a:ext cx="1768659" cy="127869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Perceived usefulness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DBC968F-1B67-6944-8570-E7CA926305B7}"/>
              </a:ext>
            </a:extLst>
          </p:cNvPr>
          <p:cNvSpPr/>
          <p:nvPr/>
        </p:nvSpPr>
        <p:spPr>
          <a:xfrm>
            <a:off x="400196" y="3985049"/>
            <a:ext cx="1768659" cy="127869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Perceived Ease of use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B6FF8F6-548A-214A-9652-9646684A3A34}"/>
              </a:ext>
            </a:extLst>
          </p:cNvPr>
          <p:cNvSpPr/>
          <p:nvPr/>
        </p:nvSpPr>
        <p:spPr>
          <a:xfrm>
            <a:off x="3657600" y="2956663"/>
            <a:ext cx="1768659" cy="127869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Attitude Towards using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33FE11D6-17AF-1D49-B72A-91C05D3A8933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168855" y="2740496"/>
            <a:ext cx="1488745" cy="6393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E80F874B-D9C1-624E-9855-DBAF66B81DCE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2168855" y="3596009"/>
            <a:ext cx="1488745" cy="10283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B904E2EC-5275-AF4B-837C-9D6E4CCC845B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 flipV="1">
            <a:off x="5426259" y="3590151"/>
            <a:ext cx="1568082" cy="58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61C8261-06EE-FA44-814D-7B4D7EC5CE64}"/>
              </a:ext>
            </a:extLst>
          </p:cNvPr>
          <p:cNvSpPr/>
          <p:nvPr/>
        </p:nvSpPr>
        <p:spPr>
          <a:xfrm>
            <a:off x="6994341" y="2950805"/>
            <a:ext cx="1768659" cy="127869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User Satisfaction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33C34B0-15E9-3A43-8210-A52D1DA99B93}"/>
              </a:ext>
            </a:extLst>
          </p:cNvPr>
          <p:cNvSpPr txBox="1"/>
          <p:nvPr/>
        </p:nvSpPr>
        <p:spPr>
          <a:xfrm>
            <a:off x="2843147" y="2463846"/>
            <a:ext cx="51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2202F"/>
                </a:solidFill>
              </a:rPr>
              <a:t>H1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7AFC233-32A1-D748-82AB-B0DB354D7CA1}"/>
              </a:ext>
            </a:extLst>
          </p:cNvPr>
          <p:cNvSpPr txBox="1"/>
          <p:nvPr/>
        </p:nvSpPr>
        <p:spPr>
          <a:xfrm>
            <a:off x="2843146" y="4335546"/>
            <a:ext cx="51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2202F"/>
                </a:solidFill>
              </a:rPr>
              <a:t>H2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84B6EAA-B958-BC42-9FB5-66E5A5DA658E}"/>
              </a:ext>
            </a:extLst>
          </p:cNvPr>
          <p:cNvSpPr txBox="1"/>
          <p:nvPr/>
        </p:nvSpPr>
        <p:spPr>
          <a:xfrm>
            <a:off x="6124547" y="3056444"/>
            <a:ext cx="51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2202F"/>
                </a:solidFill>
              </a:rPr>
              <a:t>H3</a:t>
            </a:r>
          </a:p>
        </p:txBody>
      </p:sp>
    </p:spTree>
    <p:extLst>
      <p:ext uri="{BB962C8B-B14F-4D97-AF65-F5344CB8AC3E}">
        <p14:creationId xmlns:p14="http://schemas.microsoft.com/office/powerpoint/2010/main" val="43709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2800" dirty="0">
                <a:solidFill>
                  <a:srgbClr val="D2202F"/>
                </a:solidFill>
              </a:rPr>
              <a:t>Technology Acceptance model (TAM 1)</a:t>
            </a:r>
            <a:endParaRPr lang="en-US" altLang="en-US" sz="2800" dirty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lvl="0" eaLnBrk="1" hangingPunct="1">
              <a:defRPr/>
            </a:pP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Hawra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Adel</a:t>
            </a:r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 </a:t>
            </a:r>
            <a:r>
              <a:rPr lang="pt-BR" altLang="en-US" dirty="0" err="1">
                <a:solidFill>
                  <a:srgbClr val="898989"/>
                </a:solidFill>
                <a:latin typeface="Calibri" pitchFamily="34" charset="0"/>
              </a:rPr>
              <a:t>Moh’d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560513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solidFill>
                  <a:schemeClr val="tx1"/>
                </a:solidFill>
              </a:rPr>
              <a:t>To measure the level of user </a:t>
            </a:r>
            <a:r>
              <a:rPr lang="en-US" dirty="0">
                <a:solidFill>
                  <a:srgbClr val="D2202F"/>
                </a:solidFill>
              </a:rPr>
              <a:t>acceptance and satisfaction </a:t>
            </a:r>
            <a:r>
              <a:rPr lang="en-US" dirty="0">
                <a:solidFill>
                  <a:schemeClr val="tx1"/>
                </a:solidFill>
              </a:rPr>
              <a:t>with this system, me and my colleague Hussain Al-</a:t>
            </a:r>
            <a:r>
              <a:rPr lang="en-US" dirty="0" err="1">
                <a:solidFill>
                  <a:schemeClr val="tx1"/>
                </a:solidFill>
              </a:rPr>
              <a:t>shaikh</a:t>
            </a:r>
            <a:r>
              <a:rPr lang="en-US" dirty="0">
                <a:solidFill>
                  <a:schemeClr val="tx1"/>
                </a:solidFill>
              </a:rPr>
              <a:t> decided to use the basic technology acceptance model (TAM 1) to identify the end-users’ satisfaction with the book rental system from four important aspects:</a:t>
            </a:r>
          </a:p>
          <a:p>
            <a:pPr marL="800100" lvl="1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1900" dirty="0">
                <a:solidFill>
                  <a:srgbClr val="D2202F"/>
                </a:solidFill>
              </a:rPr>
              <a:t>Perceived usefulness</a:t>
            </a:r>
            <a:r>
              <a:rPr lang="en-US" sz="1900" dirty="0">
                <a:solidFill>
                  <a:schemeClr val="tx1"/>
                </a:solidFill>
              </a:rPr>
              <a:t>: which refers to the extent of the user’s belief that the new technology will help to improve the efficiency and performance.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en-US" sz="1900" dirty="0">
                <a:solidFill>
                  <a:srgbClr val="D2202F"/>
                </a:solidFill>
              </a:rPr>
              <a:t>Perceived ease of use</a:t>
            </a:r>
            <a:r>
              <a:rPr lang="en-US" sz="1900" dirty="0">
                <a:solidFill>
                  <a:schemeClr val="tx1"/>
                </a:solidFill>
              </a:rPr>
              <a:t>: which refers to the extent to which the user is comfortable in using the features of the new technology.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en-US" sz="1900" dirty="0">
                <a:solidFill>
                  <a:srgbClr val="D2202F"/>
                </a:solidFill>
              </a:rPr>
              <a:t>Attitude toward using</a:t>
            </a:r>
            <a:r>
              <a:rPr lang="en-US" sz="1900" dirty="0">
                <a:solidFill>
                  <a:schemeClr val="tx1"/>
                </a:solidFill>
              </a:rPr>
              <a:t>: which refers to the behavior.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en-US" sz="1900" dirty="0">
                <a:solidFill>
                  <a:srgbClr val="D2202F"/>
                </a:solidFill>
              </a:rPr>
              <a:t>End-users’ satisfaction</a:t>
            </a:r>
            <a:r>
              <a:rPr lang="en-US" sz="1900" dirty="0">
                <a:solidFill>
                  <a:schemeClr val="tx1"/>
                </a:solidFill>
              </a:rPr>
              <a:t>: which refers to the level of acceptance.</a:t>
            </a:r>
          </a:p>
          <a:p>
            <a:pPr marL="800100" lvl="1" indent="-342900" algn="just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929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774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Beginning</vt:lpstr>
      <vt:lpstr>Introduction</vt:lpstr>
      <vt:lpstr>Why this research?</vt:lpstr>
      <vt:lpstr>A clarification</vt:lpstr>
      <vt:lpstr>Research Aim and Objectives</vt:lpstr>
      <vt:lpstr>Research Methodology</vt:lpstr>
      <vt:lpstr>Technology Acceptance model (TAM 1)</vt:lpstr>
      <vt:lpstr>Technology Acceptance model (TAM 1)</vt:lpstr>
      <vt:lpstr>Hypotheses</vt:lpstr>
      <vt:lpstr>Expected results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</dc:creator>
  <cp:lastModifiedBy>Zainab Abdulwahab Isa Abdulla Darwish</cp:lastModifiedBy>
  <cp:revision>206</cp:revision>
  <dcterms:created xsi:type="dcterms:W3CDTF">2016-03-26T11:23:44Z</dcterms:created>
  <dcterms:modified xsi:type="dcterms:W3CDTF">2018-04-19T10:18:32Z</dcterms:modified>
</cp:coreProperties>
</file>