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62" r:id="rId3"/>
    <p:sldId id="263" r:id="rId4"/>
    <p:sldId id="261" r:id="rId5"/>
    <p:sldId id="264" r:id="rId6"/>
    <p:sldId id="265" r:id="rId7"/>
    <p:sldId id="267" r:id="rId8"/>
    <p:sldId id="266" r:id="rId9"/>
    <p:sldId id="269" r:id="rId10"/>
    <p:sldId id="268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16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hlia\2016%20-%202017%20First%20Sem\HEC%20training\My%20Action%20research\Related%20files\ITCS%20409-17-11-Quiz%20Before%20ML-grad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hlia\2016%20-%202017%20First%20Sem\HEC%20training\My%20Action%20research\Related%20files\ITCS%20409-17-11-Quiz%20Before%20ML-grad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hlia\2016%20-%202017%20First%20Sem\HEC%20training\My%20Action%20research\Related%20files\Message%20s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2327620705591938"/>
          <c:y val="8.4109997613934617E-2"/>
          <c:w val="0.72966501697080421"/>
          <c:h val="0.72859045397103162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cat>
            <c:strRef>
              <c:f>'ITCS 409-17-11 Quiz Before ML'!$E$26:$G$26</c:f>
              <c:strCache>
                <c:ptCount val="3"/>
                <c:pt idx="0">
                  <c:v>A1</c:v>
                </c:pt>
                <c:pt idx="1">
                  <c:v>B1</c:v>
                </c:pt>
                <c:pt idx="2">
                  <c:v>Overall</c:v>
                </c:pt>
              </c:strCache>
            </c:strRef>
          </c:cat>
          <c:val>
            <c:numRef>
              <c:f>'ITCS 409-17-11 Quiz Before ML'!$E$29:$G$29</c:f>
              <c:numCache>
                <c:formatCode>0.00</c:formatCode>
                <c:ptCount val="3"/>
                <c:pt idx="0">
                  <c:v>105.52631578947368</c:v>
                </c:pt>
                <c:pt idx="1">
                  <c:v>62.5</c:v>
                </c:pt>
                <c:pt idx="2">
                  <c:v>100.95011876484571</c:v>
                </c:pt>
              </c:numCache>
            </c:numRef>
          </c:val>
        </c:ser>
        <c:dLbls>
          <c:showVal val="1"/>
        </c:dLbls>
        <c:axId val="72100096"/>
        <c:axId val="72722304"/>
      </c:barChart>
      <c:catAx>
        <c:axId val="72100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ILOs</a:t>
                </a:r>
              </a:p>
            </c:rich>
          </c:tx>
          <c:layout/>
        </c:title>
        <c:tickLblPos val="nextTo"/>
        <c:crossAx val="72722304"/>
        <c:crosses val="autoZero"/>
        <c:auto val="1"/>
        <c:lblAlgn val="ctr"/>
        <c:lblOffset val="100"/>
      </c:catAx>
      <c:valAx>
        <c:axId val="72722304"/>
        <c:scaling>
          <c:orientation val="minMax"/>
          <c:max val="1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Average Retention %</a:t>
                </a:r>
              </a:p>
            </c:rich>
          </c:tx>
          <c:layout/>
        </c:title>
        <c:numFmt formatCode="0" sourceLinked="0"/>
        <c:tickLblPos val="nextTo"/>
        <c:crossAx val="72100096"/>
        <c:crosses val="autoZero"/>
        <c:crossBetween val="between"/>
        <c:majorUnit val="10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327620705591938"/>
          <c:y val="7.7100831146106857E-2"/>
          <c:w val="0.72966501697080421"/>
          <c:h val="0.7399674346262276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chemeClr val="accent3"/>
              </a:solidFill>
            </c:spPr>
          </c:dPt>
          <c:cat>
            <c:strRef>
              <c:f>'[ITCS 409-17-11-Quiz Before ML-grades.xlsx]ITCS 409-17-11 Quiz Before ML'!$E$26:$G$26</c:f>
              <c:strCache>
                <c:ptCount val="3"/>
                <c:pt idx="0">
                  <c:v>A1</c:v>
                </c:pt>
                <c:pt idx="1">
                  <c:v>B1</c:v>
                </c:pt>
                <c:pt idx="2">
                  <c:v>Overall</c:v>
                </c:pt>
              </c:strCache>
            </c:strRef>
          </c:cat>
          <c:val>
            <c:numRef>
              <c:f>'[ITCS 409-17-11-Quiz Before ML-grades.xlsx]ITCS 409-17-11 Quiz Before ML'!$E$31:$G$31</c:f>
              <c:numCache>
                <c:formatCode>General</c:formatCode>
                <c:ptCount val="3"/>
                <c:pt idx="0">
                  <c:v>72.36999999999999</c:v>
                </c:pt>
                <c:pt idx="1">
                  <c:v>45.21</c:v>
                </c:pt>
                <c:pt idx="2">
                  <c:v>68.63</c:v>
                </c:pt>
              </c:numCache>
            </c:numRef>
          </c:val>
        </c:ser>
        <c:dLbls>
          <c:showVal val="1"/>
        </c:dLbls>
        <c:axId val="87718528"/>
        <c:axId val="87872256"/>
      </c:barChart>
      <c:catAx>
        <c:axId val="87718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ILOs</a:t>
                </a:r>
              </a:p>
            </c:rich>
          </c:tx>
          <c:layout/>
        </c:title>
        <c:tickLblPos val="nextTo"/>
        <c:crossAx val="87872256"/>
        <c:crosses val="autoZero"/>
        <c:auto val="1"/>
        <c:lblAlgn val="ctr"/>
        <c:lblOffset val="100"/>
      </c:catAx>
      <c:valAx>
        <c:axId val="87872256"/>
        <c:scaling>
          <c:orientation val="minMax"/>
          <c:max val="11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Average Retention %</a:t>
                </a:r>
              </a:p>
            </c:rich>
          </c:tx>
          <c:layout/>
        </c:title>
        <c:numFmt formatCode="0" sourceLinked="0"/>
        <c:tickLblPos val="nextTo"/>
        <c:crossAx val="87718528"/>
        <c:crosses val="autoZero"/>
        <c:crossBetween val="between"/>
        <c:majorUnit val="10"/>
      </c:valAx>
    </c:plotArea>
    <c:plotVisOnly val="1"/>
  </c:chart>
  <c:spPr>
    <a:noFill/>
    <a:ln>
      <a:solidFill>
        <a:prstClr val="black"/>
      </a:solidFill>
    </a:ln>
  </c:spPr>
  <c:txPr>
    <a:bodyPr/>
    <a:lstStyle/>
    <a:p>
      <a:pPr>
        <a:defRPr sz="9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236936000289063"/>
          <c:y val="7.0853462157809993E-2"/>
          <c:w val="0.77404840946376863"/>
          <c:h val="0.56114826226431969"/>
        </c:manualLayout>
      </c:layout>
      <c:lineChart>
        <c:grouping val="standard"/>
        <c:ser>
          <c:idx val="0"/>
          <c:order val="0"/>
          <c:tx>
            <c:strRef>
              <c:f>Sheet1!$C$1</c:f>
              <c:strCache>
                <c:ptCount val="1"/>
                <c:pt idx="0">
                  <c:v>Read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marker>
            <c:symbol val="diamond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Sheet1!$B$2:$B$25</c:f>
              <c:numCache>
                <c:formatCode>h:mm\ AM/PM</c:formatCode>
                <c:ptCount val="24"/>
                <c:pt idx="0">
                  <c:v>0.33333333333333331</c:v>
                </c:pt>
                <c:pt idx="1">
                  <c:v>0.35416666666666713</c:v>
                </c:pt>
                <c:pt idx="2">
                  <c:v>0.37500000000000039</c:v>
                </c:pt>
                <c:pt idx="3">
                  <c:v>0.39583333333333298</c:v>
                </c:pt>
                <c:pt idx="4">
                  <c:v>0.41666666666666752</c:v>
                </c:pt>
                <c:pt idx="5">
                  <c:v>0.43750000000000039</c:v>
                </c:pt>
                <c:pt idx="6">
                  <c:v>0.45833333333333293</c:v>
                </c:pt>
                <c:pt idx="7">
                  <c:v>0.47916666666666752</c:v>
                </c:pt>
                <c:pt idx="8">
                  <c:v>0.5</c:v>
                </c:pt>
                <c:pt idx="9">
                  <c:v>0.52083333333333304</c:v>
                </c:pt>
                <c:pt idx="10">
                  <c:v>0.54166666666666696</c:v>
                </c:pt>
                <c:pt idx="11">
                  <c:v>0.5625</c:v>
                </c:pt>
                <c:pt idx="12">
                  <c:v>0.58333333333333259</c:v>
                </c:pt>
                <c:pt idx="13">
                  <c:v>0.60416666666666696</c:v>
                </c:pt>
                <c:pt idx="14">
                  <c:v>0.62500000000000089</c:v>
                </c:pt>
                <c:pt idx="15">
                  <c:v>0.64583333333333504</c:v>
                </c:pt>
                <c:pt idx="16">
                  <c:v>0.66666666666666763</c:v>
                </c:pt>
                <c:pt idx="17">
                  <c:v>0.6875</c:v>
                </c:pt>
                <c:pt idx="18">
                  <c:v>0.70833333333333404</c:v>
                </c:pt>
                <c:pt idx="19">
                  <c:v>0.72916666666666696</c:v>
                </c:pt>
                <c:pt idx="20">
                  <c:v>0.75000000000000089</c:v>
                </c:pt>
                <c:pt idx="21">
                  <c:v>0.77083333333333504</c:v>
                </c:pt>
                <c:pt idx="22">
                  <c:v>0.79166666666666696</c:v>
                </c:pt>
                <c:pt idx="23">
                  <c:v>0.812500000000001</c:v>
                </c:pt>
              </c:numCache>
            </c:numRef>
          </c:cat>
          <c:val>
            <c:numRef>
              <c:f>Sheet1!$C$2:$C$25</c:f>
              <c:numCache>
                <c:formatCode>0</c:formatCode>
                <c:ptCount val="24"/>
                <c:pt idx="0">
                  <c:v>19</c:v>
                </c:pt>
                <c:pt idx="1">
                  <c:v>19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18</c:v>
                </c:pt>
                <c:pt idx="10">
                  <c:v>18</c:v>
                </c:pt>
                <c:pt idx="11">
                  <c:v>18</c:v>
                </c:pt>
                <c:pt idx="12">
                  <c:v>18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14</c:v>
                </c:pt>
                <c:pt idx="21">
                  <c:v>14</c:v>
                </c:pt>
                <c:pt idx="22">
                  <c:v>13</c:v>
                </c:pt>
                <c:pt idx="23">
                  <c:v>11</c:v>
                </c:pt>
              </c:numCache>
            </c:numRef>
          </c:val>
        </c:ser>
        <c:marker val="1"/>
        <c:axId val="69035136"/>
        <c:axId val="69047424"/>
      </c:lineChart>
      <c:catAx>
        <c:axId val="6903513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Message Time</a:t>
                </a:r>
              </a:p>
            </c:rich>
          </c:tx>
          <c:layout>
            <c:manualLayout>
              <c:xMode val="edge"/>
              <c:yMode val="edge"/>
              <c:x val="0.4448935549722951"/>
              <c:y val="0.88415433578049119"/>
            </c:manualLayout>
          </c:layout>
        </c:title>
        <c:numFmt formatCode="h:mm\ AM/PM" sourceLinked="1"/>
        <c:tickLblPos val="nextTo"/>
        <c:crossAx val="69047424"/>
        <c:crosses val="autoZero"/>
        <c:auto val="1"/>
        <c:lblAlgn val="ctr"/>
        <c:lblOffset val="100"/>
      </c:catAx>
      <c:valAx>
        <c:axId val="6904742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No. of reads</a:t>
                </a:r>
              </a:p>
            </c:rich>
          </c:tx>
          <c:layout/>
        </c:title>
        <c:numFmt formatCode="0" sourceLinked="1"/>
        <c:tickLblPos val="nextTo"/>
        <c:crossAx val="69035136"/>
        <c:crosses val="autoZero"/>
        <c:crossBetween val="between"/>
      </c:valAx>
    </c:plotArea>
    <c:plotVisOnly val="1"/>
  </c:chart>
  <c:spPr>
    <a:noFill/>
    <a:ln>
      <a:solidFill>
        <a:prstClr val="black"/>
      </a:solidFill>
    </a:ln>
  </c:spPr>
  <c:txPr>
    <a:bodyPr/>
    <a:lstStyle/>
    <a:p>
      <a:pPr>
        <a:defRPr sz="1200" b="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DC04-9BE7-4589-A3F3-4B0993E0FB59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D2C24-FCD1-41A1-856B-98F830ED4E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657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96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97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576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910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45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16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1204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46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080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40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681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66F0C-87B6-44AE-B96A-063FC194FB7E}" type="datetimeFigureOut">
              <a:rPr lang="en-US" smtClean="0"/>
              <a:pPr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D0BC-D153-4718-AA84-72DD4AEE9C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91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524000"/>
            <a:ext cx="693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An Automated Mobile-Based Micro-Learning to Enhance Students’ Retention of Concepts and Skills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029200"/>
            <a:ext cx="388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Hasan</a:t>
            </a:r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Kadhem</a:t>
            </a:r>
            <a:endParaRPr lang="en-US" sz="2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24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IT Department</a:t>
            </a:r>
          </a:p>
          <a:p>
            <a:r>
              <a:rPr lang="en-US" sz="24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College of IT</a:t>
            </a:r>
          </a:p>
          <a:p>
            <a:r>
              <a:rPr lang="en-US" sz="2400" i="1" dirty="0" smtClean="0">
                <a:solidFill>
                  <a:schemeClr val="bg1"/>
                </a:solidFill>
              </a:rPr>
              <a:t>hkadhem@ahlia.edu.bh</a:t>
            </a:r>
            <a:endParaRPr lang="en-US" sz="2400" i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640080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Ahlia Research Forum – 22</a:t>
            </a:r>
            <a:r>
              <a:rPr lang="en-US" sz="20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April 2018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7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122237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Challenges</a:t>
            </a:r>
            <a:endParaRPr lang="en-US" altLang="en-US" b="0" dirty="0" smtClean="0">
              <a:uFill>
                <a:solidFill>
                  <a:srgbClr val="164164"/>
                </a:solidFill>
              </a:u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tx1"/>
                </a:solidFill>
                <a:latin typeface="+mn-lt"/>
              </a:rPr>
              <a:t>Time: chunking lecture notes into small parts, and scheduling messages.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+mn-lt"/>
              </a:rPr>
              <a:t>Students have different time table and various activities, so sending messages for all students at the same time is not effective.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R</a:t>
            </a:r>
            <a:r>
              <a:rPr lang="x-none" sz="2600" smtClean="0">
                <a:solidFill>
                  <a:schemeClr val="tx1"/>
                </a:solidFill>
                <a:latin typeface="+mn-lt"/>
              </a:rPr>
              <a:t>equirements </a:t>
            </a:r>
            <a:r>
              <a:rPr lang="x-none" sz="2600" smtClean="0">
                <a:solidFill>
                  <a:schemeClr val="tx1"/>
                </a:solidFill>
                <a:latin typeface="+mn-lt"/>
              </a:rPr>
              <a:t>for </a:t>
            </a:r>
            <a:r>
              <a:rPr lang="x-none" sz="260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n</a:t>
            </a:r>
            <a:r>
              <a:rPr lang="x-none" sz="260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automated</a:t>
            </a:r>
            <a:r>
              <a:rPr lang="x-none" sz="260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x-none" sz="2600" smtClean="0">
                <a:solidFill>
                  <a:schemeClr val="tx1"/>
                </a:solidFill>
                <a:latin typeface="+mn-lt"/>
              </a:rPr>
              <a:t>solution are:</a:t>
            </a:r>
            <a:endParaRPr lang="en-US" sz="2600" dirty="0" smtClean="0">
              <a:solidFill>
                <a:schemeClr val="tx1"/>
              </a:solidFill>
              <a:latin typeface="+mn-lt"/>
            </a:endParaRPr>
          </a:p>
          <a:p>
            <a:pPr lvl="0"/>
            <a:r>
              <a:rPr lang="x-none" sz="2600" smtClean="0">
                <a:solidFill>
                  <a:schemeClr val="tx1"/>
                </a:solidFill>
                <a:latin typeface="+mn-lt"/>
              </a:rPr>
              <a:t>Ability to summarize and chunk lecture notes into micro-content messages, considering different messages types (text, images, and video).</a:t>
            </a:r>
            <a:endParaRPr lang="en-US" sz="2600" dirty="0" smtClean="0">
              <a:solidFill>
                <a:schemeClr val="tx1"/>
              </a:solidFill>
              <a:latin typeface="+mn-lt"/>
            </a:endParaRPr>
          </a:p>
          <a:p>
            <a:r>
              <a:rPr lang="x-none" sz="2600" smtClean="0">
                <a:solidFill>
                  <a:schemeClr val="tx1"/>
                </a:solidFill>
                <a:latin typeface="+mn-lt"/>
              </a:rPr>
              <a:t>Ability to learn from student’s read history records to schedule future messages.</a:t>
            </a:r>
            <a:endParaRPr lang="en-US" sz="26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9795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45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Introduction</a:t>
            </a:r>
            <a:endParaRPr lang="en-US" sz="1100" dirty="0"/>
          </a:p>
        </p:txBody>
      </p:sp>
      <p:sp>
        <p:nvSpPr>
          <p:cNvPr id="8" name="Oval 7"/>
          <p:cNvSpPr/>
          <p:nvPr/>
        </p:nvSpPr>
        <p:spPr>
          <a:xfrm>
            <a:off x="124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Problem</a:t>
            </a:r>
            <a:endParaRPr lang="en-US" sz="1100" dirty="0"/>
          </a:p>
        </p:txBody>
      </p:sp>
      <p:sp>
        <p:nvSpPr>
          <p:cNvPr id="12" name="Oval 11"/>
          <p:cNvSpPr/>
          <p:nvPr/>
        </p:nvSpPr>
        <p:spPr>
          <a:xfrm>
            <a:off x="2086376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6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Solution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2822250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8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Related Work</a:t>
            </a:r>
          </a:p>
        </p:txBody>
      </p:sp>
      <p:sp>
        <p:nvSpPr>
          <p:cNvPr id="16" name="Oval 15"/>
          <p:cNvSpPr/>
          <p:nvPr/>
        </p:nvSpPr>
        <p:spPr>
          <a:xfrm>
            <a:off x="39838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37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Methodology</a:t>
            </a:r>
            <a:endParaRPr lang="en-US" sz="1100" dirty="0"/>
          </a:p>
        </p:txBody>
      </p:sp>
      <p:sp>
        <p:nvSpPr>
          <p:cNvPr id="18" name="Oval 17"/>
          <p:cNvSpPr/>
          <p:nvPr/>
        </p:nvSpPr>
        <p:spPr>
          <a:xfrm>
            <a:off x="505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Results</a:t>
            </a:r>
            <a:endParaRPr lang="en-US" sz="1100" dirty="0"/>
          </a:p>
        </p:txBody>
      </p:sp>
      <p:sp>
        <p:nvSpPr>
          <p:cNvPr id="20" name="Oval 19"/>
          <p:cNvSpPr/>
          <p:nvPr/>
        </p:nvSpPr>
        <p:spPr>
          <a:xfrm>
            <a:off x="5833239" y="990600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00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Challenges</a:t>
            </a:r>
            <a:endParaRPr lang="en-US" sz="1100" b="1" dirty="0"/>
          </a:p>
        </p:txBody>
      </p:sp>
      <p:sp>
        <p:nvSpPr>
          <p:cNvPr id="22" name="Oval 21"/>
          <p:cNvSpPr/>
          <p:nvPr/>
        </p:nvSpPr>
        <p:spPr>
          <a:xfrm>
            <a:off x="68032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31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Conclusion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238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122237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Challenges</a:t>
            </a:r>
            <a:endParaRPr lang="en-US" altLang="en-US" b="0" dirty="0" smtClean="0">
              <a:uFill>
                <a:solidFill>
                  <a:srgbClr val="164164"/>
                </a:solidFill>
              </a:u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217" y="1851243"/>
            <a:ext cx="1738648" cy="220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Lecture Notes</a:t>
            </a:r>
          </a:p>
          <a:p>
            <a:pPr algn="ctr"/>
            <a:r>
              <a:rPr lang="en-US" dirty="0" smtClean="0"/>
              <a:t>Text</a:t>
            </a:r>
          </a:p>
          <a:p>
            <a:pPr algn="ctr"/>
            <a:r>
              <a:rPr lang="en-US" dirty="0" smtClean="0"/>
              <a:t>Images</a:t>
            </a:r>
          </a:p>
          <a:p>
            <a:pPr algn="ctr"/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10270" y="1851243"/>
            <a:ext cx="1867437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 Messages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10270" y="2238933"/>
            <a:ext cx="1867437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10270" y="2626623"/>
            <a:ext cx="1867437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10270" y="3014313"/>
            <a:ext cx="1867437" cy="270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705896" y="1851243"/>
            <a:ext cx="1738648" cy="1433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Summary,</a:t>
            </a:r>
          </a:p>
          <a:p>
            <a:pPr algn="ctr"/>
            <a:r>
              <a:rPr lang="en-US" dirty="0" smtClean="0"/>
              <a:t>Related Multimedia</a:t>
            </a:r>
            <a:endParaRPr lang="en-US" dirty="0"/>
          </a:p>
        </p:txBody>
      </p:sp>
      <p:pic>
        <p:nvPicPr>
          <p:cNvPr id="13" name="Picture 2" descr="Image result for smartph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259" y="4993527"/>
            <a:ext cx="1028824" cy="14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smart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37" r="31508"/>
          <a:stretch/>
        </p:blipFill>
        <p:spPr bwMode="auto">
          <a:xfrm>
            <a:off x="2090200" y="4461655"/>
            <a:ext cx="726037" cy="143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smartpho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24" t="15745" r="17080" b="1403"/>
          <a:stretch/>
        </p:blipFill>
        <p:spPr bwMode="auto">
          <a:xfrm>
            <a:off x="2888354" y="5090119"/>
            <a:ext cx="1452151" cy="12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Image result for iphon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24" t="353" r="34664" b="-353"/>
          <a:stretch/>
        </p:blipFill>
        <p:spPr bwMode="auto">
          <a:xfrm>
            <a:off x="4539900" y="4449219"/>
            <a:ext cx="783597" cy="150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olded Corner 16"/>
          <p:cNvSpPr/>
          <p:nvPr/>
        </p:nvSpPr>
        <p:spPr>
          <a:xfrm>
            <a:off x="6510270" y="4349745"/>
            <a:ext cx="1867437" cy="1790163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Automatically Scheduling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512158" y="2613744"/>
            <a:ext cx="9401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79261" y="2626623"/>
            <a:ext cx="9401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928834" y="3824358"/>
            <a:ext cx="94015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17" idx="1"/>
            <a:endCxn id="16" idx="0"/>
          </p:cNvCxnSpPr>
          <p:nvPr/>
        </p:nvCxnSpPr>
        <p:spPr>
          <a:xfrm rot="10800000">
            <a:off x="4931700" y="4449219"/>
            <a:ext cx="1578571" cy="795608"/>
          </a:xfrm>
          <a:prstGeom prst="curvedConnector4">
            <a:avLst>
              <a:gd name="adj1" fmla="val 37590"/>
              <a:gd name="adj2" fmla="val 128733"/>
            </a:avLst>
          </a:prstGeom>
          <a:ln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2"/>
          <p:cNvCxnSpPr>
            <a:stCxn id="17" idx="1"/>
            <a:endCxn id="15" idx="2"/>
          </p:cNvCxnSpPr>
          <p:nvPr/>
        </p:nvCxnSpPr>
        <p:spPr>
          <a:xfrm rot="10800000" flipV="1">
            <a:off x="3614430" y="5244827"/>
            <a:ext cx="2895840" cy="1107420"/>
          </a:xfrm>
          <a:prstGeom prst="curvedConnector4">
            <a:avLst>
              <a:gd name="adj1" fmla="val 37463"/>
              <a:gd name="adj2" fmla="val 12064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>
            <a:stCxn id="17" idx="1"/>
          </p:cNvCxnSpPr>
          <p:nvPr/>
        </p:nvCxnSpPr>
        <p:spPr>
          <a:xfrm rot="10800000">
            <a:off x="2579262" y="4449219"/>
            <a:ext cx="3931009" cy="79560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</p:cNvCxnSpPr>
          <p:nvPr/>
        </p:nvCxnSpPr>
        <p:spPr>
          <a:xfrm rot="10800000" flipV="1">
            <a:off x="1803042" y="5244827"/>
            <a:ext cx="4707228" cy="11074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59795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645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Introduction</a:t>
            </a:r>
            <a:endParaRPr lang="en-US" sz="1100" dirty="0"/>
          </a:p>
        </p:txBody>
      </p:sp>
      <p:sp>
        <p:nvSpPr>
          <p:cNvPr id="29" name="Oval 28"/>
          <p:cNvSpPr/>
          <p:nvPr/>
        </p:nvSpPr>
        <p:spPr>
          <a:xfrm>
            <a:off x="124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Problem</a:t>
            </a:r>
            <a:endParaRPr lang="en-US" sz="1100" dirty="0"/>
          </a:p>
        </p:txBody>
      </p:sp>
      <p:sp>
        <p:nvSpPr>
          <p:cNvPr id="31" name="Oval 30"/>
          <p:cNvSpPr/>
          <p:nvPr/>
        </p:nvSpPr>
        <p:spPr>
          <a:xfrm>
            <a:off x="2086376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96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Solution</a:t>
            </a:r>
            <a:endParaRPr lang="en-US" sz="1100" dirty="0"/>
          </a:p>
        </p:txBody>
      </p:sp>
      <p:sp>
        <p:nvSpPr>
          <p:cNvPr id="33" name="Oval 32"/>
          <p:cNvSpPr/>
          <p:nvPr/>
        </p:nvSpPr>
        <p:spPr>
          <a:xfrm>
            <a:off x="2822250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58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Related Work</a:t>
            </a:r>
          </a:p>
        </p:txBody>
      </p:sp>
      <p:sp>
        <p:nvSpPr>
          <p:cNvPr id="35" name="Oval 34"/>
          <p:cNvSpPr/>
          <p:nvPr/>
        </p:nvSpPr>
        <p:spPr>
          <a:xfrm>
            <a:off x="39838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937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Methodology</a:t>
            </a:r>
            <a:endParaRPr lang="en-US" sz="1100" dirty="0"/>
          </a:p>
        </p:txBody>
      </p:sp>
      <p:sp>
        <p:nvSpPr>
          <p:cNvPr id="37" name="Oval 36"/>
          <p:cNvSpPr/>
          <p:nvPr/>
        </p:nvSpPr>
        <p:spPr>
          <a:xfrm>
            <a:off x="505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6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Results</a:t>
            </a:r>
            <a:endParaRPr lang="en-US" sz="1100" dirty="0"/>
          </a:p>
        </p:txBody>
      </p:sp>
      <p:sp>
        <p:nvSpPr>
          <p:cNvPr id="39" name="Oval 38"/>
          <p:cNvSpPr/>
          <p:nvPr/>
        </p:nvSpPr>
        <p:spPr>
          <a:xfrm>
            <a:off x="5833239" y="990600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300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Challenges</a:t>
            </a:r>
            <a:endParaRPr lang="en-US" sz="1100" b="1" dirty="0"/>
          </a:p>
        </p:txBody>
      </p:sp>
      <p:sp>
        <p:nvSpPr>
          <p:cNvPr id="41" name="Oval 40"/>
          <p:cNvSpPr/>
          <p:nvPr/>
        </p:nvSpPr>
        <p:spPr>
          <a:xfrm>
            <a:off x="68032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31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Conclusion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238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122237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Challenges</a:t>
            </a:r>
            <a:endParaRPr lang="en-US" altLang="en-US" b="0" dirty="0" smtClean="0">
              <a:uFill>
                <a:solidFill>
                  <a:srgbClr val="164164"/>
                </a:solidFill>
              </a:u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From an IT perspective, these challenges and requirements involves researches in different areas: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Summarization and text mining techniques for automatic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chunking.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Big data research to identify the most related materials (multimedia content such as videos, and images) to the lecture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content.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Machine learning algorithm to automatically scheduling messages for different students based on the best readable time.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9795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45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Introduction</a:t>
            </a:r>
            <a:endParaRPr lang="en-US" sz="1100" dirty="0"/>
          </a:p>
        </p:txBody>
      </p:sp>
      <p:sp>
        <p:nvSpPr>
          <p:cNvPr id="8" name="Oval 7"/>
          <p:cNvSpPr/>
          <p:nvPr/>
        </p:nvSpPr>
        <p:spPr>
          <a:xfrm>
            <a:off x="124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Problem</a:t>
            </a:r>
            <a:endParaRPr lang="en-US" sz="1100" dirty="0"/>
          </a:p>
        </p:txBody>
      </p:sp>
      <p:sp>
        <p:nvSpPr>
          <p:cNvPr id="12" name="Oval 11"/>
          <p:cNvSpPr/>
          <p:nvPr/>
        </p:nvSpPr>
        <p:spPr>
          <a:xfrm>
            <a:off x="2086376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6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Solution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2822250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8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Related Work</a:t>
            </a:r>
          </a:p>
        </p:txBody>
      </p:sp>
      <p:sp>
        <p:nvSpPr>
          <p:cNvPr id="16" name="Oval 15"/>
          <p:cNvSpPr/>
          <p:nvPr/>
        </p:nvSpPr>
        <p:spPr>
          <a:xfrm>
            <a:off x="39838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37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Methodology</a:t>
            </a:r>
            <a:endParaRPr lang="en-US" sz="1100" dirty="0"/>
          </a:p>
        </p:txBody>
      </p:sp>
      <p:sp>
        <p:nvSpPr>
          <p:cNvPr id="18" name="Oval 17"/>
          <p:cNvSpPr/>
          <p:nvPr/>
        </p:nvSpPr>
        <p:spPr>
          <a:xfrm>
            <a:off x="505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Results</a:t>
            </a:r>
            <a:endParaRPr lang="en-US" sz="1100" dirty="0"/>
          </a:p>
        </p:txBody>
      </p:sp>
      <p:sp>
        <p:nvSpPr>
          <p:cNvPr id="20" name="Oval 19"/>
          <p:cNvSpPr/>
          <p:nvPr/>
        </p:nvSpPr>
        <p:spPr>
          <a:xfrm>
            <a:off x="5833239" y="990600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00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Challenges</a:t>
            </a:r>
            <a:endParaRPr lang="en-US" sz="1100" b="1" dirty="0"/>
          </a:p>
        </p:txBody>
      </p:sp>
      <p:sp>
        <p:nvSpPr>
          <p:cNvPr id="22" name="Oval 21"/>
          <p:cNvSpPr/>
          <p:nvPr/>
        </p:nvSpPr>
        <p:spPr>
          <a:xfrm>
            <a:off x="68032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31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Conclusion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238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122237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Conclusion</a:t>
            </a:r>
            <a:endParaRPr lang="en-US" altLang="en-US" b="0" dirty="0" smtClean="0">
              <a:uFill>
                <a:solidFill>
                  <a:srgbClr val="164164"/>
                </a:solidFill>
              </a:u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We conduct a well-defined case study to measure the effectiveness of using mobile-based micro-content messages on students’ retention.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results show a noticeable improvement on student’ retention using mobile micro-learning compared with the normal lecture cycle.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We propose an important IT challenges and research directions for developing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an automated solution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for mobile micro-learning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that supports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both student and instructor.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9795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645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Introduction</a:t>
            </a:r>
            <a:endParaRPr lang="en-US" sz="1100" dirty="0"/>
          </a:p>
        </p:txBody>
      </p:sp>
      <p:sp>
        <p:nvSpPr>
          <p:cNvPr id="8" name="Oval 7"/>
          <p:cNvSpPr/>
          <p:nvPr/>
        </p:nvSpPr>
        <p:spPr>
          <a:xfrm>
            <a:off x="124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Problem</a:t>
            </a:r>
            <a:endParaRPr lang="en-US" sz="1100" dirty="0"/>
          </a:p>
        </p:txBody>
      </p:sp>
      <p:sp>
        <p:nvSpPr>
          <p:cNvPr id="12" name="Oval 11"/>
          <p:cNvSpPr/>
          <p:nvPr/>
        </p:nvSpPr>
        <p:spPr>
          <a:xfrm>
            <a:off x="2086376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6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Solution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2822250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8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Related Work</a:t>
            </a:r>
          </a:p>
        </p:txBody>
      </p:sp>
      <p:sp>
        <p:nvSpPr>
          <p:cNvPr id="16" name="Oval 15"/>
          <p:cNvSpPr/>
          <p:nvPr/>
        </p:nvSpPr>
        <p:spPr>
          <a:xfrm>
            <a:off x="39838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37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Methodology</a:t>
            </a:r>
            <a:endParaRPr lang="en-US" sz="1100" dirty="0"/>
          </a:p>
        </p:txBody>
      </p:sp>
      <p:sp>
        <p:nvSpPr>
          <p:cNvPr id="18" name="Oval 17"/>
          <p:cNvSpPr/>
          <p:nvPr/>
        </p:nvSpPr>
        <p:spPr>
          <a:xfrm>
            <a:off x="505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Results</a:t>
            </a:r>
            <a:endParaRPr lang="en-US" sz="1100" dirty="0"/>
          </a:p>
        </p:txBody>
      </p:sp>
      <p:sp>
        <p:nvSpPr>
          <p:cNvPr id="20" name="Oval 19"/>
          <p:cNvSpPr/>
          <p:nvPr/>
        </p:nvSpPr>
        <p:spPr>
          <a:xfrm>
            <a:off x="5833239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00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Challenges</a:t>
            </a:r>
            <a:endParaRPr lang="en-US" sz="1100" dirty="0"/>
          </a:p>
        </p:txBody>
      </p:sp>
      <p:sp>
        <p:nvSpPr>
          <p:cNvPr id="22" name="Oval 21"/>
          <p:cNvSpPr/>
          <p:nvPr/>
        </p:nvSpPr>
        <p:spPr>
          <a:xfrm>
            <a:off x="6803263" y="990600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131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Conclusion</a:t>
            </a:r>
            <a:endParaRPr lang="en-US" sz="1100" b="1" dirty="0"/>
          </a:p>
        </p:txBody>
      </p:sp>
    </p:spTree>
    <p:extLst>
      <p:ext uri="{BB962C8B-B14F-4D97-AF65-F5344CB8AC3E}">
        <p14:creationId xmlns="" xmlns:p14="http://schemas.microsoft.com/office/powerpoint/2010/main" val="3238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789605"/>
            <a:ext cx="7772400" cy="1223963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 You!</a:t>
            </a:r>
            <a:endParaRPr lang="en-US" sz="7200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43000" y="3771857"/>
            <a:ext cx="6858000" cy="1655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Questions???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9877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Introduction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Problem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Solution Overview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Related Work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Methodology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Results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Challenges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Conclusion</a:t>
            </a:r>
          </a:p>
        </p:txBody>
      </p:sp>
      <p:pic>
        <p:nvPicPr>
          <p:cNvPr id="36" name="Picture 35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205993" y="122237"/>
            <a:ext cx="7414007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4400" dirty="0" smtClean="0">
                <a:latin typeface="+mj-lt"/>
              </a:rPr>
              <a:t>Outline</a:t>
            </a:r>
            <a:endParaRPr kumimoji="0" lang="en-US" alt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164164"/>
                </a:solidFill>
              </a:uFill>
              <a:latin typeface="+mj-lt"/>
              <a:ea typeface="+mj-ea"/>
              <a:cs typeface="+mj-cs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38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122237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Introduction</a:t>
            </a:r>
            <a:endParaRPr lang="en-US" altLang="en-US" b="0" dirty="0" smtClean="0">
              <a:uFill>
                <a:solidFill>
                  <a:srgbClr val="164164"/>
                </a:solidFill>
              </a:u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use of mobile devices has become a part of our daily routine.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Researchers and teachers have been exploring different ways to use mobile devices in education to support learning and teaching.</a:t>
            </a:r>
          </a:p>
        </p:txBody>
      </p:sp>
      <p:pic>
        <p:nvPicPr>
          <p:cNvPr id="28" name="Picture 2" descr="D:\Ahlia\Research\00 Mobile Based Micro Learning\Pic for presentation\life activites\cheerful-runner-using-phone-to-analyze-his-results_1262-6001.jpg"/>
          <p:cNvPicPr>
            <a:picLocks noChangeAspect="1" noChangeArrowheads="1"/>
          </p:cNvPicPr>
          <p:nvPr/>
        </p:nvPicPr>
        <p:blipFill>
          <a:blip r:embed="rId3" cstate="print"/>
          <a:srcRect l="9140" r="23771"/>
          <a:stretch>
            <a:fillRect/>
          </a:stretch>
        </p:blipFill>
        <p:spPr bwMode="auto">
          <a:xfrm>
            <a:off x="744582" y="4415611"/>
            <a:ext cx="1841863" cy="1828800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3" descr="D:\Ahlia\Research\00 Mobile Based Micro Learning\Pic for presentation\life activites\teenage-girl-browsing-social-media_1163-1892.jpg"/>
          <p:cNvPicPr>
            <a:picLocks noChangeAspect="1" noChangeArrowheads="1"/>
          </p:cNvPicPr>
          <p:nvPr/>
        </p:nvPicPr>
        <p:blipFill>
          <a:blip r:embed="rId4" cstate="print"/>
          <a:srcRect l="25299" r="8088"/>
          <a:stretch>
            <a:fillRect/>
          </a:stretch>
        </p:blipFill>
        <p:spPr bwMode="auto">
          <a:xfrm>
            <a:off x="2699817" y="4415611"/>
            <a:ext cx="1828800" cy="1828800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4" descr="D:\Ahlia\Research\00 Mobile Based Micro Learning\Pic for presentation\life activites\woman-using-mobile-phone-in-airport_1163-3477.jpg"/>
          <p:cNvPicPr>
            <a:picLocks noChangeAspect="1" noChangeArrowheads="1"/>
          </p:cNvPicPr>
          <p:nvPr/>
        </p:nvPicPr>
        <p:blipFill>
          <a:blip r:embed="rId5" cstate="print"/>
          <a:srcRect l="19607" r="13779"/>
          <a:stretch>
            <a:fillRect/>
          </a:stretch>
        </p:blipFill>
        <p:spPr bwMode="auto">
          <a:xfrm>
            <a:off x="4641989" y="4415611"/>
            <a:ext cx="1828800" cy="1828800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5" descr="D:\Ahlia\Research\00 Mobile Based Micro Learning\Pic for presentation\life activites\young-attractive-girl-talking-on-mobile-phone-and-smiling-while-sitting-alone-in-coffee-shop-during-free-time-and-working-on-tablet-computer-happy-female-havin.jpg"/>
          <p:cNvPicPr>
            <a:picLocks noChangeAspect="1" noChangeArrowheads="1"/>
          </p:cNvPicPr>
          <p:nvPr/>
        </p:nvPicPr>
        <p:blipFill>
          <a:blip r:embed="rId6" cstate="print"/>
          <a:srcRect l="32929"/>
          <a:stretch>
            <a:fillRect/>
          </a:stretch>
        </p:blipFill>
        <p:spPr bwMode="auto">
          <a:xfrm>
            <a:off x="6584160" y="4415611"/>
            <a:ext cx="1841379" cy="1828800"/>
          </a:xfrm>
          <a:prstGeom prst="rect">
            <a:avLst/>
          </a:prstGeom>
          <a:ln w="127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2" name="Straight Connector 31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159795" y="990600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645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Introduction</a:t>
            </a:r>
            <a:endParaRPr lang="en-US" sz="1100" b="1" dirty="0"/>
          </a:p>
        </p:txBody>
      </p:sp>
      <p:sp>
        <p:nvSpPr>
          <p:cNvPr id="35" name="Oval 34"/>
          <p:cNvSpPr/>
          <p:nvPr/>
        </p:nvSpPr>
        <p:spPr>
          <a:xfrm>
            <a:off x="124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15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Problem</a:t>
            </a:r>
            <a:endParaRPr lang="en-US" sz="1100" dirty="0"/>
          </a:p>
        </p:txBody>
      </p:sp>
      <p:sp>
        <p:nvSpPr>
          <p:cNvPr id="37" name="Oval 36"/>
          <p:cNvSpPr/>
          <p:nvPr/>
        </p:nvSpPr>
        <p:spPr>
          <a:xfrm>
            <a:off x="2086376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96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Solution</a:t>
            </a:r>
            <a:endParaRPr lang="en-US" sz="1100" dirty="0"/>
          </a:p>
        </p:txBody>
      </p:sp>
      <p:sp>
        <p:nvSpPr>
          <p:cNvPr id="39" name="Oval 38"/>
          <p:cNvSpPr/>
          <p:nvPr/>
        </p:nvSpPr>
        <p:spPr>
          <a:xfrm>
            <a:off x="2822250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58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Related Work</a:t>
            </a:r>
          </a:p>
        </p:txBody>
      </p:sp>
      <p:sp>
        <p:nvSpPr>
          <p:cNvPr id="41" name="Oval 40"/>
          <p:cNvSpPr/>
          <p:nvPr/>
        </p:nvSpPr>
        <p:spPr>
          <a:xfrm>
            <a:off x="39838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937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Methodology</a:t>
            </a:r>
            <a:endParaRPr lang="en-US" sz="1100" dirty="0"/>
          </a:p>
        </p:txBody>
      </p:sp>
      <p:sp>
        <p:nvSpPr>
          <p:cNvPr id="43" name="Oval 42"/>
          <p:cNvSpPr/>
          <p:nvPr/>
        </p:nvSpPr>
        <p:spPr>
          <a:xfrm>
            <a:off x="505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6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Results</a:t>
            </a:r>
            <a:endParaRPr lang="en-US" sz="1100" dirty="0"/>
          </a:p>
        </p:txBody>
      </p:sp>
      <p:sp>
        <p:nvSpPr>
          <p:cNvPr id="45" name="Oval 44"/>
          <p:cNvSpPr/>
          <p:nvPr/>
        </p:nvSpPr>
        <p:spPr>
          <a:xfrm>
            <a:off x="5833239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300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Challenges</a:t>
            </a:r>
            <a:endParaRPr lang="en-US" sz="1100" dirty="0"/>
          </a:p>
        </p:txBody>
      </p:sp>
      <p:sp>
        <p:nvSpPr>
          <p:cNvPr id="47" name="Oval 46"/>
          <p:cNvSpPr/>
          <p:nvPr/>
        </p:nvSpPr>
        <p:spPr>
          <a:xfrm>
            <a:off x="68032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131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Conclusion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238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122237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The Problem</a:t>
            </a:r>
            <a:endParaRPr lang="en-US" altLang="en-US" b="0" dirty="0" smtClean="0">
              <a:uFill>
                <a:solidFill>
                  <a:srgbClr val="164164"/>
                </a:solidFill>
              </a:u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The ability of students to retain information for future use is worthwhile in any subject.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Students’ retention of concepts and skills is a noticeable problem in different subjects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Concepts and theories are built upon each other as students progress through a curriculum and courses. 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2" name="Picture 2" descr="D:\Ahlia\Research\00 Mobile Based Micro Learning\Pic for presentation\Lectures\Untitled-2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75" y="4253219"/>
            <a:ext cx="8229600" cy="2468494"/>
          </a:xfrm>
          <a:prstGeom prst="rect">
            <a:avLst/>
          </a:prstGeom>
          <a:noFill/>
        </p:spPr>
      </p:pic>
      <p:cxnSp>
        <p:nvCxnSpPr>
          <p:cNvPr id="28" name="Straight Connector 27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59795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645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Introduction</a:t>
            </a:r>
            <a:endParaRPr lang="en-US" sz="1100" dirty="0"/>
          </a:p>
        </p:txBody>
      </p:sp>
      <p:sp>
        <p:nvSpPr>
          <p:cNvPr id="31" name="Oval 30"/>
          <p:cNvSpPr/>
          <p:nvPr/>
        </p:nvSpPr>
        <p:spPr>
          <a:xfrm>
            <a:off x="1240663" y="990600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5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Problem</a:t>
            </a:r>
            <a:endParaRPr lang="en-US" sz="1100" b="1" dirty="0"/>
          </a:p>
        </p:txBody>
      </p:sp>
      <p:sp>
        <p:nvSpPr>
          <p:cNvPr id="34" name="Oval 33"/>
          <p:cNvSpPr/>
          <p:nvPr/>
        </p:nvSpPr>
        <p:spPr>
          <a:xfrm>
            <a:off x="2086376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96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Solution</a:t>
            </a:r>
            <a:endParaRPr lang="en-US" sz="1100" dirty="0"/>
          </a:p>
        </p:txBody>
      </p:sp>
      <p:sp>
        <p:nvSpPr>
          <p:cNvPr id="36" name="Oval 35"/>
          <p:cNvSpPr/>
          <p:nvPr/>
        </p:nvSpPr>
        <p:spPr>
          <a:xfrm>
            <a:off x="2822250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58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Related Work</a:t>
            </a:r>
          </a:p>
        </p:txBody>
      </p:sp>
      <p:sp>
        <p:nvSpPr>
          <p:cNvPr id="38" name="Oval 37"/>
          <p:cNvSpPr/>
          <p:nvPr/>
        </p:nvSpPr>
        <p:spPr>
          <a:xfrm>
            <a:off x="39838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937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Methodology</a:t>
            </a:r>
            <a:endParaRPr lang="en-US" sz="1100" dirty="0"/>
          </a:p>
        </p:txBody>
      </p:sp>
      <p:sp>
        <p:nvSpPr>
          <p:cNvPr id="40" name="Oval 39"/>
          <p:cNvSpPr/>
          <p:nvPr/>
        </p:nvSpPr>
        <p:spPr>
          <a:xfrm>
            <a:off x="505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6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Results</a:t>
            </a:r>
            <a:endParaRPr lang="en-US" sz="1100" dirty="0"/>
          </a:p>
        </p:txBody>
      </p:sp>
      <p:sp>
        <p:nvSpPr>
          <p:cNvPr id="42" name="Oval 41"/>
          <p:cNvSpPr/>
          <p:nvPr/>
        </p:nvSpPr>
        <p:spPr>
          <a:xfrm>
            <a:off x="5833239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7300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Challenges</a:t>
            </a:r>
            <a:endParaRPr lang="en-US" sz="1100" dirty="0"/>
          </a:p>
        </p:txBody>
      </p:sp>
      <p:sp>
        <p:nvSpPr>
          <p:cNvPr id="44" name="Oval 43"/>
          <p:cNvSpPr/>
          <p:nvPr/>
        </p:nvSpPr>
        <p:spPr>
          <a:xfrm>
            <a:off x="68032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7131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Conclusion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238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122237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Solution Overview</a:t>
            </a:r>
            <a:endParaRPr lang="en-US" altLang="en-US" b="0" dirty="0" smtClean="0">
              <a:uFill>
                <a:solidFill>
                  <a:srgbClr val="164164"/>
                </a:solidFill>
              </a:u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Our approach to improve students’ retention: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Delivering micro-learning through mobile devices.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Convert the lecture content into multiple bite-sized chunks, then send them to students’ mobile devices at different times during a day.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 descr="D:\Ahlia\Research\00 Mobile Based Micro Learning\Pic for presentation\Lectures\solution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493" y="4263661"/>
            <a:ext cx="8230887" cy="2468880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59795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45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Introduction</a:t>
            </a:r>
            <a:endParaRPr lang="en-US" sz="1100" dirty="0"/>
          </a:p>
        </p:txBody>
      </p:sp>
      <p:sp>
        <p:nvSpPr>
          <p:cNvPr id="13" name="Oval 12"/>
          <p:cNvSpPr/>
          <p:nvPr/>
        </p:nvSpPr>
        <p:spPr>
          <a:xfrm>
            <a:off x="124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Problem</a:t>
            </a:r>
            <a:endParaRPr lang="en-US" sz="1100" dirty="0"/>
          </a:p>
        </p:txBody>
      </p:sp>
      <p:sp>
        <p:nvSpPr>
          <p:cNvPr id="15" name="Oval 14"/>
          <p:cNvSpPr/>
          <p:nvPr/>
        </p:nvSpPr>
        <p:spPr>
          <a:xfrm>
            <a:off x="2086376" y="990600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6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Solution</a:t>
            </a:r>
            <a:endParaRPr lang="en-US" sz="1100" b="1" dirty="0"/>
          </a:p>
        </p:txBody>
      </p:sp>
      <p:sp>
        <p:nvSpPr>
          <p:cNvPr id="17" name="Oval 16"/>
          <p:cNvSpPr/>
          <p:nvPr/>
        </p:nvSpPr>
        <p:spPr>
          <a:xfrm>
            <a:off x="2822250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8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Related Work</a:t>
            </a:r>
          </a:p>
        </p:txBody>
      </p:sp>
      <p:sp>
        <p:nvSpPr>
          <p:cNvPr id="19" name="Oval 18"/>
          <p:cNvSpPr/>
          <p:nvPr/>
        </p:nvSpPr>
        <p:spPr>
          <a:xfrm>
            <a:off x="39838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37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Methodology</a:t>
            </a:r>
            <a:endParaRPr lang="en-US" sz="1100" dirty="0"/>
          </a:p>
        </p:txBody>
      </p:sp>
      <p:sp>
        <p:nvSpPr>
          <p:cNvPr id="21" name="Oval 20"/>
          <p:cNvSpPr/>
          <p:nvPr/>
        </p:nvSpPr>
        <p:spPr>
          <a:xfrm>
            <a:off x="505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Results</a:t>
            </a:r>
            <a:endParaRPr lang="en-US" sz="1100" dirty="0"/>
          </a:p>
        </p:txBody>
      </p:sp>
      <p:sp>
        <p:nvSpPr>
          <p:cNvPr id="25" name="Oval 24"/>
          <p:cNvSpPr/>
          <p:nvPr/>
        </p:nvSpPr>
        <p:spPr>
          <a:xfrm>
            <a:off x="5833239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00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Challenges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68032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31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Conclusion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238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122237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Related Work</a:t>
            </a:r>
            <a:endParaRPr lang="en-US" altLang="en-US" b="0" dirty="0" smtClean="0">
              <a:uFill>
                <a:solidFill>
                  <a:srgbClr val="164164"/>
                </a:solidFill>
              </a:u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chemeClr val="tx1"/>
                </a:solidFill>
                <a:latin typeface="+mn-lt"/>
              </a:rPr>
              <a:t>There are many related literatures to improve students’ retention of concept and skills for different subjects such as math, statistics, languages and IT: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+mn-lt"/>
              </a:rPr>
              <a:t>Different assessment techniques, one-minute paper, web-based micro-questions, and group discussion.</a:t>
            </a:r>
          </a:p>
          <a:p>
            <a:r>
              <a:rPr lang="en-US" sz="2600" dirty="0" smtClean="0">
                <a:solidFill>
                  <a:schemeClr val="tx1"/>
                </a:solidFill>
                <a:latin typeface="+mn-lt"/>
              </a:rPr>
              <a:t>Many </a:t>
            </a:r>
            <a:r>
              <a:rPr lang="en-US" sz="2600" dirty="0" smtClean="0">
                <a:solidFill>
                  <a:schemeClr val="tx1"/>
                </a:solidFill>
                <a:latin typeface="+mn-lt"/>
              </a:rPr>
              <a:t>researchers studied the use of mobile apps to support IT education: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+mn-lt"/>
              </a:rPr>
              <a:t>Most of these studied and apps are designed just to teach programming courses.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+mn-lt"/>
              </a:rPr>
              <a:t>The effect of using mobile based assessments and evaluation.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+mn-lt"/>
              </a:rPr>
              <a:t>T</a:t>
            </a:r>
            <a:r>
              <a:rPr lang="x-none" sz="2200" smtClean="0">
                <a:solidFill>
                  <a:schemeClr val="tx1"/>
                </a:solidFill>
                <a:latin typeface="+mn-lt"/>
              </a:rPr>
              <a:t>he effect of using mobile-based games on student’s </a:t>
            </a:r>
            <a:r>
              <a:rPr lang="x-none" sz="2200" smtClean="0">
                <a:solidFill>
                  <a:schemeClr val="tx1"/>
                </a:solidFill>
                <a:latin typeface="+mn-lt"/>
              </a:rPr>
              <a:t>performance</a:t>
            </a:r>
            <a:r>
              <a:rPr lang="en-US" sz="2200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2200" dirty="0" smtClean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59795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45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Introduction</a:t>
            </a:r>
            <a:endParaRPr lang="en-US" sz="1100" dirty="0"/>
          </a:p>
        </p:txBody>
      </p:sp>
      <p:sp>
        <p:nvSpPr>
          <p:cNvPr id="9" name="Oval 8"/>
          <p:cNvSpPr/>
          <p:nvPr/>
        </p:nvSpPr>
        <p:spPr>
          <a:xfrm>
            <a:off x="124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Problem</a:t>
            </a:r>
            <a:endParaRPr lang="en-US" sz="1100" dirty="0"/>
          </a:p>
        </p:txBody>
      </p:sp>
      <p:sp>
        <p:nvSpPr>
          <p:cNvPr id="13" name="Oval 12"/>
          <p:cNvSpPr/>
          <p:nvPr/>
        </p:nvSpPr>
        <p:spPr>
          <a:xfrm>
            <a:off x="2086376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96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Solution</a:t>
            </a:r>
            <a:endParaRPr lang="en-US" sz="1100" dirty="0"/>
          </a:p>
        </p:txBody>
      </p:sp>
      <p:sp>
        <p:nvSpPr>
          <p:cNvPr id="15" name="Oval 14"/>
          <p:cNvSpPr/>
          <p:nvPr/>
        </p:nvSpPr>
        <p:spPr>
          <a:xfrm>
            <a:off x="2822250" y="990600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58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Related Work</a:t>
            </a:r>
          </a:p>
        </p:txBody>
      </p:sp>
      <p:sp>
        <p:nvSpPr>
          <p:cNvPr id="17" name="Oval 16"/>
          <p:cNvSpPr/>
          <p:nvPr/>
        </p:nvSpPr>
        <p:spPr>
          <a:xfrm>
            <a:off x="39838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37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Methodology</a:t>
            </a:r>
            <a:endParaRPr lang="en-US" sz="1100" dirty="0"/>
          </a:p>
        </p:txBody>
      </p:sp>
      <p:sp>
        <p:nvSpPr>
          <p:cNvPr id="19" name="Oval 18"/>
          <p:cNvSpPr/>
          <p:nvPr/>
        </p:nvSpPr>
        <p:spPr>
          <a:xfrm>
            <a:off x="505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Results</a:t>
            </a:r>
            <a:endParaRPr lang="en-US" sz="1100" dirty="0"/>
          </a:p>
        </p:txBody>
      </p:sp>
      <p:sp>
        <p:nvSpPr>
          <p:cNvPr id="21" name="Oval 20"/>
          <p:cNvSpPr/>
          <p:nvPr/>
        </p:nvSpPr>
        <p:spPr>
          <a:xfrm>
            <a:off x="5833239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00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Challenges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68032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31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Conclusion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238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D:\Ahlia\Research\00 Mobile Based Micro Learning\Pic for presentation\Lectures\Cycle 1-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972" y="3470229"/>
            <a:ext cx="1572580" cy="3367246"/>
          </a:xfrm>
          <a:prstGeom prst="rect">
            <a:avLst/>
          </a:prstGeom>
          <a:noFill/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990010" y="1708058"/>
            <a:ext cx="3474720" cy="4351338"/>
          </a:xfrm>
        </p:spPr>
        <p:txBody>
          <a:bodyPr/>
          <a:lstStyle/>
          <a:p>
            <a:r>
              <a:rPr lang="en-US" dirty="0" smtClean="0"/>
              <a:t>4th level course operating system</a:t>
            </a:r>
          </a:p>
          <a:p>
            <a:r>
              <a:rPr lang="en-US" dirty="0" smtClean="0"/>
              <a:t>22 Students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58355" y="188387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Picture 2" descr="D:\Ahlia\Research\00 Mobile Based Micro Learning\Pic for presentation\Lectures\Method parts 1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223" y="1183185"/>
            <a:ext cx="2326340" cy="1220355"/>
          </a:xfrm>
          <a:prstGeom prst="rect">
            <a:avLst/>
          </a:prstGeom>
          <a:noFill/>
        </p:spPr>
      </p:pic>
      <p:pic>
        <p:nvPicPr>
          <p:cNvPr id="5123" name="Picture 3" descr="D:\Ahlia\Research\00 Mobile Based Micro Learning\Pic for presentation\Lectures\Method parts 2-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4829" y="1384891"/>
            <a:ext cx="2335760" cy="1225296"/>
          </a:xfrm>
          <a:prstGeom prst="rect">
            <a:avLst/>
          </a:prstGeom>
          <a:noFill/>
        </p:spPr>
      </p:pic>
      <p:pic>
        <p:nvPicPr>
          <p:cNvPr id="5124" name="Picture 4" descr="D:\Ahlia\Research\00 Mobile Based Micro Learning\Pic for presentation\Lectures\Method parts 3-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8276" y="2326184"/>
            <a:ext cx="2335760" cy="1225296"/>
          </a:xfrm>
          <a:prstGeom prst="rect">
            <a:avLst/>
          </a:prstGeom>
          <a:noFill/>
        </p:spPr>
      </p:pic>
      <p:pic>
        <p:nvPicPr>
          <p:cNvPr id="5125" name="Picture 5" descr="D:\Ahlia\Research\00 Mobile Based Micro Learning\Pic for presentation\Lectures\Method parts 4-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405" y="2568232"/>
            <a:ext cx="2335760" cy="1225296"/>
          </a:xfrm>
          <a:prstGeom prst="rect">
            <a:avLst/>
          </a:prstGeom>
          <a:noFill/>
        </p:spPr>
      </p:pic>
      <p:sp>
        <p:nvSpPr>
          <p:cNvPr id="11" name="Content Placeholder 9"/>
          <p:cNvSpPr>
            <a:spLocks noGrp="1"/>
          </p:cNvSpPr>
          <p:nvPr>
            <p:ph sz="half" idx="2"/>
          </p:nvPr>
        </p:nvSpPr>
        <p:spPr>
          <a:xfrm>
            <a:off x="4985657" y="1703706"/>
            <a:ext cx="3923209" cy="4351338"/>
          </a:xfrm>
        </p:spPr>
        <p:txBody>
          <a:bodyPr/>
          <a:lstStyle/>
          <a:p>
            <a:r>
              <a:rPr lang="en-US" dirty="0" smtClean="0"/>
              <a:t>Two topics: 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CPU Scheduling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Storage Management</a:t>
            </a:r>
          </a:p>
          <a:p>
            <a:r>
              <a:rPr lang="en-US" dirty="0" smtClean="0"/>
              <a:t>Two ILOs:</a:t>
            </a:r>
          </a:p>
          <a:p>
            <a:pPr marL="514350" indent="-514350">
              <a:buNone/>
            </a:pPr>
            <a:r>
              <a:rPr lang="en-US" dirty="0" smtClean="0"/>
              <a:t>(A1) Concepts and Theories </a:t>
            </a:r>
          </a:p>
          <a:p>
            <a:pPr marL="514350" indent="-514350">
              <a:buNone/>
            </a:pPr>
            <a:r>
              <a:rPr lang="en-US" dirty="0" smtClean="0"/>
              <a:t>(B1) Problem Solving</a:t>
            </a:r>
            <a:endParaRPr lang="en-US" dirty="0"/>
          </a:p>
        </p:txBody>
      </p:sp>
      <p:sp>
        <p:nvSpPr>
          <p:cNvPr id="12" name="Content Placeholder 9"/>
          <p:cNvSpPr>
            <a:spLocks noGrp="1"/>
          </p:cNvSpPr>
          <p:nvPr>
            <p:ph sz="half" idx="2"/>
          </p:nvPr>
        </p:nvSpPr>
        <p:spPr>
          <a:xfrm>
            <a:off x="4985657" y="1699351"/>
            <a:ext cx="3923209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Two set of E-test on </a:t>
            </a:r>
            <a:r>
              <a:rPr lang="en-US" dirty="0" err="1" smtClean="0"/>
              <a:t>Moodle</a:t>
            </a:r>
            <a:endParaRPr lang="en-US" dirty="0" smtClean="0"/>
          </a:p>
          <a:p>
            <a:r>
              <a:rPr lang="en-US" dirty="0" smtClean="0"/>
              <a:t>Different questions, but evaluate same ILOs</a:t>
            </a:r>
          </a:p>
          <a:p>
            <a:r>
              <a:rPr lang="en-US" dirty="0" smtClean="0"/>
              <a:t>6 questions: </a:t>
            </a:r>
          </a:p>
          <a:p>
            <a:pPr lvl="1"/>
            <a:r>
              <a:rPr lang="en-US" dirty="0" smtClean="0"/>
              <a:t>4 multiple-choice questions to evaluate A1</a:t>
            </a:r>
          </a:p>
          <a:p>
            <a:pPr lvl="1"/>
            <a:r>
              <a:rPr lang="en-US" dirty="0" smtClean="0"/>
              <a:t>2 fill in the blank questions to evaluate B1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half" idx="2"/>
          </p:nvPr>
        </p:nvSpPr>
        <p:spPr>
          <a:xfrm>
            <a:off x="4994361" y="1709830"/>
            <a:ext cx="3923209" cy="435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lecture content is summarized and chunked into 24 messages (Text: 140 character, Images, and short video &lt;3 minutes)</a:t>
            </a:r>
          </a:p>
          <a:p>
            <a:r>
              <a:rPr lang="en-US" dirty="0" smtClean="0"/>
              <a:t>Schedule micro-content messages to be sent to all students from 8:00 AM to 8:00 PM</a:t>
            </a:r>
            <a:endParaRPr lang="en-US" dirty="0"/>
          </a:p>
        </p:txBody>
      </p:sp>
      <p:pic>
        <p:nvPicPr>
          <p:cNvPr id="5127" name="Picture 7" descr="D:\Ahlia\Research\00 Mobile Based Micro Learning\Pic for presentation\Lectures\Cycle 2-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5726" y="3470228"/>
            <a:ext cx="1572580" cy="3367246"/>
          </a:xfrm>
          <a:prstGeom prst="rect">
            <a:avLst/>
          </a:prstGeom>
          <a:noFill/>
        </p:spPr>
      </p:pic>
      <p:sp>
        <p:nvSpPr>
          <p:cNvPr id="16" name="Content Placeholder 9"/>
          <p:cNvSpPr>
            <a:spLocks noGrp="1"/>
          </p:cNvSpPr>
          <p:nvPr>
            <p:ph sz="half" idx="2"/>
          </p:nvPr>
        </p:nvSpPr>
        <p:spPr>
          <a:xfrm>
            <a:off x="4989756" y="1698686"/>
            <a:ext cx="401900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First Cycle:</a:t>
            </a:r>
          </a:p>
          <a:p>
            <a:pPr lvl="1"/>
            <a:r>
              <a:rPr lang="en-US" dirty="0" smtClean="0"/>
              <a:t>Lecture (CPU Scheduling)</a:t>
            </a:r>
          </a:p>
          <a:p>
            <a:pPr lvl="1"/>
            <a:r>
              <a:rPr lang="en-US" dirty="0" smtClean="0"/>
              <a:t>Followed by 10 minutes test</a:t>
            </a:r>
          </a:p>
          <a:p>
            <a:pPr lvl="1"/>
            <a:r>
              <a:rPr lang="en-US" dirty="0" smtClean="0"/>
              <a:t>Micro-content messages from 8:00 AM to 8:00 PM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>
            <a:off x="2194560" y="5930537"/>
            <a:ext cx="509452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9"/>
          <p:cNvSpPr>
            <a:spLocks noGrp="1"/>
          </p:cNvSpPr>
          <p:nvPr>
            <p:ph sz="half" idx="2"/>
          </p:nvPr>
        </p:nvSpPr>
        <p:spPr>
          <a:xfrm>
            <a:off x="4994365" y="1700864"/>
            <a:ext cx="4019005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Second Cycle:</a:t>
            </a:r>
          </a:p>
          <a:p>
            <a:pPr lvl="1"/>
            <a:r>
              <a:rPr lang="en-US" dirty="0" smtClean="0"/>
              <a:t>Lecture (Storage Management)</a:t>
            </a:r>
          </a:p>
          <a:p>
            <a:pPr lvl="1"/>
            <a:r>
              <a:rPr lang="en-US" dirty="0" smtClean="0"/>
              <a:t>Followed by 10 minutes test</a:t>
            </a:r>
          </a:p>
          <a:p>
            <a:pPr lvl="1"/>
            <a:r>
              <a:rPr lang="en-US" dirty="0" smtClean="0"/>
              <a:t>No micro- content messages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6" name="Picture 35" descr="AU_Stack_No Background-01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205993" y="122237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Methodology</a:t>
            </a:r>
            <a:endParaRPr lang="en-US" altLang="en-US" b="0" dirty="0" smtClean="0">
              <a:uFill>
                <a:solidFill>
                  <a:srgbClr val="164164"/>
                </a:solidFill>
              </a:u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59795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9645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Introduction</a:t>
            </a:r>
            <a:endParaRPr lang="en-US" sz="1100" dirty="0"/>
          </a:p>
        </p:txBody>
      </p:sp>
      <p:sp>
        <p:nvSpPr>
          <p:cNvPr id="41" name="Oval 40"/>
          <p:cNvSpPr/>
          <p:nvPr/>
        </p:nvSpPr>
        <p:spPr>
          <a:xfrm>
            <a:off x="124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5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Problem</a:t>
            </a:r>
            <a:endParaRPr lang="en-US" sz="1100" dirty="0"/>
          </a:p>
        </p:txBody>
      </p:sp>
      <p:sp>
        <p:nvSpPr>
          <p:cNvPr id="43" name="Oval 42"/>
          <p:cNvSpPr/>
          <p:nvPr/>
        </p:nvSpPr>
        <p:spPr>
          <a:xfrm>
            <a:off x="2086376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96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Solution</a:t>
            </a:r>
            <a:endParaRPr lang="en-US" sz="1100" dirty="0"/>
          </a:p>
        </p:txBody>
      </p:sp>
      <p:sp>
        <p:nvSpPr>
          <p:cNvPr id="45" name="Oval 44"/>
          <p:cNvSpPr/>
          <p:nvPr/>
        </p:nvSpPr>
        <p:spPr>
          <a:xfrm>
            <a:off x="2822250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58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Related Work</a:t>
            </a:r>
          </a:p>
        </p:txBody>
      </p:sp>
      <p:sp>
        <p:nvSpPr>
          <p:cNvPr id="47" name="Oval 46"/>
          <p:cNvSpPr/>
          <p:nvPr/>
        </p:nvSpPr>
        <p:spPr>
          <a:xfrm>
            <a:off x="3983863" y="990600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937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Methodology</a:t>
            </a:r>
            <a:endParaRPr lang="en-US" sz="1100" b="1" dirty="0"/>
          </a:p>
        </p:txBody>
      </p:sp>
      <p:sp>
        <p:nvSpPr>
          <p:cNvPr id="49" name="Oval 48"/>
          <p:cNvSpPr/>
          <p:nvPr/>
        </p:nvSpPr>
        <p:spPr>
          <a:xfrm>
            <a:off x="505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6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Results</a:t>
            </a:r>
            <a:endParaRPr lang="en-US" sz="1100" dirty="0"/>
          </a:p>
        </p:txBody>
      </p:sp>
      <p:sp>
        <p:nvSpPr>
          <p:cNvPr id="51" name="Oval 50"/>
          <p:cNvSpPr/>
          <p:nvPr/>
        </p:nvSpPr>
        <p:spPr>
          <a:xfrm>
            <a:off x="5833239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300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Challenges</a:t>
            </a:r>
            <a:endParaRPr lang="en-US" sz="1100" dirty="0"/>
          </a:p>
        </p:txBody>
      </p:sp>
      <p:sp>
        <p:nvSpPr>
          <p:cNvPr id="53" name="Oval 52"/>
          <p:cNvSpPr/>
          <p:nvPr/>
        </p:nvSpPr>
        <p:spPr>
          <a:xfrm>
            <a:off x="68032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131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Conclusion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163005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 build="p"/>
      <p:bldP spid="11" grpId="0" build="allAtOnce"/>
      <p:bldP spid="11" grpId="1" build="p"/>
      <p:bldP spid="12" grpId="0" build="allAtOnce"/>
      <p:bldP spid="12" grpId="1" build="p"/>
      <p:bldP spid="13" grpId="0" build="allAtOnce"/>
      <p:bldP spid="13" grpId="1" build="p"/>
      <p:bldP spid="16" grpId="0" build="allAtOnce"/>
      <p:bldP spid="16" grpId="1" build="p"/>
      <p:bldP spid="17" grpId="0" animBg="1"/>
      <p:bldP spid="1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122237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Results</a:t>
            </a:r>
            <a:endParaRPr lang="en-US" altLang="en-US" b="0" dirty="0" smtClean="0">
              <a:uFill>
                <a:solidFill>
                  <a:srgbClr val="164164"/>
                </a:solidFill>
              </a:u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Average retention rate: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772884" y="2860718"/>
          <a:ext cx="3681288" cy="276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743993" y="2845478"/>
          <a:ext cx="3681288" cy="276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1" y="5819455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lphaLcParenBoth"/>
            </a:pPr>
            <a:r>
              <a:rPr lang="en-US" sz="2000" dirty="0" smtClean="0"/>
              <a:t>First cycle</a:t>
            </a:r>
          </a:p>
          <a:p>
            <a:pPr marL="457200" indent="-457200" algn="ctr"/>
            <a:r>
              <a:rPr lang="en-US" sz="2000" dirty="0" smtClean="0"/>
              <a:t>(Mobile Micro-learning)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81727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(b) Second </a:t>
            </a:r>
            <a:r>
              <a:rPr lang="en-US" sz="2000" dirty="0" smtClean="0"/>
              <a:t>cycle</a:t>
            </a:r>
          </a:p>
          <a:p>
            <a:pPr algn="ctr"/>
            <a:r>
              <a:rPr lang="en-US" sz="2000" dirty="0" smtClean="0"/>
              <a:t>(No Micro-learning)</a:t>
            </a:r>
            <a:endParaRPr lang="en-US" sz="2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59795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45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Introduction</a:t>
            </a:r>
            <a:endParaRPr lang="en-US" sz="1100" dirty="0"/>
          </a:p>
        </p:txBody>
      </p:sp>
      <p:sp>
        <p:nvSpPr>
          <p:cNvPr id="14" name="Oval 13"/>
          <p:cNvSpPr/>
          <p:nvPr/>
        </p:nvSpPr>
        <p:spPr>
          <a:xfrm>
            <a:off x="124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Problem</a:t>
            </a:r>
            <a:endParaRPr lang="en-US" sz="1100" dirty="0"/>
          </a:p>
        </p:txBody>
      </p:sp>
      <p:sp>
        <p:nvSpPr>
          <p:cNvPr id="16" name="Oval 15"/>
          <p:cNvSpPr/>
          <p:nvPr/>
        </p:nvSpPr>
        <p:spPr>
          <a:xfrm>
            <a:off x="2086376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6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Solution</a:t>
            </a:r>
            <a:endParaRPr lang="en-US" sz="1100" dirty="0"/>
          </a:p>
        </p:txBody>
      </p:sp>
      <p:sp>
        <p:nvSpPr>
          <p:cNvPr id="18" name="Oval 17"/>
          <p:cNvSpPr/>
          <p:nvPr/>
        </p:nvSpPr>
        <p:spPr>
          <a:xfrm>
            <a:off x="2822250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8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Related Work</a:t>
            </a:r>
          </a:p>
        </p:txBody>
      </p:sp>
      <p:sp>
        <p:nvSpPr>
          <p:cNvPr id="20" name="Oval 19"/>
          <p:cNvSpPr/>
          <p:nvPr/>
        </p:nvSpPr>
        <p:spPr>
          <a:xfrm>
            <a:off x="39838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37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Methodology</a:t>
            </a:r>
            <a:endParaRPr lang="en-US" sz="1100" dirty="0"/>
          </a:p>
        </p:txBody>
      </p:sp>
      <p:sp>
        <p:nvSpPr>
          <p:cNvPr id="22" name="Oval 21"/>
          <p:cNvSpPr/>
          <p:nvPr/>
        </p:nvSpPr>
        <p:spPr>
          <a:xfrm>
            <a:off x="5050663" y="990600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6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Results</a:t>
            </a:r>
            <a:endParaRPr lang="en-US" sz="1100" b="1" dirty="0"/>
          </a:p>
        </p:txBody>
      </p:sp>
      <p:sp>
        <p:nvSpPr>
          <p:cNvPr id="25" name="Oval 24"/>
          <p:cNvSpPr/>
          <p:nvPr/>
        </p:nvSpPr>
        <p:spPr>
          <a:xfrm>
            <a:off x="5833239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300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Challenges</a:t>
            </a:r>
            <a:endParaRPr lang="en-US" sz="1100" dirty="0"/>
          </a:p>
        </p:txBody>
      </p:sp>
      <p:sp>
        <p:nvSpPr>
          <p:cNvPr id="27" name="Oval 26"/>
          <p:cNvSpPr/>
          <p:nvPr/>
        </p:nvSpPr>
        <p:spPr>
          <a:xfrm>
            <a:off x="68032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31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Conclusion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238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U_Stack_No Background-0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080706" cy="834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5993" y="122237"/>
            <a:ext cx="7414007" cy="868363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 smtClean="0"/>
              <a:t>Results</a:t>
            </a:r>
            <a:endParaRPr lang="en-US" altLang="en-US" b="0" dirty="0" smtClean="0">
              <a:uFill>
                <a:solidFill>
                  <a:srgbClr val="164164"/>
                </a:solidFill>
              </a:u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57200" y="16764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200" b="0" i="0" kern="1200">
                <a:solidFill>
                  <a:srgbClr val="8F908F"/>
                </a:solidFill>
                <a:latin typeface="Arial"/>
                <a:ea typeface="ヒラギノ角ゴ Pro W3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Messages read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rate: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2233748" y="2723605"/>
          <a:ext cx="4757058" cy="341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156738" y="1059082"/>
            <a:ext cx="6766560" cy="0"/>
          </a:xfrm>
          <a:prstGeom prst="lin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59795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45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Introduction</a:t>
            </a:r>
            <a:endParaRPr lang="en-US" sz="1100" dirty="0"/>
          </a:p>
        </p:txBody>
      </p:sp>
      <p:sp>
        <p:nvSpPr>
          <p:cNvPr id="15" name="Oval 14"/>
          <p:cNvSpPr/>
          <p:nvPr/>
        </p:nvSpPr>
        <p:spPr>
          <a:xfrm>
            <a:off x="12406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Problem</a:t>
            </a:r>
            <a:endParaRPr lang="en-US" sz="1100" dirty="0"/>
          </a:p>
        </p:txBody>
      </p:sp>
      <p:sp>
        <p:nvSpPr>
          <p:cNvPr id="17" name="Oval 16"/>
          <p:cNvSpPr/>
          <p:nvPr/>
        </p:nvSpPr>
        <p:spPr>
          <a:xfrm>
            <a:off x="2086376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96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Solution</a:t>
            </a:r>
            <a:endParaRPr lang="en-US" sz="1100" dirty="0"/>
          </a:p>
        </p:txBody>
      </p:sp>
      <p:sp>
        <p:nvSpPr>
          <p:cNvPr id="19" name="Oval 18"/>
          <p:cNvSpPr/>
          <p:nvPr/>
        </p:nvSpPr>
        <p:spPr>
          <a:xfrm>
            <a:off x="2822250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582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Related Work</a:t>
            </a:r>
          </a:p>
        </p:txBody>
      </p:sp>
      <p:sp>
        <p:nvSpPr>
          <p:cNvPr id="21" name="Oval 20"/>
          <p:cNvSpPr/>
          <p:nvPr/>
        </p:nvSpPr>
        <p:spPr>
          <a:xfrm>
            <a:off x="39838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937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Methodology</a:t>
            </a:r>
            <a:endParaRPr lang="en-US" sz="1100" dirty="0"/>
          </a:p>
        </p:txBody>
      </p:sp>
      <p:sp>
        <p:nvSpPr>
          <p:cNvPr id="24" name="Oval 23"/>
          <p:cNvSpPr/>
          <p:nvPr/>
        </p:nvSpPr>
        <p:spPr>
          <a:xfrm>
            <a:off x="5050663" y="990600"/>
            <a:ext cx="118872" cy="11887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05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Results</a:t>
            </a:r>
            <a:endParaRPr lang="en-US" sz="1100" b="1" dirty="0"/>
          </a:p>
        </p:txBody>
      </p:sp>
      <p:sp>
        <p:nvSpPr>
          <p:cNvPr id="26" name="Oval 25"/>
          <p:cNvSpPr/>
          <p:nvPr/>
        </p:nvSpPr>
        <p:spPr>
          <a:xfrm>
            <a:off x="5833239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0026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Challenges</a:t>
            </a:r>
            <a:endParaRPr lang="en-US" sz="1100" dirty="0"/>
          </a:p>
        </p:txBody>
      </p:sp>
      <p:sp>
        <p:nvSpPr>
          <p:cNvPr id="28" name="Oval 27"/>
          <p:cNvSpPr/>
          <p:nvPr/>
        </p:nvSpPr>
        <p:spPr>
          <a:xfrm>
            <a:off x="6803263" y="990600"/>
            <a:ext cx="118872" cy="11887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13113" y="1109990"/>
            <a:ext cx="12878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Conclusion</a:t>
            </a:r>
            <a:endParaRPr lang="en-US" sz="1100" dirty="0"/>
          </a:p>
        </p:txBody>
      </p:sp>
    </p:spTree>
    <p:extLst>
      <p:ext uri="{BB962C8B-B14F-4D97-AF65-F5344CB8AC3E}">
        <p14:creationId xmlns="" xmlns:p14="http://schemas.microsoft.com/office/powerpoint/2010/main" val="3238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6860</TotalTime>
  <Words>765</Words>
  <Application>Microsoft Office PowerPoint</Application>
  <PresentationFormat>On-screen Show (4:3)</PresentationFormat>
  <Paragraphs>188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Introduction</vt:lpstr>
      <vt:lpstr>The Problem</vt:lpstr>
      <vt:lpstr>Solution Overview</vt:lpstr>
      <vt:lpstr>Related Work</vt:lpstr>
      <vt:lpstr>Methodology</vt:lpstr>
      <vt:lpstr>Results</vt:lpstr>
      <vt:lpstr>Results</vt:lpstr>
      <vt:lpstr>Challenges</vt:lpstr>
      <vt:lpstr>Challenges</vt:lpstr>
      <vt:lpstr>Challenges</vt:lpstr>
      <vt:lpstr>Conclusion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</dc:creator>
  <cp:lastModifiedBy>admin</cp:lastModifiedBy>
  <cp:revision>89</cp:revision>
  <dcterms:created xsi:type="dcterms:W3CDTF">2016-03-26T11:23:44Z</dcterms:created>
  <dcterms:modified xsi:type="dcterms:W3CDTF">2018-04-22T08:57:26Z</dcterms:modified>
</cp:coreProperties>
</file>