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1"/>
  </p:notesMasterIdLst>
  <p:sldIdLst>
    <p:sldId id="256" r:id="rId2"/>
    <p:sldId id="257" r:id="rId3"/>
    <p:sldId id="258" r:id="rId4"/>
    <p:sldId id="259" r:id="rId5"/>
    <p:sldId id="290" r:id="rId6"/>
    <p:sldId id="289" r:id="rId7"/>
    <p:sldId id="291" r:id="rId8"/>
    <p:sldId id="278" r:id="rId9"/>
    <p:sldId id="284" r:id="rId10"/>
    <p:sldId id="280" r:id="rId11"/>
    <p:sldId id="292" r:id="rId12"/>
    <p:sldId id="281" r:id="rId13"/>
    <p:sldId id="282" r:id="rId14"/>
    <p:sldId id="285" r:id="rId15"/>
    <p:sldId id="283" r:id="rId16"/>
    <p:sldId id="293" r:id="rId17"/>
    <p:sldId id="294" r:id="rId18"/>
    <p:sldId id="271" r:id="rId19"/>
    <p:sldId id="288" r:id="rId20"/>
  </p:sldIdLst>
  <p:sldSz cx="10688638" cy="7562850"/>
  <p:notesSz cx="6858000" cy="9144000"/>
  <p:defaultTextStyle>
    <a:defPPr>
      <a:defRPr lang="en-US"/>
    </a:defPPr>
    <a:lvl1pPr marL="0" algn="l" defTabSz="521437" rtl="0" eaLnBrk="1" latinLnBrk="0" hangingPunct="1">
      <a:defRPr sz="2100" kern="1200">
        <a:solidFill>
          <a:schemeClr val="tx1"/>
        </a:solidFill>
        <a:latin typeface="+mn-lt"/>
        <a:ea typeface="+mn-ea"/>
        <a:cs typeface="+mn-cs"/>
      </a:defRPr>
    </a:lvl1pPr>
    <a:lvl2pPr marL="521437" algn="l" defTabSz="521437" rtl="0" eaLnBrk="1" latinLnBrk="0" hangingPunct="1">
      <a:defRPr sz="2100" kern="1200">
        <a:solidFill>
          <a:schemeClr val="tx1"/>
        </a:solidFill>
        <a:latin typeface="+mn-lt"/>
        <a:ea typeface="+mn-ea"/>
        <a:cs typeface="+mn-cs"/>
      </a:defRPr>
    </a:lvl2pPr>
    <a:lvl3pPr marL="1042873" algn="l" defTabSz="521437" rtl="0" eaLnBrk="1" latinLnBrk="0" hangingPunct="1">
      <a:defRPr sz="2100" kern="1200">
        <a:solidFill>
          <a:schemeClr val="tx1"/>
        </a:solidFill>
        <a:latin typeface="+mn-lt"/>
        <a:ea typeface="+mn-ea"/>
        <a:cs typeface="+mn-cs"/>
      </a:defRPr>
    </a:lvl3pPr>
    <a:lvl4pPr marL="1564310" algn="l" defTabSz="521437" rtl="0" eaLnBrk="1" latinLnBrk="0" hangingPunct="1">
      <a:defRPr sz="2100" kern="1200">
        <a:solidFill>
          <a:schemeClr val="tx1"/>
        </a:solidFill>
        <a:latin typeface="+mn-lt"/>
        <a:ea typeface="+mn-ea"/>
        <a:cs typeface="+mn-cs"/>
      </a:defRPr>
    </a:lvl4pPr>
    <a:lvl5pPr marL="2085746" algn="l" defTabSz="521437" rtl="0" eaLnBrk="1" latinLnBrk="0" hangingPunct="1">
      <a:defRPr sz="2100" kern="1200">
        <a:solidFill>
          <a:schemeClr val="tx1"/>
        </a:solidFill>
        <a:latin typeface="+mn-lt"/>
        <a:ea typeface="+mn-ea"/>
        <a:cs typeface="+mn-cs"/>
      </a:defRPr>
    </a:lvl5pPr>
    <a:lvl6pPr marL="2607183" algn="l" defTabSz="521437" rtl="0" eaLnBrk="1" latinLnBrk="0" hangingPunct="1">
      <a:defRPr sz="2100" kern="1200">
        <a:solidFill>
          <a:schemeClr val="tx1"/>
        </a:solidFill>
        <a:latin typeface="+mn-lt"/>
        <a:ea typeface="+mn-ea"/>
        <a:cs typeface="+mn-cs"/>
      </a:defRPr>
    </a:lvl6pPr>
    <a:lvl7pPr marL="3128620" algn="l" defTabSz="521437" rtl="0" eaLnBrk="1" latinLnBrk="0" hangingPunct="1">
      <a:defRPr sz="2100" kern="1200">
        <a:solidFill>
          <a:schemeClr val="tx1"/>
        </a:solidFill>
        <a:latin typeface="+mn-lt"/>
        <a:ea typeface="+mn-ea"/>
        <a:cs typeface="+mn-cs"/>
      </a:defRPr>
    </a:lvl7pPr>
    <a:lvl8pPr marL="3650056" algn="l" defTabSz="521437" rtl="0" eaLnBrk="1" latinLnBrk="0" hangingPunct="1">
      <a:defRPr sz="2100" kern="1200">
        <a:solidFill>
          <a:schemeClr val="tx1"/>
        </a:solidFill>
        <a:latin typeface="+mn-lt"/>
        <a:ea typeface="+mn-ea"/>
        <a:cs typeface="+mn-cs"/>
      </a:defRPr>
    </a:lvl8pPr>
    <a:lvl9pPr marL="4171493" algn="l" defTabSz="521437" rtl="0" eaLnBrk="1" latinLnBrk="0" hangingPunct="1">
      <a:defRPr sz="21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0000CC"/>
    <a:srgbClr val="005C00"/>
    <a:srgbClr val="421C5E"/>
    <a:srgbClr val="5D2884"/>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1" d="100"/>
          <a:sy n="91" d="100"/>
        </p:scale>
        <p:origin x="-120" y="-162"/>
      </p:cViewPr>
      <p:guideLst>
        <p:guide orient="horz" pos="2382"/>
        <p:guide pos="3367"/>
      </p:guideLst>
    </p:cSldViewPr>
  </p:slideViewPr>
  <p:notesTextViewPr>
    <p:cViewPr>
      <p:scale>
        <a:sx n="100" d="100"/>
        <a:sy n="100" d="100"/>
      </p:scale>
      <p:origin x="0" y="0"/>
    </p:cViewPr>
  </p:notesTextViewPr>
  <p:notesViewPr>
    <p:cSldViewPr snapToGrid="0" snapToObjects="1">
      <p:cViewPr varScale="1">
        <p:scale>
          <a:sx n="56" d="100"/>
          <a:sy n="56" d="100"/>
        </p:scale>
        <p:origin x="-2826"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C1828E7-AAF5-4F08-A773-F373F639E373}" type="datetimeFigureOut">
              <a:rPr lang="en-US" smtClean="0"/>
              <a:pPr/>
              <a:t>4/22/2018</a:t>
            </a:fld>
            <a:endParaRPr lang="en-US"/>
          </a:p>
        </p:txBody>
      </p:sp>
      <p:sp>
        <p:nvSpPr>
          <p:cNvPr id="4" name="Slide Image Placeholder 3"/>
          <p:cNvSpPr>
            <a:spLocks noGrp="1" noRot="1" noChangeAspect="1"/>
          </p:cNvSpPr>
          <p:nvPr>
            <p:ph type="sldImg" idx="2"/>
          </p:nvPr>
        </p:nvSpPr>
        <p:spPr>
          <a:xfrm>
            <a:off x="1006475" y="685800"/>
            <a:ext cx="48450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B7E002-3937-4E17-B0C1-E5DE50408223}" type="slidenum">
              <a:rPr lang="en-US" smtClean="0"/>
              <a:pPr/>
              <a:t>‹#›</a:t>
            </a:fld>
            <a:endParaRPr lang="en-US"/>
          </a:p>
        </p:txBody>
      </p:sp>
    </p:spTree>
    <p:extLst>
      <p:ext uri="{BB962C8B-B14F-4D97-AF65-F5344CB8AC3E}">
        <p14:creationId xmlns:p14="http://schemas.microsoft.com/office/powerpoint/2010/main" val="42217263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owasp.org/index.php/XSS"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DOM Based </a:t>
            </a:r>
            <a:r>
              <a:rPr lang="en-US" sz="1200" b="0" i="0" u="none" strike="noStrike" kern="1200" dirty="0" smtClean="0">
                <a:solidFill>
                  <a:schemeClr val="tx1"/>
                </a:solidFill>
                <a:latin typeface="+mn-lt"/>
                <a:ea typeface="+mn-ea"/>
                <a:cs typeface="+mn-cs"/>
                <a:hlinkClick r:id="rId3" tooltip="XSS"/>
              </a:rPr>
              <a:t>XSS</a:t>
            </a:r>
            <a:r>
              <a:rPr lang="en-US" sz="1200" b="0" i="0" kern="1200" dirty="0" smtClean="0">
                <a:solidFill>
                  <a:schemeClr val="tx1"/>
                </a:solidFill>
                <a:latin typeface="+mn-lt"/>
                <a:ea typeface="+mn-ea"/>
                <a:cs typeface="+mn-cs"/>
              </a:rPr>
              <a:t> (or as it is called in some texts, “type-0 XSS”) is an XSS attack wherein the attack payload is executed as a result of modifying the DOM “environment” in the victim’s browser used by the original client side script, so that the client side code runs in an “unexpected” manner. That is, the page itself (the HTTP response that is) does not change, but the client side code contained in the page executes differently due to the malicious modifications that have occurred in the DOM environment.</a:t>
            </a:r>
            <a:endParaRPr lang="en-US" dirty="0"/>
          </a:p>
        </p:txBody>
      </p:sp>
      <p:sp>
        <p:nvSpPr>
          <p:cNvPr id="4" name="Slide Number Placeholder 3"/>
          <p:cNvSpPr>
            <a:spLocks noGrp="1"/>
          </p:cNvSpPr>
          <p:nvPr>
            <p:ph type="sldNum" sz="quarter" idx="10"/>
          </p:nvPr>
        </p:nvSpPr>
        <p:spPr/>
        <p:txBody>
          <a:bodyPr/>
          <a:lstStyle/>
          <a:p>
            <a:fld id="{EFB7E002-3937-4E17-B0C1-E5DE50408223}" type="slidenum">
              <a:rPr lang="en-US" smtClean="0"/>
              <a:pPr/>
              <a:t>10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When the browser arrives to the script which gets the user name from the URL, referencing the </a:t>
            </a:r>
            <a:r>
              <a:rPr lang="en-US" sz="1200" b="0" i="0" kern="1200" dirty="0" err="1" smtClean="0">
                <a:solidFill>
                  <a:schemeClr val="tx1"/>
                </a:solidFill>
                <a:latin typeface="+mn-lt"/>
                <a:ea typeface="+mn-ea"/>
                <a:cs typeface="+mn-cs"/>
              </a:rPr>
              <a:t>document.urlproperty</a:t>
            </a:r>
            <a:r>
              <a:rPr lang="en-US" sz="1200" b="0" i="0" kern="1200" dirty="0" smtClean="0">
                <a:solidFill>
                  <a:schemeClr val="tx1"/>
                </a:solidFill>
                <a:latin typeface="+mn-lt"/>
                <a:ea typeface="+mn-ea"/>
                <a:cs typeface="+mn-cs"/>
              </a:rPr>
              <a:t>, it runs it and consequently updates the raw HTML body of the page, resulting in</a:t>
            </a:r>
          </a:p>
          <a:p>
            <a:r>
              <a:rPr lang="en-US" dirty="0" smtClean="0"/>
              <a:t>... Main Dashboard for </a:t>
            </a:r>
            <a:r>
              <a:rPr lang="en-US" sz="1200" b="0" kern="1200" dirty="0" smtClean="0">
                <a:solidFill>
                  <a:schemeClr val="tx1"/>
                </a:solidFill>
                <a:latin typeface="+mn-lt"/>
                <a:ea typeface="+mn-ea"/>
                <a:cs typeface="+mn-cs"/>
              </a:rPr>
              <a:t>&lt;script&gt;</a:t>
            </a:r>
            <a:r>
              <a:rPr lang="en-US" dirty="0" err="1" smtClean="0"/>
              <a:t>SomeFunction</a:t>
            </a:r>
            <a:r>
              <a:rPr lang="en-US" dirty="0" smtClean="0"/>
              <a:t>(</a:t>
            </a:r>
            <a:r>
              <a:rPr lang="en-US" dirty="0" err="1" smtClean="0"/>
              <a:t>somevariable</a:t>
            </a:r>
            <a:r>
              <a:rPr lang="en-US" dirty="0" smtClean="0"/>
              <a:t>)</a:t>
            </a:r>
            <a:r>
              <a:rPr lang="en-US" sz="1200" b="0" kern="1200" dirty="0" smtClean="0">
                <a:solidFill>
                  <a:schemeClr val="tx1"/>
                </a:solidFill>
                <a:latin typeface="+mn-lt"/>
                <a:ea typeface="+mn-ea"/>
                <a:cs typeface="+mn-cs"/>
              </a:rPr>
              <a:t>&lt;/script&gt;</a:t>
            </a:r>
            <a:r>
              <a:rPr lang="en-US" dirty="0" smtClean="0"/>
              <a:t> ...</a:t>
            </a:r>
            <a:r>
              <a:rPr lang="en-US" sz="1200" b="0" i="0" kern="1200" dirty="0" smtClean="0">
                <a:solidFill>
                  <a:schemeClr val="tx1"/>
                </a:solidFill>
                <a:latin typeface="+mn-lt"/>
                <a:ea typeface="+mn-ea"/>
                <a:cs typeface="+mn-cs"/>
              </a:rPr>
              <a:t>Next, the browser finds the malicious code in the HTML body and executes it, thus finalizing the DOM XSS attack. In reality, the attacker would hide the contents of the payload in the URL using encoding so that it is not obvious that the URL contains a script.</a:t>
            </a:r>
          </a:p>
          <a:p>
            <a:r>
              <a:rPr lang="en-US" sz="1200" b="0" i="0" kern="1200" dirty="0" smtClean="0">
                <a:solidFill>
                  <a:schemeClr val="tx1"/>
                </a:solidFill>
                <a:latin typeface="+mn-lt"/>
                <a:ea typeface="+mn-ea"/>
                <a:cs typeface="+mn-cs"/>
              </a:rPr>
              <a:t>Note however, that some browsers may encode the &lt; and &gt; characters in the URL, causing the attack to fail. However there are other scenarios which do not require the use of these characters, nor embedding the code into the URL directly, so these browsers are not entirely immune to this type of attack either.</a:t>
            </a:r>
          </a:p>
          <a:p>
            <a:endParaRPr lang="en-US" dirty="0"/>
          </a:p>
        </p:txBody>
      </p:sp>
      <p:sp>
        <p:nvSpPr>
          <p:cNvPr id="4" name="Slide Number Placeholder 3"/>
          <p:cNvSpPr>
            <a:spLocks noGrp="1"/>
          </p:cNvSpPr>
          <p:nvPr>
            <p:ph type="sldNum" sz="quarter" idx="10"/>
          </p:nvPr>
        </p:nvSpPr>
        <p:spPr/>
        <p:txBody>
          <a:bodyPr/>
          <a:lstStyle/>
          <a:p>
            <a:fld id="{EFB7E002-3937-4E17-B0C1-E5DE50408223}" type="slidenum">
              <a:rPr lang="en-US" smtClean="0"/>
              <a:pPr/>
              <a:t>13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FB7E002-3937-4E17-B0C1-E5DE50408223}" type="slidenum">
              <a:rPr lang="en-US" smtClean="0"/>
              <a:pPr/>
              <a:t>19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1648" y="2349386"/>
            <a:ext cx="9085342" cy="1621111"/>
          </a:xfrm>
        </p:spPr>
        <p:txBody>
          <a:bodyPr/>
          <a:lstStyle/>
          <a:p>
            <a:r>
              <a:rPr lang="en-US" smtClean="0"/>
              <a:t>Click to edit Master title style</a:t>
            </a:r>
            <a:endParaRPr lang="en-US"/>
          </a:p>
        </p:txBody>
      </p:sp>
      <p:sp>
        <p:nvSpPr>
          <p:cNvPr id="3" name="Subtitle 2"/>
          <p:cNvSpPr>
            <a:spLocks noGrp="1"/>
          </p:cNvSpPr>
          <p:nvPr>
            <p:ph type="subTitle" idx="1"/>
          </p:nvPr>
        </p:nvSpPr>
        <p:spPr>
          <a:xfrm>
            <a:off x="1603296" y="4285615"/>
            <a:ext cx="7482047" cy="1932728"/>
          </a:xfrm>
        </p:spPr>
        <p:txBody>
          <a:bodyPr/>
          <a:lstStyle>
            <a:lvl1pPr marL="0" indent="0" algn="ctr">
              <a:buNone/>
              <a:defRPr>
                <a:solidFill>
                  <a:schemeClr val="tx1">
                    <a:tint val="75000"/>
                  </a:schemeClr>
                </a:solidFill>
              </a:defRPr>
            </a:lvl1pPr>
            <a:lvl2pPr marL="521437" indent="0" algn="ctr">
              <a:buNone/>
              <a:defRPr>
                <a:solidFill>
                  <a:schemeClr val="tx1">
                    <a:tint val="75000"/>
                  </a:schemeClr>
                </a:solidFill>
              </a:defRPr>
            </a:lvl2pPr>
            <a:lvl3pPr marL="1042873" indent="0" algn="ctr">
              <a:buNone/>
              <a:defRPr>
                <a:solidFill>
                  <a:schemeClr val="tx1">
                    <a:tint val="75000"/>
                  </a:schemeClr>
                </a:solidFill>
              </a:defRPr>
            </a:lvl3pPr>
            <a:lvl4pPr marL="1564310" indent="0" algn="ctr">
              <a:buNone/>
              <a:defRPr>
                <a:solidFill>
                  <a:schemeClr val="tx1">
                    <a:tint val="75000"/>
                  </a:schemeClr>
                </a:solidFill>
              </a:defRPr>
            </a:lvl4pPr>
            <a:lvl5pPr marL="2085746" indent="0" algn="ctr">
              <a:buNone/>
              <a:defRPr>
                <a:solidFill>
                  <a:schemeClr val="tx1">
                    <a:tint val="75000"/>
                  </a:schemeClr>
                </a:solidFill>
              </a:defRPr>
            </a:lvl5pPr>
            <a:lvl6pPr marL="2607183" indent="0" algn="ctr">
              <a:buNone/>
              <a:defRPr>
                <a:solidFill>
                  <a:schemeClr val="tx1">
                    <a:tint val="75000"/>
                  </a:schemeClr>
                </a:solidFill>
              </a:defRPr>
            </a:lvl6pPr>
            <a:lvl7pPr marL="3128620" indent="0" algn="ctr">
              <a:buNone/>
              <a:defRPr>
                <a:solidFill>
                  <a:schemeClr val="tx1">
                    <a:tint val="75000"/>
                  </a:schemeClr>
                </a:solidFill>
              </a:defRPr>
            </a:lvl7pPr>
            <a:lvl8pPr marL="3650056" indent="0" algn="ctr">
              <a:buNone/>
              <a:defRPr>
                <a:solidFill>
                  <a:schemeClr val="tx1">
                    <a:tint val="75000"/>
                  </a:schemeClr>
                </a:solidFill>
              </a:defRPr>
            </a:lvl8pPr>
            <a:lvl9pPr marL="4171493"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24DF640-DE94-409A-9BFC-866FB278B2F2}" type="datetime1">
              <a:rPr lang="en-US" smtClean="0"/>
              <a:pPr/>
              <a:t>4/22/2018</a:t>
            </a:fld>
            <a:endParaRPr lang="en-US"/>
          </a:p>
        </p:txBody>
      </p:sp>
      <p:sp>
        <p:nvSpPr>
          <p:cNvPr id="5" name="Footer Placeholder 4"/>
          <p:cNvSpPr>
            <a:spLocks noGrp="1"/>
          </p:cNvSpPr>
          <p:nvPr>
            <p:ph type="ftr" sz="quarter" idx="11"/>
          </p:nvPr>
        </p:nvSpPr>
        <p:spPr/>
        <p:txBody>
          <a:bodyPr/>
          <a:lstStyle/>
          <a:p>
            <a:r>
              <a:rPr lang="en-US" smtClean="0"/>
              <a:t>Dr Ammar Aldallal</a:t>
            </a:r>
            <a:endParaRPr lang="en-US"/>
          </a:p>
        </p:txBody>
      </p:sp>
      <p:sp>
        <p:nvSpPr>
          <p:cNvPr id="6" name="Slide Number Placeholder 5"/>
          <p:cNvSpPr>
            <a:spLocks noGrp="1"/>
          </p:cNvSpPr>
          <p:nvPr>
            <p:ph type="sldNum" sz="quarter" idx="12"/>
          </p:nvPr>
        </p:nvSpPr>
        <p:spPr/>
        <p:txBody>
          <a:bodyPr/>
          <a:lstStyle/>
          <a:p>
            <a:fld id="{B13AE1EE-B55D-544F-A01D-D079AC036120}" type="slidenum">
              <a:rPr lang="en-US" smtClean="0"/>
              <a:pPr/>
              <a:t>‹#›</a:t>
            </a:fld>
            <a:endParaRPr lang="en-US"/>
          </a:p>
        </p:txBody>
      </p:sp>
    </p:spTree>
    <p:extLst>
      <p:ext uri="{BB962C8B-B14F-4D97-AF65-F5344CB8AC3E}">
        <p14:creationId xmlns:p14="http://schemas.microsoft.com/office/powerpoint/2010/main" val="312072359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AFDD71-CA54-4EDA-9446-6C3CFDC292AB}" type="datetime1">
              <a:rPr lang="en-US" smtClean="0"/>
              <a:pPr/>
              <a:t>4/22/2018</a:t>
            </a:fld>
            <a:endParaRPr lang="en-US"/>
          </a:p>
        </p:txBody>
      </p:sp>
      <p:sp>
        <p:nvSpPr>
          <p:cNvPr id="5" name="Footer Placeholder 4"/>
          <p:cNvSpPr>
            <a:spLocks noGrp="1"/>
          </p:cNvSpPr>
          <p:nvPr>
            <p:ph type="ftr" sz="quarter" idx="11"/>
          </p:nvPr>
        </p:nvSpPr>
        <p:spPr/>
        <p:txBody>
          <a:bodyPr/>
          <a:lstStyle/>
          <a:p>
            <a:r>
              <a:rPr lang="en-US" smtClean="0"/>
              <a:t>Dr Ammar Aldallal</a:t>
            </a:r>
            <a:endParaRPr lang="en-US"/>
          </a:p>
        </p:txBody>
      </p:sp>
      <p:sp>
        <p:nvSpPr>
          <p:cNvPr id="6" name="Slide Number Placeholder 5"/>
          <p:cNvSpPr>
            <a:spLocks noGrp="1"/>
          </p:cNvSpPr>
          <p:nvPr>
            <p:ph type="sldNum" sz="quarter" idx="12"/>
          </p:nvPr>
        </p:nvSpPr>
        <p:spPr/>
        <p:txBody>
          <a:bodyPr/>
          <a:lstStyle/>
          <a:p>
            <a:fld id="{B13AE1EE-B55D-544F-A01D-D079AC036120}" type="slidenum">
              <a:rPr lang="en-US" smtClean="0"/>
              <a:pPr/>
              <a:t>‹#›</a:t>
            </a:fld>
            <a:endParaRPr lang="en-US"/>
          </a:p>
        </p:txBody>
      </p:sp>
    </p:spTree>
    <p:extLst>
      <p:ext uri="{BB962C8B-B14F-4D97-AF65-F5344CB8AC3E}">
        <p14:creationId xmlns:p14="http://schemas.microsoft.com/office/powerpoint/2010/main" val="2754571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49262" y="302865"/>
            <a:ext cx="2404944" cy="645293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4432" y="302865"/>
            <a:ext cx="7036687" cy="645293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B8275B-F109-48B9-8636-525959A80E7A}" type="datetime1">
              <a:rPr lang="en-US" smtClean="0"/>
              <a:pPr/>
              <a:t>4/22/2018</a:t>
            </a:fld>
            <a:endParaRPr lang="en-US"/>
          </a:p>
        </p:txBody>
      </p:sp>
      <p:sp>
        <p:nvSpPr>
          <p:cNvPr id="5" name="Footer Placeholder 4"/>
          <p:cNvSpPr>
            <a:spLocks noGrp="1"/>
          </p:cNvSpPr>
          <p:nvPr>
            <p:ph type="ftr" sz="quarter" idx="11"/>
          </p:nvPr>
        </p:nvSpPr>
        <p:spPr/>
        <p:txBody>
          <a:bodyPr/>
          <a:lstStyle/>
          <a:p>
            <a:r>
              <a:rPr lang="en-US" smtClean="0"/>
              <a:t>Dr Ammar Aldallal</a:t>
            </a:r>
            <a:endParaRPr lang="en-US"/>
          </a:p>
        </p:txBody>
      </p:sp>
      <p:sp>
        <p:nvSpPr>
          <p:cNvPr id="6" name="Slide Number Placeholder 5"/>
          <p:cNvSpPr>
            <a:spLocks noGrp="1"/>
          </p:cNvSpPr>
          <p:nvPr>
            <p:ph type="sldNum" sz="quarter" idx="12"/>
          </p:nvPr>
        </p:nvSpPr>
        <p:spPr/>
        <p:txBody>
          <a:bodyPr/>
          <a:lstStyle/>
          <a:p>
            <a:fld id="{B13AE1EE-B55D-544F-A01D-D079AC036120}" type="slidenum">
              <a:rPr lang="en-US" smtClean="0"/>
              <a:pPr/>
              <a:t>‹#›</a:t>
            </a:fld>
            <a:endParaRPr lang="en-US"/>
          </a:p>
        </p:txBody>
      </p:sp>
    </p:spTree>
    <p:extLst>
      <p:ext uri="{BB962C8B-B14F-4D97-AF65-F5344CB8AC3E}">
        <p14:creationId xmlns:p14="http://schemas.microsoft.com/office/powerpoint/2010/main" val="1674478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1">
                <a:solidFill>
                  <a:srgbClr val="C00000"/>
                </a:solidFill>
                <a:latin typeface="Times New Roman" pitchFamily="18" charset="0"/>
                <a:cs typeface="Times New Roman"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a:defRPr sz="2800">
                <a:latin typeface="Times New Roman" pitchFamily="18" charset="0"/>
                <a:cs typeface="Times New Roman" pitchFamily="18" charset="0"/>
              </a:defRPr>
            </a:lvl1pPr>
            <a:lvl2pPr>
              <a:defRPr sz="2800">
                <a:latin typeface="Times New Roman" pitchFamily="18" charset="0"/>
                <a:cs typeface="Times New Roman" pitchFamily="18" charset="0"/>
              </a:defRPr>
            </a:lvl2pPr>
            <a:lvl3pPr>
              <a:defRPr sz="2800">
                <a:latin typeface="Times New Roman" pitchFamily="18" charset="0"/>
                <a:cs typeface="Times New Roman" pitchFamily="18" charset="0"/>
              </a:defRPr>
            </a:lvl3pPr>
            <a:lvl4pPr>
              <a:defRPr sz="2800">
                <a:latin typeface="Times New Roman" pitchFamily="18" charset="0"/>
                <a:cs typeface="Times New Roman" pitchFamily="18" charset="0"/>
              </a:defRPr>
            </a:lvl4pPr>
            <a:lvl5pPr>
              <a:defRPr sz="2800">
                <a:latin typeface="Times New Roman" pitchFamily="18" charset="0"/>
                <a:cs typeface="Times New Roman"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3F2182C0-918D-4271-82F6-411230B56858}" type="datetime1">
              <a:rPr lang="en-US" smtClean="0"/>
              <a:pPr/>
              <a:t>4/22/2018</a:t>
            </a:fld>
            <a:endParaRPr lang="en-US" dirty="0"/>
          </a:p>
        </p:txBody>
      </p:sp>
      <p:sp>
        <p:nvSpPr>
          <p:cNvPr id="5" name="Footer Placeholder 4"/>
          <p:cNvSpPr>
            <a:spLocks noGrp="1"/>
          </p:cNvSpPr>
          <p:nvPr>
            <p:ph type="ftr" sz="quarter" idx="11"/>
          </p:nvPr>
        </p:nvSpPr>
        <p:spPr/>
        <p:txBody>
          <a:bodyPr/>
          <a:lstStyle/>
          <a:p>
            <a:r>
              <a:rPr lang="en-US" dirty="0" smtClean="0"/>
              <a:t>Dr Ammar Aldallal</a:t>
            </a:r>
            <a:endParaRPr lang="en-US" dirty="0"/>
          </a:p>
        </p:txBody>
      </p:sp>
      <p:sp>
        <p:nvSpPr>
          <p:cNvPr id="6" name="Slide Number Placeholder 5"/>
          <p:cNvSpPr>
            <a:spLocks noGrp="1"/>
          </p:cNvSpPr>
          <p:nvPr>
            <p:ph type="sldNum" sz="quarter" idx="12"/>
          </p:nvPr>
        </p:nvSpPr>
        <p:spPr/>
        <p:txBody>
          <a:bodyPr/>
          <a:lstStyle/>
          <a:p>
            <a:fld id="{B13AE1EE-B55D-544F-A01D-D079AC036120}" type="slidenum">
              <a:rPr lang="en-US" smtClean="0"/>
              <a:pPr/>
              <a:t>‹#›</a:t>
            </a:fld>
            <a:endParaRPr lang="en-US" dirty="0"/>
          </a:p>
        </p:txBody>
      </p:sp>
    </p:spTree>
    <p:extLst>
      <p:ext uri="{BB962C8B-B14F-4D97-AF65-F5344CB8AC3E}">
        <p14:creationId xmlns:p14="http://schemas.microsoft.com/office/powerpoint/2010/main" val="220843663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44329" y="4859832"/>
            <a:ext cx="9085342" cy="1502066"/>
          </a:xfrm>
        </p:spPr>
        <p:txBody>
          <a:bodyPr anchor="t"/>
          <a:lstStyle>
            <a:lvl1pPr algn="l">
              <a:defRPr sz="4600" b="1" cap="all"/>
            </a:lvl1pPr>
          </a:lstStyle>
          <a:p>
            <a:r>
              <a:rPr lang="en-US" smtClean="0"/>
              <a:t>Click to edit Master title style</a:t>
            </a:r>
            <a:endParaRPr lang="en-US"/>
          </a:p>
        </p:txBody>
      </p:sp>
      <p:sp>
        <p:nvSpPr>
          <p:cNvPr id="3" name="Text Placeholder 2"/>
          <p:cNvSpPr>
            <a:spLocks noGrp="1"/>
          </p:cNvSpPr>
          <p:nvPr>
            <p:ph type="body" idx="1"/>
          </p:nvPr>
        </p:nvSpPr>
        <p:spPr>
          <a:xfrm>
            <a:off x="844329" y="3205459"/>
            <a:ext cx="9085342" cy="1654373"/>
          </a:xfrm>
        </p:spPr>
        <p:txBody>
          <a:bodyPr anchor="b"/>
          <a:lstStyle>
            <a:lvl1pPr marL="0" indent="0">
              <a:buNone/>
              <a:defRPr sz="2300">
                <a:solidFill>
                  <a:schemeClr val="tx1">
                    <a:tint val="75000"/>
                  </a:schemeClr>
                </a:solidFill>
              </a:defRPr>
            </a:lvl1pPr>
            <a:lvl2pPr marL="521437" indent="0">
              <a:buNone/>
              <a:defRPr sz="2100">
                <a:solidFill>
                  <a:schemeClr val="tx1">
                    <a:tint val="75000"/>
                  </a:schemeClr>
                </a:solidFill>
              </a:defRPr>
            </a:lvl2pPr>
            <a:lvl3pPr marL="1042873" indent="0">
              <a:buNone/>
              <a:defRPr sz="1800">
                <a:solidFill>
                  <a:schemeClr val="tx1">
                    <a:tint val="75000"/>
                  </a:schemeClr>
                </a:solidFill>
              </a:defRPr>
            </a:lvl3pPr>
            <a:lvl4pPr marL="1564310" indent="0">
              <a:buNone/>
              <a:defRPr sz="1600">
                <a:solidFill>
                  <a:schemeClr val="tx1">
                    <a:tint val="75000"/>
                  </a:schemeClr>
                </a:solidFill>
              </a:defRPr>
            </a:lvl4pPr>
            <a:lvl5pPr marL="2085746" indent="0">
              <a:buNone/>
              <a:defRPr sz="1600">
                <a:solidFill>
                  <a:schemeClr val="tx1">
                    <a:tint val="75000"/>
                  </a:schemeClr>
                </a:solidFill>
              </a:defRPr>
            </a:lvl5pPr>
            <a:lvl6pPr marL="2607183" indent="0">
              <a:buNone/>
              <a:defRPr sz="1600">
                <a:solidFill>
                  <a:schemeClr val="tx1">
                    <a:tint val="75000"/>
                  </a:schemeClr>
                </a:solidFill>
              </a:defRPr>
            </a:lvl6pPr>
            <a:lvl7pPr marL="3128620" indent="0">
              <a:buNone/>
              <a:defRPr sz="1600">
                <a:solidFill>
                  <a:schemeClr val="tx1">
                    <a:tint val="75000"/>
                  </a:schemeClr>
                </a:solidFill>
              </a:defRPr>
            </a:lvl7pPr>
            <a:lvl8pPr marL="3650056" indent="0">
              <a:buNone/>
              <a:defRPr sz="1600">
                <a:solidFill>
                  <a:schemeClr val="tx1">
                    <a:tint val="75000"/>
                  </a:schemeClr>
                </a:solidFill>
              </a:defRPr>
            </a:lvl8pPr>
            <a:lvl9pPr marL="4171493"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C1E500-D5ED-40B1-AE25-E47851D951E6}" type="datetime1">
              <a:rPr lang="en-US" smtClean="0"/>
              <a:pPr/>
              <a:t>4/22/2018</a:t>
            </a:fld>
            <a:endParaRPr lang="en-US"/>
          </a:p>
        </p:txBody>
      </p:sp>
      <p:sp>
        <p:nvSpPr>
          <p:cNvPr id="5" name="Footer Placeholder 4"/>
          <p:cNvSpPr>
            <a:spLocks noGrp="1"/>
          </p:cNvSpPr>
          <p:nvPr>
            <p:ph type="ftr" sz="quarter" idx="11"/>
          </p:nvPr>
        </p:nvSpPr>
        <p:spPr/>
        <p:txBody>
          <a:bodyPr/>
          <a:lstStyle/>
          <a:p>
            <a:r>
              <a:rPr lang="en-US" smtClean="0"/>
              <a:t>Dr Ammar Aldallal</a:t>
            </a:r>
            <a:endParaRPr lang="en-US"/>
          </a:p>
        </p:txBody>
      </p:sp>
      <p:sp>
        <p:nvSpPr>
          <p:cNvPr id="6" name="Slide Number Placeholder 5"/>
          <p:cNvSpPr>
            <a:spLocks noGrp="1"/>
          </p:cNvSpPr>
          <p:nvPr>
            <p:ph type="sldNum" sz="quarter" idx="12"/>
          </p:nvPr>
        </p:nvSpPr>
        <p:spPr/>
        <p:txBody>
          <a:bodyPr/>
          <a:lstStyle/>
          <a:p>
            <a:fld id="{B13AE1EE-B55D-544F-A01D-D079AC036120}" type="slidenum">
              <a:rPr lang="en-US" smtClean="0"/>
              <a:pPr/>
              <a:t>‹#›</a:t>
            </a:fld>
            <a:endParaRPr lang="en-US"/>
          </a:p>
        </p:txBody>
      </p:sp>
    </p:spTree>
    <p:extLst>
      <p:ext uri="{BB962C8B-B14F-4D97-AF65-F5344CB8AC3E}">
        <p14:creationId xmlns:p14="http://schemas.microsoft.com/office/powerpoint/2010/main" val="2504299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4432" y="1764666"/>
            <a:ext cx="4720815" cy="4991131"/>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433391" y="1764666"/>
            <a:ext cx="4720815" cy="4991131"/>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0B88AAD-8EFC-48F6-A71F-8899239C1DC0}" type="datetime1">
              <a:rPr lang="en-US" smtClean="0"/>
              <a:pPr/>
              <a:t>4/22/2018</a:t>
            </a:fld>
            <a:endParaRPr lang="en-US"/>
          </a:p>
        </p:txBody>
      </p:sp>
      <p:sp>
        <p:nvSpPr>
          <p:cNvPr id="6" name="Footer Placeholder 5"/>
          <p:cNvSpPr>
            <a:spLocks noGrp="1"/>
          </p:cNvSpPr>
          <p:nvPr>
            <p:ph type="ftr" sz="quarter" idx="11"/>
          </p:nvPr>
        </p:nvSpPr>
        <p:spPr/>
        <p:txBody>
          <a:bodyPr/>
          <a:lstStyle/>
          <a:p>
            <a:r>
              <a:rPr lang="en-US" smtClean="0"/>
              <a:t>Dr Ammar Aldallal</a:t>
            </a:r>
            <a:endParaRPr lang="en-US"/>
          </a:p>
        </p:txBody>
      </p:sp>
      <p:sp>
        <p:nvSpPr>
          <p:cNvPr id="7" name="Slide Number Placeholder 6"/>
          <p:cNvSpPr>
            <a:spLocks noGrp="1"/>
          </p:cNvSpPr>
          <p:nvPr>
            <p:ph type="sldNum" sz="quarter" idx="12"/>
          </p:nvPr>
        </p:nvSpPr>
        <p:spPr/>
        <p:txBody>
          <a:bodyPr/>
          <a:lstStyle/>
          <a:p>
            <a:fld id="{B13AE1EE-B55D-544F-A01D-D079AC036120}" type="slidenum">
              <a:rPr lang="en-US" smtClean="0"/>
              <a:pPr/>
              <a:t>‹#›</a:t>
            </a:fld>
            <a:endParaRPr lang="en-US"/>
          </a:p>
        </p:txBody>
      </p:sp>
    </p:spTree>
    <p:extLst>
      <p:ext uri="{BB962C8B-B14F-4D97-AF65-F5344CB8AC3E}">
        <p14:creationId xmlns:p14="http://schemas.microsoft.com/office/powerpoint/2010/main" val="575572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34432" y="1692889"/>
            <a:ext cx="4722671" cy="705515"/>
          </a:xfrm>
        </p:spPr>
        <p:txBody>
          <a:bodyPr anchor="b"/>
          <a:lstStyle>
            <a:lvl1pPr marL="0" indent="0">
              <a:buNone/>
              <a:defRPr sz="2700" b="1"/>
            </a:lvl1pPr>
            <a:lvl2pPr marL="521437" indent="0">
              <a:buNone/>
              <a:defRPr sz="2300" b="1"/>
            </a:lvl2pPr>
            <a:lvl3pPr marL="1042873" indent="0">
              <a:buNone/>
              <a:defRPr sz="2100" b="1"/>
            </a:lvl3pPr>
            <a:lvl4pPr marL="1564310" indent="0">
              <a:buNone/>
              <a:defRPr sz="1800" b="1"/>
            </a:lvl4pPr>
            <a:lvl5pPr marL="2085746" indent="0">
              <a:buNone/>
              <a:defRPr sz="1800" b="1"/>
            </a:lvl5pPr>
            <a:lvl6pPr marL="2607183" indent="0">
              <a:buNone/>
              <a:defRPr sz="1800" b="1"/>
            </a:lvl6pPr>
            <a:lvl7pPr marL="3128620" indent="0">
              <a:buNone/>
              <a:defRPr sz="1800" b="1"/>
            </a:lvl7pPr>
            <a:lvl8pPr marL="3650056" indent="0">
              <a:buNone/>
              <a:defRPr sz="1800" b="1"/>
            </a:lvl8pPr>
            <a:lvl9pPr marL="4171493"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534432" y="2398404"/>
            <a:ext cx="4722671" cy="4357393"/>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429680" y="1692889"/>
            <a:ext cx="4724526" cy="705515"/>
          </a:xfrm>
        </p:spPr>
        <p:txBody>
          <a:bodyPr anchor="b"/>
          <a:lstStyle>
            <a:lvl1pPr marL="0" indent="0">
              <a:buNone/>
              <a:defRPr sz="2700" b="1"/>
            </a:lvl1pPr>
            <a:lvl2pPr marL="521437" indent="0">
              <a:buNone/>
              <a:defRPr sz="2300" b="1"/>
            </a:lvl2pPr>
            <a:lvl3pPr marL="1042873" indent="0">
              <a:buNone/>
              <a:defRPr sz="2100" b="1"/>
            </a:lvl3pPr>
            <a:lvl4pPr marL="1564310" indent="0">
              <a:buNone/>
              <a:defRPr sz="1800" b="1"/>
            </a:lvl4pPr>
            <a:lvl5pPr marL="2085746" indent="0">
              <a:buNone/>
              <a:defRPr sz="1800" b="1"/>
            </a:lvl5pPr>
            <a:lvl6pPr marL="2607183" indent="0">
              <a:buNone/>
              <a:defRPr sz="1800" b="1"/>
            </a:lvl6pPr>
            <a:lvl7pPr marL="3128620" indent="0">
              <a:buNone/>
              <a:defRPr sz="1800" b="1"/>
            </a:lvl7pPr>
            <a:lvl8pPr marL="3650056" indent="0">
              <a:buNone/>
              <a:defRPr sz="1800" b="1"/>
            </a:lvl8pPr>
            <a:lvl9pPr marL="4171493"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5429680" y="2398404"/>
            <a:ext cx="4724526" cy="4357393"/>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5FFDE05-70FE-4747-87E6-7AFD9745325E}" type="datetime1">
              <a:rPr lang="en-US" smtClean="0"/>
              <a:pPr/>
              <a:t>4/22/2018</a:t>
            </a:fld>
            <a:endParaRPr lang="en-US"/>
          </a:p>
        </p:txBody>
      </p:sp>
      <p:sp>
        <p:nvSpPr>
          <p:cNvPr id="8" name="Footer Placeholder 7"/>
          <p:cNvSpPr>
            <a:spLocks noGrp="1"/>
          </p:cNvSpPr>
          <p:nvPr>
            <p:ph type="ftr" sz="quarter" idx="11"/>
          </p:nvPr>
        </p:nvSpPr>
        <p:spPr/>
        <p:txBody>
          <a:bodyPr/>
          <a:lstStyle/>
          <a:p>
            <a:r>
              <a:rPr lang="en-US" smtClean="0"/>
              <a:t>Dr Ammar Aldallal</a:t>
            </a:r>
            <a:endParaRPr lang="en-US"/>
          </a:p>
        </p:txBody>
      </p:sp>
      <p:sp>
        <p:nvSpPr>
          <p:cNvPr id="9" name="Slide Number Placeholder 8"/>
          <p:cNvSpPr>
            <a:spLocks noGrp="1"/>
          </p:cNvSpPr>
          <p:nvPr>
            <p:ph type="sldNum" sz="quarter" idx="12"/>
          </p:nvPr>
        </p:nvSpPr>
        <p:spPr/>
        <p:txBody>
          <a:bodyPr/>
          <a:lstStyle/>
          <a:p>
            <a:fld id="{B13AE1EE-B55D-544F-A01D-D079AC036120}" type="slidenum">
              <a:rPr lang="en-US" smtClean="0"/>
              <a:pPr/>
              <a:t>‹#›</a:t>
            </a:fld>
            <a:endParaRPr lang="en-US"/>
          </a:p>
        </p:txBody>
      </p:sp>
    </p:spTree>
    <p:extLst>
      <p:ext uri="{BB962C8B-B14F-4D97-AF65-F5344CB8AC3E}">
        <p14:creationId xmlns:p14="http://schemas.microsoft.com/office/powerpoint/2010/main" val="715108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AD72737-3BA7-4F01-8324-462939057E4F}" type="datetime1">
              <a:rPr lang="en-US" smtClean="0"/>
              <a:pPr/>
              <a:t>4/22/2018</a:t>
            </a:fld>
            <a:endParaRPr lang="en-US"/>
          </a:p>
        </p:txBody>
      </p:sp>
      <p:sp>
        <p:nvSpPr>
          <p:cNvPr id="4" name="Footer Placeholder 3"/>
          <p:cNvSpPr>
            <a:spLocks noGrp="1"/>
          </p:cNvSpPr>
          <p:nvPr>
            <p:ph type="ftr" sz="quarter" idx="11"/>
          </p:nvPr>
        </p:nvSpPr>
        <p:spPr/>
        <p:txBody>
          <a:bodyPr/>
          <a:lstStyle/>
          <a:p>
            <a:r>
              <a:rPr lang="en-US" smtClean="0"/>
              <a:t>Dr Ammar Aldallal</a:t>
            </a:r>
            <a:endParaRPr lang="en-US"/>
          </a:p>
        </p:txBody>
      </p:sp>
      <p:sp>
        <p:nvSpPr>
          <p:cNvPr id="5" name="Slide Number Placeholder 4"/>
          <p:cNvSpPr>
            <a:spLocks noGrp="1"/>
          </p:cNvSpPr>
          <p:nvPr>
            <p:ph type="sldNum" sz="quarter" idx="12"/>
          </p:nvPr>
        </p:nvSpPr>
        <p:spPr/>
        <p:txBody>
          <a:bodyPr/>
          <a:lstStyle/>
          <a:p>
            <a:fld id="{B13AE1EE-B55D-544F-A01D-D079AC036120}" type="slidenum">
              <a:rPr lang="en-US" smtClean="0"/>
              <a:pPr/>
              <a:t>‹#›</a:t>
            </a:fld>
            <a:endParaRPr lang="en-US"/>
          </a:p>
        </p:txBody>
      </p:sp>
    </p:spTree>
    <p:extLst>
      <p:ext uri="{BB962C8B-B14F-4D97-AF65-F5344CB8AC3E}">
        <p14:creationId xmlns:p14="http://schemas.microsoft.com/office/powerpoint/2010/main" val="2340033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840AA-5C7F-4FDE-A6CA-4E417E0CFC5C}" type="datetime1">
              <a:rPr lang="en-US" smtClean="0"/>
              <a:pPr/>
              <a:t>4/22/2018</a:t>
            </a:fld>
            <a:endParaRPr lang="en-US"/>
          </a:p>
        </p:txBody>
      </p:sp>
      <p:sp>
        <p:nvSpPr>
          <p:cNvPr id="3" name="Footer Placeholder 2"/>
          <p:cNvSpPr>
            <a:spLocks noGrp="1"/>
          </p:cNvSpPr>
          <p:nvPr>
            <p:ph type="ftr" sz="quarter" idx="11"/>
          </p:nvPr>
        </p:nvSpPr>
        <p:spPr/>
        <p:txBody>
          <a:bodyPr/>
          <a:lstStyle/>
          <a:p>
            <a:r>
              <a:rPr lang="en-US" smtClean="0"/>
              <a:t>Dr Ammar Aldallal</a:t>
            </a:r>
            <a:endParaRPr lang="en-US"/>
          </a:p>
        </p:txBody>
      </p:sp>
      <p:sp>
        <p:nvSpPr>
          <p:cNvPr id="4" name="Slide Number Placeholder 3"/>
          <p:cNvSpPr>
            <a:spLocks noGrp="1"/>
          </p:cNvSpPr>
          <p:nvPr>
            <p:ph type="sldNum" sz="quarter" idx="12"/>
          </p:nvPr>
        </p:nvSpPr>
        <p:spPr/>
        <p:txBody>
          <a:bodyPr/>
          <a:lstStyle/>
          <a:p>
            <a:fld id="{B13AE1EE-B55D-544F-A01D-D079AC036120}" type="slidenum">
              <a:rPr lang="en-US" smtClean="0"/>
              <a:pPr/>
              <a:t>‹#›</a:t>
            </a:fld>
            <a:endParaRPr lang="en-US"/>
          </a:p>
        </p:txBody>
      </p:sp>
    </p:spTree>
    <p:extLst>
      <p:ext uri="{BB962C8B-B14F-4D97-AF65-F5344CB8AC3E}">
        <p14:creationId xmlns:p14="http://schemas.microsoft.com/office/powerpoint/2010/main" val="2159546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4433" y="301113"/>
            <a:ext cx="3516488" cy="1281483"/>
          </a:xfrm>
        </p:spPr>
        <p:txBody>
          <a:bodyPr anchor="b"/>
          <a:lstStyle>
            <a:lvl1pPr algn="l">
              <a:defRPr sz="2300" b="1"/>
            </a:lvl1pPr>
          </a:lstStyle>
          <a:p>
            <a:r>
              <a:rPr lang="en-US" smtClean="0"/>
              <a:t>Click to edit Master title style</a:t>
            </a:r>
            <a:endParaRPr lang="en-US"/>
          </a:p>
        </p:txBody>
      </p:sp>
      <p:sp>
        <p:nvSpPr>
          <p:cNvPr id="3" name="Content Placeholder 2"/>
          <p:cNvSpPr>
            <a:spLocks noGrp="1"/>
          </p:cNvSpPr>
          <p:nvPr>
            <p:ph idx="1"/>
          </p:nvPr>
        </p:nvSpPr>
        <p:spPr>
          <a:xfrm>
            <a:off x="4178960" y="301114"/>
            <a:ext cx="5975246" cy="6454683"/>
          </a:xfrm>
        </p:spPr>
        <p:txBody>
          <a:bodyPr/>
          <a:lstStyle>
            <a:lvl1pPr>
              <a:defRPr sz="36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34433" y="1582597"/>
            <a:ext cx="3516488" cy="5173200"/>
          </a:xfrm>
        </p:spPr>
        <p:txBody>
          <a:bodyPr/>
          <a:lstStyle>
            <a:lvl1pPr marL="0" indent="0">
              <a:buNone/>
              <a:defRPr sz="1600"/>
            </a:lvl1pPr>
            <a:lvl2pPr marL="521437" indent="0">
              <a:buNone/>
              <a:defRPr sz="1400"/>
            </a:lvl2pPr>
            <a:lvl3pPr marL="1042873" indent="0">
              <a:buNone/>
              <a:defRPr sz="1100"/>
            </a:lvl3pPr>
            <a:lvl4pPr marL="1564310" indent="0">
              <a:buNone/>
              <a:defRPr sz="1000"/>
            </a:lvl4pPr>
            <a:lvl5pPr marL="2085746" indent="0">
              <a:buNone/>
              <a:defRPr sz="1000"/>
            </a:lvl5pPr>
            <a:lvl6pPr marL="2607183" indent="0">
              <a:buNone/>
              <a:defRPr sz="1000"/>
            </a:lvl6pPr>
            <a:lvl7pPr marL="3128620" indent="0">
              <a:buNone/>
              <a:defRPr sz="1000"/>
            </a:lvl7pPr>
            <a:lvl8pPr marL="3650056" indent="0">
              <a:buNone/>
              <a:defRPr sz="1000"/>
            </a:lvl8pPr>
            <a:lvl9pPr marL="417149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96BEEA-2EF6-4C7F-A9A8-FAE1F8058C33}" type="datetime1">
              <a:rPr lang="en-US" smtClean="0"/>
              <a:pPr/>
              <a:t>4/22/2018</a:t>
            </a:fld>
            <a:endParaRPr lang="en-US"/>
          </a:p>
        </p:txBody>
      </p:sp>
      <p:sp>
        <p:nvSpPr>
          <p:cNvPr id="6" name="Footer Placeholder 5"/>
          <p:cNvSpPr>
            <a:spLocks noGrp="1"/>
          </p:cNvSpPr>
          <p:nvPr>
            <p:ph type="ftr" sz="quarter" idx="11"/>
          </p:nvPr>
        </p:nvSpPr>
        <p:spPr/>
        <p:txBody>
          <a:bodyPr/>
          <a:lstStyle/>
          <a:p>
            <a:r>
              <a:rPr lang="en-US" smtClean="0"/>
              <a:t>Dr Ammar Aldallal</a:t>
            </a:r>
            <a:endParaRPr lang="en-US"/>
          </a:p>
        </p:txBody>
      </p:sp>
      <p:sp>
        <p:nvSpPr>
          <p:cNvPr id="7" name="Slide Number Placeholder 6"/>
          <p:cNvSpPr>
            <a:spLocks noGrp="1"/>
          </p:cNvSpPr>
          <p:nvPr>
            <p:ph type="sldNum" sz="quarter" idx="12"/>
          </p:nvPr>
        </p:nvSpPr>
        <p:spPr/>
        <p:txBody>
          <a:bodyPr/>
          <a:lstStyle/>
          <a:p>
            <a:fld id="{B13AE1EE-B55D-544F-A01D-D079AC036120}" type="slidenum">
              <a:rPr lang="en-US" smtClean="0"/>
              <a:pPr/>
              <a:t>‹#›</a:t>
            </a:fld>
            <a:endParaRPr lang="en-US"/>
          </a:p>
        </p:txBody>
      </p:sp>
    </p:spTree>
    <p:extLst>
      <p:ext uri="{BB962C8B-B14F-4D97-AF65-F5344CB8AC3E}">
        <p14:creationId xmlns:p14="http://schemas.microsoft.com/office/powerpoint/2010/main" val="1750385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95048" y="5293995"/>
            <a:ext cx="6413183" cy="624986"/>
          </a:xfrm>
        </p:spPr>
        <p:txBody>
          <a:bodyPr anchor="b"/>
          <a:lstStyle>
            <a:lvl1pPr algn="l">
              <a:defRPr sz="2300" b="1"/>
            </a:lvl1pPr>
          </a:lstStyle>
          <a:p>
            <a:r>
              <a:rPr lang="en-US" smtClean="0"/>
              <a:t>Click to edit Master title style</a:t>
            </a:r>
            <a:endParaRPr lang="en-US"/>
          </a:p>
        </p:txBody>
      </p:sp>
      <p:sp>
        <p:nvSpPr>
          <p:cNvPr id="3" name="Picture Placeholder 2"/>
          <p:cNvSpPr>
            <a:spLocks noGrp="1"/>
          </p:cNvSpPr>
          <p:nvPr>
            <p:ph type="pic" idx="1"/>
          </p:nvPr>
        </p:nvSpPr>
        <p:spPr>
          <a:xfrm>
            <a:off x="2095048" y="675755"/>
            <a:ext cx="6413183" cy="4537710"/>
          </a:xfrm>
        </p:spPr>
        <p:txBody>
          <a:bodyPr/>
          <a:lstStyle>
            <a:lvl1pPr marL="0" indent="0">
              <a:buNone/>
              <a:defRPr sz="3600"/>
            </a:lvl1pPr>
            <a:lvl2pPr marL="521437" indent="0">
              <a:buNone/>
              <a:defRPr sz="3200"/>
            </a:lvl2pPr>
            <a:lvl3pPr marL="1042873" indent="0">
              <a:buNone/>
              <a:defRPr sz="2700"/>
            </a:lvl3pPr>
            <a:lvl4pPr marL="1564310" indent="0">
              <a:buNone/>
              <a:defRPr sz="2300"/>
            </a:lvl4pPr>
            <a:lvl5pPr marL="2085746" indent="0">
              <a:buNone/>
              <a:defRPr sz="2300"/>
            </a:lvl5pPr>
            <a:lvl6pPr marL="2607183" indent="0">
              <a:buNone/>
              <a:defRPr sz="2300"/>
            </a:lvl6pPr>
            <a:lvl7pPr marL="3128620" indent="0">
              <a:buNone/>
              <a:defRPr sz="2300"/>
            </a:lvl7pPr>
            <a:lvl8pPr marL="3650056" indent="0">
              <a:buNone/>
              <a:defRPr sz="2300"/>
            </a:lvl8pPr>
            <a:lvl9pPr marL="4171493" indent="0">
              <a:buNone/>
              <a:defRPr sz="2300"/>
            </a:lvl9pPr>
          </a:lstStyle>
          <a:p>
            <a:endParaRPr lang="en-US"/>
          </a:p>
        </p:txBody>
      </p:sp>
      <p:sp>
        <p:nvSpPr>
          <p:cNvPr id="4" name="Text Placeholder 3"/>
          <p:cNvSpPr>
            <a:spLocks noGrp="1"/>
          </p:cNvSpPr>
          <p:nvPr>
            <p:ph type="body" sz="half" idx="2"/>
          </p:nvPr>
        </p:nvSpPr>
        <p:spPr>
          <a:xfrm>
            <a:off x="2095048" y="5918981"/>
            <a:ext cx="6413183" cy="887584"/>
          </a:xfrm>
        </p:spPr>
        <p:txBody>
          <a:bodyPr/>
          <a:lstStyle>
            <a:lvl1pPr marL="0" indent="0">
              <a:buNone/>
              <a:defRPr sz="1600"/>
            </a:lvl1pPr>
            <a:lvl2pPr marL="521437" indent="0">
              <a:buNone/>
              <a:defRPr sz="1400"/>
            </a:lvl2pPr>
            <a:lvl3pPr marL="1042873" indent="0">
              <a:buNone/>
              <a:defRPr sz="1100"/>
            </a:lvl3pPr>
            <a:lvl4pPr marL="1564310" indent="0">
              <a:buNone/>
              <a:defRPr sz="1000"/>
            </a:lvl4pPr>
            <a:lvl5pPr marL="2085746" indent="0">
              <a:buNone/>
              <a:defRPr sz="1000"/>
            </a:lvl5pPr>
            <a:lvl6pPr marL="2607183" indent="0">
              <a:buNone/>
              <a:defRPr sz="1000"/>
            </a:lvl6pPr>
            <a:lvl7pPr marL="3128620" indent="0">
              <a:buNone/>
              <a:defRPr sz="1000"/>
            </a:lvl7pPr>
            <a:lvl8pPr marL="3650056" indent="0">
              <a:buNone/>
              <a:defRPr sz="1000"/>
            </a:lvl8pPr>
            <a:lvl9pPr marL="417149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4B6BD1-C5FC-4404-B7A5-F247C29FE67E}" type="datetime1">
              <a:rPr lang="en-US" smtClean="0"/>
              <a:pPr/>
              <a:t>4/22/2018</a:t>
            </a:fld>
            <a:endParaRPr lang="en-US"/>
          </a:p>
        </p:txBody>
      </p:sp>
      <p:sp>
        <p:nvSpPr>
          <p:cNvPr id="6" name="Footer Placeholder 5"/>
          <p:cNvSpPr>
            <a:spLocks noGrp="1"/>
          </p:cNvSpPr>
          <p:nvPr>
            <p:ph type="ftr" sz="quarter" idx="11"/>
          </p:nvPr>
        </p:nvSpPr>
        <p:spPr/>
        <p:txBody>
          <a:bodyPr/>
          <a:lstStyle/>
          <a:p>
            <a:r>
              <a:rPr lang="en-US" smtClean="0"/>
              <a:t>Dr Ammar Aldallal</a:t>
            </a:r>
            <a:endParaRPr lang="en-US"/>
          </a:p>
        </p:txBody>
      </p:sp>
      <p:sp>
        <p:nvSpPr>
          <p:cNvPr id="7" name="Slide Number Placeholder 6"/>
          <p:cNvSpPr>
            <a:spLocks noGrp="1"/>
          </p:cNvSpPr>
          <p:nvPr>
            <p:ph type="sldNum" sz="quarter" idx="12"/>
          </p:nvPr>
        </p:nvSpPr>
        <p:spPr/>
        <p:txBody>
          <a:bodyPr/>
          <a:lstStyle/>
          <a:p>
            <a:fld id="{B13AE1EE-B55D-544F-A01D-D079AC036120}" type="slidenum">
              <a:rPr lang="en-US" smtClean="0"/>
              <a:pPr/>
              <a:t>‹#›</a:t>
            </a:fld>
            <a:endParaRPr lang="en-US"/>
          </a:p>
        </p:txBody>
      </p:sp>
    </p:spTree>
    <p:extLst>
      <p:ext uri="{BB962C8B-B14F-4D97-AF65-F5344CB8AC3E}">
        <p14:creationId xmlns:p14="http://schemas.microsoft.com/office/powerpoint/2010/main" val="1220777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432" y="302865"/>
            <a:ext cx="9619774" cy="1260475"/>
          </a:xfrm>
          <a:prstGeom prst="rect">
            <a:avLst/>
          </a:prstGeom>
        </p:spPr>
        <p:txBody>
          <a:bodyPr vert="horz" lIns="104287" tIns="52144" rIns="104287" bIns="52144"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534432" y="1764666"/>
            <a:ext cx="9619774" cy="4991131"/>
          </a:xfrm>
          <a:prstGeom prst="rect">
            <a:avLst/>
          </a:prstGeom>
        </p:spPr>
        <p:txBody>
          <a:bodyPr vert="horz" lIns="104287" tIns="52144" rIns="104287" bIns="5214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534432" y="7009642"/>
            <a:ext cx="2494016" cy="402652"/>
          </a:xfrm>
          <a:prstGeom prst="rect">
            <a:avLst/>
          </a:prstGeom>
        </p:spPr>
        <p:txBody>
          <a:bodyPr vert="horz" lIns="104287" tIns="52144" rIns="104287" bIns="52144" rtlCol="0" anchor="ctr"/>
          <a:lstStyle>
            <a:lvl1pPr algn="l">
              <a:defRPr sz="1400">
                <a:solidFill>
                  <a:schemeClr val="tx1">
                    <a:tint val="75000"/>
                  </a:schemeClr>
                </a:solidFill>
              </a:defRPr>
            </a:lvl1pPr>
          </a:lstStyle>
          <a:p>
            <a:fld id="{A7B478A9-FC48-4496-B852-85E304DD4D50}" type="datetime1">
              <a:rPr lang="en-US" smtClean="0"/>
              <a:pPr/>
              <a:t>4/22/2018</a:t>
            </a:fld>
            <a:endParaRPr lang="en-US"/>
          </a:p>
        </p:txBody>
      </p:sp>
      <p:sp>
        <p:nvSpPr>
          <p:cNvPr id="5" name="Footer Placeholder 4"/>
          <p:cNvSpPr>
            <a:spLocks noGrp="1"/>
          </p:cNvSpPr>
          <p:nvPr>
            <p:ph type="ftr" sz="quarter" idx="3"/>
          </p:nvPr>
        </p:nvSpPr>
        <p:spPr>
          <a:xfrm>
            <a:off x="3651952" y="7009642"/>
            <a:ext cx="3384735" cy="402652"/>
          </a:xfrm>
          <a:prstGeom prst="rect">
            <a:avLst/>
          </a:prstGeom>
        </p:spPr>
        <p:txBody>
          <a:bodyPr vert="horz" lIns="104287" tIns="52144" rIns="104287" bIns="52144" rtlCol="0" anchor="ctr"/>
          <a:lstStyle>
            <a:lvl1pPr algn="ctr">
              <a:defRPr sz="1400">
                <a:solidFill>
                  <a:schemeClr val="tx1">
                    <a:tint val="75000"/>
                  </a:schemeClr>
                </a:solidFill>
              </a:defRPr>
            </a:lvl1pPr>
          </a:lstStyle>
          <a:p>
            <a:r>
              <a:rPr lang="en-US" smtClean="0"/>
              <a:t>Dr Ammar Aldallal</a:t>
            </a:r>
            <a:endParaRPr lang="en-US"/>
          </a:p>
        </p:txBody>
      </p:sp>
      <p:sp>
        <p:nvSpPr>
          <p:cNvPr id="6" name="Slide Number Placeholder 5"/>
          <p:cNvSpPr>
            <a:spLocks noGrp="1"/>
          </p:cNvSpPr>
          <p:nvPr>
            <p:ph type="sldNum" sz="quarter" idx="4"/>
          </p:nvPr>
        </p:nvSpPr>
        <p:spPr>
          <a:xfrm>
            <a:off x="7660190" y="7009642"/>
            <a:ext cx="2494016" cy="402652"/>
          </a:xfrm>
          <a:prstGeom prst="rect">
            <a:avLst/>
          </a:prstGeom>
        </p:spPr>
        <p:txBody>
          <a:bodyPr vert="horz" lIns="104287" tIns="52144" rIns="104287" bIns="52144" rtlCol="0" anchor="ctr"/>
          <a:lstStyle>
            <a:lvl1pPr algn="r">
              <a:defRPr sz="1400">
                <a:solidFill>
                  <a:schemeClr val="tx1">
                    <a:tint val="75000"/>
                  </a:schemeClr>
                </a:solidFill>
              </a:defRPr>
            </a:lvl1pPr>
          </a:lstStyle>
          <a:p>
            <a:fld id="{B13AE1EE-B55D-544F-A01D-D079AC036120}" type="slidenum">
              <a:rPr lang="en-US" smtClean="0"/>
              <a:pPr/>
              <a:t>‹#›</a:t>
            </a:fld>
            <a:endParaRPr lang="en-US"/>
          </a:p>
        </p:txBody>
      </p:sp>
    </p:spTree>
    <p:extLst>
      <p:ext uri="{BB962C8B-B14F-4D97-AF65-F5344CB8AC3E}">
        <p14:creationId xmlns:p14="http://schemas.microsoft.com/office/powerpoint/2010/main" val="34796350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521437" rtl="0" eaLnBrk="1" latinLnBrk="0" hangingPunct="1">
        <a:spcBef>
          <a:spcPct val="0"/>
        </a:spcBef>
        <a:buNone/>
        <a:defRPr sz="5000" kern="1200">
          <a:solidFill>
            <a:schemeClr val="tx1"/>
          </a:solidFill>
          <a:latin typeface="+mj-lt"/>
          <a:ea typeface="+mj-ea"/>
          <a:cs typeface="+mj-cs"/>
        </a:defRPr>
      </a:lvl1pPr>
    </p:titleStyle>
    <p:bodyStyle>
      <a:lvl1pPr marL="391077" indent="-391077" algn="l" defTabSz="521437" rtl="0" eaLnBrk="1" latinLnBrk="0" hangingPunct="1">
        <a:spcBef>
          <a:spcPct val="20000"/>
        </a:spcBef>
        <a:buFont typeface="Arial"/>
        <a:buChar char="•"/>
        <a:defRPr sz="3600" kern="1200">
          <a:solidFill>
            <a:schemeClr val="tx1"/>
          </a:solidFill>
          <a:latin typeface="+mn-lt"/>
          <a:ea typeface="+mn-ea"/>
          <a:cs typeface="+mn-cs"/>
        </a:defRPr>
      </a:lvl1pPr>
      <a:lvl2pPr marL="847334" indent="-325898" algn="l" defTabSz="521437" rtl="0" eaLnBrk="1" latinLnBrk="0" hangingPunct="1">
        <a:spcBef>
          <a:spcPct val="20000"/>
        </a:spcBef>
        <a:buFont typeface="Arial"/>
        <a:buChar char="–"/>
        <a:defRPr sz="3200" kern="1200">
          <a:solidFill>
            <a:schemeClr val="tx1"/>
          </a:solidFill>
          <a:latin typeface="+mn-lt"/>
          <a:ea typeface="+mn-ea"/>
          <a:cs typeface="+mn-cs"/>
        </a:defRPr>
      </a:lvl2pPr>
      <a:lvl3pPr marL="1303592" indent="-260718" algn="l" defTabSz="521437" rtl="0" eaLnBrk="1" latinLnBrk="0" hangingPunct="1">
        <a:spcBef>
          <a:spcPct val="20000"/>
        </a:spcBef>
        <a:buFont typeface="Arial"/>
        <a:buChar char="•"/>
        <a:defRPr sz="2700" kern="1200">
          <a:solidFill>
            <a:schemeClr val="tx1"/>
          </a:solidFill>
          <a:latin typeface="+mn-lt"/>
          <a:ea typeface="+mn-ea"/>
          <a:cs typeface="+mn-cs"/>
        </a:defRPr>
      </a:lvl3pPr>
      <a:lvl4pPr marL="1825028" indent="-260718" algn="l" defTabSz="521437" rtl="0" eaLnBrk="1" latinLnBrk="0" hangingPunct="1">
        <a:spcBef>
          <a:spcPct val="20000"/>
        </a:spcBef>
        <a:buFont typeface="Arial"/>
        <a:buChar char="–"/>
        <a:defRPr sz="2300" kern="1200">
          <a:solidFill>
            <a:schemeClr val="tx1"/>
          </a:solidFill>
          <a:latin typeface="+mn-lt"/>
          <a:ea typeface="+mn-ea"/>
          <a:cs typeface="+mn-cs"/>
        </a:defRPr>
      </a:lvl4pPr>
      <a:lvl5pPr marL="2346465" indent="-260718" algn="l" defTabSz="521437" rtl="0" eaLnBrk="1" latinLnBrk="0" hangingPunct="1">
        <a:spcBef>
          <a:spcPct val="20000"/>
        </a:spcBef>
        <a:buFont typeface="Arial"/>
        <a:buChar char="»"/>
        <a:defRPr sz="2300" kern="1200">
          <a:solidFill>
            <a:schemeClr val="tx1"/>
          </a:solidFill>
          <a:latin typeface="+mn-lt"/>
          <a:ea typeface="+mn-ea"/>
          <a:cs typeface="+mn-cs"/>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p:bodyStyle>
    <p:otherStyle>
      <a:defPPr>
        <a:defRPr lang="en-US"/>
      </a:defPPr>
      <a:lvl1pPr marL="0" algn="l" defTabSz="521437" rtl="0" eaLnBrk="1" latinLnBrk="0" hangingPunct="1">
        <a:defRPr sz="2100" kern="1200">
          <a:solidFill>
            <a:schemeClr val="tx1"/>
          </a:solidFill>
          <a:latin typeface="+mn-lt"/>
          <a:ea typeface="+mn-ea"/>
          <a:cs typeface="+mn-cs"/>
        </a:defRPr>
      </a:lvl1pPr>
      <a:lvl2pPr marL="521437" algn="l" defTabSz="521437" rtl="0" eaLnBrk="1" latinLnBrk="0" hangingPunct="1">
        <a:defRPr sz="2100" kern="1200">
          <a:solidFill>
            <a:schemeClr val="tx1"/>
          </a:solidFill>
          <a:latin typeface="+mn-lt"/>
          <a:ea typeface="+mn-ea"/>
          <a:cs typeface="+mn-cs"/>
        </a:defRPr>
      </a:lvl2pPr>
      <a:lvl3pPr marL="1042873" algn="l" defTabSz="521437" rtl="0" eaLnBrk="1" latinLnBrk="0" hangingPunct="1">
        <a:defRPr sz="2100" kern="1200">
          <a:solidFill>
            <a:schemeClr val="tx1"/>
          </a:solidFill>
          <a:latin typeface="+mn-lt"/>
          <a:ea typeface="+mn-ea"/>
          <a:cs typeface="+mn-cs"/>
        </a:defRPr>
      </a:lvl3pPr>
      <a:lvl4pPr marL="1564310" algn="l" defTabSz="521437" rtl="0" eaLnBrk="1" latinLnBrk="0" hangingPunct="1">
        <a:defRPr sz="2100" kern="1200">
          <a:solidFill>
            <a:schemeClr val="tx1"/>
          </a:solidFill>
          <a:latin typeface="+mn-lt"/>
          <a:ea typeface="+mn-ea"/>
          <a:cs typeface="+mn-cs"/>
        </a:defRPr>
      </a:lvl4pPr>
      <a:lvl5pPr marL="2085746" algn="l" defTabSz="521437" rtl="0" eaLnBrk="1" latinLnBrk="0" hangingPunct="1">
        <a:defRPr sz="2100" kern="1200">
          <a:solidFill>
            <a:schemeClr val="tx1"/>
          </a:solidFill>
          <a:latin typeface="+mn-lt"/>
          <a:ea typeface="+mn-ea"/>
          <a:cs typeface="+mn-cs"/>
        </a:defRPr>
      </a:lvl5pPr>
      <a:lvl6pPr marL="2607183" algn="l" defTabSz="521437" rtl="0" eaLnBrk="1" latinLnBrk="0" hangingPunct="1">
        <a:defRPr sz="2100" kern="1200">
          <a:solidFill>
            <a:schemeClr val="tx1"/>
          </a:solidFill>
          <a:latin typeface="+mn-lt"/>
          <a:ea typeface="+mn-ea"/>
          <a:cs typeface="+mn-cs"/>
        </a:defRPr>
      </a:lvl6pPr>
      <a:lvl7pPr marL="3128620" algn="l" defTabSz="521437" rtl="0" eaLnBrk="1" latinLnBrk="0" hangingPunct="1">
        <a:defRPr sz="2100" kern="1200">
          <a:solidFill>
            <a:schemeClr val="tx1"/>
          </a:solidFill>
          <a:latin typeface="+mn-lt"/>
          <a:ea typeface="+mn-ea"/>
          <a:cs typeface="+mn-cs"/>
        </a:defRPr>
      </a:lvl7pPr>
      <a:lvl8pPr marL="3650056" algn="l" defTabSz="521437" rtl="0" eaLnBrk="1" latinLnBrk="0" hangingPunct="1">
        <a:defRPr sz="2100" kern="1200">
          <a:solidFill>
            <a:schemeClr val="tx1"/>
          </a:solidFill>
          <a:latin typeface="+mn-lt"/>
          <a:ea typeface="+mn-ea"/>
          <a:cs typeface="+mn-cs"/>
        </a:defRPr>
      </a:lvl8pPr>
      <a:lvl9pPr marL="4171493" algn="l" defTabSz="521437"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901441" y="777240"/>
            <a:ext cx="6157782" cy="1520279"/>
          </a:xfrm>
        </p:spPr>
        <p:txBody>
          <a:bodyPr>
            <a:normAutofit fontScale="90000"/>
          </a:bodyPr>
          <a:lstStyle/>
          <a:p>
            <a:pPr algn="r"/>
            <a:r>
              <a:rPr lang="en-US" sz="4100" b="1" dirty="0" smtClean="0">
                <a:solidFill>
                  <a:srgbClr val="FFFFFF"/>
                </a:solidFill>
                <a:latin typeface="GalaxiePolaris-Bold"/>
                <a:cs typeface="GalaxiePolaris-Bold"/>
              </a:rPr>
              <a:t>Exploring DOM-Based Cross Site Attacks</a:t>
            </a:r>
            <a:r>
              <a:rPr lang="en-US" sz="4400" b="1" dirty="0" smtClean="0"/>
              <a:t>	</a:t>
            </a:r>
            <a:br>
              <a:rPr lang="en-US" sz="4400" b="1" dirty="0" smtClean="0"/>
            </a:br>
            <a:endParaRPr lang="en-US" sz="4100" dirty="0">
              <a:solidFill>
                <a:srgbClr val="FFFFFF"/>
              </a:solidFill>
              <a:latin typeface="GalaxiePolaris-Bold"/>
              <a:cs typeface="GalaxiePolaris-Bold"/>
            </a:endParaRPr>
          </a:p>
        </p:txBody>
      </p:sp>
      <p:sp>
        <p:nvSpPr>
          <p:cNvPr id="3" name="Subtitle 2"/>
          <p:cNvSpPr>
            <a:spLocks noGrp="1"/>
          </p:cNvSpPr>
          <p:nvPr>
            <p:ph type="subTitle" idx="1"/>
          </p:nvPr>
        </p:nvSpPr>
        <p:spPr>
          <a:xfrm>
            <a:off x="4551846" y="2636520"/>
            <a:ext cx="5432496" cy="1019859"/>
          </a:xfrm>
        </p:spPr>
        <p:txBody>
          <a:bodyPr>
            <a:normAutofit/>
          </a:bodyPr>
          <a:lstStyle/>
          <a:p>
            <a:pPr algn="r"/>
            <a:r>
              <a:rPr lang="en-US" sz="2300" dirty="0" smtClean="0">
                <a:solidFill>
                  <a:srgbClr val="FFFFFF"/>
                </a:solidFill>
                <a:latin typeface="GalaxiePolaris-Medium"/>
                <a:cs typeface="GalaxiePolaris-Medium"/>
              </a:rPr>
              <a:t>Dr. Ammar Aldallal</a:t>
            </a:r>
          </a:p>
          <a:p>
            <a:pPr algn="r"/>
            <a:r>
              <a:rPr lang="en-US" sz="2300" dirty="0" smtClean="0">
                <a:solidFill>
                  <a:srgbClr val="FFFFFF"/>
                </a:solidFill>
                <a:latin typeface="GalaxiePolaris-Medium"/>
                <a:cs typeface="GalaxiePolaris-Medium"/>
              </a:rPr>
              <a:t>Computer Engineering Department</a:t>
            </a:r>
            <a:endParaRPr lang="en-US" sz="2300" dirty="0">
              <a:solidFill>
                <a:srgbClr val="FFFFFF"/>
              </a:solidFill>
              <a:latin typeface="GalaxiePolaris-Medium"/>
              <a:cs typeface="GalaxiePolaris-Medium"/>
            </a:endParaRPr>
          </a:p>
        </p:txBody>
      </p:sp>
    </p:spTree>
    <p:extLst>
      <p:ext uri="{BB962C8B-B14F-4D97-AF65-F5344CB8AC3E}">
        <p14:creationId xmlns:p14="http://schemas.microsoft.com/office/powerpoint/2010/main" val="27861630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 based XSS </a:t>
            </a:r>
            <a:endParaRPr lang="en-US" dirty="0"/>
          </a:p>
        </p:txBody>
      </p:sp>
      <p:sp>
        <p:nvSpPr>
          <p:cNvPr id="3" name="Content Placeholder 2"/>
          <p:cNvSpPr>
            <a:spLocks noGrp="1"/>
          </p:cNvSpPr>
          <p:nvPr>
            <p:ph idx="1"/>
          </p:nvPr>
        </p:nvSpPr>
        <p:spPr>
          <a:xfrm>
            <a:off x="534432" y="1779906"/>
            <a:ext cx="9619774" cy="4991131"/>
          </a:xfrm>
        </p:spPr>
        <p:txBody>
          <a:bodyPr>
            <a:normAutofit/>
          </a:bodyPr>
          <a:lstStyle/>
          <a:p>
            <a:r>
              <a:rPr lang="en-US" dirty="0" smtClean="0"/>
              <a:t>DOM cross site scripting attack relies on inappropriate handling, in the HTML page, of the data from its associated DOM, resulting in:</a:t>
            </a:r>
          </a:p>
          <a:p>
            <a:pPr marL="1035786" lvl="1" indent="-514350">
              <a:buFont typeface="+mj-lt"/>
              <a:buAutoNum type="arabicPeriod"/>
            </a:pPr>
            <a:r>
              <a:rPr lang="en-US" dirty="0" smtClean="0">
                <a:solidFill>
                  <a:srgbClr val="0000CC"/>
                </a:solidFill>
              </a:rPr>
              <a:t>Steal the cookies of the user or </a:t>
            </a:r>
          </a:p>
          <a:p>
            <a:pPr marL="1035786" lvl="1" indent="-514350">
              <a:buFont typeface="+mj-lt"/>
              <a:buAutoNum type="arabicPeriod"/>
            </a:pPr>
            <a:r>
              <a:rPr lang="en-US" dirty="0" smtClean="0">
                <a:solidFill>
                  <a:srgbClr val="0000CC"/>
                </a:solidFill>
              </a:rPr>
              <a:t>Change the page's behavior as the attacker like</a:t>
            </a:r>
            <a:r>
              <a:rPr lang="en-US" dirty="0" smtClean="0"/>
              <a:t>.</a:t>
            </a:r>
          </a:p>
        </p:txBody>
      </p:sp>
      <p:sp>
        <p:nvSpPr>
          <p:cNvPr id="4" name="Date Placeholder 3"/>
          <p:cNvSpPr>
            <a:spLocks noGrp="1"/>
          </p:cNvSpPr>
          <p:nvPr>
            <p:ph type="dt" sz="half" idx="10"/>
          </p:nvPr>
        </p:nvSpPr>
        <p:spPr/>
        <p:txBody>
          <a:bodyPr/>
          <a:lstStyle/>
          <a:p>
            <a:fld id="{3F2182C0-918D-4271-82F6-411230B56858}" type="datetime1">
              <a:rPr lang="en-US" smtClean="0"/>
              <a:pPr/>
              <a:t>4/22/2018</a:t>
            </a:fld>
            <a:endParaRPr lang="en-US" dirty="0"/>
          </a:p>
        </p:txBody>
      </p:sp>
      <p:sp>
        <p:nvSpPr>
          <p:cNvPr id="5" name="Footer Placeholder 4"/>
          <p:cNvSpPr>
            <a:spLocks noGrp="1"/>
          </p:cNvSpPr>
          <p:nvPr>
            <p:ph type="ftr" sz="quarter" idx="11"/>
          </p:nvPr>
        </p:nvSpPr>
        <p:spPr/>
        <p:txBody>
          <a:bodyPr/>
          <a:lstStyle/>
          <a:p>
            <a:r>
              <a:rPr lang="en-US" smtClean="0"/>
              <a:t>Dr Ammar Aldallal</a:t>
            </a:r>
            <a:endParaRPr lang="en-US" dirty="0"/>
          </a:p>
        </p:txBody>
      </p:sp>
      <p:sp>
        <p:nvSpPr>
          <p:cNvPr id="6" name="Slide Number Placeholder 5"/>
          <p:cNvSpPr>
            <a:spLocks noGrp="1"/>
          </p:cNvSpPr>
          <p:nvPr>
            <p:ph type="sldNum" sz="quarter" idx="12"/>
          </p:nvPr>
        </p:nvSpPr>
        <p:spPr/>
        <p:txBody>
          <a:bodyPr/>
          <a:lstStyle/>
          <a:p>
            <a:fld id="{B13AE1EE-B55D-544F-A01D-D079AC036120}" type="slidenum">
              <a:rPr lang="en-US" smtClean="0"/>
              <a:pPr/>
              <a:t>10</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 based XSS</a:t>
            </a:r>
            <a:endParaRPr lang="en-US" dirty="0"/>
          </a:p>
        </p:txBody>
      </p:sp>
      <p:sp>
        <p:nvSpPr>
          <p:cNvPr id="3" name="Content Placeholder 2"/>
          <p:cNvSpPr>
            <a:spLocks noGrp="1"/>
          </p:cNvSpPr>
          <p:nvPr>
            <p:ph idx="1"/>
          </p:nvPr>
        </p:nvSpPr>
        <p:spPr/>
        <p:txBody>
          <a:bodyPr/>
          <a:lstStyle/>
          <a:p>
            <a:r>
              <a:rPr lang="en-US" dirty="0" smtClean="0"/>
              <a:t>Among the </a:t>
            </a:r>
            <a:r>
              <a:rPr lang="en-US" dirty="0" smtClean="0">
                <a:solidFill>
                  <a:srgbClr val="C00000"/>
                </a:solidFill>
              </a:rPr>
              <a:t>objects</a:t>
            </a:r>
            <a:r>
              <a:rPr lang="en-US" dirty="0" smtClean="0"/>
              <a:t> in the DOM, there are several which the attacker can manipulate in order to generate the XSS condition, and the most popular, from this perspective, are the  </a:t>
            </a:r>
          </a:p>
          <a:p>
            <a:pPr lvl="1"/>
            <a:r>
              <a:rPr lang="en-US" i="1" dirty="0" smtClean="0">
                <a:solidFill>
                  <a:srgbClr val="C00000"/>
                </a:solidFill>
              </a:rPr>
              <a:t>document.url, </a:t>
            </a:r>
          </a:p>
          <a:p>
            <a:pPr lvl="1"/>
            <a:r>
              <a:rPr lang="en-US" i="1" dirty="0" err="1" smtClean="0">
                <a:solidFill>
                  <a:srgbClr val="C00000"/>
                </a:solidFill>
              </a:rPr>
              <a:t>document.location</a:t>
            </a:r>
            <a:r>
              <a:rPr lang="en-US" i="1" dirty="0" smtClean="0"/>
              <a:t>  </a:t>
            </a:r>
          </a:p>
          <a:p>
            <a:pPr lvl="1"/>
            <a:r>
              <a:rPr lang="en-US" i="1" dirty="0" err="1" smtClean="0">
                <a:solidFill>
                  <a:srgbClr val="C00000"/>
                </a:solidFill>
              </a:rPr>
              <a:t>document.referrer</a:t>
            </a:r>
            <a:r>
              <a:rPr lang="en-US" dirty="0" smtClean="0"/>
              <a:t> 	</a:t>
            </a:r>
          </a:p>
          <a:p>
            <a:endParaRPr lang="en-US" dirty="0"/>
          </a:p>
        </p:txBody>
      </p:sp>
      <p:sp>
        <p:nvSpPr>
          <p:cNvPr id="4" name="Date Placeholder 3"/>
          <p:cNvSpPr>
            <a:spLocks noGrp="1"/>
          </p:cNvSpPr>
          <p:nvPr>
            <p:ph type="dt" sz="half" idx="10"/>
          </p:nvPr>
        </p:nvSpPr>
        <p:spPr/>
        <p:txBody>
          <a:bodyPr/>
          <a:lstStyle/>
          <a:p>
            <a:fld id="{3F2182C0-918D-4271-82F6-411230B56858}" type="datetime1">
              <a:rPr lang="en-US" smtClean="0"/>
              <a:pPr/>
              <a:t>4/22/2018</a:t>
            </a:fld>
            <a:endParaRPr lang="en-US" dirty="0"/>
          </a:p>
        </p:txBody>
      </p:sp>
      <p:sp>
        <p:nvSpPr>
          <p:cNvPr id="5" name="Footer Placeholder 4"/>
          <p:cNvSpPr>
            <a:spLocks noGrp="1"/>
          </p:cNvSpPr>
          <p:nvPr>
            <p:ph type="ftr" sz="quarter" idx="11"/>
          </p:nvPr>
        </p:nvSpPr>
        <p:spPr/>
        <p:txBody>
          <a:bodyPr/>
          <a:lstStyle/>
          <a:p>
            <a:r>
              <a:rPr lang="en-US" smtClean="0"/>
              <a:t>Dr Ammar Aldallal</a:t>
            </a:r>
            <a:endParaRPr lang="en-US" dirty="0"/>
          </a:p>
        </p:txBody>
      </p:sp>
      <p:sp>
        <p:nvSpPr>
          <p:cNvPr id="6" name="Slide Number Placeholder 5"/>
          <p:cNvSpPr>
            <a:spLocks noGrp="1"/>
          </p:cNvSpPr>
          <p:nvPr>
            <p:ph type="sldNum" sz="quarter" idx="12"/>
          </p:nvPr>
        </p:nvSpPr>
        <p:spPr/>
        <p:txBody>
          <a:bodyPr/>
          <a:lstStyle/>
          <a:p>
            <a:fld id="{B13AE1EE-B55D-544F-A01D-D079AC036120}" type="slidenum">
              <a:rPr lang="en-US" smtClean="0"/>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34432" y="2758440"/>
            <a:ext cx="8198088" cy="405384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fontScale="90000"/>
          </a:bodyPr>
          <a:lstStyle/>
          <a:p>
            <a:r>
              <a:rPr lang="en-US" sz="4400" dirty="0" smtClean="0"/>
              <a:t>Example of a DOM-Based XSS Attack</a:t>
            </a:r>
            <a:r>
              <a:rPr lang="en-US" b="0" dirty="0" smtClean="0"/>
              <a:t/>
            </a:r>
            <a:br>
              <a:rPr lang="en-US" b="0" dirty="0" smtClean="0"/>
            </a:br>
            <a:endParaRPr lang="en-US" dirty="0"/>
          </a:p>
        </p:txBody>
      </p:sp>
      <p:sp>
        <p:nvSpPr>
          <p:cNvPr id="3" name="Content Placeholder 2"/>
          <p:cNvSpPr>
            <a:spLocks noGrp="1"/>
          </p:cNvSpPr>
          <p:nvPr>
            <p:ph idx="1"/>
          </p:nvPr>
        </p:nvSpPr>
        <p:spPr>
          <a:xfrm>
            <a:off x="534432" y="1005840"/>
            <a:ext cx="8777208" cy="6003801"/>
          </a:xfrm>
        </p:spPr>
        <p:txBody>
          <a:bodyPr>
            <a:normAutofit fontScale="92500" lnSpcReduction="10000"/>
          </a:bodyPr>
          <a:lstStyle/>
          <a:p>
            <a:pPr>
              <a:buNone/>
            </a:pPr>
            <a:r>
              <a:rPr lang="en-US" sz="3000" dirty="0" smtClean="0"/>
              <a:t>Consider the URL:</a:t>
            </a:r>
          </a:p>
          <a:p>
            <a:pPr>
              <a:buNone/>
            </a:pPr>
            <a:r>
              <a:rPr lang="en-US" sz="3000" b="1" dirty="0" smtClean="0">
                <a:solidFill>
                  <a:schemeClr val="accent3">
                    <a:lumMod val="50000"/>
                  </a:schemeClr>
                </a:solidFill>
              </a:rPr>
              <a:t>http://www.example.com/userdashboard.html</a:t>
            </a:r>
            <a:r>
              <a:rPr lang="en-US" sz="3000" dirty="0" smtClean="0">
                <a:solidFill>
                  <a:schemeClr val="accent3">
                    <a:lumMod val="50000"/>
                  </a:schemeClr>
                </a:solidFill>
              </a:rPr>
              <a:t> </a:t>
            </a:r>
          </a:p>
          <a:p>
            <a:pPr>
              <a:buNone/>
            </a:pPr>
            <a:r>
              <a:rPr lang="en-US" sz="2600" dirty="0" smtClean="0"/>
              <a:t>The HTML source of the URL would look like this</a:t>
            </a:r>
            <a:r>
              <a:rPr lang="en-US" sz="3000" dirty="0" smtClean="0"/>
              <a:t>:</a:t>
            </a:r>
          </a:p>
          <a:p>
            <a:pPr>
              <a:buNone/>
            </a:pPr>
            <a:endParaRPr lang="en-US" sz="2600" dirty="0" smtClean="0"/>
          </a:p>
          <a:p>
            <a:pPr>
              <a:buNone/>
            </a:pPr>
            <a:r>
              <a:rPr lang="en-US" sz="2200" dirty="0" smtClean="0">
                <a:ln>
                  <a:solidFill>
                    <a:schemeClr val="accent1"/>
                  </a:solidFill>
                </a:ln>
              </a:rPr>
              <a:t>&lt;html&gt; </a:t>
            </a:r>
          </a:p>
          <a:p>
            <a:pPr>
              <a:buNone/>
            </a:pPr>
            <a:r>
              <a:rPr lang="en-US" sz="2200" dirty="0" smtClean="0">
                <a:ln>
                  <a:solidFill>
                    <a:schemeClr val="accent1"/>
                  </a:solidFill>
                </a:ln>
              </a:rPr>
              <a:t>&lt;head&gt; </a:t>
            </a:r>
          </a:p>
          <a:p>
            <a:pPr>
              <a:buNone/>
            </a:pPr>
            <a:r>
              <a:rPr lang="en-US" sz="2200" dirty="0" smtClean="0">
                <a:ln>
                  <a:solidFill>
                    <a:schemeClr val="accent1"/>
                  </a:solidFill>
                </a:ln>
              </a:rPr>
              <a:t>&lt;title&gt;Custom Dashboard &lt;/title&gt; </a:t>
            </a:r>
          </a:p>
          <a:p>
            <a:pPr>
              <a:buNone/>
            </a:pPr>
            <a:r>
              <a:rPr lang="en-US" sz="2200" dirty="0" smtClean="0">
                <a:ln>
                  <a:solidFill>
                    <a:schemeClr val="accent1"/>
                  </a:solidFill>
                </a:ln>
              </a:rPr>
              <a:t>... </a:t>
            </a:r>
          </a:p>
          <a:p>
            <a:pPr>
              <a:buNone/>
            </a:pPr>
            <a:r>
              <a:rPr lang="en-US" sz="2200" dirty="0" smtClean="0">
                <a:ln>
                  <a:solidFill>
                    <a:schemeClr val="accent1"/>
                  </a:solidFill>
                </a:ln>
              </a:rPr>
              <a:t>&lt;/head&gt; </a:t>
            </a:r>
          </a:p>
          <a:p>
            <a:pPr>
              <a:buNone/>
            </a:pPr>
            <a:r>
              <a:rPr lang="en-US" sz="2200" dirty="0" smtClean="0">
                <a:ln>
                  <a:solidFill>
                    <a:schemeClr val="accent1"/>
                  </a:solidFill>
                </a:ln>
              </a:rPr>
              <a:t>Main Dashboard for </a:t>
            </a:r>
          </a:p>
          <a:p>
            <a:pPr>
              <a:buNone/>
            </a:pPr>
            <a:r>
              <a:rPr lang="en-US" sz="2200" dirty="0" smtClean="0">
                <a:ln>
                  <a:solidFill>
                    <a:schemeClr val="accent1"/>
                  </a:solidFill>
                </a:ln>
              </a:rPr>
              <a:t>&lt;script&gt; </a:t>
            </a:r>
          </a:p>
          <a:p>
            <a:pPr>
              <a:buNone/>
            </a:pPr>
            <a:r>
              <a:rPr lang="en-US" sz="2200" b="1" dirty="0" smtClean="0">
                <a:ln>
                  <a:solidFill>
                    <a:schemeClr val="accent1"/>
                  </a:solidFill>
                </a:ln>
              </a:rPr>
              <a:t>	</a:t>
            </a:r>
            <a:r>
              <a:rPr lang="en-US" sz="2600" b="1" dirty="0" err="1" smtClean="0">
                <a:ln>
                  <a:solidFill>
                    <a:schemeClr val="accent1"/>
                  </a:solidFill>
                </a:ln>
                <a:solidFill>
                  <a:srgbClr val="C00000"/>
                </a:solidFill>
              </a:rPr>
              <a:t>var</a:t>
            </a:r>
            <a:r>
              <a:rPr lang="en-US" sz="2600" dirty="0" smtClean="0">
                <a:ln>
                  <a:solidFill>
                    <a:schemeClr val="accent1"/>
                  </a:solidFill>
                </a:ln>
                <a:solidFill>
                  <a:srgbClr val="C00000"/>
                </a:solidFill>
              </a:rPr>
              <a:t> pos=</a:t>
            </a:r>
            <a:r>
              <a:rPr lang="en-US" sz="2600" dirty="0" err="1" smtClean="0">
                <a:ln>
                  <a:solidFill>
                    <a:schemeClr val="accent1"/>
                  </a:solidFill>
                </a:ln>
                <a:solidFill>
                  <a:srgbClr val="C00000"/>
                </a:solidFill>
              </a:rPr>
              <a:t>document.URL.indexOf</a:t>
            </a:r>
            <a:r>
              <a:rPr lang="en-US" sz="2600" dirty="0" smtClean="0">
                <a:ln>
                  <a:solidFill>
                    <a:schemeClr val="accent1"/>
                  </a:solidFill>
                </a:ln>
                <a:solidFill>
                  <a:srgbClr val="C00000"/>
                </a:solidFill>
              </a:rPr>
              <a:t>("context=")+8; </a:t>
            </a:r>
            <a:r>
              <a:rPr lang="en-US" sz="2200" dirty="0" err="1" smtClean="0">
                <a:ln>
                  <a:solidFill>
                    <a:schemeClr val="accent1"/>
                  </a:solidFill>
                </a:ln>
                <a:solidFill>
                  <a:schemeClr val="accent5">
                    <a:lumMod val="50000"/>
                  </a:schemeClr>
                </a:solidFill>
              </a:rPr>
              <a:t>document.</a:t>
            </a:r>
            <a:r>
              <a:rPr lang="en-US" sz="2200" dirty="0" err="1" smtClean="0">
                <a:ln>
                  <a:solidFill>
                    <a:schemeClr val="accent1"/>
                  </a:solidFill>
                </a:ln>
              </a:rPr>
              <a:t>write</a:t>
            </a:r>
            <a:r>
              <a:rPr lang="en-US" sz="2200" dirty="0" smtClean="0">
                <a:ln>
                  <a:solidFill>
                    <a:schemeClr val="accent1"/>
                  </a:solidFill>
                </a:ln>
              </a:rPr>
              <a:t>(</a:t>
            </a:r>
            <a:r>
              <a:rPr lang="en-US" sz="2200" dirty="0" err="1" smtClean="0">
                <a:ln>
                  <a:solidFill>
                    <a:schemeClr val="accent1"/>
                  </a:solidFill>
                </a:ln>
                <a:solidFill>
                  <a:schemeClr val="accent5">
                    <a:lumMod val="50000"/>
                  </a:schemeClr>
                </a:solidFill>
              </a:rPr>
              <a:t>document</a:t>
            </a:r>
            <a:r>
              <a:rPr lang="en-US" sz="2200" dirty="0" err="1" smtClean="0">
                <a:ln>
                  <a:solidFill>
                    <a:schemeClr val="accent1"/>
                  </a:solidFill>
                </a:ln>
              </a:rPr>
              <a:t>.URL.substring</a:t>
            </a:r>
            <a:r>
              <a:rPr lang="en-US" sz="2200" dirty="0" smtClean="0">
                <a:ln>
                  <a:solidFill>
                    <a:schemeClr val="accent1"/>
                  </a:solidFill>
                </a:ln>
              </a:rPr>
              <a:t>(</a:t>
            </a:r>
            <a:r>
              <a:rPr lang="en-US" sz="2200" dirty="0" err="1" smtClean="0">
                <a:ln>
                  <a:solidFill>
                    <a:schemeClr val="accent1"/>
                  </a:solidFill>
                </a:ln>
              </a:rPr>
              <a:t>pos,</a:t>
            </a:r>
            <a:r>
              <a:rPr lang="en-US" sz="2200" dirty="0" err="1" smtClean="0">
                <a:ln>
                  <a:solidFill>
                    <a:schemeClr val="accent1"/>
                  </a:solidFill>
                </a:ln>
                <a:solidFill>
                  <a:schemeClr val="accent5">
                    <a:lumMod val="50000"/>
                  </a:schemeClr>
                </a:solidFill>
              </a:rPr>
              <a:t>document.</a:t>
            </a:r>
            <a:r>
              <a:rPr lang="en-US" sz="2200" dirty="0" err="1" smtClean="0">
                <a:ln>
                  <a:solidFill>
                    <a:schemeClr val="accent1"/>
                  </a:solidFill>
                </a:ln>
              </a:rPr>
              <a:t>URL.length</a:t>
            </a:r>
            <a:r>
              <a:rPr lang="en-US" sz="2200" dirty="0" smtClean="0">
                <a:ln>
                  <a:solidFill>
                    <a:schemeClr val="accent1"/>
                  </a:solidFill>
                </a:ln>
              </a:rPr>
              <a:t>)); </a:t>
            </a:r>
          </a:p>
          <a:p>
            <a:pPr>
              <a:buNone/>
            </a:pPr>
            <a:r>
              <a:rPr lang="en-US" sz="2200" dirty="0" smtClean="0">
                <a:ln>
                  <a:solidFill>
                    <a:schemeClr val="accent1"/>
                  </a:solidFill>
                </a:ln>
              </a:rPr>
              <a:t>&lt;/script&gt;</a:t>
            </a:r>
          </a:p>
          <a:p>
            <a:pPr>
              <a:buNone/>
            </a:pPr>
            <a:r>
              <a:rPr lang="en-US" sz="2200" dirty="0" smtClean="0">
                <a:ln>
                  <a:solidFill>
                    <a:schemeClr val="accent1"/>
                  </a:solidFill>
                </a:ln>
              </a:rPr>
              <a:t> ...</a:t>
            </a:r>
          </a:p>
          <a:p>
            <a:pPr>
              <a:buNone/>
            </a:pPr>
            <a:r>
              <a:rPr lang="en-US" sz="2200" dirty="0" smtClean="0">
                <a:ln>
                  <a:solidFill>
                    <a:schemeClr val="accent1"/>
                  </a:solidFill>
                </a:ln>
              </a:rPr>
              <a:t> &lt;/html&gt;</a:t>
            </a:r>
            <a:endParaRPr lang="en-US" sz="2200" dirty="0">
              <a:ln>
                <a:solidFill>
                  <a:schemeClr val="accent1"/>
                </a:solidFill>
              </a:ln>
            </a:endParaRPr>
          </a:p>
        </p:txBody>
      </p:sp>
      <p:sp>
        <p:nvSpPr>
          <p:cNvPr id="4" name="Date Placeholder 3"/>
          <p:cNvSpPr>
            <a:spLocks noGrp="1"/>
          </p:cNvSpPr>
          <p:nvPr>
            <p:ph type="dt" sz="half" idx="10"/>
          </p:nvPr>
        </p:nvSpPr>
        <p:spPr/>
        <p:txBody>
          <a:bodyPr/>
          <a:lstStyle/>
          <a:p>
            <a:fld id="{3F2182C0-918D-4271-82F6-411230B56858}" type="datetime1">
              <a:rPr lang="en-US" smtClean="0"/>
              <a:pPr/>
              <a:t>4/22/2018</a:t>
            </a:fld>
            <a:endParaRPr lang="en-US" dirty="0"/>
          </a:p>
        </p:txBody>
      </p:sp>
      <p:sp>
        <p:nvSpPr>
          <p:cNvPr id="5" name="Footer Placeholder 4"/>
          <p:cNvSpPr>
            <a:spLocks noGrp="1"/>
          </p:cNvSpPr>
          <p:nvPr>
            <p:ph type="ftr" sz="quarter" idx="11"/>
          </p:nvPr>
        </p:nvSpPr>
        <p:spPr/>
        <p:txBody>
          <a:bodyPr/>
          <a:lstStyle/>
          <a:p>
            <a:r>
              <a:rPr lang="en-US" smtClean="0"/>
              <a:t>Dr Ammar Aldallal</a:t>
            </a:r>
            <a:endParaRPr lang="en-US" dirty="0"/>
          </a:p>
        </p:txBody>
      </p:sp>
      <p:sp>
        <p:nvSpPr>
          <p:cNvPr id="6" name="Slide Number Placeholder 5"/>
          <p:cNvSpPr>
            <a:spLocks noGrp="1"/>
          </p:cNvSpPr>
          <p:nvPr>
            <p:ph type="sldNum" sz="quarter" idx="12"/>
          </p:nvPr>
        </p:nvSpPr>
        <p:spPr/>
        <p:txBody>
          <a:bodyPr/>
          <a:lstStyle/>
          <a:p>
            <a:fld id="{B13AE1EE-B55D-544F-A01D-D079AC036120}" type="slidenum">
              <a:rPr lang="en-US" smtClean="0"/>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4432" y="1"/>
            <a:ext cx="9619774" cy="1563340"/>
          </a:xfrm>
        </p:spPr>
        <p:txBody>
          <a:bodyPr/>
          <a:lstStyle/>
          <a:p>
            <a:r>
              <a:rPr lang="en-US" dirty="0" smtClean="0"/>
              <a:t>Example (Cont.)</a:t>
            </a:r>
            <a:endParaRPr lang="en-US" dirty="0"/>
          </a:p>
        </p:txBody>
      </p:sp>
      <p:sp>
        <p:nvSpPr>
          <p:cNvPr id="3" name="Content Placeholder 2"/>
          <p:cNvSpPr>
            <a:spLocks noGrp="1"/>
          </p:cNvSpPr>
          <p:nvPr>
            <p:ph idx="1"/>
          </p:nvPr>
        </p:nvSpPr>
        <p:spPr>
          <a:xfrm>
            <a:off x="534432" y="1084882"/>
            <a:ext cx="9619774" cy="5924760"/>
          </a:xfrm>
        </p:spPr>
        <p:txBody>
          <a:bodyPr>
            <a:normAutofit/>
          </a:bodyPr>
          <a:lstStyle/>
          <a:p>
            <a:r>
              <a:rPr lang="en-US" sz="2400" dirty="0" smtClean="0"/>
              <a:t>The result of </a:t>
            </a:r>
          </a:p>
          <a:p>
            <a:pPr>
              <a:buNone/>
            </a:pPr>
            <a:r>
              <a:rPr lang="en-US" sz="2400" dirty="0" smtClean="0"/>
              <a:t>	 </a:t>
            </a:r>
            <a:r>
              <a:rPr lang="en-US" sz="2400" dirty="0" smtClean="0">
                <a:solidFill>
                  <a:schemeClr val="tx2"/>
                </a:solidFill>
                <a:latin typeface="Arial" pitchFamily="34" charset="0"/>
                <a:cs typeface="Arial" pitchFamily="34" charset="0"/>
              </a:rPr>
              <a:t>http://www.example.com/userdashboard.html?</a:t>
            </a:r>
            <a:r>
              <a:rPr lang="en-US" sz="2400" dirty="0" smtClean="0">
                <a:solidFill>
                  <a:srgbClr val="C00000"/>
                </a:solidFill>
                <a:latin typeface="Arial" pitchFamily="34" charset="0"/>
                <a:cs typeface="Arial" pitchFamily="34" charset="0"/>
              </a:rPr>
              <a:t>context=Bader</a:t>
            </a:r>
            <a:r>
              <a:rPr lang="en-US" sz="2400" dirty="0" smtClean="0"/>
              <a:t> </a:t>
            </a:r>
          </a:p>
          <a:p>
            <a:pPr>
              <a:buNone/>
            </a:pPr>
            <a:r>
              <a:rPr lang="en-US" sz="2400" dirty="0" smtClean="0"/>
              <a:t>would be a customized dashboard for Bader, containing at the top the string:	 “</a:t>
            </a:r>
            <a:r>
              <a:rPr lang="en-US" sz="2400" dirty="0" smtClean="0">
                <a:solidFill>
                  <a:srgbClr val="7030A0"/>
                </a:solidFill>
              </a:rPr>
              <a:t>Main Dashboard for Bader</a:t>
            </a:r>
            <a:r>
              <a:rPr lang="en-US" sz="2400" dirty="0" smtClean="0"/>
              <a:t>”.</a:t>
            </a:r>
          </a:p>
          <a:p>
            <a:r>
              <a:rPr lang="en-US" sz="2400" dirty="0" smtClean="0"/>
              <a:t>The malicious script can be embedded in the URL as follows</a:t>
            </a:r>
          </a:p>
          <a:p>
            <a:pPr>
              <a:buNone/>
            </a:pPr>
            <a:endParaRPr lang="en-US" sz="2400" dirty="0" smtClean="0"/>
          </a:p>
          <a:p>
            <a:pPr>
              <a:buNone/>
            </a:pPr>
            <a:r>
              <a:rPr lang="en-US" sz="2400" dirty="0" smtClean="0">
                <a:latin typeface="Arial" pitchFamily="34" charset="0"/>
                <a:cs typeface="Arial" pitchFamily="34" charset="0"/>
              </a:rPr>
              <a:t>http://www.example.com/userdashboard.html</a:t>
            </a:r>
            <a:r>
              <a:rPr lang="en-US" sz="3200" b="1" dirty="0" smtClean="0">
                <a:solidFill>
                  <a:schemeClr val="accent4">
                    <a:lumMod val="75000"/>
                  </a:schemeClr>
                </a:solidFill>
                <a:latin typeface="Arial" pitchFamily="34" charset="0"/>
                <a:cs typeface="Arial" pitchFamily="34" charset="0"/>
              </a:rPr>
              <a:t>?</a:t>
            </a:r>
            <a:r>
              <a:rPr lang="en-US" sz="2400" dirty="0" smtClean="0">
                <a:latin typeface="Arial" pitchFamily="34" charset="0"/>
                <a:cs typeface="Arial" pitchFamily="34" charset="0"/>
              </a:rPr>
              <a:t>context</a:t>
            </a:r>
            <a:r>
              <a:rPr lang="en-US" sz="2400" dirty="0" smtClean="0">
                <a:solidFill>
                  <a:srgbClr val="C00000"/>
                </a:solidFill>
                <a:latin typeface="Arial" pitchFamily="34" charset="0"/>
                <a:cs typeface="Arial" pitchFamily="34" charset="0"/>
              </a:rPr>
              <a:t>=&lt;script&gt;SomeFunction(somevariable)</a:t>
            </a:r>
          </a:p>
          <a:p>
            <a:pPr>
              <a:buNone/>
            </a:pPr>
            <a:r>
              <a:rPr lang="en-US" sz="2400" dirty="0" smtClean="0">
                <a:latin typeface="Arial" pitchFamily="34" charset="0"/>
                <a:cs typeface="Arial" pitchFamily="34" charset="0"/>
              </a:rPr>
              <a:t>http://www.example.com/userdashboard.html</a:t>
            </a:r>
            <a:r>
              <a:rPr lang="en-US" sz="3200" b="1" dirty="0" smtClean="0">
                <a:solidFill>
                  <a:schemeClr val="accent4">
                    <a:lumMod val="75000"/>
                  </a:schemeClr>
                </a:solidFill>
                <a:latin typeface="Arial" pitchFamily="34" charset="0"/>
                <a:cs typeface="Arial" pitchFamily="34" charset="0"/>
              </a:rPr>
              <a:t>#</a:t>
            </a:r>
            <a:r>
              <a:rPr lang="en-US" sz="2400" dirty="0" smtClean="0">
                <a:latin typeface="Arial" pitchFamily="34" charset="0"/>
                <a:cs typeface="Arial" pitchFamily="34" charset="0"/>
              </a:rPr>
              <a:t>context</a:t>
            </a:r>
            <a:r>
              <a:rPr lang="en-US" sz="2400" dirty="0" smtClean="0">
                <a:solidFill>
                  <a:srgbClr val="C00000"/>
                </a:solidFill>
                <a:latin typeface="Arial" pitchFamily="34" charset="0"/>
                <a:cs typeface="Arial" pitchFamily="34" charset="0"/>
              </a:rPr>
              <a:t>=&lt;script&gt;SomeFunction(somevariable)</a:t>
            </a:r>
          </a:p>
          <a:p>
            <a:pPr>
              <a:buNone/>
            </a:pPr>
            <a:r>
              <a:rPr lang="en-US" sz="2400" dirty="0" smtClean="0"/>
              <a:t>Next, the browser finds the malicious code in the HTML body and executes it, thus finalizing the DOM XSS attack. </a:t>
            </a:r>
          </a:p>
          <a:p>
            <a:pPr>
              <a:buNone/>
            </a:pPr>
            <a:endParaRPr lang="en-US" sz="2400" dirty="0">
              <a:solidFill>
                <a:srgbClr val="C00000"/>
              </a:solidFill>
              <a:latin typeface="Arial" pitchFamily="34" charset="0"/>
              <a:cs typeface="Arial" pitchFamily="34" charset="0"/>
            </a:endParaRPr>
          </a:p>
        </p:txBody>
      </p:sp>
      <p:sp>
        <p:nvSpPr>
          <p:cNvPr id="4" name="Date Placeholder 3"/>
          <p:cNvSpPr>
            <a:spLocks noGrp="1"/>
          </p:cNvSpPr>
          <p:nvPr>
            <p:ph type="dt" sz="half" idx="10"/>
          </p:nvPr>
        </p:nvSpPr>
        <p:spPr/>
        <p:txBody>
          <a:bodyPr/>
          <a:lstStyle/>
          <a:p>
            <a:fld id="{3F2182C0-918D-4271-82F6-411230B56858}" type="datetime1">
              <a:rPr lang="en-US" smtClean="0"/>
              <a:pPr/>
              <a:t>4/22/2018</a:t>
            </a:fld>
            <a:endParaRPr lang="en-US" dirty="0"/>
          </a:p>
        </p:txBody>
      </p:sp>
      <p:sp>
        <p:nvSpPr>
          <p:cNvPr id="5" name="Footer Placeholder 4"/>
          <p:cNvSpPr>
            <a:spLocks noGrp="1"/>
          </p:cNvSpPr>
          <p:nvPr>
            <p:ph type="ftr" sz="quarter" idx="11"/>
          </p:nvPr>
        </p:nvSpPr>
        <p:spPr/>
        <p:txBody>
          <a:bodyPr/>
          <a:lstStyle/>
          <a:p>
            <a:r>
              <a:rPr lang="en-US" smtClean="0"/>
              <a:t>Dr Ammar Aldallal</a:t>
            </a:r>
            <a:endParaRPr lang="en-US" dirty="0"/>
          </a:p>
        </p:txBody>
      </p:sp>
      <p:sp>
        <p:nvSpPr>
          <p:cNvPr id="6" name="Slide Number Placeholder 5"/>
          <p:cNvSpPr>
            <a:spLocks noGrp="1"/>
          </p:cNvSpPr>
          <p:nvPr>
            <p:ph type="sldNum" sz="quarter" idx="12"/>
          </p:nvPr>
        </p:nvSpPr>
        <p:spPr/>
        <p:txBody>
          <a:bodyPr/>
          <a:lstStyle/>
          <a:p>
            <a:fld id="{B13AE1EE-B55D-544F-A01D-D079AC036120}" type="slidenum">
              <a:rPr lang="en-US" smtClean="0"/>
              <a:pPr/>
              <a:t>13</a:t>
            </a:fld>
            <a:endParaRPr lang="en-US" dirty="0"/>
          </a:p>
        </p:txBody>
      </p:sp>
      <p:sp>
        <p:nvSpPr>
          <p:cNvPr id="7" name="Down Arrow 6"/>
          <p:cNvSpPr/>
          <p:nvPr/>
        </p:nvSpPr>
        <p:spPr>
          <a:xfrm rot="1581202">
            <a:off x="6979022" y="3370364"/>
            <a:ext cx="375470" cy="441960"/>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Down Arrow 7"/>
          <p:cNvSpPr/>
          <p:nvPr/>
        </p:nvSpPr>
        <p:spPr>
          <a:xfrm rot="11140274">
            <a:off x="6619379" y="5149311"/>
            <a:ext cx="375470" cy="441960"/>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par>
                                <p:cTn id="28" presetID="15" presetClass="entr" presetSubtype="0" fill="hold" nodeType="withEffect">
                                  <p:stCondLst>
                                    <p:cond delay="0"/>
                                  </p:stCondLst>
                                  <p:childTnLst>
                                    <p:set>
                                      <p:cBhvr>
                                        <p:cTn id="29" dur="1" fill="hold">
                                          <p:stCondLst>
                                            <p:cond delay="0"/>
                                          </p:stCondLst>
                                        </p:cTn>
                                        <p:tgtEl>
                                          <p:spTgt spid="7"/>
                                        </p:tgtEl>
                                        <p:attrNameLst>
                                          <p:attrName>style.visibility</p:attrName>
                                        </p:attrNameLst>
                                      </p:cBhvr>
                                      <p:to>
                                        <p:strVal val="visible"/>
                                      </p:to>
                                    </p:set>
                                    <p:anim calcmode="lin" valueType="num">
                                      <p:cBhvr>
                                        <p:cTn id="30" dur="2000" fill="hold"/>
                                        <p:tgtEl>
                                          <p:spTgt spid="7"/>
                                        </p:tgtEl>
                                        <p:attrNameLst>
                                          <p:attrName>ppt_w</p:attrName>
                                        </p:attrNameLst>
                                      </p:cBhvr>
                                      <p:tavLst>
                                        <p:tav tm="0">
                                          <p:val>
                                            <p:fltVal val="0"/>
                                          </p:val>
                                        </p:tav>
                                        <p:tav tm="100000">
                                          <p:val>
                                            <p:strVal val="#ppt_w"/>
                                          </p:val>
                                        </p:tav>
                                      </p:tavLst>
                                    </p:anim>
                                    <p:anim calcmode="lin" valueType="num">
                                      <p:cBhvr>
                                        <p:cTn id="31" dur="2000" fill="hold"/>
                                        <p:tgtEl>
                                          <p:spTgt spid="7"/>
                                        </p:tgtEl>
                                        <p:attrNameLst>
                                          <p:attrName>ppt_h</p:attrName>
                                        </p:attrNameLst>
                                      </p:cBhvr>
                                      <p:tavLst>
                                        <p:tav tm="0">
                                          <p:val>
                                            <p:fltVal val="0"/>
                                          </p:val>
                                        </p:tav>
                                        <p:tav tm="100000">
                                          <p:val>
                                            <p:strVal val="#ppt_h"/>
                                          </p:val>
                                        </p:tav>
                                      </p:tavLst>
                                    </p:anim>
                                    <p:anim calcmode="lin" valueType="num">
                                      <p:cBhvr>
                                        <p:cTn id="32" dur="2000" fill="hold"/>
                                        <p:tgtEl>
                                          <p:spTgt spid="7"/>
                                        </p:tgtEl>
                                        <p:attrNameLst>
                                          <p:attrName>ppt_x</p:attrName>
                                        </p:attrNameLst>
                                      </p:cBhvr>
                                      <p:tavLst>
                                        <p:tav tm="0" fmla="#ppt_x+(cos(-2*pi*(1-$))*-#ppt_x-sin(-2*pi*(1-$))*(1-#ppt_y))*(1-$)">
                                          <p:val>
                                            <p:fltVal val="0"/>
                                          </p:val>
                                        </p:tav>
                                        <p:tav tm="100000">
                                          <p:val>
                                            <p:fltVal val="1"/>
                                          </p:val>
                                        </p:tav>
                                      </p:tavLst>
                                    </p:anim>
                                    <p:anim calcmode="lin" valueType="num">
                                      <p:cBhvr>
                                        <p:cTn id="33" dur="2000" fill="hold"/>
                                        <p:tgtEl>
                                          <p:spTgt spid="7"/>
                                        </p:tgtEl>
                                        <p:attrNameLst>
                                          <p:attrName>ppt_y</p:attrName>
                                        </p:attrNameLst>
                                      </p:cBhvr>
                                      <p:tavLst>
                                        <p:tav tm="0" fmla="#ppt_y+(sin(-2*pi*(1-$))*-#ppt_x+cos(-2*pi*(1-$))*(1-#ppt_y))*(1-$)">
                                          <p:val>
                                            <p:fltVal val="0"/>
                                          </p:val>
                                        </p:tav>
                                        <p:tav tm="100000">
                                          <p:val>
                                            <p:fltVal val="1"/>
                                          </p:val>
                                        </p:tav>
                                      </p:tavLst>
                                    </p:anim>
                                  </p:childTnLst>
                                </p:cTn>
                              </p:par>
                              <p:par>
                                <p:cTn id="34" presetID="15" presetClass="entr" presetSubtype="0" fill="hold" nodeType="withEffect">
                                  <p:stCondLst>
                                    <p:cond delay="0"/>
                                  </p:stCondLst>
                                  <p:childTnLst>
                                    <p:set>
                                      <p:cBhvr>
                                        <p:cTn id="35" dur="1" fill="hold">
                                          <p:stCondLst>
                                            <p:cond delay="0"/>
                                          </p:stCondLst>
                                        </p:cTn>
                                        <p:tgtEl>
                                          <p:spTgt spid="8"/>
                                        </p:tgtEl>
                                        <p:attrNameLst>
                                          <p:attrName>style.visibility</p:attrName>
                                        </p:attrNameLst>
                                      </p:cBhvr>
                                      <p:to>
                                        <p:strVal val="visible"/>
                                      </p:to>
                                    </p:set>
                                    <p:anim calcmode="lin" valueType="num">
                                      <p:cBhvr>
                                        <p:cTn id="36" dur="2000" fill="hold"/>
                                        <p:tgtEl>
                                          <p:spTgt spid="8"/>
                                        </p:tgtEl>
                                        <p:attrNameLst>
                                          <p:attrName>ppt_w</p:attrName>
                                        </p:attrNameLst>
                                      </p:cBhvr>
                                      <p:tavLst>
                                        <p:tav tm="0">
                                          <p:val>
                                            <p:fltVal val="0"/>
                                          </p:val>
                                        </p:tav>
                                        <p:tav tm="100000">
                                          <p:val>
                                            <p:strVal val="#ppt_w"/>
                                          </p:val>
                                        </p:tav>
                                      </p:tavLst>
                                    </p:anim>
                                    <p:anim calcmode="lin" valueType="num">
                                      <p:cBhvr>
                                        <p:cTn id="37" dur="2000" fill="hold"/>
                                        <p:tgtEl>
                                          <p:spTgt spid="8"/>
                                        </p:tgtEl>
                                        <p:attrNameLst>
                                          <p:attrName>ppt_h</p:attrName>
                                        </p:attrNameLst>
                                      </p:cBhvr>
                                      <p:tavLst>
                                        <p:tav tm="0">
                                          <p:val>
                                            <p:fltVal val="0"/>
                                          </p:val>
                                        </p:tav>
                                        <p:tav tm="100000">
                                          <p:val>
                                            <p:strVal val="#ppt_h"/>
                                          </p:val>
                                        </p:tav>
                                      </p:tavLst>
                                    </p:anim>
                                    <p:anim calcmode="lin" valueType="num">
                                      <p:cBhvr>
                                        <p:cTn id="38" dur="2000" fill="hold"/>
                                        <p:tgtEl>
                                          <p:spTgt spid="8"/>
                                        </p:tgtEl>
                                        <p:attrNameLst>
                                          <p:attrName>ppt_x</p:attrName>
                                        </p:attrNameLst>
                                      </p:cBhvr>
                                      <p:tavLst>
                                        <p:tav tm="0" fmla="#ppt_x+(cos(-2*pi*(1-$))*-#ppt_x-sin(-2*pi*(1-$))*(1-#ppt_y))*(1-$)">
                                          <p:val>
                                            <p:fltVal val="0"/>
                                          </p:val>
                                        </p:tav>
                                        <p:tav tm="100000">
                                          <p:val>
                                            <p:fltVal val="1"/>
                                          </p:val>
                                        </p:tav>
                                      </p:tavLst>
                                    </p:anim>
                                    <p:anim calcmode="lin" valueType="num">
                                      <p:cBhvr>
                                        <p:cTn id="39" dur="2000" fill="hold"/>
                                        <p:tgtEl>
                                          <p:spTgt spid="8"/>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Encoding the attack</a:t>
            </a:r>
            <a:endParaRPr lang="en-US" dirty="0"/>
          </a:p>
        </p:txBody>
      </p:sp>
      <p:sp>
        <p:nvSpPr>
          <p:cNvPr id="3" name="Content Placeholder 2"/>
          <p:cNvSpPr>
            <a:spLocks noGrp="1"/>
          </p:cNvSpPr>
          <p:nvPr>
            <p:ph idx="1"/>
          </p:nvPr>
        </p:nvSpPr>
        <p:spPr>
          <a:xfrm>
            <a:off x="534432" y="1779059"/>
            <a:ext cx="9859248" cy="5007218"/>
          </a:xfrm>
        </p:spPr>
        <p:txBody>
          <a:bodyPr>
            <a:normAutofit/>
          </a:bodyPr>
          <a:lstStyle/>
          <a:p>
            <a:r>
              <a:rPr lang="en-US" dirty="0" smtClean="0"/>
              <a:t>In </a:t>
            </a:r>
            <a:r>
              <a:rPr lang="en-US" dirty="0" smtClean="0">
                <a:solidFill>
                  <a:srgbClr val="C00000"/>
                </a:solidFill>
              </a:rPr>
              <a:t>reality</a:t>
            </a:r>
            <a:r>
              <a:rPr lang="en-US" dirty="0" smtClean="0"/>
              <a:t>, the attacker would </a:t>
            </a:r>
            <a:r>
              <a:rPr lang="en-US" dirty="0" smtClean="0">
                <a:solidFill>
                  <a:srgbClr val="C00000"/>
                </a:solidFill>
              </a:rPr>
              <a:t>hide</a:t>
            </a:r>
            <a:r>
              <a:rPr lang="en-US" dirty="0" smtClean="0"/>
              <a:t> the contents of the payload in the URL using </a:t>
            </a:r>
            <a:r>
              <a:rPr lang="en-US" dirty="0" smtClean="0">
                <a:solidFill>
                  <a:srgbClr val="C00000"/>
                </a:solidFill>
              </a:rPr>
              <a:t>encoding</a:t>
            </a:r>
            <a:r>
              <a:rPr lang="en-US" dirty="0" smtClean="0"/>
              <a:t> so that it is not obvious that the URL contains a script.</a:t>
            </a:r>
          </a:p>
          <a:p>
            <a:r>
              <a:rPr lang="en-US" sz="2400" smtClean="0">
                <a:latin typeface="Arial" pitchFamily="34" charset="0"/>
                <a:cs typeface="Arial" pitchFamily="34" charset="0"/>
              </a:rPr>
              <a:t>https</a:t>
            </a:r>
            <a:r>
              <a:rPr lang="en-US" sz="2400">
                <a:latin typeface="Arial" pitchFamily="34" charset="0"/>
                <a:cs typeface="Arial" pitchFamily="34" charset="0"/>
              </a:rPr>
              <a:t>://www.example.com/userdashboard.html</a:t>
            </a:r>
            <a:r>
              <a:rPr lang="en-US" sz="2400" b="1" smtClean="0">
                <a:solidFill>
                  <a:srgbClr val="C00000"/>
                </a:solidFill>
                <a:latin typeface="Arial" pitchFamily="34" charset="0"/>
                <a:cs typeface="Arial" pitchFamily="34" charset="0"/>
              </a:rPr>
              <a:t>?</a:t>
            </a:r>
            <a:r>
              <a:rPr lang="en-US" sz="2400" smtClean="0">
                <a:latin typeface="Arial" pitchFamily="34" charset="0"/>
                <a:cs typeface="Arial" pitchFamily="34" charset="0"/>
              </a:rPr>
              <a:t>S=</a:t>
            </a:r>
            <a:r>
              <a:rPr lang="en-US" sz="2400" smtClean="0">
                <a:solidFill>
                  <a:srgbClr val="C00000"/>
                </a:solidFill>
                <a:latin typeface="Arial" pitchFamily="34" charset="0"/>
                <a:cs typeface="Arial" pitchFamily="34" charset="0"/>
              </a:rPr>
              <a:t>9D4405D724CF323366E301EE382E30D758E92016D05221520B4A03F5394315BCABECDDCB3F8658ACA81432EF438CB855267978CD413EB7D7BCD3B6191ED884F15116745843535824</a:t>
            </a:r>
            <a:endParaRPr lang="en-US" sz="2400" dirty="0" smtClean="0">
              <a:solidFill>
                <a:srgbClr val="C00000"/>
              </a:solidFill>
            </a:endParaRPr>
          </a:p>
        </p:txBody>
      </p:sp>
      <p:sp>
        <p:nvSpPr>
          <p:cNvPr id="4" name="Date Placeholder 3"/>
          <p:cNvSpPr>
            <a:spLocks noGrp="1"/>
          </p:cNvSpPr>
          <p:nvPr>
            <p:ph type="dt" sz="half" idx="10"/>
          </p:nvPr>
        </p:nvSpPr>
        <p:spPr/>
        <p:txBody>
          <a:bodyPr/>
          <a:lstStyle/>
          <a:p>
            <a:fld id="{3F2182C0-918D-4271-82F6-411230B56858}" type="datetime1">
              <a:rPr lang="en-US" smtClean="0"/>
              <a:pPr/>
              <a:t>4/22/2018</a:t>
            </a:fld>
            <a:endParaRPr lang="en-US" dirty="0"/>
          </a:p>
        </p:txBody>
      </p:sp>
      <p:sp>
        <p:nvSpPr>
          <p:cNvPr id="5" name="Footer Placeholder 4"/>
          <p:cNvSpPr>
            <a:spLocks noGrp="1"/>
          </p:cNvSpPr>
          <p:nvPr>
            <p:ph type="ftr" sz="quarter" idx="11"/>
          </p:nvPr>
        </p:nvSpPr>
        <p:spPr/>
        <p:txBody>
          <a:bodyPr/>
          <a:lstStyle/>
          <a:p>
            <a:r>
              <a:rPr lang="en-US" smtClean="0"/>
              <a:t>Dr Ammar Aldallal</a:t>
            </a:r>
            <a:endParaRPr lang="en-US" dirty="0"/>
          </a:p>
        </p:txBody>
      </p:sp>
      <p:sp>
        <p:nvSpPr>
          <p:cNvPr id="6" name="Slide Number Placeholder 5"/>
          <p:cNvSpPr>
            <a:spLocks noGrp="1"/>
          </p:cNvSpPr>
          <p:nvPr>
            <p:ph type="sldNum" sz="quarter" idx="12"/>
          </p:nvPr>
        </p:nvSpPr>
        <p:spPr/>
        <p:txBody>
          <a:bodyPr/>
          <a:lstStyle/>
          <a:p>
            <a:fld id="{B13AE1EE-B55D-544F-A01D-D079AC036120}" type="slidenum">
              <a:rPr lang="en-US" smtClean="0"/>
              <a:pPr/>
              <a:t>14</a:t>
            </a:fld>
            <a:endParaRPr lang="en-US" dirty="0"/>
          </a:p>
        </p:txBody>
      </p:sp>
      <p:pic>
        <p:nvPicPr>
          <p:cNvPr id="7170" name="Picture 2" descr="Image result for hidden clipart"/>
          <p:cNvPicPr>
            <a:picLocks noChangeAspect="1" noChangeArrowheads="1"/>
          </p:cNvPicPr>
          <p:nvPr/>
        </p:nvPicPr>
        <p:blipFill>
          <a:blip r:embed="rId2"/>
          <a:srcRect/>
          <a:stretch>
            <a:fillRect/>
          </a:stretch>
        </p:blipFill>
        <p:spPr bwMode="auto">
          <a:xfrm>
            <a:off x="8980303" y="302865"/>
            <a:ext cx="1413377" cy="147619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Defending against DOM-based XSS attacks</a:t>
            </a:r>
            <a:endParaRPr lang="en-US" dirty="0"/>
          </a:p>
        </p:txBody>
      </p:sp>
      <p:sp>
        <p:nvSpPr>
          <p:cNvPr id="3" name="Content Placeholder 2"/>
          <p:cNvSpPr>
            <a:spLocks noGrp="1"/>
          </p:cNvSpPr>
          <p:nvPr>
            <p:ph idx="1"/>
          </p:nvPr>
        </p:nvSpPr>
        <p:spPr/>
        <p:txBody>
          <a:bodyPr>
            <a:normAutofit/>
          </a:bodyPr>
          <a:lstStyle/>
          <a:p>
            <a:r>
              <a:rPr lang="en-US" dirty="0" smtClean="0"/>
              <a:t>Because some browsers may encode  the </a:t>
            </a:r>
            <a:r>
              <a:rPr lang="en-US" sz="3600" b="1" dirty="0" smtClean="0">
                <a:solidFill>
                  <a:srgbClr val="FF0000"/>
                </a:solidFill>
              </a:rPr>
              <a:t>“&lt;“</a:t>
            </a:r>
            <a:r>
              <a:rPr lang="en-US" dirty="0" smtClean="0"/>
              <a:t> and </a:t>
            </a:r>
            <a:r>
              <a:rPr lang="en-US" sz="3600" b="1" dirty="0" smtClean="0">
                <a:solidFill>
                  <a:srgbClr val="FF0000"/>
                </a:solidFill>
              </a:rPr>
              <a:t> ”&gt;”</a:t>
            </a:r>
            <a:r>
              <a:rPr lang="en-US" dirty="0" smtClean="0"/>
              <a:t> </a:t>
            </a:r>
          </a:p>
          <a:p>
            <a:pPr lvl="1">
              <a:buNone/>
            </a:pPr>
            <a:r>
              <a:rPr lang="en-US" dirty="0" smtClean="0"/>
              <a:t>characters in the URL, the attack will fail. </a:t>
            </a:r>
          </a:p>
          <a:p>
            <a:r>
              <a:rPr lang="en-US" dirty="0" smtClean="0"/>
              <a:t>However there are other scenarios which do not require the use of these characters, so these browsers are not entirely immune to this type of attack.</a:t>
            </a:r>
          </a:p>
          <a:p>
            <a:pPr lvl="1"/>
            <a:endParaRPr lang="en-US" dirty="0"/>
          </a:p>
        </p:txBody>
      </p:sp>
      <p:sp>
        <p:nvSpPr>
          <p:cNvPr id="4" name="Date Placeholder 3"/>
          <p:cNvSpPr>
            <a:spLocks noGrp="1"/>
          </p:cNvSpPr>
          <p:nvPr>
            <p:ph type="dt" sz="half" idx="10"/>
          </p:nvPr>
        </p:nvSpPr>
        <p:spPr/>
        <p:txBody>
          <a:bodyPr/>
          <a:lstStyle/>
          <a:p>
            <a:fld id="{3F2182C0-918D-4271-82F6-411230B56858}" type="datetime1">
              <a:rPr lang="en-US" smtClean="0"/>
              <a:pPr/>
              <a:t>4/22/2018</a:t>
            </a:fld>
            <a:endParaRPr lang="en-US" dirty="0"/>
          </a:p>
        </p:txBody>
      </p:sp>
      <p:sp>
        <p:nvSpPr>
          <p:cNvPr id="5" name="Footer Placeholder 4"/>
          <p:cNvSpPr>
            <a:spLocks noGrp="1"/>
          </p:cNvSpPr>
          <p:nvPr>
            <p:ph type="ftr" sz="quarter" idx="11"/>
          </p:nvPr>
        </p:nvSpPr>
        <p:spPr/>
        <p:txBody>
          <a:bodyPr/>
          <a:lstStyle/>
          <a:p>
            <a:r>
              <a:rPr lang="en-US" smtClean="0"/>
              <a:t>Dr Ammar Aldallal</a:t>
            </a:r>
            <a:endParaRPr lang="en-US" dirty="0"/>
          </a:p>
        </p:txBody>
      </p:sp>
      <p:sp>
        <p:nvSpPr>
          <p:cNvPr id="6" name="Slide Number Placeholder 5"/>
          <p:cNvSpPr>
            <a:spLocks noGrp="1"/>
          </p:cNvSpPr>
          <p:nvPr>
            <p:ph type="sldNum" sz="quarter" idx="12"/>
          </p:nvPr>
        </p:nvSpPr>
        <p:spPr/>
        <p:txBody>
          <a:bodyPr/>
          <a:lstStyle/>
          <a:p>
            <a:fld id="{B13AE1EE-B55D-544F-A01D-D079AC036120}" type="slidenum">
              <a:rPr lang="en-US" smtClean="0"/>
              <a:pPr/>
              <a:t>15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Defending against DOM-based XSS attacks</a:t>
            </a:r>
            <a:endParaRPr lang="en-US" dirty="0"/>
          </a:p>
        </p:txBody>
      </p:sp>
      <p:sp>
        <p:nvSpPr>
          <p:cNvPr id="3" name="Content Placeholder 2"/>
          <p:cNvSpPr>
            <a:spLocks noGrp="1"/>
          </p:cNvSpPr>
          <p:nvPr>
            <p:ph idx="1"/>
          </p:nvPr>
        </p:nvSpPr>
        <p:spPr/>
        <p:txBody>
          <a:bodyPr>
            <a:normAutofit/>
          </a:bodyPr>
          <a:lstStyle/>
          <a:p>
            <a:r>
              <a:rPr lang="en-US" dirty="0" smtClean="0"/>
              <a:t>Effective conceptual defense methods against the DOM XSS include:</a:t>
            </a:r>
          </a:p>
          <a:p>
            <a:pPr lvl="1"/>
            <a:r>
              <a:rPr lang="en-US" dirty="0" smtClean="0"/>
              <a:t>Avoiding client-side sensitive actions such as </a:t>
            </a:r>
            <a:r>
              <a:rPr lang="en-US" dirty="0" smtClean="0">
                <a:solidFill>
                  <a:srgbClr val="0000CC"/>
                </a:solidFill>
              </a:rPr>
              <a:t>rewriting or redirection, using client-side data.</a:t>
            </a:r>
          </a:p>
          <a:p>
            <a:pPr lvl="1"/>
            <a:r>
              <a:rPr lang="en-US" dirty="0" smtClean="0"/>
              <a:t>Inspecting and securely handling references to DOM </a:t>
            </a:r>
            <a:r>
              <a:rPr lang="en-US" dirty="0" err="1" smtClean="0"/>
              <a:t>objects,such</a:t>
            </a:r>
            <a:r>
              <a:rPr lang="en-US" dirty="0" smtClean="0"/>
              <a:t> as </a:t>
            </a:r>
            <a:r>
              <a:rPr lang="en-US" dirty="0" smtClean="0">
                <a:solidFill>
                  <a:srgbClr val="0000CC"/>
                </a:solidFill>
              </a:rPr>
              <a:t>URL, location and referrer.</a:t>
            </a:r>
            <a:endParaRPr lang="en-US" dirty="0" smtClean="0"/>
          </a:p>
          <a:p>
            <a:pPr lvl="1"/>
            <a:r>
              <a:rPr lang="en-US" dirty="0" smtClean="0"/>
              <a:t>Using </a:t>
            </a:r>
            <a:r>
              <a:rPr lang="en-US" dirty="0" smtClean="0">
                <a:solidFill>
                  <a:srgbClr val="C00000"/>
                </a:solidFill>
              </a:rPr>
              <a:t>intrusion prevention systems </a:t>
            </a:r>
            <a:r>
              <a:rPr lang="en-US" dirty="0" smtClean="0"/>
              <a:t>which are able to </a:t>
            </a:r>
            <a:r>
              <a:rPr lang="en-US" dirty="0" smtClean="0">
                <a:solidFill>
                  <a:srgbClr val="0000CC"/>
                </a:solidFill>
              </a:rPr>
              <a:t>inspect inbound URL parameters and prevent </a:t>
            </a:r>
            <a:r>
              <a:rPr lang="en-US" dirty="0" smtClean="0"/>
              <a:t>the inappropriate pages to be served.</a:t>
            </a:r>
          </a:p>
          <a:p>
            <a:endParaRPr lang="en-US" dirty="0"/>
          </a:p>
        </p:txBody>
      </p:sp>
      <p:sp>
        <p:nvSpPr>
          <p:cNvPr id="4" name="Date Placeholder 3"/>
          <p:cNvSpPr>
            <a:spLocks noGrp="1"/>
          </p:cNvSpPr>
          <p:nvPr>
            <p:ph type="dt" sz="half" idx="10"/>
          </p:nvPr>
        </p:nvSpPr>
        <p:spPr/>
        <p:txBody>
          <a:bodyPr/>
          <a:lstStyle/>
          <a:p>
            <a:fld id="{3F2182C0-918D-4271-82F6-411230B56858}" type="datetime1">
              <a:rPr lang="en-US" smtClean="0"/>
              <a:pPr/>
              <a:t>4/22/2018</a:t>
            </a:fld>
            <a:endParaRPr lang="en-US" dirty="0"/>
          </a:p>
        </p:txBody>
      </p:sp>
      <p:sp>
        <p:nvSpPr>
          <p:cNvPr id="5" name="Footer Placeholder 4"/>
          <p:cNvSpPr>
            <a:spLocks noGrp="1"/>
          </p:cNvSpPr>
          <p:nvPr>
            <p:ph type="ftr" sz="quarter" idx="11"/>
          </p:nvPr>
        </p:nvSpPr>
        <p:spPr/>
        <p:txBody>
          <a:bodyPr/>
          <a:lstStyle/>
          <a:p>
            <a:r>
              <a:rPr lang="en-US" smtClean="0"/>
              <a:t>Dr Ammar Aldallal</a:t>
            </a:r>
            <a:endParaRPr lang="en-US" dirty="0"/>
          </a:p>
        </p:txBody>
      </p:sp>
      <p:sp>
        <p:nvSpPr>
          <p:cNvPr id="6" name="Slide Number Placeholder 5"/>
          <p:cNvSpPr>
            <a:spLocks noGrp="1"/>
          </p:cNvSpPr>
          <p:nvPr>
            <p:ph type="sldNum" sz="quarter" idx="12"/>
          </p:nvPr>
        </p:nvSpPr>
        <p:spPr/>
        <p:txBody>
          <a:bodyPr/>
          <a:lstStyle/>
          <a:p>
            <a:fld id="{B13AE1EE-B55D-544F-A01D-D079AC036120}" type="slidenum">
              <a:rPr lang="en-US" smtClean="0"/>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Defending against DOM-based XSS attacks</a:t>
            </a:r>
            <a:endParaRPr lang="en-US" dirty="0"/>
          </a:p>
        </p:txBody>
      </p:sp>
      <p:sp>
        <p:nvSpPr>
          <p:cNvPr id="3" name="Content Placeholder 2"/>
          <p:cNvSpPr>
            <a:spLocks noGrp="1"/>
          </p:cNvSpPr>
          <p:nvPr>
            <p:ph idx="1"/>
          </p:nvPr>
        </p:nvSpPr>
        <p:spPr/>
        <p:txBody>
          <a:bodyPr/>
          <a:lstStyle/>
          <a:p>
            <a:r>
              <a:rPr lang="en-US" dirty="0" smtClean="0"/>
              <a:t>Difficult to detect by server-side attack detection and prevention tools</a:t>
            </a:r>
          </a:p>
          <a:p>
            <a:r>
              <a:rPr lang="en-US" dirty="0" smtClean="0"/>
              <a:t>Testing of the effectiveness of the sanitization methods in place, or for discovering the DOM XSS vulnerabilities can be performed </a:t>
            </a:r>
          </a:p>
          <a:p>
            <a:pPr marL="1035786" lvl="1" indent="-514350">
              <a:buFont typeface="+mj-lt"/>
              <a:buAutoNum type="arabicPeriod"/>
            </a:pPr>
            <a:r>
              <a:rPr lang="en-US" dirty="0" smtClean="0">
                <a:solidFill>
                  <a:srgbClr val="C00000"/>
                </a:solidFill>
              </a:rPr>
              <a:t>Manually</a:t>
            </a:r>
            <a:r>
              <a:rPr lang="en-US" dirty="0" smtClean="0"/>
              <a:t> attempting to exploit them, </a:t>
            </a:r>
          </a:p>
          <a:p>
            <a:pPr marL="1035786" lvl="1" indent="-514350">
              <a:buFont typeface="+mj-lt"/>
              <a:buAutoNum type="arabicPeriod"/>
            </a:pPr>
            <a:r>
              <a:rPr lang="en-US" dirty="0" smtClean="0"/>
              <a:t>Using </a:t>
            </a:r>
            <a:r>
              <a:rPr lang="en-US" dirty="0" smtClean="0">
                <a:solidFill>
                  <a:srgbClr val="C00000"/>
                </a:solidFill>
              </a:rPr>
              <a:t>automated tools </a:t>
            </a:r>
            <a:r>
              <a:rPr lang="en-US" dirty="0" smtClean="0"/>
              <a:t>that perform automatic penetration </a:t>
            </a:r>
            <a:r>
              <a:rPr lang="en-US" dirty="0" smtClean="0">
                <a:solidFill>
                  <a:srgbClr val="C00000"/>
                </a:solidFill>
              </a:rPr>
              <a:t>testing</a:t>
            </a:r>
            <a:r>
              <a:rPr lang="en-US" dirty="0" smtClean="0"/>
              <a:t> against this type of vulnerabilities, </a:t>
            </a:r>
          </a:p>
          <a:p>
            <a:pPr marL="1035786" lvl="1" indent="-514350">
              <a:buFont typeface="+mj-lt"/>
              <a:buAutoNum type="arabicPeriod"/>
            </a:pPr>
            <a:r>
              <a:rPr lang="en-US" dirty="0" smtClean="0"/>
              <a:t>Using various </a:t>
            </a:r>
            <a:r>
              <a:rPr lang="en-US" dirty="0" smtClean="0">
                <a:solidFill>
                  <a:srgbClr val="C00000"/>
                </a:solidFill>
              </a:rPr>
              <a:t>payloads and mounting points.</a:t>
            </a:r>
            <a:endParaRPr lang="en-US" dirty="0">
              <a:solidFill>
                <a:srgbClr val="C00000"/>
              </a:solidFill>
            </a:endParaRPr>
          </a:p>
        </p:txBody>
      </p:sp>
      <p:sp>
        <p:nvSpPr>
          <p:cNvPr id="4" name="Date Placeholder 3"/>
          <p:cNvSpPr>
            <a:spLocks noGrp="1"/>
          </p:cNvSpPr>
          <p:nvPr>
            <p:ph type="dt" sz="half" idx="10"/>
          </p:nvPr>
        </p:nvSpPr>
        <p:spPr/>
        <p:txBody>
          <a:bodyPr/>
          <a:lstStyle/>
          <a:p>
            <a:fld id="{3F2182C0-918D-4271-82F6-411230B56858}" type="datetime1">
              <a:rPr lang="en-US" smtClean="0"/>
              <a:pPr/>
              <a:t>4/22/2018</a:t>
            </a:fld>
            <a:endParaRPr lang="en-US" dirty="0"/>
          </a:p>
        </p:txBody>
      </p:sp>
      <p:sp>
        <p:nvSpPr>
          <p:cNvPr id="5" name="Footer Placeholder 4"/>
          <p:cNvSpPr>
            <a:spLocks noGrp="1"/>
          </p:cNvSpPr>
          <p:nvPr>
            <p:ph type="ftr" sz="quarter" idx="11"/>
          </p:nvPr>
        </p:nvSpPr>
        <p:spPr/>
        <p:txBody>
          <a:bodyPr/>
          <a:lstStyle/>
          <a:p>
            <a:r>
              <a:rPr lang="en-US" smtClean="0"/>
              <a:t>Dr Ammar Aldallal</a:t>
            </a:r>
            <a:endParaRPr lang="en-US" dirty="0"/>
          </a:p>
        </p:txBody>
      </p:sp>
      <p:sp>
        <p:nvSpPr>
          <p:cNvPr id="6" name="Slide Number Placeholder 5"/>
          <p:cNvSpPr>
            <a:spLocks noGrp="1"/>
          </p:cNvSpPr>
          <p:nvPr>
            <p:ph type="sldNum" sz="quarter" idx="12"/>
          </p:nvPr>
        </p:nvSpPr>
        <p:spPr/>
        <p:txBody>
          <a:bodyPr/>
          <a:lstStyle/>
          <a:p>
            <a:fld id="{B13AE1EE-B55D-544F-A01D-D079AC036120}" type="slidenum">
              <a:rPr lang="en-US" smtClean="0"/>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a:t>
            </a:r>
            <a:endParaRPr lang="en-US" dirty="0"/>
          </a:p>
        </p:txBody>
      </p:sp>
      <p:sp>
        <p:nvSpPr>
          <p:cNvPr id="5" name="Content Placeholder 4"/>
          <p:cNvSpPr>
            <a:spLocks noGrp="1"/>
          </p:cNvSpPr>
          <p:nvPr>
            <p:ph idx="1"/>
          </p:nvPr>
        </p:nvSpPr>
        <p:spPr>
          <a:xfrm>
            <a:off x="534432" y="1341120"/>
            <a:ext cx="9619774" cy="5414677"/>
          </a:xfrm>
        </p:spPr>
        <p:txBody>
          <a:bodyPr>
            <a:normAutofit/>
          </a:bodyPr>
          <a:lstStyle/>
          <a:p>
            <a:r>
              <a:rPr lang="en-GB" dirty="0" smtClean="0"/>
              <a:t>The DOM based cross-site is used to operate and retrieve the objects in HTML object. </a:t>
            </a:r>
            <a:endParaRPr lang="en-US" dirty="0" smtClean="0"/>
          </a:p>
          <a:p>
            <a:r>
              <a:rPr lang="en-GB" dirty="0" smtClean="0"/>
              <a:t>Different methods are used in DOM based cross-site scripting when the client sends unreliable data just to interpret the JavaScript. </a:t>
            </a:r>
            <a:endParaRPr lang="en-US" dirty="0" smtClean="0"/>
          </a:p>
          <a:p>
            <a:r>
              <a:rPr lang="en-GB" dirty="0" smtClean="0"/>
              <a:t>Finally, the objective of this presentation is to let the user be familiar with this type of cross-site scripting attack; hence, </a:t>
            </a:r>
            <a:r>
              <a:rPr lang="en-GB" dirty="0" smtClean="0">
                <a:solidFill>
                  <a:srgbClr val="C00000"/>
                </a:solidFill>
              </a:rPr>
              <a:t>browse cautiously </a:t>
            </a:r>
            <a:r>
              <a:rPr lang="en-GB" dirty="0" smtClean="0"/>
              <a:t>and </a:t>
            </a:r>
            <a:r>
              <a:rPr lang="en-GB" dirty="0" smtClean="0">
                <a:solidFill>
                  <a:srgbClr val="0000CC"/>
                </a:solidFill>
              </a:rPr>
              <a:t>safely</a:t>
            </a:r>
            <a:r>
              <a:rPr lang="en-GB" dirty="0" smtClean="0"/>
              <a:t> to prevent DOM-based XSS attacks. </a:t>
            </a:r>
          </a:p>
          <a:p>
            <a:r>
              <a:rPr lang="en-GB" dirty="0" smtClean="0"/>
              <a:t>Use updated web browser.</a:t>
            </a:r>
            <a:endParaRPr lang="en-US" dirty="0" smtClean="0"/>
          </a:p>
        </p:txBody>
      </p:sp>
      <p:sp>
        <p:nvSpPr>
          <p:cNvPr id="4" name="Content Placeholder 2"/>
          <p:cNvSpPr txBox="1">
            <a:spLocks/>
          </p:cNvSpPr>
          <p:nvPr/>
        </p:nvSpPr>
        <p:spPr>
          <a:xfrm>
            <a:off x="534432" y="1935480"/>
            <a:ext cx="9619774" cy="4991131"/>
          </a:xfrm>
          <a:prstGeom prst="rect">
            <a:avLst/>
          </a:prstGeom>
        </p:spPr>
        <p:txBody>
          <a:bodyPr vert="horz" lIns="104287" tIns="52144" rIns="104287" bIns="52144" rtlCol="0">
            <a:normAutofit/>
          </a:bodyPr>
          <a:lstStyle/>
          <a:p>
            <a:pPr marL="391077" marR="0" lvl="0" indent="-391077" algn="l" defTabSz="521437" rtl="0" eaLnBrk="1" fontAlgn="auto" latinLnBrk="0" hangingPunct="1">
              <a:lnSpc>
                <a:spcPct val="100000"/>
              </a:lnSpc>
              <a:spcBef>
                <a:spcPct val="20000"/>
              </a:spcBef>
              <a:spcAft>
                <a:spcPts val="0"/>
              </a:spcAft>
              <a:buClrTx/>
              <a:buSzTx/>
              <a:buFont typeface="Arial"/>
              <a:buChar char="•"/>
              <a:tabLst/>
              <a:defRPr/>
            </a:pPr>
            <a:endParaRPr kumimoji="0" lang="en-US" sz="28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6" name="Date Placeholder 5"/>
          <p:cNvSpPr>
            <a:spLocks noGrp="1"/>
          </p:cNvSpPr>
          <p:nvPr>
            <p:ph type="dt" sz="half" idx="10"/>
          </p:nvPr>
        </p:nvSpPr>
        <p:spPr/>
        <p:txBody>
          <a:bodyPr/>
          <a:lstStyle/>
          <a:p>
            <a:fld id="{C4131000-EF03-4194-897A-8F82BE900A28}" type="datetime1">
              <a:rPr lang="en-US" smtClean="0"/>
              <a:pPr/>
              <a:t>4/22/2018</a:t>
            </a:fld>
            <a:endParaRPr lang="en-US" dirty="0"/>
          </a:p>
        </p:txBody>
      </p:sp>
      <p:sp>
        <p:nvSpPr>
          <p:cNvPr id="7" name="Slide Number Placeholder 6"/>
          <p:cNvSpPr>
            <a:spLocks noGrp="1"/>
          </p:cNvSpPr>
          <p:nvPr>
            <p:ph type="sldNum" sz="quarter" idx="12"/>
          </p:nvPr>
        </p:nvSpPr>
        <p:spPr/>
        <p:txBody>
          <a:bodyPr/>
          <a:lstStyle/>
          <a:p>
            <a:fld id="{B13AE1EE-B55D-544F-A01D-D079AC036120}" type="slidenum">
              <a:rPr lang="en-US" smtClean="0"/>
              <a:pPr/>
              <a:t>18</a:t>
            </a:fld>
            <a:endParaRPr lang="en-US" dirty="0"/>
          </a:p>
        </p:txBody>
      </p:sp>
      <p:sp>
        <p:nvSpPr>
          <p:cNvPr id="8" name="Footer Placeholder 7"/>
          <p:cNvSpPr>
            <a:spLocks noGrp="1"/>
          </p:cNvSpPr>
          <p:nvPr>
            <p:ph type="ftr" sz="quarter" idx="11"/>
          </p:nvPr>
        </p:nvSpPr>
        <p:spPr/>
        <p:txBody>
          <a:bodyPr/>
          <a:lstStyle/>
          <a:p>
            <a:r>
              <a:rPr lang="en-US" smtClean="0"/>
              <a:t>Dr Ammar Aldallal</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4432" y="1637332"/>
            <a:ext cx="7125758" cy="3888135"/>
          </a:xfrm>
        </p:spPr>
        <p:txBody>
          <a:bodyPr>
            <a:normAutofit/>
          </a:bodyPr>
          <a:lstStyle/>
          <a:p>
            <a:r>
              <a:rPr lang="en-US" sz="4800" dirty="0" smtClean="0"/>
              <a:t>Thank you</a:t>
            </a:r>
            <a:br>
              <a:rPr lang="en-US" sz="4800" dirty="0" smtClean="0"/>
            </a:br>
            <a:r>
              <a:rPr lang="en-US" sz="4800" dirty="0" smtClean="0"/>
              <a:t/>
            </a:r>
            <a:br>
              <a:rPr lang="en-US" sz="4800" dirty="0" smtClean="0"/>
            </a:br>
            <a:r>
              <a:rPr lang="en-US" sz="3600" dirty="0" smtClean="0"/>
              <a:t>Questions &amp; Answers</a:t>
            </a:r>
            <a:endParaRPr lang="en-US" dirty="0"/>
          </a:p>
        </p:txBody>
      </p:sp>
      <p:sp>
        <p:nvSpPr>
          <p:cNvPr id="4" name="Date Placeholder 3"/>
          <p:cNvSpPr>
            <a:spLocks noGrp="1"/>
          </p:cNvSpPr>
          <p:nvPr>
            <p:ph type="dt" sz="half" idx="10"/>
          </p:nvPr>
        </p:nvSpPr>
        <p:spPr/>
        <p:txBody>
          <a:bodyPr/>
          <a:lstStyle/>
          <a:p>
            <a:fld id="{3F2182C0-918D-4271-82F6-411230B56858}" type="datetime1">
              <a:rPr lang="en-US" smtClean="0"/>
              <a:pPr/>
              <a:t>4/22/2018</a:t>
            </a:fld>
            <a:endParaRPr lang="en-US" dirty="0"/>
          </a:p>
        </p:txBody>
      </p:sp>
      <p:sp>
        <p:nvSpPr>
          <p:cNvPr id="5" name="Footer Placeholder 4"/>
          <p:cNvSpPr>
            <a:spLocks noGrp="1"/>
          </p:cNvSpPr>
          <p:nvPr>
            <p:ph type="ftr" sz="quarter" idx="11"/>
          </p:nvPr>
        </p:nvSpPr>
        <p:spPr/>
        <p:txBody>
          <a:bodyPr/>
          <a:lstStyle/>
          <a:p>
            <a:r>
              <a:rPr lang="en-US" smtClean="0"/>
              <a:t>Dr Ammar Aldallal</a:t>
            </a:r>
            <a:endParaRPr lang="en-US" dirty="0"/>
          </a:p>
        </p:txBody>
      </p:sp>
      <p:sp>
        <p:nvSpPr>
          <p:cNvPr id="6" name="Slide Number Placeholder 5"/>
          <p:cNvSpPr>
            <a:spLocks noGrp="1"/>
          </p:cNvSpPr>
          <p:nvPr>
            <p:ph type="sldNum" sz="quarter" idx="12"/>
          </p:nvPr>
        </p:nvSpPr>
        <p:spPr/>
        <p:txBody>
          <a:bodyPr/>
          <a:lstStyle/>
          <a:p>
            <a:fld id="{B13AE1EE-B55D-544F-A01D-D079AC036120}" type="slidenum">
              <a:rPr lang="en-US" smtClean="0"/>
              <a:pPr/>
              <a:t>19</a:t>
            </a:fld>
            <a:endParaRPr lang="en-US" dirty="0"/>
          </a:p>
        </p:txBody>
      </p:sp>
      <p:pic>
        <p:nvPicPr>
          <p:cNvPr id="37890" name="Picture 2" descr="C:\Users\a.dallal\AppData\Local\Microsoft\Windows\Temporary Internet Files\Content.IE5\AK8ZPS49\vraag[1].jpg"/>
          <p:cNvPicPr>
            <a:picLocks noGrp="1" noChangeAspect="1" noChangeArrowheads="1"/>
          </p:cNvPicPr>
          <p:nvPr>
            <p:ph idx="1"/>
          </p:nvPr>
        </p:nvPicPr>
        <p:blipFill>
          <a:blip r:embed="rId3"/>
          <a:srcRect/>
          <a:stretch>
            <a:fillRect/>
          </a:stretch>
        </p:blipFill>
        <p:spPr bwMode="auto">
          <a:xfrm>
            <a:off x="7192566" y="3581400"/>
            <a:ext cx="2961640" cy="296164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9829" y="179054"/>
            <a:ext cx="4107632" cy="749493"/>
          </a:xfrm>
        </p:spPr>
        <p:txBody>
          <a:bodyPr>
            <a:normAutofit/>
          </a:bodyPr>
          <a:lstStyle/>
          <a:p>
            <a:pPr algn="l"/>
            <a:r>
              <a:rPr lang="en-US" sz="2700" dirty="0" smtClean="0">
                <a:solidFill>
                  <a:schemeClr val="bg1"/>
                </a:solidFill>
                <a:latin typeface="GalaxiePolaris-Bold"/>
                <a:cs typeface="GalaxiePolaris-Bold"/>
              </a:rPr>
              <a:t>Outline	</a:t>
            </a:r>
            <a:endParaRPr lang="en-US" sz="2700" dirty="0">
              <a:solidFill>
                <a:schemeClr val="bg1"/>
              </a:solidFill>
              <a:latin typeface="GalaxiePolaris-Bold"/>
              <a:cs typeface="GalaxiePolaris-Bold"/>
            </a:endParaRPr>
          </a:p>
        </p:txBody>
      </p:sp>
      <p:sp>
        <p:nvSpPr>
          <p:cNvPr id="3" name="Content Placeholder 2"/>
          <p:cNvSpPr>
            <a:spLocks noGrp="1"/>
          </p:cNvSpPr>
          <p:nvPr>
            <p:ph idx="1"/>
          </p:nvPr>
        </p:nvSpPr>
        <p:spPr>
          <a:xfrm>
            <a:off x="770944" y="2166617"/>
            <a:ext cx="8947864" cy="4526684"/>
          </a:xfrm>
        </p:spPr>
        <p:txBody>
          <a:bodyPr>
            <a:normAutofit/>
          </a:bodyPr>
          <a:lstStyle/>
          <a:p>
            <a:r>
              <a:rPr lang="en-US" sz="3200" dirty="0" smtClean="0"/>
              <a:t>Introduction </a:t>
            </a:r>
          </a:p>
          <a:p>
            <a:r>
              <a:rPr lang="en-US" sz="3200" dirty="0" smtClean="0"/>
              <a:t>Web users threats</a:t>
            </a:r>
          </a:p>
          <a:p>
            <a:r>
              <a:rPr lang="en-US" sz="3200" dirty="0" smtClean="0"/>
              <a:t>Types of cross site scripting</a:t>
            </a:r>
          </a:p>
          <a:p>
            <a:r>
              <a:rPr lang="en-US" sz="3200" dirty="0" smtClean="0"/>
              <a:t>What is DOM Cross Site</a:t>
            </a:r>
          </a:p>
          <a:p>
            <a:r>
              <a:rPr lang="en-US" sz="3200" dirty="0" smtClean="0"/>
              <a:t>Example</a:t>
            </a:r>
          </a:p>
          <a:p>
            <a:r>
              <a:rPr lang="en-US" sz="3200" dirty="0" smtClean="0"/>
              <a:t>Defending against DOM Cross Site</a:t>
            </a:r>
          </a:p>
          <a:p>
            <a:r>
              <a:rPr lang="en-US" sz="3200" dirty="0" smtClean="0"/>
              <a:t>Conclusion</a:t>
            </a:r>
          </a:p>
          <a:p>
            <a:endParaRPr lang="en-US" sz="2000" dirty="0" smtClean="0">
              <a:solidFill>
                <a:srgbClr val="7F7F7F"/>
              </a:solidFill>
              <a:latin typeface="GalaxiePolaris-Book"/>
              <a:cs typeface="GalaxiePolaris-Book"/>
            </a:endParaRPr>
          </a:p>
          <a:p>
            <a:endParaRPr lang="en-US" sz="2000" dirty="0">
              <a:solidFill>
                <a:srgbClr val="7F7F7F"/>
              </a:solidFill>
              <a:latin typeface="GalaxiePolaris-Book"/>
              <a:cs typeface="GalaxiePolaris-Book"/>
            </a:endParaRPr>
          </a:p>
        </p:txBody>
      </p:sp>
      <p:sp>
        <p:nvSpPr>
          <p:cNvPr id="4" name="Date Placeholder 3"/>
          <p:cNvSpPr>
            <a:spLocks noGrp="1"/>
          </p:cNvSpPr>
          <p:nvPr>
            <p:ph type="dt" sz="half" idx="10"/>
          </p:nvPr>
        </p:nvSpPr>
        <p:spPr/>
        <p:txBody>
          <a:bodyPr/>
          <a:lstStyle/>
          <a:p>
            <a:fld id="{84D0B573-9CF6-4A71-BB8A-9350C1CBA21F}" type="datetime1">
              <a:rPr lang="en-US" smtClean="0"/>
              <a:pPr/>
              <a:t>4/22/2018</a:t>
            </a:fld>
            <a:endParaRPr lang="en-US" dirty="0"/>
          </a:p>
        </p:txBody>
      </p:sp>
      <p:sp>
        <p:nvSpPr>
          <p:cNvPr id="5" name="Slide Number Placeholder 4"/>
          <p:cNvSpPr>
            <a:spLocks noGrp="1"/>
          </p:cNvSpPr>
          <p:nvPr>
            <p:ph type="sldNum" sz="quarter" idx="12"/>
          </p:nvPr>
        </p:nvSpPr>
        <p:spPr/>
        <p:txBody>
          <a:bodyPr/>
          <a:lstStyle/>
          <a:p>
            <a:fld id="{B13AE1EE-B55D-544F-A01D-D079AC036120}" type="slidenum">
              <a:rPr lang="en-US" smtClean="0"/>
              <a:pPr/>
              <a:t>2</a:t>
            </a:fld>
            <a:endParaRPr lang="en-US" dirty="0"/>
          </a:p>
        </p:txBody>
      </p:sp>
      <p:sp>
        <p:nvSpPr>
          <p:cNvPr id="6" name="Footer Placeholder 5"/>
          <p:cNvSpPr>
            <a:spLocks noGrp="1"/>
          </p:cNvSpPr>
          <p:nvPr>
            <p:ph type="ftr" sz="quarter" idx="11"/>
          </p:nvPr>
        </p:nvSpPr>
        <p:spPr/>
        <p:txBody>
          <a:bodyPr/>
          <a:lstStyle/>
          <a:p>
            <a:r>
              <a:rPr lang="en-US" smtClean="0"/>
              <a:t>Dr Ammar Aldallal</a:t>
            </a:r>
            <a:endParaRPr lang="en-US" dirty="0"/>
          </a:p>
        </p:txBody>
      </p:sp>
    </p:spTree>
    <p:extLst>
      <p:ext uri="{BB962C8B-B14F-4D97-AF65-F5344CB8AC3E}">
        <p14:creationId xmlns:p14="http://schemas.microsoft.com/office/powerpoint/2010/main" val="27418584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Introduction</a:t>
            </a:r>
            <a:endParaRPr lang="en-US" dirty="0">
              <a:solidFill>
                <a:srgbClr val="C00000"/>
              </a:solidFill>
            </a:endParaRPr>
          </a:p>
        </p:txBody>
      </p:sp>
      <p:sp>
        <p:nvSpPr>
          <p:cNvPr id="3" name="Content Placeholder 2"/>
          <p:cNvSpPr>
            <a:spLocks noGrp="1"/>
          </p:cNvSpPr>
          <p:nvPr>
            <p:ph idx="1"/>
          </p:nvPr>
        </p:nvSpPr>
        <p:spPr>
          <a:xfrm>
            <a:off x="534432" y="1264921"/>
            <a:ext cx="9619774" cy="4892040"/>
          </a:xfrm>
        </p:spPr>
        <p:txBody>
          <a:bodyPr>
            <a:normAutofit fontScale="55000" lnSpcReduction="20000"/>
          </a:bodyPr>
          <a:lstStyle/>
          <a:p>
            <a:pPr>
              <a:lnSpc>
                <a:spcPct val="120000"/>
              </a:lnSpc>
              <a:spcBef>
                <a:spcPts val="1200"/>
              </a:spcBef>
            </a:pPr>
            <a:r>
              <a:rPr lang="en-US" sz="5100" dirty="0" smtClean="0"/>
              <a:t>The dynamic </a:t>
            </a:r>
            <a:r>
              <a:rPr lang="en-US" sz="5100" dirty="0" smtClean="0">
                <a:solidFill>
                  <a:srgbClr val="C00000"/>
                </a:solidFill>
              </a:rPr>
              <a:t>web applications </a:t>
            </a:r>
            <a:r>
              <a:rPr lang="en-US" sz="5100" dirty="0" smtClean="0"/>
              <a:t>are quite complex in nature.</a:t>
            </a:r>
          </a:p>
          <a:p>
            <a:pPr>
              <a:lnSpc>
                <a:spcPct val="120000"/>
              </a:lnSpc>
              <a:spcBef>
                <a:spcPts val="1200"/>
              </a:spcBef>
            </a:pPr>
            <a:r>
              <a:rPr lang="en-US" sz="5100" dirty="0" smtClean="0"/>
              <a:t>Using </a:t>
            </a:r>
            <a:r>
              <a:rPr lang="en-US" sz="5100" dirty="0" smtClean="0">
                <a:solidFill>
                  <a:srgbClr val="C00000"/>
                </a:solidFill>
              </a:rPr>
              <a:t>web applications </a:t>
            </a:r>
            <a:r>
              <a:rPr lang="en-US" sz="5100" dirty="0" smtClean="0"/>
              <a:t>becomes more and more </a:t>
            </a:r>
            <a:r>
              <a:rPr lang="en-US" sz="5100" dirty="0" smtClean="0">
                <a:solidFill>
                  <a:srgbClr val="C00000"/>
                </a:solidFill>
              </a:rPr>
              <a:t>popular</a:t>
            </a:r>
            <a:r>
              <a:rPr lang="en-US" sz="5100" dirty="0" smtClean="0"/>
              <a:t> on a daily basis, </a:t>
            </a:r>
          </a:p>
          <a:p>
            <a:pPr>
              <a:lnSpc>
                <a:spcPct val="120000"/>
              </a:lnSpc>
              <a:spcBef>
                <a:spcPts val="1200"/>
              </a:spcBef>
            </a:pPr>
            <a:r>
              <a:rPr lang="en-US" sz="5100" dirty="0" smtClean="0"/>
              <a:t>This motivates the </a:t>
            </a:r>
            <a:r>
              <a:rPr lang="en-US" sz="5100" dirty="0" smtClean="0">
                <a:solidFill>
                  <a:srgbClr val="C00000"/>
                </a:solidFill>
              </a:rPr>
              <a:t>hackers</a:t>
            </a:r>
            <a:r>
              <a:rPr lang="en-US" sz="5100" dirty="0" smtClean="0"/>
              <a:t> to commit cyber-crimes such as </a:t>
            </a:r>
            <a:r>
              <a:rPr lang="en-US" sz="5100" dirty="0" smtClean="0">
                <a:solidFill>
                  <a:srgbClr val="C00000"/>
                </a:solidFill>
              </a:rPr>
              <a:t>cross-site scripting</a:t>
            </a:r>
            <a:r>
              <a:rPr lang="en-US" sz="5100" dirty="0" smtClean="0"/>
              <a:t>. </a:t>
            </a:r>
          </a:p>
          <a:p>
            <a:pPr>
              <a:lnSpc>
                <a:spcPct val="120000"/>
              </a:lnSpc>
              <a:spcBef>
                <a:spcPts val="1200"/>
              </a:spcBef>
            </a:pPr>
            <a:r>
              <a:rPr lang="en-US" sz="5100" dirty="0" smtClean="0"/>
              <a:t>This connectivity has raised a major security threat since attacker will be able to </a:t>
            </a:r>
            <a:r>
              <a:rPr lang="en-US" sz="5100" dirty="0" smtClean="0">
                <a:solidFill>
                  <a:srgbClr val="C00000"/>
                </a:solidFill>
              </a:rPr>
              <a:t>access personal and sensitive information</a:t>
            </a:r>
            <a:r>
              <a:rPr lang="en-US" sz="5100" dirty="0" smtClean="0"/>
              <a:t>. </a:t>
            </a:r>
          </a:p>
          <a:p>
            <a:endParaRPr lang="en-US" dirty="0"/>
          </a:p>
        </p:txBody>
      </p:sp>
      <p:sp>
        <p:nvSpPr>
          <p:cNvPr id="4" name="Date Placeholder 3"/>
          <p:cNvSpPr>
            <a:spLocks noGrp="1"/>
          </p:cNvSpPr>
          <p:nvPr>
            <p:ph type="dt" sz="half" idx="10"/>
          </p:nvPr>
        </p:nvSpPr>
        <p:spPr/>
        <p:txBody>
          <a:bodyPr/>
          <a:lstStyle/>
          <a:p>
            <a:fld id="{FAD65DBC-9B5D-4A52-9267-B05917072B4A}" type="datetime1">
              <a:rPr lang="en-US" smtClean="0"/>
              <a:pPr/>
              <a:t>4/22/2018</a:t>
            </a:fld>
            <a:endParaRPr lang="en-US" dirty="0"/>
          </a:p>
        </p:txBody>
      </p:sp>
      <p:sp>
        <p:nvSpPr>
          <p:cNvPr id="5" name="Slide Number Placeholder 4"/>
          <p:cNvSpPr>
            <a:spLocks noGrp="1"/>
          </p:cNvSpPr>
          <p:nvPr>
            <p:ph type="sldNum" sz="quarter" idx="12"/>
          </p:nvPr>
        </p:nvSpPr>
        <p:spPr/>
        <p:txBody>
          <a:bodyPr/>
          <a:lstStyle/>
          <a:p>
            <a:fld id="{B13AE1EE-B55D-544F-A01D-D079AC036120}" type="slidenum">
              <a:rPr lang="en-US" smtClean="0"/>
              <a:pPr/>
              <a:t>3</a:t>
            </a:fld>
            <a:endParaRPr lang="en-US" dirty="0"/>
          </a:p>
        </p:txBody>
      </p:sp>
      <p:sp>
        <p:nvSpPr>
          <p:cNvPr id="6" name="Footer Placeholder 5"/>
          <p:cNvSpPr>
            <a:spLocks noGrp="1"/>
          </p:cNvSpPr>
          <p:nvPr>
            <p:ph type="ftr" sz="quarter" idx="11"/>
          </p:nvPr>
        </p:nvSpPr>
        <p:spPr/>
        <p:txBody>
          <a:bodyPr/>
          <a:lstStyle/>
          <a:p>
            <a:r>
              <a:rPr lang="en-US" smtClean="0"/>
              <a:t>Dr Ammar Aldallal</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Web Users Threats</a:t>
            </a:r>
          </a:p>
        </p:txBody>
      </p:sp>
      <p:sp>
        <p:nvSpPr>
          <p:cNvPr id="3" name="Content Placeholder 2"/>
          <p:cNvSpPr>
            <a:spLocks noGrp="1"/>
          </p:cNvSpPr>
          <p:nvPr>
            <p:ph idx="1"/>
          </p:nvPr>
        </p:nvSpPr>
        <p:spPr/>
        <p:txBody>
          <a:bodyPr/>
          <a:lstStyle/>
          <a:p>
            <a:pPr marL="0" indent="0">
              <a:buNone/>
            </a:pPr>
            <a:r>
              <a:rPr lang="en-US" dirty="0" smtClean="0"/>
              <a:t>The </a:t>
            </a:r>
            <a:r>
              <a:rPr lang="en-US" sz="2600" b="1" dirty="0" smtClean="0">
                <a:solidFill>
                  <a:srgbClr val="C00000"/>
                </a:solidFill>
              </a:rPr>
              <a:t>Open Web Application Security Project </a:t>
            </a:r>
            <a:r>
              <a:rPr lang="en-US" dirty="0" smtClean="0"/>
              <a:t>has listed top-10 threats of Web Application, among are:</a:t>
            </a:r>
          </a:p>
          <a:p>
            <a:pPr marL="514350" indent="-514350">
              <a:buFont typeface="+mj-lt"/>
              <a:buAutoNum type="arabicPeriod"/>
            </a:pPr>
            <a:r>
              <a:rPr lang="en-US" dirty="0" smtClean="0"/>
              <a:t>Injection</a:t>
            </a:r>
          </a:p>
          <a:p>
            <a:pPr marL="514350" indent="-514350">
              <a:buFont typeface="+mj-lt"/>
              <a:buAutoNum type="arabicPeriod"/>
            </a:pPr>
            <a:r>
              <a:rPr lang="en-US" dirty="0" smtClean="0"/>
              <a:t>Broken Authentication and Session Management</a:t>
            </a:r>
          </a:p>
          <a:p>
            <a:pPr marL="514350" indent="-514350">
              <a:buFont typeface="+mj-lt"/>
              <a:buAutoNum type="arabicPeriod"/>
            </a:pPr>
            <a:r>
              <a:rPr lang="en-US" b="1" dirty="0" smtClean="0">
                <a:solidFill>
                  <a:srgbClr val="C00000"/>
                </a:solidFill>
              </a:rPr>
              <a:t>Cross- site scripting (XSS)</a:t>
            </a:r>
          </a:p>
          <a:p>
            <a:pPr marL="514350" indent="-514350">
              <a:buFont typeface="+mj-lt"/>
              <a:buAutoNum type="arabicPeriod"/>
            </a:pPr>
            <a:r>
              <a:rPr lang="en-US" dirty="0" smtClean="0"/>
              <a:t>Insecure Direct Object References</a:t>
            </a:r>
          </a:p>
          <a:p>
            <a:pPr marL="514350" indent="-514350">
              <a:buFont typeface="+mj-lt"/>
              <a:buAutoNum type="arabicPeriod"/>
            </a:pPr>
            <a:r>
              <a:rPr lang="en-US" dirty="0" smtClean="0"/>
              <a:t>Un-validated Redirects and Forwards</a:t>
            </a:r>
          </a:p>
          <a:p>
            <a:pPr marL="514350" indent="-514350">
              <a:buFont typeface="+mj-lt"/>
              <a:buAutoNum type="arabicPeriod"/>
            </a:pPr>
            <a:r>
              <a:rPr lang="en-US" dirty="0" smtClean="0"/>
              <a:t>Sensitive Data Exposure</a:t>
            </a:r>
          </a:p>
          <a:p>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fld id="{655E26A0-4FC7-41D5-94B4-81AA7BCF9AB7}" type="datetime1">
              <a:rPr lang="en-US" smtClean="0"/>
              <a:pPr/>
              <a:t>4/22/2018</a:t>
            </a:fld>
            <a:endParaRPr lang="en-US" dirty="0"/>
          </a:p>
        </p:txBody>
      </p:sp>
      <p:sp>
        <p:nvSpPr>
          <p:cNvPr id="5" name="Slide Number Placeholder 4"/>
          <p:cNvSpPr>
            <a:spLocks noGrp="1"/>
          </p:cNvSpPr>
          <p:nvPr>
            <p:ph type="sldNum" sz="quarter" idx="12"/>
          </p:nvPr>
        </p:nvSpPr>
        <p:spPr/>
        <p:txBody>
          <a:bodyPr/>
          <a:lstStyle/>
          <a:p>
            <a:fld id="{B13AE1EE-B55D-544F-A01D-D079AC036120}" type="slidenum">
              <a:rPr lang="en-US" smtClean="0"/>
              <a:pPr/>
              <a:t>4</a:t>
            </a:fld>
            <a:endParaRPr lang="en-US" dirty="0"/>
          </a:p>
        </p:txBody>
      </p:sp>
      <p:sp>
        <p:nvSpPr>
          <p:cNvPr id="6" name="Footer Placeholder 5"/>
          <p:cNvSpPr>
            <a:spLocks noGrp="1"/>
          </p:cNvSpPr>
          <p:nvPr>
            <p:ph type="ftr" sz="quarter" idx="11"/>
          </p:nvPr>
        </p:nvSpPr>
        <p:spPr/>
        <p:txBody>
          <a:bodyPr/>
          <a:lstStyle/>
          <a:p>
            <a:r>
              <a:rPr lang="en-US" smtClean="0"/>
              <a:t>Dr Ammar Aldallal</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4432" y="19685"/>
            <a:ext cx="9619774" cy="1260475"/>
          </a:xfrm>
        </p:spPr>
        <p:txBody>
          <a:bodyPr/>
          <a:lstStyle/>
          <a:p>
            <a:r>
              <a:rPr lang="en-US" dirty="0" smtClean="0"/>
              <a:t>Definition of Cross- Site Scripting (XSS)</a:t>
            </a:r>
            <a:endParaRPr lang="en-US" dirty="0"/>
          </a:p>
        </p:txBody>
      </p:sp>
      <p:sp>
        <p:nvSpPr>
          <p:cNvPr id="3" name="Content Placeholder 2"/>
          <p:cNvSpPr>
            <a:spLocks noGrp="1"/>
          </p:cNvSpPr>
          <p:nvPr>
            <p:ph idx="1"/>
          </p:nvPr>
        </p:nvSpPr>
        <p:spPr>
          <a:xfrm>
            <a:off x="534432" y="1280160"/>
            <a:ext cx="9619774" cy="5475637"/>
          </a:xfrm>
        </p:spPr>
        <p:txBody>
          <a:bodyPr/>
          <a:lstStyle/>
          <a:p>
            <a:r>
              <a:rPr lang="en-US" dirty="0" smtClean="0"/>
              <a:t>In XSS hacker attacks authentic web page with his malicious code therefore when user visits the web page the script is downloaded</a:t>
            </a:r>
            <a:endParaRPr lang="en-US" dirty="0"/>
          </a:p>
        </p:txBody>
      </p:sp>
      <p:sp>
        <p:nvSpPr>
          <p:cNvPr id="4" name="Date Placeholder 3"/>
          <p:cNvSpPr>
            <a:spLocks noGrp="1"/>
          </p:cNvSpPr>
          <p:nvPr>
            <p:ph type="dt" sz="half" idx="10"/>
          </p:nvPr>
        </p:nvSpPr>
        <p:spPr/>
        <p:txBody>
          <a:bodyPr/>
          <a:lstStyle/>
          <a:p>
            <a:fld id="{3F2182C0-918D-4271-82F6-411230B56858}" type="datetime1">
              <a:rPr lang="en-US" smtClean="0"/>
              <a:pPr/>
              <a:t>4/22/2018</a:t>
            </a:fld>
            <a:endParaRPr lang="en-US" dirty="0"/>
          </a:p>
        </p:txBody>
      </p:sp>
      <p:sp>
        <p:nvSpPr>
          <p:cNvPr id="5" name="Footer Placeholder 4"/>
          <p:cNvSpPr>
            <a:spLocks noGrp="1"/>
          </p:cNvSpPr>
          <p:nvPr>
            <p:ph type="ftr" sz="quarter" idx="11"/>
          </p:nvPr>
        </p:nvSpPr>
        <p:spPr/>
        <p:txBody>
          <a:bodyPr/>
          <a:lstStyle/>
          <a:p>
            <a:r>
              <a:rPr lang="en-US" smtClean="0"/>
              <a:t>Dr Ammar Aldallal</a:t>
            </a:r>
            <a:endParaRPr lang="en-US" dirty="0"/>
          </a:p>
        </p:txBody>
      </p:sp>
      <p:sp>
        <p:nvSpPr>
          <p:cNvPr id="6" name="Slide Number Placeholder 5"/>
          <p:cNvSpPr>
            <a:spLocks noGrp="1"/>
          </p:cNvSpPr>
          <p:nvPr>
            <p:ph type="sldNum" sz="quarter" idx="12"/>
          </p:nvPr>
        </p:nvSpPr>
        <p:spPr/>
        <p:txBody>
          <a:bodyPr/>
          <a:lstStyle/>
          <a:p>
            <a:fld id="{B13AE1EE-B55D-544F-A01D-D079AC036120}" type="slidenum">
              <a:rPr lang="en-US" smtClean="0"/>
              <a:pPr/>
              <a:t>5</a:t>
            </a:fld>
            <a:endParaRPr lang="en-US" dirty="0"/>
          </a:p>
        </p:txBody>
      </p:sp>
      <p:sp>
        <p:nvSpPr>
          <p:cNvPr id="1026" name="AutoShape 2" descr="How to prevent XSS attack in Angular Ap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8" name="AutoShape 4" descr="How to prevent XSS attack in Angular Ap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0" name="AutoShape 6" descr="How to prevent XSS attack in Angular Ap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2" name="AutoShape 8" descr="How to prevent XSS attack in Angular Ap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4" name="AutoShape 10" descr="Image result for cross site scripting attac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37" name="Picture 13"/>
          <p:cNvPicPr>
            <a:picLocks noChangeAspect="1" noChangeArrowheads="1"/>
          </p:cNvPicPr>
          <p:nvPr/>
        </p:nvPicPr>
        <p:blipFill>
          <a:blip r:embed="rId2"/>
          <a:srcRect/>
          <a:stretch>
            <a:fillRect/>
          </a:stretch>
        </p:blipFill>
        <p:spPr bwMode="auto">
          <a:xfrm>
            <a:off x="1849437" y="3084033"/>
            <a:ext cx="6457385" cy="3671764"/>
          </a:xfrm>
          <a:prstGeom prst="rect">
            <a:avLst/>
          </a:prstGeom>
          <a:noFill/>
          <a:ln w="9525">
            <a:noFill/>
            <a:miter lim="800000"/>
            <a:headEnd/>
            <a:tailEnd/>
          </a:ln>
        </p:spPr>
      </p:pic>
      <p:sp>
        <p:nvSpPr>
          <p:cNvPr id="15" name="TextBox 14"/>
          <p:cNvSpPr txBox="1"/>
          <p:nvPr/>
        </p:nvSpPr>
        <p:spPr>
          <a:xfrm>
            <a:off x="2188115" y="6755797"/>
            <a:ext cx="5835252" cy="246221"/>
          </a:xfrm>
          <a:prstGeom prst="rect">
            <a:avLst/>
          </a:prstGeom>
          <a:noFill/>
        </p:spPr>
        <p:txBody>
          <a:bodyPr wrap="none" rtlCol="0">
            <a:spAutoFit/>
          </a:bodyPr>
          <a:lstStyle/>
          <a:p>
            <a:r>
              <a:rPr lang="en-US" sz="1000" dirty="0" smtClean="0"/>
              <a:t>From: The Five Most Prevalent Web Threats Today And What You Can Do About Them, © </a:t>
            </a:r>
            <a:r>
              <a:rPr lang="en-US" sz="1000" dirty="0" err="1" smtClean="0"/>
              <a:t>Imperva</a:t>
            </a:r>
            <a:r>
              <a:rPr lang="en-US" sz="1000" dirty="0" smtClean="0"/>
              <a:t>, Inc. 2017</a:t>
            </a:r>
            <a:endParaRPr lang="en-US" sz="1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Types of Cross- site scripting (XSS)</a:t>
            </a:r>
            <a:endParaRPr lang="en-US" dirty="0"/>
          </a:p>
        </p:txBody>
      </p:sp>
      <p:sp>
        <p:nvSpPr>
          <p:cNvPr id="3" name="Content Placeholder 2"/>
          <p:cNvSpPr>
            <a:spLocks noGrp="1"/>
          </p:cNvSpPr>
          <p:nvPr>
            <p:ph idx="1"/>
          </p:nvPr>
        </p:nvSpPr>
        <p:spPr/>
        <p:txBody>
          <a:bodyPr/>
          <a:lstStyle/>
          <a:p>
            <a:r>
              <a:rPr lang="en-US" dirty="0" smtClean="0"/>
              <a:t>There are three types of </a:t>
            </a:r>
            <a:r>
              <a:rPr lang="en-US" b="1" dirty="0" smtClean="0">
                <a:solidFill>
                  <a:srgbClr val="C00000"/>
                </a:solidFill>
              </a:rPr>
              <a:t>Cross- site scripting (XSS)</a:t>
            </a:r>
          </a:p>
          <a:p>
            <a:pPr lvl="1"/>
            <a:r>
              <a:rPr lang="en-US" dirty="0" smtClean="0"/>
              <a:t>Non-Persistent (reflected) Cross- site scripting </a:t>
            </a:r>
          </a:p>
          <a:p>
            <a:pPr lvl="1"/>
            <a:r>
              <a:rPr lang="en-US" dirty="0" smtClean="0"/>
              <a:t>Persistent Cross- site scripting </a:t>
            </a:r>
          </a:p>
          <a:p>
            <a:pPr lvl="1"/>
            <a:r>
              <a:rPr lang="en-US" b="1" dirty="0" smtClean="0">
                <a:solidFill>
                  <a:srgbClr val="C00000"/>
                </a:solidFill>
              </a:rPr>
              <a:t>DOM-Based Cross- site scripting </a:t>
            </a:r>
          </a:p>
        </p:txBody>
      </p:sp>
      <p:sp>
        <p:nvSpPr>
          <p:cNvPr id="4" name="Date Placeholder 3"/>
          <p:cNvSpPr>
            <a:spLocks noGrp="1"/>
          </p:cNvSpPr>
          <p:nvPr>
            <p:ph type="dt" sz="half" idx="10"/>
          </p:nvPr>
        </p:nvSpPr>
        <p:spPr/>
        <p:txBody>
          <a:bodyPr/>
          <a:lstStyle/>
          <a:p>
            <a:fld id="{3F2182C0-918D-4271-82F6-411230B56858}" type="datetime1">
              <a:rPr lang="en-US" smtClean="0"/>
              <a:pPr/>
              <a:t>4/22/2018</a:t>
            </a:fld>
            <a:endParaRPr lang="en-US" dirty="0"/>
          </a:p>
        </p:txBody>
      </p:sp>
      <p:sp>
        <p:nvSpPr>
          <p:cNvPr id="5" name="Footer Placeholder 4"/>
          <p:cNvSpPr>
            <a:spLocks noGrp="1"/>
          </p:cNvSpPr>
          <p:nvPr>
            <p:ph type="ftr" sz="quarter" idx="11"/>
          </p:nvPr>
        </p:nvSpPr>
        <p:spPr/>
        <p:txBody>
          <a:bodyPr/>
          <a:lstStyle/>
          <a:p>
            <a:r>
              <a:rPr lang="en-US" smtClean="0"/>
              <a:t>Dr Ammar Aldallal</a:t>
            </a:r>
            <a:endParaRPr lang="en-US" dirty="0"/>
          </a:p>
        </p:txBody>
      </p:sp>
      <p:sp>
        <p:nvSpPr>
          <p:cNvPr id="6" name="Slide Number Placeholder 5"/>
          <p:cNvSpPr>
            <a:spLocks noGrp="1"/>
          </p:cNvSpPr>
          <p:nvPr>
            <p:ph type="sldNum" sz="quarter" idx="12"/>
          </p:nvPr>
        </p:nvSpPr>
        <p:spPr/>
        <p:txBody>
          <a:bodyPr/>
          <a:lstStyle/>
          <a:p>
            <a:fld id="{B13AE1EE-B55D-544F-A01D-D079AC036120}" type="slidenum">
              <a:rPr lang="en-US" smtClean="0"/>
              <a:pPr/>
              <a:t>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Cross- site scripting (XSS)</a:t>
            </a:r>
            <a:endParaRPr lang="en-US" dirty="0"/>
          </a:p>
        </p:txBody>
      </p:sp>
      <p:sp>
        <p:nvSpPr>
          <p:cNvPr id="3" name="Content Placeholder 2"/>
          <p:cNvSpPr>
            <a:spLocks noGrp="1"/>
          </p:cNvSpPr>
          <p:nvPr>
            <p:ph idx="1"/>
          </p:nvPr>
        </p:nvSpPr>
        <p:spPr/>
        <p:txBody>
          <a:bodyPr/>
          <a:lstStyle/>
          <a:p>
            <a:r>
              <a:rPr lang="en-US" b="1" dirty="0" smtClean="0">
                <a:solidFill>
                  <a:srgbClr val="C00000"/>
                </a:solidFill>
              </a:rPr>
              <a:t>Non-Persistent (reflected)Cross- site scripting </a:t>
            </a:r>
          </a:p>
          <a:p>
            <a:pPr lvl="1"/>
            <a:r>
              <a:rPr lang="en-US" dirty="0" smtClean="0"/>
              <a:t>means that malicious code is not persistently stored in a vulnerable server, but it is immediately echoed by the vulnerable server back to a victim</a:t>
            </a:r>
          </a:p>
          <a:p>
            <a:r>
              <a:rPr lang="en-US" b="1" dirty="0" smtClean="0">
                <a:solidFill>
                  <a:srgbClr val="C00000"/>
                </a:solidFill>
              </a:rPr>
              <a:t>Persistent Cross- site scripting</a:t>
            </a:r>
          </a:p>
          <a:p>
            <a:pPr lvl="1"/>
            <a:r>
              <a:rPr lang="en-US" dirty="0" smtClean="0"/>
              <a:t>means that the malicious code is persistently stored in a server’s storage, and may later be embedded in an HTML page sent to the victim.</a:t>
            </a:r>
            <a:endParaRPr lang="en-US" dirty="0"/>
          </a:p>
        </p:txBody>
      </p:sp>
      <p:sp>
        <p:nvSpPr>
          <p:cNvPr id="4" name="Date Placeholder 3"/>
          <p:cNvSpPr>
            <a:spLocks noGrp="1"/>
          </p:cNvSpPr>
          <p:nvPr>
            <p:ph type="dt" sz="half" idx="10"/>
          </p:nvPr>
        </p:nvSpPr>
        <p:spPr/>
        <p:txBody>
          <a:bodyPr/>
          <a:lstStyle/>
          <a:p>
            <a:fld id="{3F2182C0-918D-4271-82F6-411230B56858}" type="datetime1">
              <a:rPr lang="en-US" smtClean="0"/>
              <a:pPr/>
              <a:t>4/22/2018</a:t>
            </a:fld>
            <a:endParaRPr lang="en-US" dirty="0"/>
          </a:p>
        </p:txBody>
      </p:sp>
      <p:sp>
        <p:nvSpPr>
          <p:cNvPr id="5" name="Footer Placeholder 4"/>
          <p:cNvSpPr>
            <a:spLocks noGrp="1"/>
          </p:cNvSpPr>
          <p:nvPr>
            <p:ph type="ftr" sz="quarter" idx="11"/>
          </p:nvPr>
        </p:nvSpPr>
        <p:spPr/>
        <p:txBody>
          <a:bodyPr/>
          <a:lstStyle/>
          <a:p>
            <a:r>
              <a:rPr lang="en-US" smtClean="0"/>
              <a:t>Dr Ammar Aldallal</a:t>
            </a:r>
            <a:endParaRPr lang="en-US" dirty="0"/>
          </a:p>
        </p:txBody>
      </p:sp>
      <p:sp>
        <p:nvSpPr>
          <p:cNvPr id="6" name="Slide Number Placeholder 5"/>
          <p:cNvSpPr>
            <a:spLocks noGrp="1"/>
          </p:cNvSpPr>
          <p:nvPr>
            <p:ph type="sldNum" sz="quarter" idx="12"/>
          </p:nvPr>
        </p:nvSpPr>
        <p:spPr/>
        <p:txBody>
          <a:bodyPr/>
          <a:lstStyle/>
          <a:p>
            <a:fld id="{B13AE1EE-B55D-544F-A01D-D079AC036120}" type="slidenum">
              <a:rPr lang="en-US" smtClean="0"/>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DOM	</a:t>
            </a:r>
            <a:endParaRPr lang="en-US" dirty="0"/>
          </a:p>
        </p:txBody>
      </p:sp>
      <p:sp>
        <p:nvSpPr>
          <p:cNvPr id="3" name="Content Placeholder 2"/>
          <p:cNvSpPr>
            <a:spLocks noGrp="1"/>
          </p:cNvSpPr>
          <p:nvPr>
            <p:ph idx="1"/>
          </p:nvPr>
        </p:nvSpPr>
        <p:spPr>
          <a:xfrm>
            <a:off x="534432" y="1368426"/>
            <a:ext cx="9619774" cy="4991131"/>
          </a:xfrm>
        </p:spPr>
        <p:txBody>
          <a:bodyPr/>
          <a:lstStyle/>
          <a:p>
            <a:r>
              <a:rPr lang="en-US" dirty="0" smtClean="0"/>
              <a:t>The </a:t>
            </a:r>
            <a:r>
              <a:rPr lang="en-US" dirty="0" smtClean="0">
                <a:solidFill>
                  <a:srgbClr val="C00000"/>
                </a:solidFill>
              </a:rPr>
              <a:t>Document Object Model </a:t>
            </a:r>
            <a:r>
              <a:rPr lang="en-US" dirty="0" smtClean="0"/>
              <a:t>is a convention for representing and working with </a:t>
            </a:r>
            <a:r>
              <a:rPr lang="en-US" dirty="0" smtClean="0">
                <a:solidFill>
                  <a:srgbClr val="C00000"/>
                </a:solidFill>
              </a:rPr>
              <a:t>objects in an HTML or XML</a:t>
            </a:r>
            <a:r>
              <a:rPr lang="en-US" dirty="0" smtClean="0">
                <a:solidFill>
                  <a:srgbClr val="FF0000"/>
                </a:solidFill>
              </a:rPr>
              <a:t> </a:t>
            </a:r>
            <a:r>
              <a:rPr lang="en-US" dirty="0" smtClean="0"/>
              <a:t>document.</a:t>
            </a:r>
          </a:p>
          <a:p>
            <a:pPr>
              <a:buNone/>
            </a:pPr>
            <a:endParaRPr lang="en-US" dirty="0"/>
          </a:p>
        </p:txBody>
      </p:sp>
      <p:sp>
        <p:nvSpPr>
          <p:cNvPr id="4" name="Date Placeholder 3"/>
          <p:cNvSpPr>
            <a:spLocks noGrp="1"/>
          </p:cNvSpPr>
          <p:nvPr>
            <p:ph type="dt" sz="half" idx="10"/>
          </p:nvPr>
        </p:nvSpPr>
        <p:spPr/>
        <p:txBody>
          <a:bodyPr/>
          <a:lstStyle/>
          <a:p>
            <a:fld id="{3F2182C0-918D-4271-82F6-411230B56858}" type="datetime1">
              <a:rPr lang="en-US" smtClean="0"/>
              <a:pPr/>
              <a:t>4/22/2018</a:t>
            </a:fld>
            <a:endParaRPr lang="en-US" dirty="0"/>
          </a:p>
        </p:txBody>
      </p:sp>
      <p:sp>
        <p:nvSpPr>
          <p:cNvPr id="5" name="Footer Placeholder 4"/>
          <p:cNvSpPr>
            <a:spLocks noGrp="1"/>
          </p:cNvSpPr>
          <p:nvPr>
            <p:ph type="ftr" sz="quarter" idx="11"/>
          </p:nvPr>
        </p:nvSpPr>
        <p:spPr/>
        <p:txBody>
          <a:bodyPr/>
          <a:lstStyle/>
          <a:p>
            <a:r>
              <a:rPr lang="en-US" smtClean="0"/>
              <a:t>Dr Ammar Aldallal</a:t>
            </a:r>
            <a:endParaRPr lang="en-US" dirty="0"/>
          </a:p>
        </p:txBody>
      </p:sp>
      <p:sp>
        <p:nvSpPr>
          <p:cNvPr id="6" name="Slide Number Placeholder 5"/>
          <p:cNvSpPr>
            <a:spLocks noGrp="1"/>
          </p:cNvSpPr>
          <p:nvPr>
            <p:ph type="sldNum" sz="quarter" idx="12"/>
          </p:nvPr>
        </p:nvSpPr>
        <p:spPr/>
        <p:txBody>
          <a:bodyPr/>
          <a:lstStyle/>
          <a:p>
            <a:fld id="{B13AE1EE-B55D-544F-A01D-D079AC036120}" type="slidenum">
              <a:rPr lang="en-US" smtClean="0"/>
              <a:pPr/>
              <a:t>8</a:t>
            </a:fld>
            <a:endParaRPr lang="en-US" dirty="0"/>
          </a:p>
        </p:txBody>
      </p:sp>
      <p:pic>
        <p:nvPicPr>
          <p:cNvPr id="7" name="Picture 2" descr="File:DOM-model.svg"/>
          <p:cNvPicPr>
            <a:picLocks noChangeAspect="1" noChangeArrowheads="1"/>
          </p:cNvPicPr>
          <p:nvPr/>
        </p:nvPicPr>
        <p:blipFill>
          <a:blip r:embed="rId2"/>
          <a:srcRect/>
          <a:stretch>
            <a:fillRect/>
          </a:stretch>
        </p:blipFill>
        <p:spPr bwMode="auto">
          <a:xfrm>
            <a:off x="3651952" y="2618594"/>
            <a:ext cx="4242367" cy="4391048"/>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DOM (Cont.)</a:t>
            </a:r>
            <a:endParaRPr lang="en-US" dirty="0"/>
          </a:p>
        </p:txBody>
      </p:sp>
      <p:sp>
        <p:nvSpPr>
          <p:cNvPr id="3" name="Content Placeholder 2"/>
          <p:cNvSpPr>
            <a:spLocks noGrp="1"/>
          </p:cNvSpPr>
          <p:nvPr>
            <p:ph idx="1"/>
          </p:nvPr>
        </p:nvSpPr>
        <p:spPr/>
        <p:txBody>
          <a:bodyPr/>
          <a:lstStyle/>
          <a:p>
            <a:r>
              <a:rPr lang="en-US" dirty="0" smtClean="0"/>
              <a:t>Basically all HTML documents have an associated </a:t>
            </a:r>
            <a:r>
              <a:rPr lang="en-US" dirty="0" smtClean="0">
                <a:solidFill>
                  <a:srgbClr val="C00000"/>
                </a:solidFill>
              </a:rPr>
              <a:t>Document Object Model </a:t>
            </a:r>
            <a:r>
              <a:rPr lang="en-US" dirty="0" smtClean="0"/>
              <a:t>, consisting of objects representing the </a:t>
            </a:r>
            <a:r>
              <a:rPr lang="en-US" dirty="0" smtClean="0">
                <a:solidFill>
                  <a:srgbClr val="FF0000"/>
                </a:solidFill>
              </a:rPr>
              <a:t>document properties </a:t>
            </a:r>
            <a:r>
              <a:rPr lang="en-US" dirty="0" smtClean="0"/>
              <a:t>from the point of </a:t>
            </a:r>
            <a:r>
              <a:rPr lang="en-US" dirty="0" smtClean="0">
                <a:solidFill>
                  <a:srgbClr val="FF0000"/>
                </a:solidFill>
              </a:rPr>
              <a:t>view of the browser</a:t>
            </a:r>
            <a:r>
              <a:rPr lang="en-US" dirty="0" smtClean="0"/>
              <a:t>. </a:t>
            </a:r>
          </a:p>
          <a:p>
            <a:r>
              <a:rPr lang="en-US" dirty="0" smtClean="0"/>
              <a:t>Whenever a script is executed on client-side, the browser provides the code with the DOM of the HTML page where the script runs, thus, offering access to various properties of the page and their values, populated by the browser from its perspective</a:t>
            </a:r>
            <a:endParaRPr lang="en-US" dirty="0"/>
          </a:p>
        </p:txBody>
      </p:sp>
      <p:sp>
        <p:nvSpPr>
          <p:cNvPr id="4" name="Date Placeholder 3"/>
          <p:cNvSpPr>
            <a:spLocks noGrp="1"/>
          </p:cNvSpPr>
          <p:nvPr>
            <p:ph type="dt" sz="half" idx="10"/>
          </p:nvPr>
        </p:nvSpPr>
        <p:spPr/>
        <p:txBody>
          <a:bodyPr/>
          <a:lstStyle/>
          <a:p>
            <a:fld id="{3F2182C0-918D-4271-82F6-411230B56858}" type="datetime1">
              <a:rPr lang="en-US" smtClean="0"/>
              <a:pPr/>
              <a:t>4/22/2018</a:t>
            </a:fld>
            <a:endParaRPr lang="en-US" dirty="0"/>
          </a:p>
        </p:txBody>
      </p:sp>
      <p:sp>
        <p:nvSpPr>
          <p:cNvPr id="5" name="Footer Placeholder 4"/>
          <p:cNvSpPr>
            <a:spLocks noGrp="1"/>
          </p:cNvSpPr>
          <p:nvPr>
            <p:ph type="ftr" sz="quarter" idx="11"/>
          </p:nvPr>
        </p:nvSpPr>
        <p:spPr/>
        <p:txBody>
          <a:bodyPr/>
          <a:lstStyle/>
          <a:p>
            <a:r>
              <a:rPr lang="en-US" smtClean="0"/>
              <a:t>Dr Ammar Aldallal</a:t>
            </a:r>
            <a:endParaRPr lang="en-US" dirty="0"/>
          </a:p>
        </p:txBody>
      </p:sp>
      <p:sp>
        <p:nvSpPr>
          <p:cNvPr id="6" name="Slide Number Placeholder 5"/>
          <p:cNvSpPr>
            <a:spLocks noGrp="1"/>
          </p:cNvSpPr>
          <p:nvPr>
            <p:ph type="sldNum" sz="quarter" idx="12"/>
          </p:nvPr>
        </p:nvSpPr>
        <p:spPr/>
        <p:txBody>
          <a:bodyPr/>
          <a:lstStyle/>
          <a:p>
            <a:fld id="{B13AE1EE-B55D-544F-A01D-D079AC036120}" type="slidenum">
              <a:rPr lang="en-US" smtClean="0"/>
              <a:pPr/>
              <a:t>9</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9756</TotalTime>
  <Words>824</Words>
  <Application>Microsoft Office PowerPoint</Application>
  <PresentationFormat>Custom</PresentationFormat>
  <Paragraphs>162</Paragraphs>
  <Slides>19</Slides>
  <Notes>3</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Exploring DOM-Based Cross Site Attacks  </vt:lpstr>
      <vt:lpstr>Outline </vt:lpstr>
      <vt:lpstr>Introduction</vt:lpstr>
      <vt:lpstr>Web Users Threats</vt:lpstr>
      <vt:lpstr>Definition of Cross- Site Scripting (XSS)</vt:lpstr>
      <vt:lpstr>Types of Cross- site scripting (XSS)</vt:lpstr>
      <vt:lpstr>Types of Cross- site scripting (XSS)</vt:lpstr>
      <vt:lpstr>What is DOM </vt:lpstr>
      <vt:lpstr>What is DOM (Cont.)</vt:lpstr>
      <vt:lpstr>DOM based XSS </vt:lpstr>
      <vt:lpstr>DOM based XSS</vt:lpstr>
      <vt:lpstr>Example of a DOM-Based XSS Attack </vt:lpstr>
      <vt:lpstr>Example (Cont.)</vt:lpstr>
      <vt:lpstr>Encoding the attack</vt:lpstr>
      <vt:lpstr>Defending against DOM-based XSS attacks</vt:lpstr>
      <vt:lpstr>Defending against DOM-based XSS attacks</vt:lpstr>
      <vt:lpstr>Defending against DOM-based XSS attacks</vt:lpstr>
      <vt:lpstr>Conclusion </vt:lpstr>
      <vt:lpstr>Thank you  Questions &amp; Answers</vt:lpstr>
    </vt:vector>
  </TitlesOfParts>
  <Company>Salt Creative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Click to add Title</dc:title>
  <dc:creator>SALT [Creative]</dc:creator>
  <cp:lastModifiedBy>ammar al dallal</cp:lastModifiedBy>
  <cp:revision>126</cp:revision>
  <dcterms:created xsi:type="dcterms:W3CDTF">2015-03-31T12:59:16Z</dcterms:created>
  <dcterms:modified xsi:type="dcterms:W3CDTF">2018-04-22T08:42:09Z</dcterms:modified>
</cp:coreProperties>
</file>