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9" r:id="rId3"/>
    <p:sldId id="305" r:id="rId4"/>
    <p:sldId id="287" r:id="rId5"/>
    <p:sldId id="306" r:id="rId6"/>
    <p:sldId id="288" r:id="rId7"/>
    <p:sldId id="260" r:id="rId8"/>
    <p:sldId id="289" r:id="rId9"/>
    <p:sldId id="290" r:id="rId10"/>
    <p:sldId id="284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M\Desertation\material\AYSHA%20Stats%20ti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M\Desertation\material\statistics%20khuh%20adm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M\Desertation\material\AYSHA%20Stats%20tim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M\Desertation\material\AYSHA%20Stats%20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34987371861534E-2"/>
          <c:y val="6.6971080669710803E-2"/>
          <c:w val="0.89387267414900751"/>
          <c:h val="0.65252124306379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'graph_report (20)'!$W$17</c:f>
              <c:strCache>
                <c:ptCount val="1"/>
                <c:pt idx="0">
                  <c:v>Normal operations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2-42D2-AC9D-47C2BC3B6D5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52-42D2-AC9D-47C2BC3B6D5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2-42D2-AC9D-47C2BC3B6D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D52-42D2-AC9D-47C2BC3B6D5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'graph_report (20)'!$X$15:$AB$16</c:f>
              <c:strCache>
                <c:ptCount val="5"/>
                <c:pt idx="0">
                  <c:v>L1 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</c:strCache>
            </c:strRef>
          </c:cat>
          <c:val>
            <c:numRef>
              <c:f>'graph_report (20)'!$X$17:$AB$17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0.43</c:v>
                </c:pt>
                <c:pt idx="3">
                  <c:v>0.51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2-42D2-AC9D-47C2BC3B6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088064"/>
        <c:axId val="182089600"/>
      </c:barChart>
      <c:catAx>
        <c:axId val="1820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089600"/>
        <c:crosses val="autoZero"/>
        <c:auto val="1"/>
        <c:lblAlgn val="ctr"/>
        <c:lblOffset val="100"/>
        <c:noMultiLvlLbl val="0"/>
      </c:catAx>
      <c:valAx>
        <c:axId val="1820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0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Sheet1!$W$4</c:f>
              <c:strCache>
                <c:ptCount val="1"/>
                <c:pt idx="0">
                  <c:v>No. of patients (Actual)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Sheet1!$W$5:$W$28</c:f>
              <c:numCache>
                <c:formatCode>General</c:formatCode>
                <c:ptCount val="24"/>
                <c:pt idx="0">
                  <c:v>14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12</c:v>
                </c:pt>
                <c:pt idx="10">
                  <c:v>8</c:v>
                </c:pt>
                <c:pt idx="11">
                  <c:v>15</c:v>
                </c:pt>
                <c:pt idx="12">
                  <c:v>9</c:v>
                </c:pt>
                <c:pt idx="13">
                  <c:v>4</c:v>
                </c:pt>
                <c:pt idx="14">
                  <c:v>6</c:v>
                </c:pt>
                <c:pt idx="15">
                  <c:v>8</c:v>
                </c:pt>
                <c:pt idx="16">
                  <c:v>13</c:v>
                </c:pt>
                <c:pt idx="17">
                  <c:v>13</c:v>
                </c:pt>
                <c:pt idx="18">
                  <c:v>11</c:v>
                </c:pt>
                <c:pt idx="19">
                  <c:v>9</c:v>
                </c:pt>
                <c:pt idx="20">
                  <c:v>10</c:v>
                </c:pt>
                <c:pt idx="21">
                  <c:v>13</c:v>
                </c:pt>
                <c:pt idx="22">
                  <c:v>21</c:v>
                </c:pt>
                <c:pt idx="2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2-4B0E-888B-595A2A008E48}"/>
            </c:ext>
          </c:extLst>
        </c:ser>
        <c:ser>
          <c:idx val="1"/>
          <c:order val="1"/>
          <c:tx>
            <c:strRef>
              <c:f>Sheet1!$X$4</c:f>
              <c:strCache>
                <c:ptCount val="1"/>
                <c:pt idx="0">
                  <c:v>No. of patients (Model)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Sheet1!$X$5:$X$28</c:f>
              <c:numCache>
                <c:formatCode>General</c:formatCode>
                <c:ptCount val="24"/>
                <c:pt idx="0">
                  <c:v>15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13</c:v>
                </c:pt>
                <c:pt idx="9">
                  <c:v>6</c:v>
                </c:pt>
                <c:pt idx="10">
                  <c:v>10</c:v>
                </c:pt>
                <c:pt idx="11">
                  <c:v>7</c:v>
                </c:pt>
                <c:pt idx="12">
                  <c:v>13</c:v>
                </c:pt>
                <c:pt idx="13">
                  <c:v>7</c:v>
                </c:pt>
                <c:pt idx="14">
                  <c:v>5</c:v>
                </c:pt>
                <c:pt idx="15">
                  <c:v>5</c:v>
                </c:pt>
                <c:pt idx="16">
                  <c:v>11</c:v>
                </c:pt>
                <c:pt idx="17">
                  <c:v>10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20</c:v>
                </c:pt>
                <c:pt idx="22">
                  <c:v>19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2-4B0E-888B-595A2A008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75712"/>
        <c:axId val="182690176"/>
      </c:barChart>
      <c:catAx>
        <c:axId val="182675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82690176"/>
        <c:crosses val="autoZero"/>
        <c:auto val="1"/>
        <c:lblAlgn val="ctr"/>
        <c:lblOffset val="100"/>
        <c:noMultiLvlLbl val="0"/>
      </c:catAx>
      <c:valAx>
        <c:axId val="18269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6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34987371861534E-2"/>
          <c:y val="6.6971080669710803E-2"/>
          <c:w val="0.89387267414900751"/>
          <c:h val="0.65252124306379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'graph_report (20)'!$W$17</c:f>
              <c:strCache>
                <c:ptCount val="1"/>
                <c:pt idx="0">
                  <c:v>Normal operations </c:v>
                </c:pt>
              </c:strCache>
            </c:strRef>
          </c:tx>
          <c:spPr>
            <a:solidFill>
              <a:schemeClr val="accent1"/>
            </a:solidFill>
            <a:ln w="57150" cmpd="dbl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57150" cmpd="dbl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6D-4EAB-907F-DA64AF9372E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57150" cmpd="dbl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6D-4EAB-907F-DA64AF9372E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57150" cmpd="dbl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F6D-4EAB-907F-DA64AF937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57150" cmpd="dbl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F6D-4EAB-907F-DA64AF9372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'graph_report (20)'!$X$15:$AB$16</c:f>
              <c:strCache>
                <c:ptCount val="5"/>
                <c:pt idx="0">
                  <c:v>L1 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</c:strCache>
            </c:strRef>
          </c:cat>
          <c:val>
            <c:numRef>
              <c:f>'graph_report (20)'!$X$17:$AB$17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0.43</c:v>
                </c:pt>
                <c:pt idx="3">
                  <c:v>0.51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D-4EAB-907F-DA64AF9372EF}"/>
            </c:ext>
          </c:extLst>
        </c:ser>
        <c:ser>
          <c:idx val="1"/>
          <c:order val="1"/>
          <c:tx>
            <c:strRef>
              <c:f>'graph_report (20)'!$W$18</c:f>
              <c:strCache>
                <c:ptCount val="1"/>
                <c:pt idx="0">
                  <c:v>Disaster scenario</c:v>
                </c:pt>
              </c:strCache>
            </c:strRef>
          </c:tx>
          <c:spPr>
            <a:solidFill>
              <a:schemeClr val="accent2"/>
            </a:solidFill>
            <a:ln w="28575" cmpd="dbl"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8575" cmpd="dbl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D-4EAB-907F-DA64AF9372E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8575" cmpd="dbl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6D-4EAB-907F-DA64AF9372E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8575" cmpd="dbl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6D-4EAB-907F-DA64AF937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28575" cmpd="dbl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6D-4EAB-907F-DA64AF9372E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8575" cmpd="dbl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F6D-4EAB-907F-DA64AF9372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'graph_report (20)'!$X$15:$AB$16</c:f>
              <c:strCache>
                <c:ptCount val="5"/>
                <c:pt idx="0">
                  <c:v>L1 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</c:strCache>
            </c:strRef>
          </c:cat>
          <c:val>
            <c:numRef>
              <c:f>'graph_report (20)'!$X$18:$AB$18</c:f>
              <c:numCache>
                <c:formatCode>0%</c:formatCode>
                <c:ptCount val="5"/>
                <c:pt idx="0">
                  <c:v>5.5E-2</c:v>
                </c:pt>
                <c:pt idx="1">
                  <c:v>7.0000000000000007E-2</c:v>
                </c:pt>
                <c:pt idx="2">
                  <c:v>0.36</c:v>
                </c:pt>
                <c:pt idx="3">
                  <c:v>0.49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D-4EAB-907F-DA64AF9372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088064"/>
        <c:axId val="182089600"/>
      </c:barChart>
      <c:catAx>
        <c:axId val="1820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089600"/>
        <c:crosses val="autoZero"/>
        <c:auto val="1"/>
        <c:lblAlgn val="ctr"/>
        <c:lblOffset val="100"/>
        <c:noMultiLvlLbl val="0"/>
      </c:catAx>
      <c:valAx>
        <c:axId val="1820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820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0048118985127"/>
          <c:y val="0.17251162790697674"/>
          <c:w val="0.7945439632545932"/>
          <c:h val="0.719589452481230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CB-4A2E-8A06-1DF29AFE07F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CB-4A2E-8A06-1DF29AFE07F3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CB-4A2E-8A06-1DF29AFE07F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CB-4A2E-8A06-1DF29AFE07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Sheet1!$B$1:$E$2</c:f>
              <c:strCache>
                <c:ptCount val="4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</c:strCache>
            </c:strRef>
          </c:cat>
          <c:val>
            <c:numRef>
              <c:f>Sheet1!$B$5:$E$5</c:f>
              <c:numCache>
                <c:formatCode>0.00%</c:formatCode>
                <c:ptCount val="4"/>
                <c:pt idx="0">
                  <c:v>0.89600000000000002</c:v>
                </c:pt>
                <c:pt idx="1">
                  <c:v>-2.3017902813299233E-2</c:v>
                </c:pt>
                <c:pt idx="2">
                  <c:v>0.98113207547169812</c:v>
                </c:pt>
                <c:pt idx="3">
                  <c:v>1.4254385964912282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CB-4A2E-8A06-1DF29AFE0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80968"/>
        <c:axId val="226485560"/>
      </c:barChart>
      <c:catAx>
        <c:axId val="22648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5560"/>
        <c:crosses val="autoZero"/>
        <c:auto val="1"/>
        <c:lblAlgn val="ctr"/>
        <c:lblOffset val="100"/>
        <c:noMultiLvlLbl val="0"/>
      </c:catAx>
      <c:valAx>
        <c:axId val="22648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0048118985127"/>
          <c:y val="0.17251162790697674"/>
          <c:w val="0.7945439632545932"/>
          <c:h val="0.71958945248123052"/>
        </c:manualLayout>
      </c:layout>
      <c:barChart>
        <c:barDir val="col"/>
        <c:grouping val="clustered"/>
        <c:varyColors val="0"/>
        <c:ser>
          <c:idx val="1"/>
          <c:order val="0"/>
          <c:tx>
            <c:v>Disaster</c:v>
          </c:tx>
          <c:spPr>
            <a:solidFill>
              <a:schemeClr val="accent2"/>
            </a:solidFill>
            <a:ln w="57150">
              <a:solidFill>
                <a:srgbClr val="FFC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571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2-4138-BD52-7E48E7AE6AF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2-4138-BD52-7E48E7AE6AF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571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02-4138-BD52-7E48E7AE6AF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571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02-4138-BD52-7E48E7AE6AF8}"/>
              </c:ext>
            </c:extLst>
          </c:dPt>
          <c:val>
            <c:numRef>
              <c:f>Sheet1!$B$5:$E$5</c:f>
              <c:numCache>
                <c:formatCode>0.00%</c:formatCode>
                <c:ptCount val="4"/>
                <c:pt idx="0">
                  <c:v>0.89600000000000002</c:v>
                </c:pt>
                <c:pt idx="1">
                  <c:v>-2.3017902813299233E-2</c:v>
                </c:pt>
                <c:pt idx="2">
                  <c:v>0.98113207547169812</c:v>
                </c:pt>
                <c:pt idx="3">
                  <c:v>1.4254385964912282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02-4138-BD52-7E48E7AE6AF8}"/>
            </c:ext>
          </c:extLst>
        </c:ser>
        <c:ser>
          <c:idx val="0"/>
          <c:order val="1"/>
          <c:tx>
            <c:v>HDP</c:v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102-4138-BD52-7E48E7AE6AF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102-4138-BD52-7E48E7AE6AF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102-4138-BD52-7E48E7AE6AF8}"/>
              </c:ext>
            </c:extLst>
          </c:dPt>
          <c:cat>
            <c:strRef>
              <c:f>Sheet1!$B$1:$E$2</c:f>
              <c:strCache>
                <c:ptCount val="4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</c:strCache>
            </c:strRef>
          </c:cat>
          <c:val>
            <c:numRef>
              <c:f>Sheet1!$B$12:$E$12</c:f>
              <c:numCache>
                <c:formatCode>0.00%</c:formatCode>
                <c:ptCount val="4"/>
                <c:pt idx="0">
                  <c:v>-0.38396624472573837</c:v>
                </c:pt>
                <c:pt idx="1">
                  <c:v>-0.19109947643979058</c:v>
                </c:pt>
                <c:pt idx="2">
                  <c:v>-8.5714285714285715E-2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102-4138-BD52-7E48E7AE6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80968"/>
        <c:axId val="226485560"/>
      </c:barChart>
      <c:catAx>
        <c:axId val="22648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5560"/>
        <c:crosses val="autoZero"/>
        <c:auto val="1"/>
        <c:lblAlgn val="ctr"/>
        <c:lblOffset val="100"/>
        <c:noMultiLvlLbl val="0"/>
      </c:catAx>
      <c:valAx>
        <c:axId val="22648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0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0048118985127"/>
          <c:y val="0.17251162790697674"/>
          <c:w val="0.7945439632545932"/>
          <c:h val="0.71958945248123052"/>
        </c:manualLayout>
      </c:layout>
      <c:barChart>
        <c:barDir val="col"/>
        <c:grouping val="clustered"/>
        <c:varyColors val="0"/>
        <c:ser>
          <c:idx val="1"/>
          <c:order val="0"/>
          <c:tx>
            <c:v>Disaster</c:v>
          </c:tx>
          <c:spPr>
            <a:solidFill>
              <a:schemeClr val="accent2"/>
            </a:solidFill>
            <a:ln>
              <a:solidFill>
                <a:srgbClr val="FFC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7-40BF-8DF0-84A9C539394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E7-40BF-8DF0-84A9C539394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E7-40BF-8DF0-84A9C539394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E7-40BF-8DF0-84A9C539394C}"/>
              </c:ext>
            </c:extLst>
          </c:dPt>
          <c:val>
            <c:numRef>
              <c:f>Sheet1!$B$5:$E$5</c:f>
              <c:numCache>
                <c:formatCode>0.00%</c:formatCode>
                <c:ptCount val="4"/>
                <c:pt idx="0">
                  <c:v>0.89600000000000002</c:v>
                </c:pt>
                <c:pt idx="1">
                  <c:v>-2.3017902813299233E-2</c:v>
                </c:pt>
                <c:pt idx="2">
                  <c:v>0.98113207547169812</c:v>
                </c:pt>
                <c:pt idx="3">
                  <c:v>1.4254385964912282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E7-40BF-8DF0-84A9C539394C}"/>
            </c:ext>
          </c:extLst>
        </c:ser>
        <c:ser>
          <c:idx val="0"/>
          <c:order val="1"/>
          <c:tx>
            <c:v>HDP</c:v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FE7-40BF-8DF0-84A9C539394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FE7-40BF-8DF0-84A9C539394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FE7-40BF-8DF0-84A9C539394C}"/>
              </c:ext>
            </c:extLst>
          </c:dPt>
          <c:cat>
            <c:strRef>
              <c:f>Sheet1!$B$1:$E$2</c:f>
              <c:strCache>
                <c:ptCount val="4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</c:strCache>
            </c:strRef>
          </c:cat>
          <c:val>
            <c:numRef>
              <c:f>Sheet1!$B$12:$E$12</c:f>
              <c:numCache>
                <c:formatCode>0.00%</c:formatCode>
                <c:ptCount val="4"/>
                <c:pt idx="0">
                  <c:v>-0.38396624472573837</c:v>
                </c:pt>
                <c:pt idx="1">
                  <c:v>-0.19109947643979058</c:v>
                </c:pt>
                <c:pt idx="2">
                  <c:v>-8.5714285714285715E-2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FE7-40BF-8DF0-84A9C539394C}"/>
            </c:ext>
          </c:extLst>
        </c:ser>
        <c:ser>
          <c:idx val="2"/>
          <c:order val="2"/>
          <c:tx>
            <c:v>Simulated 1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E7-40BF-8DF0-84A9C539394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E7-40BF-8DF0-84A9C539394C}"/>
              </c:ext>
            </c:extLst>
          </c:dPt>
          <c:val>
            <c:numRef>
              <c:f>Sheet1!$B$22:$E$22</c:f>
              <c:numCache>
                <c:formatCode>0.00%</c:formatCode>
                <c:ptCount val="4"/>
                <c:pt idx="0">
                  <c:v>-0.79887482419127986</c:v>
                </c:pt>
                <c:pt idx="1">
                  <c:v>-0.26963350785340312</c:v>
                </c:pt>
                <c:pt idx="2">
                  <c:v>-0.34693877551020408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E7-40BF-8DF0-84A9C5393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80968"/>
        <c:axId val="226485560"/>
      </c:barChart>
      <c:catAx>
        <c:axId val="22648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5560"/>
        <c:crosses val="autoZero"/>
        <c:auto val="1"/>
        <c:lblAlgn val="ctr"/>
        <c:lblOffset val="100"/>
        <c:noMultiLvlLbl val="0"/>
      </c:catAx>
      <c:valAx>
        <c:axId val="22648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480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'graph_report (20)'!$R$124</c:f>
              <c:strCache>
                <c:ptCount val="1"/>
                <c:pt idx="0">
                  <c:v>L1(Red)</c:v>
                </c:pt>
              </c:strCache>
            </c:strRef>
          </c:tx>
          <c:spPr>
            <a:solidFill>
              <a:srgbClr val="FF3333"/>
            </a:solidFill>
            <a:ln>
              <a:noFill/>
            </a:ln>
            <a:effectLst/>
          </c:spPr>
          <c:invertIfNegative val="0"/>
          <c:cat>
            <c:strRef>
              <c:f>'graph_report (20)'!$S$123:$W$123</c:f>
              <c:strCache>
                <c:ptCount val="5"/>
                <c:pt idx="0">
                  <c:v>Actual (min)</c:v>
                </c:pt>
                <c:pt idx="1">
                  <c:v>Model (min)</c:v>
                </c:pt>
                <c:pt idx="2">
                  <c:v>Scenario 1</c:v>
                </c:pt>
                <c:pt idx="3">
                  <c:v>Scenario 1-1</c:v>
                </c:pt>
                <c:pt idx="4">
                  <c:v>Scenario 1-2</c:v>
                </c:pt>
              </c:strCache>
            </c:strRef>
          </c:cat>
          <c:val>
            <c:numRef>
              <c:f>'graph_report (20)'!$S$124:$W$124</c:f>
              <c:numCache>
                <c:formatCode>General</c:formatCode>
                <c:ptCount val="5"/>
                <c:pt idx="0">
                  <c:v>375</c:v>
                </c:pt>
                <c:pt idx="1">
                  <c:v>324</c:v>
                </c:pt>
                <c:pt idx="2">
                  <c:v>711</c:v>
                </c:pt>
                <c:pt idx="3">
                  <c:v>438</c:v>
                </c:pt>
                <c:pt idx="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5-4345-87C1-081D9ED4F5F5}"/>
            </c:ext>
          </c:extLst>
        </c:ser>
        <c:ser>
          <c:idx val="1"/>
          <c:order val="1"/>
          <c:tx>
            <c:strRef>
              <c:f>'graph_report (20)'!$R$125</c:f>
              <c:strCache>
                <c:ptCount val="1"/>
                <c:pt idx="0">
                  <c:v>L2(Orange)</c:v>
                </c:pt>
              </c:strCache>
            </c:strRef>
          </c:tx>
          <c:spPr>
            <a:solidFill>
              <a:srgbClr val="F6910A"/>
            </a:solidFill>
            <a:ln>
              <a:noFill/>
            </a:ln>
            <a:effectLst/>
          </c:spPr>
          <c:invertIfNegative val="0"/>
          <c:cat>
            <c:strRef>
              <c:f>'graph_report (20)'!$S$123:$W$123</c:f>
              <c:strCache>
                <c:ptCount val="5"/>
                <c:pt idx="0">
                  <c:v>Actual (min)</c:v>
                </c:pt>
                <c:pt idx="1">
                  <c:v>Model (min)</c:v>
                </c:pt>
                <c:pt idx="2">
                  <c:v>Scenario 1</c:v>
                </c:pt>
                <c:pt idx="3">
                  <c:v>Scenario 1-1</c:v>
                </c:pt>
                <c:pt idx="4">
                  <c:v>Scenario 1-2</c:v>
                </c:pt>
              </c:strCache>
            </c:strRef>
          </c:cat>
          <c:val>
            <c:numRef>
              <c:f>'graph_report (20)'!$S$125:$W$125</c:f>
              <c:numCache>
                <c:formatCode>General</c:formatCode>
                <c:ptCount val="5"/>
                <c:pt idx="0">
                  <c:v>391</c:v>
                </c:pt>
                <c:pt idx="1">
                  <c:v>399</c:v>
                </c:pt>
                <c:pt idx="2">
                  <c:v>382</c:v>
                </c:pt>
                <c:pt idx="3">
                  <c:v>309</c:v>
                </c:pt>
                <c:pt idx="4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5-4345-87C1-081D9ED4F5F5}"/>
            </c:ext>
          </c:extLst>
        </c:ser>
        <c:ser>
          <c:idx val="2"/>
          <c:order val="2"/>
          <c:tx>
            <c:strRef>
              <c:f>'graph_report (20)'!$R$126</c:f>
              <c:strCache>
                <c:ptCount val="1"/>
                <c:pt idx="0">
                  <c:v>L3(Yellow)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'graph_report (20)'!$S$123:$W$123</c:f>
              <c:strCache>
                <c:ptCount val="5"/>
                <c:pt idx="0">
                  <c:v>Actual (min)</c:v>
                </c:pt>
                <c:pt idx="1">
                  <c:v>Model (min)</c:v>
                </c:pt>
                <c:pt idx="2">
                  <c:v>Scenario 1</c:v>
                </c:pt>
                <c:pt idx="3">
                  <c:v>Scenario 1-1</c:v>
                </c:pt>
                <c:pt idx="4">
                  <c:v>Scenario 1-2</c:v>
                </c:pt>
              </c:strCache>
            </c:strRef>
          </c:cat>
          <c:val>
            <c:numRef>
              <c:f>'graph_report (20)'!$S$126:$W$126</c:f>
              <c:numCache>
                <c:formatCode>General</c:formatCode>
                <c:ptCount val="5"/>
                <c:pt idx="0">
                  <c:v>371</c:v>
                </c:pt>
                <c:pt idx="1">
                  <c:v>477</c:v>
                </c:pt>
                <c:pt idx="2">
                  <c:v>735</c:v>
                </c:pt>
                <c:pt idx="3">
                  <c:v>672</c:v>
                </c:pt>
                <c:pt idx="4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5-4345-87C1-081D9ED4F5F5}"/>
            </c:ext>
          </c:extLst>
        </c:ser>
        <c:ser>
          <c:idx val="3"/>
          <c:order val="3"/>
          <c:tx>
            <c:strRef>
              <c:f>'graph_report (20)'!$R$127</c:f>
              <c:strCache>
                <c:ptCount val="1"/>
                <c:pt idx="0">
                  <c:v>L4(Green)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'graph_report (20)'!$S$123:$W$123</c:f>
              <c:strCache>
                <c:ptCount val="5"/>
                <c:pt idx="0">
                  <c:v>Actual (min)</c:v>
                </c:pt>
                <c:pt idx="1">
                  <c:v>Model (min)</c:v>
                </c:pt>
                <c:pt idx="2">
                  <c:v>Scenario 1</c:v>
                </c:pt>
                <c:pt idx="3">
                  <c:v>Scenario 1-1</c:v>
                </c:pt>
                <c:pt idx="4">
                  <c:v>Scenario 1-2</c:v>
                </c:pt>
              </c:strCache>
            </c:strRef>
          </c:cat>
          <c:val>
            <c:numRef>
              <c:f>'graph_report (20)'!$S$127:$W$127</c:f>
              <c:numCache>
                <c:formatCode>General</c:formatCode>
                <c:ptCount val="5"/>
                <c:pt idx="0">
                  <c:v>228</c:v>
                </c:pt>
                <c:pt idx="1">
                  <c:v>214</c:v>
                </c:pt>
                <c:pt idx="2">
                  <c:v>553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F5-4345-87C1-081D9ED4F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19040"/>
        <c:axId val="182350208"/>
      </c:barChart>
      <c:lineChart>
        <c:grouping val="standard"/>
        <c:varyColors val="0"/>
        <c:ser>
          <c:idx val="4"/>
          <c:order val="4"/>
          <c:tx>
            <c:strRef>
              <c:f>'graph_report (20)'!$R$128</c:f>
              <c:strCache>
                <c:ptCount val="1"/>
                <c:pt idx="0">
                  <c:v>avarege LOS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'graph_report (20)'!$S$123:$W$123</c:f>
              <c:strCache>
                <c:ptCount val="5"/>
                <c:pt idx="0">
                  <c:v>Actual (min)</c:v>
                </c:pt>
                <c:pt idx="1">
                  <c:v>Model (min)</c:v>
                </c:pt>
                <c:pt idx="2">
                  <c:v>Scenario 1</c:v>
                </c:pt>
                <c:pt idx="3">
                  <c:v>Scenario 1-1</c:v>
                </c:pt>
                <c:pt idx="4">
                  <c:v>Scenario 1-2</c:v>
                </c:pt>
              </c:strCache>
            </c:strRef>
          </c:cat>
          <c:val>
            <c:numRef>
              <c:f>'graph_report (20)'!$S$128:$W$128</c:f>
              <c:numCache>
                <c:formatCode>General</c:formatCode>
                <c:ptCount val="5"/>
                <c:pt idx="0">
                  <c:v>341</c:v>
                </c:pt>
                <c:pt idx="1">
                  <c:v>284</c:v>
                </c:pt>
                <c:pt idx="2">
                  <c:v>573</c:v>
                </c:pt>
                <c:pt idx="3">
                  <c:v>515</c:v>
                </c:pt>
                <c:pt idx="4">
                  <c:v>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F5-4345-87C1-081D9ED4F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19040"/>
        <c:axId val="182350208"/>
      </c:lineChart>
      <c:catAx>
        <c:axId val="1821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350208"/>
        <c:crosses val="autoZero"/>
        <c:auto val="1"/>
        <c:lblAlgn val="ctr"/>
        <c:lblOffset val="100"/>
        <c:noMultiLvlLbl val="0"/>
      </c:catAx>
      <c:valAx>
        <c:axId val="18235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21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DC04-9BE7-4589-A3F3-4B0993E0FB59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2C24-FCD1-41A1-856B-98F830ED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2C24-FCD1-41A1-856B-98F830ED4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43AF-7BFA-464A-9C40-AE026A7D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4FB91-F36F-48EE-A462-1D48F3FF0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FD21-6EA1-4AAB-874F-65150F2E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3B37-BD7B-48B8-8E61-8584D2A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BE39-43DE-4891-90BB-BD19224D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C319-DA6B-41F2-8895-C3A7ECE5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10DB1-CDFC-42BE-BB44-22EDC721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118E-0CA6-4F65-AEE9-6CDAA4B2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5B9BF-9788-422A-9731-B0CEEEE5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5771-0028-4006-8FC9-37FEF043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41F20-250E-4C6D-8080-AA13E73C3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35ABF-ED22-4636-B7E7-EFF8CF608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32552-E418-4064-8C08-597BA79E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A92E-6121-4F0E-BA91-E939FBCC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CEE9-6B31-4602-846F-BEF892C7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3B3B-3109-449C-8795-379A33B0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F4CE-F540-48C3-AB57-9CE05336C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0088-E3C0-4D9F-A6ED-D3A247E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F7294-66C0-428D-803A-67CE9330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269A-D310-42C6-AB12-36123189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0CF4-AB09-412A-890D-106C8627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340E6-6C54-4200-B201-87D4B6CA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020E1-144B-4231-B192-3D13F7E3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7D40E-3399-47DA-AFE1-09BF99AA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E615-C480-4DDB-8BF6-C153D4D8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3E4F-9FF6-4AF0-B937-229C508C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A4AE-CC89-457D-BEF8-82B5ED951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D02E7-2EE3-411A-89E8-2B81A10D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8F846-FB71-4D02-A1B6-95B9BA85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D7ABA-4F93-4BD0-9D01-BB8FC672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4C790-F767-4E94-A53A-38D78EC1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B3D1-E5B8-4D98-8001-074995CB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5716B-E066-4F21-8A58-23FCF6D3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B213D-C966-49B3-B7F0-809AC4218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39606-BD91-404E-A36B-0855FE31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09DCC-0985-4960-AB5F-49740D593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BD55A-E696-4533-B205-1A184529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8BC0A-CB2A-4446-A775-86AFCFAF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09AEA-DE77-4650-B4EA-3450904C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417F-7D52-4B0E-BDFC-D7B1489E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409EA-9C3B-4A0D-B243-0CDFDDD7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38A1D-0104-44E0-A7AE-FF718844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32949-8F2A-440D-B637-7D10DD4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220E7-8475-48D2-A9CE-43A59843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7CB4B-1B34-4530-A696-EF4B6246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B3AC4-BE5A-4044-9342-687F3D08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2C7D-C561-4E28-B2E4-212078D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49BC-028E-4CF2-B380-2F6F550C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2F7A-EC05-49BB-9BA2-A73FC1E05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BACA-F3B4-4087-8BB4-0160A822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2A095-989C-4760-AA49-A271075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8AE26-8C25-44C3-A865-B9DDAA46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1802-A63A-4ED3-B943-DD269FB4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9CA2A-DF90-4942-BFCF-89DDC277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E3EBF-6006-4C6A-9B6E-EC96224F3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AB1B-68A8-40C1-9C33-AA5FCD73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896AD-DA54-44A4-B4E8-DD450D53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7BAAB-CDB1-4173-BFF1-6917AE43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5F709-FF46-4E0B-9F12-A04132D6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69B91-13BB-4267-89C0-53B773BC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9765-B38A-4675-9ADB-8E5397A2A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6F0C-87B6-44AE-B96A-063FC194FB7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06B25-9F2F-4A45-9A79-64DFB5245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A87A-4FE5-4B4A-AC5B-5CB7619DC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D0BC-D153-4718-AA84-72DD4AEE9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0668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A&amp;E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Situations: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5042118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6400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Tillal Eldabi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1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Diagram (3) (1) (1)">
            <a:extLst>
              <a:ext uri="{FF2B5EF4-FFF2-40B4-BE49-F238E27FC236}">
                <a16:creationId xmlns:a16="http://schemas.microsoft.com/office/drawing/2014/main" id="{83E5882B-9E12-4907-80CB-033C110E8A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4310"/>
            <a:ext cx="5486400" cy="6469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4C03F-62F0-4547-972B-699797F840B3}"/>
              </a:ext>
            </a:extLst>
          </p:cNvPr>
          <p:cNvSpPr txBox="1"/>
          <p:nvPr/>
        </p:nvSpPr>
        <p:spPr>
          <a:xfrm>
            <a:off x="228600" y="194310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7921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Patients arrivals by category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55CEC9F-4D6A-4218-999D-6BEE0816A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621836"/>
              </p:ext>
            </p:extLst>
          </p:nvPr>
        </p:nvGraphicFramePr>
        <p:xfrm>
          <a:off x="198904" y="1295400"/>
          <a:ext cx="825929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702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Arrival rates per time period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DB1E19D-44F4-4DE2-A315-5BB437BCB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59607"/>
              </p:ext>
            </p:extLst>
          </p:nvPr>
        </p:nvGraphicFramePr>
        <p:xfrm>
          <a:off x="609600" y="1600200"/>
          <a:ext cx="7772399" cy="419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355">
                  <a:extLst>
                    <a:ext uri="{9D8B030D-6E8A-4147-A177-3AD203B41FA5}">
                      <a16:colId xmlns:a16="http://schemas.microsoft.com/office/drawing/2014/main" val="2975428433"/>
                    </a:ext>
                  </a:extLst>
                </a:gridCol>
                <a:gridCol w="986645">
                  <a:extLst>
                    <a:ext uri="{9D8B030D-6E8A-4147-A177-3AD203B41FA5}">
                      <a16:colId xmlns:a16="http://schemas.microsoft.com/office/drawing/2014/main" val="4299418"/>
                    </a:ext>
                  </a:extLst>
                </a:gridCol>
                <a:gridCol w="1675123">
                  <a:extLst>
                    <a:ext uri="{9D8B030D-6E8A-4147-A177-3AD203B41FA5}">
                      <a16:colId xmlns:a16="http://schemas.microsoft.com/office/drawing/2014/main" val="660333272"/>
                    </a:ext>
                  </a:extLst>
                </a:gridCol>
                <a:gridCol w="2668276">
                  <a:extLst>
                    <a:ext uri="{9D8B030D-6E8A-4147-A177-3AD203B41FA5}">
                      <a16:colId xmlns:a16="http://schemas.microsoft.com/office/drawing/2014/main" val="929372445"/>
                    </a:ext>
                  </a:extLst>
                </a:gridCol>
              </a:tblGrid>
              <a:tr h="68225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86198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Distribution name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Time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Average time (min)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961475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Exponential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904512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arr2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</a:rPr>
                        <a:t>1:00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</a:rPr>
                        <a:t>Exponential 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13.13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876602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arr3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Exponential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947664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arr4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Exponential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070314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arr5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Exponential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64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8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b="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The base model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C8D29C7-9E56-43B7-BECA-EC4BA0F00B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1289"/>
            <a:ext cx="8458200" cy="45323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248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Validation: arrivals per hour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AC945A-D0CD-4653-9E39-3DB341B42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75401"/>
              </p:ext>
            </p:extLst>
          </p:nvPr>
        </p:nvGraphicFramePr>
        <p:xfrm>
          <a:off x="533400" y="15240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54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Disaster scenario modelling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6191" y="1020763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arrival distribution changed to reflect the increase in number of patients arriving</a:t>
            </a:r>
          </a:p>
          <a:p>
            <a:pPr marL="0" indent="0">
              <a:spcBef>
                <a:spcPts val="120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A bus crash supposed to have happened at 1:00 am and the rescue lasted until 2:20 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Where average time change from 13.13 minutes to 4 minutes,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total number of arriving patient s will increase from 218 to 278 patient.</a:t>
            </a:r>
          </a:p>
        </p:txBody>
      </p:sp>
    </p:spTree>
    <p:extLst>
      <p:ext uri="{BB962C8B-B14F-4D97-AF65-F5344CB8AC3E}">
        <p14:creationId xmlns:p14="http://schemas.microsoft.com/office/powerpoint/2010/main" val="196621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Patients arrival (disaster scenario)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7ACB26-2E55-46D4-B5F8-3146F8428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80797"/>
              </p:ext>
            </p:extLst>
          </p:nvPr>
        </p:nvGraphicFramePr>
        <p:xfrm>
          <a:off x="205992" y="1381163"/>
          <a:ext cx="8557007" cy="45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2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LOS Difference of % by category – Bus crash</a:t>
            </a:r>
            <a:endParaRPr lang="en-US" altLang="en-US" sz="280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2A4766-C832-4181-938A-393BCB8A3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708839"/>
              </p:ext>
            </p:extLst>
          </p:nvPr>
        </p:nvGraphicFramePr>
        <p:xfrm>
          <a:off x="205992" y="1033168"/>
          <a:ext cx="8404607" cy="513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06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Hospital Disaster Plan (HDP)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Even though this sudden increase in patient surge only lasts for short time, the patient flow will be affected by this increase and delays treatment</a:t>
            </a:r>
          </a:p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Two main changes will be implemented according to HDP: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First, to eliminate green area and joining green patients with blue patient to be sent to healthcare centres or hospital out patients. </a:t>
            </a: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Second, to reduce the admission waiting time to 20 - 60 minutes instead of 20 - 240 minutes.</a:t>
            </a:r>
          </a:p>
        </p:txBody>
      </p:sp>
    </p:spTree>
    <p:extLst>
      <p:ext uri="{BB962C8B-B14F-4D97-AF65-F5344CB8AC3E}">
        <p14:creationId xmlns:p14="http://schemas.microsoft.com/office/powerpoint/2010/main" val="28234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LOS Difference of % by category - HDP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B99E42-7531-4464-A062-B971F3C64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487903"/>
              </p:ext>
            </p:extLst>
          </p:nvPr>
        </p:nvGraphicFramePr>
        <p:xfrm>
          <a:off x="234052" y="1166426"/>
          <a:ext cx="8376548" cy="508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260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Talk plan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Why Simulate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DES components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Simulation of A&amp;E departments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Typical KPIs</a:t>
            </a: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Case study</a:t>
            </a:r>
            <a:endParaRPr lang="en-US" altLang="en-US" sz="24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323835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1322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/>
              <a:t>LOS Difference of % by category – Simulated plan</a:t>
            </a:r>
            <a:br>
              <a:rPr lang="en-GB" sz="2800" dirty="0"/>
            </a:br>
            <a:r>
              <a:rPr lang="en-GB" sz="2800" dirty="0"/>
              <a:t> </a:t>
            </a:r>
            <a:r>
              <a:rPr lang="en-GB" sz="2000" dirty="0"/>
              <a:t>(adding 2 major doctor to HDP)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453593-5B87-48A0-934A-ED89F8E0B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09431"/>
              </p:ext>
            </p:extLst>
          </p:nvPr>
        </p:nvGraphicFramePr>
        <p:xfrm>
          <a:off x="220170" y="1342435"/>
          <a:ext cx="8542830" cy="484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15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b="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Overall co</a:t>
            </a:r>
            <a:r>
              <a:rPr lang="en-GB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mparison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485CAC-5424-4AAF-A88B-C8EE19DCA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841444"/>
              </p:ext>
            </p:extLst>
          </p:nvPr>
        </p:nvGraphicFramePr>
        <p:xfrm>
          <a:off x="304800" y="1411288"/>
          <a:ext cx="8305800" cy="43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58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Conclusions</a:t>
            </a: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6191" y="1020763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current HDP works to reduce pressure, whilst adding 2 doctors helps even more</a:t>
            </a:r>
          </a:p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 simple simulation model could help plan for all types of disasters and improve </a:t>
            </a:r>
            <a:r>
              <a:rPr lang="en-GB" alt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sustainability</a:t>
            </a: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It is promising in terms of saving money when planning a physical disaster drill.</a:t>
            </a:r>
          </a:p>
          <a:p>
            <a:pPr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Limitations</a:t>
            </a: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This is a very simplified model and did not take into consideration the involvement of the rest of the hospital.</a:t>
            </a: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Lack of relevant data and awareness are the biggest barriers for the use of simulation in this region.</a:t>
            </a:r>
          </a:p>
          <a:p>
            <a:pPr lvl="1"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Availability of more data outlet and technology will lead to an improved utilisation of simulation. </a:t>
            </a:r>
          </a:p>
        </p:txBody>
      </p:sp>
    </p:spTree>
    <p:extLst>
      <p:ext uri="{BB962C8B-B14F-4D97-AF65-F5344CB8AC3E}">
        <p14:creationId xmlns:p14="http://schemas.microsoft.com/office/powerpoint/2010/main" val="91132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04514-DF82-4447-A639-C503A2045A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8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When to use Simulation?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Study and experiment with internal interactions of a complex system.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Observe the effect of system alterations on model behaviour.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Reinforce analytic solution methodologies.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Experiment with new designs or policies before implementation.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For training and learning.</a:t>
            </a:r>
          </a:p>
        </p:txBody>
      </p:sp>
    </p:spTree>
    <p:extLst>
      <p:ext uri="{BB962C8B-B14F-4D97-AF65-F5344CB8AC3E}">
        <p14:creationId xmlns:p14="http://schemas.microsoft.com/office/powerpoint/2010/main" val="33672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2DA74B-3886-429B-87DA-76A4423FEBE3}"/>
              </a:ext>
            </a:extLst>
          </p:cNvPr>
          <p:cNvCxnSpPr>
            <a:cxnSpLocks/>
          </p:cNvCxnSpPr>
          <p:nvPr/>
        </p:nvCxnSpPr>
        <p:spPr>
          <a:xfrm>
            <a:off x="304800" y="5257800"/>
            <a:ext cx="8382000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9AA7F4-911D-41D2-A65E-03978AA96ACD}"/>
              </a:ext>
            </a:extLst>
          </p:cNvPr>
          <p:cNvCxnSpPr>
            <a:cxnSpLocks/>
          </p:cNvCxnSpPr>
          <p:nvPr/>
        </p:nvCxnSpPr>
        <p:spPr>
          <a:xfrm>
            <a:off x="304800" y="3886200"/>
            <a:ext cx="8382000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DES typical structure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8C0D017-0D40-4296-8FBB-383C2BCBA585}"/>
              </a:ext>
            </a:extLst>
          </p:cNvPr>
          <p:cNvSpPr/>
          <p:nvPr/>
        </p:nvSpPr>
        <p:spPr>
          <a:xfrm>
            <a:off x="2163811" y="1388011"/>
            <a:ext cx="3041151" cy="88796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90F87-452F-43A5-B0CC-F9276BCD7A20}"/>
              </a:ext>
            </a:extLst>
          </p:cNvPr>
          <p:cNvSpPr/>
          <p:nvPr/>
        </p:nvSpPr>
        <p:spPr>
          <a:xfrm>
            <a:off x="5333036" y="4409899"/>
            <a:ext cx="935739" cy="550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5AC792F-50A1-4B94-8F43-B00DF6BDE407}"/>
              </a:ext>
            </a:extLst>
          </p:cNvPr>
          <p:cNvSpPr/>
          <p:nvPr/>
        </p:nvSpPr>
        <p:spPr>
          <a:xfrm>
            <a:off x="3187048" y="4409899"/>
            <a:ext cx="1013717" cy="550925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63AED-50BE-4F6A-A4AF-F86B40A775FD}"/>
              </a:ext>
            </a:extLst>
          </p:cNvPr>
          <p:cNvSpPr/>
          <p:nvPr/>
        </p:nvSpPr>
        <p:spPr>
          <a:xfrm>
            <a:off x="1617964" y="4409899"/>
            <a:ext cx="545848" cy="550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0B98FD-0DAB-445C-8E37-8C8CDCAB8CBD}"/>
              </a:ext>
            </a:extLst>
          </p:cNvPr>
          <p:cNvSpPr/>
          <p:nvPr/>
        </p:nvSpPr>
        <p:spPr>
          <a:xfrm>
            <a:off x="7466331" y="4409899"/>
            <a:ext cx="545848" cy="550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F2ABF4-214E-407C-879C-CA67E0C01681}"/>
              </a:ext>
            </a:extLst>
          </p:cNvPr>
          <p:cNvCxnSpPr>
            <a:stCxn id="14" idx="6"/>
            <a:endCxn id="13" idx="3"/>
          </p:cNvCxnSpPr>
          <p:nvPr/>
        </p:nvCxnSpPr>
        <p:spPr>
          <a:xfrm>
            <a:off x="2163811" y="4685362"/>
            <a:ext cx="1023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D21D6E-5DAA-4DA7-9BE2-A29E8CAB1451}"/>
              </a:ext>
            </a:extLst>
          </p:cNvPr>
          <p:cNvCxnSpPr>
            <a:stCxn id="13" idx="0"/>
            <a:endCxn id="9" idx="1"/>
          </p:cNvCxnSpPr>
          <p:nvPr/>
        </p:nvCxnSpPr>
        <p:spPr>
          <a:xfrm>
            <a:off x="4200765" y="4685362"/>
            <a:ext cx="1132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C7F676-AA3C-4339-9234-4B9A7199AFC2}"/>
              </a:ext>
            </a:extLst>
          </p:cNvPr>
          <p:cNvCxnSpPr>
            <a:stCxn id="9" idx="3"/>
            <a:endCxn id="15" idx="2"/>
          </p:cNvCxnSpPr>
          <p:nvPr/>
        </p:nvCxnSpPr>
        <p:spPr>
          <a:xfrm>
            <a:off x="6268775" y="4685362"/>
            <a:ext cx="1197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03092EA-EEAF-4C32-B7B1-7BB72030DBF4}"/>
              </a:ext>
            </a:extLst>
          </p:cNvPr>
          <p:cNvSpPr/>
          <p:nvPr/>
        </p:nvSpPr>
        <p:spPr>
          <a:xfrm>
            <a:off x="2947105" y="4496840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B8A653-E744-4745-9C80-1109E5F3188E}"/>
              </a:ext>
            </a:extLst>
          </p:cNvPr>
          <p:cNvSpPr/>
          <p:nvPr/>
        </p:nvSpPr>
        <p:spPr>
          <a:xfrm>
            <a:off x="5715277" y="4601167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139F63-DEB5-4425-9C1F-ACFBD838AF88}"/>
              </a:ext>
            </a:extLst>
          </p:cNvPr>
          <p:cNvSpPr/>
          <p:nvPr/>
        </p:nvSpPr>
        <p:spPr>
          <a:xfrm>
            <a:off x="3399108" y="4578289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ED5610-BE5E-4AB8-BE8C-58378049C685}"/>
              </a:ext>
            </a:extLst>
          </p:cNvPr>
          <p:cNvSpPr/>
          <p:nvPr/>
        </p:nvSpPr>
        <p:spPr>
          <a:xfrm>
            <a:off x="3611168" y="4578289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D1AAAD-DDB0-4C2A-B423-1A0AA5CFC852}"/>
              </a:ext>
            </a:extLst>
          </p:cNvPr>
          <p:cNvSpPr/>
          <p:nvPr/>
        </p:nvSpPr>
        <p:spPr>
          <a:xfrm>
            <a:off x="4619641" y="4522464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0BFE14-EB68-4010-AC3F-E9A40BC9A047}"/>
              </a:ext>
            </a:extLst>
          </p:cNvPr>
          <p:cNvSpPr/>
          <p:nvPr/>
        </p:nvSpPr>
        <p:spPr>
          <a:xfrm>
            <a:off x="6912833" y="4468927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5134AA-928C-4E6E-8A6D-A083217804F7}"/>
              </a:ext>
            </a:extLst>
          </p:cNvPr>
          <p:cNvSpPr/>
          <p:nvPr/>
        </p:nvSpPr>
        <p:spPr>
          <a:xfrm>
            <a:off x="1830958" y="4606182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94718A-E54E-4E18-8CC6-C53E080BAC1E}"/>
              </a:ext>
            </a:extLst>
          </p:cNvPr>
          <p:cNvSpPr/>
          <p:nvPr/>
        </p:nvSpPr>
        <p:spPr>
          <a:xfrm>
            <a:off x="7732169" y="4613980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7EC27C-7365-46AE-8235-19ED8B0A9BBC}"/>
              </a:ext>
            </a:extLst>
          </p:cNvPr>
          <p:cNvSpPr/>
          <p:nvPr/>
        </p:nvSpPr>
        <p:spPr>
          <a:xfrm>
            <a:off x="3831107" y="4578289"/>
            <a:ext cx="112208" cy="1574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A002D2-0814-41CB-B269-D873F50D2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68" y="2757124"/>
            <a:ext cx="1362623" cy="8663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0429AB-EA3E-49FE-A1CC-C37B56CC0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46" y="2757124"/>
            <a:ext cx="1362623" cy="866376"/>
          </a:xfrm>
          <a:prstGeom prst="rect">
            <a:avLst/>
          </a:prstGeom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D9917874-6576-447E-9238-5CF11DF22788}"/>
              </a:ext>
            </a:extLst>
          </p:cNvPr>
          <p:cNvSpPr/>
          <p:nvPr/>
        </p:nvSpPr>
        <p:spPr>
          <a:xfrm>
            <a:off x="1588722" y="3701885"/>
            <a:ext cx="545848" cy="62962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04EF445B-98C5-446E-88B9-12243EF31675}"/>
              </a:ext>
            </a:extLst>
          </p:cNvPr>
          <p:cNvSpPr/>
          <p:nvPr/>
        </p:nvSpPr>
        <p:spPr>
          <a:xfrm>
            <a:off x="5554561" y="3701885"/>
            <a:ext cx="545848" cy="62962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F5AF7121-6FC7-4987-9F6B-20829F4A5695}"/>
              </a:ext>
            </a:extLst>
          </p:cNvPr>
          <p:cNvSpPr/>
          <p:nvPr/>
        </p:nvSpPr>
        <p:spPr>
          <a:xfrm>
            <a:off x="3511316" y="1655275"/>
            <a:ext cx="431998" cy="47222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36D0C9-121F-4132-A180-BE2D9BF806B6}"/>
              </a:ext>
            </a:extLst>
          </p:cNvPr>
          <p:cNvSpPr/>
          <p:nvPr/>
        </p:nvSpPr>
        <p:spPr>
          <a:xfrm rot="2905327">
            <a:off x="3282086" y="3055225"/>
            <a:ext cx="2354990" cy="61531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CED24F-0E2F-4C4D-82DC-1133209BF8A5}"/>
              </a:ext>
            </a:extLst>
          </p:cNvPr>
          <p:cNvSpPr txBox="1"/>
          <p:nvPr/>
        </p:nvSpPr>
        <p:spPr>
          <a:xfrm>
            <a:off x="3945245" y="1653939"/>
            <a:ext cx="1115808" cy="38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resources</a:t>
            </a:r>
            <a:endParaRPr lang="en-GB" dirty="0"/>
          </a:p>
        </p:txBody>
      </p:sp>
      <p:sp>
        <p:nvSpPr>
          <p:cNvPr id="37" name="Flowchart: Multidocument 36">
            <a:extLst>
              <a:ext uri="{FF2B5EF4-FFF2-40B4-BE49-F238E27FC236}">
                <a16:creationId xmlns:a16="http://schemas.microsoft.com/office/drawing/2014/main" id="{158A0A24-F781-4F99-AF24-E47101473862}"/>
              </a:ext>
            </a:extLst>
          </p:cNvPr>
          <p:cNvSpPr/>
          <p:nvPr/>
        </p:nvSpPr>
        <p:spPr>
          <a:xfrm>
            <a:off x="2675429" y="1653939"/>
            <a:ext cx="723679" cy="473557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0253FE-470B-4576-8782-9A1F88F1FD87}"/>
              </a:ext>
            </a:extLst>
          </p:cNvPr>
          <p:cNvSpPr txBox="1"/>
          <p:nvPr/>
        </p:nvSpPr>
        <p:spPr>
          <a:xfrm>
            <a:off x="2983444" y="5714534"/>
            <a:ext cx="1420925" cy="38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time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CD1026-A9A9-4077-893F-54403B8B3E63}"/>
              </a:ext>
            </a:extLst>
          </p:cNvPr>
          <p:cNvSpPr txBox="1"/>
          <p:nvPr/>
        </p:nvSpPr>
        <p:spPr>
          <a:xfrm>
            <a:off x="5169429" y="5713772"/>
            <a:ext cx="1600451" cy="38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Utilization rate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3F27F2-C046-4BF5-8DEB-9D14024E7B41}"/>
              </a:ext>
            </a:extLst>
          </p:cNvPr>
          <p:cNvSpPr txBox="1"/>
          <p:nvPr/>
        </p:nvSpPr>
        <p:spPr>
          <a:xfrm>
            <a:off x="7310375" y="5713772"/>
            <a:ext cx="1681225" cy="38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in process</a:t>
            </a:r>
            <a:endParaRPr lang="en-GB" dirty="0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A82BAB9C-0C88-4431-A402-3D665F68A8E5}"/>
              </a:ext>
            </a:extLst>
          </p:cNvPr>
          <p:cNvSpPr/>
          <p:nvPr/>
        </p:nvSpPr>
        <p:spPr>
          <a:xfrm>
            <a:off x="3411463" y="5039528"/>
            <a:ext cx="545848" cy="5509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1BACE338-986D-4592-A9A7-667E106FC71A}"/>
              </a:ext>
            </a:extLst>
          </p:cNvPr>
          <p:cNvSpPr/>
          <p:nvPr/>
        </p:nvSpPr>
        <p:spPr>
          <a:xfrm>
            <a:off x="5555792" y="5061835"/>
            <a:ext cx="545848" cy="5509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1084400A-7B2D-4083-AE62-673EBBF897DD}"/>
              </a:ext>
            </a:extLst>
          </p:cNvPr>
          <p:cNvSpPr/>
          <p:nvPr/>
        </p:nvSpPr>
        <p:spPr>
          <a:xfrm>
            <a:off x="7515349" y="5082117"/>
            <a:ext cx="545848" cy="5509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C0BC53-2394-4A7B-875B-F2B5FEA6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615" y="1388010"/>
            <a:ext cx="1126584" cy="1133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5BF6C-0861-4207-B17B-0C6F8A80DF9F}"/>
              </a:ext>
            </a:extLst>
          </p:cNvPr>
          <p:cNvSpPr txBox="1"/>
          <p:nvPr/>
        </p:nvSpPr>
        <p:spPr>
          <a:xfrm>
            <a:off x="304800" y="22098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1AC156-0FA5-4627-8008-A674508DB1EE}"/>
              </a:ext>
            </a:extLst>
          </p:cNvPr>
          <p:cNvSpPr txBox="1"/>
          <p:nvPr/>
        </p:nvSpPr>
        <p:spPr>
          <a:xfrm>
            <a:off x="304800" y="43434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3FFE1-5D73-4905-8917-886EA51CF651}"/>
              </a:ext>
            </a:extLst>
          </p:cNvPr>
          <p:cNvSpPr txBox="1"/>
          <p:nvPr/>
        </p:nvSpPr>
        <p:spPr>
          <a:xfrm>
            <a:off x="381000" y="5638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6151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Simulation of Emergency Departments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It is one of the most studied topics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Simple in structure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However complex in operations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Susceptible to swift overcrowding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Life critical stage in the healthcare</a:t>
            </a:r>
          </a:p>
        </p:txBody>
      </p:sp>
    </p:spTree>
    <p:extLst>
      <p:ext uri="{BB962C8B-B14F-4D97-AF65-F5344CB8AC3E}">
        <p14:creationId xmlns:p14="http://schemas.microsoft.com/office/powerpoint/2010/main" val="340092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etview rendering of the new Dauphin Regional Health Centre Emergency Department floorplan.">
            <a:extLst>
              <a:ext uri="{FF2B5EF4-FFF2-40B4-BE49-F238E27FC236}">
                <a16:creationId xmlns:a16="http://schemas.microsoft.com/office/drawing/2014/main" id="{345740B0-CFAA-4F2B-832B-ED4F8FE71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152400" y="152410"/>
            <a:ext cx="8839180" cy="6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Main KPIs</a:t>
            </a:r>
            <a:endParaRPr lang="en-US" altLang="en-US" sz="2800" b="0" dirty="0">
              <a:uFill>
                <a:solidFill>
                  <a:srgbClr val="164164"/>
                </a:solidFill>
              </a:uFill>
              <a:latin typeface="Arial" pitchFamily="34" charset="0"/>
            </a:endParaRP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LOS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Waiting time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Treatment time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Staff utilization</a:t>
            </a:r>
          </a:p>
        </p:txBody>
      </p:sp>
    </p:spTree>
    <p:extLst>
      <p:ext uri="{BB962C8B-B14F-4D97-AF65-F5344CB8AC3E}">
        <p14:creationId xmlns:p14="http://schemas.microsoft.com/office/powerpoint/2010/main" val="369954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94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-26988"/>
            <a:ext cx="7414007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0" dirty="0">
                <a:uFill>
                  <a:solidFill>
                    <a:srgbClr val="164164"/>
                  </a:solidFill>
                </a:uFill>
                <a:latin typeface="Arial" pitchFamily="34" charset="0"/>
              </a:rPr>
              <a:t>Case study</a:t>
            </a: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pt-BR" altLang="en-US" dirty="0">
                <a:solidFill>
                  <a:srgbClr val="898989"/>
                </a:solidFill>
                <a:latin typeface="Calibri" pitchFamily="34" charset="0"/>
              </a:rPr>
              <a:t>Tillal Eldabi</a:t>
            </a:r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025" y="692150"/>
            <a:ext cx="7011988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Main characteristics of our system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Conceptual model of patients’ flow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Categories and percentages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Arrival rates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Resources allocation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HDP</a:t>
            </a:r>
          </a:p>
        </p:txBody>
      </p:sp>
    </p:spTree>
    <p:extLst>
      <p:ext uri="{BB962C8B-B14F-4D97-AF65-F5344CB8AC3E}">
        <p14:creationId xmlns:p14="http://schemas.microsoft.com/office/powerpoint/2010/main" val="276536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515</Words>
  <Application>Microsoft Office PowerPoint</Application>
  <PresentationFormat>On-screen Show (4:3)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ヒラギノ角ゴ Pro W3</vt:lpstr>
      <vt:lpstr>Office Theme</vt:lpstr>
      <vt:lpstr>PowerPoint Presentation</vt:lpstr>
      <vt:lpstr>Talk plan</vt:lpstr>
      <vt:lpstr>PowerPoint Presentation</vt:lpstr>
      <vt:lpstr>When to use Simulation?</vt:lpstr>
      <vt:lpstr>DES typical structure</vt:lpstr>
      <vt:lpstr>Simulation of Emergency Departments</vt:lpstr>
      <vt:lpstr>PowerPoint Presentation</vt:lpstr>
      <vt:lpstr>Main KPIs</vt:lpstr>
      <vt:lpstr>Case study</vt:lpstr>
      <vt:lpstr>PowerPoint Presentation</vt:lpstr>
      <vt:lpstr>Patients arrivals by category</vt:lpstr>
      <vt:lpstr>Arrival rates per time period</vt:lpstr>
      <vt:lpstr>The base model</vt:lpstr>
      <vt:lpstr>Validation: arrivals per hour</vt:lpstr>
      <vt:lpstr>Disaster scenario modelling</vt:lpstr>
      <vt:lpstr>Patients arrival (disaster scenario)</vt:lpstr>
      <vt:lpstr>LOS Difference of % by category – Bus crash</vt:lpstr>
      <vt:lpstr>Hospital Disaster Plan (HDP)</vt:lpstr>
      <vt:lpstr>LOS Difference of % by category - HDP</vt:lpstr>
      <vt:lpstr>LOS Difference of % by category – Simulated plan  (adding 2 major doctor to HDP)</vt:lpstr>
      <vt:lpstr>Overall comparison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</dc:creator>
  <cp:lastModifiedBy>Tillal Eldabi</cp:lastModifiedBy>
  <cp:revision>105</cp:revision>
  <dcterms:created xsi:type="dcterms:W3CDTF">2016-03-26T11:23:44Z</dcterms:created>
  <dcterms:modified xsi:type="dcterms:W3CDTF">2018-04-21T13:53:49Z</dcterms:modified>
</cp:coreProperties>
</file>