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1" r:id="rId4"/>
    <p:sldId id="262" r:id="rId5"/>
    <p:sldId id="264" r:id="rId6"/>
    <p:sldId id="266" r:id="rId7"/>
    <p:sldId id="265" r:id="rId8"/>
    <p:sldId id="271" r:id="rId9"/>
    <p:sldId id="267" r:id="rId10"/>
    <p:sldId id="268" r:id="rId11"/>
    <p:sldId id="269" r:id="rId12"/>
    <p:sldId id="270" r:id="rId13"/>
    <p:sldId id="274" r:id="rId14"/>
    <p:sldId id="273" r:id="rId15"/>
    <p:sldId id="275" r:id="rId16"/>
    <p:sldId id="277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1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2DC04-9BE7-4589-A3F3-4B0993E0FB59}" type="datetimeFigureOut">
              <a:rPr lang="en-US" smtClean="0"/>
              <a:t>23-Apr-18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2C24-FCD1-41A1-856B-98F830E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7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23-Apr-18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6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23-Apr-18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23-Apr-18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6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23-Apr-18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0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23-Apr-18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5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23-Apr-18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6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23-Apr-18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0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23-Apr-18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6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23-Apr-18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0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23-Apr-18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0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23-Apr-18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6F0C-87B6-44AE-B96A-063FC194FB7E}" type="datetimeFigureOut">
              <a:rPr lang="en-US" smtClean="0"/>
              <a:t>23-Apr-18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1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6764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Impact of Security Factors on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E.Government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User Perspective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" y="5042118"/>
            <a:ext cx="2781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of IT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64008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Hasan Razzaqi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7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>
                <a:latin typeface="Arial" charset="0"/>
              </a:rPr>
              <a:t>Theoretical Framework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758438"/>
            <a:ext cx="8229600" cy="587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Hypothesis</a:t>
            </a:r>
          </a:p>
          <a:p>
            <a:pPr>
              <a:spcBef>
                <a:spcPts val="1200"/>
              </a:spcBef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H1a</a:t>
            </a: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: Human computer interaction positively influences the relationship between e-Government technology and user centric e-Government security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H1b: User privacy positively influences the relationship between e-Government technology and user centric 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e-Government.</a:t>
            </a:r>
          </a:p>
          <a:p>
            <a:pPr>
              <a:spcBef>
                <a:spcPts val="1200"/>
              </a:spcBef>
            </a:pP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H1c: Web design quality positively influences the relationship between e-Government technology and user centric e-Government security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H2: e-Government technology positively influences user trust in e-Government services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H3a: User trust on e-Government negatively influences user centric e-Government security </a:t>
            </a:r>
          </a:p>
          <a:p>
            <a:pPr>
              <a:spcBef>
                <a:spcPts val="1200"/>
              </a:spcBef>
            </a:pP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H3b: User trust on e-Government negatively influences the risk felt by users of 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e-Government.</a:t>
            </a:r>
          </a:p>
          <a:p>
            <a:pPr>
              <a:spcBef>
                <a:spcPts val="1200"/>
              </a:spcBef>
            </a:pP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H4: User felt risk negatively influences user centric e-Government security</a:t>
            </a:r>
          </a:p>
          <a:p>
            <a:pPr>
              <a:spcBef>
                <a:spcPts val="1200"/>
              </a:spcBef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H5a</a:t>
            </a: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: Perceived ease of use of e-Government services positively influences user trust in e-Government.</a:t>
            </a:r>
          </a:p>
          <a:p>
            <a:pPr>
              <a:spcBef>
                <a:spcPts val="1200"/>
              </a:spcBef>
            </a:pP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H5b: Perceived usefulness of e-Government services positively influences user trust in e-Government.</a:t>
            </a:r>
          </a:p>
          <a:p>
            <a:pPr>
              <a:spcBef>
                <a:spcPts val="1200"/>
              </a:spcBef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H6a</a:t>
            </a: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: Education level of users positively influences user trust in e-Government.</a:t>
            </a:r>
          </a:p>
          <a:p>
            <a:pPr>
              <a:spcBef>
                <a:spcPts val="1200"/>
              </a:spcBef>
            </a:pP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H6b: Experience of users in e-Government positively influences user trust in e-Government. </a:t>
            </a:r>
          </a:p>
          <a:p>
            <a:pPr>
              <a:spcBef>
                <a:spcPts val="1200"/>
              </a:spcBef>
            </a:pP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H6c: Nationality of users influences user trust in e-Government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.</a:t>
            </a:r>
            <a:endParaRPr lang="en-US" altLang="en-US" sz="14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57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latin typeface="Arial" charset="0"/>
              </a:rPr>
              <a:t>Methodology</a:t>
            </a:r>
            <a:endParaRPr lang="en-US" altLang="en-US" sz="2800" dirty="0"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57299"/>
            <a:ext cx="8229600" cy="4838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 defTabSz="457200" eaLnBrk="0" fontAlgn="base" hangingPunct="0">
              <a:spcBef>
                <a:spcPts val="1200"/>
              </a:spcBef>
              <a:spcAft>
                <a:spcPct val="0"/>
              </a:spcAft>
              <a:buFont typeface="Arial" charset="0"/>
              <a:buChar char="•"/>
              <a:defRPr sz="2400" b="0" i="0">
                <a:latin typeface="Arial" charset="0"/>
                <a:ea typeface="ヒラギノ角ゴ Pro W3" charset="-128"/>
                <a:cs typeface="Arial"/>
              </a:defRPr>
            </a:lvl1pPr>
            <a:lvl2pPr marL="742950" indent="-28575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en-GB" dirty="0"/>
              <a:t>The survey research method </a:t>
            </a:r>
            <a:r>
              <a:rPr lang="en-GB" dirty="0" smtClean="0"/>
              <a:t>was used in this research (Pilot survey – </a:t>
            </a:r>
            <a:r>
              <a:rPr lang="en-GB" dirty="0" smtClean="0"/>
              <a:t>52 </a:t>
            </a:r>
            <a:r>
              <a:rPr lang="en-GB" dirty="0" smtClean="0"/>
              <a:t>valid </a:t>
            </a:r>
            <a:r>
              <a:rPr lang="en-GB" dirty="0" smtClean="0"/>
              <a:t>responses </a:t>
            </a:r>
            <a:r>
              <a:rPr lang="en-GB" dirty="0" smtClean="0"/>
              <a:t>and Main Survey </a:t>
            </a:r>
            <a:r>
              <a:rPr lang="en-GB" smtClean="0"/>
              <a:t>– </a:t>
            </a:r>
            <a:r>
              <a:rPr lang="en-GB" smtClean="0"/>
              <a:t>306 </a:t>
            </a:r>
            <a:r>
              <a:rPr lang="en-GB" dirty="0" smtClean="0"/>
              <a:t>valid </a:t>
            </a:r>
            <a:r>
              <a:rPr lang="en-GB" dirty="0" smtClean="0"/>
              <a:t>response)  </a:t>
            </a:r>
            <a:endParaRPr lang="en-US" dirty="0"/>
          </a:p>
          <a:p>
            <a:r>
              <a:rPr lang="en-GB" dirty="0"/>
              <a:t>A questionnaire </a:t>
            </a:r>
            <a:r>
              <a:rPr lang="en-GB" dirty="0" smtClean="0"/>
              <a:t>(58 questions) was used </a:t>
            </a:r>
            <a:r>
              <a:rPr lang="en-GB" dirty="0"/>
              <a:t>as the primary data collection tool to elicit the opinions of a large cross-section of population chosen as the sample. </a:t>
            </a:r>
          </a:p>
          <a:p>
            <a:r>
              <a:rPr lang="en-GB" dirty="0" smtClean="0"/>
              <a:t>The primary </a:t>
            </a:r>
            <a:r>
              <a:rPr lang="en-GB" dirty="0"/>
              <a:t>subjects of the sample </a:t>
            </a:r>
            <a:r>
              <a:rPr lang="en-GB" dirty="0" smtClean="0"/>
              <a:t>was the </a:t>
            </a:r>
            <a:r>
              <a:rPr lang="en-GB" dirty="0"/>
              <a:t>ordinary users </a:t>
            </a:r>
            <a:r>
              <a:rPr lang="en-GB" dirty="0" smtClean="0"/>
              <a:t>of </a:t>
            </a:r>
            <a:r>
              <a:rPr lang="en-GB" dirty="0" err="1" smtClean="0"/>
              <a:t>e.government</a:t>
            </a:r>
            <a:r>
              <a:rPr lang="en-GB" dirty="0" smtClean="0"/>
              <a:t> services.</a:t>
            </a:r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data </a:t>
            </a:r>
            <a:r>
              <a:rPr lang="en-GB" dirty="0" smtClean="0"/>
              <a:t>statistical analysis tools (SPSS, Amos 19.0)</a:t>
            </a:r>
          </a:p>
          <a:p>
            <a:pPr lvl="1"/>
            <a:r>
              <a:rPr lang="en-GB" dirty="0" smtClean="0"/>
              <a:t>(Validity test</a:t>
            </a:r>
            <a:r>
              <a:rPr lang="en-GB" dirty="0"/>
              <a:t>, Reliability </a:t>
            </a:r>
            <a:r>
              <a:rPr lang="en-GB" dirty="0" smtClean="0"/>
              <a:t>test</a:t>
            </a:r>
            <a:r>
              <a:rPr lang="en-GB" dirty="0"/>
              <a:t>, Confirmatory Factor </a:t>
            </a:r>
            <a:r>
              <a:rPr lang="en-GB" dirty="0" smtClean="0"/>
              <a:t>Analysis (CFA</a:t>
            </a:r>
            <a:r>
              <a:rPr lang="en-GB" dirty="0"/>
              <a:t>), Structure Equation Modelling (SEM), Path Analysis , </a:t>
            </a:r>
            <a:r>
              <a:rPr lang="en-GB" dirty="0" err="1"/>
              <a:t>Unidimensionality</a:t>
            </a:r>
            <a:r>
              <a:rPr lang="en-GB" dirty="0"/>
              <a:t>, average variance extracted (AVE)</a:t>
            </a:r>
            <a:endParaRPr 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53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latin typeface="Arial" charset="0"/>
              </a:rPr>
              <a:t>Data Analysis and Finding</a:t>
            </a:r>
            <a:endParaRPr lang="en-US" altLang="en-US" sz="2800" dirty="0"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097046"/>
              </p:ext>
            </p:extLst>
          </p:nvPr>
        </p:nvGraphicFramePr>
        <p:xfrm>
          <a:off x="381000" y="1012444"/>
          <a:ext cx="8381999" cy="594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5627">
                  <a:extLst>
                    <a:ext uri="{9D8B030D-6E8A-4147-A177-3AD203B41FA5}">
                      <a16:colId xmlns:a16="http://schemas.microsoft.com/office/drawing/2014/main" val="2246142169"/>
                    </a:ext>
                  </a:extLst>
                </a:gridCol>
                <a:gridCol w="2184876">
                  <a:extLst>
                    <a:ext uri="{9D8B030D-6E8A-4147-A177-3AD203B41FA5}">
                      <a16:colId xmlns:a16="http://schemas.microsoft.com/office/drawing/2014/main" val="2851830603"/>
                    </a:ext>
                  </a:extLst>
                </a:gridCol>
                <a:gridCol w="1228994">
                  <a:extLst>
                    <a:ext uri="{9D8B030D-6E8A-4147-A177-3AD203B41FA5}">
                      <a16:colId xmlns:a16="http://schemas.microsoft.com/office/drawing/2014/main" val="1136440365"/>
                    </a:ext>
                  </a:extLst>
                </a:gridCol>
                <a:gridCol w="1056403">
                  <a:extLst>
                    <a:ext uri="{9D8B030D-6E8A-4147-A177-3AD203B41FA5}">
                      <a16:colId xmlns:a16="http://schemas.microsoft.com/office/drawing/2014/main" val="2399621348"/>
                    </a:ext>
                  </a:extLst>
                </a:gridCol>
                <a:gridCol w="1046920">
                  <a:extLst>
                    <a:ext uri="{9D8B030D-6E8A-4147-A177-3AD203B41FA5}">
                      <a16:colId xmlns:a16="http://schemas.microsoft.com/office/drawing/2014/main" val="813185174"/>
                    </a:ext>
                  </a:extLst>
                </a:gridCol>
                <a:gridCol w="1849179">
                  <a:extLst>
                    <a:ext uri="{9D8B030D-6E8A-4147-A177-3AD203B41FA5}">
                      <a16:colId xmlns:a16="http://schemas.microsoft.com/office/drawing/2014/main" val="401024737"/>
                    </a:ext>
                  </a:extLst>
                </a:gridCol>
              </a:tblGrid>
              <a:tr h="65229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Hypothesis </a:t>
                      </a:r>
                      <a:r>
                        <a:rPr lang="en-US" sz="1000" b="1" dirty="0">
                          <a:effectLst/>
                        </a:rPr>
                        <a:t>No.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Hypothesis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Exogenous</a:t>
                      </a:r>
                    </a:p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Latent</a:t>
                      </a:r>
                    </a:p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Constructs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Endogenous</a:t>
                      </a:r>
                    </a:p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Latent</a:t>
                      </a:r>
                    </a:p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Construct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Results of Hypotheses verification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Explanation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22697983"/>
                  </a:ext>
                </a:extLst>
              </a:tr>
              <a:tr h="87776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H1a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5565" marR="7556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Human computer interaction positively influences the relationship between e-Government technology and user centric e-Government security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HCI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Technology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Accepted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7470" marR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Human computer interaction moderates technology positively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2635587"/>
                  </a:ext>
                </a:extLst>
              </a:tr>
              <a:tr h="87776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H1b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5565" marR="7556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User privacy positively influences the relationship between e-Government technology and user centric e-Government security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EP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Technology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Rejected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7470" marR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User privacy does not moderate technology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95903425"/>
                  </a:ext>
                </a:extLst>
              </a:tr>
              <a:tr h="87776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H1c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5565" marR="7556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Web design quality positively influences the relationship between e-Government technology and user centric e-Government security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Service</a:t>
                      </a:r>
                    </a:p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Quality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Technology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Accepted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7470" marR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Web design quality moderates technology positively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2736172"/>
                  </a:ext>
                </a:extLst>
              </a:tr>
              <a:tr h="65229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5565" marR="7556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E-Government technology positively influences user trust in e-Government services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Technology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Accepted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7470" marR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Technology positively and significantly influences ET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95625635"/>
                  </a:ext>
                </a:extLst>
              </a:tr>
              <a:tr h="65229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H3a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5565" marR="7556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User trust on e-Government negatively influences user centric e-Government security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ESec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Accepted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7470" marR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ET positively and significantly influences ESec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89148979"/>
                  </a:ext>
                </a:extLst>
              </a:tr>
              <a:tr h="65229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H3b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5565" marR="7556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User trust on e-Government negatively influences the risk felt by users of e-Government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Accepted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7470" marR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ET negatively and significantly influences ER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6863807"/>
                  </a:ext>
                </a:extLst>
              </a:tr>
              <a:tr h="42682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5565" marR="7556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User felt risk negatively influences user centric e-Government security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ESec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Accepted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7470" marR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ER negatively and significantly influences </a:t>
                      </a:r>
                      <a:r>
                        <a:rPr lang="en-US" sz="1000" dirty="0" err="1">
                          <a:effectLst/>
                        </a:rPr>
                        <a:t>ESec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0892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9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latin typeface="Arial" charset="0"/>
              </a:rPr>
              <a:t>Data Analysis and Finding</a:t>
            </a:r>
            <a:endParaRPr lang="en-US" altLang="en-US" sz="2800" dirty="0"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390056"/>
              </p:ext>
            </p:extLst>
          </p:nvPr>
        </p:nvGraphicFramePr>
        <p:xfrm>
          <a:off x="609599" y="1166426"/>
          <a:ext cx="8001000" cy="4959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2095">
                  <a:extLst>
                    <a:ext uri="{9D8B030D-6E8A-4147-A177-3AD203B41FA5}">
                      <a16:colId xmlns:a16="http://schemas.microsoft.com/office/drawing/2014/main" val="3660070513"/>
                    </a:ext>
                  </a:extLst>
                </a:gridCol>
                <a:gridCol w="2172175">
                  <a:extLst>
                    <a:ext uri="{9D8B030D-6E8A-4147-A177-3AD203B41FA5}">
                      <a16:colId xmlns:a16="http://schemas.microsoft.com/office/drawing/2014/main" val="3351447617"/>
                    </a:ext>
                  </a:extLst>
                </a:gridCol>
                <a:gridCol w="1022095">
                  <a:extLst>
                    <a:ext uri="{9D8B030D-6E8A-4147-A177-3AD203B41FA5}">
                      <a16:colId xmlns:a16="http://schemas.microsoft.com/office/drawing/2014/main" val="4199384874"/>
                    </a:ext>
                  </a:extLst>
                </a:gridCol>
                <a:gridCol w="1153687">
                  <a:extLst>
                    <a:ext uri="{9D8B030D-6E8A-4147-A177-3AD203B41FA5}">
                      <a16:colId xmlns:a16="http://schemas.microsoft.com/office/drawing/2014/main" val="1013983911"/>
                    </a:ext>
                  </a:extLst>
                </a:gridCol>
                <a:gridCol w="1022095">
                  <a:extLst>
                    <a:ext uri="{9D8B030D-6E8A-4147-A177-3AD203B41FA5}">
                      <a16:colId xmlns:a16="http://schemas.microsoft.com/office/drawing/2014/main" val="1158031808"/>
                    </a:ext>
                  </a:extLst>
                </a:gridCol>
                <a:gridCol w="1608853">
                  <a:extLst>
                    <a:ext uri="{9D8B030D-6E8A-4147-A177-3AD203B41FA5}">
                      <a16:colId xmlns:a16="http://schemas.microsoft.com/office/drawing/2014/main" val="3970736550"/>
                    </a:ext>
                  </a:extLst>
                </a:gridCol>
              </a:tblGrid>
              <a:tr h="110220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H5a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8572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Perceived ease of use of e-government services positively influences user trust in e-government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PEOU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Accepted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10477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PEOU positively and significantly influences ET.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77093411"/>
                  </a:ext>
                </a:extLst>
              </a:tr>
              <a:tr h="110220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H5b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8572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Perceived usefulness of e-government services positively influences user trust in e-government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PU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Accepted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10477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PU positively and significantly influences ET.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4162236"/>
                  </a:ext>
                </a:extLst>
              </a:tr>
              <a:tr h="82665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H6a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8572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Education level of users positively influences user trust in e-government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Education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Accepted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10477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Education is positively correlated to ET.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6936159"/>
                  </a:ext>
                </a:extLst>
              </a:tr>
              <a:tr h="110212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H6b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8572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Experience of users in e-government positively influences user trust in e-government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Experience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Accepted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10477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Experience is positively correlated to ET.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61990864"/>
                  </a:ext>
                </a:extLst>
              </a:tr>
              <a:tr h="82659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H6c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8572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Nationality of users influences user trust in e-government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Nationality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Rejected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104775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Experience is not correlated to ET.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7160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97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latin typeface="Arial" charset="0"/>
              </a:rPr>
              <a:t>Discussion</a:t>
            </a:r>
            <a:endParaRPr lang="en-US" altLang="en-US" sz="2800" dirty="0"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57299"/>
            <a:ext cx="8229600" cy="4838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 defTabSz="457200" eaLnBrk="0" fontAlgn="base" hangingPunct="0">
              <a:spcBef>
                <a:spcPts val="1200"/>
              </a:spcBef>
              <a:spcAft>
                <a:spcPct val="0"/>
              </a:spcAft>
              <a:buFont typeface="Arial" charset="0"/>
              <a:buChar char="•"/>
              <a:defRPr sz="2400" b="0" i="0">
                <a:latin typeface="Arial" charset="0"/>
                <a:ea typeface="ヒラギノ角ゴ Pro W3" charset="-128"/>
                <a:cs typeface="Arial"/>
              </a:defRPr>
            </a:lvl1pPr>
            <a:lvl2pPr marL="742950" indent="-28575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en-US" dirty="0" smtClean="0"/>
              <a:t>Answer </a:t>
            </a:r>
            <a:r>
              <a:rPr lang="en-US" dirty="0"/>
              <a:t>to research question </a:t>
            </a:r>
            <a:r>
              <a:rPr lang="en-US" dirty="0" smtClean="0"/>
              <a:t>1 and 2</a:t>
            </a:r>
          </a:p>
          <a:p>
            <a:r>
              <a:rPr lang="en-US" dirty="0" smtClean="0"/>
              <a:t>User centric factors have a strong influence on </a:t>
            </a:r>
            <a:r>
              <a:rPr lang="en-US" dirty="0" err="1" smtClean="0"/>
              <a:t>e.government</a:t>
            </a:r>
            <a:r>
              <a:rPr lang="en-US" dirty="0" smtClean="0"/>
              <a:t> security.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Technology </a:t>
            </a:r>
            <a:r>
              <a:rPr lang="en-US" sz="2000" dirty="0">
                <a:solidFill>
                  <a:schemeClr val="tx1"/>
                </a:solidFill>
              </a:rPr>
              <a:t>is a strong predictor of user centric </a:t>
            </a:r>
            <a:r>
              <a:rPr lang="en-US" sz="2000" dirty="0" err="1" smtClean="0">
                <a:solidFill>
                  <a:schemeClr val="tx1"/>
                </a:solidFill>
              </a:rPr>
              <a:t>e.government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security mediated by trust. 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HCI </a:t>
            </a:r>
            <a:r>
              <a:rPr lang="en-US" sz="2000" dirty="0">
                <a:solidFill>
                  <a:schemeClr val="tx1"/>
                </a:solidFill>
              </a:rPr>
              <a:t>and web quality design moderate the relationship between technology and user centric </a:t>
            </a:r>
            <a:r>
              <a:rPr lang="en-US" sz="2000" dirty="0" err="1" smtClean="0">
                <a:solidFill>
                  <a:schemeClr val="tx1"/>
                </a:solidFill>
              </a:rPr>
              <a:t>e.government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security positively. 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Perceived </a:t>
            </a:r>
            <a:r>
              <a:rPr lang="en-US" sz="2000" dirty="0">
                <a:solidFill>
                  <a:schemeClr val="tx1"/>
                </a:solidFill>
              </a:rPr>
              <a:t>ease of use and usefulness moderate the relationship between user trust and </a:t>
            </a:r>
            <a:r>
              <a:rPr lang="en-US" sz="2000" dirty="0" err="1" smtClean="0">
                <a:solidFill>
                  <a:schemeClr val="tx1"/>
                </a:solidFill>
              </a:rPr>
              <a:t>e.government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security. 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Contextual </a:t>
            </a:r>
            <a:r>
              <a:rPr lang="en-US" sz="2000" dirty="0">
                <a:solidFill>
                  <a:schemeClr val="tx1"/>
                </a:solidFill>
              </a:rPr>
              <a:t>factors user education and experience influence the relationship between user trust and </a:t>
            </a:r>
            <a:r>
              <a:rPr lang="en-US" sz="2000" dirty="0" err="1" smtClean="0">
                <a:solidFill>
                  <a:schemeClr val="tx1"/>
                </a:solidFill>
              </a:rPr>
              <a:t>e.government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security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21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latin typeface="Arial" charset="0"/>
              </a:rPr>
              <a:t>Conclusion</a:t>
            </a:r>
            <a:endParaRPr lang="en-US" altLang="en-US" sz="2800" dirty="0"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990600"/>
            <a:ext cx="82296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 defTabSz="457200" eaLnBrk="0" fontAlgn="base" hangingPunct="0">
              <a:spcBef>
                <a:spcPts val="1200"/>
              </a:spcBef>
              <a:spcAft>
                <a:spcPct val="0"/>
              </a:spcAft>
              <a:buFont typeface="Arial" charset="0"/>
              <a:buChar char="•"/>
              <a:defRPr sz="2400" b="0" i="0">
                <a:latin typeface="Arial" charset="0"/>
                <a:ea typeface="ヒラギノ角ゴ Pro W3" charset="-128"/>
                <a:cs typeface="Arial"/>
              </a:defRPr>
            </a:lvl1pPr>
            <a:lvl2pPr marL="742950" indent="-28575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en-US" sz="1600" b="1" dirty="0" smtClean="0"/>
              <a:t>Contribution </a:t>
            </a:r>
            <a:r>
              <a:rPr lang="en-US" sz="1600" b="1" dirty="0"/>
              <a:t>to </a:t>
            </a:r>
            <a:r>
              <a:rPr lang="en-US" sz="1600" b="1" dirty="0" smtClean="0"/>
              <a:t>Knowledge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Literature </a:t>
            </a:r>
            <a:r>
              <a:rPr lang="en-US" dirty="0">
                <a:solidFill>
                  <a:schemeClr val="tx1"/>
                </a:solidFill>
              </a:rPr>
              <a:t>is silent on user centric factors affecting </a:t>
            </a:r>
            <a:r>
              <a:rPr lang="en-US" dirty="0" err="1" smtClean="0">
                <a:solidFill>
                  <a:schemeClr val="tx1"/>
                </a:solidFill>
              </a:rPr>
              <a:t>e.government</a:t>
            </a:r>
            <a:r>
              <a:rPr lang="en-US" dirty="0" smtClean="0">
                <a:solidFill>
                  <a:schemeClr val="tx1"/>
                </a:solidFill>
              </a:rPr>
              <a:t> security.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Change in Technology has potential </a:t>
            </a:r>
            <a:r>
              <a:rPr lang="en-US" dirty="0">
                <a:solidFill>
                  <a:schemeClr val="tx1"/>
                </a:solidFill>
              </a:rPr>
              <a:t>to bring out new situations not addressed in the literature and that need to be </a:t>
            </a:r>
            <a:r>
              <a:rPr lang="en-US" dirty="0" smtClean="0">
                <a:solidFill>
                  <a:schemeClr val="tx1"/>
                </a:solidFill>
              </a:rPr>
              <a:t>understood.</a:t>
            </a:r>
          </a:p>
          <a:p>
            <a:r>
              <a:rPr lang="en-US" sz="1600" b="1" dirty="0"/>
              <a:t>Contribution to </a:t>
            </a:r>
            <a:r>
              <a:rPr lang="en-US" sz="1600" b="1" dirty="0" smtClean="0"/>
              <a:t>Theory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expansion of the application of socio-technical theory to understand how the concepts of </a:t>
            </a:r>
            <a:r>
              <a:rPr lang="en-US" dirty="0" err="1" smtClean="0">
                <a:solidFill>
                  <a:schemeClr val="tx1"/>
                </a:solidFill>
              </a:rPr>
              <a:t>e.government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security manifest in reality</a:t>
            </a:r>
          </a:p>
          <a:p>
            <a:r>
              <a:rPr lang="en-US" sz="1600" b="1" dirty="0" smtClean="0"/>
              <a:t>Contribution </a:t>
            </a:r>
            <a:r>
              <a:rPr lang="en-US" sz="1600" b="1" dirty="0"/>
              <a:t>to </a:t>
            </a:r>
            <a:r>
              <a:rPr lang="en-US" sz="1600" b="1" dirty="0" smtClean="0"/>
              <a:t>Methodology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Empirical </a:t>
            </a:r>
            <a:r>
              <a:rPr lang="en-US" dirty="0">
                <a:solidFill>
                  <a:schemeClr val="tx1"/>
                </a:solidFill>
              </a:rPr>
              <a:t>support from the conceptual model developed for answering the research questions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1600" b="1" dirty="0"/>
              <a:t>Contribution to </a:t>
            </a:r>
            <a:r>
              <a:rPr lang="en-US" sz="1600" b="1" dirty="0" smtClean="0"/>
              <a:t>Practice </a:t>
            </a:r>
            <a:r>
              <a:rPr lang="en-US" sz="1600" dirty="0"/>
              <a:t>(users </a:t>
            </a:r>
            <a:r>
              <a:rPr lang="en-US" sz="1600" dirty="0" smtClean="0"/>
              <a:t>can </a:t>
            </a:r>
            <a:r>
              <a:rPr lang="en-US" sz="1600" dirty="0"/>
              <a:t>now know that there are user centric factors that affect e-Government </a:t>
            </a:r>
            <a:r>
              <a:rPr lang="en-US" sz="1600" dirty="0" smtClean="0"/>
              <a:t>security)</a:t>
            </a:r>
            <a:endParaRPr lang="en-US" sz="1600" dirty="0"/>
          </a:p>
          <a:p>
            <a:r>
              <a:rPr lang="en-GB" sz="1600" b="1" dirty="0"/>
              <a:t>Limitations of </a:t>
            </a:r>
            <a:r>
              <a:rPr lang="en-GB" sz="1600" b="1" dirty="0" smtClean="0"/>
              <a:t>Research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Conducted </a:t>
            </a:r>
            <a:r>
              <a:rPr lang="en-US" dirty="0">
                <a:solidFill>
                  <a:schemeClr val="tx1"/>
                </a:solidFill>
              </a:rPr>
              <a:t>in Bahrain - small </a:t>
            </a:r>
            <a:r>
              <a:rPr lang="en-US" dirty="0" smtClean="0">
                <a:solidFill>
                  <a:schemeClr val="tx1"/>
                </a:solidFill>
              </a:rPr>
              <a:t>population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More moderators may need to be brought in and </a:t>
            </a:r>
            <a:r>
              <a:rPr lang="en-US" dirty="0" smtClean="0">
                <a:solidFill>
                  <a:schemeClr val="tx1"/>
                </a:solidFill>
              </a:rPr>
              <a:t>investigated.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results </a:t>
            </a: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dirty="0" smtClean="0">
                <a:solidFill>
                  <a:schemeClr val="tx1"/>
                </a:solidFill>
              </a:rPr>
              <a:t>research </a:t>
            </a:r>
            <a:r>
              <a:rPr lang="en-US" dirty="0">
                <a:solidFill>
                  <a:schemeClr val="tx1"/>
                </a:solidFill>
              </a:rPr>
              <a:t>may not be generalizable</a:t>
            </a:r>
          </a:p>
          <a:p>
            <a:r>
              <a:rPr lang="en-US" sz="1600" b="1" dirty="0"/>
              <a:t>Recommendations for Future </a:t>
            </a:r>
            <a:r>
              <a:rPr lang="en-US" sz="1600" b="1" dirty="0" smtClean="0"/>
              <a:t>Research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Need further </a:t>
            </a:r>
            <a:r>
              <a:rPr lang="en-US" dirty="0">
                <a:solidFill>
                  <a:schemeClr val="tx1"/>
                </a:solidFill>
              </a:rPr>
              <a:t>research in </a:t>
            </a:r>
            <a:r>
              <a:rPr lang="en-US" dirty="0" smtClean="0">
                <a:solidFill>
                  <a:schemeClr val="tx1"/>
                </a:solidFill>
              </a:rPr>
              <a:t>different </a:t>
            </a:r>
            <a:r>
              <a:rPr lang="en-US" dirty="0">
                <a:solidFill>
                  <a:schemeClr val="tx1"/>
                </a:solidFill>
              </a:rPr>
              <a:t>territory </a:t>
            </a:r>
            <a:r>
              <a:rPr lang="en-US" dirty="0" smtClean="0">
                <a:solidFill>
                  <a:schemeClr val="tx1"/>
                </a:solidFill>
              </a:rPr>
              <a:t>larger </a:t>
            </a:r>
            <a:r>
              <a:rPr lang="en-US" dirty="0">
                <a:solidFill>
                  <a:schemeClr val="tx1"/>
                </a:solidFill>
              </a:rPr>
              <a:t>than Bahrain </a:t>
            </a:r>
            <a:r>
              <a:rPr lang="en-US" dirty="0" smtClean="0">
                <a:solidFill>
                  <a:schemeClr val="tx1"/>
                </a:solidFill>
              </a:rPr>
              <a:t>-cloud computing.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26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latin typeface="Arial" charset="0"/>
              </a:rPr>
              <a:t>References</a:t>
            </a:r>
            <a:endParaRPr lang="en-US" altLang="en-US" sz="2800" dirty="0"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990600"/>
            <a:ext cx="82296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 defTabSz="457200" eaLnBrk="0" fontAlgn="base" hangingPunct="0">
              <a:spcBef>
                <a:spcPts val="1200"/>
              </a:spcBef>
              <a:spcAft>
                <a:spcPct val="0"/>
              </a:spcAft>
              <a:buFont typeface="Arial" charset="0"/>
              <a:buChar char="•"/>
              <a:defRPr sz="2400" b="0" i="0">
                <a:latin typeface="Arial" charset="0"/>
                <a:ea typeface="ヒラギノ角ゴ Pro W3" charset="-128"/>
                <a:cs typeface="Arial"/>
              </a:defRPr>
            </a:lvl1pPr>
            <a:lvl2pPr marL="742950" indent="-28575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en-US" sz="1700" dirty="0" err="1"/>
              <a:t>Abunadi</a:t>
            </a:r>
            <a:r>
              <a:rPr lang="en-US" sz="1700" dirty="0"/>
              <a:t>, I. (2015) ‘Characteristics of Electronic Integrated System and Trust in the Provider of Service’, International Journal of Computer Applications, 132, 4(1).</a:t>
            </a:r>
          </a:p>
          <a:p>
            <a:r>
              <a:rPr lang="en-US" sz="1700" dirty="0" err="1" smtClean="0"/>
              <a:t>AlKalbani</a:t>
            </a:r>
            <a:r>
              <a:rPr lang="en-US" sz="1700" dirty="0"/>
              <a:t>, A., Deng, H. and </a:t>
            </a:r>
            <a:r>
              <a:rPr lang="en-US" sz="1700" dirty="0" err="1"/>
              <a:t>Kam</a:t>
            </a:r>
            <a:r>
              <a:rPr lang="en-US" sz="1700" dirty="0"/>
              <a:t>, B. (2015) ‘</a:t>
            </a:r>
            <a:r>
              <a:rPr lang="en-US" sz="1700" dirty="0" err="1"/>
              <a:t>Organisational</a:t>
            </a:r>
            <a:r>
              <a:rPr lang="en-US" sz="1700" dirty="0"/>
              <a:t> security culture and information security compliance for e-Government development: the moderating effect of social pressure’, In PACIS 2015 (pp. 1-11). Association for Information Systems (AIS</a:t>
            </a:r>
            <a:r>
              <a:rPr lang="en-US" sz="1700" dirty="0" smtClean="0"/>
              <a:t>).</a:t>
            </a:r>
          </a:p>
          <a:p>
            <a:r>
              <a:rPr lang="en-US" sz="1700" dirty="0" err="1"/>
              <a:t>Ayyash</a:t>
            </a:r>
            <a:r>
              <a:rPr lang="en-US" sz="1700" dirty="0"/>
              <a:t>, M. M., Ahmad, K. and Singh, D.S.V. (2013) ‘Investigating the effect of information systems factors on trust in e-Government initiative adoption in Palestinian public sector’, Research Journal of Applied Sciences, Engineering and Technology, 5(15), pp.3865-3875</a:t>
            </a:r>
            <a:r>
              <a:rPr lang="en-US" sz="1700" dirty="0" smtClean="0"/>
              <a:t>.</a:t>
            </a:r>
          </a:p>
          <a:p>
            <a:r>
              <a:rPr lang="en-US" sz="1700" dirty="0"/>
              <a:t>Kearney A. T. (2015) Lifting the barriers to ecommerce in ASEAN, Korea</a:t>
            </a:r>
          </a:p>
          <a:p>
            <a:r>
              <a:rPr lang="en-US" sz="1700" dirty="0" err="1" smtClean="0"/>
              <a:t>Lagzian</a:t>
            </a:r>
            <a:r>
              <a:rPr lang="en-US" sz="1700" dirty="0"/>
              <a:t>, M. and </a:t>
            </a:r>
            <a:r>
              <a:rPr lang="en-US" sz="1700" dirty="0" err="1"/>
              <a:t>Naderi</a:t>
            </a:r>
            <a:r>
              <a:rPr lang="en-US" sz="1700" dirty="0"/>
              <a:t>, N. (2015) ‘An Empirical Study of the Factors Affecting Customers’ Acceptance Intention of E-Invoice Services: The Case of Mashhad Electricity Distribution Company.</a:t>
            </a:r>
          </a:p>
          <a:p>
            <a:r>
              <a:rPr lang="en-US" sz="1700" dirty="0" smtClean="0"/>
              <a:t>Shah</a:t>
            </a:r>
            <a:r>
              <a:rPr lang="en-US" sz="1700" dirty="0"/>
              <a:t>, M. H., </a:t>
            </a:r>
            <a:r>
              <a:rPr lang="en-US" sz="1700" dirty="0" err="1"/>
              <a:t>Peikari</a:t>
            </a:r>
            <a:r>
              <a:rPr lang="en-US" sz="1700" dirty="0"/>
              <a:t>, H. R., and </a:t>
            </a:r>
            <a:r>
              <a:rPr lang="en-US" sz="1700" dirty="0" err="1"/>
              <a:t>Yasin</a:t>
            </a:r>
            <a:r>
              <a:rPr lang="en-US" sz="1700" dirty="0"/>
              <a:t>, N. M. (2014) ‘The determinants of individuals’ perceived e-security: Evidence from Malaysia’, </a:t>
            </a:r>
            <a:r>
              <a:rPr lang="en-US" sz="1700" i="1" dirty="0" smtClean="0"/>
              <a:t>International Journal of Information Management</a:t>
            </a:r>
            <a:r>
              <a:rPr lang="en-US" sz="1700" dirty="0" smtClean="0"/>
              <a:t>, 34(1), pp. 48-57.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16352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880408" y="2172898"/>
            <a:ext cx="7162800" cy="1714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 defTabSz="457200" eaLnBrk="0" fontAlgn="base" hangingPunct="0">
              <a:spcBef>
                <a:spcPts val="1200"/>
              </a:spcBef>
              <a:spcAft>
                <a:spcPct val="0"/>
              </a:spcAft>
              <a:buFont typeface="Arial" charset="0"/>
              <a:buChar char="•"/>
              <a:defRPr sz="2400" b="0" i="0">
                <a:latin typeface="Arial" charset="0"/>
                <a:ea typeface="ヒラギノ角ゴ Pro W3" charset="-128"/>
                <a:cs typeface="Arial"/>
              </a:defRPr>
            </a:lvl1pPr>
            <a:lvl2pPr marL="742950" indent="-28575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0" indent="0" algn="ctr">
              <a:buNone/>
            </a:pPr>
            <a:r>
              <a:rPr lang="en-US" sz="6600" dirty="0" smtClean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4433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Agenda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19199"/>
            <a:ext cx="8229600" cy="457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Research Background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Problem definition</a:t>
            </a:r>
            <a:endParaRPr lang="en-US" altLang="en-US" sz="2400" dirty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Aim and Objectives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Theoretical Framework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Methodology</a:t>
            </a:r>
          </a:p>
          <a:p>
            <a:pPr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Data Analysis and Finding</a:t>
            </a:r>
            <a:endParaRPr lang="en-US" altLang="en-US" sz="2400" dirty="0" smtClean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Discussion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Conclusion</a:t>
            </a:r>
          </a:p>
          <a:p>
            <a:pPr>
              <a:spcBef>
                <a:spcPts val="1200"/>
              </a:spcBef>
            </a:pPr>
            <a:endParaRPr lang="en-US" altLang="en-US" sz="2400" dirty="0" smtClean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ts val="1200"/>
              </a:spcBef>
            </a:pPr>
            <a:endParaRPr lang="en-US" altLang="en-US" sz="2400" dirty="0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35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>
                <a:latin typeface="Arial" charset="0"/>
              </a:rPr>
              <a:t>Research </a:t>
            </a:r>
            <a:r>
              <a:rPr lang="en-US" altLang="en-US" sz="2800" dirty="0" smtClean="0">
                <a:latin typeface="Arial" charset="0"/>
              </a:rPr>
              <a:t>Background</a:t>
            </a:r>
            <a:endParaRPr lang="en-US" altLang="en-US" sz="2800" b="0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19198"/>
            <a:ext cx="8229600" cy="541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Many governments have revolutionized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the way 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the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 services being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delivered to the 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people, however these services found to have security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problems (</a:t>
            </a:r>
            <a:r>
              <a:rPr lang="en-US" altLang="en-US" sz="2400" dirty="0" err="1">
                <a:solidFill>
                  <a:schemeClr val="tx1"/>
                </a:solidFill>
                <a:latin typeface="Arial" charset="0"/>
              </a:rPr>
              <a:t>Ihmouda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 et al., 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2015).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Arial" charset="0"/>
              </a:rPr>
              <a:t>i.e</a:t>
            </a:r>
            <a:r>
              <a:rPr lang="en-US" altLang="en-US" sz="2400" b="1" dirty="0" smtClean="0">
                <a:solidFill>
                  <a:schemeClr val="tx1"/>
                </a:solidFill>
                <a:latin typeface="Arial" charset="0"/>
              </a:rPr>
              <a:t> Change in ICT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Many users found to have doubt on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the level of availability, confidentiality, integrity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, accountability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, authenticity and reliability of the e-government services (</a:t>
            </a:r>
            <a:r>
              <a:rPr lang="en-US" altLang="en-US" sz="2400" dirty="0" err="1">
                <a:solidFill>
                  <a:schemeClr val="tx1"/>
                </a:solidFill>
                <a:latin typeface="Arial" charset="0"/>
              </a:rPr>
              <a:t>Priyambodo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, ‎2017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)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Arial" charset="0"/>
              </a:rPr>
              <a:t>i.e</a:t>
            </a:r>
            <a:r>
              <a:rPr lang="en-US" altLang="en-US" sz="2400" b="1" dirty="0" smtClean="0">
                <a:solidFill>
                  <a:schemeClr val="tx1"/>
                </a:solidFill>
                <a:latin typeface="Arial" charset="0"/>
              </a:rPr>
              <a:t> incidents / perception</a:t>
            </a:r>
            <a:endParaRPr lang="en-US" altLang="en-US" sz="2400" b="1" dirty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Ensuring security while users transact via e-Government is a major challenge (Al-</a:t>
            </a:r>
            <a:r>
              <a:rPr lang="en-US" altLang="en-US" sz="2400" dirty="0" err="1">
                <a:solidFill>
                  <a:schemeClr val="tx1"/>
                </a:solidFill>
                <a:latin typeface="Arial" charset="0"/>
              </a:rPr>
              <a:t>Shafi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 and Weerakkody, 2010).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Literature identified many factors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influencing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security (Shah et al., 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2014), however not from user perspective.</a:t>
            </a:r>
            <a:endParaRPr lang="en-US" altLang="en-US" sz="24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75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>
                <a:latin typeface="Arial" charset="0"/>
              </a:rPr>
              <a:t>Problem definition</a:t>
            </a:r>
            <a:endParaRPr lang="en-US" altLang="en-US" sz="2800" b="0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066800"/>
            <a:ext cx="8229600" cy="5124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Factors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concerning users of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 are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not well addressed in the literature 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specially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 security from social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science and management perspective (Shah et al., 2014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).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Lack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of knowledge about user centric factors 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that can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affect the success of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 service including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 security.</a:t>
            </a:r>
          </a:p>
          <a:p>
            <a:pPr lvl="1">
              <a:spcBef>
                <a:spcPts val="1200"/>
              </a:spcBef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Perception </a:t>
            </a: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of lack of ease of use 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and usefulness </a:t>
            </a: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of the technology (</a:t>
            </a:r>
            <a:r>
              <a:rPr lang="en-US" altLang="en-US" sz="1400" dirty="0" err="1">
                <a:solidFill>
                  <a:schemeClr val="tx1"/>
                </a:solidFill>
                <a:latin typeface="Arial" charset="0"/>
              </a:rPr>
              <a:t>Ayyash</a:t>
            </a: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 et al., 2013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).</a:t>
            </a:r>
          </a:p>
          <a:p>
            <a:pPr lvl="1">
              <a:spcBef>
                <a:spcPts val="1200"/>
              </a:spcBef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Perception lack of trust </a:t>
            </a: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of 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users of </a:t>
            </a:r>
            <a:r>
              <a:rPr lang="en-US" altLang="en-US" sz="1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(Abu-</a:t>
            </a:r>
            <a:r>
              <a:rPr lang="en-US" altLang="en-US" sz="1400" dirty="0" err="1">
                <a:solidFill>
                  <a:schemeClr val="tx1"/>
                </a:solidFill>
                <a:latin typeface="Arial" charset="0"/>
              </a:rPr>
              <a:t>Shanab</a:t>
            </a: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 and Al-</a:t>
            </a:r>
            <a:r>
              <a:rPr lang="en-US" altLang="en-US" sz="1400" dirty="0" err="1">
                <a:solidFill>
                  <a:schemeClr val="tx1"/>
                </a:solidFill>
                <a:latin typeface="Arial" charset="0"/>
              </a:rPr>
              <a:t>Azzam</a:t>
            </a: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, 2012).</a:t>
            </a:r>
          </a:p>
          <a:p>
            <a:pPr lvl="1">
              <a:spcBef>
                <a:spcPts val="1200"/>
              </a:spcBef>
            </a:pP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Perception lack of risk and privacy associated </a:t>
            </a: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with the new 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technologies of </a:t>
            </a:r>
            <a:r>
              <a:rPr lang="en-US" altLang="en-US" sz="1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14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altLang="en-US" sz="1400" dirty="0">
                <a:solidFill>
                  <a:schemeClr val="tx1"/>
                </a:solidFill>
                <a:latin typeface="Arial" charset="0"/>
              </a:rPr>
              <a:t>Lim et al., 2015)</a:t>
            </a:r>
            <a:endParaRPr lang="en-US" altLang="en-US" sz="1400" dirty="0" smtClean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Lack of knowledge of how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 security affects government agencies and users.</a:t>
            </a:r>
            <a:endParaRPr lang="en-US" altLang="en-US" sz="24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81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>
                <a:latin typeface="Arial" charset="0"/>
              </a:rPr>
              <a:t>Research Questions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790699"/>
            <a:ext cx="8229600" cy="3238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What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are the factors that can be considered as user-centric and affect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 security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?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endParaRPr lang="en-US" altLang="en-US" sz="2400" dirty="0" smtClean="0">
              <a:solidFill>
                <a:schemeClr val="tx1"/>
              </a:solidFill>
              <a:latin typeface="Arial" charset="0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How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those factors affect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 security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when there is a change in technology?</a:t>
            </a:r>
          </a:p>
        </p:txBody>
      </p:sp>
    </p:spTree>
    <p:extLst>
      <p:ext uri="{BB962C8B-B14F-4D97-AF65-F5344CB8AC3E}">
        <p14:creationId xmlns:p14="http://schemas.microsoft.com/office/powerpoint/2010/main" val="88908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latin typeface="Arial" charset="0"/>
              </a:rPr>
              <a:t>Aim</a:t>
            </a:r>
            <a:endParaRPr lang="en-US" altLang="en-US" sz="2800" dirty="0"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2019299"/>
            <a:ext cx="8229600" cy="2324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o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examine how changing technology as a contextual factor is related to user centric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 security</a:t>
            </a:r>
          </a:p>
          <a:p>
            <a:pPr marL="0" indent="0">
              <a:spcBef>
                <a:spcPts val="1200"/>
              </a:spcBef>
              <a:buNone/>
            </a:pPr>
            <a:endParaRPr lang="en-US" altLang="en-US" sz="24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54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latin typeface="Arial" charset="0"/>
              </a:rPr>
              <a:t>Objectives</a:t>
            </a:r>
            <a:endParaRPr lang="en-US" altLang="en-US" sz="2800" dirty="0"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57299"/>
            <a:ext cx="8229600" cy="4914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To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study the various factors concerning users in the field of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in an environment characterized by changing technology.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To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elicit specific user-centric factors that could be related to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security with the support of theories or models.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To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conceive a model using the factors elicited above that could relate those factors based on theories, concepts and models found in the extant literature.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To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derive findings by testing the model and achieve the aim set. </a:t>
            </a:r>
          </a:p>
          <a:p>
            <a:pPr>
              <a:spcBef>
                <a:spcPts val="1200"/>
              </a:spcBef>
            </a:pPr>
            <a:endParaRPr lang="en-US" altLang="en-US" sz="2400" dirty="0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latin typeface="Arial" charset="0"/>
              </a:rPr>
              <a:t>Theoretical Framework</a:t>
            </a:r>
            <a:endParaRPr lang="en-US" altLang="en-US" sz="2800" dirty="0"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57299"/>
            <a:ext cx="8229600" cy="521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Factors effecting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e.government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 security (Direct / Indirect)</a:t>
            </a:r>
            <a:endParaRPr lang="en-US" altLang="en-US" sz="2400" dirty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1200"/>
              </a:spcBef>
            </a:pP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Risk 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  <a:sym typeface="Wingdings" panose="05000000000000000000" pitchFamily="2" charset="2"/>
              </a:rPr>
              <a:t> e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-government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security (Shah et al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., 2014)</a:t>
            </a:r>
          </a:p>
          <a:p>
            <a:pPr lvl="1">
              <a:spcBef>
                <a:spcPts val="600"/>
              </a:spcBef>
            </a:pP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Trust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  <a:sym typeface="Wingdings" panose="05000000000000000000" pitchFamily="2" charset="2"/>
              </a:rPr>
              <a:t> 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  <a:sym typeface="Wingdings" panose="05000000000000000000" pitchFamily="2" charset="2"/>
              </a:rPr>
              <a:t>Risk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altLang="en-US" sz="1800" dirty="0" err="1">
                <a:solidFill>
                  <a:schemeClr val="tx1"/>
                </a:solidFill>
                <a:latin typeface="Arial" charset="0"/>
              </a:rPr>
              <a:t>AlKalbani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 et al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.,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2015) 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– </a:t>
            </a:r>
            <a:r>
              <a:rPr lang="en-US" altLang="en-US" sz="1800" b="1" dirty="0" smtClean="0">
                <a:solidFill>
                  <a:schemeClr val="tx1"/>
                </a:solidFill>
                <a:latin typeface="Arial" charset="0"/>
              </a:rPr>
              <a:t>TAM and behavior </a:t>
            </a:r>
            <a:r>
              <a:rPr lang="en-US" altLang="en-US" sz="1800" b="1" dirty="0">
                <a:solidFill>
                  <a:schemeClr val="tx1"/>
                </a:solidFill>
                <a:latin typeface="Arial" charset="0"/>
              </a:rPr>
              <a:t>theories </a:t>
            </a:r>
            <a:endParaRPr lang="en-US" altLang="en-US" sz="1800" b="1" dirty="0" smtClean="0">
              <a:solidFill>
                <a:schemeClr val="tx1"/>
              </a:solidFill>
              <a:latin typeface="Arial" charset="0"/>
            </a:endParaRPr>
          </a:p>
          <a:p>
            <a:pPr lvl="2">
              <a:spcBef>
                <a:spcPts val="1200"/>
              </a:spcBef>
            </a:pP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Ease of Use 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  <a:sym typeface="Wingdings" panose="05000000000000000000" pitchFamily="2" charset="2"/>
              </a:rPr>
              <a:t> Trust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altLang="en-US" sz="1800" dirty="0" err="1">
                <a:solidFill>
                  <a:schemeClr val="tx1"/>
                </a:solidFill>
                <a:latin typeface="Arial" charset="0"/>
              </a:rPr>
              <a:t>Ayyash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 et al., 2013) </a:t>
            </a:r>
          </a:p>
          <a:p>
            <a:pPr lvl="2">
              <a:spcBef>
                <a:spcPts val="1200"/>
              </a:spcBef>
            </a:pP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Usefulness 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  <a:sym typeface="Wingdings" panose="05000000000000000000" pitchFamily="2" charset="2"/>
              </a:rPr>
              <a:t>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  <a:sym typeface="Wingdings" panose="05000000000000000000" pitchFamily="2" charset="2"/>
              </a:rPr>
              <a:t>Trust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altLang="en-US" sz="1800" dirty="0" err="1">
                <a:solidFill>
                  <a:schemeClr val="tx1"/>
                </a:solidFill>
                <a:latin typeface="Arial" charset="0"/>
              </a:rPr>
              <a:t>Ayyash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 et al., 2013) </a:t>
            </a:r>
          </a:p>
          <a:p>
            <a:pPr lvl="1">
              <a:spcBef>
                <a:spcPts val="1200"/>
              </a:spcBef>
            </a:pP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Technology 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  <a:sym typeface="Wingdings" panose="05000000000000000000" pitchFamily="2" charset="2"/>
              </a:rPr>
              <a:t> Trust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altLang="en-US" sz="1800" dirty="0" err="1">
                <a:solidFill>
                  <a:schemeClr val="tx1"/>
                </a:solidFill>
                <a:latin typeface="Arial" charset="0"/>
              </a:rPr>
              <a:t>Abunadi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, 2015) </a:t>
            </a:r>
            <a:r>
              <a:rPr lang="en-US" altLang="en-US" sz="1800" b="1" dirty="0" smtClean="0">
                <a:solidFill>
                  <a:schemeClr val="tx1"/>
                </a:solidFill>
                <a:latin typeface="Arial" charset="0"/>
              </a:rPr>
              <a:t>Socio-technical </a:t>
            </a:r>
            <a:r>
              <a:rPr lang="en-US" altLang="en-US" sz="1800" b="1" dirty="0">
                <a:solidFill>
                  <a:schemeClr val="tx1"/>
                </a:solidFill>
                <a:latin typeface="Arial" charset="0"/>
              </a:rPr>
              <a:t>theory, HCI theory and acceptance theories </a:t>
            </a:r>
          </a:p>
          <a:p>
            <a:pPr lvl="1">
              <a:spcBef>
                <a:spcPts val="1200"/>
              </a:spcBef>
            </a:pP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Moderators Factors on Technology (Indirect)</a:t>
            </a:r>
            <a:endParaRPr lang="en-US" altLang="en-US" sz="1800" dirty="0">
              <a:solidFill>
                <a:schemeClr val="tx1"/>
              </a:solidFill>
              <a:latin typeface="Arial" charset="0"/>
            </a:endParaRPr>
          </a:p>
          <a:p>
            <a:pPr lvl="2">
              <a:spcBef>
                <a:spcPts val="1200"/>
              </a:spcBef>
            </a:pP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HCI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  <a:sym typeface="Wingdings" panose="05000000000000000000" pitchFamily="2" charset="2"/>
              </a:rPr>
              <a:t> 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  <a:sym typeface="Wingdings" panose="05000000000000000000" pitchFamily="2" charset="2"/>
              </a:rPr>
              <a:t>Technology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(Zhang et al., 2010) </a:t>
            </a:r>
            <a:endParaRPr lang="en-US" altLang="en-US" sz="1800" dirty="0" smtClean="0">
              <a:solidFill>
                <a:schemeClr val="tx1"/>
              </a:solidFill>
              <a:latin typeface="Arial" charset="0"/>
            </a:endParaRPr>
          </a:p>
          <a:p>
            <a:pPr lvl="2">
              <a:spcBef>
                <a:spcPts val="1200"/>
              </a:spcBef>
            </a:pP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Privacy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  <a:sym typeface="Wingdings" panose="05000000000000000000" pitchFamily="2" charset="2"/>
              </a:rPr>
              <a:t> Technology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altLang="en-US" sz="1800" dirty="0" err="1">
                <a:solidFill>
                  <a:schemeClr val="tx1"/>
                </a:solidFill>
                <a:latin typeface="Arial" charset="0"/>
              </a:rPr>
              <a:t>Lagzian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 and </a:t>
            </a:r>
            <a:r>
              <a:rPr lang="en-US" altLang="en-US" sz="1800" dirty="0" err="1">
                <a:solidFill>
                  <a:schemeClr val="tx1"/>
                </a:solidFill>
                <a:latin typeface="Arial" charset="0"/>
              </a:rPr>
              <a:t>Naderi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, 2015) </a:t>
            </a:r>
          </a:p>
          <a:p>
            <a:pPr lvl="2">
              <a:spcBef>
                <a:spcPts val="1200"/>
              </a:spcBef>
            </a:pP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Web Quality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  <a:sym typeface="Wingdings" panose="05000000000000000000" pitchFamily="2" charset="2"/>
              </a:rPr>
              <a:t> Technology 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altLang="en-US" sz="1800" dirty="0" err="1">
                <a:solidFill>
                  <a:schemeClr val="tx1"/>
                </a:solidFill>
                <a:latin typeface="Arial" charset="0"/>
              </a:rPr>
              <a:t>Lagzian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 and </a:t>
            </a:r>
            <a:r>
              <a:rPr lang="en-US" altLang="en-US" sz="1800" dirty="0" err="1">
                <a:solidFill>
                  <a:schemeClr val="tx1"/>
                </a:solidFill>
                <a:latin typeface="Arial" charset="0"/>
              </a:rPr>
              <a:t>Naderi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, 2015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) </a:t>
            </a:r>
          </a:p>
          <a:p>
            <a:pPr lvl="1">
              <a:spcBef>
                <a:spcPts val="1200"/>
              </a:spcBef>
            </a:pP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Contextual Factors 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on Trust 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(Indirect)</a:t>
            </a:r>
          </a:p>
          <a:p>
            <a:pPr lvl="2">
              <a:spcBef>
                <a:spcPts val="1200"/>
              </a:spcBef>
            </a:pP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Education level, Experience, Nationality 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(Kearney</a:t>
            </a: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altLang="en-US" sz="1800" dirty="0" smtClean="0">
                <a:solidFill>
                  <a:schemeClr val="tx1"/>
                </a:solidFill>
                <a:latin typeface="Arial" charset="0"/>
              </a:rPr>
              <a:t>2015)</a:t>
            </a:r>
            <a:endParaRPr lang="en-US" altLang="en-US" sz="1800" dirty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1200"/>
              </a:spcBef>
            </a:pPr>
            <a:endParaRPr lang="en-US" altLang="en-US" sz="1800" dirty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1200"/>
              </a:spcBef>
            </a:pPr>
            <a:endParaRPr lang="en-US" altLang="en-US" sz="1800" dirty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ts val="1200"/>
              </a:spcBef>
            </a:pPr>
            <a:endParaRPr lang="en-US" altLang="en-US" sz="1800" dirty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ts val="1200"/>
              </a:spcBef>
            </a:pPr>
            <a:endParaRPr lang="en-US" altLang="en-US" sz="1800" dirty="0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37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>
                <a:latin typeface="Arial" charset="0"/>
              </a:rPr>
              <a:t>Theoretical Framework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Dr. Hasan Razzaqi 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57299"/>
            <a:ext cx="8229600" cy="4914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endParaRPr lang="en-US" altLang="en-US" sz="2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993" y="873874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Model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732" y="1162050"/>
            <a:ext cx="8770535" cy="521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52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1612</Words>
  <Application>Microsoft Office PowerPoint</Application>
  <PresentationFormat>On-screen Show (4:3)</PresentationFormat>
  <Paragraphs>203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ヒラギノ角ゴ Pro W3</vt:lpstr>
      <vt:lpstr>Office Theme</vt:lpstr>
      <vt:lpstr>PowerPoint Presentation</vt:lpstr>
      <vt:lpstr>Agenda</vt:lpstr>
      <vt:lpstr>Research Background</vt:lpstr>
      <vt:lpstr>Problem definition</vt:lpstr>
      <vt:lpstr>Research Questions</vt:lpstr>
      <vt:lpstr>Aim</vt:lpstr>
      <vt:lpstr>Objectives</vt:lpstr>
      <vt:lpstr>Theoretical Framework</vt:lpstr>
      <vt:lpstr>Theoretical Framework</vt:lpstr>
      <vt:lpstr>Theoretical Framework</vt:lpstr>
      <vt:lpstr>Methodology</vt:lpstr>
      <vt:lpstr>Data Analysis and Finding</vt:lpstr>
      <vt:lpstr>Data Analysis and Finding</vt:lpstr>
      <vt:lpstr>Discussion</vt:lpstr>
      <vt:lpstr>Conclusion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</dc:creator>
  <cp:lastModifiedBy>hrazzaqi</cp:lastModifiedBy>
  <cp:revision>119</cp:revision>
  <dcterms:created xsi:type="dcterms:W3CDTF">2016-03-26T11:23:44Z</dcterms:created>
  <dcterms:modified xsi:type="dcterms:W3CDTF">2018-04-23T07:28:30Z</dcterms:modified>
</cp:coreProperties>
</file>