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5" r:id="rId3"/>
    <p:sldId id="277" r:id="rId4"/>
    <p:sldId id="278" r:id="rId5"/>
    <p:sldId id="279" r:id="rId6"/>
    <p:sldId id="280" r:id="rId7"/>
    <p:sldId id="281" r:id="rId8"/>
    <p:sldId id="261" r:id="rId9"/>
    <p:sldId id="262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16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53" d="100"/>
          <a:sy n="53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2DC04-9BE7-4589-A3F3-4B0993E0FB59}" type="datetimeFigureOut">
              <a:rPr lang="en-US" smtClean="0"/>
              <a:t>4/29/2018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2C24-FCD1-41A1-856B-98F830E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7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3DCB2-D43E-444E-BCCB-3724CD5093A4}" type="datetime1">
              <a:rPr lang="en-US" smtClean="0"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6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0E61-5CB9-47C2-AAA1-694CF7DE4BEC}" type="datetime1">
              <a:rPr lang="en-US" smtClean="0"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7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ED1-DD73-4419-843C-3E31673BC52C}" type="datetime1">
              <a:rPr lang="en-US" smtClean="0"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6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4ED68-D11C-488D-AE1F-A2CABDA7FB57}" type="datetime1">
              <a:rPr lang="en-US" smtClean="0"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0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A0529-199E-4373-AA2B-CBC2EA9A6507}" type="datetime1">
              <a:rPr lang="en-US" smtClean="0"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5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70F75-2E91-4192-8BA8-085E72958562}" type="datetime1">
              <a:rPr lang="en-US" smtClean="0"/>
              <a:t>4/29/2018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6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04EF-2DC9-4BD5-8F9F-87267BC8C0B7}" type="datetime1">
              <a:rPr lang="en-US" smtClean="0"/>
              <a:t>4/29/2018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0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09ED5-DE08-406D-8860-463000E3BED8}" type="datetime1">
              <a:rPr lang="en-US" smtClean="0"/>
              <a:t>4/29/2018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6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52A8D-A38B-4C56-9008-C0C30B6A7A57}" type="datetime1">
              <a:rPr lang="en-US" smtClean="0"/>
              <a:t>4/29/2018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0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B79D0-4D8B-4D4A-B00F-21C17CA28A1A}" type="datetime1">
              <a:rPr lang="en-US" smtClean="0"/>
              <a:t>4/29/2018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0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E6989-EF4F-4AD4-81E1-613826B3DE21}" type="datetime1">
              <a:rPr lang="en-US" smtClean="0"/>
              <a:t>4/29/2018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1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114C7-1DA1-49F6-9F06-4E3834C605C1}" type="datetime1">
              <a:rPr lang="en-US" smtClean="0"/>
              <a:t>4/29/2018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1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1676400"/>
            <a:ext cx="731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Diamond to Dust of Nirav Modi &amp; Company: Big Hiccups of Punjab National Bank &amp; Indian Banking System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" y="5042118"/>
            <a:ext cx="491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 of Business &amp; Finance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60960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Gagan Kukreja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1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7620000" cy="8763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>7. Possible Major </a:t>
            </a:r>
            <a:r>
              <a:rPr lang="en-US" sz="3600" b="1" dirty="0">
                <a:solidFill>
                  <a:srgbClr val="FF0000"/>
                </a:solidFill>
                <a:latin typeface="+mn-lt"/>
              </a:rPr>
              <a:t>C</a:t>
            </a:r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>ontrols Failure…</a:t>
            </a:r>
            <a:endParaRPr lang="en-US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646" y="1524000"/>
            <a:ext cx="7620000" cy="5105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/>
              <a:t>SWIFT </a:t>
            </a:r>
            <a:r>
              <a:rPr lang="en-US" sz="2400" dirty="0" smtClean="0"/>
              <a:t>requires </a:t>
            </a:r>
            <a:r>
              <a:rPr lang="en-GB" sz="2400" b="1" u="sng" dirty="0">
                <a:solidFill>
                  <a:srgbClr val="FF0000"/>
                </a:solidFill>
              </a:rPr>
              <a:t>maker-verifier-approver chain control </a:t>
            </a:r>
            <a:r>
              <a:rPr lang="en-GB" sz="2400" dirty="0"/>
              <a:t>in place</a:t>
            </a:r>
            <a:r>
              <a:rPr lang="en-US" sz="2400" dirty="0"/>
              <a:t>. </a:t>
            </a:r>
            <a:endParaRPr lang="en-US" sz="2400" dirty="0" smtClean="0"/>
          </a:p>
          <a:p>
            <a:pPr marL="114300" indent="0">
              <a:buNone/>
            </a:pPr>
            <a:r>
              <a:rPr lang="en-US" sz="2400" dirty="0" smtClean="0"/>
              <a:t>Separate individuals </a:t>
            </a:r>
            <a:r>
              <a:rPr lang="en-US" sz="2400" dirty="0"/>
              <a:t>with a  separate </a:t>
            </a:r>
            <a:r>
              <a:rPr lang="en-US" sz="2400" dirty="0" smtClean="0"/>
              <a:t>password in chain; </a:t>
            </a:r>
          </a:p>
          <a:p>
            <a:pPr marL="114300" indent="0">
              <a:buNone/>
            </a:pPr>
            <a:endParaRPr lang="en-US" sz="2400" dirty="0"/>
          </a:p>
          <a:p>
            <a:pPr marL="114300" indent="0">
              <a:buNone/>
            </a:pPr>
            <a:r>
              <a:rPr lang="en-US" sz="2400" b="1" dirty="0" smtClean="0"/>
              <a:t>At the Bank Level : </a:t>
            </a:r>
            <a:r>
              <a:rPr lang="en-US" sz="2400" b="1" dirty="0"/>
              <a:t>Failures in SWIFT controls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maker-verifier –approver </a:t>
            </a:r>
            <a:r>
              <a:rPr lang="en-US" sz="2400" dirty="0" smtClean="0"/>
              <a:t>in </a:t>
            </a:r>
            <a:r>
              <a:rPr lang="en-US" sz="2400" dirty="0"/>
              <a:t>collusion, </a:t>
            </a:r>
            <a:r>
              <a:rPr lang="en-US" sz="2400" dirty="0" smtClean="0"/>
              <a:t> </a:t>
            </a:r>
            <a:r>
              <a:rPr lang="en-US" sz="2400" dirty="0"/>
              <a:t>the maker had access to all the </a:t>
            </a:r>
            <a:r>
              <a:rPr lang="en-US" sz="2400" dirty="0" smtClean="0"/>
              <a:t>passwords</a:t>
            </a:r>
            <a:r>
              <a:rPr lang="en-US" sz="2400" dirty="0"/>
              <a:t>. </a:t>
            </a:r>
          </a:p>
          <a:p>
            <a:r>
              <a:rPr lang="en-US" sz="2400" dirty="0" smtClean="0"/>
              <a:t>Amendments </a:t>
            </a:r>
            <a:r>
              <a:rPr lang="en-US" sz="2400" dirty="0"/>
              <a:t>made in SWIFT messages were </a:t>
            </a:r>
            <a:r>
              <a:rPr lang="en-US" sz="2400" dirty="0" smtClean="0"/>
              <a:t>approved. </a:t>
            </a:r>
            <a:endParaRPr lang="en-US" sz="2400" dirty="0"/>
          </a:p>
          <a:p>
            <a:r>
              <a:rPr lang="en-US" sz="2400" dirty="0" smtClean="0"/>
              <a:t>No </a:t>
            </a:r>
            <a:r>
              <a:rPr lang="en-US" sz="2400" dirty="0"/>
              <a:t>link /interface between CBS  and </a:t>
            </a:r>
            <a:r>
              <a:rPr lang="en-US" sz="2400" dirty="0" smtClean="0"/>
              <a:t>SWIFT. </a:t>
            </a:r>
            <a:endParaRPr lang="en-US" sz="2400" dirty="0"/>
          </a:p>
          <a:p>
            <a:r>
              <a:rPr lang="en-US" sz="2400" dirty="0" smtClean="0"/>
              <a:t>SWIFT transaction </a:t>
            </a:r>
            <a:r>
              <a:rPr lang="en-US" sz="2400" dirty="0"/>
              <a:t>not captured as banking transaction </a:t>
            </a:r>
            <a:r>
              <a:rPr lang="en-US" sz="2400" dirty="0" smtClean="0"/>
              <a:t>in CBS unless </a:t>
            </a:r>
            <a:r>
              <a:rPr lang="en-US" sz="2400" dirty="0"/>
              <a:t>manually entered into CBS or vice versa. 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04FD-09CC-4CD3-B4D1-022406A345A2}" type="slidenum">
              <a:rPr lang="en-US" smtClean="0"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pic>
        <p:nvPicPr>
          <p:cNvPr id="6" name="Picture 5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555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08" y="105508"/>
            <a:ext cx="7819292" cy="1143000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Possible </a:t>
            </a:r>
            <a:r>
              <a:rPr lang="en-US" sz="4000" b="1" dirty="0">
                <a:solidFill>
                  <a:srgbClr val="FF0000"/>
                </a:solidFill>
                <a:latin typeface="+mn-lt"/>
              </a:rPr>
              <a:t>Major Controls </a:t>
            </a:r>
            <a:r>
              <a:rPr lang="en-US" sz="4000" b="1" dirty="0" smtClean="0">
                <a:solidFill>
                  <a:srgbClr val="FF0000"/>
                </a:solidFill>
                <a:latin typeface="+mn-lt"/>
              </a:rPr>
              <a:t>Failure..</a:t>
            </a:r>
            <a:endParaRPr lang="en-US" sz="4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b="1" dirty="0" smtClean="0"/>
              <a:t>At the Bank Level : Failure in Internal Audit Oversight </a:t>
            </a:r>
          </a:p>
          <a:p>
            <a:r>
              <a:rPr lang="en-US" sz="2400" dirty="0" smtClean="0"/>
              <a:t>No </a:t>
            </a:r>
            <a:r>
              <a:rPr lang="en-US" sz="2400" dirty="0"/>
              <a:t>rotation/transfer of staff at the SWIFT desk for 8 </a:t>
            </a:r>
            <a:r>
              <a:rPr lang="en-US" sz="2400" dirty="0" smtClean="0"/>
              <a:t>yrs.</a:t>
            </a:r>
            <a:endParaRPr lang="en-US" sz="2400" dirty="0"/>
          </a:p>
          <a:p>
            <a:r>
              <a:rPr lang="en-US" sz="2400" dirty="0"/>
              <a:t>No documentation for LOU </a:t>
            </a:r>
            <a:r>
              <a:rPr lang="en-US" sz="2400" dirty="0" smtClean="0"/>
              <a:t>retained at bank. All documents </a:t>
            </a:r>
            <a:r>
              <a:rPr lang="en-US" sz="2400" dirty="0"/>
              <a:t>returned to the client against the Rules. </a:t>
            </a:r>
          </a:p>
          <a:p>
            <a:r>
              <a:rPr lang="en-US" sz="2400" dirty="0"/>
              <a:t>Internal audit did not reconcile SWIFT transactions with the </a:t>
            </a:r>
            <a:r>
              <a:rPr lang="en-US" sz="2400" dirty="0" smtClean="0"/>
              <a:t> transactions recorded in CBS.</a:t>
            </a:r>
            <a:endParaRPr lang="en-US" sz="2400" dirty="0"/>
          </a:p>
          <a:p>
            <a:r>
              <a:rPr lang="en-US" sz="2400" dirty="0"/>
              <a:t>Internal audit </a:t>
            </a:r>
            <a:r>
              <a:rPr lang="en-US" sz="2400" dirty="0" smtClean="0"/>
              <a:t>did </a:t>
            </a:r>
            <a:r>
              <a:rPr lang="en-US" sz="2400" dirty="0"/>
              <a:t>not verify SWIFT transactions. </a:t>
            </a:r>
          </a:p>
          <a:p>
            <a:r>
              <a:rPr lang="en-US" sz="2400" dirty="0"/>
              <a:t>Internal audit did not </a:t>
            </a:r>
            <a:r>
              <a:rPr lang="en-US" sz="2400" dirty="0" smtClean="0"/>
              <a:t>reconcile </a:t>
            </a:r>
            <a:r>
              <a:rPr lang="en-US" sz="2400" dirty="0" err="1"/>
              <a:t>Nostro</a:t>
            </a:r>
            <a:r>
              <a:rPr lang="en-US" sz="2400" dirty="0"/>
              <a:t> </a:t>
            </a:r>
            <a:r>
              <a:rPr lang="en-US" sz="2400" dirty="0" smtClean="0"/>
              <a:t>transactions. </a:t>
            </a:r>
            <a:endParaRPr lang="en-US" sz="2400" dirty="0"/>
          </a:p>
          <a:p>
            <a:r>
              <a:rPr lang="en-US" sz="2400" dirty="0"/>
              <a:t>No </a:t>
            </a:r>
            <a:r>
              <a:rPr lang="en-US" sz="2400" dirty="0" smtClean="0"/>
              <a:t>red flags raised- if no  transaction trail found. </a:t>
            </a:r>
            <a:endParaRPr lang="en-US" sz="2400" dirty="0"/>
          </a:p>
          <a:p>
            <a:r>
              <a:rPr lang="en-US" sz="2400" dirty="0"/>
              <a:t>No red flag </a:t>
            </a:r>
            <a:r>
              <a:rPr lang="en-US" sz="2400" dirty="0" smtClean="0"/>
              <a:t>raised- unusual transactions </a:t>
            </a:r>
            <a:r>
              <a:rPr lang="en-US" sz="2400" dirty="0"/>
              <a:t>observed  in </a:t>
            </a:r>
            <a:r>
              <a:rPr lang="en-US" sz="2400" dirty="0" err="1"/>
              <a:t>Nostro</a:t>
            </a:r>
            <a:r>
              <a:rPr lang="en-US" sz="2400" dirty="0"/>
              <a:t> accounts.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04FD-09CC-4CD3-B4D1-022406A345A2}" type="slidenum">
              <a:rPr lang="en-US" smtClean="0"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pic>
        <p:nvPicPr>
          <p:cNvPr id="6" name="Picture 5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742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2" y="266700"/>
            <a:ext cx="76200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FF0000"/>
                </a:solidFill>
                <a:latin typeface="+mn-lt"/>
              </a:rPr>
              <a:t>Possible </a:t>
            </a:r>
            <a:r>
              <a:rPr lang="en-US" sz="3600" b="1" dirty="0" smtClean="0">
                <a:solidFill>
                  <a:srgbClr val="FF0000"/>
                </a:solidFill>
                <a:latin typeface="+mn-lt"/>
              </a:rPr>
              <a:t>Major Controls Failure..</a:t>
            </a:r>
            <a:endParaRPr lang="en-US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9700"/>
            <a:ext cx="8382000" cy="4743233"/>
          </a:xfrm>
        </p:spPr>
        <p:txBody>
          <a:bodyPr anchor="ctr">
            <a:normAutofit fontScale="92500" lnSpcReduction="10000"/>
          </a:bodyPr>
          <a:lstStyle/>
          <a:p>
            <a:pPr marL="114300" indent="0">
              <a:buNone/>
            </a:pPr>
            <a:endParaRPr lang="en-US" sz="2600" b="1" dirty="0" smtClean="0"/>
          </a:p>
          <a:p>
            <a:pPr marL="114300" indent="0">
              <a:buNone/>
            </a:pPr>
            <a:r>
              <a:rPr lang="en-US" sz="2600" b="1" dirty="0" smtClean="0"/>
              <a:t>At The Bank Level : Lapses by External </a:t>
            </a:r>
            <a:r>
              <a:rPr lang="en-US" sz="2600" b="1" dirty="0"/>
              <a:t>Auditor </a:t>
            </a:r>
            <a:endParaRPr lang="en-US" sz="2600" b="1" dirty="0" smtClean="0"/>
          </a:p>
          <a:p>
            <a:r>
              <a:rPr lang="en-US" sz="2800" dirty="0" smtClean="0"/>
              <a:t> Did </a:t>
            </a:r>
            <a:r>
              <a:rPr lang="en-US" sz="2800" dirty="0"/>
              <a:t>not  verify the authenticity </a:t>
            </a:r>
            <a:r>
              <a:rPr lang="en-US" sz="2800" dirty="0" smtClean="0"/>
              <a:t>of messages </a:t>
            </a:r>
            <a:r>
              <a:rPr lang="en-US" sz="2800" dirty="0"/>
              <a:t>in </a:t>
            </a:r>
            <a:r>
              <a:rPr lang="en-US" sz="2800" dirty="0" smtClean="0"/>
              <a:t>SWIFT</a:t>
            </a:r>
          </a:p>
          <a:p>
            <a:pPr marL="0" indent="0">
              <a:buNone/>
            </a:pPr>
            <a:r>
              <a:rPr lang="en-US" sz="2800" dirty="0" smtClean="0"/>
              <a:t>      pertaining </a:t>
            </a:r>
            <a:r>
              <a:rPr lang="en-US" sz="2800" dirty="0"/>
              <a:t>to financial </a:t>
            </a:r>
            <a:r>
              <a:rPr lang="en-US" sz="2800" dirty="0" smtClean="0"/>
              <a:t>transactions.  </a:t>
            </a:r>
            <a:endParaRPr lang="en-US" sz="2800" dirty="0"/>
          </a:p>
          <a:p>
            <a:pPr marL="571500" indent="-457200"/>
            <a:r>
              <a:rPr lang="en-US" sz="2800" dirty="0" smtClean="0"/>
              <a:t>Did </a:t>
            </a:r>
            <a:r>
              <a:rPr lang="en-US" sz="2800" dirty="0"/>
              <a:t>not reconcile SWIFT transactions especially </a:t>
            </a:r>
            <a:endParaRPr lang="en-US" sz="2800" dirty="0" smtClean="0"/>
          </a:p>
          <a:p>
            <a:pPr marL="11430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regarding </a:t>
            </a:r>
            <a:r>
              <a:rPr lang="en-US" sz="2800" dirty="0"/>
              <a:t>LCs, LOUs Guarantees </a:t>
            </a:r>
            <a:r>
              <a:rPr lang="en-US" sz="2800" dirty="0" smtClean="0"/>
              <a:t>with transactions</a:t>
            </a:r>
          </a:p>
          <a:p>
            <a:pPr marL="11430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in CBS. </a:t>
            </a:r>
          </a:p>
          <a:p>
            <a:r>
              <a:rPr lang="en-US" sz="2800" dirty="0" smtClean="0"/>
              <a:t> Did not raise the issue of non-interface of SWIFT with</a:t>
            </a:r>
          </a:p>
          <a:p>
            <a:pPr marL="0" indent="0">
              <a:buNone/>
            </a:pPr>
            <a:r>
              <a:rPr lang="en-US" sz="2800" dirty="0" smtClean="0"/>
              <a:t>      CBS to the audit committee.</a:t>
            </a:r>
          </a:p>
          <a:p>
            <a:pPr marL="571500" indent="-457200"/>
            <a:r>
              <a:rPr lang="en-US" sz="2800" dirty="0" smtClean="0"/>
              <a:t>Relied </a:t>
            </a:r>
            <a:r>
              <a:rPr lang="en-US" sz="2800" dirty="0"/>
              <a:t>on the Bank’s confirmation of </a:t>
            </a:r>
            <a:r>
              <a:rPr lang="en-US" sz="2800" dirty="0" err="1"/>
              <a:t>Nostro</a:t>
            </a:r>
            <a:r>
              <a:rPr lang="en-US" sz="2800" dirty="0"/>
              <a:t> reconciliation. Did not verify the claim. </a:t>
            </a:r>
          </a:p>
          <a:p>
            <a:pPr marL="114300" indent="0">
              <a:buNone/>
            </a:pP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04FD-09CC-4CD3-B4D1-022406A345A2}" type="slidenum">
              <a:rPr lang="en-US" smtClean="0"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pic>
        <p:nvPicPr>
          <p:cNvPr id="6" name="Picture 5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963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630" y="117764"/>
            <a:ext cx="7924800" cy="888711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Possible Major Control Failures...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169" y="1219200"/>
            <a:ext cx="7778261" cy="57150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2400" b="1" dirty="0" smtClean="0"/>
              <a:t>At The Regulator’s Level </a:t>
            </a:r>
          </a:p>
          <a:p>
            <a:r>
              <a:rPr lang="en-US" sz="2400" dirty="0"/>
              <a:t>No RBI inspection of the branch for  more than 5 </a:t>
            </a:r>
            <a:r>
              <a:rPr lang="en-US" sz="2400" dirty="0" smtClean="0"/>
              <a:t>years. </a:t>
            </a:r>
            <a:endParaRPr lang="en-US" sz="2400" dirty="0"/>
          </a:p>
          <a:p>
            <a:r>
              <a:rPr lang="en-US" sz="2400" dirty="0" smtClean="0"/>
              <a:t>Earlier inspection did not verify SWIFT transactions and its reconciliation with the </a:t>
            </a:r>
            <a:r>
              <a:rPr lang="en-US" sz="2400" dirty="0"/>
              <a:t>CBS. </a:t>
            </a:r>
            <a:endParaRPr lang="en-US" sz="2400" dirty="0" smtClean="0"/>
          </a:p>
          <a:p>
            <a:r>
              <a:rPr lang="en-US" sz="2400" dirty="0"/>
              <a:t>No regulatory requirement for automatic interface between CBS with SWIFT. </a:t>
            </a:r>
          </a:p>
          <a:p>
            <a:r>
              <a:rPr lang="en-US" sz="2400" dirty="0" smtClean="0"/>
              <a:t>Relied on </a:t>
            </a:r>
            <a:r>
              <a:rPr lang="en-US" sz="2400" dirty="0"/>
              <a:t>the </a:t>
            </a:r>
            <a:r>
              <a:rPr lang="en-US" sz="2400" dirty="0" smtClean="0"/>
              <a:t>Bank’s confirmation of </a:t>
            </a:r>
            <a:r>
              <a:rPr lang="en-US" sz="2400" dirty="0" err="1" smtClean="0"/>
              <a:t>Nostro</a:t>
            </a:r>
            <a:r>
              <a:rPr lang="en-US" sz="2400" dirty="0" smtClean="0"/>
              <a:t> reconciliation</a:t>
            </a:r>
            <a:r>
              <a:rPr lang="en-US" sz="2400" dirty="0"/>
              <a:t>. </a:t>
            </a:r>
            <a:r>
              <a:rPr lang="en-US" sz="2400" dirty="0" smtClean="0"/>
              <a:t>Did not verify the claim. </a:t>
            </a:r>
          </a:p>
          <a:p>
            <a:r>
              <a:rPr lang="en-US" sz="2400" dirty="0" smtClean="0"/>
              <a:t>No action taken on breach </a:t>
            </a:r>
            <a:r>
              <a:rPr lang="en-US" sz="2400" dirty="0"/>
              <a:t>of RBI rules pertaining to </a:t>
            </a:r>
            <a:r>
              <a:rPr lang="en-US" sz="2400" dirty="0" smtClean="0"/>
              <a:t>rotation/ transfer </a:t>
            </a:r>
            <a:r>
              <a:rPr lang="en-US" sz="2400" dirty="0"/>
              <a:t>of staff </a:t>
            </a:r>
            <a:r>
              <a:rPr lang="en-US" sz="2400" dirty="0" smtClean="0"/>
              <a:t> in the branch.</a:t>
            </a:r>
          </a:p>
          <a:p>
            <a:r>
              <a:rPr lang="en-US" sz="2400" dirty="0" smtClean="0"/>
              <a:t>Failed to notice repeated and not normal USD movement in </a:t>
            </a:r>
            <a:r>
              <a:rPr lang="en-US" sz="2400" dirty="0" err="1" smtClean="0"/>
              <a:t>Nostro</a:t>
            </a:r>
            <a:r>
              <a:rPr lang="en-US" sz="2400" dirty="0" smtClean="0"/>
              <a:t> accounts .   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04FD-09CC-4CD3-B4D1-022406A345A2}" type="slidenum">
              <a:rPr lang="en-US" smtClean="0"/>
              <a:t>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pic>
        <p:nvPicPr>
          <p:cNvPr id="6" name="Picture 5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020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7" y="266700"/>
            <a:ext cx="8012723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</a:rPr>
              <a:t>8. Post </a:t>
            </a:r>
            <a:r>
              <a:rPr lang="en-US" sz="2800" b="1" dirty="0">
                <a:solidFill>
                  <a:srgbClr val="FF0000"/>
                </a:solidFill>
              </a:rPr>
              <a:t>Fraud : </a:t>
            </a:r>
            <a:r>
              <a:rPr lang="en-US" sz="2800" b="1" dirty="0" smtClean="0">
                <a:solidFill>
                  <a:srgbClr val="FF0000"/>
                </a:solidFill>
                <a:latin typeface="+mn-lt"/>
              </a:rPr>
              <a:t>Measures Taken 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by Indian banks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74461"/>
            <a:ext cx="8077200" cy="5410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Initiated automatic interface between CBS and SWIFT </a:t>
            </a:r>
          </a:p>
          <a:p>
            <a:r>
              <a:rPr lang="en-US" sz="2400" dirty="0"/>
              <a:t>Put in place an additional layer of approval for outward SWIFT messages. </a:t>
            </a:r>
            <a:r>
              <a:rPr lang="en-US" sz="2400" dirty="0" smtClean="0"/>
              <a:t>(earlier </a:t>
            </a:r>
            <a:r>
              <a:rPr lang="en-US" sz="2400" dirty="0"/>
              <a:t>3 now 4)</a:t>
            </a:r>
          </a:p>
          <a:p>
            <a:r>
              <a:rPr lang="en-US" sz="2400" dirty="0" smtClean="0"/>
              <a:t>All </a:t>
            </a:r>
            <a:r>
              <a:rPr lang="en-US" sz="2400" dirty="0"/>
              <a:t>swift messages </a:t>
            </a:r>
            <a:r>
              <a:rPr lang="en-US" sz="2400" dirty="0" smtClean="0"/>
              <a:t>(financial transactions) sent </a:t>
            </a:r>
            <a:r>
              <a:rPr lang="en-US" sz="2400" dirty="0"/>
              <a:t>to </a:t>
            </a:r>
            <a:r>
              <a:rPr lang="en-US" sz="2400" dirty="0" smtClean="0"/>
              <a:t>bank’s </a:t>
            </a:r>
            <a:r>
              <a:rPr lang="en-US" sz="2400" dirty="0"/>
              <a:t>centralized </a:t>
            </a:r>
            <a:r>
              <a:rPr lang="en-US" sz="2400" dirty="0" smtClean="0"/>
              <a:t>server, verified with CBS;  only then sent further. </a:t>
            </a:r>
            <a:endParaRPr lang="en-US" sz="2400" dirty="0"/>
          </a:p>
          <a:p>
            <a:r>
              <a:rPr lang="en-US" sz="2400" dirty="0" smtClean="0"/>
              <a:t>All </a:t>
            </a:r>
            <a:r>
              <a:rPr lang="en-US" sz="2400" dirty="0"/>
              <a:t>LOU related transactions which are still due for maturity have been verified and confirmed</a:t>
            </a:r>
            <a:endParaRPr lang="en-US" sz="2400" dirty="0" smtClean="0"/>
          </a:p>
          <a:p>
            <a:r>
              <a:rPr lang="en-US" sz="2400" dirty="0"/>
              <a:t>Swift transactions are restricted between 9 am to 8 </a:t>
            </a:r>
            <a:r>
              <a:rPr lang="en-US" sz="2400" dirty="0" smtClean="0"/>
              <a:t>pm. </a:t>
            </a:r>
            <a:endParaRPr lang="en-US" sz="2400" dirty="0"/>
          </a:p>
          <a:p>
            <a:r>
              <a:rPr lang="en-US" sz="2400" dirty="0"/>
              <a:t>Tightened the rules for </a:t>
            </a:r>
            <a:r>
              <a:rPr lang="en-US" sz="2400" dirty="0" smtClean="0"/>
              <a:t>issuing LCs </a:t>
            </a:r>
            <a:r>
              <a:rPr lang="en-US" sz="2400" dirty="0"/>
              <a:t>and bank guarantees </a:t>
            </a:r>
            <a:r>
              <a:rPr lang="en-US" sz="2400" dirty="0" smtClean="0"/>
              <a:t>i.e. more documentation </a:t>
            </a:r>
            <a:r>
              <a:rPr lang="en-US" sz="2400" dirty="0"/>
              <a:t>and higher collateral. </a:t>
            </a:r>
          </a:p>
          <a:p>
            <a:r>
              <a:rPr lang="en-US" sz="2400" dirty="0" smtClean="0"/>
              <a:t>Ensuring strict adherence </a:t>
            </a:r>
            <a:r>
              <a:rPr lang="en-US" sz="2400" dirty="0"/>
              <a:t>to transfer policy for the staff . </a:t>
            </a:r>
            <a:endParaRPr lang="en-US" sz="2400" dirty="0" smtClean="0"/>
          </a:p>
          <a:p>
            <a:pPr marL="114300" indent="0">
              <a:buNone/>
            </a:pPr>
            <a:r>
              <a:rPr lang="en-US" sz="2400" dirty="0" smtClean="0"/>
              <a:t>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04FD-09CC-4CD3-B4D1-022406A345A2}" type="slidenum">
              <a:rPr lang="en-US" smtClean="0"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pic>
        <p:nvPicPr>
          <p:cNvPr id="6" name="Picture 5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487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9. Post Fraud: </a:t>
            </a:r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Measures Taken </a:t>
            </a:r>
            <a:r>
              <a:rPr lang="en-US" sz="3200" b="1" dirty="0">
                <a:solidFill>
                  <a:srgbClr val="FF0000"/>
                </a:solidFill>
                <a:latin typeface="+mn-lt"/>
              </a:rPr>
              <a:t>by RBI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Prohibited issuance </a:t>
            </a:r>
            <a:r>
              <a:rPr lang="en-US" sz="2400" dirty="0"/>
              <a:t>of </a:t>
            </a:r>
            <a:r>
              <a:rPr lang="en-US" sz="2400" dirty="0" smtClean="0"/>
              <a:t>new LOUs</a:t>
            </a:r>
          </a:p>
          <a:p>
            <a:r>
              <a:rPr lang="en-US" sz="2400" dirty="0" smtClean="0"/>
              <a:t>Existing </a:t>
            </a:r>
            <a:r>
              <a:rPr lang="en-US" sz="2400" dirty="0"/>
              <a:t>LOUs to be phased out gradually. </a:t>
            </a:r>
          </a:p>
          <a:p>
            <a:r>
              <a:rPr lang="en-US" sz="2400" dirty="0"/>
              <a:t>All banks required to ensure automatic </a:t>
            </a:r>
            <a:r>
              <a:rPr lang="en-US" sz="2400" dirty="0" smtClean="0"/>
              <a:t>linkage/interface </a:t>
            </a:r>
            <a:r>
              <a:rPr lang="en-US" sz="2400" dirty="0"/>
              <a:t>between CBS and </a:t>
            </a:r>
            <a:r>
              <a:rPr lang="en-US" sz="2400" dirty="0" smtClean="0"/>
              <a:t>SWIFT by end </a:t>
            </a:r>
            <a:r>
              <a:rPr lang="en-US" sz="2400" dirty="0"/>
              <a:t>of April 2018. </a:t>
            </a:r>
          </a:p>
          <a:p>
            <a:r>
              <a:rPr lang="en-US" sz="2400" dirty="0"/>
              <a:t>Asked banks to ensure that RBI rule of staff rotation after every 3 years to applied stringently. </a:t>
            </a:r>
          </a:p>
          <a:p>
            <a:r>
              <a:rPr lang="en-US" sz="2400" dirty="0"/>
              <a:t>Investigating the role of senior management in the </a:t>
            </a:r>
            <a:r>
              <a:rPr lang="en-US" sz="2400" dirty="0" smtClean="0"/>
              <a:t>fraud.</a:t>
            </a:r>
          </a:p>
          <a:p>
            <a:r>
              <a:rPr lang="en-US" sz="2400" dirty="0" smtClean="0"/>
              <a:t>Requested the Ministry of Finance to have control in  appointment of senior management and Board in Government banks.  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04FD-09CC-4CD3-B4D1-022406A345A2}" type="slidenum">
              <a:rPr lang="en-US" smtClean="0"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pic>
        <p:nvPicPr>
          <p:cNvPr id="6" name="Picture 5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360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100" b="1" dirty="0" smtClean="0">
                <a:solidFill>
                  <a:srgbClr val="FF0000"/>
                </a:solidFill>
              </a:rPr>
              <a:t>10. Post Fraud : </a:t>
            </a:r>
            <a:r>
              <a:rPr lang="en-US" sz="3100" b="1" dirty="0" smtClean="0">
                <a:solidFill>
                  <a:srgbClr val="FF0000"/>
                </a:solidFill>
                <a:latin typeface="+mn-lt"/>
              </a:rPr>
              <a:t>Lessons Learned</a:t>
            </a:r>
            <a:endParaRPr lang="en-US" sz="31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Ensure that all banks have automatic interface between </a:t>
            </a:r>
            <a:r>
              <a:rPr lang="en-US" sz="2400" dirty="0" smtClean="0"/>
              <a:t>SWIFT </a:t>
            </a:r>
            <a:r>
              <a:rPr lang="en-US" sz="2400" dirty="0"/>
              <a:t>messaging systems and </a:t>
            </a:r>
            <a:r>
              <a:rPr lang="en-US" sz="2400" dirty="0" smtClean="0"/>
              <a:t>CBS. </a:t>
            </a:r>
            <a:endParaRPr lang="en-US" sz="2400" dirty="0"/>
          </a:p>
          <a:p>
            <a:r>
              <a:rPr lang="en-US" sz="2400" dirty="0"/>
              <a:t>Ensure that all Swift messages are routed through the CBS.</a:t>
            </a:r>
          </a:p>
          <a:p>
            <a:r>
              <a:rPr lang="en-US" sz="2400" dirty="0" smtClean="0"/>
              <a:t>No </a:t>
            </a:r>
            <a:r>
              <a:rPr lang="en-US" sz="2400" dirty="0"/>
              <a:t>modification should be allowed directly in SWIFT. It should carried out through CBS. </a:t>
            </a:r>
          </a:p>
          <a:p>
            <a:r>
              <a:rPr lang="en-US" sz="2400" dirty="0" smtClean="0"/>
              <a:t>Encourage </a:t>
            </a:r>
            <a:r>
              <a:rPr lang="en-US" sz="2400" dirty="0"/>
              <a:t>rotation of staff </a:t>
            </a:r>
            <a:r>
              <a:rPr lang="en-US" sz="2400" dirty="0" smtClean="0"/>
              <a:t>dealing in swift/ treasury.  </a:t>
            </a:r>
            <a:endParaRPr lang="en-US" sz="2400" dirty="0"/>
          </a:p>
          <a:p>
            <a:r>
              <a:rPr lang="en-US" sz="2400" dirty="0" smtClean="0"/>
              <a:t>Ensure that Internal </a:t>
            </a:r>
            <a:r>
              <a:rPr lang="en-US" sz="2400" dirty="0"/>
              <a:t>and external audit must check on swift transaction  reconciliation. </a:t>
            </a:r>
            <a:endParaRPr lang="en-US" sz="2400" dirty="0" smtClean="0"/>
          </a:p>
          <a:p>
            <a:r>
              <a:rPr lang="en-US" sz="2400" dirty="0" smtClean="0"/>
              <a:t>Ensure regular onsite inspection of critical functions of banks </a:t>
            </a:r>
            <a:endParaRPr lang="en-US" sz="2400" dirty="0"/>
          </a:p>
          <a:p>
            <a:r>
              <a:rPr lang="en-US" sz="2400" dirty="0" smtClean="0"/>
              <a:t>RBI’s </a:t>
            </a:r>
            <a:r>
              <a:rPr lang="en-US" sz="2400" dirty="0"/>
              <a:t>inspection must also review swift transaction reconciliation on sample  basis. </a:t>
            </a:r>
            <a:endParaRPr lang="en-US" sz="2400" dirty="0" smtClean="0"/>
          </a:p>
          <a:p>
            <a:r>
              <a:rPr lang="en-US" sz="2400" dirty="0" smtClean="0"/>
              <a:t>Tight oversighting from board levels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04FD-09CC-4CD3-B4D1-022406A345A2}" type="slidenum">
              <a:rPr lang="en-US" smtClean="0"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pic>
        <p:nvPicPr>
          <p:cNvPr id="6" name="Picture 5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020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60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              </a:t>
            </a:r>
            <a:r>
              <a:rPr lang="en-US" sz="72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Q &amp; A </a:t>
            </a: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752600"/>
            <a:ext cx="7348337" cy="4107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04FD-09CC-4CD3-B4D1-022406A345A2}" type="slidenum">
              <a:rPr lang="en-US" smtClean="0"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pic>
        <p:nvPicPr>
          <p:cNvPr id="6" name="Picture 5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416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Agenda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Background of Punjab National Bank (PNB)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Letter of Undertaking (LOU)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SWIFT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Core Banking System (CBS)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People involved in scam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Modus operandi of scam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Possible controls failures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Post Scam Measures taken by Indian Banks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Post Scam Measures taken by Reserve Bank of India (RBI)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Lessons learned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Questions &amp; Answers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690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1. Background of PNB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largest public sector bank in India</a:t>
            </a:r>
          </a:p>
          <a:p>
            <a:r>
              <a:rPr lang="en-US" dirty="0" smtClean="0"/>
              <a:t>59% government ownership</a:t>
            </a:r>
          </a:p>
          <a:p>
            <a:r>
              <a:rPr lang="en-US" dirty="0" smtClean="0"/>
              <a:t>125 years old</a:t>
            </a:r>
          </a:p>
          <a:p>
            <a:r>
              <a:rPr lang="en-US" dirty="0" smtClean="0"/>
              <a:t>7000 + branches in 764+ cities</a:t>
            </a:r>
          </a:p>
          <a:p>
            <a:r>
              <a:rPr lang="en-US" dirty="0" smtClean="0"/>
              <a:t>11,000 + ATMs</a:t>
            </a:r>
          </a:p>
          <a:p>
            <a:r>
              <a:rPr lang="en-US" dirty="0" smtClean="0"/>
              <a:t>Foreign operations through subsidiaries and representative offices</a:t>
            </a:r>
          </a:p>
          <a:p>
            <a:r>
              <a:rPr lang="en-US" dirty="0" smtClean="0"/>
              <a:t>60,000 + employees</a:t>
            </a:r>
          </a:p>
          <a:p>
            <a:r>
              <a:rPr lang="en-US" dirty="0"/>
              <a:t>8</a:t>
            </a:r>
            <a:r>
              <a:rPr lang="en-US" dirty="0" smtClean="0"/>
              <a:t>0 million + customers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239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543800" cy="715962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>2. Letter </a:t>
            </a:r>
            <a:r>
              <a:rPr lang="en-US" sz="2400" b="1" dirty="0">
                <a:solidFill>
                  <a:srgbClr val="FF0000"/>
                </a:solidFill>
              </a:rPr>
              <a:t>of </a:t>
            </a:r>
            <a:r>
              <a:rPr lang="en-US" sz="2400" b="1" dirty="0" smtClean="0">
                <a:solidFill>
                  <a:srgbClr val="FF0000"/>
                </a:solidFill>
              </a:rPr>
              <a:t>Undertaking </a:t>
            </a:r>
            <a:r>
              <a:rPr lang="en-US" sz="2400" b="1" dirty="0">
                <a:solidFill>
                  <a:srgbClr val="FF0000"/>
                </a:solidFill>
              </a:rPr>
              <a:t>(LOU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308" y="1219200"/>
            <a:ext cx="8200292" cy="4800600"/>
          </a:xfrm>
        </p:spPr>
        <p:txBody>
          <a:bodyPr>
            <a:normAutofit fontScale="92500"/>
          </a:bodyPr>
          <a:lstStyle/>
          <a:p>
            <a:r>
              <a:rPr lang="en-US" sz="2400" dirty="0" smtClean="0">
                <a:latin typeface="+mj-lt"/>
              </a:rPr>
              <a:t>Letter </a:t>
            </a:r>
            <a:r>
              <a:rPr lang="en-US" sz="2400" dirty="0">
                <a:latin typeface="+mj-lt"/>
              </a:rPr>
              <a:t>of </a:t>
            </a:r>
            <a:r>
              <a:rPr lang="en-US" sz="2400" dirty="0" smtClean="0">
                <a:latin typeface="+mj-lt"/>
              </a:rPr>
              <a:t>Undertakings </a:t>
            </a:r>
            <a:r>
              <a:rPr lang="en-US" sz="2400" dirty="0">
                <a:latin typeface="+mj-lt"/>
              </a:rPr>
              <a:t>sent thru </a:t>
            </a:r>
            <a:r>
              <a:rPr lang="en-US" sz="2400" dirty="0" smtClean="0">
                <a:latin typeface="+mj-lt"/>
              </a:rPr>
              <a:t>SWIFT. </a:t>
            </a:r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Allowed </a:t>
            </a:r>
            <a:r>
              <a:rPr lang="en-US" sz="2400" dirty="0">
                <a:latin typeface="+mj-lt"/>
              </a:rPr>
              <a:t>by RBI for </a:t>
            </a:r>
            <a:r>
              <a:rPr lang="en-US" sz="2400" dirty="0" smtClean="0">
                <a:latin typeface="+mj-lt"/>
              </a:rPr>
              <a:t>Indian banks /foreign </a:t>
            </a:r>
            <a:r>
              <a:rPr lang="en-US" sz="2400" dirty="0">
                <a:latin typeface="+mj-lt"/>
              </a:rPr>
              <a:t>banks to provide short term credit in foreign currencies from branches outside India.</a:t>
            </a:r>
          </a:p>
          <a:p>
            <a:r>
              <a:rPr lang="en-US" sz="2400" dirty="0">
                <a:latin typeface="+mj-lt"/>
              </a:rPr>
              <a:t>Gives </a:t>
            </a:r>
            <a:r>
              <a:rPr lang="en-US" sz="2400" dirty="0" smtClean="0">
                <a:latin typeface="+mj-lt"/>
              </a:rPr>
              <a:t>a clear and absolute </a:t>
            </a:r>
            <a:r>
              <a:rPr lang="en-US" sz="2400" dirty="0">
                <a:latin typeface="+mj-lt"/>
              </a:rPr>
              <a:t>undertaking by the issuing Bank to fulfil  the commitments given in LOU. </a:t>
            </a:r>
          </a:p>
          <a:p>
            <a:pPr marL="114300" indent="0">
              <a:buNone/>
            </a:pPr>
            <a:endParaRPr lang="en-US" sz="2400" dirty="0" smtClean="0">
              <a:latin typeface="+mj-lt"/>
            </a:endParaRPr>
          </a:p>
          <a:p>
            <a:pPr marL="114300" indent="0">
              <a:buNone/>
            </a:pPr>
            <a:r>
              <a:rPr lang="en-US" sz="2400" b="1" dirty="0" smtClean="0">
                <a:latin typeface="+mj-lt"/>
              </a:rPr>
              <a:t>Different </a:t>
            </a:r>
            <a:r>
              <a:rPr lang="en-US" sz="2400" b="1" dirty="0">
                <a:latin typeface="+mj-lt"/>
              </a:rPr>
              <a:t>from </a:t>
            </a:r>
            <a:r>
              <a:rPr lang="en-US" sz="2400" b="1" dirty="0" smtClean="0">
                <a:latin typeface="+mj-lt"/>
              </a:rPr>
              <a:t>Letter of Credit (LC) </a:t>
            </a:r>
            <a:endParaRPr lang="en-US" sz="2400" b="1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LOU </a:t>
            </a:r>
            <a:r>
              <a:rPr lang="en-US" sz="2400" dirty="0">
                <a:latin typeface="+mj-lt"/>
              </a:rPr>
              <a:t>cannot be discounted like an LC. </a:t>
            </a:r>
          </a:p>
          <a:p>
            <a:r>
              <a:rPr lang="en-US" sz="2400" dirty="0">
                <a:latin typeface="+mj-lt"/>
              </a:rPr>
              <a:t>LOU does not require releasing of documents by the issuing </a:t>
            </a:r>
            <a:r>
              <a:rPr lang="en-US" sz="2400" dirty="0" smtClean="0">
                <a:latin typeface="+mj-lt"/>
              </a:rPr>
              <a:t>bank. </a:t>
            </a:r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Turnaround time for the bank is less than LC . </a:t>
            </a:r>
          </a:p>
          <a:p>
            <a:r>
              <a:rPr lang="en-US" sz="2400" dirty="0">
                <a:latin typeface="+mj-lt"/>
              </a:rPr>
              <a:t>The exposure in an LOU is to the issuing bank and not to the buyer/seller of goods.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04FD-09CC-4CD3-B4D1-022406A345A2}" type="slidenum">
              <a:rPr lang="en-US" smtClean="0"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pic>
        <p:nvPicPr>
          <p:cNvPr id="6" name="Picture 5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666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82" y="34210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3. SWIFT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636" y="133231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Society for Worldwide Interbank Financial Telecommunication </a:t>
            </a:r>
            <a:r>
              <a:rPr lang="en-US" dirty="0" smtClean="0"/>
              <a:t>(SWIFT)</a:t>
            </a:r>
          </a:p>
          <a:p>
            <a:r>
              <a:rPr lang="en-US" dirty="0" smtClean="0"/>
              <a:t>An </a:t>
            </a:r>
            <a:r>
              <a:rPr lang="en-US" dirty="0"/>
              <a:t>internationally-recognized identification code for banks around the world. </a:t>
            </a:r>
            <a:endParaRPr lang="en-US" dirty="0" smtClean="0"/>
          </a:p>
          <a:p>
            <a:r>
              <a:rPr lang="en-US" dirty="0" smtClean="0"/>
              <a:t>SWIFT </a:t>
            </a:r>
            <a:r>
              <a:rPr lang="en-US" dirty="0"/>
              <a:t>codes are most commonly used for international wire transfers and are comprised of 8 or 11 alphanumeric characters.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International Organization of Standardization (IOS) was the authoritative body that approved the creation of SWIFT codes.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639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4. CBS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Core Banking </a:t>
            </a:r>
            <a:r>
              <a:rPr lang="en-US" dirty="0" smtClean="0"/>
              <a:t>System </a:t>
            </a:r>
            <a:r>
              <a:rPr lang="en-US" dirty="0"/>
              <a:t>(CBS) is networking of branches, which </a:t>
            </a:r>
            <a:r>
              <a:rPr lang="en-US" dirty="0" smtClean="0"/>
              <a:t>enables Customers </a:t>
            </a:r>
            <a:r>
              <a:rPr lang="en-US" dirty="0"/>
              <a:t>to operate their accounts, and avail banking services from any branch of the Bank on CBS network, regardless of where he maintains his account.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customer is no more the customer of a Branch. He becomes the Bank’s Customer. 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135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5. People involved in Scam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Nirav Modi</a:t>
            </a:r>
          </a:p>
          <a:p>
            <a:r>
              <a:rPr lang="en-US" dirty="0" err="1"/>
              <a:t>Neeshal</a:t>
            </a:r>
            <a:r>
              <a:rPr lang="en-US" dirty="0"/>
              <a:t> </a:t>
            </a:r>
            <a:r>
              <a:rPr lang="en-US" dirty="0" smtClean="0"/>
              <a:t>Modi</a:t>
            </a:r>
            <a:endParaRPr lang="en-US" dirty="0"/>
          </a:p>
          <a:p>
            <a:r>
              <a:rPr lang="en-US" smtClean="0"/>
              <a:t>Ami Modi</a:t>
            </a:r>
            <a:endParaRPr lang="en-US" dirty="0" smtClean="0"/>
          </a:p>
          <a:p>
            <a:r>
              <a:rPr lang="en-US" dirty="0" err="1" smtClean="0"/>
              <a:t>Mehul</a:t>
            </a:r>
            <a:r>
              <a:rPr lang="en-US" dirty="0" smtClean="0"/>
              <a:t> </a:t>
            </a:r>
            <a:r>
              <a:rPr lang="en-US" dirty="0" err="1" smtClean="0"/>
              <a:t>Choksi</a:t>
            </a:r>
            <a:endParaRPr lang="en-US" dirty="0" smtClean="0"/>
          </a:p>
          <a:p>
            <a:r>
              <a:rPr lang="en-US" dirty="0" err="1" smtClean="0"/>
              <a:t>Gokulnath</a:t>
            </a:r>
            <a:r>
              <a:rPr lang="en-US" dirty="0" smtClean="0"/>
              <a:t> Shetty and </a:t>
            </a:r>
            <a:r>
              <a:rPr lang="en-US" dirty="0" err="1" smtClean="0"/>
              <a:t>Manoj</a:t>
            </a:r>
            <a:r>
              <a:rPr lang="en-US" dirty="0" smtClean="0"/>
              <a:t> </a:t>
            </a:r>
            <a:r>
              <a:rPr lang="en-US" dirty="0" err="1" smtClean="0"/>
              <a:t>Kharat</a:t>
            </a:r>
            <a:r>
              <a:rPr lang="en-US" dirty="0" smtClean="0"/>
              <a:t>, 2 employees of Bandy Branch, Mumbai</a:t>
            </a:r>
          </a:p>
          <a:p>
            <a:r>
              <a:rPr lang="en-US" dirty="0" smtClean="0"/>
              <a:t>And many more not uncovered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Gagan Kukreja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764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4947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FF0000"/>
                </a:solidFill>
              </a:rPr>
              <a:t>6. Modus operandi of scam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15108"/>
            <a:ext cx="8229600" cy="637149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400" dirty="0" smtClean="0">
                <a:latin typeface="+mj-lt"/>
              </a:rPr>
              <a:t>  </a:t>
            </a:r>
            <a:endParaRPr lang="en-US" sz="88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9600" b="1" dirty="0" smtClean="0"/>
              <a:t>Fraud </a:t>
            </a:r>
            <a:r>
              <a:rPr lang="en-US" sz="9600" b="1" dirty="0"/>
              <a:t>Amt. : </a:t>
            </a:r>
            <a:r>
              <a:rPr lang="en-US" sz="9600" dirty="0" smtClean="0"/>
              <a:t>Appx. USD </a:t>
            </a:r>
            <a:r>
              <a:rPr lang="en-US" sz="9600" dirty="0"/>
              <a:t>2 </a:t>
            </a:r>
            <a:r>
              <a:rPr lang="en-US" sz="9600" dirty="0" smtClean="0"/>
              <a:t>billion</a:t>
            </a:r>
            <a:endParaRPr lang="en-US" sz="9600" b="1" dirty="0" smtClean="0">
              <a:latin typeface="+mj-lt"/>
            </a:endParaRPr>
          </a:p>
          <a:p>
            <a:pPr marL="0" indent="0">
              <a:buNone/>
            </a:pPr>
            <a:endParaRPr lang="en-US" sz="8800" b="1" dirty="0" smtClean="0">
              <a:latin typeface="+mj-lt"/>
            </a:endParaRPr>
          </a:p>
          <a:p>
            <a:pPr marL="0" indent="0">
              <a:buNone/>
            </a:pPr>
            <a:r>
              <a:rPr lang="en-US" sz="8800" b="1" dirty="0" smtClean="0">
                <a:latin typeface="+mj-lt"/>
              </a:rPr>
              <a:t>The </a:t>
            </a:r>
            <a:r>
              <a:rPr lang="en-US" sz="8800" b="1" dirty="0">
                <a:latin typeface="+mj-lt"/>
              </a:rPr>
              <a:t>fraud </a:t>
            </a:r>
            <a:r>
              <a:rPr lang="en-US" sz="8800" b="1" dirty="0" smtClean="0">
                <a:latin typeface="+mj-lt"/>
              </a:rPr>
              <a:t>: ( Period 2008-2017)</a:t>
            </a:r>
          </a:p>
          <a:p>
            <a:pPr marL="0" indent="0">
              <a:buNone/>
            </a:pPr>
            <a:r>
              <a:rPr lang="en-US" sz="8800" dirty="0">
                <a:latin typeface="+mj-lt"/>
              </a:rPr>
              <a:t> </a:t>
            </a:r>
            <a:r>
              <a:rPr lang="en-US" sz="8800" dirty="0" smtClean="0">
                <a:latin typeface="+mj-lt"/>
              </a:rPr>
              <a:t>    - Importer request USD loan for importing diamonds and gems from</a:t>
            </a:r>
          </a:p>
          <a:p>
            <a:pPr marL="0" indent="0">
              <a:buNone/>
            </a:pPr>
            <a:r>
              <a:rPr lang="en-US" sz="8800" dirty="0">
                <a:latin typeface="+mj-lt"/>
              </a:rPr>
              <a:t> </a:t>
            </a:r>
            <a:r>
              <a:rPr lang="en-US" sz="8800" dirty="0" smtClean="0">
                <a:latin typeface="+mj-lt"/>
              </a:rPr>
              <a:t>      </a:t>
            </a:r>
            <a:r>
              <a:rPr lang="en-US" sz="8800" dirty="0" err="1" smtClean="0">
                <a:latin typeface="+mj-lt"/>
              </a:rPr>
              <a:t>Hongkong</a:t>
            </a:r>
            <a:r>
              <a:rPr lang="en-US" sz="8800" dirty="0" smtClean="0">
                <a:latin typeface="+mj-lt"/>
              </a:rPr>
              <a:t>. </a:t>
            </a:r>
          </a:p>
          <a:p>
            <a:pPr marL="0" indent="0">
              <a:buNone/>
            </a:pPr>
            <a:r>
              <a:rPr lang="en-US" sz="8800" dirty="0" smtClean="0">
                <a:latin typeface="+mj-lt"/>
              </a:rPr>
              <a:t>     - PNB India cannot give FX loans.</a:t>
            </a:r>
          </a:p>
          <a:p>
            <a:pPr marL="0" indent="0">
              <a:buNone/>
            </a:pPr>
            <a:r>
              <a:rPr lang="en-US" sz="8800" dirty="0" smtClean="0">
                <a:latin typeface="+mj-lt"/>
              </a:rPr>
              <a:t>     - Issues Letter of Undertaking (LOU)  through SWIFT, not </a:t>
            </a:r>
          </a:p>
          <a:p>
            <a:pPr marL="0" indent="0">
              <a:buNone/>
            </a:pPr>
            <a:r>
              <a:rPr lang="en-US" sz="8800" dirty="0" smtClean="0">
                <a:latin typeface="+mj-lt"/>
              </a:rPr>
              <a:t>        recorded in the Core Banking Solution (CBS). </a:t>
            </a:r>
          </a:p>
          <a:p>
            <a:pPr marL="0" indent="0">
              <a:buNone/>
            </a:pPr>
            <a:r>
              <a:rPr lang="en-US" sz="8800" dirty="0">
                <a:latin typeface="+mj-lt"/>
              </a:rPr>
              <a:t> </a:t>
            </a:r>
            <a:r>
              <a:rPr lang="en-US" sz="8800" dirty="0" smtClean="0">
                <a:latin typeface="+mj-lt"/>
              </a:rPr>
              <a:t>     - No  cash or collateral taken (against the RBI rules) </a:t>
            </a:r>
          </a:p>
          <a:p>
            <a:pPr marL="0" indent="0">
              <a:buNone/>
            </a:pPr>
            <a:r>
              <a:rPr lang="en-US" sz="8800" dirty="0">
                <a:latin typeface="+mj-lt"/>
              </a:rPr>
              <a:t> </a:t>
            </a:r>
            <a:r>
              <a:rPr lang="en-US" sz="8800" dirty="0" smtClean="0">
                <a:latin typeface="+mj-lt"/>
              </a:rPr>
              <a:t>    -  At maturity date, new LOU issued to another bank branch to </a:t>
            </a:r>
          </a:p>
          <a:p>
            <a:pPr marL="0" indent="0">
              <a:buNone/>
            </a:pPr>
            <a:r>
              <a:rPr lang="en-US" sz="8800" dirty="0">
                <a:latin typeface="+mj-lt"/>
              </a:rPr>
              <a:t> </a:t>
            </a:r>
            <a:r>
              <a:rPr lang="en-US" sz="8800" dirty="0" smtClean="0">
                <a:latin typeface="+mj-lt"/>
              </a:rPr>
              <a:t>         pay the first LOU . </a:t>
            </a:r>
          </a:p>
          <a:p>
            <a:pPr marL="0" indent="0">
              <a:buNone/>
            </a:pPr>
            <a:r>
              <a:rPr lang="en-US" sz="8800" dirty="0" smtClean="0">
                <a:latin typeface="+mj-lt"/>
              </a:rPr>
              <a:t>      -   Similar to Ponzi </a:t>
            </a:r>
            <a:r>
              <a:rPr lang="en-US" sz="8800" dirty="0">
                <a:latin typeface="+mj-lt"/>
              </a:rPr>
              <a:t>scheme By </a:t>
            </a:r>
            <a:r>
              <a:rPr lang="en-US" sz="8800" dirty="0" smtClean="0">
                <a:latin typeface="+mj-lt"/>
              </a:rPr>
              <a:t>Bernard Madoff in US (2008) .</a:t>
            </a:r>
            <a:endParaRPr lang="en-US" sz="8800" dirty="0">
              <a:latin typeface="+mj-lt"/>
            </a:endParaRPr>
          </a:p>
          <a:p>
            <a:pPr marL="0" indent="0">
              <a:buNone/>
            </a:pPr>
            <a:r>
              <a:rPr lang="en-US" sz="8800" b="1" dirty="0" smtClean="0">
                <a:latin typeface="+mj-lt"/>
              </a:rPr>
              <a:t>The conduits : </a:t>
            </a:r>
          </a:p>
          <a:p>
            <a:pPr marL="0" indent="0">
              <a:buNone/>
            </a:pPr>
            <a:r>
              <a:rPr lang="en-US" sz="8800" dirty="0" smtClean="0">
                <a:latin typeface="+mj-lt"/>
              </a:rPr>
              <a:t>           - </a:t>
            </a:r>
            <a:r>
              <a:rPr lang="en-US" sz="7200" dirty="0" smtClean="0">
                <a:latin typeface="+mj-lt"/>
              </a:rPr>
              <a:t>Bank customer:-  Firestar International and </a:t>
            </a:r>
            <a:r>
              <a:rPr lang="en-US" sz="7200" dirty="0" err="1" smtClean="0">
                <a:latin typeface="+mj-lt"/>
              </a:rPr>
              <a:t>Nirav</a:t>
            </a:r>
            <a:r>
              <a:rPr lang="en-US" sz="7200" dirty="0" smtClean="0">
                <a:latin typeface="+mj-lt"/>
              </a:rPr>
              <a:t> Modi </a:t>
            </a:r>
            <a:r>
              <a:rPr lang="en-US" sz="7200" dirty="0" err="1" smtClean="0">
                <a:latin typeface="+mj-lt"/>
              </a:rPr>
              <a:t>Jewellers</a:t>
            </a:r>
            <a:r>
              <a:rPr lang="en-US" sz="7200" dirty="0" smtClean="0">
                <a:latin typeface="+mj-lt"/>
              </a:rPr>
              <a:t>,  </a:t>
            </a:r>
          </a:p>
          <a:p>
            <a:pPr marL="0" indent="0">
              <a:buNone/>
            </a:pPr>
            <a:r>
              <a:rPr lang="en-US" sz="7200" dirty="0">
                <a:latin typeface="+mj-lt"/>
              </a:rPr>
              <a:t> </a:t>
            </a:r>
            <a:r>
              <a:rPr lang="en-US" sz="7200" dirty="0" smtClean="0">
                <a:latin typeface="+mj-lt"/>
              </a:rPr>
              <a:t>                                                  </a:t>
            </a:r>
            <a:r>
              <a:rPr lang="en-US" sz="7200" dirty="0" err="1" smtClean="0">
                <a:latin typeface="+mj-lt"/>
              </a:rPr>
              <a:t>Geetanjali</a:t>
            </a:r>
            <a:r>
              <a:rPr lang="en-US" sz="7200" dirty="0" smtClean="0">
                <a:latin typeface="+mj-lt"/>
              </a:rPr>
              <a:t> </a:t>
            </a:r>
            <a:r>
              <a:rPr lang="en-US" sz="7200" dirty="0" err="1" smtClean="0">
                <a:latin typeface="+mj-lt"/>
              </a:rPr>
              <a:t>jems</a:t>
            </a:r>
            <a:r>
              <a:rPr lang="en-US" sz="7200" dirty="0" smtClean="0">
                <a:latin typeface="+mj-lt"/>
              </a:rPr>
              <a:t>; </a:t>
            </a:r>
          </a:p>
          <a:p>
            <a:pPr marL="0" indent="0">
              <a:buNone/>
            </a:pPr>
            <a:r>
              <a:rPr lang="en-US" sz="7200" dirty="0">
                <a:latin typeface="+mj-lt"/>
              </a:rPr>
              <a:t> </a:t>
            </a:r>
            <a:r>
              <a:rPr lang="en-US" sz="7200" dirty="0" smtClean="0">
                <a:latin typeface="+mj-lt"/>
              </a:rPr>
              <a:t>            -  Bank staff handling SWIFT and </a:t>
            </a:r>
            <a:r>
              <a:rPr lang="en-US" sz="7200" dirty="0" err="1" smtClean="0">
                <a:latin typeface="+mj-lt"/>
              </a:rPr>
              <a:t>Nostro</a:t>
            </a:r>
            <a:r>
              <a:rPr lang="en-US" sz="7200" dirty="0" smtClean="0">
                <a:latin typeface="+mj-lt"/>
              </a:rPr>
              <a:t>  accounts, Internal  Auditors</a:t>
            </a:r>
            <a:endParaRPr lang="en-US" sz="7200" dirty="0">
              <a:latin typeface="+mj-lt"/>
            </a:endParaRPr>
          </a:p>
          <a:p>
            <a:pPr marL="0" indent="0">
              <a:buNone/>
            </a:pPr>
            <a:r>
              <a:rPr lang="en-US" sz="2400" u="sng" dirty="0">
                <a:latin typeface="+mj-lt"/>
              </a:rPr>
              <a:t> </a:t>
            </a:r>
          </a:p>
          <a:p>
            <a:pPr marL="0" indent="0">
              <a:buNone/>
            </a:pPr>
            <a:endParaRPr lang="en-US" sz="2400" u="sng" dirty="0">
              <a:latin typeface="+mj-lt"/>
            </a:endParaRPr>
          </a:p>
          <a:p>
            <a:pPr marL="514350" indent="-514350">
              <a:buAutoNum type="arabicPeriod"/>
            </a:pPr>
            <a:endParaRPr lang="en-US" sz="2900" dirty="0">
              <a:latin typeface="+mj-lt"/>
            </a:endParaRP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 </a:t>
            </a:r>
          </a:p>
          <a:p>
            <a:pPr marL="514350" indent="-514350">
              <a:buAutoNum type="arabicPeriod"/>
            </a:pPr>
            <a:endParaRPr lang="en-US" sz="2900" dirty="0">
              <a:latin typeface="+mj-lt"/>
            </a:endParaRPr>
          </a:p>
          <a:p>
            <a:pPr marL="0" indent="0">
              <a:buNone/>
            </a:pPr>
            <a:endParaRPr lang="en-US" sz="2900" dirty="0">
              <a:latin typeface="+mj-lt"/>
            </a:endParaRPr>
          </a:p>
          <a:p>
            <a:pPr marL="457200" indent="-457200"/>
            <a:endParaRPr lang="en-US" sz="320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04FD-09CC-4CD3-B4D1-022406A345A2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 descr="AU_Stack_No Background-0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315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2" descr="Image result for bank clipart"/>
          <p:cNvSpPr>
            <a:spLocks noChangeAspect="1" noChangeArrowheads="1"/>
          </p:cNvSpPr>
          <p:nvPr/>
        </p:nvSpPr>
        <p:spPr bwMode="auto">
          <a:xfrm>
            <a:off x="-153188" y="1534450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8383" y="1774163"/>
            <a:ext cx="1563114" cy="139980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8856" y="4569409"/>
            <a:ext cx="938479" cy="93847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2036" y="4546655"/>
            <a:ext cx="868466" cy="86846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088" y="3035299"/>
            <a:ext cx="995001" cy="710715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6123" y="2559479"/>
            <a:ext cx="550931" cy="445152"/>
          </a:xfrm>
          <a:prstGeom prst="rect">
            <a:avLst/>
          </a:prstGeom>
        </p:spPr>
      </p:pic>
      <p:sp>
        <p:nvSpPr>
          <p:cNvPr id="40" name="Curved Down Arrow 39"/>
          <p:cNvSpPr/>
          <p:nvPr/>
        </p:nvSpPr>
        <p:spPr>
          <a:xfrm rot="21131859">
            <a:off x="1106561" y="1078956"/>
            <a:ext cx="5141315" cy="1025521"/>
          </a:xfrm>
          <a:prstGeom prst="curvedDownArrow">
            <a:avLst>
              <a:gd name="adj1" fmla="val 25000"/>
              <a:gd name="adj2" fmla="val 77093"/>
              <a:gd name="adj3" fmla="val 35253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48" name="Curved Down Arrow 47"/>
          <p:cNvSpPr/>
          <p:nvPr/>
        </p:nvSpPr>
        <p:spPr>
          <a:xfrm rot="5400000">
            <a:off x="6633493" y="3747277"/>
            <a:ext cx="2527354" cy="665534"/>
          </a:xfrm>
          <a:prstGeom prst="curved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9" name="Curved Down Arrow 48"/>
          <p:cNvSpPr/>
          <p:nvPr/>
        </p:nvSpPr>
        <p:spPr>
          <a:xfrm rot="10800000">
            <a:off x="3692536" y="5798415"/>
            <a:ext cx="3565510" cy="884166"/>
          </a:xfrm>
          <a:prstGeom prst="curved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50" name="Curved Down Arrow 49"/>
          <p:cNvSpPr/>
          <p:nvPr/>
        </p:nvSpPr>
        <p:spPr>
          <a:xfrm rot="10800000">
            <a:off x="853267" y="5891425"/>
            <a:ext cx="2539353" cy="665534"/>
          </a:xfrm>
          <a:prstGeom prst="curved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10258" y="5839134"/>
            <a:ext cx="566401" cy="558882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 rot="20582735">
            <a:off x="2803328" y="1660393"/>
            <a:ext cx="1632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Request Buyers credit</a:t>
            </a:r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0582735">
            <a:off x="3438293" y="1206228"/>
            <a:ext cx="342900" cy="34290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88126" y="5445515"/>
            <a:ext cx="374327" cy="374327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752835" y="3533203"/>
            <a:ext cx="342900" cy="34290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136550" y="5431548"/>
            <a:ext cx="313815" cy="34290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783291" y="3813489"/>
            <a:ext cx="477947" cy="477947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 rot="5400000">
            <a:off x="7000233" y="3692566"/>
            <a:ext cx="1632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Issue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LOUs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via swift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491769" y="5689041"/>
            <a:ext cx="2387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Based on the LOU, the overseas bank funds PNBs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</a:rPr>
              <a:t>Nostro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account</a:t>
            </a: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9441" y="2534761"/>
            <a:ext cx="593506" cy="494588"/>
          </a:xfrm>
          <a:prstGeom prst="rect">
            <a:avLst/>
          </a:prstGeom>
        </p:spPr>
      </p:pic>
      <p:sp>
        <p:nvSpPr>
          <p:cNvPr id="67" name="Curved Down Arrow 66"/>
          <p:cNvSpPr/>
          <p:nvPr/>
        </p:nvSpPr>
        <p:spPr>
          <a:xfrm>
            <a:off x="3454429" y="3457998"/>
            <a:ext cx="3106666" cy="1169742"/>
          </a:xfrm>
          <a:prstGeom prst="curved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829154" y="3853105"/>
            <a:ext cx="21902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money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paid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to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the overseas 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branch 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for maturity of earlier LOU</a:t>
            </a:r>
          </a:p>
        </p:txBody>
      </p:sp>
      <p:sp>
        <p:nvSpPr>
          <p:cNvPr id="72" name="Down Arrow 71"/>
          <p:cNvSpPr/>
          <p:nvPr/>
        </p:nvSpPr>
        <p:spPr>
          <a:xfrm rot="10800000" flipH="1">
            <a:off x="6618373" y="3559482"/>
            <a:ext cx="162793" cy="937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3" name="Down Arrow 72"/>
          <p:cNvSpPr/>
          <p:nvPr/>
        </p:nvSpPr>
        <p:spPr>
          <a:xfrm flipH="1">
            <a:off x="7258046" y="3592899"/>
            <a:ext cx="173745" cy="9656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4" name="TextBox 33"/>
          <p:cNvSpPr txBox="1"/>
          <p:nvPr/>
        </p:nvSpPr>
        <p:spPr>
          <a:xfrm>
            <a:off x="512244" y="3722380"/>
            <a:ext cx="1632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Importer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2252" y="5175543"/>
            <a:ext cx="1934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Exporters Bank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000" y="4431070"/>
            <a:ext cx="899517" cy="805538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6163538" y="3160754"/>
            <a:ext cx="1072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PNB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25112" y="5390650"/>
            <a:ext cx="1934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Clearing Bank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228600" y="-76200"/>
            <a:ext cx="6172200" cy="9659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/>
              <a:t>The Transaction Flow</a:t>
            </a:r>
            <a:endParaRPr lang="en-US" sz="3600" b="1" dirty="0"/>
          </a:p>
        </p:txBody>
      </p:sp>
      <p:sp>
        <p:nvSpPr>
          <p:cNvPr id="2" name="Oval 1"/>
          <p:cNvSpPr/>
          <p:nvPr/>
        </p:nvSpPr>
        <p:spPr>
          <a:xfrm>
            <a:off x="7446455" y="3364299"/>
            <a:ext cx="276365" cy="228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604FD-09CC-4CD3-B4D1-022406A345A2}" type="slidenum">
              <a:rPr lang="en-US" smtClean="0"/>
              <a:t>9</a:t>
            </a:fld>
            <a:endParaRPr lang="en-US"/>
          </a:p>
        </p:txBody>
      </p:sp>
      <p:pic>
        <p:nvPicPr>
          <p:cNvPr id="39" name="Picture 38" descr="AU_Stack_No Background-01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38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1307</Words>
  <Application>Microsoft Office PowerPoint</Application>
  <PresentationFormat>On-screen Show (4:3)</PresentationFormat>
  <Paragraphs>177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Agenda</vt:lpstr>
      <vt:lpstr>1. Background of PNB</vt:lpstr>
      <vt:lpstr>2. Letter of Undertaking (LOU)</vt:lpstr>
      <vt:lpstr>3. SWIFT </vt:lpstr>
      <vt:lpstr>4. CBS</vt:lpstr>
      <vt:lpstr>5. People involved in Scam</vt:lpstr>
      <vt:lpstr>6. Modus operandi of scam</vt:lpstr>
      <vt:lpstr>PowerPoint Presentation</vt:lpstr>
      <vt:lpstr>7. Possible Major Controls Failure…</vt:lpstr>
      <vt:lpstr>Possible Major Controls Failure..</vt:lpstr>
      <vt:lpstr>Possible Major Controls Failure..</vt:lpstr>
      <vt:lpstr> Possible Major Control Failures...</vt:lpstr>
      <vt:lpstr>8. Post Fraud : Measures Taken by Indian banks </vt:lpstr>
      <vt:lpstr> 9. Post Fraud: Measures Taken by RBI </vt:lpstr>
      <vt:lpstr>10. Post Fraud : Lessons Learned</vt:lpstr>
      <vt:lpstr>                 Q &amp; 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</dc:creator>
  <cp:lastModifiedBy>Zainab Abdulwahab Isa Abdulla Darwish</cp:lastModifiedBy>
  <cp:revision>112</cp:revision>
  <dcterms:created xsi:type="dcterms:W3CDTF">2016-03-26T11:23:44Z</dcterms:created>
  <dcterms:modified xsi:type="dcterms:W3CDTF">2018-04-29T06:56:44Z</dcterms:modified>
</cp:coreProperties>
</file>