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9" r:id="rId3"/>
    <p:sldId id="260" r:id="rId4"/>
    <p:sldId id="262" r:id="rId5"/>
    <p:sldId id="261" r:id="rId6"/>
    <p:sldId id="263" r:id="rId7"/>
    <p:sldId id="264" r:id="rId8"/>
    <p:sldId id="271" r:id="rId9"/>
    <p:sldId id="272" r:id="rId10"/>
    <p:sldId id="265" r:id="rId11"/>
    <p:sldId id="267" r:id="rId12"/>
    <p:sldId id="268" r:id="rId13"/>
    <p:sldId id="273" r:id="rId14"/>
    <p:sldId id="274" r:id="rId15"/>
    <p:sldId id="275" r:id="rId16"/>
    <p:sldId id="277" r:id="rId17"/>
    <p:sldId id="278" r:id="rId18"/>
    <p:sldId id="279" r:id="rId19"/>
    <p:sldId id="281" r:id="rId20"/>
    <p:sldId id="280" r:id="rId21"/>
    <p:sldId id="282" r:id="rId22"/>
    <p:sldId id="286" r:id="rId23"/>
    <p:sldId id="284" r:id="rId24"/>
    <p:sldId id="285" r:id="rId25"/>
    <p:sldId id="287" r:id="rId26"/>
    <p:sldId id="298" r:id="rId27"/>
    <p:sldId id="28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1674"/>
    <a:srgbClr val="0075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32" autoAdjust="0"/>
    <p:restoredTop sz="94291" autoAdjust="0"/>
  </p:normalViewPr>
  <p:slideViewPr>
    <p:cSldViewPr>
      <p:cViewPr>
        <p:scale>
          <a:sx n="75" d="100"/>
          <a:sy n="75" d="100"/>
        </p:scale>
        <p:origin x="1578" y="-22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9FECBF-4379-41E5-A0FA-F419AD1B1639}" type="doc">
      <dgm:prSet loTypeId="urn:microsoft.com/office/officeart/2005/8/layout/radial2" loCatId="relationship" qsTypeId="urn:microsoft.com/office/officeart/2005/8/quickstyle/simple1" qsCatId="simple" csTypeId="urn:microsoft.com/office/officeart/2005/8/colors/colorful5" csCatId="colorful" phldr="1"/>
      <dgm:spPr/>
      <dgm:t>
        <a:bodyPr/>
        <a:lstStyle/>
        <a:p>
          <a:endParaRPr lang="en-GB"/>
        </a:p>
      </dgm:t>
    </dgm:pt>
    <dgm:pt modelId="{56FBB9A3-501C-41C2-92BA-5F0F1BB8D452}">
      <dgm:prSet phldrT="[Text]" custT="1"/>
      <dgm:spPr/>
      <dgm:t>
        <a:bodyPr/>
        <a:lstStyle/>
        <a:p>
          <a:r>
            <a:rPr lang="en-US" sz="1800" b="1" i="1" dirty="0">
              <a:solidFill>
                <a:schemeClr val="tx1"/>
              </a:solidFill>
            </a:rPr>
            <a:t>Internal Ownership </a:t>
          </a:r>
          <a:endParaRPr lang="en-GB" sz="1800" b="1" dirty="0">
            <a:solidFill>
              <a:schemeClr val="tx1"/>
            </a:solidFill>
          </a:endParaRPr>
        </a:p>
      </dgm:t>
    </dgm:pt>
    <dgm:pt modelId="{FBBE1263-BAC9-4A15-8D5A-0E62CAF582AC}" type="parTrans" cxnId="{BB6EC266-73EE-4A3E-8DDD-E7FC8865E020}">
      <dgm:prSet/>
      <dgm:spPr/>
      <dgm:t>
        <a:bodyPr/>
        <a:lstStyle/>
        <a:p>
          <a:endParaRPr lang="en-GB"/>
        </a:p>
      </dgm:t>
    </dgm:pt>
    <dgm:pt modelId="{84B704D9-CA25-4E52-A5B4-19CB8A40BCCB}" type="sibTrans" cxnId="{BB6EC266-73EE-4A3E-8DDD-E7FC8865E020}">
      <dgm:prSet/>
      <dgm:spPr/>
      <dgm:t>
        <a:bodyPr/>
        <a:lstStyle/>
        <a:p>
          <a:endParaRPr lang="en-GB"/>
        </a:p>
      </dgm:t>
    </dgm:pt>
    <dgm:pt modelId="{C37A68CA-6F3E-422B-BBA0-4019F5845717}">
      <dgm:prSet phldrT="[Text]" custT="1"/>
      <dgm:spPr/>
      <dgm:t>
        <a:bodyPr/>
        <a:lstStyle/>
        <a:p>
          <a:r>
            <a:rPr lang="en-US" sz="1800" b="1" i="1" dirty="0">
              <a:solidFill>
                <a:schemeClr val="tx1"/>
              </a:solidFill>
            </a:rPr>
            <a:t>Board Size</a:t>
          </a:r>
          <a:endParaRPr lang="en-GB" sz="1800" dirty="0">
            <a:solidFill>
              <a:schemeClr val="tx1"/>
            </a:solidFill>
          </a:endParaRPr>
        </a:p>
      </dgm:t>
    </dgm:pt>
    <dgm:pt modelId="{245027E1-7968-41D8-9F3F-45B186BD2CBB}" type="parTrans" cxnId="{96CF53C4-BC8F-4945-B716-B23637300F2B}">
      <dgm:prSet/>
      <dgm:spPr/>
      <dgm:t>
        <a:bodyPr/>
        <a:lstStyle/>
        <a:p>
          <a:endParaRPr lang="en-GB"/>
        </a:p>
      </dgm:t>
    </dgm:pt>
    <dgm:pt modelId="{D43EF601-B96D-4AB8-BC5A-F8234F5F52C7}" type="sibTrans" cxnId="{96CF53C4-BC8F-4945-B716-B23637300F2B}">
      <dgm:prSet/>
      <dgm:spPr/>
      <dgm:t>
        <a:bodyPr/>
        <a:lstStyle/>
        <a:p>
          <a:endParaRPr lang="en-GB"/>
        </a:p>
      </dgm:t>
    </dgm:pt>
    <dgm:pt modelId="{D4EE7890-99BE-4647-81D0-7DEC55160E35}">
      <dgm:prSet phldrT="[Text]" custT="1"/>
      <dgm:spPr/>
      <dgm:t>
        <a:bodyPr/>
        <a:lstStyle/>
        <a:p>
          <a:r>
            <a:rPr lang="en-US" sz="1800" b="1" i="1" dirty="0">
              <a:solidFill>
                <a:schemeClr val="tx1"/>
              </a:solidFill>
            </a:rPr>
            <a:t>CEO Duality </a:t>
          </a:r>
          <a:endParaRPr lang="en-GB" sz="1800" dirty="0">
            <a:solidFill>
              <a:schemeClr val="tx1"/>
            </a:solidFill>
          </a:endParaRPr>
        </a:p>
      </dgm:t>
    </dgm:pt>
    <dgm:pt modelId="{B93992D8-6111-4B99-8EEF-0F034BC4A2B1}" type="parTrans" cxnId="{B49CB190-4719-4434-9902-B624E75DB877}">
      <dgm:prSet/>
      <dgm:spPr/>
      <dgm:t>
        <a:bodyPr/>
        <a:lstStyle/>
        <a:p>
          <a:endParaRPr lang="en-GB"/>
        </a:p>
      </dgm:t>
    </dgm:pt>
    <dgm:pt modelId="{7C42F159-5AC9-4DD6-9368-E6770D66D1B4}" type="sibTrans" cxnId="{B49CB190-4719-4434-9902-B624E75DB877}">
      <dgm:prSet/>
      <dgm:spPr/>
      <dgm:t>
        <a:bodyPr/>
        <a:lstStyle/>
        <a:p>
          <a:endParaRPr lang="en-GB"/>
        </a:p>
      </dgm:t>
    </dgm:pt>
    <dgm:pt modelId="{E661264B-8207-42E8-A30A-C9B3A7E7CB3D}">
      <dgm:prSet custT="1"/>
      <dgm:spPr/>
      <dgm:t>
        <a:bodyPr/>
        <a:lstStyle/>
        <a:p>
          <a:r>
            <a:rPr lang="en-US" sz="1800" b="1" i="1" dirty="0">
              <a:solidFill>
                <a:schemeClr val="tx1"/>
              </a:solidFill>
            </a:rPr>
            <a:t>Board Independence</a:t>
          </a:r>
          <a:endParaRPr lang="en-GB" sz="1800" dirty="0">
            <a:solidFill>
              <a:schemeClr val="tx1"/>
            </a:solidFill>
          </a:endParaRPr>
        </a:p>
      </dgm:t>
    </dgm:pt>
    <dgm:pt modelId="{0CD1F8D7-BD1E-473D-94C8-1601449794AA}" type="parTrans" cxnId="{59E3C5D1-A059-4E87-9B45-059272E41263}">
      <dgm:prSet/>
      <dgm:spPr/>
      <dgm:t>
        <a:bodyPr/>
        <a:lstStyle/>
        <a:p>
          <a:endParaRPr lang="en-GB"/>
        </a:p>
      </dgm:t>
    </dgm:pt>
    <dgm:pt modelId="{90C78380-7155-43E5-8D83-5CFFEA6AD7D4}" type="sibTrans" cxnId="{59E3C5D1-A059-4E87-9B45-059272E41263}">
      <dgm:prSet/>
      <dgm:spPr/>
      <dgm:t>
        <a:bodyPr/>
        <a:lstStyle/>
        <a:p>
          <a:endParaRPr lang="en-GB"/>
        </a:p>
      </dgm:t>
    </dgm:pt>
    <dgm:pt modelId="{4E82122A-06E8-40E9-BACE-82DECBBB715B}" type="pres">
      <dgm:prSet presAssocID="{749FECBF-4379-41E5-A0FA-F419AD1B1639}" presName="composite" presStyleCnt="0">
        <dgm:presLayoutVars>
          <dgm:chMax val="5"/>
          <dgm:dir val="rev"/>
          <dgm:animLvl val="ctr"/>
          <dgm:resizeHandles val="exact"/>
        </dgm:presLayoutVars>
      </dgm:prSet>
      <dgm:spPr/>
    </dgm:pt>
    <dgm:pt modelId="{B0913175-16EB-4B23-885A-18A8E605EC24}" type="pres">
      <dgm:prSet presAssocID="{749FECBF-4379-41E5-A0FA-F419AD1B1639}" presName="cycle" presStyleCnt="0"/>
      <dgm:spPr/>
    </dgm:pt>
    <dgm:pt modelId="{1EA98A06-9CA6-409F-B383-1B79901CCF7B}" type="pres">
      <dgm:prSet presAssocID="{749FECBF-4379-41E5-A0FA-F419AD1B1639}" presName="centerShape" presStyleCnt="0"/>
      <dgm:spPr/>
    </dgm:pt>
    <dgm:pt modelId="{DF503790-E975-4F2B-A4F6-815F9862A79B}" type="pres">
      <dgm:prSet presAssocID="{749FECBF-4379-41E5-A0FA-F419AD1B1639}" presName="connSite" presStyleLbl="node1" presStyleIdx="0" presStyleCnt="5"/>
      <dgm:spPr/>
    </dgm:pt>
    <dgm:pt modelId="{FCBE230E-F940-42D3-93C3-F859C374CB68}" type="pres">
      <dgm:prSet presAssocID="{749FECBF-4379-41E5-A0FA-F419AD1B1639}" presName="visible" presStyleLbl="node1" presStyleIdx="0" presStyleCnt="5" custLinFactNeighborX="5197" custLinFactNeighborY="-2266"/>
      <dgm:spPr/>
    </dgm:pt>
    <dgm:pt modelId="{4ADAD50A-CF74-41D2-B6FD-7A37585BD304}" type="pres">
      <dgm:prSet presAssocID="{FBBE1263-BAC9-4A15-8D5A-0E62CAF582AC}" presName="Name25" presStyleLbl="parChTrans1D1" presStyleIdx="0" presStyleCnt="4"/>
      <dgm:spPr/>
    </dgm:pt>
    <dgm:pt modelId="{2867E788-2F49-48A7-9675-B1D48837E5EA}" type="pres">
      <dgm:prSet presAssocID="{56FBB9A3-501C-41C2-92BA-5F0F1BB8D452}" presName="node" presStyleCnt="0"/>
      <dgm:spPr/>
    </dgm:pt>
    <dgm:pt modelId="{B98EFA8C-4680-487C-918D-6B32DF5B4A2B}" type="pres">
      <dgm:prSet presAssocID="{56FBB9A3-501C-41C2-92BA-5F0F1BB8D452}" presName="parentNode" presStyleLbl="node1" presStyleIdx="1" presStyleCnt="5" custAng="0" custScaleX="138627" custLinFactX="-100000" custLinFactNeighborX="-163806" custLinFactNeighborY="-4478">
        <dgm:presLayoutVars>
          <dgm:chMax val="1"/>
          <dgm:bulletEnabled val="1"/>
        </dgm:presLayoutVars>
      </dgm:prSet>
      <dgm:spPr/>
    </dgm:pt>
    <dgm:pt modelId="{923B51C5-5DDA-4D1F-956C-697E9D412593}" type="pres">
      <dgm:prSet presAssocID="{56FBB9A3-501C-41C2-92BA-5F0F1BB8D452}" presName="childNode" presStyleLbl="revTx" presStyleIdx="0" presStyleCnt="0">
        <dgm:presLayoutVars>
          <dgm:bulletEnabled val="1"/>
        </dgm:presLayoutVars>
      </dgm:prSet>
      <dgm:spPr/>
    </dgm:pt>
    <dgm:pt modelId="{CE341734-922A-4D30-B223-C06A37A9E212}" type="pres">
      <dgm:prSet presAssocID="{245027E1-7968-41D8-9F3F-45B186BD2CBB}" presName="Name25" presStyleLbl="parChTrans1D1" presStyleIdx="1" presStyleCnt="4"/>
      <dgm:spPr/>
    </dgm:pt>
    <dgm:pt modelId="{FCA2B312-66FB-4D0D-A5F2-0EB7B5B1E50C}" type="pres">
      <dgm:prSet presAssocID="{C37A68CA-6F3E-422B-BBA0-4019F5845717}" presName="node" presStyleCnt="0"/>
      <dgm:spPr/>
    </dgm:pt>
    <dgm:pt modelId="{9FB2EE86-DD97-48AE-A934-05F62B9E3513}" type="pres">
      <dgm:prSet presAssocID="{C37A68CA-6F3E-422B-BBA0-4019F5845717}" presName="parentNode" presStyleLbl="node1" presStyleIdx="2" presStyleCnt="5" custScaleX="153999" custLinFactX="-96925" custLinFactNeighborX="-100000" custLinFactNeighborY="-3907">
        <dgm:presLayoutVars>
          <dgm:chMax val="1"/>
          <dgm:bulletEnabled val="1"/>
        </dgm:presLayoutVars>
      </dgm:prSet>
      <dgm:spPr/>
    </dgm:pt>
    <dgm:pt modelId="{16508702-AB96-4409-A9FC-93295F8EB3AB}" type="pres">
      <dgm:prSet presAssocID="{C37A68CA-6F3E-422B-BBA0-4019F5845717}" presName="childNode" presStyleLbl="revTx" presStyleIdx="0" presStyleCnt="0">
        <dgm:presLayoutVars>
          <dgm:bulletEnabled val="1"/>
        </dgm:presLayoutVars>
      </dgm:prSet>
      <dgm:spPr/>
    </dgm:pt>
    <dgm:pt modelId="{EA0E480C-283A-445F-BCF0-002BF9CFBCD0}" type="pres">
      <dgm:prSet presAssocID="{B93992D8-6111-4B99-8EEF-0F034BC4A2B1}" presName="Name25" presStyleLbl="parChTrans1D1" presStyleIdx="2" presStyleCnt="4"/>
      <dgm:spPr/>
    </dgm:pt>
    <dgm:pt modelId="{E2F66EAB-9930-4349-BA85-A1F1EB9F89F6}" type="pres">
      <dgm:prSet presAssocID="{D4EE7890-99BE-4647-81D0-7DEC55160E35}" presName="node" presStyleCnt="0"/>
      <dgm:spPr/>
    </dgm:pt>
    <dgm:pt modelId="{A02A04DD-6A90-420F-A5C3-A3FA1C6E590F}" type="pres">
      <dgm:prSet presAssocID="{D4EE7890-99BE-4647-81D0-7DEC55160E35}" presName="parentNode" presStyleLbl="node1" presStyleIdx="3" presStyleCnt="5" custScaleX="137025" custLinFactX="-100000" custLinFactNeighborX="-103290" custLinFactNeighborY="-16723">
        <dgm:presLayoutVars>
          <dgm:chMax val="1"/>
          <dgm:bulletEnabled val="1"/>
        </dgm:presLayoutVars>
      </dgm:prSet>
      <dgm:spPr/>
    </dgm:pt>
    <dgm:pt modelId="{5DD79071-8C7C-4DF3-9504-9F1B4E83D6DE}" type="pres">
      <dgm:prSet presAssocID="{D4EE7890-99BE-4647-81D0-7DEC55160E35}" presName="childNode" presStyleLbl="revTx" presStyleIdx="0" presStyleCnt="0">
        <dgm:presLayoutVars>
          <dgm:bulletEnabled val="1"/>
        </dgm:presLayoutVars>
      </dgm:prSet>
      <dgm:spPr/>
    </dgm:pt>
    <dgm:pt modelId="{EF5536E9-6A20-4A6B-984F-20269550789D}" type="pres">
      <dgm:prSet presAssocID="{0CD1F8D7-BD1E-473D-94C8-1601449794AA}" presName="Name25" presStyleLbl="parChTrans1D1" presStyleIdx="3" presStyleCnt="4"/>
      <dgm:spPr/>
    </dgm:pt>
    <dgm:pt modelId="{D4C17186-B955-43C4-921F-084A2CD6B9C6}" type="pres">
      <dgm:prSet presAssocID="{E661264B-8207-42E8-A30A-C9B3A7E7CB3D}" presName="node" presStyleCnt="0"/>
      <dgm:spPr/>
    </dgm:pt>
    <dgm:pt modelId="{2AD1674B-03F0-4E46-AF24-77EFF9260CE4}" type="pres">
      <dgm:prSet presAssocID="{E661264B-8207-42E8-A30A-C9B3A7E7CB3D}" presName="parentNode" presStyleLbl="node1" presStyleIdx="4" presStyleCnt="5" custScaleX="167500" custLinFactX="-100000" custLinFactNeighborX="-155637" custLinFactNeighborY="-13550">
        <dgm:presLayoutVars>
          <dgm:chMax val="1"/>
          <dgm:bulletEnabled val="1"/>
        </dgm:presLayoutVars>
      </dgm:prSet>
      <dgm:spPr/>
    </dgm:pt>
    <dgm:pt modelId="{7DEE5467-993E-4532-A22A-7B5F6EA05899}" type="pres">
      <dgm:prSet presAssocID="{E661264B-8207-42E8-A30A-C9B3A7E7CB3D}" presName="childNode" presStyleLbl="revTx" presStyleIdx="0" presStyleCnt="0">
        <dgm:presLayoutVars>
          <dgm:bulletEnabled val="1"/>
        </dgm:presLayoutVars>
      </dgm:prSet>
      <dgm:spPr/>
    </dgm:pt>
  </dgm:ptLst>
  <dgm:cxnLst>
    <dgm:cxn modelId="{421F4960-E3D4-420B-9AB8-AA297A825D81}" type="presOf" srcId="{E661264B-8207-42E8-A30A-C9B3A7E7CB3D}" destId="{2AD1674B-03F0-4E46-AF24-77EFF9260CE4}" srcOrd="0" destOrd="0" presId="urn:microsoft.com/office/officeart/2005/8/layout/radial2"/>
    <dgm:cxn modelId="{DE963862-6509-40EC-95C6-DC76E0537F25}" type="presOf" srcId="{FBBE1263-BAC9-4A15-8D5A-0E62CAF582AC}" destId="{4ADAD50A-CF74-41D2-B6FD-7A37585BD304}" srcOrd="0" destOrd="0" presId="urn:microsoft.com/office/officeart/2005/8/layout/radial2"/>
    <dgm:cxn modelId="{BB6EC266-73EE-4A3E-8DDD-E7FC8865E020}" srcId="{749FECBF-4379-41E5-A0FA-F419AD1B1639}" destId="{56FBB9A3-501C-41C2-92BA-5F0F1BB8D452}" srcOrd="0" destOrd="0" parTransId="{FBBE1263-BAC9-4A15-8D5A-0E62CAF582AC}" sibTransId="{84B704D9-CA25-4E52-A5B4-19CB8A40BCCB}"/>
    <dgm:cxn modelId="{B9DAB052-B55F-4F09-AF6A-F64337FC8D6F}" type="presOf" srcId="{C37A68CA-6F3E-422B-BBA0-4019F5845717}" destId="{9FB2EE86-DD97-48AE-A934-05F62B9E3513}" srcOrd="0" destOrd="0" presId="urn:microsoft.com/office/officeart/2005/8/layout/radial2"/>
    <dgm:cxn modelId="{B49CB190-4719-4434-9902-B624E75DB877}" srcId="{749FECBF-4379-41E5-A0FA-F419AD1B1639}" destId="{D4EE7890-99BE-4647-81D0-7DEC55160E35}" srcOrd="2" destOrd="0" parTransId="{B93992D8-6111-4B99-8EEF-0F034BC4A2B1}" sibTransId="{7C42F159-5AC9-4DD6-9368-E6770D66D1B4}"/>
    <dgm:cxn modelId="{31B9EAA2-6EF7-460D-8E79-BCA9084B11C5}" type="presOf" srcId="{56FBB9A3-501C-41C2-92BA-5F0F1BB8D452}" destId="{B98EFA8C-4680-487C-918D-6B32DF5B4A2B}" srcOrd="0" destOrd="0" presId="urn:microsoft.com/office/officeart/2005/8/layout/radial2"/>
    <dgm:cxn modelId="{96CF53C4-BC8F-4945-B716-B23637300F2B}" srcId="{749FECBF-4379-41E5-A0FA-F419AD1B1639}" destId="{C37A68CA-6F3E-422B-BBA0-4019F5845717}" srcOrd="1" destOrd="0" parTransId="{245027E1-7968-41D8-9F3F-45B186BD2CBB}" sibTransId="{D43EF601-B96D-4AB8-BC5A-F8234F5F52C7}"/>
    <dgm:cxn modelId="{35B403CE-CB20-4C79-95FC-5F486AB83F33}" type="presOf" srcId="{0CD1F8D7-BD1E-473D-94C8-1601449794AA}" destId="{EF5536E9-6A20-4A6B-984F-20269550789D}" srcOrd="0" destOrd="0" presId="urn:microsoft.com/office/officeart/2005/8/layout/radial2"/>
    <dgm:cxn modelId="{6EAC82CE-E132-41BA-B65A-DD7BAA44F14C}" type="presOf" srcId="{D4EE7890-99BE-4647-81D0-7DEC55160E35}" destId="{A02A04DD-6A90-420F-A5C3-A3FA1C6E590F}" srcOrd="0" destOrd="0" presId="urn:microsoft.com/office/officeart/2005/8/layout/radial2"/>
    <dgm:cxn modelId="{59E3C5D1-A059-4E87-9B45-059272E41263}" srcId="{749FECBF-4379-41E5-A0FA-F419AD1B1639}" destId="{E661264B-8207-42E8-A30A-C9B3A7E7CB3D}" srcOrd="3" destOrd="0" parTransId="{0CD1F8D7-BD1E-473D-94C8-1601449794AA}" sibTransId="{90C78380-7155-43E5-8D83-5CFFEA6AD7D4}"/>
    <dgm:cxn modelId="{FFCEAEE6-7F33-4EFB-BCB6-0BC66D53DEE0}" type="presOf" srcId="{B93992D8-6111-4B99-8EEF-0F034BC4A2B1}" destId="{EA0E480C-283A-445F-BCF0-002BF9CFBCD0}" srcOrd="0" destOrd="0" presId="urn:microsoft.com/office/officeart/2005/8/layout/radial2"/>
    <dgm:cxn modelId="{90942DF2-95A2-48B7-AA16-3C66EAA7B36A}" type="presOf" srcId="{749FECBF-4379-41E5-A0FA-F419AD1B1639}" destId="{4E82122A-06E8-40E9-BACE-82DECBBB715B}" srcOrd="0" destOrd="0" presId="urn:microsoft.com/office/officeart/2005/8/layout/radial2"/>
    <dgm:cxn modelId="{9784CBF2-FC81-4D19-89C8-D6F047841283}" type="presOf" srcId="{245027E1-7968-41D8-9F3F-45B186BD2CBB}" destId="{CE341734-922A-4D30-B223-C06A37A9E212}" srcOrd="0" destOrd="0" presId="urn:microsoft.com/office/officeart/2005/8/layout/radial2"/>
    <dgm:cxn modelId="{1A935991-8F22-43E5-8444-2506000E81B8}" type="presParOf" srcId="{4E82122A-06E8-40E9-BACE-82DECBBB715B}" destId="{B0913175-16EB-4B23-885A-18A8E605EC24}" srcOrd="0" destOrd="0" presId="urn:microsoft.com/office/officeart/2005/8/layout/radial2"/>
    <dgm:cxn modelId="{545D374D-BD81-4C74-A0A1-36D05DDF6334}" type="presParOf" srcId="{B0913175-16EB-4B23-885A-18A8E605EC24}" destId="{1EA98A06-9CA6-409F-B383-1B79901CCF7B}" srcOrd="0" destOrd="0" presId="urn:microsoft.com/office/officeart/2005/8/layout/radial2"/>
    <dgm:cxn modelId="{0735A91E-0204-4F23-8D34-301D4FA50AAB}" type="presParOf" srcId="{1EA98A06-9CA6-409F-B383-1B79901CCF7B}" destId="{DF503790-E975-4F2B-A4F6-815F9862A79B}" srcOrd="0" destOrd="0" presId="urn:microsoft.com/office/officeart/2005/8/layout/radial2"/>
    <dgm:cxn modelId="{1E5942E6-EB31-47E7-B32B-02BBB191BD23}" type="presParOf" srcId="{1EA98A06-9CA6-409F-B383-1B79901CCF7B}" destId="{FCBE230E-F940-42D3-93C3-F859C374CB68}" srcOrd="1" destOrd="0" presId="urn:microsoft.com/office/officeart/2005/8/layout/radial2"/>
    <dgm:cxn modelId="{F0C46332-058B-4819-AA68-582185FB0E1B}" type="presParOf" srcId="{B0913175-16EB-4B23-885A-18A8E605EC24}" destId="{4ADAD50A-CF74-41D2-B6FD-7A37585BD304}" srcOrd="1" destOrd="0" presId="urn:microsoft.com/office/officeart/2005/8/layout/radial2"/>
    <dgm:cxn modelId="{16FC533C-8BF9-4834-BD1B-A8892556E8F4}" type="presParOf" srcId="{B0913175-16EB-4B23-885A-18A8E605EC24}" destId="{2867E788-2F49-48A7-9675-B1D48837E5EA}" srcOrd="2" destOrd="0" presId="urn:microsoft.com/office/officeart/2005/8/layout/radial2"/>
    <dgm:cxn modelId="{56E042F9-2C67-4BF4-BE34-BE9C3B535EC1}" type="presParOf" srcId="{2867E788-2F49-48A7-9675-B1D48837E5EA}" destId="{B98EFA8C-4680-487C-918D-6B32DF5B4A2B}" srcOrd="0" destOrd="0" presId="urn:microsoft.com/office/officeart/2005/8/layout/radial2"/>
    <dgm:cxn modelId="{51BCD0BF-CB79-4837-A8A8-DAF7811B9ADB}" type="presParOf" srcId="{2867E788-2F49-48A7-9675-B1D48837E5EA}" destId="{923B51C5-5DDA-4D1F-956C-697E9D412593}" srcOrd="1" destOrd="0" presId="urn:microsoft.com/office/officeart/2005/8/layout/radial2"/>
    <dgm:cxn modelId="{59D94571-3542-424E-91F4-91DD1CAD9ABB}" type="presParOf" srcId="{B0913175-16EB-4B23-885A-18A8E605EC24}" destId="{CE341734-922A-4D30-B223-C06A37A9E212}" srcOrd="3" destOrd="0" presId="urn:microsoft.com/office/officeart/2005/8/layout/radial2"/>
    <dgm:cxn modelId="{7A39D4F3-7427-48A0-8155-ACC360638413}" type="presParOf" srcId="{B0913175-16EB-4B23-885A-18A8E605EC24}" destId="{FCA2B312-66FB-4D0D-A5F2-0EB7B5B1E50C}" srcOrd="4" destOrd="0" presId="urn:microsoft.com/office/officeart/2005/8/layout/radial2"/>
    <dgm:cxn modelId="{FE4AD7E4-E726-46B8-A5C1-AC3660A6AC7D}" type="presParOf" srcId="{FCA2B312-66FB-4D0D-A5F2-0EB7B5B1E50C}" destId="{9FB2EE86-DD97-48AE-A934-05F62B9E3513}" srcOrd="0" destOrd="0" presId="urn:microsoft.com/office/officeart/2005/8/layout/radial2"/>
    <dgm:cxn modelId="{8834E60A-C52D-4781-BC5F-CE0E21292A5B}" type="presParOf" srcId="{FCA2B312-66FB-4D0D-A5F2-0EB7B5B1E50C}" destId="{16508702-AB96-4409-A9FC-93295F8EB3AB}" srcOrd="1" destOrd="0" presId="urn:microsoft.com/office/officeart/2005/8/layout/radial2"/>
    <dgm:cxn modelId="{A7504C00-7DBF-4A9C-9D8F-257AE31DC325}" type="presParOf" srcId="{B0913175-16EB-4B23-885A-18A8E605EC24}" destId="{EA0E480C-283A-445F-BCF0-002BF9CFBCD0}" srcOrd="5" destOrd="0" presId="urn:microsoft.com/office/officeart/2005/8/layout/radial2"/>
    <dgm:cxn modelId="{EABAD232-1347-44FC-B01C-3722C3C9175A}" type="presParOf" srcId="{B0913175-16EB-4B23-885A-18A8E605EC24}" destId="{E2F66EAB-9930-4349-BA85-A1F1EB9F89F6}" srcOrd="6" destOrd="0" presId="urn:microsoft.com/office/officeart/2005/8/layout/radial2"/>
    <dgm:cxn modelId="{624C0B46-2933-430A-97B5-C469BFCD8D7D}" type="presParOf" srcId="{E2F66EAB-9930-4349-BA85-A1F1EB9F89F6}" destId="{A02A04DD-6A90-420F-A5C3-A3FA1C6E590F}" srcOrd="0" destOrd="0" presId="urn:microsoft.com/office/officeart/2005/8/layout/radial2"/>
    <dgm:cxn modelId="{3AA87622-6258-47D2-A7F9-1B853CA40927}" type="presParOf" srcId="{E2F66EAB-9930-4349-BA85-A1F1EB9F89F6}" destId="{5DD79071-8C7C-4DF3-9504-9F1B4E83D6DE}" srcOrd="1" destOrd="0" presId="urn:microsoft.com/office/officeart/2005/8/layout/radial2"/>
    <dgm:cxn modelId="{064A9B38-FDB5-49F2-9772-2F99A965EA35}" type="presParOf" srcId="{B0913175-16EB-4B23-885A-18A8E605EC24}" destId="{EF5536E9-6A20-4A6B-984F-20269550789D}" srcOrd="7" destOrd="0" presId="urn:microsoft.com/office/officeart/2005/8/layout/radial2"/>
    <dgm:cxn modelId="{649C3959-672E-40D8-88B2-F484A55A7570}" type="presParOf" srcId="{B0913175-16EB-4B23-885A-18A8E605EC24}" destId="{D4C17186-B955-43C4-921F-084A2CD6B9C6}" srcOrd="8" destOrd="0" presId="urn:microsoft.com/office/officeart/2005/8/layout/radial2"/>
    <dgm:cxn modelId="{34298331-652A-400A-A7AD-9F129BA4E631}" type="presParOf" srcId="{D4C17186-B955-43C4-921F-084A2CD6B9C6}" destId="{2AD1674B-03F0-4E46-AF24-77EFF9260CE4}" srcOrd="0" destOrd="0" presId="urn:microsoft.com/office/officeart/2005/8/layout/radial2"/>
    <dgm:cxn modelId="{83AFAF8B-D101-40C5-B15E-AE97F3773D64}" type="presParOf" srcId="{D4C17186-B955-43C4-921F-084A2CD6B9C6}" destId="{7DEE5467-993E-4532-A22A-7B5F6EA05899}"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9FECBF-4379-41E5-A0FA-F419AD1B1639}" type="doc">
      <dgm:prSet loTypeId="urn:microsoft.com/office/officeart/2005/8/layout/radial2" loCatId="relationship" qsTypeId="urn:microsoft.com/office/officeart/2005/8/quickstyle/simple1" qsCatId="simple" csTypeId="urn:microsoft.com/office/officeart/2005/8/colors/colorful5" csCatId="colorful" phldr="1"/>
      <dgm:spPr/>
      <dgm:t>
        <a:bodyPr/>
        <a:lstStyle/>
        <a:p>
          <a:endParaRPr lang="en-GB"/>
        </a:p>
      </dgm:t>
    </dgm:pt>
    <dgm:pt modelId="{56FBB9A3-501C-41C2-92BA-5F0F1BB8D452}">
      <dgm:prSet phldrT="[Text]" custT="1"/>
      <dgm:spPr/>
      <dgm:t>
        <a:bodyPr/>
        <a:lstStyle/>
        <a:p>
          <a:r>
            <a:rPr lang="en-US" sz="1800" b="1" i="1" dirty="0">
              <a:solidFill>
                <a:schemeClr val="tx1"/>
              </a:solidFill>
            </a:rPr>
            <a:t>Internal Ownership </a:t>
          </a:r>
          <a:endParaRPr lang="en-GB" sz="1800" b="1" dirty="0">
            <a:solidFill>
              <a:schemeClr val="tx1"/>
            </a:solidFill>
          </a:endParaRPr>
        </a:p>
      </dgm:t>
    </dgm:pt>
    <dgm:pt modelId="{FBBE1263-BAC9-4A15-8D5A-0E62CAF582AC}" type="parTrans" cxnId="{BB6EC266-73EE-4A3E-8DDD-E7FC8865E020}">
      <dgm:prSet/>
      <dgm:spPr/>
      <dgm:t>
        <a:bodyPr/>
        <a:lstStyle/>
        <a:p>
          <a:endParaRPr lang="en-GB"/>
        </a:p>
      </dgm:t>
    </dgm:pt>
    <dgm:pt modelId="{84B704D9-CA25-4E52-A5B4-19CB8A40BCCB}" type="sibTrans" cxnId="{BB6EC266-73EE-4A3E-8DDD-E7FC8865E020}">
      <dgm:prSet/>
      <dgm:spPr/>
      <dgm:t>
        <a:bodyPr/>
        <a:lstStyle/>
        <a:p>
          <a:endParaRPr lang="en-GB"/>
        </a:p>
      </dgm:t>
    </dgm:pt>
    <dgm:pt modelId="{C37A68CA-6F3E-422B-BBA0-4019F5845717}">
      <dgm:prSet phldrT="[Text]" custT="1"/>
      <dgm:spPr/>
      <dgm:t>
        <a:bodyPr/>
        <a:lstStyle/>
        <a:p>
          <a:r>
            <a:rPr lang="en-US" sz="1800" b="1" i="1" dirty="0">
              <a:solidFill>
                <a:schemeClr val="tx1"/>
              </a:solidFill>
            </a:rPr>
            <a:t>Board Size</a:t>
          </a:r>
          <a:endParaRPr lang="en-GB" sz="1800" dirty="0">
            <a:solidFill>
              <a:schemeClr val="tx1"/>
            </a:solidFill>
          </a:endParaRPr>
        </a:p>
      </dgm:t>
    </dgm:pt>
    <dgm:pt modelId="{245027E1-7968-41D8-9F3F-45B186BD2CBB}" type="parTrans" cxnId="{96CF53C4-BC8F-4945-B716-B23637300F2B}">
      <dgm:prSet/>
      <dgm:spPr/>
      <dgm:t>
        <a:bodyPr/>
        <a:lstStyle/>
        <a:p>
          <a:endParaRPr lang="en-GB"/>
        </a:p>
      </dgm:t>
    </dgm:pt>
    <dgm:pt modelId="{D43EF601-B96D-4AB8-BC5A-F8234F5F52C7}" type="sibTrans" cxnId="{96CF53C4-BC8F-4945-B716-B23637300F2B}">
      <dgm:prSet/>
      <dgm:spPr/>
      <dgm:t>
        <a:bodyPr/>
        <a:lstStyle/>
        <a:p>
          <a:endParaRPr lang="en-GB"/>
        </a:p>
      </dgm:t>
    </dgm:pt>
    <dgm:pt modelId="{D4EE7890-99BE-4647-81D0-7DEC55160E35}">
      <dgm:prSet phldrT="[Text]" custT="1"/>
      <dgm:spPr/>
      <dgm:t>
        <a:bodyPr/>
        <a:lstStyle/>
        <a:p>
          <a:r>
            <a:rPr lang="en-US" sz="1800" b="1" i="1" dirty="0">
              <a:solidFill>
                <a:schemeClr val="tx1"/>
              </a:solidFill>
            </a:rPr>
            <a:t>CEO Duality </a:t>
          </a:r>
          <a:endParaRPr lang="en-GB" sz="1800" dirty="0">
            <a:solidFill>
              <a:schemeClr val="tx1"/>
            </a:solidFill>
          </a:endParaRPr>
        </a:p>
      </dgm:t>
    </dgm:pt>
    <dgm:pt modelId="{B93992D8-6111-4B99-8EEF-0F034BC4A2B1}" type="parTrans" cxnId="{B49CB190-4719-4434-9902-B624E75DB877}">
      <dgm:prSet/>
      <dgm:spPr/>
      <dgm:t>
        <a:bodyPr/>
        <a:lstStyle/>
        <a:p>
          <a:endParaRPr lang="en-GB"/>
        </a:p>
      </dgm:t>
    </dgm:pt>
    <dgm:pt modelId="{7C42F159-5AC9-4DD6-9368-E6770D66D1B4}" type="sibTrans" cxnId="{B49CB190-4719-4434-9902-B624E75DB877}">
      <dgm:prSet/>
      <dgm:spPr/>
      <dgm:t>
        <a:bodyPr/>
        <a:lstStyle/>
        <a:p>
          <a:endParaRPr lang="en-GB"/>
        </a:p>
      </dgm:t>
    </dgm:pt>
    <dgm:pt modelId="{E661264B-8207-42E8-A30A-C9B3A7E7CB3D}">
      <dgm:prSet custT="1"/>
      <dgm:spPr/>
      <dgm:t>
        <a:bodyPr/>
        <a:lstStyle/>
        <a:p>
          <a:r>
            <a:rPr lang="en-US" sz="1800" b="1" i="1" dirty="0">
              <a:solidFill>
                <a:schemeClr val="tx1"/>
              </a:solidFill>
            </a:rPr>
            <a:t>Board Independence</a:t>
          </a:r>
          <a:endParaRPr lang="en-GB" sz="1800" dirty="0">
            <a:solidFill>
              <a:schemeClr val="tx1"/>
            </a:solidFill>
          </a:endParaRPr>
        </a:p>
      </dgm:t>
    </dgm:pt>
    <dgm:pt modelId="{0CD1F8D7-BD1E-473D-94C8-1601449794AA}" type="parTrans" cxnId="{59E3C5D1-A059-4E87-9B45-059272E41263}">
      <dgm:prSet/>
      <dgm:spPr/>
      <dgm:t>
        <a:bodyPr/>
        <a:lstStyle/>
        <a:p>
          <a:endParaRPr lang="en-GB"/>
        </a:p>
      </dgm:t>
    </dgm:pt>
    <dgm:pt modelId="{90C78380-7155-43E5-8D83-5CFFEA6AD7D4}" type="sibTrans" cxnId="{59E3C5D1-A059-4E87-9B45-059272E41263}">
      <dgm:prSet/>
      <dgm:spPr/>
      <dgm:t>
        <a:bodyPr/>
        <a:lstStyle/>
        <a:p>
          <a:endParaRPr lang="en-GB"/>
        </a:p>
      </dgm:t>
    </dgm:pt>
    <dgm:pt modelId="{4E82122A-06E8-40E9-BACE-82DECBBB715B}" type="pres">
      <dgm:prSet presAssocID="{749FECBF-4379-41E5-A0FA-F419AD1B1639}" presName="composite" presStyleCnt="0">
        <dgm:presLayoutVars>
          <dgm:chMax val="5"/>
          <dgm:dir val="rev"/>
          <dgm:animLvl val="ctr"/>
          <dgm:resizeHandles val="exact"/>
        </dgm:presLayoutVars>
      </dgm:prSet>
      <dgm:spPr/>
    </dgm:pt>
    <dgm:pt modelId="{B0913175-16EB-4B23-885A-18A8E605EC24}" type="pres">
      <dgm:prSet presAssocID="{749FECBF-4379-41E5-A0FA-F419AD1B1639}" presName="cycle" presStyleCnt="0"/>
      <dgm:spPr/>
    </dgm:pt>
    <dgm:pt modelId="{1EA98A06-9CA6-409F-B383-1B79901CCF7B}" type="pres">
      <dgm:prSet presAssocID="{749FECBF-4379-41E5-A0FA-F419AD1B1639}" presName="centerShape" presStyleCnt="0"/>
      <dgm:spPr/>
    </dgm:pt>
    <dgm:pt modelId="{DF503790-E975-4F2B-A4F6-815F9862A79B}" type="pres">
      <dgm:prSet presAssocID="{749FECBF-4379-41E5-A0FA-F419AD1B1639}" presName="connSite" presStyleLbl="node1" presStyleIdx="0" presStyleCnt="5"/>
      <dgm:spPr/>
    </dgm:pt>
    <dgm:pt modelId="{FCBE230E-F940-42D3-93C3-F859C374CB68}" type="pres">
      <dgm:prSet presAssocID="{749FECBF-4379-41E5-A0FA-F419AD1B1639}" presName="visible" presStyleLbl="node1" presStyleIdx="0" presStyleCnt="5" custLinFactNeighborX="14585" custLinFactNeighborY="-1573"/>
      <dgm:spPr/>
    </dgm:pt>
    <dgm:pt modelId="{4ADAD50A-CF74-41D2-B6FD-7A37585BD304}" type="pres">
      <dgm:prSet presAssocID="{FBBE1263-BAC9-4A15-8D5A-0E62CAF582AC}" presName="Name25" presStyleLbl="parChTrans1D1" presStyleIdx="0" presStyleCnt="4"/>
      <dgm:spPr/>
    </dgm:pt>
    <dgm:pt modelId="{2867E788-2F49-48A7-9675-B1D48837E5EA}" type="pres">
      <dgm:prSet presAssocID="{56FBB9A3-501C-41C2-92BA-5F0F1BB8D452}" presName="node" presStyleCnt="0"/>
      <dgm:spPr/>
    </dgm:pt>
    <dgm:pt modelId="{B98EFA8C-4680-487C-918D-6B32DF5B4A2B}" type="pres">
      <dgm:prSet presAssocID="{56FBB9A3-501C-41C2-92BA-5F0F1BB8D452}" presName="parentNode" presStyleLbl="node1" presStyleIdx="1" presStyleCnt="5" custAng="0" custScaleX="138627" custLinFactX="-104298" custLinFactNeighborX="-200000" custLinFactNeighborY="-1028">
        <dgm:presLayoutVars>
          <dgm:chMax val="1"/>
          <dgm:bulletEnabled val="1"/>
        </dgm:presLayoutVars>
      </dgm:prSet>
      <dgm:spPr/>
    </dgm:pt>
    <dgm:pt modelId="{923B51C5-5DDA-4D1F-956C-697E9D412593}" type="pres">
      <dgm:prSet presAssocID="{56FBB9A3-501C-41C2-92BA-5F0F1BB8D452}" presName="childNode" presStyleLbl="revTx" presStyleIdx="0" presStyleCnt="0">
        <dgm:presLayoutVars>
          <dgm:bulletEnabled val="1"/>
        </dgm:presLayoutVars>
      </dgm:prSet>
      <dgm:spPr/>
    </dgm:pt>
    <dgm:pt modelId="{CE341734-922A-4D30-B223-C06A37A9E212}" type="pres">
      <dgm:prSet presAssocID="{245027E1-7968-41D8-9F3F-45B186BD2CBB}" presName="Name25" presStyleLbl="parChTrans1D1" presStyleIdx="1" presStyleCnt="4"/>
      <dgm:spPr/>
    </dgm:pt>
    <dgm:pt modelId="{FCA2B312-66FB-4D0D-A5F2-0EB7B5B1E50C}" type="pres">
      <dgm:prSet presAssocID="{C37A68CA-6F3E-422B-BBA0-4019F5845717}" presName="node" presStyleCnt="0"/>
      <dgm:spPr/>
    </dgm:pt>
    <dgm:pt modelId="{9FB2EE86-DD97-48AE-A934-05F62B9E3513}" type="pres">
      <dgm:prSet presAssocID="{C37A68CA-6F3E-422B-BBA0-4019F5845717}" presName="parentNode" presStyleLbl="node1" presStyleIdx="2" presStyleCnt="5" custScaleX="153999" custLinFactX="-100000" custLinFactNeighborX="-137611" custLinFactNeighborY="-3235">
        <dgm:presLayoutVars>
          <dgm:chMax val="1"/>
          <dgm:bulletEnabled val="1"/>
        </dgm:presLayoutVars>
      </dgm:prSet>
      <dgm:spPr/>
    </dgm:pt>
    <dgm:pt modelId="{16508702-AB96-4409-A9FC-93295F8EB3AB}" type="pres">
      <dgm:prSet presAssocID="{C37A68CA-6F3E-422B-BBA0-4019F5845717}" presName="childNode" presStyleLbl="revTx" presStyleIdx="0" presStyleCnt="0">
        <dgm:presLayoutVars>
          <dgm:bulletEnabled val="1"/>
        </dgm:presLayoutVars>
      </dgm:prSet>
      <dgm:spPr/>
    </dgm:pt>
    <dgm:pt modelId="{EA0E480C-283A-445F-BCF0-002BF9CFBCD0}" type="pres">
      <dgm:prSet presAssocID="{B93992D8-6111-4B99-8EEF-0F034BC4A2B1}" presName="Name25" presStyleLbl="parChTrans1D1" presStyleIdx="2" presStyleCnt="4"/>
      <dgm:spPr/>
    </dgm:pt>
    <dgm:pt modelId="{E2F66EAB-9930-4349-BA85-A1F1EB9F89F6}" type="pres">
      <dgm:prSet presAssocID="{D4EE7890-99BE-4647-81D0-7DEC55160E35}" presName="node" presStyleCnt="0"/>
      <dgm:spPr/>
    </dgm:pt>
    <dgm:pt modelId="{A02A04DD-6A90-420F-A5C3-A3FA1C6E590F}" type="pres">
      <dgm:prSet presAssocID="{D4EE7890-99BE-4647-81D0-7DEC55160E35}" presName="parentNode" presStyleLbl="node1" presStyleIdx="3" presStyleCnt="5" custScaleX="137025" custLinFactX="-100000" custLinFactNeighborX="-154428" custLinFactNeighborY="-26845">
        <dgm:presLayoutVars>
          <dgm:chMax val="1"/>
          <dgm:bulletEnabled val="1"/>
        </dgm:presLayoutVars>
      </dgm:prSet>
      <dgm:spPr/>
    </dgm:pt>
    <dgm:pt modelId="{5DD79071-8C7C-4DF3-9504-9F1B4E83D6DE}" type="pres">
      <dgm:prSet presAssocID="{D4EE7890-99BE-4647-81D0-7DEC55160E35}" presName="childNode" presStyleLbl="revTx" presStyleIdx="0" presStyleCnt="0">
        <dgm:presLayoutVars>
          <dgm:bulletEnabled val="1"/>
        </dgm:presLayoutVars>
      </dgm:prSet>
      <dgm:spPr/>
    </dgm:pt>
    <dgm:pt modelId="{EF5536E9-6A20-4A6B-984F-20269550789D}" type="pres">
      <dgm:prSet presAssocID="{0CD1F8D7-BD1E-473D-94C8-1601449794AA}" presName="Name25" presStyleLbl="parChTrans1D1" presStyleIdx="3" presStyleCnt="4"/>
      <dgm:spPr/>
    </dgm:pt>
    <dgm:pt modelId="{D4C17186-B955-43C4-921F-084A2CD6B9C6}" type="pres">
      <dgm:prSet presAssocID="{E661264B-8207-42E8-A30A-C9B3A7E7CB3D}" presName="node" presStyleCnt="0"/>
      <dgm:spPr/>
    </dgm:pt>
    <dgm:pt modelId="{2AD1674B-03F0-4E46-AF24-77EFF9260CE4}" type="pres">
      <dgm:prSet presAssocID="{E661264B-8207-42E8-A30A-C9B3A7E7CB3D}" presName="parentNode" presStyleLbl="node1" presStyleIdx="4" presStyleCnt="5" custScaleX="166642" custLinFactX="-106212" custLinFactNeighborX="-200000" custLinFactNeighborY="-39712">
        <dgm:presLayoutVars>
          <dgm:chMax val="1"/>
          <dgm:bulletEnabled val="1"/>
        </dgm:presLayoutVars>
      </dgm:prSet>
      <dgm:spPr/>
    </dgm:pt>
    <dgm:pt modelId="{7DEE5467-993E-4532-A22A-7B5F6EA05899}" type="pres">
      <dgm:prSet presAssocID="{E661264B-8207-42E8-A30A-C9B3A7E7CB3D}" presName="childNode" presStyleLbl="revTx" presStyleIdx="0" presStyleCnt="0">
        <dgm:presLayoutVars>
          <dgm:bulletEnabled val="1"/>
        </dgm:presLayoutVars>
      </dgm:prSet>
      <dgm:spPr/>
    </dgm:pt>
  </dgm:ptLst>
  <dgm:cxnLst>
    <dgm:cxn modelId="{421F4960-E3D4-420B-9AB8-AA297A825D81}" type="presOf" srcId="{E661264B-8207-42E8-A30A-C9B3A7E7CB3D}" destId="{2AD1674B-03F0-4E46-AF24-77EFF9260CE4}" srcOrd="0" destOrd="0" presId="urn:microsoft.com/office/officeart/2005/8/layout/radial2"/>
    <dgm:cxn modelId="{DE963862-6509-40EC-95C6-DC76E0537F25}" type="presOf" srcId="{FBBE1263-BAC9-4A15-8D5A-0E62CAF582AC}" destId="{4ADAD50A-CF74-41D2-B6FD-7A37585BD304}" srcOrd="0" destOrd="0" presId="urn:microsoft.com/office/officeart/2005/8/layout/radial2"/>
    <dgm:cxn modelId="{BB6EC266-73EE-4A3E-8DDD-E7FC8865E020}" srcId="{749FECBF-4379-41E5-A0FA-F419AD1B1639}" destId="{56FBB9A3-501C-41C2-92BA-5F0F1BB8D452}" srcOrd="0" destOrd="0" parTransId="{FBBE1263-BAC9-4A15-8D5A-0E62CAF582AC}" sibTransId="{84B704D9-CA25-4E52-A5B4-19CB8A40BCCB}"/>
    <dgm:cxn modelId="{B9DAB052-B55F-4F09-AF6A-F64337FC8D6F}" type="presOf" srcId="{C37A68CA-6F3E-422B-BBA0-4019F5845717}" destId="{9FB2EE86-DD97-48AE-A934-05F62B9E3513}" srcOrd="0" destOrd="0" presId="urn:microsoft.com/office/officeart/2005/8/layout/radial2"/>
    <dgm:cxn modelId="{B49CB190-4719-4434-9902-B624E75DB877}" srcId="{749FECBF-4379-41E5-A0FA-F419AD1B1639}" destId="{D4EE7890-99BE-4647-81D0-7DEC55160E35}" srcOrd="2" destOrd="0" parTransId="{B93992D8-6111-4B99-8EEF-0F034BC4A2B1}" sibTransId="{7C42F159-5AC9-4DD6-9368-E6770D66D1B4}"/>
    <dgm:cxn modelId="{31B9EAA2-6EF7-460D-8E79-BCA9084B11C5}" type="presOf" srcId="{56FBB9A3-501C-41C2-92BA-5F0F1BB8D452}" destId="{B98EFA8C-4680-487C-918D-6B32DF5B4A2B}" srcOrd="0" destOrd="0" presId="urn:microsoft.com/office/officeart/2005/8/layout/radial2"/>
    <dgm:cxn modelId="{96CF53C4-BC8F-4945-B716-B23637300F2B}" srcId="{749FECBF-4379-41E5-A0FA-F419AD1B1639}" destId="{C37A68CA-6F3E-422B-BBA0-4019F5845717}" srcOrd="1" destOrd="0" parTransId="{245027E1-7968-41D8-9F3F-45B186BD2CBB}" sibTransId="{D43EF601-B96D-4AB8-BC5A-F8234F5F52C7}"/>
    <dgm:cxn modelId="{35B403CE-CB20-4C79-95FC-5F486AB83F33}" type="presOf" srcId="{0CD1F8D7-BD1E-473D-94C8-1601449794AA}" destId="{EF5536E9-6A20-4A6B-984F-20269550789D}" srcOrd="0" destOrd="0" presId="urn:microsoft.com/office/officeart/2005/8/layout/radial2"/>
    <dgm:cxn modelId="{6EAC82CE-E132-41BA-B65A-DD7BAA44F14C}" type="presOf" srcId="{D4EE7890-99BE-4647-81D0-7DEC55160E35}" destId="{A02A04DD-6A90-420F-A5C3-A3FA1C6E590F}" srcOrd="0" destOrd="0" presId="urn:microsoft.com/office/officeart/2005/8/layout/radial2"/>
    <dgm:cxn modelId="{59E3C5D1-A059-4E87-9B45-059272E41263}" srcId="{749FECBF-4379-41E5-A0FA-F419AD1B1639}" destId="{E661264B-8207-42E8-A30A-C9B3A7E7CB3D}" srcOrd="3" destOrd="0" parTransId="{0CD1F8D7-BD1E-473D-94C8-1601449794AA}" sibTransId="{90C78380-7155-43E5-8D83-5CFFEA6AD7D4}"/>
    <dgm:cxn modelId="{FFCEAEE6-7F33-4EFB-BCB6-0BC66D53DEE0}" type="presOf" srcId="{B93992D8-6111-4B99-8EEF-0F034BC4A2B1}" destId="{EA0E480C-283A-445F-BCF0-002BF9CFBCD0}" srcOrd="0" destOrd="0" presId="urn:microsoft.com/office/officeart/2005/8/layout/radial2"/>
    <dgm:cxn modelId="{90942DF2-95A2-48B7-AA16-3C66EAA7B36A}" type="presOf" srcId="{749FECBF-4379-41E5-A0FA-F419AD1B1639}" destId="{4E82122A-06E8-40E9-BACE-82DECBBB715B}" srcOrd="0" destOrd="0" presId="urn:microsoft.com/office/officeart/2005/8/layout/radial2"/>
    <dgm:cxn modelId="{9784CBF2-FC81-4D19-89C8-D6F047841283}" type="presOf" srcId="{245027E1-7968-41D8-9F3F-45B186BD2CBB}" destId="{CE341734-922A-4D30-B223-C06A37A9E212}" srcOrd="0" destOrd="0" presId="urn:microsoft.com/office/officeart/2005/8/layout/radial2"/>
    <dgm:cxn modelId="{1A935991-8F22-43E5-8444-2506000E81B8}" type="presParOf" srcId="{4E82122A-06E8-40E9-BACE-82DECBBB715B}" destId="{B0913175-16EB-4B23-885A-18A8E605EC24}" srcOrd="0" destOrd="0" presId="urn:microsoft.com/office/officeart/2005/8/layout/radial2"/>
    <dgm:cxn modelId="{545D374D-BD81-4C74-A0A1-36D05DDF6334}" type="presParOf" srcId="{B0913175-16EB-4B23-885A-18A8E605EC24}" destId="{1EA98A06-9CA6-409F-B383-1B79901CCF7B}" srcOrd="0" destOrd="0" presId="urn:microsoft.com/office/officeart/2005/8/layout/radial2"/>
    <dgm:cxn modelId="{0735A91E-0204-4F23-8D34-301D4FA50AAB}" type="presParOf" srcId="{1EA98A06-9CA6-409F-B383-1B79901CCF7B}" destId="{DF503790-E975-4F2B-A4F6-815F9862A79B}" srcOrd="0" destOrd="0" presId="urn:microsoft.com/office/officeart/2005/8/layout/radial2"/>
    <dgm:cxn modelId="{1E5942E6-EB31-47E7-B32B-02BBB191BD23}" type="presParOf" srcId="{1EA98A06-9CA6-409F-B383-1B79901CCF7B}" destId="{FCBE230E-F940-42D3-93C3-F859C374CB68}" srcOrd="1" destOrd="0" presId="urn:microsoft.com/office/officeart/2005/8/layout/radial2"/>
    <dgm:cxn modelId="{F0C46332-058B-4819-AA68-582185FB0E1B}" type="presParOf" srcId="{B0913175-16EB-4B23-885A-18A8E605EC24}" destId="{4ADAD50A-CF74-41D2-B6FD-7A37585BD304}" srcOrd="1" destOrd="0" presId="urn:microsoft.com/office/officeart/2005/8/layout/radial2"/>
    <dgm:cxn modelId="{16FC533C-8BF9-4834-BD1B-A8892556E8F4}" type="presParOf" srcId="{B0913175-16EB-4B23-885A-18A8E605EC24}" destId="{2867E788-2F49-48A7-9675-B1D48837E5EA}" srcOrd="2" destOrd="0" presId="urn:microsoft.com/office/officeart/2005/8/layout/radial2"/>
    <dgm:cxn modelId="{56E042F9-2C67-4BF4-BE34-BE9C3B535EC1}" type="presParOf" srcId="{2867E788-2F49-48A7-9675-B1D48837E5EA}" destId="{B98EFA8C-4680-487C-918D-6B32DF5B4A2B}" srcOrd="0" destOrd="0" presId="urn:microsoft.com/office/officeart/2005/8/layout/radial2"/>
    <dgm:cxn modelId="{51BCD0BF-CB79-4837-A8A8-DAF7811B9ADB}" type="presParOf" srcId="{2867E788-2F49-48A7-9675-B1D48837E5EA}" destId="{923B51C5-5DDA-4D1F-956C-697E9D412593}" srcOrd="1" destOrd="0" presId="urn:microsoft.com/office/officeart/2005/8/layout/radial2"/>
    <dgm:cxn modelId="{59D94571-3542-424E-91F4-91DD1CAD9ABB}" type="presParOf" srcId="{B0913175-16EB-4B23-885A-18A8E605EC24}" destId="{CE341734-922A-4D30-B223-C06A37A9E212}" srcOrd="3" destOrd="0" presId="urn:microsoft.com/office/officeart/2005/8/layout/radial2"/>
    <dgm:cxn modelId="{7A39D4F3-7427-48A0-8155-ACC360638413}" type="presParOf" srcId="{B0913175-16EB-4B23-885A-18A8E605EC24}" destId="{FCA2B312-66FB-4D0D-A5F2-0EB7B5B1E50C}" srcOrd="4" destOrd="0" presId="urn:microsoft.com/office/officeart/2005/8/layout/radial2"/>
    <dgm:cxn modelId="{FE4AD7E4-E726-46B8-A5C1-AC3660A6AC7D}" type="presParOf" srcId="{FCA2B312-66FB-4D0D-A5F2-0EB7B5B1E50C}" destId="{9FB2EE86-DD97-48AE-A934-05F62B9E3513}" srcOrd="0" destOrd="0" presId="urn:microsoft.com/office/officeart/2005/8/layout/radial2"/>
    <dgm:cxn modelId="{8834E60A-C52D-4781-BC5F-CE0E21292A5B}" type="presParOf" srcId="{FCA2B312-66FB-4D0D-A5F2-0EB7B5B1E50C}" destId="{16508702-AB96-4409-A9FC-93295F8EB3AB}" srcOrd="1" destOrd="0" presId="urn:microsoft.com/office/officeart/2005/8/layout/radial2"/>
    <dgm:cxn modelId="{A7504C00-7DBF-4A9C-9D8F-257AE31DC325}" type="presParOf" srcId="{B0913175-16EB-4B23-885A-18A8E605EC24}" destId="{EA0E480C-283A-445F-BCF0-002BF9CFBCD0}" srcOrd="5" destOrd="0" presId="urn:microsoft.com/office/officeart/2005/8/layout/radial2"/>
    <dgm:cxn modelId="{EABAD232-1347-44FC-B01C-3722C3C9175A}" type="presParOf" srcId="{B0913175-16EB-4B23-885A-18A8E605EC24}" destId="{E2F66EAB-9930-4349-BA85-A1F1EB9F89F6}" srcOrd="6" destOrd="0" presId="urn:microsoft.com/office/officeart/2005/8/layout/radial2"/>
    <dgm:cxn modelId="{624C0B46-2933-430A-97B5-C469BFCD8D7D}" type="presParOf" srcId="{E2F66EAB-9930-4349-BA85-A1F1EB9F89F6}" destId="{A02A04DD-6A90-420F-A5C3-A3FA1C6E590F}" srcOrd="0" destOrd="0" presId="urn:microsoft.com/office/officeart/2005/8/layout/radial2"/>
    <dgm:cxn modelId="{3AA87622-6258-47D2-A7F9-1B853CA40927}" type="presParOf" srcId="{E2F66EAB-9930-4349-BA85-A1F1EB9F89F6}" destId="{5DD79071-8C7C-4DF3-9504-9F1B4E83D6DE}" srcOrd="1" destOrd="0" presId="urn:microsoft.com/office/officeart/2005/8/layout/radial2"/>
    <dgm:cxn modelId="{064A9B38-FDB5-49F2-9772-2F99A965EA35}" type="presParOf" srcId="{B0913175-16EB-4B23-885A-18A8E605EC24}" destId="{EF5536E9-6A20-4A6B-984F-20269550789D}" srcOrd="7" destOrd="0" presId="urn:microsoft.com/office/officeart/2005/8/layout/radial2"/>
    <dgm:cxn modelId="{649C3959-672E-40D8-88B2-F484A55A7570}" type="presParOf" srcId="{B0913175-16EB-4B23-885A-18A8E605EC24}" destId="{D4C17186-B955-43C4-921F-084A2CD6B9C6}" srcOrd="8" destOrd="0" presId="urn:microsoft.com/office/officeart/2005/8/layout/radial2"/>
    <dgm:cxn modelId="{34298331-652A-400A-A7AD-9F129BA4E631}" type="presParOf" srcId="{D4C17186-B955-43C4-921F-084A2CD6B9C6}" destId="{2AD1674B-03F0-4E46-AF24-77EFF9260CE4}" srcOrd="0" destOrd="0" presId="urn:microsoft.com/office/officeart/2005/8/layout/radial2"/>
    <dgm:cxn modelId="{83AFAF8B-D101-40C5-B15E-AE97F3773D64}" type="presParOf" srcId="{D4C17186-B955-43C4-921F-084A2CD6B9C6}" destId="{7DEE5467-993E-4532-A22A-7B5F6EA05899}"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5536E9-6A20-4A6B-984F-20269550789D}">
      <dsp:nvSpPr>
        <dsp:cNvPr id="0" name=""/>
        <dsp:cNvSpPr/>
      </dsp:nvSpPr>
      <dsp:spPr>
        <a:xfrm rot="9299104">
          <a:off x="2480474" y="3483381"/>
          <a:ext cx="2833168" cy="42583"/>
        </a:xfrm>
        <a:custGeom>
          <a:avLst/>
          <a:gdLst/>
          <a:ahLst/>
          <a:cxnLst/>
          <a:rect l="0" t="0" r="0" b="0"/>
          <a:pathLst>
            <a:path>
              <a:moveTo>
                <a:pt x="0" y="21291"/>
              </a:moveTo>
              <a:lnTo>
                <a:pt x="2833168" y="2129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0E480C-283A-445F-BCF0-002BF9CFBCD0}">
      <dsp:nvSpPr>
        <dsp:cNvPr id="0" name=""/>
        <dsp:cNvSpPr/>
      </dsp:nvSpPr>
      <dsp:spPr>
        <a:xfrm rot="10352087">
          <a:off x="2435953" y="2838999"/>
          <a:ext cx="2756493" cy="42583"/>
        </a:xfrm>
        <a:custGeom>
          <a:avLst/>
          <a:gdLst/>
          <a:ahLst/>
          <a:cxnLst/>
          <a:rect l="0" t="0" r="0" b="0"/>
          <a:pathLst>
            <a:path>
              <a:moveTo>
                <a:pt x="0" y="21291"/>
              </a:moveTo>
              <a:lnTo>
                <a:pt x="2756493" y="2129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341734-922A-4D30-B223-C06A37A9E212}">
      <dsp:nvSpPr>
        <dsp:cNvPr id="0" name=""/>
        <dsp:cNvSpPr/>
      </dsp:nvSpPr>
      <dsp:spPr>
        <a:xfrm rot="11452658">
          <a:off x="2594872" y="2197571"/>
          <a:ext cx="2609333" cy="42583"/>
        </a:xfrm>
        <a:custGeom>
          <a:avLst/>
          <a:gdLst/>
          <a:ahLst/>
          <a:cxnLst/>
          <a:rect l="0" t="0" r="0" b="0"/>
          <a:pathLst>
            <a:path>
              <a:moveTo>
                <a:pt x="0" y="21291"/>
              </a:moveTo>
              <a:lnTo>
                <a:pt x="2609333" y="2129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DAD50A-CF74-41D2-B6FD-7A37585BD304}">
      <dsp:nvSpPr>
        <dsp:cNvPr id="0" name=""/>
        <dsp:cNvSpPr/>
      </dsp:nvSpPr>
      <dsp:spPr>
        <a:xfrm rot="12364764">
          <a:off x="2220608" y="1559389"/>
          <a:ext cx="3118931" cy="42583"/>
        </a:xfrm>
        <a:custGeom>
          <a:avLst/>
          <a:gdLst/>
          <a:ahLst/>
          <a:cxnLst/>
          <a:rect l="0" t="0" r="0" b="0"/>
          <a:pathLst>
            <a:path>
              <a:moveTo>
                <a:pt x="0" y="21291"/>
              </a:moveTo>
              <a:lnTo>
                <a:pt x="3118931" y="2129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BE230E-F940-42D3-93C3-F859C374CB68}">
      <dsp:nvSpPr>
        <dsp:cNvPr id="0" name=""/>
        <dsp:cNvSpPr/>
      </dsp:nvSpPr>
      <dsp:spPr>
        <a:xfrm>
          <a:off x="4993445" y="1594867"/>
          <a:ext cx="1910841" cy="1910841"/>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8EFA8C-4680-487C-918D-6B32DF5B4A2B}">
      <dsp:nvSpPr>
        <dsp:cNvPr id="0" name=""/>
        <dsp:cNvSpPr/>
      </dsp:nvSpPr>
      <dsp:spPr>
        <a:xfrm>
          <a:off x="927102" y="0"/>
          <a:ext cx="1589365" cy="1146504"/>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i="1" kern="1200" dirty="0">
              <a:solidFill>
                <a:schemeClr val="tx1"/>
              </a:solidFill>
            </a:rPr>
            <a:t>Internal Ownership </a:t>
          </a:r>
          <a:endParaRPr lang="en-GB" sz="1800" b="1" kern="1200" dirty="0">
            <a:solidFill>
              <a:schemeClr val="tx1"/>
            </a:solidFill>
          </a:endParaRPr>
        </a:p>
      </dsp:txBody>
      <dsp:txXfrm>
        <a:off x="1159859" y="167902"/>
        <a:ext cx="1123851" cy="810700"/>
      </dsp:txXfrm>
    </dsp:sp>
    <dsp:sp modelId="{9FB2EE86-DD97-48AE-A934-05F62B9E3513}">
      <dsp:nvSpPr>
        <dsp:cNvPr id="0" name=""/>
        <dsp:cNvSpPr/>
      </dsp:nvSpPr>
      <dsp:spPr>
        <a:xfrm>
          <a:off x="888997" y="1236733"/>
          <a:ext cx="1765606" cy="1146504"/>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i="1" kern="1200" dirty="0">
              <a:solidFill>
                <a:schemeClr val="tx1"/>
              </a:solidFill>
            </a:rPr>
            <a:t>Board Size</a:t>
          </a:r>
          <a:endParaRPr lang="en-GB" sz="1800" kern="1200" dirty="0">
            <a:solidFill>
              <a:schemeClr val="tx1"/>
            </a:solidFill>
          </a:endParaRPr>
        </a:p>
      </dsp:txBody>
      <dsp:txXfrm>
        <a:off x="1147564" y="1404635"/>
        <a:ext cx="1248472" cy="810700"/>
      </dsp:txXfrm>
    </dsp:sp>
    <dsp:sp modelId="{A02A04DD-6A90-420F-A5C3-A3FA1C6E590F}">
      <dsp:nvSpPr>
        <dsp:cNvPr id="0" name=""/>
        <dsp:cNvSpPr/>
      </dsp:nvSpPr>
      <dsp:spPr>
        <a:xfrm>
          <a:off x="889000" y="2567413"/>
          <a:ext cx="1570998" cy="1146504"/>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i="1" kern="1200" dirty="0">
              <a:solidFill>
                <a:schemeClr val="tx1"/>
              </a:solidFill>
            </a:rPr>
            <a:t>CEO Duality </a:t>
          </a:r>
          <a:endParaRPr lang="en-GB" sz="1800" kern="1200" dirty="0">
            <a:solidFill>
              <a:schemeClr val="tx1"/>
            </a:solidFill>
          </a:endParaRPr>
        </a:p>
      </dsp:txBody>
      <dsp:txXfrm>
        <a:off x="1119067" y="2735315"/>
        <a:ext cx="1110864" cy="810700"/>
      </dsp:txXfrm>
    </dsp:sp>
    <dsp:sp modelId="{2AD1674B-03F0-4E46-AF24-77EFF9260CE4}">
      <dsp:nvSpPr>
        <dsp:cNvPr id="0" name=""/>
        <dsp:cNvSpPr/>
      </dsp:nvSpPr>
      <dsp:spPr>
        <a:xfrm>
          <a:off x="896623" y="3883446"/>
          <a:ext cx="1920395" cy="1146504"/>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i="1" kern="1200" dirty="0">
              <a:solidFill>
                <a:schemeClr val="tx1"/>
              </a:solidFill>
            </a:rPr>
            <a:t>Board Independence</a:t>
          </a:r>
          <a:endParaRPr lang="en-GB" sz="1800" kern="1200" dirty="0">
            <a:solidFill>
              <a:schemeClr val="tx1"/>
            </a:solidFill>
          </a:endParaRPr>
        </a:p>
      </dsp:txBody>
      <dsp:txXfrm>
        <a:off x="1177858" y="4051348"/>
        <a:ext cx="1357925" cy="8107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5536E9-6A20-4A6B-984F-20269550789D}">
      <dsp:nvSpPr>
        <dsp:cNvPr id="0" name=""/>
        <dsp:cNvSpPr/>
      </dsp:nvSpPr>
      <dsp:spPr>
        <a:xfrm rot="9667887">
          <a:off x="2018532" y="3326314"/>
          <a:ext cx="3249542" cy="42583"/>
        </a:xfrm>
        <a:custGeom>
          <a:avLst/>
          <a:gdLst/>
          <a:ahLst/>
          <a:cxnLst/>
          <a:rect l="0" t="0" r="0" b="0"/>
          <a:pathLst>
            <a:path>
              <a:moveTo>
                <a:pt x="0" y="21291"/>
              </a:moveTo>
              <a:lnTo>
                <a:pt x="3249542" y="2129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0E480C-283A-445F-BCF0-002BF9CFBCD0}">
      <dsp:nvSpPr>
        <dsp:cNvPr id="0" name=""/>
        <dsp:cNvSpPr/>
      </dsp:nvSpPr>
      <dsp:spPr>
        <a:xfrm rot="10489639">
          <a:off x="1860951" y="2782799"/>
          <a:ext cx="3326587" cy="42583"/>
        </a:xfrm>
        <a:custGeom>
          <a:avLst/>
          <a:gdLst/>
          <a:ahLst/>
          <a:cxnLst/>
          <a:rect l="0" t="0" r="0" b="0"/>
          <a:pathLst>
            <a:path>
              <a:moveTo>
                <a:pt x="0" y="21291"/>
              </a:moveTo>
              <a:lnTo>
                <a:pt x="3326587" y="2129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341734-922A-4D30-B223-C06A37A9E212}">
      <dsp:nvSpPr>
        <dsp:cNvPr id="0" name=""/>
        <dsp:cNvSpPr/>
      </dsp:nvSpPr>
      <dsp:spPr>
        <a:xfrm rot="11381367">
          <a:off x="2137250" y="2200140"/>
          <a:ext cx="3065379" cy="42583"/>
        </a:xfrm>
        <a:custGeom>
          <a:avLst/>
          <a:gdLst/>
          <a:ahLst/>
          <a:cxnLst/>
          <a:rect l="0" t="0" r="0" b="0"/>
          <a:pathLst>
            <a:path>
              <a:moveTo>
                <a:pt x="0" y="21291"/>
              </a:moveTo>
              <a:lnTo>
                <a:pt x="3065379" y="2129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DAD50A-CF74-41D2-B6FD-7A37585BD304}">
      <dsp:nvSpPr>
        <dsp:cNvPr id="0" name=""/>
        <dsp:cNvSpPr/>
      </dsp:nvSpPr>
      <dsp:spPr>
        <a:xfrm rot="12224874">
          <a:off x="1785910" y="1564252"/>
          <a:ext cx="3544936" cy="42583"/>
        </a:xfrm>
        <a:custGeom>
          <a:avLst/>
          <a:gdLst/>
          <a:ahLst/>
          <a:cxnLst/>
          <a:rect l="0" t="0" r="0" b="0"/>
          <a:pathLst>
            <a:path>
              <a:moveTo>
                <a:pt x="0" y="21291"/>
              </a:moveTo>
              <a:lnTo>
                <a:pt x="3544936" y="2129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BE230E-F940-42D3-93C3-F859C374CB68}">
      <dsp:nvSpPr>
        <dsp:cNvPr id="0" name=""/>
        <dsp:cNvSpPr/>
      </dsp:nvSpPr>
      <dsp:spPr>
        <a:xfrm>
          <a:off x="5172834" y="1608109"/>
          <a:ext cx="1910841" cy="1910841"/>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8EFA8C-4680-487C-918D-6B32DF5B4A2B}">
      <dsp:nvSpPr>
        <dsp:cNvPr id="0" name=""/>
        <dsp:cNvSpPr/>
      </dsp:nvSpPr>
      <dsp:spPr>
        <a:xfrm>
          <a:off x="462859" y="0"/>
          <a:ext cx="1589365" cy="1146504"/>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i="1" kern="1200" dirty="0">
              <a:solidFill>
                <a:schemeClr val="tx1"/>
              </a:solidFill>
            </a:rPr>
            <a:t>Internal Ownership </a:t>
          </a:r>
          <a:endParaRPr lang="en-GB" sz="1800" b="1" kern="1200" dirty="0">
            <a:solidFill>
              <a:schemeClr val="tx1"/>
            </a:solidFill>
          </a:endParaRPr>
        </a:p>
      </dsp:txBody>
      <dsp:txXfrm>
        <a:off x="695616" y="167902"/>
        <a:ext cx="1123851" cy="810700"/>
      </dsp:txXfrm>
    </dsp:sp>
    <dsp:sp modelId="{9FB2EE86-DD97-48AE-A934-05F62B9E3513}">
      <dsp:nvSpPr>
        <dsp:cNvPr id="0" name=""/>
        <dsp:cNvSpPr/>
      </dsp:nvSpPr>
      <dsp:spPr>
        <a:xfrm>
          <a:off x="422530" y="1244437"/>
          <a:ext cx="1765606" cy="1146504"/>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i="1" kern="1200" dirty="0">
              <a:solidFill>
                <a:schemeClr val="tx1"/>
              </a:solidFill>
            </a:rPr>
            <a:t>Board Size</a:t>
          </a:r>
          <a:endParaRPr lang="en-GB" sz="1800" kern="1200" dirty="0">
            <a:solidFill>
              <a:schemeClr val="tx1"/>
            </a:solidFill>
          </a:endParaRPr>
        </a:p>
      </dsp:txBody>
      <dsp:txXfrm>
        <a:off x="681097" y="1412339"/>
        <a:ext cx="1248472" cy="810700"/>
      </dsp:txXfrm>
    </dsp:sp>
    <dsp:sp modelId="{A02A04DD-6A90-420F-A5C3-A3FA1C6E590F}">
      <dsp:nvSpPr>
        <dsp:cNvPr id="0" name=""/>
        <dsp:cNvSpPr/>
      </dsp:nvSpPr>
      <dsp:spPr>
        <a:xfrm>
          <a:off x="302700" y="2451364"/>
          <a:ext cx="1570998" cy="1146504"/>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i="1" kern="1200" dirty="0">
              <a:solidFill>
                <a:schemeClr val="tx1"/>
              </a:solidFill>
            </a:rPr>
            <a:t>CEO Duality </a:t>
          </a:r>
          <a:endParaRPr lang="en-GB" sz="1800" kern="1200" dirty="0">
            <a:solidFill>
              <a:schemeClr val="tx1"/>
            </a:solidFill>
          </a:endParaRPr>
        </a:p>
      </dsp:txBody>
      <dsp:txXfrm>
        <a:off x="532767" y="2619266"/>
        <a:ext cx="1110864" cy="810700"/>
      </dsp:txXfrm>
    </dsp:sp>
    <dsp:sp modelId="{2AD1674B-03F0-4E46-AF24-77EFF9260CE4}">
      <dsp:nvSpPr>
        <dsp:cNvPr id="0" name=""/>
        <dsp:cNvSpPr/>
      </dsp:nvSpPr>
      <dsp:spPr>
        <a:xfrm>
          <a:off x="320467" y="3583497"/>
          <a:ext cx="1910558" cy="1146504"/>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i="1" kern="1200" dirty="0">
              <a:solidFill>
                <a:schemeClr val="tx1"/>
              </a:solidFill>
            </a:rPr>
            <a:t>Board Independence</a:t>
          </a:r>
          <a:endParaRPr lang="en-GB" sz="1800" kern="1200" dirty="0">
            <a:solidFill>
              <a:schemeClr val="tx1"/>
            </a:solidFill>
          </a:endParaRPr>
        </a:p>
      </dsp:txBody>
      <dsp:txXfrm>
        <a:off x="600262" y="3751399"/>
        <a:ext cx="1350968" cy="810700"/>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D2DC04-9BE7-4589-A3F3-4B0993E0FB59}" type="datetimeFigureOut">
              <a:rPr lang="en-US" smtClean="0"/>
              <a:t>4/22/2018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D2C24-FCD1-41A1-856B-98F830ED4E5E}" type="slidenum">
              <a:rPr lang="en-US" smtClean="0"/>
              <a:t>‹#›</a:t>
            </a:fld>
            <a:endParaRPr lang="en-US"/>
          </a:p>
        </p:txBody>
      </p:sp>
    </p:spTree>
    <p:extLst>
      <p:ext uri="{BB962C8B-B14F-4D97-AF65-F5344CB8AC3E}">
        <p14:creationId xmlns:p14="http://schemas.microsoft.com/office/powerpoint/2010/main" val="2346573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Here are the main points I am going to cover</a:t>
            </a:r>
            <a:endParaRPr lang="en-GB" dirty="0"/>
          </a:p>
        </p:txBody>
      </p:sp>
      <p:sp>
        <p:nvSpPr>
          <p:cNvPr id="4" name="Slide Number Placeholder 3"/>
          <p:cNvSpPr>
            <a:spLocks noGrp="1"/>
          </p:cNvSpPr>
          <p:nvPr>
            <p:ph type="sldNum" sz="quarter" idx="10"/>
          </p:nvPr>
        </p:nvSpPr>
        <p:spPr/>
        <p:txBody>
          <a:bodyPr/>
          <a:lstStyle/>
          <a:p>
            <a:fld id="{5E9D2C24-FCD1-41A1-856B-98F830ED4E5E}" type="slidenum">
              <a:rPr lang="en-US" smtClean="0"/>
              <a:t>2</a:t>
            </a:fld>
            <a:endParaRPr lang="en-US"/>
          </a:p>
        </p:txBody>
      </p:sp>
    </p:spTree>
    <p:extLst>
      <p:ext uri="{BB962C8B-B14F-4D97-AF65-F5344CB8AC3E}">
        <p14:creationId xmlns:p14="http://schemas.microsoft.com/office/powerpoint/2010/main" val="974747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E9D2C24-FCD1-41A1-856B-98F830ED4E5E}" type="slidenum">
              <a:rPr lang="en-US" smtClean="0"/>
              <a:t>5</a:t>
            </a:fld>
            <a:endParaRPr lang="en-US"/>
          </a:p>
        </p:txBody>
      </p:sp>
    </p:spTree>
    <p:extLst>
      <p:ext uri="{BB962C8B-B14F-4D97-AF65-F5344CB8AC3E}">
        <p14:creationId xmlns:p14="http://schemas.microsoft.com/office/powerpoint/2010/main" val="925307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chemeClr val="tx1"/>
                </a:solidFill>
              </a:rPr>
              <a:t>As an example </a:t>
            </a:r>
            <a:r>
              <a:rPr lang="en-US" b="1" dirty="0">
                <a:solidFill>
                  <a:srgbClr val="0C1674"/>
                </a:solidFill>
              </a:rPr>
              <a:t>GCC country</a:t>
            </a:r>
            <a:r>
              <a:rPr lang="en-US" b="1" dirty="0">
                <a:solidFill>
                  <a:schemeClr val="tx1"/>
                </a:solidFill>
              </a:rPr>
              <a:t>, </a:t>
            </a:r>
            <a:endParaRPr lang="en-GB" dirty="0"/>
          </a:p>
        </p:txBody>
      </p:sp>
      <p:sp>
        <p:nvSpPr>
          <p:cNvPr id="4" name="Slide Number Placeholder 3"/>
          <p:cNvSpPr>
            <a:spLocks noGrp="1"/>
          </p:cNvSpPr>
          <p:nvPr>
            <p:ph type="sldNum" sz="quarter" idx="10"/>
          </p:nvPr>
        </p:nvSpPr>
        <p:spPr/>
        <p:txBody>
          <a:bodyPr/>
          <a:lstStyle/>
          <a:p>
            <a:fld id="{5E9D2C24-FCD1-41A1-856B-98F830ED4E5E}" type="slidenum">
              <a:rPr lang="en-US" smtClean="0"/>
              <a:t>6</a:t>
            </a:fld>
            <a:endParaRPr lang="en-US"/>
          </a:p>
        </p:txBody>
      </p:sp>
    </p:spTree>
    <p:extLst>
      <p:ext uri="{BB962C8B-B14F-4D97-AF65-F5344CB8AC3E}">
        <p14:creationId xmlns:p14="http://schemas.microsoft.com/office/powerpoint/2010/main" val="1488108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 name="Shape 425"/>
          <p:cNvSpPr>
            <a:spLocks noGrp="1" noRot="1" noChangeAspect="1"/>
          </p:cNvSpPr>
          <p:nvPr>
            <p:ph type="sldImg"/>
          </p:nvPr>
        </p:nvSpPr>
        <p:spPr>
          <a:prstGeom prst="rect">
            <a:avLst/>
          </a:prstGeom>
        </p:spPr>
        <p:txBody>
          <a:bodyPr/>
          <a:lstStyle/>
          <a:p>
            <a:pPr lvl="0"/>
            <a:endParaRPr/>
          </a:p>
        </p:txBody>
      </p:sp>
      <p:sp>
        <p:nvSpPr>
          <p:cNvPr id="426" name="Shape 426"/>
          <p:cNvSpPr>
            <a:spLocks noGrp="1"/>
          </p:cNvSpPr>
          <p:nvPr>
            <p:ph type="body" sz="quarter" idx="1"/>
          </p:nvPr>
        </p:nvSpPr>
        <p:spPr>
          <a:prstGeom prst="rect">
            <a:avLst/>
          </a:prstGeom>
        </p:spPr>
        <p:txBody>
          <a:bodyPr/>
          <a:lstStyle/>
          <a:p>
            <a:pPr lvl="0">
              <a:lnSpc>
                <a:spcPct val="117999"/>
              </a:lnSpc>
              <a:defRPr sz="1800"/>
            </a:pPr>
            <a:r>
              <a:rPr sz="1400"/>
              <a:t>If you have questions or problems, Mendeley have a dedicated support team in place to help out. You can raise a support ticket via the website, or contact them via email or Twitter.</a:t>
            </a:r>
          </a:p>
          <a:p>
            <a:pPr lvl="0">
              <a:lnSpc>
                <a:spcPct val="117999"/>
              </a:lnSpc>
              <a:defRPr sz="1800"/>
            </a:pPr>
            <a:endParaRPr sz="1400"/>
          </a:p>
          <a:p>
            <a:pPr lvl="0">
              <a:lnSpc>
                <a:spcPct val="117999"/>
              </a:lnSpc>
              <a:defRPr sz="1800"/>
            </a:pPr>
            <a:r>
              <a:rPr sz="1400"/>
              <a:t>If you have ideas or suggestions about how Mendeley could be improved, Mendeley would love to hear them. We try to take suggestions from the community into account when developing new features. </a:t>
            </a:r>
          </a:p>
        </p:txBody>
      </p:sp>
    </p:spTree>
    <p:extLst>
      <p:ext uri="{BB962C8B-B14F-4D97-AF65-F5344CB8AC3E}">
        <p14:creationId xmlns:p14="http://schemas.microsoft.com/office/powerpoint/2010/main" val="1811794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E666F0C-87B6-44AE-B96A-063FC194FB7E}"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3287968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666F0C-87B6-44AE-B96A-063FC194FB7E}"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1070975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666F0C-87B6-44AE-B96A-063FC194FB7E}"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21957677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Picture with Caption">
    <p:spTree>
      <p:nvGrpSpPr>
        <p:cNvPr id="1" name=""/>
        <p:cNvGrpSpPr/>
        <p:nvPr/>
      </p:nvGrpSpPr>
      <p:grpSpPr>
        <a:xfrm>
          <a:off x="0" y="0"/>
          <a:ext cx="0" cy="0"/>
          <a:chOff x="0" y="0"/>
          <a:chExt cx="0" cy="0"/>
        </a:xfrm>
      </p:grpSpPr>
      <p:sp>
        <p:nvSpPr>
          <p:cNvPr id="44" name="Shape 44"/>
          <p:cNvSpPr>
            <a:spLocks noGrp="1"/>
          </p:cNvSpPr>
          <p:nvPr>
            <p:ph type="title"/>
          </p:nvPr>
        </p:nvSpPr>
        <p:spPr>
          <a:xfrm>
            <a:off x="457200" y="0"/>
            <a:ext cx="8229600" cy="5357570"/>
          </a:xfrm>
          <a:prstGeom prst="rect">
            <a:avLst/>
          </a:prstGeom>
        </p:spPr>
        <p:txBody>
          <a:bodyPr/>
          <a:lstStyle>
            <a:lvl1pPr>
              <a:defRPr sz="1800"/>
            </a:lvl1pPr>
          </a:lstStyle>
          <a:p>
            <a:pPr lvl="0">
              <a:defRPr>
                <a:solidFill>
                  <a:srgbClr val="000000"/>
                </a:solidFill>
              </a:defRPr>
            </a:pPr>
            <a:r>
              <a:rPr>
                <a:solidFill>
                  <a:srgbClr val="1E1E1E"/>
                </a:solidFill>
              </a:rPr>
              <a:t>Title Text</a:t>
            </a:r>
          </a:p>
        </p:txBody>
      </p:sp>
      <p:sp>
        <p:nvSpPr>
          <p:cNvPr id="45" name="Shape 45"/>
          <p:cNvSpPr>
            <a:spLocks noGrp="1"/>
          </p:cNvSpPr>
          <p:nvPr>
            <p:ph type="body" idx="1"/>
          </p:nvPr>
        </p:nvSpPr>
        <p:spPr>
          <a:xfrm>
            <a:off x="457200" y="5367337"/>
            <a:ext cx="8229600" cy="1490665"/>
          </a:xfrm>
          <a:prstGeom prst="rect">
            <a:avLst/>
          </a:prstGeom>
        </p:spPr>
        <p:txBody>
          <a:bodyPr>
            <a:normAutofit/>
          </a:bodyPr>
          <a:lstStyle>
            <a:lvl1pPr marL="0" indent="0">
              <a:spcBef>
                <a:spcPts val="300"/>
              </a:spcBef>
              <a:buSzTx/>
              <a:buFontTx/>
              <a:buNone/>
              <a:defRPr sz="1500">
                <a:solidFill>
                  <a:srgbClr val="3C3C3B"/>
                </a:solidFill>
              </a:defRPr>
            </a:lvl1pPr>
            <a:lvl2pPr marL="0" indent="0">
              <a:spcBef>
                <a:spcPts val="300"/>
              </a:spcBef>
              <a:buSzTx/>
              <a:buFontTx/>
              <a:buNone/>
              <a:defRPr sz="1500">
                <a:solidFill>
                  <a:srgbClr val="3C3C3B"/>
                </a:solidFill>
              </a:defRPr>
            </a:lvl2pPr>
            <a:lvl3pPr marL="0" indent="0">
              <a:spcBef>
                <a:spcPts val="300"/>
              </a:spcBef>
              <a:buSzTx/>
              <a:buFontTx/>
              <a:buNone/>
              <a:defRPr sz="1500">
                <a:solidFill>
                  <a:srgbClr val="3C3C3B"/>
                </a:solidFill>
              </a:defRPr>
            </a:lvl3pPr>
            <a:lvl4pPr marL="0" indent="0">
              <a:spcBef>
                <a:spcPts val="300"/>
              </a:spcBef>
              <a:buSzTx/>
              <a:buFontTx/>
              <a:buNone/>
              <a:defRPr sz="1500">
                <a:solidFill>
                  <a:srgbClr val="3C3C3B"/>
                </a:solidFill>
              </a:defRPr>
            </a:lvl4pPr>
            <a:lvl5pPr marL="0" indent="0">
              <a:spcBef>
                <a:spcPts val="300"/>
              </a:spcBef>
              <a:buSzTx/>
              <a:buFontTx/>
              <a:buNone/>
              <a:defRPr sz="1500">
                <a:solidFill>
                  <a:srgbClr val="3C3C3B"/>
                </a:solidFill>
              </a:defRPr>
            </a:lvl5pPr>
          </a:lstStyle>
          <a:p>
            <a:pPr lvl="0">
              <a:defRPr sz="1800">
                <a:solidFill>
                  <a:srgbClr val="000000"/>
                </a:solidFill>
              </a:defRPr>
            </a:pPr>
            <a:r>
              <a:rPr sz="1500">
                <a:solidFill>
                  <a:srgbClr val="3C3C3B"/>
                </a:solidFill>
              </a:rPr>
              <a:t>Body Level One</a:t>
            </a:r>
          </a:p>
          <a:p>
            <a:pPr lvl="1">
              <a:defRPr sz="1800">
                <a:solidFill>
                  <a:srgbClr val="000000"/>
                </a:solidFill>
              </a:defRPr>
            </a:pPr>
            <a:r>
              <a:rPr sz="1500">
                <a:solidFill>
                  <a:srgbClr val="3C3C3B"/>
                </a:solidFill>
              </a:rPr>
              <a:t>Body Level Two</a:t>
            </a:r>
          </a:p>
          <a:p>
            <a:pPr lvl="2">
              <a:defRPr sz="1800">
                <a:solidFill>
                  <a:srgbClr val="000000"/>
                </a:solidFill>
              </a:defRPr>
            </a:pPr>
            <a:r>
              <a:rPr sz="1500">
                <a:solidFill>
                  <a:srgbClr val="3C3C3B"/>
                </a:solidFill>
              </a:rPr>
              <a:t>Body Level Three</a:t>
            </a:r>
          </a:p>
          <a:p>
            <a:pPr lvl="3">
              <a:defRPr sz="1800">
                <a:solidFill>
                  <a:srgbClr val="000000"/>
                </a:solidFill>
              </a:defRPr>
            </a:pPr>
            <a:r>
              <a:rPr sz="1500">
                <a:solidFill>
                  <a:srgbClr val="3C3C3B"/>
                </a:solidFill>
              </a:rPr>
              <a:t>Body Level Four</a:t>
            </a:r>
          </a:p>
          <a:p>
            <a:pPr lvl="4">
              <a:defRPr sz="1800">
                <a:solidFill>
                  <a:srgbClr val="000000"/>
                </a:solidFill>
              </a:defRPr>
            </a:pPr>
            <a:r>
              <a:rPr sz="1500">
                <a:solidFill>
                  <a:srgbClr val="3C3C3B"/>
                </a:solidFill>
              </a:rPr>
              <a:t>Body Level Five</a:t>
            </a:r>
          </a:p>
        </p:txBody>
      </p:sp>
      <p:sp>
        <p:nvSpPr>
          <p:cNvPr id="46" name="Shape 46"/>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28641478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666F0C-87B6-44AE-B96A-063FC194FB7E}"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3719101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666F0C-87B6-44AE-B96A-063FC194FB7E}"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139645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666F0C-87B6-44AE-B96A-063FC194FB7E}" type="datetimeFigureOut">
              <a:rPr lang="en-US" smtClean="0"/>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3064161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E666F0C-87B6-44AE-B96A-063FC194FB7E}" type="datetimeFigureOut">
              <a:rPr lang="en-US" smtClean="0"/>
              <a:t>4/22/2018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441204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E666F0C-87B6-44AE-B96A-063FC194FB7E}" type="datetimeFigureOut">
              <a:rPr lang="en-US" smtClean="0"/>
              <a:t>4/22/2018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3939469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66F0C-87B6-44AE-B96A-063FC194FB7E}" type="datetimeFigureOut">
              <a:rPr lang="en-US" smtClean="0"/>
              <a:t>4/22/2018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282080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666F0C-87B6-44AE-B96A-063FC194FB7E}" type="datetimeFigureOut">
              <a:rPr lang="en-US" smtClean="0"/>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2770406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666F0C-87B6-44AE-B96A-063FC194FB7E}" type="datetimeFigureOut">
              <a:rPr lang="en-US" smtClean="0"/>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BD0BC-D153-4718-AA84-72DD4AEE9CD9}" type="slidenum">
              <a:rPr lang="en-US" smtClean="0"/>
              <a:t>‹#›</a:t>
            </a:fld>
            <a:endParaRPr lang="en-US"/>
          </a:p>
        </p:txBody>
      </p:sp>
    </p:spTree>
    <p:extLst>
      <p:ext uri="{BB962C8B-B14F-4D97-AF65-F5344CB8AC3E}">
        <p14:creationId xmlns:p14="http://schemas.microsoft.com/office/powerpoint/2010/main" val="566819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66F0C-87B6-44AE-B96A-063FC194FB7E}" type="datetimeFigureOut">
              <a:rPr lang="en-US" smtClean="0"/>
              <a:t>4/22/2018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8BD0BC-D153-4718-AA84-72DD4AEE9CD9}" type="slidenum">
              <a:rPr lang="en-US" smtClean="0"/>
              <a:t>‹#›</a:t>
            </a:fld>
            <a:endParaRPr lang="en-US"/>
          </a:p>
        </p:txBody>
      </p:sp>
    </p:spTree>
    <p:extLst>
      <p:ext uri="{BB962C8B-B14F-4D97-AF65-F5344CB8AC3E}">
        <p14:creationId xmlns:p14="http://schemas.microsoft.com/office/powerpoint/2010/main" val="3287910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sp>
        <p:nvSpPr>
          <p:cNvPr id="5" name="TextBox 4"/>
          <p:cNvSpPr txBox="1"/>
          <p:nvPr/>
        </p:nvSpPr>
        <p:spPr>
          <a:xfrm>
            <a:off x="381000" y="1644972"/>
            <a:ext cx="7924800" cy="3970318"/>
          </a:xfrm>
          <a:prstGeom prst="rect">
            <a:avLst/>
          </a:prstGeom>
          <a:noFill/>
        </p:spPr>
        <p:txBody>
          <a:bodyPr wrap="square" rtlCol="0">
            <a:spAutoFit/>
          </a:bodyPr>
          <a:lstStyle/>
          <a:p>
            <a:pPr>
              <a:defRPr/>
            </a:pPr>
            <a:r>
              <a:rPr lang="en-US" sz="3600" b="1" spc="50" dirty="0">
                <a:ln w="11430"/>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Does Corporate Governance influence Earnings Management in Listed Companies in Bahrain Bourse?</a:t>
            </a:r>
          </a:p>
          <a:p>
            <a:pPr>
              <a:defRPr/>
            </a:pPr>
            <a:r>
              <a:rPr lang="en-US" sz="3600" b="1" spc="50" dirty="0">
                <a:ln w="11430"/>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a:t>
            </a:r>
            <a:endParaRPr lang="en-GB" sz="3600" b="1" spc="50" dirty="0">
              <a:ln w="11430"/>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endParaRPr>
          </a:p>
          <a:p>
            <a:pPr algn="ctr">
              <a:defRPr/>
            </a:pPr>
            <a:endPar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endParaRPr>
          </a:p>
          <a:p>
            <a:pPr algn="ctr">
              <a:defRPr/>
            </a:pPr>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 </a:t>
            </a:r>
          </a:p>
          <a:p>
            <a:pPr algn="ctr"/>
            <a:endParaRPr lang="en-US" sz="3600" b="1" dirty="0">
              <a:solidFill>
                <a:srgbClr val="FF0000"/>
              </a:solidFill>
              <a:latin typeface="Arial" panose="020B0604020202020204" pitchFamily="34" charset="0"/>
              <a:cs typeface="Arial" panose="020B0604020202020204" pitchFamily="34" charset="0"/>
            </a:endParaRPr>
          </a:p>
        </p:txBody>
      </p:sp>
      <p:sp>
        <p:nvSpPr>
          <p:cNvPr id="7" name="TextBox 6"/>
          <p:cNvSpPr txBox="1"/>
          <p:nvPr/>
        </p:nvSpPr>
        <p:spPr>
          <a:xfrm>
            <a:off x="38100" y="5042118"/>
            <a:ext cx="4457700" cy="584775"/>
          </a:xfrm>
          <a:prstGeom prst="rect">
            <a:avLst/>
          </a:prstGeom>
          <a:noFill/>
        </p:spPr>
        <p:txBody>
          <a:bodyPr wrap="square" rtlCol="0">
            <a:spAutoFit/>
          </a:bodyPr>
          <a:lstStyle/>
          <a:p>
            <a:pPr algn="ctr"/>
            <a:r>
              <a:rPr lang="en-US" sz="1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Accounting &amp; Economics Dept.</a:t>
            </a:r>
          </a:p>
          <a:p>
            <a:pPr algn="ctr"/>
            <a:r>
              <a:rPr lang="en-US" sz="1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College of Business &amp; Finance</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TextBox 7"/>
          <p:cNvSpPr txBox="1"/>
          <p:nvPr/>
        </p:nvSpPr>
        <p:spPr>
          <a:xfrm>
            <a:off x="3352800" y="6263847"/>
            <a:ext cx="5562600" cy="523220"/>
          </a:xfrm>
          <a:prstGeom prst="rect">
            <a:avLst/>
          </a:prstGeom>
          <a:noFill/>
        </p:spPr>
        <p:txBody>
          <a:bodyPr wrap="square" rtlCol="0">
            <a:spAutoFit/>
          </a:bodyPr>
          <a:lstStyle/>
          <a:p>
            <a:pPr algn="r"/>
            <a:r>
              <a:rPr lang="en-GB" sz="2800" b="1" spc="50" dirty="0">
                <a:ln w="11430"/>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Dr. Bahaaeddin Alareeni</a:t>
            </a:r>
          </a:p>
        </p:txBody>
      </p:sp>
    </p:spTree>
    <p:extLst>
      <p:ext uri="{BB962C8B-B14F-4D97-AF65-F5344CB8AC3E}">
        <p14:creationId xmlns:p14="http://schemas.microsoft.com/office/powerpoint/2010/main" val="987715708"/>
      </p:ext>
    </p:extLst>
  </p:cSld>
  <p:clrMapOvr>
    <a:masterClrMapping/>
  </p:clrMapOvr>
  <mc:AlternateContent xmlns:mc="http://schemas.openxmlformats.org/markup-compatibility/2006">
    <mc:Choice xmlns:p14="http://schemas.microsoft.com/office/powerpoint/2010/main" Requires="p14">
      <p:transition spd="slow" p14:dur="2000" advTm="44559"/>
    </mc:Choice>
    <mc:Fallback>
      <p:transition spd="slow" advTm="4455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rmAutofit/>
          </a:bodyPr>
          <a:lstStyle/>
          <a:p>
            <a:pPr algn="l">
              <a:defRPr/>
            </a:pPr>
            <a:r>
              <a:rPr lang="en-US" altLang="en-US" sz="2800" b="1" dirty="0">
                <a:solidFill>
                  <a:srgbClr val="C00000"/>
                </a:solidFill>
                <a:uFill>
                  <a:solidFill>
                    <a:srgbClr val="164164"/>
                  </a:solidFill>
                </a:uFill>
                <a:latin typeface="Arial" pitchFamily="34" charset="0"/>
              </a:rPr>
              <a:t>Study Importance</a:t>
            </a: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457200" y="1166426"/>
            <a:ext cx="8229600" cy="509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Ø"/>
            </a:pPr>
            <a:r>
              <a:rPr lang="en-US" sz="2200" b="1" dirty="0">
                <a:solidFill>
                  <a:schemeClr val="tx1"/>
                </a:solidFill>
              </a:rPr>
              <a:t>This study is the first to focus on the relationship between </a:t>
            </a:r>
            <a:r>
              <a:rPr lang="en-US" sz="2200" b="1" dirty="0">
                <a:solidFill>
                  <a:srgbClr val="0C1674"/>
                </a:solidFill>
              </a:rPr>
              <a:t>CG characteristics </a:t>
            </a:r>
            <a:r>
              <a:rPr lang="en-US" sz="2200" b="1" dirty="0">
                <a:solidFill>
                  <a:schemeClr val="tx1"/>
                </a:solidFill>
              </a:rPr>
              <a:t>and </a:t>
            </a:r>
            <a:r>
              <a:rPr lang="en-US" sz="2200" b="1" dirty="0">
                <a:solidFill>
                  <a:srgbClr val="0C1674"/>
                </a:solidFill>
              </a:rPr>
              <a:t>EM</a:t>
            </a:r>
            <a:r>
              <a:rPr lang="en-US" sz="2200" b="1" dirty="0">
                <a:solidFill>
                  <a:schemeClr val="tx1"/>
                </a:solidFill>
              </a:rPr>
              <a:t> in companies listed on </a:t>
            </a:r>
            <a:r>
              <a:rPr lang="en-US" sz="2200" b="1" dirty="0">
                <a:solidFill>
                  <a:srgbClr val="0C1674"/>
                </a:solidFill>
              </a:rPr>
              <a:t>Bahrain Bourse</a:t>
            </a:r>
            <a:r>
              <a:rPr lang="en-US" sz="2200" b="1" dirty="0">
                <a:solidFill>
                  <a:schemeClr val="tx1"/>
                </a:solidFill>
              </a:rPr>
              <a:t>. </a:t>
            </a:r>
          </a:p>
          <a:p>
            <a:pPr marL="0" indent="0" algn="just">
              <a:buNone/>
            </a:pPr>
            <a:endParaRPr lang="en-US" sz="2800" b="1" dirty="0">
              <a:solidFill>
                <a:schemeClr val="tx1"/>
              </a:solidFill>
            </a:endParaRPr>
          </a:p>
          <a:p>
            <a:pPr algn="just">
              <a:buFont typeface="Wingdings" panose="05000000000000000000" pitchFamily="2" charset="2"/>
              <a:buChar char="Ø"/>
            </a:pPr>
            <a:r>
              <a:rPr lang="en-US" sz="2200" b="1" dirty="0">
                <a:solidFill>
                  <a:schemeClr val="tx1"/>
                </a:solidFill>
              </a:rPr>
              <a:t>The study enriches the </a:t>
            </a:r>
            <a:r>
              <a:rPr lang="en-US" sz="2200" b="1" dirty="0">
                <a:solidFill>
                  <a:srgbClr val="0C1674"/>
                </a:solidFill>
              </a:rPr>
              <a:t>CG</a:t>
            </a:r>
            <a:r>
              <a:rPr lang="en-US" sz="2200" b="1" dirty="0">
                <a:solidFill>
                  <a:schemeClr val="tx1"/>
                </a:solidFill>
              </a:rPr>
              <a:t> and </a:t>
            </a:r>
            <a:r>
              <a:rPr lang="en-US" sz="2200" b="1" dirty="0">
                <a:solidFill>
                  <a:srgbClr val="0C1674"/>
                </a:solidFill>
              </a:rPr>
              <a:t>EM</a:t>
            </a:r>
            <a:r>
              <a:rPr lang="en-US" sz="2200" b="1" dirty="0">
                <a:solidFill>
                  <a:schemeClr val="tx1"/>
                </a:solidFill>
              </a:rPr>
              <a:t> literature by covering the </a:t>
            </a:r>
            <a:r>
              <a:rPr lang="en-US" sz="2200" b="1" dirty="0">
                <a:solidFill>
                  <a:srgbClr val="0C1674"/>
                </a:solidFill>
              </a:rPr>
              <a:t>Bahrain context</a:t>
            </a:r>
            <a:r>
              <a:rPr lang="en-US" sz="2200" b="1" dirty="0">
                <a:solidFill>
                  <a:schemeClr val="tx1"/>
                </a:solidFill>
              </a:rPr>
              <a:t>, which have not been sufficiently examined in relation to this topic. </a:t>
            </a:r>
          </a:p>
          <a:p>
            <a:pPr marL="0" indent="0" algn="just">
              <a:buNone/>
            </a:pPr>
            <a:endParaRPr lang="en-US" sz="2800" b="1" dirty="0">
              <a:solidFill>
                <a:schemeClr val="tx1"/>
              </a:solidFill>
            </a:endParaRPr>
          </a:p>
          <a:p>
            <a:pPr algn="just">
              <a:buFont typeface="Wingdings" panose="05000000000000000000" pitchFamily="2" charset="2"/>
              <a:buChar char="Ø"/>
            </a:pPr>
            <a:r>
              <a:rPr lang="en-US" sz="2200" b="1" dirty="0">
                <a:solidFill>
                  <a:schemeClr val="tx1"/>
                </a:solidFill>
              </a:rPr>
              <a:t>Further, the results of this study provide </a:t>
            </a:r>
            <a:r>
              <a:rPr lang="en-US" sz="2200" b="1" dirty="0">
                <a:solidFill>
                  <a:srgbClr val="0C1674"/>
                </a:solidFill>
              </a:rPr>
              <a:t>a clear picture</a:t>
            </a:r>
            <a:r>
              <a:rPr lang="en-US" sz="2200" b="1" dirty="0">
                <a:solidFill>
                  <a:schemeClr val="tx1"/>
                </a:solidFill>
              </a:rPr>
              <a:t> of </a:t>
            </a:r>
            <a:r>
              <a:rPr lang="en-US" sz="2200" b="1" dirty="0">
                <a:solidFill>
                  <a:srgbClr val="0C1674"/>
                </a:solidFill>
              </a:rPr>
              <a:t>the level and quality of EM practices </a:t>
            </a:r>
            <a:r>
              <a:rPr lang="en-US" sz="2200" b="1" dirty="0">
                <a:solidFill>
                  <a:schemeClr val="tx1"/>
                </a:solidFill>
              </a:rPr>
              <a:t>in Bahrain Bourse to multiple parties, such as </a:t>
            </a:r>
            <a:r>
              <a:rPr lang="en-US" sz="2200" b="1" u="sng" dirty="0">
                <a:solidFill>
                  <a:srgbClr val="0C1674"/>
                </a:solidFill>
              </a:rPr>
              <a:t>auditors</a:t>
            </a:r>
            <a:r>
              <a:rPr lang="en-US" sz="2200" b="1" dirty="0">
                <a:solidFill>
                  <a:schemeClr val="tx1"/>
                </a:solidFill>
              </a:rPr>
              <a:t>, </a:t>
            </a:r>
            <a:r>
              <a:rPr lang="en-US" sz="2200" b="1" u="sng" dirty="0">
                <a:solidFill>
                  <a:srgbClr val="0C1674"/>
                </a:solidFill>
              </a:rPr>
              <a:t>credit institutions</a:t>
            </a:r>
            <a:r>
              <a:rPr lang="en-US" sz="2200" b="1" dirty="0">
                <a:solidFill>
                  <a:schemeClr val="tx1"/>
                </a:solidFill>
              </a:rPr>
              <a:t>, and </a:t>
            </a:r>
            <a:r>
              <a:rPr lang="en-US" sz="2200" b="1" u="sng" dirty="0">
                <a:solidFill>
                  <a:srgbClr val="0C1674"/>
                </a:solidFill>
              </a:rPr>
              <a:t>financial statement users </a:t>
            </a:r>
            <a:r>
              <a:rPr lang="en-US" sz="2200" b="1" dirty="0">
                <a:solidFill>
                  <a:schemeClr val="tx1"/>
                </a:solidFill>
              </a:rPr>
              <a:t>in general. </a:t>
            </a:r>
            <a:endParaRPr lang="en-GB" sz="2200" b="1" dirty="0">
              <a:solidFill>
                <a:schemeClr val="tx1"/>
              </a:solidFill>
            </a:endParaRPr>
          </a:p>
        </p:txBody>
      </p:sp>
    </p:spTree>
    <p:extLst>
      <p:ext uri="{BB962C8B-B14F-4D97-AF65-F5344CB8AC3E}">
        <p14:creationId xmlns:p14="http://schemas.microsoft.com/office/powerpoint/2010/main" val="3673867410"/>
      </p:ext>
    </p:extLst>
  </p:cSld>
  <p:clrMapOvr>
    <a:masterClrMapping/>
  </p:clrMapOvr>
  <mc:AlternateContent xmlns:mc="http://schemas.openxmlformats.org/markup-compatibility/2006">
    <mc:Choice xmlns:p14="http://schemas.microsoft.com/office/powerpoint/2010/main" Requires="p14">
      <p:transition spd="slow" p14:dur="2000" advTm="68377"/>
    </mc:Choice>
    <mc:Fallback>
      <p:transition spd="slow" advTm="6837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algn="l">
              <a:defRPr/>
            </a:pPr>
            <a:r>
              <a:rPr lang="en-US" sz="2800" b="1" dirty="0">
                <a:solidFill>
                  <a:srgbClr val="C00000"/>
                </a:solidFill>
              </a:rPr>
              <a:t>The Relationship between CG and EM </a:t>
            </a:r>
            <a:endParaRPr lang="en-US" altLang="en-US" sz="2800" b="1" dirty="0">
              <a:solidFill>
                <a:srgbClr val="C00000"/>
              </a:solidFill>
              <a:uFill>
                <a:solidFill>
                  <a:srgbClr val="164164"/>
                </a:solidFill>
              </a:uFill>
              <a:latin typeface="Arial" pitchFamily="34" charset="0"/>
            </a:endParaRP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457200" y="1020763"/>
            <a:ext cx="8382000" cy="523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Ø"/>
            </a:pPr>
            <a:r>
              <a:rPr lang="en-US" b="1" dirty="0" err="1">
                <a:solidFill>
                  <a:srgbClr val="0C1674"/>
                </a:solidFill>
              </a:rPr>
              <a:t>Jiraporn</a:t>
            </a:r>
            <a:r>
              <a:rPr lang="en-US" b="1" dirty="0">
                <a:solidFill>
                  <a:srgbClr val="0C1674"/>
                </a:solidFill>
              </a:rPr>
              <a:t> et al. (2008) </a:t>
            </a:r>
            <a:r>
              <a:rPr lang="en-US" b="1" dirty="0">
                <a:solidFill>
                  <a:schemeClr val="tx1"/>
                </a:solidFill>
              </a:rPr>
              <a:t>argued that </a:t>
            </a:r>
            <a:r>
              <a:rPr lang="en-US" b="1" dirty="0">
                <a:solidFill>
                  <a:srgbClr val="0C1674"/>
                </a:solidFill>
              </a:rPr>
              <a:t>EM </a:t>
            </a:r>
            <a:r>
              <a:rPr lang="en-US" b="1" dirty="0">
                <a:solidFill>
                  <a:schemeClr val="tx1"/>
                </a:solidFill>
              </a:rPr>
              <a:t>damages the value of firms by decreasing financial reporting quality. </a:t>
            </a: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rgbClr val="0C1674"/>
                </a:solidFill>
              </a:rPr>
              <a:t>CG characteristics </a:t>
            </a:r>
            <a:r>
              <a:rPr lang="en-US" b="1" dirty="0">
                <a:solidFill>
                  <a:schemeClr val="tx1"/>
                </a:solidFill>
              </a:rPr>
              <a:t>can restrict the discretionary behavior of managers (</a:t>
            </a:r>
            <a:r>
              <a:rPr lang="en-US" b="1" dirty="0" err="1">
                <a:solidFill>
                  <a:schemeClr val="tx1"/>
                </a:solidFill>
              </a:rPr>
              <a:t>Mersni</a:t>
            </a:r>
            <a:r>
              <a:rPr lang="en-US" b="1" dirty="0">
                <a:solidFill>
                  <a:schemeClr val="tx1"/>
                </a:solidFill>
              </a:rPr>
              <a:t> et al., 2016).</a:t>
            </a: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chemeClr val="tx1"/>
                </a:solidFill>
              </a:rPr>
              <a:t> For example, </a:t>
            </a:r>
            <a:r>
              <a:rPr lang="en-US" b="1" dirty="0">
                <a:solidFill>
                  <a:srgbClr val="0C1674"/>
                </a:solidFill>
              </a:rPr>
              <a:t>board governance </a:t>
            </a:r>
            <a:r>
              <a:rPr lang="en-US" b="1" dirty="0">
                <a:solidFill>
                  <a:schemeClr val="tx1"/>
                </a:solidFill>
              </a:rPr>
              <a:t>can directly affect managers’ decisions and activities. </a:t>
            </a: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chemeClr val="tx1"/>
                </a:solidFill>
              </a:rPr>
              <a:t>Consequently, </a:t>
            </a:r>
            <a:r>
              <a:rPr lang="en-US" b="1" dirty="0">
                <a:solidFill>
                  <a:srgbClr val="0C1674"/>
                </a:solidFill>
              </a:rPr>
              <a:t>good board governance </a:t>
            </a:r>
            <a:r>
              <a:rPr lang="en-US" b="1" dirty="0">
                <a:solidFill>
                  <a:schemeClr val="tx1"/>
                </a:solidFill>
              </a:rPr>
              <a:t>can use </a:t>
            </a:r>
            <a:r>
              <a:rPr lang="en-US" b="1" dirty="0">
                <a:solidFill>
                  <a:srgbClr val="0C1674"/>
                </a:solidFill>
              </a:rPr>
              <a:t>internal control systems </a:t>
            </a:r>
            <a:r>
              <a:rPr lang="en-US" b="1" dirty="0">
                <a:solidFill>
                  <a:schemeClr val="tx1"/>
                </a:solidFill>
              </a:rPr>
              <a:t>to control EM.</a:t>
            </a: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rgbClr val="0C1674"/>
                </a:solidFill>
              </a:rPr>
              <a:t>Many prior literature </a:t>
            </a:r>
            <a:r>
              <a:rPr lang="en-US" b="1" dirty="0">
                <a:solidFill>
                  <a:schemeClr val="tx1"/>
                </a:solidFill>
              </a:rPr>
              <a:t>has documented how the characteristics and ownership structure of a board can </a:t>
            </a:r>
            <a:r>
              <a:rPr lang="en-US" b="1" dirty="0">
                <a:solidFill>
                  <a:srgbClr val="C00000"/>
                </a:solidFill>
                <a:effectLst>
                  <a:outerShdw blurRad="38100" dist="38100" dir="2700000" algn="tl">
                    <a:srgbClr val="000000">
                      <a:alpha val="43137"/>
                    </a:srgbClr>
                  </a:outerShdw>
                </a:effectLst>
              </a:rPr>
              <a:t>limit</a:t>
            </a:r>
            <a:r>
              <a:rPr lang="en-US" b="1" dirty="0">
                <a:solidFill>
                  <a:schemeClr val="tx1"/>
                </a:solidFill>
              </a:rPr>
              <a:t> </a:t>
            </a:r>
            <a:r>
              <a:rPr lang="en-US" b="1" dirty="0">
                <a:solidFill>
                  <a:srgbClr val="0C1674"/>
                </a:solidFill>
              </a:rPr>
              <a:t>EM</a:t>
            </a:r>
            <a:r>
              <a:rPr lang="en-US" b="1" dirty="0">
                <a:solidFill>
                  <a:schemeClr val="tx1"/>
                </a:solidFill>
              </a:rPr>
              <a:t> because independent directors do not seek self-interests such as executive compensation.</a:t>
            </a:r>
            <a:endParaRPr lang="en-GB" b="1" dirty="0">
              <a:solidFill>
                <a:schemeClr val="tx1"/>
              </a:solidFill>
            </a:endParaRPr>
          </a:p>
        </p:txBody>
      </p:sp>
    </p:spTree>
    <p:extLst>
      <p:ext uri="{BB962C8B-B14F-4D97-AF65-F5344CB8AC3E}">
        <p14:creationId xmlns:p14="http://schemas.microsoft.com/office/powerpoint/2010/main" val="779495851"/>
      </p:ext>
    </p:extLst>
  </p:cSld>
  <p:clrMapOvr>
    <a:masterClrMapping/>
  </p:clrMapOvr>
  <mc:AlternateContent xmlns:mc="http://schemas.openxmlformats.org/markup-compatibility/2006">
    <mc:Choice xmlns:p14="http://schemas.microsoft.com/office/powerpoint/2010/main" Requires="p14">
      <p:transition spd="slow" p14:dur="2000" advTm="65230"/>
    </mc:Choice>
    <mc:Fallback>
      <p:transition spd="slow" advTm="65230"/>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algn="l">
              <a:defRPr/>
            </a:pPr>
            <a:r>
              <a:rPr lang="en-US" sz="2800" b="1" dirty="0">
                <a:solidFill>
                  <a:srgbClr val="C00000"/>
                </a:solidFill>
              </a:rPr>
              <a:t>Variables and Hypotheses</a:t>
            </a:r>
            <a:endParaRPr lang="en-US" altLang="en-US" sz="2800" b="1" dirty="0">
              <a:solidFill>
                <a:srgbClr val="C00000"/>
              </a:solidFill>
              <a:uFill>
                <a:solidFill>
                  <a:srgbClr val="164164"/>
                </a:solidFill>
              </a:uFill>
              <a:latin typeface="Arial" pitchFamily="34" charset="0"/>
            </a:endParaRP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457200" y="987038"/>
            <a:ext cx="822960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GB" b="1" dirty="0">
              <a:solidFill>
                <a:schemeClr val="tx1"/>
              </a:solidFill>
            </a:endParaRPr>
          </a:p>
        </p:txBody>
      </p:sp>
      <p:graphicFrame>
        <p:nvGraphicFramePr>
          <p:cNvPr id="2" name="Diagram 1">
            <a:extLst>
              <a:ext uri="{FF2B5EF4-FFF2-40B4-BE49-F238E27FC236}">
                <a16:creationId xmlns:a16="http://schemas.microsoft.com/office/drawing/2014/main" id="{75D12E46-7A41-4B16-9CC1-68486325BE3E}"/>
              </a:ext>
            </a:extLst>
          </p:cNvPr>
          <p:cNvGraphicFramePr/>
          <p:nvPr>
            <p:extLst>
              <p:ext uri="{D42A27DB-BD31-4B8C-83A1-F6EECF244321}">
                <p14:modId xmlns:p14="http://schemas.microsoft.com/office/powerpoint/2010/main" val="1641110244"/>
              </p:ext>
            </p:extLst>
          </p:nvPr>
        </p:nvGraphicFramePr>
        <p:xfrm>
          <a:off x="762000" y="1073537"/>
          <a:ext cx="8077200" cy="5187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CF243C5B-D313-42CF-B6E4-8261A88A6CEE}"/>
              </a:ext>
            </a:extLst>
          </p:cNvPr>
          <p:cNvSpPr/>
          <p:nvPr/>
        </p:nvSpPr>
        <p:spPr>
          <a:xfrm>
            <a:off x="5969000" y="3166675"/>
            <a:ext cx="1524000" cy="9144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b="1" i="1" dirty="0">
                <a:solidFill>
                  <a:schemeClr val="tx1"/>
                </a:solidFill>
              </a:rPr>
              <a:t>EM practices</a:t>
            </a:r>
            <a:endParaRPr lang="en-GB" b="1" dirty="0">
              <a:solidFill>
                <a:schemeClr val="tx1"/>
              </a:solidFill>
            </a:endParaRPr>
          </a:p>
        </p:txBody>
      </p:sp>
      <p:sp>
        <p:nvSpPr>
          <p:cNvPr id="4" name="Rectangle 3">
            <a:extLst>
              <a:ext uri="{FF2B5EF4-FFF2-40B4-BE49-F238E27FC236}">
                <a16:creationId xmlns:a16="http://schemas.microsoft.com/office/drawing/2014/main" id="{E56F1BEE-A2B1-410B-AB12-A37D1BED486F}"/>
              </a:ext>
            </a:extLst>
          </p:cNvPr>
          <p:cNvSpPr/>
          <p:nvPr/>
        </p:nvSpPr>
        <p:spPr>
          <a:xfrm>
            <a:off x="3912996" y="5257800"/>
            <a:ext cx="254000" cy="21789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ar-JO" b="1" dirty="0"/>
              <a:t>-</a:t>
            </a:r>
            <a:endParaRPr lang="en-GB" b="1" dirty="0"/>
          </a:p>
        </p:txBody>
      </p:sp>
      <p:sp>
        <p:nvSpPr>
          <p:cNvPr id="5" name="Rectangle 4">
            <a:extLst>
              <a:ext uri="{FF2B5EF4-FFF2-40B4-BE49-F238E27FC236}">
                <a16:creationId xmlns:a16="http://schemas.microsoft.com/office/drawing/2014/main" id="{2C3B31BB-FD4E-4E10-ADC4-F3BDF9DD2EDE}"/>
              </a:ext>
            </a:extLst>
          </p:cNvPr>
          <p:cNvSpPr/>
          <p:nvPr/>
        </p:nvSpPr>
        <p:spPr>
          <a:xfrm>
            <a:off x="3900296" y="4159656"/>
            <a:ext cx="304800" cy="2286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ar-JO" dirty="0"/>
              <a:t>+</a:t>
            </a:r>
            <a:endParaRPr lang="en-GB" dirty="0"/>
          </a:p>
        </p:txBody>
      </p:sp>
      <p:sp>
        <p:nvSpPr>
          <p:cNvPr id="6" name="Rectangle 5">
            <a:extLst>
              <a:ext uri="{FF2B5EF4-FFF2-40B4-BE49-F238E27FC236}">
                <a16:creationId xmlns:a16="http://schemas.microsoft.com/office/drawing/2014/main" id="{256F850A-17F5-4D04-9A83-CA7D9D69BECC}"/>
              </a:ext>
            </a:extLst>
          </p:cNvPr>
          <p:cNvSpPr/>
          <p:nvPr/>
        </p:nvSpPr>
        <p:spPr>
          <a:xfrm>
            <a:off x="3900296" y="2891458"/>
            <a:ext cx="304800" cy="2286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ar-JO" b="1" dirty="0"/>
              <a:t>-</a:t>
            </a:r>
            <a:endParaRPr lang="en-GB" b="1" dirty="0"/>
          </a:p>
        </p:txBody>
      </p:sp>
      <p:sp>
        <p:nvSpPr>
          <p:cNvPr id="7" name="Rectangle 6">
            <a:extLst>
              <a:ext uri="{FF2B5EF4-FFF2-40B4-BE49-F238E27FC236}">
                <a16:creationId xmlns:a16="http://schemas.microsoft.com/office/drawing/2014/main" id="{E97223D0-D7DC-4C66-B1DD-0E5AD2A18D4E}"/>
              </a:ext>
            </a:extLst>
          </p:cNvPr>
          <p:cNvSpPr/>
          <p:nvPr/>
        </p:nvSpPr>
        <p:spPr>
          <a:xfrm>
            <a:off x="3862196" y="2058599"/>
            <a:ext cx="304800" cy="2286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ar-JO" b="1" dirty="0"/>
              <a:t>-</a:t>
            </a:r>
            <a:endParaRPr lang="en-GB" b="1" dirty="0"/>
          </a:p>
        </p:txBody>
      </p:sp>
      <p:sp>
        <p:nvSpPr>
          <p:cNvPr id="8" name="Rectangle 7">
            <a:extLst>
              <a:ext uri="{FF2B5EF4-FFF2-40B4-BE49-F238E27FC236}">
                <a16:creationId xmlns:a16="http://schemas.microsoft.com/office/drawing/2014/main" id="{3DC53DDB-146E-4E49-991F-FF712796C0A6}"/>
              </a:ext>
            </a:extLst>
          </p:cNvPr>
          <p:cNvSpPr/>
          <p:nvPr/>
        </p:nvSpPr>
        <p:spPr>
          <a:xfrm>
            <a:off x="762000" y="1073537"/>
            <a:ext cx="609600" cy="4946263"/>
          </a:xfrm>
          <a:prstGeom prst="rect">
            <a:avLst/>
          </a:prstGeom>
        </p:spPr>
        <p:style>
          <a:lnRef idx="2">
            <a:schemeClr val="dk1"/>
          </a:lnRef>
          <a:fillRef idx="1">
            <a:schemeClr val="lt1"/>
          </a:fillRef>
          <a:effectRef idx="0">
            <a:schemeClr val="dk1"/>
          </a:effectRef>
          <a:fontRef idx="minor">
            <a:schemeClr val="dk1"/>
          </a:fontRef>
        </p:style>
        <p:txBody>
          <a:bodyPr vert="vert270" rtlCol="0" anchor="ctr"/>
          <a:lstStyle/>
          <a:p>
            <a:pPr algn="ctr"/>
            <a:r>
              <a:rPr lang="en-GB" sz="2000" b="1" dirty="0">
                <a:solidFill>
                  <a:srgbClr val="C00000"/>
                </a:solidFill>
              </a:rPr>
              <a:t>Independent Variables</a:t>
            </a:r>
          </a:p>
        </p:txBody>
      </p:sp>
      <p:sp>
        <p:nvSpPr>
          <p:cNvPr id="9" name="Rectangle 8">
            <a:extLst>
              <a:ext uri="{FF2B5EF4-FFF2-40B4-BE49-F238E27FC236}">
                <a16:creationId xmlns:a16="http://schemas.microsoft.com/office/drawing/2014/main" id="{1B419E17-D4D8-4BC9-B34E-C6F163DCEC04}"/>
              </a:ext>
            </a:extLst>
          </p:cNvPr>
          <p:cNvSpPr/>
          <p:nvPr/>
        </p:nvSpPr>
        <p:spPr>
          <a:xfrm>
            <a:off x="8303456" y="2105521"/>
            <a:ext cx="459544" cy="3036707"/>
          </a:xfrm>
          <a:prstGeom prst="rect">
            <a:avLst/>
          </a:prstGeom>
        </p:spPr>
        <p:style>
          <a:lnRef idx="2">
            <a:schemeClr val="dk1"/>
          </a:lnRef>
          <a:fillRef idx="1">
            <a:schemeClr val="lt1"/>
          </a:fillRef>
          <a:effectRef idx="0">
            <a:schemeClr val="dk1"/>
          </a:effectRef>
          <a:fontRef idx="minor">
            <a:schemeClr val="dk1"/>
          </a:fontRef>
        </p:style>
        <p:txBody>
          <a:bodyPr vert="vert270" rtlCol="0" anchor="ctr"/>
          <a:lstStyle/>
          <a:p>
            <a:pPr algn="ctr"/>
            <a:r>
              <a:rPr lang="en-GB" sz="2000" b="1" dirty="0">
                <a:solidFill>
                  <a:srgbClr val="C00000"/>
                </a:solidFill>
              </a:rPr>
              <a:t>Dependent Variable</a:t>
            </a:r>
          </a:p>
        </p:txBody>
      </p:sp>
    </p:spTree>
    <p:extLst>
      <p:ext uri="{BB962C8B-B14F-4D97-AF65-F5344CB8AC3E}">
        <p14:creationId xmlns:p14="http://schemas.microsoft.com/office/powerpoint/2010/main" val="753928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lvl="0" algn="l"/>
            <a:r>
              <a:rPr lang="en-US" sz="2800" b="1" dirty="0">
                <a:solidFill>
                  <a:srgbClr val="C00000"/>
                </a:solidFill>
              </a:rPr>
              <a:t>Design and Research Methodology</a:t>
            </a:r>
            <a:endParaRPr lang="en-GB" sz="2800" dirty="0">
              <a:solidFill>
                <a:srgbClr val="C00000"/>
              </a:solidFill>
            </a:endParaRP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457200" y="1166426"/>
            <a:ext cx="8229600" cy="509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US" b="1" u="sng" dirty="0">
                <a:solidFill>
                  <a:srgbClr val="C00000"/>
                </a:solidFill>
              </a:rPr>
              <a:t>1- Sample size:</a:t>
            </a:r>
          </a:p>
          <a:p>
            <a:pPr marL="0" indent="0">
              <a:buNone/>
            </a:pPr>
            <a:r>
              <a:rPr lang="en-US" b="1" dirty="0">
                <a:solidFill>
                  <a:schemeClr val="tx1"/>
                </a:solidFill>
              </a:rPr>
              <a:t>Companies listed on Bahrain Bourse and selected based on the following criteria: </a:t>
            </a:r>
          </a:p>
          <a:p>
            <a:pPr>
              <a:buFont typeface="Wingdings" panose="05000000000000000000" pitchFamily="2" charset="2"/>
              <a:buChar char="Ø"/>
            </a:pPr>
            <a:r>
              <a:rPr lang="en-US" b="1" dirty="0">
                <a:solidFill>
                  <a:schemeClr val="tx1"/>
                </a:solidFill>
              </a:rPr>
              <a:t>Classification of the company as an </a:t>
            </a:r>
            <a:r>
              <a:rPr lang="en-US" b="1" dirty="0">
                <a:solidFill>
                  <a:srgbClr val="C00000"/>
                </a:solidFill>
              </a:rPr>
              <a:t>industrial</a:t>
            </a:r>
            <a:r>
              <a:rPr lang="en-US" b="1" dirty="0">
                <a:solidFill>
                  <a:schemeClr val="tx1"/>
                </a:solidFill>
              </a:rPr>
              <a:t> or </a:t>
            </a:r>
            <a:r>
              <a:rPr lang="en-US" b="1" dirty="0">
                <a:solidFill>
                  <a:srgbClr val="C00000"/>
                </a:solidFill>
              </a:rPr>
              <a:t>service</a:t>
            </a:r>
            <a:r>
              <a:rPr lang="en-US" b="1" dirty="0">
                <a:solidFill>
                  <a:schemeClr val="tx1"/>
                </a:solidFill>
              </a:rPr>
              <a:t> </a:t>
            </a:r>
            <a:r>
              <a:rPr lang="en-US" b="1" dirty="0">
                <a:solidFill>
                  <a:srgbClr val="C00000"/>
                </a:solidFill>
              </a:rPr>
              <a:t>company</a:t>
            </a:r>
            <a:r>
              <a:rPr lang="en-US" b="1" dirty="0">
                <a:solidFill>
                  <a:schemeClr val="tx1"/>
                </a:solidFill>
              </a:rPr>
              <a:t>; </a:t>
            </a:r>
          </a:p>
          <a:p>
            <a:pPr>
              <a:buFont typeface="Wingdings" panose="05000000000000000000" pitchFamily="2" charset="2"/>
              <a:buChar char="Ø"/>
            </a:pPr>
            <a:r>
              <a:rPr lang="en-US" b="1" dirty="0">
                <a:solidFill>
                  <a:srgbClr val="C00000"/>
                </a:solidFill>
              </a:rPr>
              <a:t>available company data </a:t>
            </a:r>
            <a:r>
              <a:rPr lang="en-US" b="1" dirty="0">
                <a:solidFill>
                  <a:schemeClr val="tx1"/>
                </a:solidFill>
              </a:rPr>
              <a:t>for five years for the period 2011-2015.</a:t>
            </a:r>
          </a:p>
          <a:p>
            <a:pPr marL="0" indent="0">
              <a:buNone/>
            </a:pPr>
            <a:r>
              <a:rPr lang="en-US" b="1" dirty="0">
                <a:solidFill>
                  <a:schemeClr val="tx1"/>
                </a:solidFill>
              </a:rPr>
              <a:t>Our final sample of 20 firms is shown in Table 1. </a:t>
            </a:r>
            <a:endParaRPr lang="en-GB" sz="1600" b="1" dirty="0">
              <a:solidFill>
                <a:srgbClr val="0C1674"/>
              </a:solidFill>
            </a:endParaRPr>
          </a:p>
        </p:txBody>
      </p:sp>
      <p:graphicFrame>
        <p:nvGraphicFramePr>
          <p:cNvPr id="2" name="Table 1">
            <a:extLst>
              <a:ext uri="{FF2B5EF4-FFF2-40B4-BE49-F238E27FC236}">
                <a16:creationId xmlns:a16="http://schemas.microsoft.com/office/drawing/2014/main" id="{BA9C8380-301D-4F46-87E2-D3EAB66F2655}"/>
              </a:ext>
            </a:extLst>
          </p:cNvPr>
          <p:cNvGraphicFramePr>
            <a:graphicFrameLocks noGrp="1"/>
          </p:cNvGraphicFramePr>
          <p:nvPr>
            <p:extLst>
              <p:ext uri="{D42A27DB-BD31-4B8C-83A1-F6EECF244321}">
                <p14:modId xmlns:p14="http://schemas.microsoft.com/office/powerpoint/2010/main" val="558889326"/>
              </p:ext>
            </p:extLst>
          </p:nvPr>
        </p:nvGraphicFramePr>
        <p:xfrm>
          <a:off x="838200" y="4114800"/>
          <a:ext cx="7391401" cy="1991498"/>
        </p:xfrm>
        <a:graphic>
          <a:graphicData uri="http://schemas.openxmlformats.org/drawingml/2006/table">
            <a:tbl>
              <a:tblPr firstRow="1" firstCol="1" bandRow="1">
                <a:tableStyleId>{5C22544A-7EE6-4342-B048-85BDC9FD1C3A}</a:tableStyleId>
              </a:tblPr>
              <a:tblGrid>
                <a:gridCol w="443266">
                  <a:extLst>
                    <a:ext uri="{9D8B030D-6E8A-4147-A177-3AD203B41FA5}">
                      <a16:colId xmlns:a16="http://schemas.microsoft.com/office/drawing/2014/main" val="2205771173"/>
                    </a:ext>
                  </a:extLst>
                </a:gridCol>
                <a:gridCol w="2296029">
                  <a:extLst>
                    <a:ext uri="{9D8B030D-6E8A-4147-A177-3AD203B41FA5}">
                      <a16:colId xmlns:a16="http://schemas.microsoft.com/office/drawing/2014/main" val="3410915231"/>
                    </a:ext>
                  </a:extLst>
                </a:gridCol>
                <a:gridCol w="1076502">
                  <a:extLst>
                    <a:ext uri="{9D8B030D-6E8A-4147-A177-3AD203B41FA5}">
                      <a16:colId xmlns:a16="http://schemas.microsoft.com/office/drawing/2014/main" val="2814025260"/>
                    </a:ext>
                  </a:extLst>
                </a:gridCol>
                <a:gridCol w="1110348">
                  <a:extLst>
                    <a:ext uri="{9D8B030D-6E8A-4147-A177-3AD203B41FA5}">
                      <a16:colId xmlns:a16="http://schemas.microsoft.com/office/drawing/2014/main" val="1333617678"/>
                    </a:ext>
                  </a:extLst>
                </a:gridCol>
                <a:gridCol w="1052483">
                  <a:extLst>
                    <a:ext uri="{9D8B030D-6E8A-4147-A177-3AD203B41FA5}">
                      <a16:colId xmlns:a16="http://schemas.microsoft.com/office/drawing/2014/main" val="2412633892"/>
                    </a:ext>
                  </a:extLst>
                </a:gridCol>
                <a:gridCol w="1412773">
                  <a:extLst>
                    <a:ext uri="{9D8B030D-6E8A-4147-A177-3AD203B41FA5}">
                      <a16:colId xmlns:a16="http://schemas.microsoft.com/office/drawing/2014/main" val="112859772"/>
                    </a:ext>
                  </a:extLst>
                </a:gridCol>
              </a:tblGrid>
              <a:tr h="648556">
                <a:tc>
                  <a:txBody>
                    <a:bodyPr/>
                    <a:lstStyle/>
                    <a:p>
                      <a:pPr algn="ctr">
                        <a:lnSpc>
                          <a:spcPct val="107000"/>
                        </a:lnSpc>
                        <a:spcAft>
                          <a:spcPts val="0"/>
                        </a:spcAft>
                      </a:pPr>
                      <a:r>
                        <a:rPr lang="en-US" sz="1600">
                          <a:effectLst/>
                        </a:rPr>
                        <a:t>#</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600">
                          <a:effectLst/>
                        </a:rPr>
                        <a:t>Sector</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600">
                          <a:effectLst/>
                        </a:rPr>
                        <a:t>Listed firms</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600">
                          <a:effectLst/>
                        </a:rPr>
                        <a:t>Excluded firms</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600">
                          <a:effectLst/>
                        </a:rPr>
                        <a:t>Study sample</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US" sz="1600">
                          <a:effectLst/>
                        </a:rPr>
                        <a:t>Study observations </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83639968"/>
                  </a:ext>
                </a:extLst>
              </a:tr>
              <a:tr h="467498">
                <a:tc>
                  <a:txBody>
                    <a:bodyPr/>
                    <a:lstStyle/>
                    <a:p>
                      <a:pPr algn="ctr">
                        <a:lnSpc>
                          <a:spcPct val="150000"/>
                        </a:lnSpc>
                        <a:spcAft>
                          <a:spcPts val="0"/>
                        </a:spcAft>
                      </a:pPr>
                      <a:r>
                        <a:rPr lang="en-US" sz="1600">
                          <a:effectLst/>
                        </a:rPr>
                        <a:t>1</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50000"/>
                        </a:lnSpc>
                        <a:spcAft>
                          <a:spcPts val="0"/>
                        </a:spcAft>
                      </a:pPr>
                      <a:r>
                        <a:rPr lang="en-US" sz="1600" b="1">
                          <a:effectLst/>
                        </a:rPr>
                        <a:t>Service Sector</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en-US" sz="1600" b="1">
                          <a:effectLst/>
                        </a:rPr>
                        <a:t>15</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en-US" sz="1600" b="1" dirty="0">
                          <a:effectLst/>
                        </a:rPr>
                        <a:t>0</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en-US" sz="1600" b="1">
                          <a:effectLst/>
                        </a:rPr>
                        <a:t>15</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en-US" sz="1600" b="1">
                          <a:effectLst/>
                        </a:rPr>
                        <a:t>75</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69029259"/>
                  </a:ext>
                </a:extLst>
              </a:tr>
              <a:tr h="407946">
                <a:tc>
                  <a:txBody>
                    <a:bodyPr/>
                    <a:lstStyle/>
                    <a:p>
                      <a:pPr algn="ctr">
                        <a:lnSpc>
                          <a:spcPct val="150000"/>
                        </a:lnSpc>
                        <a:spcAft>
                          <a:spcPts val="0"/>
                        </a:spcAft>
                      </a:pPr>
                      <a:r>
                        <a:rPr lang="en-US" sz="1600">
                          <a:effectLst/>
                        </a:rPr>
                        <a:t>2</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50000"/>
                        </a:lnSpc>
                        <a:spcAft>
                          <a:spcPts val="0"/>
                        </a:spcAft>
                      </a:pPr>
                      <a:r>
                        <a:rPr lang="en-US" sz="1600" b="1">
                          <a:effectLst/>
                        </a:rPr>
                        <a:t>Industrial Sector</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en-US" sz="1600" b="1" dirty="0">
                          <a:effectLst/>
                        </a:rPr>
                        <a:t>5</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en-US" sz="1600" b="1" dirty="0">
                          <a:effectLst/>
                        </a:rPr>
                        <a:t>0</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en-US" sz="1600" b="1">
                          <a:effectLst/>
                        </a:rPr>
                        <a:t>5</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en-US" sz="1600" b="1">
                          <a:effectLst/>
                        </a:rPr>
                        <a:t>25</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714866509"/>
                  </a:ext>
                </a:extLst>
              </a:tr>
              <a:tr h="467498">
                <a:tc>
                  <a:txBody>
                    <a:bodyPr/>
                    <a:lstStyle/>
                    <a:p>
                      <a:pPr algn="ctr">
                        <a:lnSpc>
                          <a:spcPct val="150000"/>
                        </a:lnSpc>
                        <a:spcAft>
                          <a:spcPts val="0"/>
                        </a:spcAft>
                      </a:pPr>
                      <a:r>
                        <a:rPr lang="en-US" sz="1600">
                          <a:effectLst/>
                        </a:rPr>
                        <a:t> </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50000"/>
                        </a:lnSpc>
                        <a:spcAft>
                          <a:spcPts val="0"/>
                        </a:spcAft>
                      </a:pPr>
                      <a:r>
                        <a:rPr lang="en-US" sz="1600" b="1">
                          <a:effectLst/>
                        </a:rPr>
                        <a:t>Final Sample</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en-US" sz="1600" b="1">
                          <a:effectLst/>
                        </a:rPr>
                        <a:t>20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en-US" sz="1600" b="1">
                          <a:effectLst/>
                        </a:rPr>
                        <a:t>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en-US" sz="1600" b="1">
                          <a:effectLst/>
                        </a:rPr>
                        <a:t>20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50000"/>
                        </a:lnSpc>
                        <a:spcAft>
                          <a:spcPts val="0"/>
                        </a:spcAft>
                      </a:pPr>
                      <a:r>
                        <a:rPr lang="en-US" sz="1600" b="1" dirty="0">
                          <a:solidFill>
                            <a:srgbClr val="C00000"/>
                          </a:solidFill>
                          <a:effectLst/>
                        </a:rPr>
                        <a:t>100</a:t>
                      </a:r>
                      <a:endParaRPr lang="en-GB" sz="1600" b="1"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85241740"/>
                  </a:ext>
                </a:extLst>
              </a:tr>
            </a:tbl>
          </a:graphicData>
        </a:graphic>
      </p:graphicFrame>
      <p:sp>
        <p:nvSpPr>
          <p:cNvPr id="3" name="Rectangle 1">
            <a:extLst>
              <a:ext uri="{FF2B5EF4-FFF2-40B4-BE49-F238E27FC236}">
                <a16:creationId xmlns:a16="http://schemas.microsoft.com/office/drawing/2014/main" id="{E7D0476C-ACA9-4B35-A9B2-E9AF7475AC26}"/>
              </a:ext>
            </a:extLst>
          </p:cNvPr>
          <p:cNvSpPr>
            <a:spLocks noChangeArrowheads="1"/>
          </p:cNvSpPr>
          <p:nvPr/>
        </p:nvSpPr>
        <p:spPr bwMode="auto">
          <a:xfrm>
            <a:off x="-1966174" y="3837801"/>
            <a:ext cx="1300014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Table 1</a:t>
            </a: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Sample selection</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09295372"/>
      </p:ext>
    </p:extLst>
  </p:cSld>
  <p:clrMapOvr>
    <a:masterClrMapping/>
  </p:clrMapOvr>
  <mc:AlternateContent xmlns:mc="http://schemas.openxmlformats.org/markup-compatibility/2006">
    <mc:Choice xmlns:p14="http://schemas.microsoft.com/office/powerpoint/2010/main" Requires="p14">
      <p:transition spd="slow" p14:dur="2000" advTm="25573"/>
    </mc:Choice>
    <mc:Fallback>
      <p:transition spd="slow" advTm="25573"/>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lvl="0" algn="l"/>
            <a:r>
              <a:rPr lang="en-US" sz="2800" b="1" dirty="0">
                <a:solidFill>
                  <a:srgbClr val="C00000"/>
                </a:solidFill>
              </a:rPr>
              <a:t>Design and Research Methodology</a:t>
            </a:r>
            <a:endParaRPr lang="en-GB" sz="2800" dirty="0">
              <a:solidFill>
                <a:srgbClr val="C00000"/>
              </a:solidFill>
            </a:endParaRP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mc:AlternateContent xmlns:mc="http://schemas.openxmlformats.org/markup-compatibility/2006" xmlns:a14="http://schemas.microsoft.com/office/drawing/2010/main">
        <mc:Choice Requires="a14">
          <p:sp>
            <p:nvSpPr>
              <p:cNvPr id="23" name="Content Placeholder 2"/>
              <p:cNvSpPr txBox="1">
                <a:spLocks/>
              </p:cNvSpPr>
              <p:nvPr/>
            </p:nvSpPr>
            <p:spPr bwMode="auto">
              <a:xfrm>
                <a:off x="457200" y="1166426"/>
                <a:ext cx="8229600" cy="50942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US" b="1" u="sng" dirty="0">
                    <a:solidFill>
                      <a:srgbClr val="C00000"/>
                    </a:solidFill>
                  </a:rPr>
                  <a:t>2- Measurement of Discretionary Accruals</a:t>
                </a:r>
              </a:p>
              <a:p>
                <a:pPr algn="just">
                  <a:buFont typeface="Wingdings" panose="05000000000000000000" pitchFamily="2" charset="2"/>
                  <a:buChar char="Ø"/>
                </a:pPr>
                <a:r>
                  <a:rPr lang="en-US" b="1" dirty="0">
                    <a:solidFill>
                      <a:schemeClr val="tx1"/>
                    </a:solidFill>
                  </a:rPr>
                  <a:t>The dependent variable in this study is EM, which is measured by DA calculated using the Modified Jones (1995) Model. </a:t>
                </a:r>
              </a:p>
              <a:p>
                <a:pPr marL="0" indent="0" algn="just">
                  <a:buNone/>
                </a:pPr>
                <a:endParaRPr lang="en-US" b="1" dirty="0">
                  <a:solidFill>
                    <a:schemeClr val="tx1"/>
                  </a:solidFill>
                </a:endParaRPr>
              </a:p>
              <a:p>
                <a:pPr marL="0" indent="0">
                  <a:buNone/>
                </a:pPr>
                <a:endParaRPr lang="en-GB" dirty="0">
                  <a:solidFill>
                    <a:schemeClr val="tx1"/>
                  </a:solidFill>
                </a:endParaRPr>
              </a:p>
              <a:p>
                <a14:m>
                  <m:oMath xmlns:m="http://schemas.openxmlformats.org/officeDocument/2006/math">
                    <m:f>
                      <m:fPr>
                        <m:ctrlPr>
                          <a:rPr lang="en-GB" i="1" smtClean="0">
                            <a:solidFill>
                              <a:schemeClr val="tx1"/>
                            </a:solidFill>
                            <a:effectLst>
                              <a:outerShdw blurRad="38100" dist="38100" dir="2700000" algn="tl">
                                <a:srgbClr val="000000">
                                  <a:alpha val="43137"/>
                                </a:srgbClr>
                              </a:outerShdw>
                            </a:effectLst>
                            <a:latin typeface="Cambria Math" panose="02040503050406030204" pitchFamily="18" charset="0"/>
                          </a:rPr>
                        </m:ctrlPr>
                      </m:fPr>
                      <m:num>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𝑇𝐴𝐶𝐶</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sub>
                        </m:sSub>
                      </m:num>
                      <m:den>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𝐴</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1</m:t>
                            </m:r>
                          </m:sub>
                        </m:sSub>
                      </m:den>
                    </m:f>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𝛼</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0</m:t>
                        </m:r>
                      </m:sub>
                    </m:sSub>
                    <m:r>
                      <a:rPr lang="en-US" i="1">
                        <a:solidFill>
                          <a:schemeClr val="tx1"/>
                        </a:solidFill>
                        <a:effectLst>
                          <a:outerShdw blurRad="38100" dist="38100" dir="2700000" algn="tl">
                            <a:srgbClr val="000000">
                              <a:alpha val="43137"/>
                            </a:srgbClr>
                          </a:outerShdw>
                        </a:effectLst>
                        <a:latin typeface="Cambria Math" panose="02040503050406030204" pitchFamily="18" charset="0"/>
                      </a:rPr>
                      <m:t>+ </m:t>
                    </m:r>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𝛼</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1</m:t>
                        </m:r>
                      </m:sub>
                    </m:sSub>
                    <m:d>
                      <m:d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dPr>
                      <m:e>
                        <m:f>
                          <m:f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fPr>
                          <m:num>
                            <m:r>
                              <a:rPr lang="en-US" i="1">
                                <a:solidFill>
                                  <a:schemeClr val="tx1"/>
                                </a:solidFill>
                                <a:effectLst>
                                  <a:outerShdw blurRad="38100" dist="38100" dir="2700000" algn="tl">
                                    <a:srgbClr val="000000">
                                      <a:alpha val="43137"/>
                                    </a:srgbClr>
                                  </a:outerShdw>
                                </a:effectLst>
                                <a:latin typeface="Cambria Math" panose="02040503050406030204" pitchFamily="18" charset="0"/>
                              </a:rPr>
                              <m:t>1</m:t>
                            </m:r>
                          </m:num>
                          <m:den>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𝐴</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1</m:t>
                                </m:r>
                              </m:sub>
                            </m:sSub>
                          </m:den>
                        </m:f>
                      </m:e>
                    </m:d>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𝛼</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2</m:t>
                        </m:r>
                      </m:sub>
                    </m:sSub>
                    <m:d>
                      <m:d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dPr>
                      <m:e>
                        <m:f>
                          <m:f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fPr>
                          <m:num>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𝑅𝐸𝑉</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sub>
                            </m:sSub>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𝑅𝐸𝐶</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sub>
                            </m:sSub>
                          </m:num>
                          <m:den>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𝐴</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1</m:t>
                                </m:r>
                              </m:sub>
                            </m:sSub>
                          </m:den>
                        </m:f>
                      </m:e>
                    </m:d>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𝛼</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3</m:t>
                        </m:r>
                      </m:sub>
                    </m:sSub>
                    <m:d>
                      <m:d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dPr>
                      <m:e>
                        <m:f>
                          <m:f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fPr>
                          <m:num>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𝑃𝑃𝐸</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sub>
                            </m:sSub>
                          </m:num>
                          <m:den>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𝐴</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1</m:t>
                                </m:r>
                              </m:sub>
                            </m:sSub>
                          </m:den>
                        </m:f>
                      </m:e>
                    </m:d>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box>
                      <m:boxPr>
                        <m:diff m:val="on"/>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boxPr>
                      <m:e>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Ɛ</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sub>
                        </m:sSub>
                      </m:e>
                    </m:box>
                  </m:oMath>
                </a14:m>
                <a:r>
                  <a:rPr lang="en-GB" dirty="0">
                    <a:solidFill>
                      <a:schemeClr val="tx1"/>
                    </a:solidFill>
                  </a:rPr>
                  <a:t>      </a:t>
                </a:r>
                <a:r>
                  <a:rPr lang="en-GB" dirty="0">
                    <a:solidFill>
                      <a:schemeClr val="tx1"/>
                    </a:solidFill>
                    <a:effectLst>
                      <a:outerShdw blurRad="38100" dist="38100" dir="2700000" algn="tl">
                        <a:srgbClr val="000000">
                          <a:alpha val="43137"/>
                        </a:srgbClr>
                      </a:outerShdw>
                    </a:effectLst>
                  </a:rPr>
                  <a:t>(1)</a:t>
                </a:r>
              </a:p>
              <a:p>
                <a:endParaRPr lang="en-GB" dirty="0">
                  <a:solidFill>
                    <a:schemeClr val="tx1"/>
                  </a:solidFill>
                </a:endParaRPr>
              </a:p>
              <a:p>
                <a:pPr marL="0" indent="0">
                  <a:buNone/>
                </a:pPr>
                <a:r>
                  <a:rPr lang="en-US" b="1" dirty="0">
                    <a:solidFill>
                      <a:schemeClr val="tx1"/>
                    </a:solidFill>
                  </a:rPr>
                  <a:t>where</a:t>
                </a:r>
                <a:endParaRPr lang="en-GB" b="1" dirty="0">
                  <a:solidFill>
                    <a:schemeClr val="tx1"/>
                  </a:solidFill>
                </a:endParaRPr>
              </a:p>
              <a:p>
                <a:pPr marL="0" indent="0">
                  <a:buNone/>
                </a:pPr>
                <a14:m>
                  <m:oMath xmlns:m="http://schemas.openxmlformats.org/officeDocument/2006/math">
                    <m:sSub>
                      <m:sSubPr>
                        <m:ctrlPr>
                          <a:rPr lang="en-GB"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𝑇𝐴𝐶𝐶</m:t>
                        </m:r>
                      </m:e>
                      <m:sub>
                        <m:r>
                          <a:rPr lang="en-US" i="1">
                            <a:solidFill>
                              <a:schemeClr val="tx1"/>
                            </a:solidFill>
                            <a:latin typeface="Cambria Math" panose="02040503050406030204" pitchFamily="18" charset="0"/>
                          </a:rPr>
                          <m:t>𝑖𝑡</m:t>
                        </m:r>
                      </m:sub>
                    </m:sSub>
                  </m:oMath>
                </a14:m>
                <a:r>
                  <a:rPr lang="en-US" dirty="0">
                    <a:solidFill>
                      <a:schemeClr val="tx1"/>
                    </a:solidFill>
                  </a:rPr>
                  <a:t> (Total accruals) = Accounting Earnings – CFO                                           </a:t>
                </a:r>
                <a:endParaRPr lang="en-GB" dirty="0">
                  <a:solidFill>
                    <a:schemeClr val="tx1"/>
                  </a:solidFill>
                </a:endParaRPr>
              </a:p>
              <a:p>
                <a:pPr marL="0" indent="0">
                  <a:buNone/>
                </a:pPr>
                <a14:m>
                  <m:oMath xmlns:m="http://schemas.openxmlformats.org/officeDocument/2006/math">
                    <m:sSub>
                      <m:sSubPr>
                        <m:ctrlPr>
                          <a:rPr lang="en-GB"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𝐴</m:t>
                        </m:r>
                      </m:e>
                      <m:sub>
                        <m:r>
                          <a:rPr lang="en-US" i="1">
                            <a:solidFill>
                              <a:schemeClr val="tx1"/>
                            </a:solidFill>
                            <a:latin typeface="Cambria Math" panose="02040503050406030204" pitchFamily="18" charset="0"/>
                          </a:rPr>
                          <m:t>𝑖𝑡</m:t>
                        </m:r>
                        <m:r>
                          <a:rPr lang="en-US" i="1">
                            <a:solidFill>
                              <a:schemeClr val="tx1"/>
                            </a:solidFill>
                            <a:latin typeface="Cambria Math" panose="02040503050406030204" pitchFamily="18" charset="0"/>
                          </a:rPr>
                          <m:t>−</m:t>
                        </m:r>
                        <m:r>
                          <a:rPr lang="en-US" i="1">
                            <a:solidFill>
                              <a:schemeClr val="tx1"/>
                            </a:solidFill>
                            <a:latin typeface="Cambria Math" panose="02040503050406030204" pitchFamily="18" charset="0"/>
                          </a:rPr>
                          <m:t>1</m:t>
                        </m:r>
                      </m:sub>
                    </m:sSub>
                  </m:oMath>
                </a14:m>
                <a:r>
                  <a:rPr lang="en-US" dirty="0">
                    <a:solidFill>
                      <a:schemeClr val="tx1"/>
                    </a:solidFill>
                  </a:rPr>
                  <a:t> = Total asset in year </a:t>
                </a:r>
                <a:r>
                  <a:rPr lang="en-US" i="1" dirty="0">
                    <a:solidFill>
                      <a:schemeClr val="tx1"/>
                    </a:solidFill>
                  </a:rPr>
                  <a:t>t</a:t>
                </a:r>
                <a:r>
                  <a:rPr lang="en-US" dirty="0">
                    <a:solidFill>
                      <a:schemeClr val="tx1"/>
                    </a:solidFill>
                  </a:rPr>
                  <a:t>-1 </a:t>
                </a:r>
                <a:endParaRPr lang="en-GB" dirty="0">
                  <a:solidFill>
                    <a:schemeClr val="tx1"/>
                  </a:solidFill>
                </a:endParaRPr>
              </a:p>
              <a:p>
                <a:pPr marL="0" indent="0">
                  <a:buNone/>
                </a:pPr>
                <a14:m>
                  <m:oMath xmlns:m="http://schemas.openxmlformats.org/officeDocument/2006/math">
                    <m:sSub>
                      <m:sSubPr>
                        <m:ctrlPr>
                          <a:rPr lang="en-GB"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m:t>
                        </m:r>
                        <m:r>
                          <a:rPr lang="en-US" i="1">
                            <a:solidFill>
                              <a:schemeClr val="tx1"/>
                            </a:solidFill>
                            <a:latin typeface="Cambria Math" panose="02040503050406030204" pitchFamily="18" charset="0"/>
                          </a:rPr>
                          <m:t>𝑅𝐸𝑉</m:t>
                        </m:r>
                      </m:e>
                      <m:sub>
                        <m:r>
                          <a:rPr lang="en-US" i="1">
                            <a:solidFill>
                              <a:schemeClr val="tx1"/>
                            </a:solidFill>
                            <a:latin typeface="Cambria Math" panose="02040503050406030204" pitchFamily="18" charset="0"/>
                          </a:rPr>
                          <m:t>𝑖𝑡</m:t>
                        </m:r>
                      </m:sub>
                    </m:sSub>
                  </m:oMath>
                </a14:m>
                <a:r>
                  <a:rPr lang="en-US" dirty="0">
                    <a:solidFill>
                      <a:schemeClr val="tx1"/>
                    </a:solidFill>
                  </a:rPr>
                  <a:t> = Change in the revenues of company </a:t>
                </a:r>
                <a:r>
                  <a:rPr lang="en-US" dirty="0" err="1">
                    <a:solidFill>
                      <a:schemeClr val="tx1"/>
                    </a:solidFill>
                  </a:rPr>
                  <a:t>i</a:t>
                </a:r>
                <a:r>
                  <a:rPr lang="en-US" dirty="0">
                    <a:solidFill>
                      <a:schemeClr val="tx1"/>
                    </a:solidFill>
                  </a:rPr>
                  <a:t> from year </a:t>
                </a:r>
                <a:r>
                  <a:rPr lang="en-US" i="1" dirty="0">
                    <a:solidFill>
                      <a:schemeClr val="tx1"/>
                    </a:solidFill>
                  </a:rPr>
                  <a:t>t-</a:t>
                </a:r>
                <a:r>
                  <a:rPr lang="en-US" dirty="0">
                    <a:solidFill>
                      <a:schemeClr val="tx1"/>
                    </a:solidFill>
                  </a:rPr>
                  <a:t>1 to year </a:t>
                </a:r>
                <a:r>
                  <a:rPr lang="en-US" i="1" dirty="0">
                    <a:solidFill>
                      <a:schemeClr val="tx1"/>
                    </a:solidFill>
                  </a:rPr>
                  <a:t>t</a:t>
                </a:r>
                <a:endParaRPr lang="en-GB" dirty="0">
                  <a:solidFill>
                    <a:schemeClr val="tx1"/>
                  </a:solidFill>
                </a:endParaRPr>
              </a:p>
              <a:p>
                <a:pPr marL="0" indent="0">
                  <a:buNone/>
                </a:pPr>
                <a14:m>
                  <m:oMath xmlns:m="http://schemas.openxmlformats.org/officeDocument/2006/math">
                    <m:sSub>
                      <m:sSubPr>
                        <m:ctrlPr>
                          <a:rPr lang="en-GB"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𝑅𝐸𝐶</m:t>
                        </m:r>
                      </m:e>
                      <m:sub>
                        <m:r>
                          <a:rPr lang="en-US" i="1">
                            <a:solidFill>
                              <a:schemeClr val="tx1"/>
                            </a:solidFill>
                            <a:latin typeface="Cambria Math" panose="02040503050406030204" pitchFamily="18" charset="0"/>
                          </a:rPr>
                          <m:t>𝑖𝑡</m:t>
                        </m:r>
                      </m:sub>
                    </m:sSub>
                  </m:oMath>
                </a14:m>
                <a:r>
                  <a:rPr lang="en-US" dirty="0">
                    <a:solidFill>
                      <a:schemeClr val="tx1"/>
                    </a:solidFill>
                  </a:rPr>
                  <a:t>= Change in the receivables of company </a:t>
                </a:r>
                <a:r>
                  <a:rPr lang="en-US" dirty="0" err="1">
                    <a:solidFill>
                      <a:schemeClr val="tx1"/>
                    </a:solidFill>
                  </a:rPr>
                  <a:t>i</a:t>
                </a:r>
                <a:r>
                  <a:rPr lang="en-US" dirty="0">
                    <a:solidFill>
                      <a:schemeClr val="tx1"/>
                    </a:solidFill>
                  </a:rPr>
                  <a:t> from year </a:t>
                </a:r>
                <a:r>
                  <a:rPr lang="en-US" i="1" dirty="0">
                    <a:solidFill>
                      <a:schemeClr val="tx1"/>
                    </a:solidFill>
                  </a:rPr>
                  <a:t>t</a:t>
                </a:r>
                <a:r>
                  <a:rPr lang="en-US" dirty="0">
                    <a:solidFill>
                      <a:schemeClr val="tx1"/>
                    </a:solidFill>
                  </a:rPr>
                  <a:t>-1 to year </a:t>
                </a:r>
                <a:r>
                  <a:rPr lang="en-US" i="1" dirty="0">
                    <a:solidFill>
                      <a:schemeClr val="tx1"/>
                    </a:solidFill>
                  </a:rPr>
                  <a:t>t</a:t>
                </a:r>
                <a:endParaRPr lang="en-GB" dirty="0">
                  <a:solidFill>
                    <a:schemeClr val="tx1"/>
                  </a:solidFill>
                </a:endParaRPr>
              </a:p>
              <a:p>
                <a:pPr marL="0" indent="0">
                  <a:buNone/>
                </a:pPr>
                <a14:m>
                  <m:oMath xmlns:m="http://schemas.openxmlformats.org/officeDocument/2006/math">
                    <m:sSub>
                      <m:sSubPr>
                        <m:ctrlPr>
                          <a:rPr lang="en-GB"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m:t>
                        </m:r>
                        <m:r>
                          <a:rPr lang="en-US" i="1">
                            <a:solidFill>
                              <a:schemeClr val="tx1"/>
                            </a:solidFill>
                            <a:latin typeface="Cambria Math" panose="02040503050406030204" pitchFamily="18" charset="0"/>
                          </a:rPr>
                          <m:t>𝑃𝑃𝐸</m:t>
                        </m:r>
                      </m:e>
                      <m:sub>
                        <m:r>
                          <a:rPr lang="en-US" i="1">
                            <a:solidFill>
                              <a:schemeClr val="tx1"/>
                            </a:solidFill>
                            <a:latin typeface="Cambria Math" panose="02040503050406030204" pitchFamily="18" charset="0"/>
                          </a:rPr>
                          <m:t>𝑖𝑡</m:t>
                        </m:r>
                      </m:sub>
                    </m:sSub>
                  </m:oMath>
                </a14:m>
                <a:r>
                  <a:rPr lang="en-US" baseline="-25000" dirty="0">
                    <a:solidFill>
                      <a:schemeClr val="tx1"/>
                    </a:solidFill>
                  </a:rPr>
                  <a:t> </a:t>
                </a:r>
                <a:r>
                  <a:rPr lang="en-US" dirty="0">
                    <a:solidFill>
                      <a:schemeClr val="tx1"/>
                    </a:solidFill>
                  </a:rPr>
                  <a:t>= Fixed asset of company </a:t>
                </a:r>
                <a:r>
                  <a:rPr lang="en-US" dirty="0" err="1">
                    <a:solidFill>
                      <a:schemeClr val="tx1"/>
                    </a:solidFill>
                  </a:rPr>
                  <a:t>i</a:t>
                </a:r>
                <a:r>
                  <a:rPr lang="en-US" dirty="0">
                    <a:solidFill>
                      <a:schemeClr val="tx1"/>
                    </a:solidFill>
                  </a:rPr>
                  <a:t> at the end of year </a:t>
                </a:r>
                <a:r>
                  <a:rPr lang="en-US" i="1" dirty="0">
                    <a:solidFill>
                      <a:schemeClr val="tx1"/>
                    </a:solidFill>
                  </a:rPr>
                  <a:t>t</a:t>
                </a:r>
                <a:endParaRPr lang="en-GB" dirty="0">
                  <a:solidFill>
                    <a:schemeClr val="tx1"/>
                  </a:solidFill>
                </a:endParaRPr>
              </a:p>
              <a:p>
                <a:pPr marL="0" indent="0">
                  <a:buNone/>
                </a:pPr>
                <a14:m>
                  <m:oMath xmlns:m="http://schemas.openxmlformats.org/officeDocument/2006/math">
                    <m:sSub>
                      <m:sSubPr>
                        <m:ctrlPr>
                          <a:rPr lang="en-GB"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Ɛ</m:t>
                        </m:r>
                      </m:e>
                      <m:sub>
                        <m:r>
                          <a:rPr lang="en-US" i="1">
                            <a:solidFill>
                              <a:schemeClr val="tx1"/>
                            </a:solidFill>
                            <a:latin typeface="Cambria Math" panose="02040503050406030204" pitchFamily="18" charset="0"/>
                          </a:rPr>
                          <m:t>𝑖𝑡</m:t>
                        </m:r>
                      </m:sub>
                    </m:sSub>
                  </m:oMath>
                </a14:m>
                <a:r>
                  <a:rPr lang="en-US" dirty="0">
                    <a:solidFill>
                      <a:schemeClr val="tx1"/>
                    </a:solidFill>
                  </a:rPr>
                  <a:t>= Errors of company </a:t>
                </a:r>
                <a:r>
                  <a:rPr lang="en-US" dirty="0" err="1">
                    <a:solidFill>
                      <a:schemeClr val="tx1"/>
                    </a:solidFill>
                  </a:rPr>
                  <a:t>i</a:t>
                </a:r>
                <a:r>
                  <a:rPr lang="en-US" dirty="0">
                    <a:solidFill>
                      <a:schemeClr val="tx1"/>
                    </a:solidFill>
                  </a:rPr>
                  <a:t> in year </a:t>
                </a:r>
                <a:r>
                  <a:rPr lang="en-US" i="1" dirty="0">
                    <a:solidFill>
                      <a:schemeClr val="tx1"/>
                    </a:solidFill>
                  </a:rPr>
                  <a:t>t</a:t>
                </a:r>
                <a:endParaRPr lang="en-GB" i="1" dirty="0">
                  <a:solidFill>
                    <a:schemeClr val="tx1"/>
                  </a:solidFill>
                </a:endParaRPr>
              </a:p>
              <a:p>
                <a:pPr marL="0" indent="0">
                  <a:buNone/>
                </a:pPr>
                <a:endParaRPr lang="en-GB" dirty="0">
                  <a:solidFill>
                    <a:schemeClr val="tx1"/>
                  </a:solidFill>
                </a:endParaRPr>
              </a:p>
              <a:p>
                <a:pPr marL="0" indent="0" algn="just">
                  <a:buNone/>
                </a:pPr>
                <a:endParaRPr lang="en-GB" b="1" u="sng" dirty="0">
                  <a:solidFill>
                    <a:schemeClr val="tx1"/>
                  </a:solidFill>
                </a:endParaRPr>
              </a:p>
            </p:txBody>
          </p:sp>
        </mc:Choice>
        <mc:Fallback xmlns="">
          <p:sp>
            <p:nvSpPr>
              <p:cNvPr id="23" name="Content Placeholder 2"/>
              <p:cNvSpPr txBox="1">
                <a:spLocks noRot="1" noChangeAspect="1" noMove="1" noResize="1" noEditPoints="1" noAdjustHandles="1" noChangeArrowheads="1" noChangeShapeType="1" noTextEdit="1"/>
              </p:cNvSpPr>
              <p:nvPr/>
            </p:nvSpPr>
            <p:spPr bwMode="auto">
              <a:xfrm>
                <a:off x="457200" y="1166426"/>
                <a:ext cx="8229600" cy="5094287"/>
              </a:xfrm>
              <a:prstGeom prst="rect">
                <a:avLst/>
              </a:prstGeom>
              <a:blipFill>
                <a:blip r:embed="rId3"/>
                <a:stretch>
                  <a:fillRect l="-741" t="-478" r="-12074" b="-645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1809888768"/>
      </p:ext>
    </p:extLst>
  </p:cSld>
  <p:clrMapOvr>
    <a:masterClrMapping/>
  </p:clrMapOvr>
  <mc:AlternateContent xmlns:mc="http://schemas.openxmlformats.org/markup-compatibility/2006">
    <mc:Choice xmlns:p14="http://schemas.microsoft.com/office/powerpoint/2010/main" Requires="p14">
      <p:transition spd="slow" p14:dur="2000" advTm="42746"/>
    </mc:Choice>
    <mc:Fallback>
      <p:transition spd="slow" advTm="42746"/>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lvl="0" algn="l"/>
            <a:r>
              <a:rPr lang="en-US" sz="2800" b="1" dirty="0">
                <a:solidFill>
                  <a:srgbClr val="C00000"/>
                </a:solidFill>
              </a:rPr>
              <a:t>Design and Research Methodology</a:t>
            </a:r>
            <a:endParaRPr lang="en-GB" sz="2800" dirty="0">
              <a:solidFill>
                <a:srgbClr val="C00000"/>
              </a:solidFill>
            </a:endParaRP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mc:AlternateContent xmlns:mc="http://schemas.openxmlformats.org/markup-compatibility/2006" xmlns:a14="http://schemas.microsoft.com/office/drawing/2010/main">
        <mc:Choice Requires="a14">
          <p:sp>
            <p:nvSpPr>
              <p:cNvPr id="23" name="Content Placeholder 2"/>
              <p:cNvSpPr txBox="1">
                <a:spLocks/>
              </p:cNvSpPr>
              <p:nvPr/>
            </p:nvSpPr>
            <p:spPr bwMode="auto">
              <a:xfrm>
                <a:off x="457200" y="1166426"/>
                <a:ext cx="8229600" cy="54721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Ø"/>
                </a:pPr>
                <a:r>
                  <a:rPr lang="en-US" b="1" dirty="0">
                    <a:solidFill>
                      <a:schemeClr val="tx1"/>
                    </a:solidFill>
                  </a:rPr>
                  <a:t>To estimate the parameters (</a:t>
                </a:r>
                <a14:m>
                  <m:oMath xmlns:m="http://schemas.openxmlformats.org/officeDocument/2006/math">
                    <m:sSub>
                      <m:sSubPr>
                        <m:ctrlPr>
                          <a:rPr lang="en-GB" b="1" i="1">
                            <a:solidFill>
                              <a:schemeClr val="tx1"/>
                            </a:solidFill>
                            <a:latin typeface="Cambria Math" panose="02040503050406030204" pitchFamily="18" charset="0"/>
                          </a:rPr>
                        </m:ctrlPr>
                      </m:sSubPr>
                      <m:e>
                        <m:sSub>
                          <m:sSubPr>
                            <m:ctrlPr>
                              <a:rPr lang="en-GB" b="1" i="1">
                                <a:solidFill>
                                  <a:schemeClr val="tx1"/>
                                </a:solidFill>
                                <a:latin typeface="Cambria Math" panose="02040503050406030204" pitchFamily="18" charset="0"/>
                              </a:rPr>
                            </m:ctrlPr>
                          </m:sSubPr>
                          <m:e>
                            <m:r>
                              <m:rPr>
                                <m:sty m:val="p"/>
                              </m:rPr>
                              <a:rPr lang="en-US" b="1">
                                <a:solidFill>
                                  <a:schemeClr val="tx1"/>
                                </a:solidFill>
                                <a:latin typeface="Cambria Math" panose="02040503050406030204" pitchFamily="18" charset="0"/>
                              </a:rPr>
                              <m:t>α</m:t>
                            </m:r>
                          </m:e>
                          <m:sub>
                            <m:r>
                              <a:rPr lang="en-US" b="1">
                                <a:solidFill>
                                  <a:schemeClr val="tx1"/>
                                </a:solidFill>
                                <a:latin typeface="Cambria Math" panose="02040503050406030204" pitchFamily="18" charset="0"/>
                              </a:rPr>
                              <m:t>0</m:t>
                            </m:r>
                          </m:sub>
                        </m:sSub>
                        <m:r>
                          <a:rPr lang="en-US" b="1">
                            <a:solidFill>
                              <a:schemeClr val="tx1"/>
                            </a:solidFill>
                            <a:latin typeface="Cambria Math" panose="02040503050406030204" pitchFamily="18" charset="0"/>
                          </a:rPr>
                          <m:t>,</m:t>
                        </m:r>
                        <m:r>
                          <m:rPr>
                            <m:sty m:val="p"/>
                          </m:rPr>
                          <a:rPr lang="en-US" b="1">
                            <a:solidFill>
                              <a:schemeClr val="tx1"/>
                            </a:solidFill>
                            <a:latin typeface="Cambria Math" panose="02040503050406030204" pitchFamily="18" charset="0"/>
                          </a:rPr>
                          <m:t>α</m:t>
                        </m:r>
                      </m:e>
                      <m:sub>
                        <m:r>
                          <a:rPr lang="en-US" b="1">
                            <a:solidFill>
                              <a:schemeClr val="tx1"/>
                            </a:solidFill>
                            <a:latin typeface="Cambria Math" panose="02040503050406030204" pitchFamily="18" charset="0"/>
                          </a:rPr>
                          <m:t>1</m:t>
                        </m:r>
                      </m:sub>
                    </m:sSub>
                  </m:oMath>
                </a14:m>
                <a:r>
                  <a:rPr lang="en-US" b="1" dirty="0">
                    <a:solidFill>
                      <a:schemeClr val="tx1"/>
                    </a:solidFill>
                  </a:rPr>
                  <a:t>,</a:t>
                </a:r>
                <a14:m>
                  <m:oMath xmlns:m="http://schemas.openxmlformats.org/officeDocument/2006/math">
                    <m:sSub>
                      <m:sSubPr>
                        <m:ctrlPr>
                          <a:rPr lang="en-GB" b="1" i="1">
                            <a:solidFill>
                              <a:schemeClr val="tx1"/>
                            </a:solidFill>
                            <a:latin typeface="Cambria Math" panose="02040503050406030204" pitchFamily="18" charset="0"/>
                          </a:rPr>
                        </m:ctrlPr>
                      </m:sSubPr>
                      <m:e>
                        <m:r>
                          <m:rPr>
                            <m:sty m:val="p"/>
                          </m:rPr>
                          <a:rPr lang="en-US" b="1">
                            <a:solidFill>
                              <a:schemeClr val="tx1"/>
                            </a:solidFill>
                            <a:latin typeface="Cambria Math" panose="02040503050406030204" pitchFamily="18" charset="0"/>
                          </a:rPr>
                          <m:t>α</m:t>
                        </m:r>
                      </m:e>
                      <m:sub>
                        <m:r>
                          <a:rPr lang="en-US" b="1">
                            <a:solidFill>
                              <a:schemeClr val="tx1"/>
                            </a:solidFill>
                            <a:latin typeface="Cambria Math" panose="02040503050406030204" pitchFamily="18" charset="0"/>
                          </a:rPr>
                          <m:t>2</m:t>
                        </m:r>
                      </m:sub>
                    </m:sSub>
                    <m:r>
                      <a:rPr lang="en-US" b="1">
                        <a:solidFill>
                          <a:schemeClr val="tx1"/>
                        </a:solidFill>
                        <a:latin typeface="Cambria Math" panose="02040503050406030204" pitchFamily="18" charset="0"/>
                      </a:rPr>
                      <m:t>, </m:t>
                    </m:r>
                    <m:sSub>
                      <m:sSubPr>
                        <m:ctrlPr>
                          <a:rPr lang="en-GB" b="1" i="1">
                            <a:solidFill>
                              <a:schemeClr val="tx1"/>
                            </a:solidFill>
                            <a:latin typeface="Cambria Math" panose="02040503050406030204" pitchFamily="18" charset="0"/>
                          </a:rPr>
                        </m:ctrlPr>
                      </m:sSubPr>
                      <m:e>
                        <m:r>
                          <m:rPr>
                            <m:sty m:val="p"/>
                          </m:rPr>
                          <a:rPr lang="en-US" b="1">
                            <a:solidFill>
                              <a:schemeClr val="tx1"/>
                            </a:solidFill>
                            <a:latin typeface="Cambria Math" panose="02040503050406030204" pitchFamily="18" charset="0"/>
                          </a:rPr>
                          <m:t>α</m:t>
                        </m:r>
                      </m:e>
                      <m:sub>
                        <m:r>
                          <a:rPr lang="en-US" b="1">
                            <a:solidFill>
                              <a:schemeClr val="tx1"/>
                            </a:solidFill>
                            <a:latin typeface="Cambria Math" panose="02040503050406030204" pitchFamily="18" charset="0"/>
                          </a:rPr>
                          <m:t>3</m:t>
                        </m:r>
                      </m:sub>
                    </m:sSub>
                  </m:oMath>
                </a14:m>
                <a:r>
                  <a:rPr lang="en-US" b="1" dirty="0">
                    <a:solidFill>
                      <a:schemeClr val="tx1"/>
                    </a:solidFill>
                  </a:rPr>
                  <a:t>) of the Modified Jones (1995) Model in equation (1), multiple regression analysis was used. </a:t>
                </a:r>
              </a:p>
              <a:p>
                <a:pPr algn="just">
                  <a:buFont typeface="Wingdings" panose="05000000000000000000" pitchFamily="2" charset="2"/>
                  <a:buChar char="Ø"/>
                </a:pPr>
                <a:r>
                  <a:rPr lang="en-US" b="1" dirty="0">
                    <a:solidFill>
                      <a:schemeClr val="tx1"/>
                    </a:solidFill>
                  </a:rPr>
                  <a:t>Using these estimated parameters from Equation (1), the non-discretionary accruals (NDA) are calculated, for each sample firm-year observation using the Modified Jones (1995) Model, as shown in Equation (2):</a:t>
                </a:r>
              </a:p>
              <a:p>
                <a:pPr marL="0" indent="0" algn="just">
                  <a:buNone/>
                </a:pPr>
                <a:endParaRPr lang="en-US" b="1" dirty="0">
                  <a:solidFill>
                    <a:schemeClr val="tx1"/>
                  </a:solidFill>
                </a:endParaRPr>
              </a:p>
              <a:p>
                <a14:m>
                  <m:oMath xmlns:m="http://schemas.openxmlformats.org/officeDocument/2006/math">
                    <m:sSub>
                      <m:sSubPr>
                        <m:ctrlPr>
                          <a:rPr lang="en-GB" i="1" smtClean="0">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𝑁𝐷𝐴</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sub>
                    </m:sSub>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𝛼</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0</m:t>
                        </m:r>
                      </m:sub>
                    </m:sSub>
                    <m:r>
                      <a:rPr lang="en-US" i="1">
                        <a:solidFill>
                          <a:schemeClr val="tx1"/>
                        </a:solidFill>
                        <a:effectLst>
                          <a:outerShdw blurRad="38100" dist="38100" dir="2700000" algn="tl">
                            <a:srgbClr val="000000">
                              <a:alpha val="43137"/>
                            </a:srgbClr>
                          </a:outerShdw>
                        </a:effectLst>
                        <a:latin typeface="Cambria Math" panose="02040503050406030204" pitchFamily="18" charset="0"/>
                      </a:rPr>
                      <m:t>+ </m:t>
                    </m:r>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𝛼</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1</m:t>
                        </m:r>
                      </m:sub>
                    </m:sSub>
                    <m:d>
                      <m:d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dPr>
                      <m:e>
                        <m:f>
                          <m:f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fPr>
                          <m:num>
                            <m:r>
                              <a:rPr lang="en-US" i="1">
                                <a:solidFill>
                                  <a:schemeClr val="tx1"/>
                                </a:solidFill>
                                <a:effectLst>
                                  <a:outerShdw blurRad="38100" dist="38100" dir="2700000" algn="tl">
                                    <a:srgbClr val="000000">
                                      <a:alpha val="43137"/>
                                    </a:srgbClr>
                                  </a:outerShdw>
                                </a:effectLst>
                                <a:latin typeface="Cambria Math" panose="02040503050406030204" pitchFamily="18" charset="0"/>
                              </a:rPr>
                              <m:t>1</m:t>
                            </m:r>
                          </m:num>
                          <m:den>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𝐴</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1</m:t>
                                </m:r>
                              </m:sub>
                            </m:sSub>
                          </m:den>
                        </m:f>
                      </m:e>
                    </m:d>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𝛼</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2</m:t>
                        </m:r>
                      </m:sub>
                    </m:sSub>
                    <m:d>
                      <m:d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dPr>
                      <m:e>
                        <m:f>
                          <m:f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fPr>
                          <m:num>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𝑅𝐸𝑉</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sub>
                            </m:sSub>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𝑅𝐸𝐶</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sub>
                            </m:sSub>
                          </m:num>
                          <m:den>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𝐴</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1</m:t>
                                </m:r>
                              </m:sub>
                            </m:sSub>
                          </m:den>
                        </m:f>
                      </m:e>
                    </m:d>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𝛼</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3</m:t>
                        </m:r>
                      </m:sub>
                    </m:sSub>
                    <m:d>
                      <m:d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dPr>
                      <m:e>
                        <m:f>
                          <m:f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fPr>
                          <m:num>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𝑃𝑃𝐸</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sub>
                            </m:sSub>
                          </m:num>
                          <m:den>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𝐴</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1</m:t>
                                </m:r>
                              </m:sub>
                            </m:sSub>
                          </m:den>
                        </m:f>
                      </m:e>
                    </m:d>
                    <m:r>
                      <a:rPr lang="en-US" i="1">
                        <a:solidFill>
                          <a:schemeClr val="tx1"/>
                        </a:solidFill>
                        <a:effectLst>
                          <a:outerShdw blurRad="38100" dist="38100" dir="2700000" algn="tl">
                            <a:srgbClr val="000000">
                              <a:alpha val="43137"/>
                            </a:srgbClr>
                          </a:outerShdw>
                        </a:effectLst>
                        <a:latin typeface="Cambria Math" panose="02040503050406030204" pitchFamily="18" charset="0"/>
                      </a:rPr>
                      <m:t>    </m:t>
                    </m:r>
                    <m:r>
                      <a:rPr lang="en-GB" b="0" i="1" smtClean="0">
                        <a:solidFill>
                          <a:schemeClr val="tx1"/>
                        </a:solidFill>
                        <a:effectLst>
                          <a:outerShdw blurRad="38100" dist="38100" dir="2700000" algn="tl">
                            <a:srgbClr val="000000">
                              <a:alpha val="43137"/>
                            </a:srgbClr>
                          </a:outerShdw>
                        </a:effectLst>
                        <a:latin typeface="Cambria Math" panose="02040503050406030204" pitchFamily="18" charset="0"/>
                      </a:rPr>
                      <m:t> </m:t>
                    </m:r>
                    <m:r>
                      <a:rPr lang="en-US" i="1">
                        <a:solidFill>
                          <a:schemeClr val="tx1"/>
                        </a:solidFill>
                        <a:effectLst>
                          <a:outerShdw blurRad="38100" dist="38100" dir="2700000" algn="tl">
                            <a:srgbClr val="000000">
                              <a:alpha val="43137"/>
                            </a:srgbClr>
                          </a:outerShdw>
                        </a:effectLst>
                        <a:latin typeface="Cambria Math" panose="02040503050406030204" pitchFamily="18" charset="0"/>
                      </a:rPr>
                      <m:t>    </m:t>
                    </m:r>
                    <m:d>
                      <m:d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d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𝟐</m:t>
                        </m:r>
                      </m:e>
                    </m:d>
                  </m:oMath>
                </a14:m>
                <a:endParaRPr lang="en-GB" i="1" dirty="0">
                  <a:solidFill>
                    <a:schemeClr val="tx1"/>
                  </a:solidFill>
                  <a:latin typeface="Cambria Math" panose="02040503050406030204" pitchFamily="18" charset="0"/>
                </a:endParaRPr>
              </a:p>
              <a:p>
                <a:pPr marL="0" indent="0">
                  <a:buNone/>
                </a:pPr>
                <a:r>
                  <a:rPr lang="en-GB" dirty="0">
                    <a:solidFill>
                      <a:schemeClr val="tx1"/>
                    </a:solidFill>
                  </a:rPr>
                  <a:t> </a:t>
                </a:r>
              </a:p>
              <a:p>
                <a:pPr>
                  <a:buFont typeface="Wingdings" panose="05000000000000000000" pitchFamily="2" charset="2"/>
                  <a:buChar char="Ø"/>
                </a:pPr>
                <a:r>
                  <a:rPr lang="en-GB" b="1" dirty="0">
                    <a:solidFill>
                      <a:schemeClr val="tx1"/>
                    </a:solidFill>
                  </a:rPr>
                  <a:t>Finally, the DA proxy is obtained by finding the difference between total accruals and estimated NDA, as presented in Equation (3):</a:t>
                </a:r>
              </a:p>
              <a:p>
                <a:pPr marL="0" indent="0">
                  <a:buNone/>
                </a:pPr>
                <a:endParaRPr lang="en-GB" sz="1100" b="1" dirty="0">
                  <a:solidFill>
                    <a:schemeClr val="tx1"/>
                  </a:solidFill>
                </a:endParaRPr>
              </a:p>
              <a:p>
                <a:pPr marL="0" indent="0">
                  <a:buNone/>
                </a:pPr>
                <a:r>
                  <a:rPr lang="en-GB" dirty="0">
                    <a:solidFill>
                      <a:schemeClr val="tx1"/>
                    </a:solidFill>
                  </a:rPr>
                  <a:t>         </a:t>
                </a:r>
                <a14:m>
                  <m:oMath xmlns:m="http://schemas.openxmlformats.org/officeDocument/2006/math">
                    <m:sSub>
                      <m:sSubPr>
                        <m:ctrlPr>
                          <a:rPr lang="en-GB" i="1" smtClean="0">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𝐷𝐴</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r>
                          <a:rPr lang="en-GB" b="0" i="1" smtClean="0">
                            <a:solidFill>
                              <a:schemeClr val="tx1"/>
                            </a:solidFill>
                            <a:effectLst>
                              <a:outerShdw blurRad="38100" dist="38100" dir="2700000" algn="tl">
                                <a:srgbClr val="000000">
                                  <a:alpha val="43137"/>
                                </a:srgbClr>
                              </a:outerShdw>
                            </a:effectLst>
                            <a:latin typeface="Cambria Math" panose="02040503050406030204" pitchFamily="18" charset="0"/>
                          </a:rPr>
                          <m:t> </m:t>
                        </m:r>
                      </m:sub>
                    </m:sSub>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𝑇𝐴</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sub>
                    </m:sSub>
                    <m:r>
                      <a:rPr lang="en-US"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i="1">
                            <a:solidFill>
                              <a:schemeClr val="tx1"/>
                            </a:solidFill>
                            <a:effectLst>
                              <a:outerShdw blurRad="38100" dist="38100" dir="2700000" algn="tl">
                                <a:srgbClr val="000000">
                                  <a:alpha val="43137"/>
                                </a:srgbClr>
                              </a:outerShdw>
                            </a:effectLst>
                            <a:latin typeface="Cambria Math" panose="02040503050406030204" pitchFamily="18" charset="0"/>
                          </a:rPr>
                          <m:t>𝑁𝐷𝐴</m:t>
                        </m:r>
                      </m:e>
                      <m:sub>
                        <m:r>
                          <a:rPr lang="en-US" i="1">
                            <a:solidFill>
                              <a:schemeClr val="tx1"/>
                            </a:solidFill>
                            <a:effectLst>
                              <a:outerShdw blurRad="38100" dist="38100" dir="2700000" algn="tl">
                                <a:srgbClr val="000000">
                                  <a:alpha val="43137"/>
                                </a:srgbClr>
                              </a:outerShdw>
                            </a:effectLst>
                            <a:latin typeface="Cambria Math" panose="02040503050406030204" pitchFamily="18" charset="0"/>
                          </a:rPr>
                          <m:t>𝑖𝑡</m:t>
                        </m:r>
                      </m:sub>
                    </m:sSub>
                    <m:r>
                      <a:rPr lang="en-US" i="1">
                        <a:solidFill>
                          <a:schemeClr val="tx1"/>
                        </a:solidFill>
                        <a:effectLst>
                          <a:outerShdw blurRad="38100" dist="38100" dir="2700000" algn="tl">
                            <a:srgbClr val="000000">
                              <a:alpha val="43137"/>
                            </a:srgbClr>
                          </a:outerShdw>
                        </a:effectLst>
                        <a:latin typeface="Cambria Math" panose="02040503050406030204" pitchFamily="18" charset="0"/>
                      </a:rPr>
                      <m:t>                                                                            </m:t>
                    </m:r>
                    <m:r>
                      <a:rPr lang="en-GB" b="0" i="1" smtClean="0">
                        <a:solidFill>
                          <a:schemeClr val="tx1"/>
                        </a:solidFill>
                        <a:effectLst>
                          <a:outerShdw blurRad="38100" dist="38100" dir="2700000" algn="tl">
                            <a:srgbClr val="000000">
                              <a:alpha val="43137"/>
                            </a:srgbClr>
                          </a:outerShdw>
                        </a:effectLst>
                        <a:latin typeface="Cambria Math" panose="02040503050406030204" pitchFamily="18" charset="0"/>
                      </a:rPr>
                      <m:t>(</m:t>
                    </m:r>
                    <m:r>
                      <a:rPr lang="en-GB" b="0" i="1" smtClean="0">
                        <a:solidFill>
                          <a:schemeClr val="tx1"/>
                        </a:solidFill>
                        <a:effectLst>
                          <a:outerShdw blurRad="38100" dist="38100" dir="2700000" algn="tl">
                            <a:srgbClr val="000000">
                              <a:alpha val="43137"/>
                            </a:srgbClr>
                          </a:outerShdw>
                        </a:effectLst>
                        <a:latin typeface="Cambria Math" panose="02040503050406030204" pitchFamily="18" charset="0"/>
                      </a:rPr>
                      <m:t>3</m:t>
                    </m:r>
                    <m:r>
                      <a:rPr lang="en-GB" b="0" i="1" smtClean="0">
                        <a:solidFill>
                          <a:schemeClr val="tx1"/>
                        </a:solidFill>
                        <a:effectLst>
                          <a:outerShdw blurRad="38100" dist="38100" dir="2700000" algn="tl">
                            <a:srgbClr val="000000">
                              <a:alpha val="43137"/>
                            </a:srgbClr>
                          </a:outerShdw>
                        </a:effectLst>
                        <a:latin typeface="Cambria Math" panose="02040503050406030204" pitchFamily="18" charset="0"/>
                      </a:rPr>
                      <m:t>)</m:t>
                    </m:r>
                  </m:oMath>
                </a14:m>
                <a:endParaRPr lang="en-GB" dirty="0">
                  <a:solidFill>
                    <a:schemeClr val="tx1"/>
                  </a:solidFill>
                  <a:effectLst>
                    <a:outerShdw blurRad="38100" dist="38100" dir="2700000" algn="tl">
                      <a:srgbClr val="000000">
                        <a:alpha val="43137"/>
                      </a:srgbClr>
                    </a:outerShdw>
                  </a:effectLst>
                </a:endParaRPr>
              </a:p>
              <a:p>
                <a:pPr algn="just">
                  <a:buFont typeface="Wingdings" panose="05000000000000000000" pitchFamily="2" charset="2"/>
                  <a:buChar char="Ø"/>
                </a:pPr>
                <a:endParaRPr lang="en-GB" b="1" dirty="0">
                  <a:solidFill>
                    <a:schemeClr val="tx1"/>
                  </a:solidFill>
                </a:endParaRPr>
              </a:p>
              <a:p>
                <a:pPr marL="0" indent="0" algn="just">
                  <a:buNone/>
                </a:pPr>
                <a:endParaRPr lang="en-GB" b="1" u="sng" dirty="0">
                  <a:solidFill>
                    <a:schemeClr val="tx1"/>
                  </a:solidFill>
                </a:endParaRPr>
              </a:p>
            </p:txBody>
          </p:sp>
        </mc:Choice>
        <mc:Fallback xmlns="">
          <p:sp>
            <p:nvSpPr>
              <p:cNvPr id="23" name="Content Placeholder 2"/>
              <p:cNvSpPr txBox="1">
                <a:spLocks noRot="1" noChangeAspect="1" noMove="1" noResize="1" noEditPoints="1" noAdjustHandles="1" noChangeArrowheads="1" noChangeShapeType="1" noTextEdit="1"/>
              </p:cNvSpPr>
              <p:nvPr/>
            </p:nvSpPr>
            <p:spPr bwMode="auto">
              <a:xfrm>
                <a:off x="457200" y="1166426"/>
                <a:ext cx="8229600" cy="5472112"/>
              </a:xfrm>
              <a:prstGeom prst="rect">
                <a:avLst/>
              </a:prstGeom>
              <a:blipFill>
                <a:blip r:embed="rId3"/>
                <a:stretch>
                  <a:fillRect l="-667" t="-445" r="-74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1764898398"/>
      </p:ext>
    </p:extLst>
  </p:cSld>
  <p:clrMapOvr>
    <a:masterClrMapping/>
  </p:clrMapOvr>
  <mc:AlternateContent xmlns:mc="http://schemas.openxmlformats.org/markup-compatibility/2006">
    <mc:Choice xmlns:p14="http://schemas.microsoft.com/office/powerpoint/2010/main" Requires="p14">
      <p:transition spd="slow" p14:dur="2000" advTm="5164"/>
    </mc:Choice>
    <mc:Fallback>
      <p:transition spd="slow" advTm="5164"/>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algn="l">
              <a:defRPr/>
            </a:pPr>
            <a:r>
              <a:rPr lang="en-US" sz="2800" b="1" dirty="0">
                <a:solidFill>
                  <a:srgbClr val="C00000"/>
                </a:solidFill>
              </a:rPr>
              <a:t>The Study model and Variables</a:t>
            </a:r>
            <a:endParaRPr lang="en-US" altLang="en-US" sz="2800" b="1" dirty="0">
              <a:solidFill>
                <a:srgbClr val="C00000"/>
              </a:solidFill>
              <a:uFill>
                <a:solidFill>
                  <a:srgbClr val="164164"/>
                </a:solidFill>
              </a:uFill>
              <a:latin typeface="Arial" pitchFamily="34" charset="0"/>
            </a:endParaRP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457200" y="987038"/>
            <a:ext cx="822960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GB" b="1" dirty="0">
              <a:solidFill>
                <a:schemeClr val="tx1"/>
              </a:solidFill>
            </a:endParaRPr>
          </a:p>
        </p:txBody>
      </p:sp>
      <p:graphicFrame>
        <p:nvGraphicFramePr>
          <p:cNvPr id="2" name="Diagram 1">
            <a:extLst>
              <a:ext uri="{FF2B5EF4-FFF2-40B4-BE49-F238E27FC236}">
                <a16:creationId xmlns:a16="http://schemas.microsoft.com/office/drawing/2014/main" id="{75D12E46-7A41-4B16-9CC1-68486325BE3E}"/>
              </a:ext>
            </a:extLst>
          </p:cNvPr>
          <p:cNvGraphicFramePr/>
          <p:nvPr>
            <p:extLst>
              <p:ext uri="{D42A27DB-BD31-4B8C-83A1-F6EECF244321}">
                <p14:modId xmlns:p14="http://schemas.microsoft.com/office/powerpoint/2010/main" val="1663791622"/>
              </p:ext>
            </p:extLst>
          </p:nvPr>
        </p:nvGraphicFramePr>
        <p:xfrm>
          <a:off x="762000" y="1073537"/>
          <a:ext cx="8077200" cy="5187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CF243C5B-D313-42CF-B6E4-8261A88A6CEE}"/>
              </a:ext>
            </a:extLst>
          </p:cNvPr>
          <p:cNvSpPr/>
          <p:nvPr/>
        </p:nvSpPr>
        <p:spPr>
          <a:xfrm>
            <a:off x="6080506" y="3166674"/>
            <a:ext cx="1539493" cy="9144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b="1" i="1" dirty="0">
                <a:solidFill>
                  <a:schemeClr val="tx1"/>
                </a:solidFill>
              </a:rPr>
              <a:t>EM practices</a:t>
            </a:r>
            <a:endParaRPr lang="en-GB" b="1" dirty="0">
              <a:solidFill>
                <a:schemeClr val="tx1"/>
              </a:solidFill>
            </a:endParaRPr>
          </a:p>
        </p:txBody>
      </p:sp>
      <p:sp>
        <p:nvSpPr>
          <p:cNvPr id="4" name="Rectangle 3">
            <a:extLst>
              <a:ext uri="{FF2B5EF4-FFF2-40B4-BE49-F238E27FC236}">
                <a16:creationId xmlns:a16="http://schemas.microsoft.com/office/drawing/2014/main" id="{E56F1BEE-A2B1-410B-AB12-A37D1BED486F}"/>
              </a:ext>
            </a:extLst>
          </p:cNvPr>
          <p:cNvSpPr/>
          <p:nvPr/>
        </p:nvSpPr>
        <p:spPr>
          <a:xfrm>
            <a:off x="3068222" y="4998330"/>
            <a:ext cx="304800" cy="2286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ar-JO" b="1" dirty="0"/>
              <a:t>-</a:t>
            </a:r>
            <a:endParaRPr lang="en-GB" b="1" dirty="0"/>
          </a:p>
        </p:txBody>
      </p:sp>
      <p:sp>
        <p:nvSpPr>
          <p:cNvPr id="5" name="Rectangle 4">
            <a:extLst>
              <a:ext uri="{FF2B5EF4-FFF2-40B4-BE49-F238E27FC236}">
                <a16:creationId xmlns:a16="http://schemas.microsoft.com/office/drawing/2014/main" id="{2C3B31BB-FD4E-4E10-ADC4-F3BDF9DD2EDE}"/>
              </a:ext>
            </a:extLst>
          </p:cNvPr>
          <p:cNvSpPr/>
          <p:nvPr/>
        </p:nvSpPr>
        <p:spPr>
          <a:xfrm>
            <a:off x="3084096" y="4085448"/>
            <a:ext cx="304800" cy="2286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ar-JO" dirty="0"/>
              <a:t>+</a:t>
            </a:r>
            <a:endParaRPr lang="en-GB" dirty="0"/>
          </a:p>
        </p:txBody>
      </p:sp>
      <p:sp>
        <p:nvSpPr>
          <p:cNvPr id="6" name="Rectangle 5">
            <a:extLst>
              <a:ext uri="{FF2B5EF4-FFF2-40B4-BE49-F238E27FC236}">
                <a16:creationId xmlns:a16="http://schemas.microsoft.com/office/drawing/2014/main" id="{256F850A-17F5-4D04-9A83-CA7D9D69BECC}"/>
              </a:ext>
            </a:extLst>
          </p:cNvPr>
          <p:cNvSpPr/>
          <p:nvPr/>
        </p:nvSpPr>
        <p:spPr>
          <a:xfrm>
            <a:off x="3138072" y="2709655"/>
            <a:ext cx="304800" cy="2286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ar-JO" b="1" dirty="0"/>
              <a:t>-</a:t>
            </a:r>
            <a:endParaRPr lang="en-GB" b="1" dirty="0"/>
          </a:p>
        </p:txBody>
      </p:sp>
      <p:sp>
        <p:nvSpPr>
          <p:cNvPr id="7" name="Rectangle 6">
            <a:extLst>
              <a:ext uri="{FF2B5EF4-FFF2-40B4-BE49-F238E27FC236}">
                <a16:creationId xmlns:a16="http://schemas.microsoft.com/office/drawing/2014/main" id="{E97223D0-D7DC-4C66-B1DD-0E5AD2A18D4E}"/>
              </a:ext>
            </a:extLst>
          </p:cNvPr>
          <p:cNvSpPr/>
          <p:nvPr/>
        </p:nvSpPr>
        <p:spPr>
          <a:xfrm>
            <a:off x="3124200" y="1876921"/>
            <a:ext cx="304800" cy="2286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ar-JO" b="1" dirty="0"/>
              <a:t>-</a:t>
            </a:r>
            <a:endParaRPr lang="en-GB" b="1" dirty="0"/>
          </a:p>
        </p:txBody>
      </p:sp>
      <p:sp>
        <p:nvSpPr>
          <p:cNvPr id="8" name="Rectangle 7">
            <a:extLst>
              <a:ext uri="{FF2B5EF4-FFF2-40B4-BE49-F238E27FC236}">
                <a16:creationId xmlns:a16="http://schemas.microsoft.com/office/drawing/2014/main" id="{3DC53DDB-146E-4E49-991F-FF712796C0A6}"/>
              </a:ext>
            </a:extLst>
          </p:cNvPr>
          <p:cNvSpPr/>
          <p:nvPr/>
        </p:nvSpPr>
        <p:spPr>
          <a:xfrm>
            <a:off x="339343" y="1073537"/>
            <a:ext cx="609600" cy="4946263"/>
          </a:xfrm>
          <a:prstGeom prst="rect">
            <a:avLst/>
          </a:prstGeom>
        </p:spPr>
        <p:style>
          <a:lnRef idx="2">
            <a:schemeClr val="dk1"/>
          </a:lnRef>
          <a:fillRef idx="1">
            <a:schemeClr val="lt1"/>
          </a:fillRef>
          <a:effectRef idx="0">
            <a:schemeClr val="dk1"/>
          </a:effectRef>
          <a:fontRef idx="minor">
            <a:schemeClr val="dk1"/>
          </a:fontRef>
        </p:style>
        <p:txBody>
          <a:bodyPr vert="vert270" rtlCol="0" anchor="ctr"/>
          <a:lstStyle/>
          <a:p>
            <a:pPr algn="ctr"/>
            <a:r>
              <a:rPr lang="en-GB" sz="2000" b="1" dirty="0">
                <a:solidFill>
                  <a:srgbClr val="C00000"/>
                </a:solidFill>
              </a:rPr>
              <a:t>Independent Variables</a:t>
            </a:r>
          </a:p>
        </p:txBody>
      </p:sp>
      <p:sp>
        <p:nvSpPr>
          <p:cNvPr id="9" name="Rectangle 8">
            <a:extLst>
              <a:ext uri="{FF2B5EF4-FFF2-40B4-BE49-F238E27FC236}">
                <a16:creationId xmlns:a16="http://schemas.microsoft.com/office/drawing/2014/main" id="{1B419E17-D4D8-4BC9-B34E-C6F163DCEC04}"/>
              </a:ext>
            </a:extLst>
          </p:cNvPr>
          <p:cNvSpPr/>
          <p:nvPr/>
        </p:nvSpPr>
        <p:spPr>
          <a:xfrm>
            <a:off x="8303456" y="2105521"/>
            <a:ext cx="459544" cy="3036707"/>
          </a:xfrm>
          <a:prstGeom prst="rect">
            <a:avLst/>
          </a:prstGeom>
        </p:spPr>
        <p:style>
          <a:lnRef idx="2">
            <a:schemeClr val="dk1"/>
          </a:lnRef>
          <a:fillRef idx="1">
            <a:schemeClr val="lt1"/>
          </a:fillRef>
          <a:effectRef idx="0">
            <a:schemeClr val="dk1"/>
          </a:effectRef>
          <a:fontRef idx="minor">
            <a:schemeClr val="dk1"/>
          </a:fontRef>
        </p:style>
        <p:txBody>
          <a:bodyPr vert="vert270" rtlCol="0" anchor="ctr"/>
          <a:lstStyle/>
          <a:p>
            <a:pPr algn="ctr"/>
            <a:r>
              <a:rPr lang="en-GB" sz="2000" b="1" dirty="0">
                <a:solidFill>
                  <a:srgbClr val="C00000"/>
                </a:solidFill>
              </a:rPr>
              <a:t>Dependent Variable</a:t>
            </a:r>
          </a:p>
        </p:txBody>
      </p:sp>
      <p:sp>
        <p:nvSpPr>
          <p:cNvPr id="13" name="Oval 12">
            <a:extLst>
              <a:ext uri="{FF2B5EF4-FFF2-40B4-BE49-F238E27FC236}">
                <a16:creationId xmlns:a16="http://schemas.microsoft.com/office/drawing/2014/main" id="{593A2004-0D98-4873-993F-D8C90418C353}"/>
              </a:ext>
            </a:extLst>
          </p:cNvPr>
          <p:cNvSpPr/>
          <p:nvPr/>
        </p:nvSpPr>
        <p:spPr>
          <a:xfrm>
            <a:off x="3363496" y="5269339"/>
            <a:ext cx="2578100" cy="1137037"/>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u="sng" dirty="0">
                <a:solidFill>
                  <a:srgbClr val="FF0000"/>
                </a:solidFill>
              </a:rPr>
              <a:t>Control Variables</a:t>
            </a:r>
          </a:p>
          <a:p>
            <a:pPr algn="ctr"/>
            <a:r>
              <a:rPr lang="en-GB" b="1" dirty="0">
                <a:solidFill>
                  <a:schemeClr val="tx1"/>
                </a:solidFill>
              </a:rPr>
              <a:t>(</a:t>
            </a:r>
            <a:r>
              <a:rPr lang="en-US" b="1" dirty="0">
                <a:solidFill>
                  <a:schemeClr val="tx1"/>
                </a:solidFill>
              </a:rPr>
              <a:t>AGROWTH , EPS, FLEV, TA)</a:t>
            </a:r>
            <a:endParaRPr lang="en-GB" b="1" dirty="0">
              <a:solidFill>
                <a:schemeClr val="tx1"/>
              </a:solidFill>
            </a:endParaRPr>
          </a:p>
        </p:txBody>
      </p:sp>
    </p:spTree>
    <p:extLst>
      <p:ext uri="{BB962C8B-B14F-4D97-AF65-F5344CB8AC3E}">
        <p14:creationId xmlns:p14="http://schemas.microsoft.com/office/powerpoint/2010/main" val="4089536815"/>
      </p:ext>
    </p:extLst>
  </p:cSld>
  <p:clrMapOvr>
    <a:masterClrMapping/>
  </p:clrMapOvr>
  <mc:AlternateContent xmlns:mc="http://schemas.openxmlformats.org/markup-compatibility/2006">
    <mc:Choice xmlns:p14="http://schemas.microsoft.com/office/powerpoint/2010/main" Requires="p14">
      <p:transition spd="slow" p14:dur="2000" advTm="77952"/>
    </mc:Choice>
    <mc:Fallback>
      <p:transition spd="slow" advTm="77952"/>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lvl="0" algn="l"/>
            <a:r>
              <a:rPr lang="en-US" sz="2800" b="1" dirty="0">
                <a:solidFill>
                  <a:srgbClr val="C00000"/>
                </a:solidFill>
              </a:rPr>
              <a:t>Design and Research Methodology</a:t>
            </a:r>
            <a:endParaRPr lang="en-GB" sz="2800" dirty="0">
              <a:solidFill>
                <a:srgbClr val="C00000"/>
              </a:solidFill>
            </a:endParaRP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mc:AlternateContent xmlns:mc="http://schemas.openxmlformats.org/markup-compatibility/2006" xmlns:a14="http://schemas.microsoft.com/office/drawing/2010/main">
        <mc:Choice Requires="a14">
          <p:sp>
            <p:nvSpPr>
              <p:cNvPr id="23" name="Content Placeholder 2"/>
              <p:cNvSpPr txBox="1">
                <a:spLocks/>
              </p:cNvSpPr>
              <p:nvPr/>
            </p:nvSpPr>
            <p:spPr bwMode="auto">
              <a:xfrm>
                <a:off x="457200" y="1166426"/>
                <a:ext cx="8229600" cy="50942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14:m>
                  <m:oMath xmlns:m="http://schemas.openxmlformats.org/officeDocument/2006/math">
                    <m:r>
                      <a:rPr lang="en-GB" b="1" i="1" smtClean="0">
                        <a:solidFill>
                          <a:schemeClr val="tx1"/>
                        </a:solidFill>
                        <a:effectLst>
                          <a:outerShdw blurRad="38100" dist="38100" dir="2700000" algn="tl">
                            <a:srgbClr val="000000">
                              <a:alpha val="43137"/>
                            </a:srgbClr>
                          </a:outerShdw>
                        </a:effectLst>
                        <a:latin typeface="Cambria Math" panose="02040503050406030204" pitchFamily="18" charset="0"/>
                      </a:rPr>
                      <m:t>𝑨𝒃𝒔</m:t>
                    </m:r>
                    <m:d>
                      <m:d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dPr>
                      <m:e>
                        <m:sSub>
                          <m:sSub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GB" b="1" i="1">
                                <a:solidFill>
                                  <a:schemeClr val="tx1"/>
                                </a:solidFill>
                                <a:effectLst>
                                  <a:outerShdw blurRad="38100" dist="38100" dir="2700000" algn="tl">
                                    <a:srgbClr val="000000">
                                      <a:alpha val="43137"/>
                                    </a:srgbClr>
                                  </a:outerShdw>
                                </a:effectLst>
                                <a:latin typeface="Cambria Math" panose="02040503050406030204" pitchFamily="18" charset="0"/>
                              </a:rPr>
                              <m:t>𝑫𝑨</m:t>
                            </m:r>
                          </m:e>
                          <m:sub>
                            <m:r>
                              <a:rPr lang="en-GB" b="1" i="1">
                                <a:solidFill>
                                  <a:schemeClr val="tx1"/>
                                </a:solidFill>
                                <a:effectLst>
                                  <a:outerShdw blurRad="38100" dist="38100" dir="2700000" algn="tl">
                                    <a:srgbClr val="000000">
                                      <a:alpha val="43137"/>
                                    </a:srgbClr>
                                  </a:outerShdw>
                                </a:effectLst>
                                <a:latin typeface="Cambria Math" panose="02040503050406030204" pitchFamily="18" charset="0"/>
                              </a:rPr>
                              <m:t>𝒊𝒕</m:t>
                            </m:r>
                          </m:sub>
                        </m:sSub>
                      </m:e>
                    </m:d>
                    <m:r>
                      <a:rPr lang="en-US" b="1" i="1">
                        <a:solidFill>
                          <a:schemeClr val="tx1"/>
                        </a:solidFill>
                        <a:effectLst>
                          <a:outerShdw blurRad="38100" dist="38100" dir="2700000" algn="tl">
                            <a:srgbClr val="000000">
                              <a:alpha val="43137"/>
                            </a:srgbClr>
                          </a:outerShdw>
                        </a:effectLst>
                        <a:latin typeface="Cambria Math" panose="02040503050406030204" pitchFamily="18" charset="0"/>
                      </a:rPr>
                      <m:t>= </m:t>
                    </m:r>
                    <m:sSub>
                      <m:sSub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𝜶</m:t>
                        </m:r>
                      </m:e>
                      <m:sub>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𝟎</m:t>
                        </m:r>
                      </m:sub>
                    </m:sSub>
                    <m:r>
                      <a:rPr lang="en-US" b="1" i="1">
                        <a:solidFill>
                          <a:schemeClr val="tx1"/>
                        </a:solidFill>
                        <a:effectLst>
                          <a:outerShdw blurRad="38100" dist="38100" dir="2700000" algn="tl">
                            <a:srgbClr val="000000">
                              <a:alpha val="43137"/>
                            </a:srgbClr>
                          </a:outerShdw>
                        </a:effectLst>
                        <a:latin typeface="Cambria Math" panose="02040503050406030204" pitchFamily="18" charset="0"/>
                      </a:rPr>
                      <m:t>+ </m:t>
                    </m:r>
                    <m:sSub>
                      <m:sSub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𝜶</m:t>
                        </m:r>
                      </m:e>
                      <m:sub>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𝟏</m:t>
                        </m:r>
                      </m:sub>
                    </m:sSub>
                    <m:d>
                      <m:d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d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𝑰𝑵𝑻𝑶𝑾𝑵</m:t>
                        </m:r>
                      </m:e>
                    </m:d>
                    <m:r>
                      <a:rPr lang="en-US" b="1"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𝜶</m:t>
                        </m:r>
                      </m:e>
                      <m:sub>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𝟐</m:t>
                        </m:r>
                      </m:sub>
                    </m:sSub>
                    <m:d>
                      <m:d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d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𝑩𝑶𝑨𝑹𝑫𝑺</m:t>
                        </m:r>
                      </m:e>
                    </m:d>
                    <m:r>
                      <a:rPr lang="en-US" b="1"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𝜶</m:t>
                        </m:r>
                      </m:e>
                      <m:sub>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𝟑</m:t>
                        </m:r>
                      </m:sub>
                    </m:sSub>
                    <m:d>
                      <m:d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d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𝑫𝑼𝑨𝑳𝑰𝑻𝒀</m:t>
                        </m:r>
                      </m:e>
                    </m:d>
                    <m:r>
                      <a:rPr lang="en-US" b="1"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𝜶</m:t>
                        </m:r>
                      </m:e>
                      <m:sub>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𝟒</m:t>
                        </m:r>
                      </m:sub>
                    </m:sSub>
                    <m:d>
                      <m:d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d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𝑩𝑶𝑨𝑹𝑫𝑰𝑵𝑫</m:t>
                        </m:r>
                      </m:e>
                    </m:d>
                    <m:r>
                      <a:rPr lang="en-US" b="1"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𝜶</m:t>
                        </m:r>
                      </m:e>
                      <m:sub>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𝟓</m:t>
                        </m:r>
                      </m:sub>
                    </m:sSub>
                    <m:d>
                      <m:d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d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𝑨𝑮𝑹𝑶𝑾𝑻𝑯</m:t>
                        </m:r>
                      </m:e>
                    </m:d>
                    <m:r>
                      <a:rPr lang="en-US" b="1"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𝜶</m:t>
                        </m:r>
                      </m:e>
                      <m:sub>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𝟔</m:t>
                        </m:r>
                      </m:sub>
                    </m:sSub>
                    <m:d>
                      <m:d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d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𝑬𝑷𝑺</m:t>
                        </m:r>
                      </m:e>
                    </m:d>
                    <m:r>
                      <a:rPr lang="en-US" b="1"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𝜶</m:t>
                        </m:r>
                      </m:e>
                      <m:sub>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𝟕</m:t>
                        </m:r>
                      </m:sub>
                    </m:sSub>
                    <m:d>
                      <m:d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d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𝑭𝑳𝑬𝑽</m:t>
                        </m:r>
                      </m:e>
                    </m:d>
                    <m:r>
                      <a:rPr lang="en-US" b="1" i="1">
                        <a:solidFill>
                          <a:schemeClr val="tx1"/>
                        </a:solidFill>
                        <a:effectLst>
                          <a:outerShdw blurRad="38100" dist="38100" dir="2700000" algn="tl">
                            <a:srgbClr val="000000">
                              <a:alpha val="43137"/>
                            </a:srgbClr>
                          </a:outerShdw>
                        </a:effectLst>
                        <a:latin typeface="Cambria Math" panose="02040503050406030204" pitchFamily="18" charset="0"/>
                      </a:rPr>
                      <m:t>+</m:t>
                    </m:r>
                    <m:sSub>
                      <m:sSub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𝜶</m:t>
                        </m:r>
                      </m:e>
                      <m:sub>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𝟖</m:t>
                        </m:r>
                      </m:sub>
                    </m:sSub>
                    <m:d>
                      <m:d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d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𝑻𝑨</m:t>
                        </m:r>
                      </m:e>
                    </m:d>
                    <m:r>
                      <a:rPr lang="en-US" b="1" i="1">
                        <a:solidFill>
                          <a:schemeClr val="tx1"/>
                        </a:solidFill>
                        <a:effectLst>
                          <a:outerShdw blurRad="38100" dist="38100" dir="2700000" algn="tl">
                            <a:srgbClr val="000000">
                              <a:alpha val="43137"/>
                            </a:srgbClr>
                          </a:outerShdw>
                        </a:effectLst>
                        <a:latin typeface="Cambria Math" panose="02040503050406030204" pitchFamily="18" charset="0"/>
                      </a:rPr>
                      <m:t>+</m:t>
                    </m:r>
                    <m:box>
                      <m:boxPr>
                        <m:diff m:val="on"/>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boxPr>
                      <m:e>
                        <m:sSub>
                          <m:sSubPr>
                            <m:ctrlPr>
                              <a:rPr lang="en-GB" b="1" i="1">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b="1" i="1">
                                <a:solidFill>
                                  <a:schemeClr val="tx1"/>
                                </a:solidFill>
                                <a:effectLst>
                                  <a:outerShdw blurRad="38100" dist="38100" dir="2700000" algn="tl">
                                    <a:srgbClr val="000000">
                                      <a:alpha val="43137"/>
                                    </a:srgbClr>
                                  </a:outerShdw>
                                </a:effectLst>
                                <a:latin typeface="Cambria Math" panose="02040503050406030204" pitchFamily="18" charset="0"/>
                              </a:rPr>
                              <m:t>Ɛ</m:t>
                            </m:r>
                          </m:e>
                          <m:sub>
                            <m:r>
                              <a:rPr lang="en-US" b="1" i="1">
                                <a:solidFill>
                                  <a:schemeClr val="tx1"/>
                                </a:solidFill>
                                <a:effectLst>
                                  <a:outerShdw blurRad="38100" dist="38100" dir="2700000" algn="tl">
                                    <a:srgbClr val="000000">
                                      <a:alpha val="43137"/>
                                    </a:srgbClr>
                                  </a:outerShdw>
                                </a:effectLst>
                                <a:latin typeface="Cambria Math" panose="02040503050406030204" pitchFamily="18" charset="0"/>
                              </a:rPr>
                              <m:t>𝒊𝒕</m:t>
                            </m:r>
                          </m:sub>
                        </m:sSub>
                      </m:e>
                    </m:box>
                  </m:oMath>
                </a14:m>
                <a:endParaRPr lang="en-GB" b="1" dirty="0">
                  <a:solidFill>
                    <a:schemeClr val="tx1"/>
                  </a:solidFill>
                  <a:effectLst>
                    <a:outerShdw blurRad="38100" dist="38100" dir="2700000" algn="tl">
                      <a:srgbClr val="000000">
                        <a:alpha val="43137"/>
                      </a:srgbClr>
                    </a:outerShdw>
                  </a:effectLst>
                </a:endParaRPr>
              </a:p>
              <a:p>
                <a:endParaRPr lang="en-GB" b="1" dirty="0">
                  <a:solidFill>
                    <a:schemeClr val="tx1"/>
                  </a:solidFill>
                </a:endParaRPr>
              </a:p>
              <a:p>
                <a:endParaRPr lang="en-GB" b="1" dirty="0">
                  <a:solidFill>
                    <a:schemeClr val="tx1"/>
                  </a:solidFill>
                </a:endParaRPr>
              </a:p>
            </p:txBody>
          </p:sp>
        </mc:Choice>
        <mc:Fallback xmlns="">
          <p:sp>
            <p:nvSpPr>
              <p:cNvPr id="23" name="Content Placeholder 2"/>
              <p:cNvSpPr txBox="1">
                <a:spLocks noRot="1" noChangeAspect="1" noMove="1" noResize="1" noEditPoints="1" noAdjustHandles="1" noChangeArrowheads="1" noChangeShapeType="1" noTextEdit="1"/>
              </p:cNvSpPr>
              <p:nvPr/>
            </p:nvSpPr>
            <p:spPr bwMode="auto">
              <a:xfrm>
                <a:off x="457200" y="1166426"/>
                <a:ext cx="8229600" cy="5094287"/>
              </a:xfrm>
              <a:prstGeom prst="rect">
                <a:avLst/>
              </a:prstGeom>
              <a:blipFill>
                <a:blip r:embed="rId4"/>
                <a:stretch>
                  <a:fillRect l="-741" t="-35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graphicFrame>
        <p:nvGraphicFramePr>
          <p:cNvPr id="2" name="Table 1">
            <a:extLst>
              <a:ext uri="{FF2B5EF4-FFF2-40B4-BE49-F238E27FC236}">
                <a16:creationId xmlns:a16="http://schemas.microsoft.com/office/drawing/2014/main" id="{B1E34E01-0ADD-4552-B1DE-FEB0F3E6C2BA}"/>
              </a:ext>
            </a:extLst>
          </p:cNvPr>
          <p:cNvGraphicFramePr>
            <a:graphicFrameLocks noGrp="1"/>
          </p:cNvGraphicFramePr>
          <p:nvPr>
            <p:extLst>
              <p:ext uri="{D42A27DB-BD31-4B8C-83A1-F6EECF244321}">
                <p14:modId xmlns:p14="http://schemas.microsoft.com/office/powerpoint/2010/main" val="489830511"/>
              </p:ext>
            </p:extLst>
          </p:nvPr>
        </p:nvGraphicFramePr>
        <p:xfrm>
          <a:off x="304800" y="2514600"/>
          <a:ext cx="8534399" cy="4343399"/>
        </p:xfrm>
        <a:graphic>
          <a:graphicData uri="http://schemas.openxmlformats.org/drawingml/2006/table">
            <a:tbl>
              <a:tblPr firstRow="1" firstCol="1" bandRow="1">
                <a:tableStyleId>{5C22544A-7EE6-4342-B048-85BDC9FD1C3A}</a:tableStyleId>
              </a:tblPr>
              <a:tblGrid>
                <a:gridCol w="1282503">
                  <a:extLst>
                    <a:ext uri="{9D8B030D-6E8A-4147-A177-3AD203B41FA5}">
                      <a16:colId xmlns:a16="http://schemas.microsoft.com/office/drawing/2014/main" val="10237567"/>
                    </a:ext>
                  </a:extLst>
                </a:gridCol>
                <a:gridCol w="2105960">
                  <a:extLst>
                    <a:ext uri="{9D8B030D-6E8A-4147-A177-3AD203B41FA5}">
                      <a16:colId xmlns:a16="http://schemas.microsoft.com/office/drawing/2014/main" val="1984401675"/>
                    </a:ext>
                  </a:extLst>
                </a:gridCol>
                <a:gridCol w="5145936">
                  <a:extLst>
                    <a:ext uri="{9D8B030D-6E8A-4147-A177-3AD203B41FA5}">
                      <a16:colId xmlns:a16="http://schemas.microsoft.com/office/drawing/2014/main" val="2087412627"/>
                    </a:ext>
                  </a:extLst>
                </a:gridCol>
              </a:tblGrid>
              <a:tr h="381651">
                <a:tc>
                  <a:txBody>
                    <a:bodyPr/>
                    <a:lstStyle/>
                    <a:p>
                      <a:pPr algn="ctr">
                        <a:lnSpc>
                          <a:spcPct val="107000"/>
                        </a:lnSpc>
                        <a:spcAft>
                          <a:spcPts val="0"/>
                        </a:spcAft>
                      </a:pPr>
                      <a:r>
                        <a:rPr lang="en-US" sz="1200" b="1">
                          <a:effectLst/>
                        </a:rPr>
                        <a:t>Variable</a:t>
                      </a:r>
                      <a:endParaRPr lang="en-GB"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US" sz="1200" b="1" dirty="0">
                          <a:effectLst/>
                        </a:rPr>
                        <a:t>Definition</a:t>
                      </a:r>
                      <a:endParaRPr lang="en-GB"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US" sz="1200" b="1">
                          <a:effectLst/>
                        </a:rPr>
                        <a:t>Description</a:t>
                      </a:r>
                      <a:endParaRPr lang="en-GB"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04851465"/>
                  </a:ext>
                </a:extLst>
              </a:tr>
              <a:tr h="667821">
                <a:tc>
                  <a:txBody>
                    <a:bodyPr/>
                    <a:lstStyle/>
                    <a:p>
                      <a:pPr>
                        <a:lnSpc>
                          <a:spcPct val="107000"/>
                        </a:lnSpc>
                        <a:spcAft>
                          <a:spcPts val="800"/>
                        </a:spcAft>
                      </a:pPr>
                      <a:r>
                        <a:rPr lang="en-US" sz="1200" b="1" dirty="0">
                          <a:effectLst/>
                        </a:rPr>
                        <a:t>Abs (DA)</a:t>
                      </a:r>
                      <a:endParaRPr lang="en-GB"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07000"/>
                        </a:lnSpc>
                        <a:spcAft>
                          <a:spcPts val="800"/>
                        </a:spcAft>
                      </a:pPr>
                      <a:r>
                        <a:rPr lang="en-US" sz="1200" b="1" u="sng" dirty="0">
                          <a:effectLst/>
                        </a:rPr>
                        <a:t>Absolute Value of Discretionary Accruals</a:t>
                      </a:r>
                      <a:endParaRPr lang="en-GB" sz="1200" b="1" u="sng"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lnSpc>
                          <a:spcPct val="107000"/>
                        </a:lnSpc>
                        <a:spcAft>
                          <a:spcPts val="0"/>
                        </a:spcAft>
                      </a:pPr>
                      <a:r>
                        <a:rPr lang="en-US" sz="1200" b="1">
                          <a:effectLst/>
                        </a:rPr>
                        <a:t>absolute value of discretionary accruals, estimated using the Modified Jones (1995) Model as shown in equation 3</a:t>
                      </a:r>
                      <a:endParaRPr lang="en-GB"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885869419"/>
                  </a:ext>
                </a:extLst>
              </a:tr>
              <a:tr h="326329">
                <a:tc>
                  <a:txBody>
                    <a:bodyPr/>
                    <a:lstStyle/>
                    <a:p>
                      <a:pPr>
                        <a:lnSpc>
                          <a:spcPct val="107000"/>
                        </a:lnSpc>
                        <a:spcAft>
                          <a:spcPts val="0"/>
                        </a:spcAft>
                      </a:pPr>
                      <a:r>
                        <a:rPr lang="en-US" sz="1200" b="1">
                          <a:effectLst/>
                        </a:rPr>
                        <a:t>INTOWN        </a:t>
                      </a:r>
                      <a:endParaRPr lang="en-GB"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07000"/>
                        </a:lnSpc>
                        <a:spcAft>
                          <a:spcPts val="0"/>
                        </a:spcAft>
                      </a:pPr>
                      <a:r>
                        <a:rPr lang="en-US" sz="1200" b="1" u="sng">
                          <a:effectLst/>
                        </a:rPr>
                        <a:t>Internal Ownership</a:t>
                      </a:r>
                      <a:endParaRPr lang="en-GB" sz="1200" b="1" u="sng">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lnSpc>
                          <a:spcPct val="107000"/>
                        </a:lnSpc>
                        <a:spcAft>
                          <a:spcPts val="0"/>
                        </a:spcAft>
                      </a:pPr>
                      <a:r>
                        <a:rPr lang="en-US" sz="1200" b="1" dirty="0">
                          <a:effectLst/>
                        </a:rPr>
                        <a:t>measured by the property ratio of managers in the company’s shares </a:t>
                      </a:r>
                      <a:endParaRPr lang="en-GB"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37341473"/>
                  </a:ext>
                </a:extLst>
              </a:tr>
              <a:tr h="326329">
                <a:tc>
                  <a:txBody>
                    <a:bodyPr/>
                    <a:lstStyle/>
                    <a:p>
                      <a:pPr>
                        <a:lnSpc>
                          <a:spcPct val="107000"/>
                        </a:lnSpc>
                        <a:spcAft>
                          <a:spcPts val="0"/>
                        </a:spcAft>
                      </a:pPr>
                      <a:r>
                        <a:rPr lang="en-US" sz="1200" b="1">
                          <a:effectLst/>
                        </a:rPr>
                        <a:t>BOARDS      </a:t>
                      </a:r>
                      <a:endParaRPr lang="en-GB"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07000"/>
                        </a:lnSpc>
                        <a:spcAft>
                          <a:spcPts val="0"/>
                        </a:spcAft>
                      </a:pPr>
                      <a:r>
                        <a:rPr lang="en-US" sz="1200" b="1" u="sng" dirty="0">
                          <a:effectLst/>
                        </a:rPr>
                        <a:t>Board Size</a:t>
                      </a:r>
                      <a:endParaRPr lang="en-GB" sz="1200" b="1" u="sng"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lnSpc>
                          <a:spcPct val="107000"/>
                        </a:lnSpc>
                        <a:spcAft>
                          <a:spcPts val="0"/>
                        </a:spcAft>
                      </a:pPr>
                      <a:r>
                        <a:rPr lang="en-US" sz="1200" b="1">
                          <a:effectLst/>
                        </a:rPr>
                        <a:t>measured by the total number of board members</a:t>
                      </a:r>
                      <a:endParaRPr lang="en-GB"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3819200"/>
                  </a:ext>
                </a:extLst>
              </a:tr>
              <a:tr h="667821">
                <a:tc>
                  <a:txBody>
                    <a:bodyPr/>
                    <a:lstStyle/>
                    <a:p>
                      <a:pPr>
                        <a:lnSpc>
                          <a:spcPct val="107000"/>
                        </a:lnSpc>
                        <a:spcAft>
                          <a:spcPts val="0"/>
                        </a:spcAft>
                      </a:pPr>
                      <a:r>
                        <a:rPr lang="en-US" sz="1200" b="1">
                          <a:effectLst/>
                        </a:rPr>
                        <a:t>DUALITY</a:t>
                      </a:r>
                      <a:endParaRPr lang="en-GB"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07000"/>
                        </a:lnSpc>
                        <a:spcAft>
                          <a:spcPts val="0"/>
                        </a:spcAft>
                      </a:pPr>
                      <a:r>
                        <a:rPr lang="en-US" sz="1200" b="1" u="sng" dirty="0">
                          <a:effectLst/>
                        </a:rPr>
                        <a:t>President–CEO </a:t>
                      </a:r>
                      <a:br>
                        <a:rPr lang="en-US" sz="1200" b="1" u="sng" dirty="0">
                          <a:effectLst/>
                        </a:rPr>
                      </a:br>
                      <a:r>
                        <a:rPr lang="en-US" sz="1200" b="1" u="sng" dirty="0">
                          <a:effectLst/>
                        </a:rPr>
                        <a:t>Duality</a:t>
                      </a:r>
                      <a:endParaRPr lang="en-GB" sz="1200" b="1" u="sng"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lnSpc>
                          <a:spcPct val="107000"/>
                        </a:lnSpc>
                        <a:spcAft>
                          <a:spcPts val="0"/>
                        </a:spcAft>
                      </a:pPr>
                      <a:r>
                        <a:rPr lang="en-US" sz="1200" b="1" dirty="0">
                          <a:effectLst/>
                        </a:rPr>
                        <a:t>measured by a dummy variable equal to 1 if the chairman and CEO are the same person in company </a:t>
                      </a:r>
                      <a:r>
                        <a:rPr lang="en-US" sz="1200" b="1" dirty="0" err="1">
                          <a:effectLst/>
                        </a:rPr>
                        <a:t>i</a:t>
                      </a:r>
                      <a:r>
                        <a:rPr lang="en-US" sz="1200" b="1" dirty="0">
                          <a:effectLst/>
                        </a:rPr>
                        <a:t> and 0 otherwise</a:t>
                      </a:r>
                      <a:endParaRPr lang="en-GB"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207163006"/>
                  </a:ext>
                </a:extLst>
              </a:tr>
              <a:tr h="668132">
                <a:tc>
                  <a:txBody>
                    <a:bodyPr/>
                    <a:lstStyle/>
                    <a:p>
                      <a:pPr>
                        <a:lnSpc>
                          <a:spcPct val="107000"/>
                        </a:lnSpc>
                        <a:spcAft>
                          <a:spcPts val="0"/>
                        </a:spcAft>
                      </a:pPr>
                      <a:r>
                        <a:rPr lang="en-US" sz="1200" b="1">
                          <a:effectLst/>
                        </a:rPr>
                        <a:t>BOARDIND</a:t>
                      </a:r>
                      <a:endParaRPr lang="en-GB"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07000"/>
                        </a:lnSpc>
                        <a:spcAft>
                          <a:spcPts val="0"/>
                        </a:spcAft>
                      </a:pPr>
                      <a:r>
                        <a:rPr lang="en-US" sz="1200" b="1" u="sng">
                          <a:effectLst/>
                        </a:rPr>
                        <a:t>Board Independence</a:t>
                      </a:r>
                      <a:endParaRPr lang="en-GB" sz="1200" b="1" u="sng">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lnSpc>
                          <a:spcPct val="107000"/>
                        </a:lnSpc>
                        <a:spcAft>
                          <a:spcPts val="0"/>
                        </a:spcAft>
                      </a:pPr>
                      <a:r>
                        <a:rPr lang="en-US" sz="1200" b="1" dirty="0">
                          <a:effectLst/>
                        </a:rPr>
                        <a:t>indicates the presence of independent directors or non-executive directors on the board; takes a value of 1 when the board of directors contains one or more independent directors and 0 otherwise</a:t>
                      </a:r>
                      <a:endParaRPr lang="en-GB"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908589785"/>
                  </a:ext>
                </a:extLst>
              </a:tr>
              <a:tr h="326329">
                <a:tc>
                  <a:txBody>
                    <a:bodyPr/>
                    <a:lstStyle/>
                    <a:p>
                      <a:pPr>
                        <a:lnSpc>
                          <a:spcPct val="107000"/>
                        </a:lnSpc>
                        <a:spcAft>
                          <a:spcPts val="0"/>
                        </a:spcAft>
                      </a:pPr>
                      <a:r>
                        <a:rPr lang="en-US" sz="1200" b="1" dirty="0">
                          <a:effectLst/>
                        </a:rPr>
                        <a:t>AGROWTH     </a:t>
                      </a:r>
                      <a:endParaRPr lang="en-GB"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07000"/>
                        </a:lnSpc>
                        <a:spcAft>
                          <a:spcPts val="0"/>
                        </a:spcAft>
                      </a:pPr>
                      <a:r>
                        <a:rPr lang="en-US" sz="1200" b="1" u="sng">
                          <a:effectLst/>
                        </a:rPr>
                        <a:t>Assets Growth</a:t>
                      </a:r>
                      <a:endParaRPr lang="en-GB" sz="1200" b="1" u="sng">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lnSpc>
                          <a:spcPct val="107000"/>
                        </a:lnSpc>
                        <a:spcAft>
                          <a:spcPts val="0"/>
                        </a:spcAft>
                      </a:pPr>
                      <a:r>
                        <a:rPr lang="en-US" sz="1200" b="1">
                          <a:effectLst/>
                        </a:rPr>
                        <a:t>measured by the annual change in total assets</a:t>
                      </a:r>
                      <a:endParaRPr lang="en-GB"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612471056"/>
                  </a:ext>
                </a:extLst>
              </a:tr>
              <a:tr h="326329">
                <a:tc>
                  <a:txBody>
                    <a:bodyPr/>
                    <a:lstStyle/>
                    <a:p>
                      <a:pPr>
                        <a:lnSpc>
                          <a:spcPct val="107000"/>
                        </a:lnSpc>
                        <a:spcAft>
                          <a:spcPts val="0"/>
                        </a:spcAft>
                      </a:pPr>
                      <a:r>
                        <a:rPr lang="en-US" sz="1200" b="1">
                          <a:effectLst/>
                        </a:rPr>
                        <a:t>EPS                 </a:t>
                      </a:r>
                      <a:endParaRPr lang="en-GB"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07000"/>
                        </a:lnSpc>
                        <a:spcAft>
                          <a:spcPts val="0"/>
                        </a:spcAft>
                      </a:pPr>
                      <a:r>
                        <a:rPr lang="en-US" sz="1200" b="1" u="sng">
                          <a:effectLst/>
                        </a:rPr>
                        <a:t>Earnings per Share</a:t>
                      </a:r>
                      <a:endParaRPr lang="en-GB" sz="1200" b="1" u="sng">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lnSpc>
                          <a:spcPct val="107000"/>
                        </a:lnSpc>
                        <a:spcAft>
                          <a:spcPts val="0"/>
                        </a:spcAft>
                      </a:pPr>
                      <a:r>
                        <a:rPr lang="en-US" sz="1200" b="1">
                          <a:effectLst/>
                        </a:rPr>
                        <a:t>a company’s earnings per share</a:t>
                      </a:r>
                      <a:endParaRPr lang="en-GB"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39606923"/>
                  </a:ext>
                </a:extLst>
              </a:tr>
              <a:tr h="326329">
                <a:tc>
                  <a:txBody>
                    <a:bodyPr/>
                    <a:lstStyle/>
                    <a:p>
                      <a:pPr>
                        <a:lnSpc>
                          <a:spcPct val="107000"/>
                        </a:lnSpc>
                        <a:spcAft>
                          <a:spcPts val="0"/>
                        </a:spcAft>
                      </a:pPr>
                      <a:r>
                        <a:rPr lang="en-US" sz="1200" b="1" dirty="0">
                          <a:effectLst/>
                        </a:rPr>
                        <a:t>FLEV            </a:t>
                      </a:r>
                      <a:endParaRPr lang="en-GB"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07000"/>
                        </a:lnSpc>
                        <a:spcAft>
                          <a:spcPts val="0"/>
                        </a:spcAft>
                      </a:pPr>
                      <a:r>
                        <a:rPr lang="en-US" sz="1200" b="1" u="sng">
                          <a:effectLst/>
                        </a:rPr>
                        <a:t>Financial Leverage</a:t>
                      </a:r>
                      <a:endParaRPr lang="en-GB" sz="1200" b="1" u="sng">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lnSpc>
                          <a:spcPct val="107000"/>
                        </a:lnSpc>
                        <a:spcAft>
                          <a:spcPts val="0"/>
                        </a:spcAft>
                      </a:pPr>
                      <a:r>
                        <a:rPr lang="en-US" sz="1200" b="1">
                          <a:effectLst/>
                        </a:rPr>
                        <a:t>measured by total debt to total assets</a:t>
                      </a:r>
                      <a:endParaRPr lang="en-GB"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761373572"/>
                  </a:ext>
                </a:extLst>
              </a:tr>
              <a:tr h="326329">
                <a:tc>
                  <a:txBody>
                    <a:bodyPr/>
                    <a:lstStyle/>
                    <a:p>
                      <a:pPr>
                        <a:lnSpc>
                          <a:spcPct val="107000"/>
                        </a:lnSpc>
                        <a:spcAft>
                          <a:spcPts val="0"/>
                        </a:spcAft>
                      </a:pPr>
                      <a:r>
                        <a:rPr lang="en-US" sz="1200" b="1">
                          <a:effectLst/>
                        </a:rPr>
                        <a:t>TA</a:t>
                      </a:r>
                      <a:endParaRPr lang="en-GB"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07000"/>
                        </a:lnSpc>
                        <a:spcAft>
                          <a:spcPts val="0"/>
                        </a:spcAft>
                      </a:pPr>
                      <a:r>
                        <a:rPr lang="en-US" sz="1200" b="1" u="sng" dirty="0">
                          <a:effectLst/>
                        </a:rPr>
                        <a:t>Total Assets</a:t>
                      </a:r>
                      <a:endParaRPr lang="en-GB" sz="1200" b="1" u="sng"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lnSpc>
                          <a:spcPct val="107000"/>
                        </a:lnSpc>
                        <a:spcAft>
                          <a:spcPts val="0"/>
                        </a:spcAft>
                      </a:pPr>
                      <a:r>
                        <a:rPr lang="en-US" sz="1200" b="1" dirty="0">
                          <a:effectLst/>
                        </a:rPr>
                        <a:t>the natural logarithm of company’s total assets at the end of year t</a:t>
                      </a:r>
                      <a:endParaRPr lang="en-GB"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10862592"/>
                  </a:ext>
                </a:extLst>
              </a:tr>
            </a:tbl>
          </a:graphicData>
        </a:graphic>
      </p:graphicFrame>
      <p:sp>
        <p:nvSpPr>
          <p:cNvPr id="3" name="Rectangle 1">
            <a:extLst>
              <a:ext uri="{FF2B5EF4-FFF2-40B4-BE49-F238E27FC236}">
                <a16:creationId xmlns:a16="http://schemas.microsoft.com/office/drawing/2014/main" id="{79156B68-52F3-4366-9830-1E08357A7ADB}"/>
              </a:ext>
            </a:extLst>
          </p:cNvPr>
          <p:cNvSpPr>
            <a:spLocks noChangeArrowheads="1"/>
          </p:cNvSpPr>
          <p:nvPr/>
        </p:nvSpPr>
        <p:spPr bwMode="auto">
          <a:xfrm>
            <a:off x="292100" y="2207050"/>
            <a:ext cx="1182683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Table 2</a:t>
            </a: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Description of the study variables</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1326885068"/>
      </p:ext>
    </p:extLst>
  </p:cSld>
  <p:clrMapOvr>
    <a:masterClrMapping/>
  </p:clrMapOvr>
  <mc:AlternateContent xmlns:mc="http://schemas.openxmlformats.org/markup-compatibility/2006">
    <mc:Choice xmlns:p14="http://schemas.microsoft.com/office/powerpoint/2010/main" Requires="p14">
      <p:transition spd="slow" p14:dur="2000" advTm="120678"/>
    </mc:Choice>
    <mc:Fallback>
      <p:transition spd="slow" advTm="1206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lvl="0" algn="l"/>
            <a:r>
              <a:rPr lang="en-US" sz="2800" b="1" dirty="0">
                <a:solidFill>
                  <a:srgbClr val="C00000"/>
                </a:solidFill>
              </a:rPr>
              <a:t>Analysis and Results</a:t>
            </a:r>
            <a:endParaRPr lang="en-GB" sz="2800" dirty="0">
              <a:solidFill>
                <a:srgbClr val="C00000"/>
              </a:solidFill>
            </a:endParaRP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457200" y="1166426"/>
            <a:ext cx="8229600" cy="509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b="1" i="1" u="sng" dirty="0">
                <a:solidFill>
                  <a:srgbClr val="C00000"/>
                </a:solidFill>
                <a:effectLst>
                  <a:outerShdw blurRad="38100" dist="38100" dir="2700000" algn="tl">
                    <a:srgbClr val="000000">
                      <a:alpha val="43137"/>
                    </a:srgbClr>
                  </a:outerShdw>
                </a:effectLst>
              </a:rPr>
              <a:t>1- </a:t>
            </a:r>
            <a:r>
              <a:rPr lang="en-US" b="1" i="1" u="sng" dirty="0">
                <a:solidFill>
                  <a:srgbClr val="C00000"/>
                </a:solidFill>
              </a:rPr>
              <a:t>Descriptive Analysis</a:t>
            </a:r>
            <a:endParaRPr lang="en-GB" b="1" u="sng" dirty="0">
              <a:solidFill>
                <a:srgbClr val="C00000"/>
              </a:solidFill>
              <a:effectLst>
                <a:outerShdw blurRad="38100" dist="38100" dir="2700000" algn="tl">
                  <a:srgbClr val="000000">
                    <a:alpha val="43137"/>
                  </a:srgbClr>
                </a:outerShdw>
              </a:effectLst>
            </a:endParaRPr>
          </a:p>
          <a:p>
            <a:endParaRPr lang="en-GB" b="1" u="sng" dirty="0">
              <a:solidFill>
                <a:srgbClr val="C00000"/>
              </a:solidFill>
            </a:endParaRPr>
          </a:p>
          <a:p>
            <a:endParaRPr lang="en-GB" b="1" u="sng" dirty="0">
              <a:solidFill>
                <a:srgbClr val="C00000"/>
              </a:solidFill>
            </a:endParaRPr>
          </a:p>
        </p:txBody>
      </p:sp>
      <p:graphicFrame>
        <p:nvGraphicFramePr>
          <p:cNvPr id="4" name="Table 3">
            <a:extLst>
              <a:ext uri="{FF2B5EF4-FFF2-40B4-BE49-F238E27FC236}">
                <a16:creationId xmlns:a16="http://schemas.microsoft.com/office/drawing/2014/main" id="{27987E1C-15D4-4706-8734-224401B1409B}"/>
              </a:ext>
            </a:extLst>
          </p:cNvPr>
          <p:cNvGraphicFramePr>
            <a:graphicFrameLocks noGrp="1"/>
          </p:cNvGraphicFramePr>
          <p:nvPr>
            <p:extLst>
              <p:ext uri="{D42A27DB-BD31-4B8C-83A1-F6EECF244321}">
                <p14:modId xmlns:p14="http://schemas.microsoft.com/office/powerpoint/2010/main" val="1533635244"/>
              </p:ext>
            </p:extLst>
          </p:nvPr>
        </p:nvGraphicFramePr>
        <p:xfrm>
          <a:off x="380998" y="1831201"/>
          <a:ext cx="8229599" cy="4429510"/>
        </p:xfrm>
        <a:graphic>
          <a:graphicData uri="http://schemas.openxmlformats.org/drawingml/2006/table">
            <a:tbl>
              <a:tblPr firstRow="1" firstCol="1" bandRow="1">
                <a:tableStyleId>{5C22544A-7EE6-4342-B048-85BDC9FD1C3A}</a:tableStyleId>
              </a:tblPr>
              <a:tblGrid>
                <a:gridCol w="2086700">
                  <a:extLst>
                    <a:ext uri="{9D8B030D-6E8A-4147-A177-3AD203B41FA5}">
                      <a16:colId xmlns:a16="http://schemas.microsoft.com/office/drawing/2014/main" val="3573655912"/>
                    </a:ext>
                  </a:extLst>
                </a:gridCol>
                <a:gridCol w="1225340">
                  <a:extLst>
                    <a:ext uri="{9D8B030D-6E8A-4147-A177-3AD203B41FA5}">
                      <a16:colId xmlns:a16="http://schemas.microsoft.com/office/drawing/2014/main" val="586108901"/>
                    </a:ext>
                  </a:extLst>
                </a:gridCol>
                <a:gridCol w="1225340">
                  <a:extLst>
                    <a:ext uri="{9D8B030D-6E8A-4147-A177-3AD203B41FA5}">
                      <a16:colId xmlns:a16="http://schemas.microsoft.com/office/drawing/2014/main" val="1485099192"/>
                    </a:ext>
                  </a:extLst>
                </a:gridCol>
                <a:gridCol w="1306331">
                  <a:extLst>
                    <a:ext uri="{9D8B030D-6E8A-4147-A177-3AD203B41FA5}">
                      <a16:colId xmlns:a16="http://schemas.microsoft.com/office/drawing/2014/main" val="1392166169"/>
                    </a:ext>
                  </a:extLst>
                </a:gridCol>
                <a:gridCol w="1266312">
                  <a:extLst>
                    <a:ext uri="{9D8B030D-6E8A-4147-A177-3AD203B41FA5}">
                      <a16:colId xmlns:a16="http://schemas.microsoft.com/office/drawing/2014/main" val="1421585598"/>
                    </a:ext>
                  </a:extLst>
                </a:gridCol>
                <a:gridCol w="1119576">
                  <a:extLst>
                    <a:ext uri="{9D8B030D-6E8A-4147-A177-3AD203B41FA5}">
                      <a16:colId xmlns:a16="http://schemas.microsoft.com/office/drawing/2014/main" val="628039412"/>
                    </a:ext>
                  </a:extLst>
                </a:gridCol>
              </a:tblGrid>
              <a:tr h="442951">
                <a:tc>
                  <a:txBody>
                    <a:bodyPr/>
                    <a:lstStyle/>
                    <a:p>
                      <a:pPr marR="6350" algn="ctr">
                        <a:lnSpc>
                          <a:spcPct val="107000"/>
                        </a:lnSpc>
                        <a:spcAft>
                          <a:spcPts val="0"/>
                        </a:spcAft>
                      </a:pPr>
                      <a:r>
                        <a:rPr lang="en-US" sz="1600" b="1">
                          <a:effectLst/>
                        </a:rPr>
                        <a:t>Variable</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US" sz="1600" b="1" dirty="0">
                          <a:effectLst/>
                        </a:rPr>
                        <a:t>Mean</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US" sz="1600" b="1">
                          <a:effectLst/>
                        </a:rPr>
                        <a:t>Median</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US" sz="1600" b="1">
                          <a:effectLst/>
                        </a:rPr>
                        <a:t>Maximum</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US" sz="1600" b="1">
                          <a:effectLst/>
                        </a:rPr>
                        <a:t>Minimum</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US" sz="1600" b="1">
                          <a:effectLst/>
                        </a:rPr>
                        <a:t>Std. Dev.</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63806848"/>
                  </a:ext>
                </a:extLst>
              </a:tr>
              <a:tr h="442951">
                <a:tc>
                  <a:txBody>
                    <a:bodyPr/>
                    <a:lstStyle/>
                    <a:p>
                      <a:pPr marR="6350">
                        <a:lnSpc>
                          <a:spcPct val="107000"/>
                        </a:lnSpc>
                        <a:spcAft>
                          <a:spcPts val="0"/>
                        </a:spcAft>
                      </a:pPr>
                      <a:r>
                        <a:rPr lang="en-US" sz="1600" b="1">
                          <a:effectLst/>
                        </a:rPr>
                        <a:t>Abs (DA)</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kern="1200" dirty="0">
                          <a:solidFill>
                            <a:srgbClr val="C00000"/>
                          </a:solidFill>
                          <a:effectLst>
                            <a:outerShdw blurRad="38100" dist="38100" dir="2700000" algn="tl">
                              <a:srgbClr val="000000">
                                <a:alpha val="43137"/>
                              </a:srgbClr>
                            </a:outerShdw>
                          </a:effectLst>
                          <a:latin typeface="+mn-lt"/>
                          <a:ea typeface="+mn-ea"/>
                          <a:cs typeface="+mn-cs"/>
                        </a:rPr>
                        <a:t>0.0543</a:t>
                      </a:r>
                    </a:p>
                  </a:txBody>
                  <a:tcPr marL="68580" marR="68580" marT="0" marB="0" anchor="b"/>
                </a:tc>
                <a:tc>
                  <a:txBody>
                    <a:bodyPr/>
                    <a:lstStyle/>
                    <a:p>
                      <a:pPr marR="6350" algn="ctr">
                        <a:lnSpc>
                          <a:spcPct val="107000"/>
                        </a:lnSpc>
                        <a:spcAft>
                          <a:spcPts val="0"/>
                        </a:spcAft>
                      </a:pPr>
                      <a:r>
                        <a:rPr lang="en-GB" sz="1600" b="1">
                          <a:effectLst/>
                        </a:rPr>
                        <a:t>0.0300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dirty="0">
                          <a:effectLst/>
                        </a:rPr>
                        <a:t>0.5200</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dirty="0">
                          <a:effectLst/>
                        </a:rPr>
                        <a:t>0.0001</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0.084192</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133314200"/>
                  </a:ext>
                </a:extLst>
              </a:tr>
              <a:tr h="442951">
                <a:tc>
                  <a:txBody>
                    <a:bodyPr/>
                    <a:lstStyle/>
                    <a:p>
                      <a:pPr marR="6350">
                        <a:lnSpc>
                          <a:spcPct val="107000"/>
                        </a:lnSpc>
                        <a:spcAft>
                          <a:spcPts val="0"/>
                        </a:spcAft>
                      </a:pPr>
                      <a:r>
                        <a:rPr lang="en-US" sz="1600" b="1" dirty="0">
                          <a:effectLst/>
                        </a:rPr>
                        <a:t>INTOWN        </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kern="1200" dirty="0">
                          <a:solidFill>
                            <a:srgbClr val="C00000"/>
                          </a:solidFill>
                          <a:effectLst>
                            <a:outerShdw blurRad="38100" dist="38100" dir="2700000" algn="tl">
                              <a:srgbClr val="000000">
                                <a:alpha val="43137"/>
                              </a:srgbClr>
                            </a:outerShdw>
                          </a:effectLst>
                          <a:latin typeface="+mn-lt"/>
                          <a:ea typeface="+mn-ea"/>
                          <a:cs typeface="+mn-cs"/>
                        </a:rPr>
                        <a:t>6.2602</a:t>
                      </a:r>
                    </a:p>
                  </a:txBody>
                  <a:tcPr marL="68580" marR="68580" marT="0" marB="0" anchor="b"/>
                </a:tc>
                <a:tc>
                  <a:txBody>
                    <a:bodyPr/>
                    <a:lstStyle/>
                    <a:p>
                      <a:pPr marR="6350" algn="ctr">
                        <a:lnSpc>
                          <a:spcPct val="107000"/>
                        </a:lnSpc>
                        <a:spcAft>
                          <a:spcPts val="0"/>
                        </a:spcAft>
                      </a:pPr>
                      <a:r>
                        <a:rPr lang="en-GB" sz="1600" b="1" dirty="0">
                          <a:effectLst/>
                        </a:rPr>
                        <a:t>3</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dirty="0">
                          <a:effectLst/>
                        </a:rPr>
                        <a:t>40.8</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dirty="0">
                          <a:effectLst/>
                        </a:rPr>
                        <a:t>0</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9.756218</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529218983"/>
                  </a:ext>
                </a:extLst>
              </a:tr>
              <a:tr h="442951">
                <a:tc>
                  <a:txBody>
                    <a:bodyPr/>
                    <a:lstStyle/>
                    <a:p>
                      <a:pPr marR="6350">
                        <a:lnSpc>
                          <a:spcPct val="107000"/>
                        </a:lnSpc>
                        <a:spcAft>
                          <a:spcPts val="0"/>
                        </a:spcAft>
                      </a:pPr>
                      <a:r>
                        <a:rPr lang="en-US" sz="1600" b="1">
                          <a:effectLst/>
                        </a:rPr>
                        <a:t>BOARDS</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kern="1200" dirty="0">
                          <a:solidFill>
                            <a:srgbClr val="C00000"/>
                          </a:solidFill>
                          <a:effectLst>
                            <a:outerShdw blurRad="38100" dist="38100" dir="2700000" algn="tl">
                              <a:srgbClr val="000000">
                                <a:alpha val="43137"/>
                              </a:srgbClr>
                            </a:outerShdw>
                          </a:effectLst>
                          <a:latin typeface="+mn-lt"/>
                          <a:ea typeface="+mn-ea"/>
                          <a:cs typeface="+mn-cs"/>
                        </a:rPr>
                        <a:t>9.4578</a:t>
                      </a:r>
                    </a:p>
                  </a:txBody>
                  <a:tcPr marL="68580" marR="68580" marT="0" marB="0" anchor="b"/>
                </a:tc>
                <a:tc>
                  <a:txBody>
                    <a:bodyPr/>
                    <a:lstStyle/>
                    <a:p>
                      <a:pPr marR="6350" algn="ctr">
                        <a:lnSpc>
                          <a:spcPct val="107000"/>
                        </a:lnSpc>
                        <a:spcAft>
                          <a:spcPts val="0"/>
                        </a:spcAft>
                      </a:pPr>
                      <a:r>
                        <a:rPr lang="en-GB" sz="1600" b="1">
                          <a:effectLst/>
                        </a:rPr>
                        <a:t>10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6350" algn="ctr" defTabSz="914400" rtl="0" eaLnBrk="1" latinLnBrk="0" hangingPunct="1">
                        <a:lnSpc>
                          <a:spcPct val="107000"/>
                        </a:lnSpc>
                        <a:spcAft>
                          <a:spcPts val="0"/>
                        </a:spcAft>
                      </a:pPr>
                      <a:r>
                        <a:rPr lang="en-GB" sz="1600" b="1" kern="1200" dirty="0">
                          <a:solidFill>
                            <a:srgbClr val="C00000"/>
                          </a:solidFill>
                          <a:effectLst>
                            <a:outerShdw blurRad="38100" dist="38100" dir="2700000" algn="tl">
                              <a:srgbClr val="000000">
                                <a:alpha val="43137"/>
                              </a:srgbClr>
                            </a:outerShdw>
                          </a:effectLst>
                          <a:latin typeface="+mn-lt"/>
                          <a:ea typeface="+mn-ea"/>
                          <a:cs typeface="+mn-cs"/>
                        </a:rPr>
                        <a:t>16</a:t>
                      </a:r>
                    </a:p>
                  </a:txBody>
                  <a:tcPr marL="68580" marR="68580" marT="0" marB="0" anchor="b"/>
                </a:tc>
                <a:tc>
                  <a:txBody>
                    <a:bodyPr/>
                    <a:lstStyle/>
                    <a:p>
                      <a:pPr marL="0" marR="6350" algn="ctr" defTabSz="914400" rtl="0" eaLnBrk="1" latinLnBrk="0" hangingPunct="1">
                        <a:lnSpc>
                          <a:spcPct val="107000"/>
                        </a:lnSpc>
                        <a:spcAft>
                          <a:spcPts val="0"/>
                        </a:spcAft>
                      </a:pPr>
                      <a:r>
                        <a:rPr lang="en-GB" sz="1600" b="1" kern="1200" dirty="0">
                          <a:solidFill>
                            <a:srgbClr val="C00000"/>
                          </a:solidFill>
                          <a:effectLst>
                            <a:outerShdw blurRad="38100" dist="38100" dir="2700000" algn="tl">
                              <a:srgbClr val="000000">
                                <a:alpha val="43137"/>
                              </a:srgbClr>
                            </a:outerShdw>
                          </a:effectLst>
                          <a:latin typeface="+mn-lt"/>
                          <a:ea typeface="+mn-ea"/>
                          <a:cs typeface="+mn-cs"/>
                        </a:rPr>
                        <a:t>7</a:t>
                      </a:r>
                    </a:p>
                  </a:txBody>
                  <a:tcPr marL="68580" marR="68580" marT="0" marB="0" anchor="b"/>
                </a:tc>
                <a:tc>
                  <a:txBody>
                    <a:bodyPr/>
                    <a:lstStyle/>
                    <a:p>
                      <a:pPr marR="6350" algn="ctr">
                        <a:lnSpc>
                          <a:spcPct val="107000"/>
                        </a:lnSpc>
                        <a:spcAft>
                          <a:spcPts val="0"/>
                        </a:spcAft>
                      </a:pPr>
                      <a:r>
                        <a:rPr lang="en-GB" sz="1600" b="1">
                          <a:effectLst/>
                        </a:rPr>
                        <a:t>1.425390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519928493"/>
                  </a:ext>
                </a:extLst>
              </a:tr>
              <a:tr h="442951">
                <a:tc>
                  <a:txBody>
                    <a:bodyPr/>
                    <a:lstStyle/>
                    <a:p>
                      <a:pPr marR="6350">
                        <a:lnSpc>
                          <a:spcPct val="107000"/>
                        </a:lnSpc>
                        <a:spcAft>
                          <a:spcPts val="0"/>
                        </a:spcAft>
                      </a:pPr>
                      <a:r>
                        <a:rPr lang="en-US" sz="1600" b="1" dirty="0">
                          <a:effectLst/>
                        </a:rPr>
                        <a:t>DUALITY</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6350" algn="ctr" defTabSz="914400" rtl="0" eaLnBrk="1" latinLnBrk="0" hangingPunct="1">
                        <a:lnSpc>
                          <a:spcPct val="107000"/>
                        </a:lnSpc>
                        <a:spcAft>
                          <a:spcPts val="0"/>
                        </a:spcAft>
                      </a:pPr>
                      <a:r>
                        <a:rPr lang="en-GB" sz="1600" b="1" kern="1200" dirty="0">
                          <a:solidFill>
                            <a:srgbClr val="C00000"/>
                          </a:solidFill>
                          <a:effectLst>
                            <a:outerShdw blurRad="38100" dist="38100" dir="2700000" algn="tl">
                              <a:srgbClr val="000000">
                                <a:alpha val="43137"/>
                              </a:srgbClr>
                            </a:outerShdw>
                          </a:effectLst>
                          <a:latin typeface="+mn-lt"/>
                          <a:ea typeface="+mn-ea"/>
                          <a:cs typeface="+mn-cs"/>
                        </a:rPr>
                        <a:t>0.1927</a:t>
                      </a:r>
                    </a:p>
                  </a:txBody>
                  <a:tcPr marL="68580" marR="68580" marT="0" marB="0" anchor="b"/>
                </a:tc>
                <a:tc>
                  <a:txBody>
                    <a:bodyPr/>
                    <a:lstStyle/>
                    <a:p>
                      <a:pPr marR="6350" algn="ctr">
                        <a:lnSpc>
                          <a:spcPct val="107000"/>
                        </a:lnSpc>
                        <a:spcAft>
                          <a:spcPts val="0"/>
                        </a:spcAft>
                      </a:pPr>
                      <a:r>
                        <a:rPr lang="en-GB" sz="1600" b="1">
                          <a:effectLst/>
                        </a:rPr>
                        <a:t>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6350" algn="ctr" defTabSz="914400" rtl="0" eaLnBrk="1" latinLnBrk="0" hangingPunct="1">
                        <a:lnSpc>
                          <a:spcPct val="107000"/>
                        </a:lnSpc>
                        <a:spcAft>
                          <a:spcPts val="0"/>
                        </a:spcAft>
                      </a:pPr>
                      <a:r>
                        <a:rPr lang="en-GB" sz="1600" b="1" kern="1200" dirty="0">
                          <a:solidFill>
                            <a:srgbClr val="C00000"/>
                          </a:solidFill>
                          <a:effectLst>
                            <a:outerShdw blurRad="38100" dist="38100" dir="2700000" algn="tl">
                              <a:srgbClr val="000000">
                                <a:alpha val="43137"/>
                              </a:srgbClr>
                            </a:outerShdw>
                          </a:effectLst>
                          <a:latin typeface="+mn-lt"/>
                          <a:ea typeface="+mn-ea"/>
                          <a:cs typeface="+mn-cs"/>
                        </a:rPr>
                        <a:t>1</a:t>
                      </a:r>
                    </a:p>
                  </a:txBody>
                  <a:tcPr marL="68580" marR="68580" marT="0" marB="0" anchor="b"/>
                </a:tc>
                <a:tc>
                  <a:txBody>
                    <a:bodyPr/>
                    <a:lstStyle/>
                    <a:p>
                      <a:pPr marR="6350" algn="ctr">
                        <a:lnSpc>
                          <a:spcPct val="107000"/>
                        </a:lnSpc>
                        <a:spcAft>
                          <a:spcPts val="0"/>
                        </a:spcAft>
                      </a:pPr>
                      <a:r>
                        <a:rPr lang="en-GB" sz="1600" b="1">
                          <a:effectLst/>
                        </a:rPr>
                        <a:t>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0.396873</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271790524"/>
                  </a:ext>
                </a:extLst>
              </a:tr>
              <a:tr h="442951">
                <a:tc>
                  <a:txBody>
                    <a:bodyPr/>
                    <a:lstStyle/>
                    <a:p>
                      <a:pPr marR="6350">
                        <a:lnSpc>
                          <a:spcPct val="107000"/>
                        </a:lnSpc>
                        <a:spcAft>
                          <a:spcPts val="0"/>
                        </a:spcAft>
                      </a:pPr>
                      <a:r>
                        <a:rPr lang="en-US" sz="1600" b="1" dirty="0">
                          <a:effectLst/>
                        </a:rPr>
                        <a:t>BOARDIND</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6350" algn="ctr" defTabSz="914400" rtl="0" eaLnBrk="1" latinLnBrk="0" hangingPunct="1">
                        <a:lnSpc>
                          <a:spcPct val="107000"/>
                        </a:lnSpc>
                        <a:spcAft>
                          <a:spcPts val="0"/>
                        </a:spcAft>
                      </a:pPr>
                      <a:r>
                        <a:rPr lang="en-GB" sz="1600" b="1" kern="1200" dirty="0">
                          <a:solidFill>
                            <a:srgbClr val="C00000"/>
                          </a:solidFill>
                          <a:effectLst>
                            <a:outerShdw blurRad="38100" dist="38100" dir="2700000" algn="tl">
                              <a:srgbClr val="000000">
                                <a:alpha val="43137"/>
                              </a:srgbClr>
                            </a:outerShdw>
                          </a:effectLst>
                          <a:latin typeface="+mn-lt"/>
                          <a:ea typeface="+mn-ea"/>
                          <a:cs typeface="+mn-cs"/>
                        </a:rPr>
                        <a:t>0.3614</a:t>
                      </a:r>
                    </a:p>
                  </a:txBody>
                  <a:tcPr marL="68580" marR="68580" marT="0" marB="0" anchor="b"/>
                </a:tc>
                <a:tc>
                  <a:txBody>
                    <a:bodyPr/>
                    <a:lstStyle/>
                    <a:p>
                      <a:pPr marR="6350" algn="ctr">
                        <a:lnSpc>
                          <a:spcPct val="107000"/>
                        </a:lnSpc>
                        <a:spcAft>
                          <a:spcPts val="0"/>
                        </a:spcAft>
                      </a:pPr>
                      <a:r>
                        <a:rPr lang="en-GB" sz="1600" b="1">
                          <a:effectLst/>
                        </a:rPr>
                        <a:t>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6350" algn="ctr" defTabSz="914400" rtl="0" eaLnBrk="1" latinLnBrk="0" hangingPunct="1">
                        <a:lnSpc>
                          <a:spcPct val="107000"/>
                        </a:lnSpc>
                        <a:spcAft>
                          <a:spcPts val="0"/>
                        </a:spcAft>
                      </a:pPr>
                      <a:r>
                        <a:rPr lang="en-GB" sz="1600" b="1" kern="1200" dirty="0">
                          <a:solidFill>
                            <a:srgbClr val="C00000"/>
                          </a:solidFill>
                          <a:effectLst>
                            <a:outerShdw blurRad="38100" dist="38100" dir="2700000" algn="tl">
                              <a:srgbClr val="000000">
                                <a:alpha val="43137"/>
                              </a:srgbClr>
                            </a:outerShdw>
                          </a:effectLst>
                          <a:latin typeface="+mn-lt"/>
                          <a:ea typeface="+mn-ea"/>
                          <a:cs typeface="+mn-cs"/>
                        </a:rPr>
                        <a:t>1</a:t>
                      </a:r>
                    </a:p>
                  </a:txBody>
                  <a:tcPr marL="68580" marR="68580" marT="0" marB="0" anchor="b"/>
                </a:tc>
                <a:tc>
                  <a:txBody>
                    <a:bodyPr/>
                    <a:lstStyle/>
                    <a:p>
                      <a:pPr marR="6350" algn="ctr">
                        <a:lnSpc>
                          <a:spcPct val="107000"/>
                        </a:lnSpc>
                        <a:spcAft>
                          <a:spcPts val="0"/>
                        </a:spcAft>
                      </a:pPr>
                      <a:r>
                        <a:rPr lang="en-GB" sz="1600" b="1" dirty="0">
                          <a:effectLst/>
                        </a:rPr>
                        <a:t>0</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0.483340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994258996"/>
                  </a:ext>
                </a:extLst>
              </a:tr>
              <a:tr h="442951">
                <a:tc>
                  <a:txBody>
                    <a:bodyPr/>
                    <a:lstStyle/>
                    <a:p>
                      <a:pPr marR="6350">
                        <a:lnSpc>
                          <a:spcPct val="107000"/>
                        </a:lnSpc>
                        <a:spcAft>
                          <a:spcPts val="0"/>
                        </a:spcAft>
                      </a:pPr>
                      <a:r>
                        <a:rPr lang="en-US" sz="1600" b="1">
                          <a:effectLst/>
                        </a:rPr>
                        <a:t>AGROWTH</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3.1902</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3.3684</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51.1767</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-15.7301</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9.040546</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529909828"/>
                  </a:ext>
                </a:extLst>
              </a:tr>
              <a:tr h="442951">
                <a:tc>
                  <a:txBody>
                    <a:bodyPr/>
                    <a:lstStyle/>
                    <a:p>
                      <a:pPr marR="6350">
                        <a:lnSpc>
                          <a:spcPct val="107000"/>
                        </a:lnSpc>
                        <a:spcAft>
                          <a:spcPts val="0"/>
                        </a:spcAft>
                      </a:pPr>
                      <a:r>
                        <a:rPr lang="en-US" sz="1600" b="1">
                          <a:effectLst/>
                        </a:rPr>
                        <a:t>FLEV</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1.5192</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1.3201</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2.7903</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dirty="0">
                          <a:effectLst/>
                        </a:rPr>
                        <a:t>1.0199</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0.478508</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556282518"/>
                  </a:ext>
                </a:extLst>
              </a:tr>
              <a:tr h="442951">
                <a:tc>
                  <a:txBody>
                    <a:bodyPr/>
                    <a:lstStyle/>
                    <a:p>
                      <a:pPr marR="6350">
                        <a:lnSpc>
                          <a:spcPct val="107000"/>
                        </a:lnSpc>
                        <a:spcAft>
                          <a:spcPts val="0"/>
                        </a:spcAft>
                      </a:pPr>
                      <a:r>
                        <a:rPr lang="en-US" sz="1600" b="1">
                          <a:effectLst/>
                        </a:rPr>
                        <a:t>TA</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4.5625</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4.4200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7.1700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2.5400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1.145403</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922595807"/>
                  </a:ext>
                </a:extLst>
              </a:tr>
              <a:tr h="442951">
                <a:tc>
                  <a:txBody>
                    <a:bodyPr/>
                    <a:lstStyle/>
                    <a:p>
                      <a:pPr marR="6350">
                        <a:lnSpc>
                          <a:spcPct val="107000"/>
                        </a:lnSpc>
                        <a:spcAft>
                          <a:spcPts val="0"/>
                        </a:spcAft>
                      </a:pPr>
                      <a:r>
                        <a:rPr lang="en-US" sz="1600" b="1">
                          <a:effectLst/>
                        </a:rPr>
                        <a:t>EPS</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0.0347</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0.0292</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0.1500</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a:effectLst/>
                        </a:rPr>
                        <a:t>-0.1688</a:t>
                      </a:r>
                      <a:endParaRPr lang="en-GB" sz="1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dirty="0">
                          <a:effectLst/>
                        </a:rPr>
                        <a:t>0.040417</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143286900"/>
                  </a:ext>
                </a:extLst>
              </a:tr>
            </a:tbl>
          </a:graphicData>
        </a:graphic>
      </p:graphicFrame>
      <p:sp>
        <p:nvSpPr>
          <p:cNvPr id="5" name="Rectangle 1">
            <a:extLst>
              <a:ext uri="{FF2B5EF4-FFF2-40B4-BE49-F238E27FC236}">
                <a16:creationId xmlns:a16="http://schemas.microsoft.com/office/drawing/2014/main" id="{B4BFEBF1-D7B2-465E-9434-50F4C003E7C8}"/>
              </a:ext>
            </a:extLst>
          </p:cNvPr>
          <p:cNvSpPr>
            <a:spLocks noChangeArrowheads="1"/>
          </p:cNvSpPr>
          <p:nvPr/>
        </p:nvSpPr>
        <p:spPr bwMode="auto">
          <a:xfrm>
            <a:off x="355598" y="159903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Table 3</a:t>
            </a: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Descriptive analysis of the study variables.</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3091129097"/>
      </p:ext>
    </p:extLst>
  </p:cSld>
  <p:clrMapOvr>
    <a:masterClrMapping/>
  </p:clrMapOvr>
  <mc:AlternateContent xmlns:mc="http://schemas.openxmlformats.org/markup-compatibility/2006">
    <mc:Choice xmlns:p14="http://schemas.microsoft.com/office/powerpoint/2010/main" Requires="p14">
      <p:transition spd="slow" p14:dur="2000" advTm="14228"/>
    </mc:Choice>
    <mc:Fallback>
      <p:transition spd="slow" advTm="142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lvl="0" algn="l"/>
            <a:r>
              <a:rPr lang="en-US" sz="2800" b="1" dirty="0">
                <a:solidFill>
                  <a:srgbClr val="C00000"/>
                </a:solidFill>
              </a:rPr>
              <a:t>Analysis and Results</a:t>
            </a:r>
            <a:endParaRPr lang="en-GB" sz="2800" dirty="0">
              <a:solidFill>
                <a:srgbClr val="C00000"/>
              </a:solidFill>
            </a:endParaRP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381000" y="1165226"/>
            <a:ext cx="8229600" cy="509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b="1" i="1" u="sng" dirty="0">
                <a:solidFill>
                  <a:srgbClr val="C00000"/>
                </a:solidFill>
                <a:effectLst>
                  <a:outerShdw blurRad="38100" dist="38100" dir="2700000" algn="tl">
                    <a:srgbClr val="000000">
                      <a:alpha val="43137"/>
                    </a:srgbClr>
                  </a:outerShdw>
                </a:effectLst>
              </a:rPr>
              <a:t>1- </a:t>
            </a:r>
            <a:r>
              <a:rPr lang="en-US" b="1" i="1" u="sng" dirty="0">
                <a:solidFill>
                  <a:srgbClr val="C00000"/>
                </a:solidFill>
              </a:rPr>
              <a:t>Descriptive Analysis</a:t>
            </a:r>
            <a:endParaRPr lang="en-GB" b="1" u="sng" dirty="0">
              <a:solidFill>
                <a:srgbClr val="C00000"/>
              </a:solidFill>
              <a:effectLst>
                <a:outerShdw blurRad="38100" dist="38100" dir="2700000" algn="tl">
                  <a:srgbClr val="000000">
                    <a:alpha val="43137"/>
                  </a:srgbClr>
                </a:outerShdw>
              </a:effectLst>
            </a:endParaRPr>
          </a:p>
          <a:p>
            <a:endParaRPr lang="en-GB" b="1" u="sng" dirty="0">
              <a:solidFill>
                <a:srgbClr val="C00000"/>
              </a:solidFill>
            </a:endParaRPr>
          </a:p>
          <a:p>
            <a:endParaRPr lang="en-GB" b="1" u="sng" dirty="0">
              <a:solidFill>
                <a:srgbClr val="C00000"/>
              </a:solidFill>
            </a:endParaRPr>
          </a:p>
        </p:txBody>
      </p:sp>
      <p:graphicFrame>
        <p:nvGraphicFramePr>
          <p:cNvPr id="2" name="Table 1">
            <a:extLst>
              <a:ext uri="{FF2B5EF4-FFF2-40B4-BE49-F238E27FC236}">
                <a16:creationId xmlns:a16="http://schemas.microsoft.com/office/drawing/2014/main" id="{518FCFC6-ECED-4B7D-A23A-A7768D8A8EDF}"/>
              </a:ext>
            </a:extLst>
          </p:cNvPr>
          <p:cNvGraphicFramePr>
            <a:graphicFrameLocks noGrp="1"/>
          </p:cNvGraphicFramePr>
          <p:nvPr>
            <p:extLst>
              <p:ext uri="{D42A27DB-BD31-4B8C-83A1-F6EECF244321}">
                <p14:modId xmlns:p14="http://schemas.microsoft.com/office/powerpoint/2010/main" val="3802972054"/>
              </p:ext>
            </p:extLst>
          </p:nvPr>
        </p:nvGraphicFramePr>
        <p:xfrm>
          <a:off x="457200" y="1981200"/>
          <a:ext cx="7788411" cy="4456505"/>
        </p:xfrm>
        <a:graphic>
          <a:graphicData uri="http://schemas.openxmlformats.org/drawingml/2006/table">
            <a:tbl>
              <a:tblPr>
                <a:tableStyleId>{8EC20E35-A176-4012-BC5E-935CFFF8708E}</a:tableStyleId>
              </a:tblPr>
              <a:tblGrid>
                <a:gridCol w="1017076">
                  <a:extLst>
                    <a:ext uri="{9D8B030D-6E8A-4147-A177-3AD203B41FA5}">
                      <a16:colId xmlns:a16="http://schemas.microsoft.com/office/drawing/2014/main" val="2653482473"/>
                    </a:ext>
                  </a:extLst>
                </a:gridCol>
                <a:gridCol w="678051">
                  <a:extLst>
                    <a:ext uri="{9D8B030D-6E8A-4147-A177-3AD203B41FA5}">
                      <a16:colId xmlns:a16="http://schemas.microsoft.com/office/drawing/2014/main" val="804371171"/>
                    </a:ext>
                  </a:extLst>
                </a:gridCol>
                <a:gridCol w="949272">
                  <a:extLst>
                    <a:ext uri="{9D8B030D-6E8A-4147-A177-3AD203B41FA5}">
                      <a16:colId xmlns:a16="http://schemas.microsoft.com/office/drawing/2014/main" val="4142531566"/>
                    </a:ext>
                  </a:extLst>
                </a:gridCol>
                <a:gridCol w="627574">
                  <a:extLst>
                    <a:ext uri="{9D8B030D-6E8A-4147-A177-3AD203B41FA5}">
                      <a16:colId xmlns:a16="http://schemas.microsoft.com/office/drawing/2014/main" val="3522588408"/>
                    </a:ext>
                  </a:extLst>
                </a:gridCol>
                <a:gridCol w="515938">
                  <a:extLst>
                    <a:ext uri="{9D8B030D-6E8A-4147-A177-3AD203B41FA5}">
                      <a16:colId xmlns:a16="http://schemas.microsoft.com/office/drawing/2014/main" val="4247766543"/>
                    </a:ext>
                  </a:extLst>
                </a:gridCol>
                <a:gridCol w="678051">
                  <a:extLst>
                    <a:ext uri="{9D8B030D-6E8A-4147-A177-3AD203B41FA5}">
                      <a16:colId xmlns:a16="http://schemas.microsoft.com/office/drawing/2014/main" val="667129044"/>
                    </a:ext>
                  </a:extLst>
                </a:gridCol>
                <a:gridCol w="970366">
                  <a:extLst>
                    <a:ext uri="{9D8B030D-6E8A-4147-A177-3AD203B41FA5}">
                      <a16:colId xmlns:a16="http://schemas.microsoft.com/office/drawing/2014/main" val="1334143209"/>
                    </a:ext>
                  </a:extLst>
                </a:gridCol>
                <a:gridCol w="792566">
                  <a:extLst>
                    <a:ext uri="{9D8B030D-6E8A-4147-A177-3AD203B41FA5}">
                      <a16:colId xmlns:a16="http://schemas.microsoft.com/office/drawing/2014/main" val="1864149197"/>
                    </a:ext>
                  </a:extLst>
                </a:gridCol>
                <a:gridCol w="745856">
                  <a:extLst>
                    <a:ext uri="{9D8B030D-6E8A-4147-A177-3AD203B41FA5}">
                      <a16:colId xmlns:a16="http://schemas.microsoft.com/office/drawing/2014/main" val="2017691042"/>
                    </a:ext>
                  </a:extLst>
                </a:gridCol>
                <a:gridCol w="813661">
                  <a:extLst>
                    <a:ext uri="{9D8B030D-6E8A-4147-A177-3AD203B41FA5}">
                      <a16:colId xmlns:a16="http://schemas.microsoft.com/office/drawing/2014/main" val="2155772033"/>
                    </a:ext>
                  </a:extLst>
                </a:gridCol>
              </a:tblGrid>
              <a:tr h="325930">
                <a:tc>
                  <a:txBody>
                    <a:bodyPr/>
                    <a:lstStyle/>
                    <a:p>
                      <a:pPr marR="6350" algn="ctr">
                        <a:lnSpc>
                          <a:spcPct val="107000"/>
                        </a:lnSpc>
                        <a:spcAft>
                          <a:spcPts val="0"/>
                        </a:spcAft>
                      </a:pPr>
                      <a:r>
                        <a:rPr lang="en-US" sz="1000" dirty="0">
                          <a:effectLst/>
                        </a:rPr>
                        <a:t>Variable</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solidFill>
                      <a:schemeClr val="accent1">
                        <a:lumMod val="60000"/>
                        <a:lumOff val="40000"/>
                      </a:schemeClr>
                    </a:solidFill>
                  </a:tcPr>
                </a:tc>
                <a:tc>
                  <a:txBody>
                    <a:bodyPr/>
                    <a:lstStyle/>
                    <a:p>
                      <a:pPr marR="6350" algn="ctr">
                        <a:lnSpc>
                          <a:spcPct val="107000"/>
                        </a:lnSpc>
                        <a:spcAft>
                          <a:spcPts val="0"/>
                        </a:spcAft>
                      </a:pPr>
                      <a:r>
                        <a:rPr lang="en-US" sz="1000" dirty="0">
                          <a:effectLst/>
                        </a:rPr>
                        <a:t>Abs(DA)</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solidFill>
                      <a:schemeClr val="accent1">
                        <a:lumMod val="60000"/>
                        <a:lumOff val="40000"/>
                      </a:schemeClr>
                    </a:solidFill>
                  </a:tcPr>
                </a:tc>
                <a:tc>
                  <a:txBody>
                    <a:bodyPr/>
                    <a:lstStyle/>
                    <a:p>
                      <a:pPr marR="6350" algn="ctr">
                        <a:lnSpc>
                          <a:spcPct val="107000"/>
                        </a:lnSpc>
                        <a:spcAft>
                          <a:spcPts val="0"/>
                        </a:spcAft>
                      </a:pPr>
                      <a:r>
                        <a:rPr lang="en-US" sz="1000">
                          <a:effectLst/>
                        </a:rPr>
                        <a:t>AGROWTH</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solidFill>
                      <a:schemeClr val="accent1">
                        <a:lumMod val="60000"/>
                        <a:lumOff val="40000"/>
                      </a:schemeClr>
                    </a:solidFill>
                  </a:tcPr>
                </a:tc>
                <a:tc>
                  <a:txBody>
                    <a:bodyPr/>
                    <a:lstStyle/>
                    <a:p>
                      <a:pPr marR="6350" algn="ctr">
                        <a:lnSpc>
                          <a:spcPct val="107000"/>
                        </a:lnSpc>
                        <a:spcAft>
                          <a:spcPts val="0"/>
                        </a:spcAft>
                      </a:pPr>
                      <a:r>
                        <a:rPr lang="en-US" sz="1000">
                          <a:effectLst/>
                        </a:rPr>
                        <a:t>FLEV</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solidFill>
                      <a:schemeClr val="accent1">
                        <a:lumMod val="60000"/>
                        <a:lumOff val="40000"/>
                      </a:schemeClr>
                    </a:solidFill>
                  </a:tcPr>
                </a:tc>
                <a:tc>
                  <a:txBody>
                    <a:bodyPr/>
                    <a:lstStyle/>
                    <a:p>
                      <a:pPr marR="6350" algn="ctr">
                        <a:lnSpc>
                          <a:spcPct val="107000"/>
                        </a:lnSpc>
                        <a:spcAft>
                          <a:spcPts val="0"/>
                        </a:spcAft>
                      </a:pPr>
                      <a:r>
                        <a:rPr lang="en-US" sz="1000">
                          <a:effectLst/>
                        </a:rPr>
                        <a:t>TA</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solidFill>
                      <a:schemeClr val="accent1">
                        <a:lumMod val="60000"/>
                        <a:lumOff val="40000"/>
                      </a:schemeClr>
                    </a:solidFill>
                  </a:tcPr>
                </a:tc>
                <a:tc>
                  <a:txBody>
                    <a:bodyPr/>
                    <a:lstStyle/>
                    <a:p>
                      <a:pPr marR="6350" algn="ctr">
                        <a:lnSpc>
                          <a:spcPct val="107000"/>
                        </a:lnSpc>
                        <a:spcAft>
                          <a:spcPts val="0"/>
                        </a:spcAft>
                      </a:pPr>
                      <a:r>
                        <a:rPr lang="en-US" sz="1000" dirty="0">
                          <a:effectLst/>
                        </a:rPr>
                        <a:t>EPS</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solidFill>
                      <a:schemeClr val="accent1">
                        <a:lumMod val="60000"/>
                        <a:lumOff val="40000"/>
                      </a:schemeClr>
                    </a:solidFill>
                  </a:tcPr>
                </a:tc>
                <a:tc>
                  <a:txBody>
                    <a:bodyPr/>
                    <a:lstStyle/>
                    <a:p>
                      <a:pPr marR="6350" algn="ctr">
                        <a:lnSpc>
                          <a:spcPct val="107000"/>
                        </a:lnSpc>
                        <a:spcAft>
                          <a:spcPts val="0"/>
                        </a:spcAft>
                      </a:pPr>
                      <a:r>
                        <a:rPr lang="en-US" sz="1000">
                          <a:effectLst/>
                        </a:rPr>
                        <a:t>BOARDIND</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solidFill>
                      <a:schemeClr val="accent1">
                        <a:lumMod val="60000"/>
                        <a:lumOff val="40000"/>
                      </a:schemeClr>
                    </a:solidFill>
                  </a:tcPr>
                </a:tc>
                <a:tc>
                  <a:txBody>
                    <a:bodyPr/>
                    <a:lstStyle/>
                    <a:p>
                      <a:pPr marR="6350" algn="ctr">
                        <a:lnSpc>
                          <a:spcPct val="107000"/>
                        </a:lnSpc>
                        <a:spcAft>
                          <a:spcPts val="0"/>
                        </a:spcAft>
                      </a:pPr>
                      <a:r>
                        <a:rPr lang="en-US" sz="1000">
                          <a:effectLst/>
                        </a:rPr>
                        <a:t>BOARDS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solidFill>
                      <a:schemeClr val="accent1">
                        <a:lumMod val="60000"/>
                        <a:lumOff val="40000"/>
                      </a:schemeClr>
                    </a:solidFill>
                  </a:tcPr>
                </a:tc>
                <a:tc>
                  <a:txBody>
                    <a:bodyPr/>
                    <a:lstStyle/>
                    <a:p>
                      <a:pPr marR="6350" algn="ctr">
                        <a:lnSpc>
                          <a:spcPct val="107000"/>
                        </a:lnSpc>
                        <a:spcAft>
                          <a:spcPts val="0"/>
                        </a:spcAft>
                      </a:pPr>
                      <a:r>
                        <a:rPr lang="en-US" sz="1000" dirty="0">
                          <a:effectLst/>
                        </a:rPr>
                        <a:t>DUALITY</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solidFill>
                      <a:schemeClr val="accent1">
                        <a:lumMod val="60000"/>
                        <a:lumOff val="40000"/>
                      </a:schemeClr>
                    </a:solidFill>
                  </a:tcPr>
                </a:tc>
                <a:tc>
                  <a:txBody>
                    <a:bodyPr/>
                    <a:lstStyle/>
                    <a:p>
                      <a:pPr marR="6350" algn="ctr">
                        <a:lnSpc>
                          <a:spcPct val="107000"/>
                        </a:lnSpc>
                        <a:spcAft>
                          <a:spcPts val="0"/>
                        </a:spcAft>
                      </a:pPr>
                      <a:r>
                        <a:rPr lang="en-US" sz="1000" dirty="0">
                          <a:effectLst/>
                        </a:rPr>
                        <a:t>INTOWN        </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val="3549688902"/>
                  </a:ext>
                </a:extLst>
              </a:tr>
              <a:tr h="222795">
                <a:tc>
                  <a:txBody>
                    <a:bodyPr/>
                    <a:lstStyle/>
                    <a:p>
                      <a:pPr marR="6350">
                        <a:lnSpc>
                          <a:spcPct val="107000"/>
                        </a:lnSpc>
                        <a:spcAft>
                          <a:spcPts val="0"/>
                        </a:spcAft>
                      </a:pPr>
                      <a:r>
                        <a:rPr lang="en-US" sz="1000">
                          <a:effectLst/>
                        </a:rPr>
                        <a:t>Abs (DA)</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3763498309"/>
                  </a:ext>
                </a:extLst>
              </a:tr>
              <a:tr h="222795">
                <a:tc>
                  <a:txBody>
                    <a:bodyPr/>
                    <a:lstStyle/>
                    <a:p>
                      <a:pP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582190553"/>
                  </a:ext>
                </a:extLst>
              </a:tr>
              <a:tr h="222795">
                <a:tc>
                  <a:txBody>
                    <a:bodyPr/>
                    <a:lstStyle/>
                    <a:p>
                      <a:pPr>
                        <a:lnSpc>
                          <a:spcPct val="107000"/>
                        </a:lnSpc>
                        <a:spcAft>
                          <a:spcPts val="0"/>
                        </a:spcAft>
                      </a:pPr>
                      <a:r>
                        <a:rPr lang="en-US" sz="1000">
                          <a:effectLst/>
                        </a:rPr>
                        <a:t>AGROWTH</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dirty="0">
                          <a:effectLst/>
                        </a:rPr>
                        <a:t>-0.004</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dirty="0">
                          <a:effectLst/>
                        </a:rPr>
                        <a:t> </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3227486417"/>
                  </a:ext>
                </a:extLst>
              </a:tr>
              <a:tr h="222795">
                <a:tc>
                  <a:txBody>
                    <a:bodyPr/>
                    <a:lstStyle/>
                    <a:p>
                      <a:pPr>
                        <a:lnSpc>
                          <a:spcPct val="107000"/>
                        </a:lnSpc>
                        <a:spcAft>
                          <a:spcPts val="0"/>
                        </a:spcAft>
                      </a:pPr>
                      <a:r>
                        <a:rPr lang="en-US" sz="1000">
                          <a:effectLst/>
                        </a:rPr>
                        <a:t>Sig.</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(0.483)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921241042"/>
                  </a:ext>
                </a:extLst>
              </a:tr>
              <a:tr h="256992">
                <a:tc>
                  <a:txBody>
                    <a:bodyPr/>
                    <a:lstStyle/>
                    <a:p>
                      <a:pPr>
                        <a:lnSpc>
                          <a:spcPct val="107000"/>
                        </a:lnSpc>
                        <a:spcAft>
                          <a:spcPts val="0"/>
                        </a:spcAft>
                      </a:pPr>
                      <a:r>
                        <a:rPr lang="en-US" sz="1000">
                          <a:effectLst/>
                        </a:rPr>
                        <a:t>FLEV</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dirty="0">
                          <a:effectLst/>
                        </a:rPr>
                        <a:t>0.009</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-0.083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3340704282"/>
                  </a:ext>
                </a:extLst>
              </a:tr>
              <a:tr h="222795">
                <a:tc>
                  <a:txBody>
                    <a:bodyPr/>
                    <a:lstStyle/>
                    <a:p>
                      <a:pPr>
                        <a:lnSpc>
                          <a:spcPct val="107000"/>
                        </a:lnSpc>
                        <a:spcAft>
                          <a:spcPts val="0"/>
                        </a:spcAft>
                      </a:pPr>
                      <a:r>
                        <a:rPr lang="en-US" sz="1000">
                          <a:effectLst/>
                        </a:rPr>
                        <a:t>Sig.</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(0.465)</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dirty="0">
                          <a:effectLst/>
                        </a:rPr>
                        <a:t>(0.205)</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dirty="0">
                          <a:effectLst/>
                        </a:rPr>
                        <a:t> </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192864875"/>
                  </a:ext>
                </a:extLst>
              </a:tr>
              <a:tr h="265829">
                <a:tc>
                  <a:txBody>
                    <a:bodyPr/>
                    <a:lstStyle/>
                    <a:p>
                      <a:pPr>
                        <a:lnSpc>
                          <a:spcPct val="107000"/>
                        </a:lnSpc>
                        <a:spcAft>
                          <a:spcPts val="0"/>
                        </a:spcAft>
                      </a:pPr>
                      <a:r>
                        <a:rPr lang="en-US" sz="1000">
                          <a:effectLst/>
                        </a:rPr>
                        <a:t>TA</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L="38100" marR="38100" algn="r">
                        <a:lnSpc>
                          <a:spcPts val="1600"/>
                        </a:lnSpc>
                        <a:spcAft>
                          <a:spcPts val="0"/>
                        </a:spcAft>
                      </a:pPr>
                      <a:r>
                        <a:rPr lang="en-GB" sz="1000">
                          <a:effectLst/>
                        </a:rPr>
                        <a:t>-0.177</a:t>
                      </a:r>
                      <a:r>
                        <a:rPr lang="en-GB" sz="1000" baseline="30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R="6350" algn="ctr">
                        <a:lnSpc>
                          <a:spcPct val="107000"/>
                        </a:lnSpc>
                        <a:spcAft>
                          <a:spcPts val="0"/>
                        </a:spcAft>
                      </a:pPr>
                      <a:r>
                        <a:rPr lang="en-GB" sz="1000">
                          <a:effectLst/>
                        </a:rPr>
                        <a:t>0.023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0.443</a:t>
                      </a:r>
                      <a:r>
                        <a:rPr lang="en-GB" sz="1000" baseline="30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dirty="0">
                          <a:effectLst/>
                        </a:rPr>
                        <a:t>1</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4091729307"/>
                  </a:ext>
                </a:extLst>
              </a:tr>
              <a:tr h="222795">
                <a:tc>
                  <a:txBody>
                    <a:bodyPr/>
                    <a:lstStyle/>
                    <a:p>
                      <a:pPr>
                        <a:lnSpc>
                          <a:spcPct val="107000"/>
                        </a:lnSpc>
                        <a:spcAft>
                          <a:spcPts val="0"/>
                        </a:spcAft>
                      </a:pPr>
                      <a:r>
                        <a:rPr lang="en-US" sz="1000">
                          <a:effectLst/>
                        </a:rPr>
                        <a:t>Sig.</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(0.039)</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(0.411)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(0.000)</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741036958"/>
                  </a:ext>
                </a:extLst>
              </a:tr>
              <a:tr h="222795">
                <a:tc>
                  <a:txBody>
                    <a:bodyPr/>
                    <a:lstStyle/>
                    <a:p>
                      <a:pPr>
                        <a:lnSpc>
                          <a:spcPct val="107000"/>
                        </a:lnSpc>
                        <a:spcAft>
                          <a:spcPts val="0"/>
                        </a:spcAft>
                      </a:pPr>
                      <a:r>
                        <a:rPr lang="en-US" sz="1000">
                          <a:effectLst/>
                        </a:rPr>
                        <a:t>EPS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-0.204</a:t>
                      </a:r>
                      <a:r>
                        <a:rPr lang="en-GB" sz="1000" baseline="30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0.318</a:t>
                      </a:r>
                      <a:r>
                        <a:rPr lang="en-GB" sz="1000" baseline="30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-0.136</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0.065</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564116932"/>
                  </a:ext>
                </a:extLst>
              </a:tr>
              <a:tr h="222795">
                <a:tc>
                  <a:txBody>
                    <a:bodyPr/>
                    <a:lstStyle/>
                    <a:p>
                      <a:pPr>
                        <a:lnSpc>
                          <a:spcPct val="107000"/>
                        </a:lnSpc>
                        <a:spcAft>
                          <a:spcPts val="0"/>
                        </a:spcAft>
                      </a:pPr>
                      <a:r>
                        <a:rPr lang="en-US" sz="1000">
                          <a:effectLst/>
                        </a:rPr>
                        <a:t>Sig.</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(0.021)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(0.001)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(0.089)</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(0.259)</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4189991608"/>
                  </a:ext>
                </a:extLst>
              </a:tr>
              <a:tr h="265829">
                <a:tc>
                  <a:txBody>
                    <a:bodyPr/>
                    <a:lstStyle/>
                    <a:p>
                      <a:pPr>
                        <a:lnSpc>
                          <a:spcPct val="107000"/>
                        </a:lnSpc>
                        <a:spcAft>
                          <a:spcPts val="0"/>
                        </a:spcAft>
                      </a:pPr>
                      <a:r>
                        <a:rPr lang="en-US" sz="1000">
                          <a:effectLst/>
                        </a:rPr>
                        <a:t>BOARDIND</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-0.046</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0.239</a:t>
                      </a:r>
                      <a:r>
                        <a:rPr lang="en-GB" sz="1000" baseline="30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0.119</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38100">
                        <a:lnSpc>
                          <a:spcPts val="1600"/>
                        </a:lnSpc>
                        <a:spcAft>
                          <a:spcPts val="0"/>
                        </a:spcAft>
                      </a:pPr>
                      <a:r>
                        <a:rPr lang="en-GB" sz="1000">
                          <a:effectLst/>
                        </a:rPr>
                        <a:t>    0.206</a:t>
                      </a:r>
                      <a:r>
                        <a:rPr lang="en-GB" sz="1000" baseline="30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tc>
                  <a:txBody>
                    <a:bodyPr/>
                    <a:lstStyle/>
                    <a:p>
                      <a:pPr marR="6350" algn="ctr">
                        <a:lnSpc>
                          <a:spcPct val="107000"/>
                        </a:lnSpc>
                        <a:spcAft>
                          <a:spcPts val="0"/>
                        </a:spcAft>
                      </a:pPr>
                      <a:r>
                        <a:rPr lang="en-GB" sz="1000">
                          <a:effectLst/>
                        </a:rPr>
                        <a:t>0.063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383968678"/>
                  </a:ext>
                </a:extLst>
              </a:tr>
              <a:tr h="222795">
                <a:tc>
                  <a:txBody>
                    <a:bodyPr/>
                    <a:lstStyle/>
                    <a:p>
                      <a:pPr>
                        <a:lnSpc>
                          <a:spcPct val="107000"/>
                        </a:lnSpc>
                        <a:spcAft>
                          <a:spcPts val="0"/>
                        </a:spcAft>
                      </a:pPr>
                      <a:r>
                        <a:rPr lang="en-US" sz="1000">
                          <a:effectLst/>
                        </a:rPr>
                        <a:t>Sig.</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(0.326)</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(0.008)</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(0.120)</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(0.020)</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(0.266)</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002964747"/>
                  </a:ext>
                </a:extLst>
              </a:tr>
              <a:tr h="222795">
                <a:tc>
                  <a:txBody>
                    <a:bodyPr/>
                    <a:lstStyle/>
                    <a:p>
                      <a:pPr>
                        <a:lnSpc>
                          <a:spcPct val="107000"/>
                        </a:lnSpc>
                        <a:spcAft>
                          <a:spcPts val="0"/>
                        </a:spcAft>
                      </a:pPr>
                      <a:r>
                        <a:rPr lang="en-US" sz="1000">
                          <a:effectLst/>
                        </a:rPr>
                        <a:t>BOARDS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-0.175</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-0.118</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0.587</a:t>
                      </a:r>
                      <a:r>
                        <a:rPr lang="en-GB" sz="1000" baseline="30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0.133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-0.077</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-0.119</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359629815"/>
                  </a:ext>
                </a:extLst>
              </a:tr>
              <a:tr h="222795">
                <a:tc>
                  <a:txBody>
                    <a:bodyPr/>
                    <a:lstStyle/>
                    <a:p>
                      <a:pPr>
                        <a:lnSpc>
                          <a:spcPct val="107000"/>
                        </a:lnSpc>
                        <a:spcAft>
                          <a:spcPts val="0"/>
                        </a:spcAft>
                      </a:pPr>
                      <a:r>
                        <a:rPr lang="en-US" sz="1000">
                          <a:effectLst/>
                        </a:rPr>
                        <a:t>Sig.</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(0.056)</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(0.144)</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(0.000)</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(0.116)</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(0.244)</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(0.142)</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2389192855"/>
                  </a:ext>
                </a:extLst>
              </a:tr>
              <a:tr h="222795">
                <a:tc>
                  <a:txBody>
                    <a:bodyPr/>
                    <a:lstStyle/>
                    <a:p>
                      <a:pPr>
                        <a:lnSpc>
                          <a:spcPct val="107000"/>
                        </a:lnSpc>
                        <a:spcAft>
                          <a:spcPts val="0"/>
                        </a:spcAft>
                      </a:pPr>
                      <a:r>
                        <a:rPr lang="en-US" sz="1000">
                          <a:effectLst/>
                        </a:rPr>
                        <a:t>DUALITY</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0.063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-0.030</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-0.215</a:t>
                      </a:r>
                      <a:r>
                        <a:rPr lang="en-GB" sz="1000" baseline="30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-0.239</a:t>
                      </a:r>
                      <a:r>
                        <a:rPr lang="en-GB" sz="1000" baseline="30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-0.281</a:t>
                      </a:r>
                      <a:r>
                        <a:rPr lang="en-GB" sz="1000" baseline="30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-0.016</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-0.093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466933833"/>
                  </a:ext>
                </a:extLst>
              </a:tr>
              <a:tr h="222795">
                <a:tc>
                  <a:txBody>
                    <a:bodyPr/>
                    <a:lstStyle/>
                    <a:p>
                      <a:pPr>
                        <a:lnSpc>
                          <a:spcPct val="107000"/>
                        </a:lnSpc>
                        <a:spcAft>
                          <a:spcPts val="0"/>
                        </a:spcAft>
                      </a:pPr>
                      <a:r>
                        <a:rPr lang="en-US" sz="1000">
                          <a:effectLst/>
                        </a:rPr>
                        <a:t>Sig.</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(0.265)</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(0.385)</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(0.016)</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(0.008)</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(0.002)</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(0.437)</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(0.201)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4247254730"/>
                  </a:ext>
                </a:extLst>
              </a:tr>
              <a:tr h="222795">
                <a:tc>
                  <a:txBody>
                    <a:bodyPr/>
                    <a:lstStyle/>
                    <a:p>
                      <a:pPr marR="6350">
                        <a:lnSpc>
                          <a:spcPct val="107000"/>
                        </a:lnSpc>
                        <a:spcAft>
                          <a:spcPts val="0"/>
                        </a:spcAft>
                      </a:pPr>
                      <a:r>
                        <a:rPr lang="en-US" sz="1000">
                          <a:effectLst/>
                        </a:rPr>
                        <a:t>INTOWN</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lgn="ctr">
                        <a:lnSpc>
                          <a:spcPct val="107000"/>
                        </a:lnSpc>
                        <a:spcAft>
                          <a:spcPts val="0"/>
                        </a:spcAft>
                      </a:pPr>
                      <a:r>
                        <a:rPr lang="en-GB" sz="1000">
                          <a:effectLst/>
                        </a:rPr>
                        <a:t>0.044</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lgn="ctr">
                        <a:lnSpc>
                          <a:spcPct val="107000"/>
                        </a:lnSpc>
                        <a:spcAft>
                          <a:spcPts val="0"/>
                        </a:spcAft>
                      </a:pPr>
                      <a:r>
                        <a:rPr lang="en-GB" sz="1000">
                          <a:effectLst/>
                        </a:rPr>
                        <a:t>0.001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lgn="ctr">
                        <a:lnSpc>
                          <a:spcPct val="107000"/>
                        </a:lnSpc>
                        <a:spcAft>
                          <a:spcPts val="0"/>
                        </a:spcAft>
                      </a:pPr>
                      <a:r>
                        <a:rPr lang="en-GB" sz="1000">
                          <a:effectLst/>
                        </a:rPr>
                        <a:t>0.127</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lgn="ctr">
                        <a:lnSpc>
                          <a:spcPct val="107000"/>
                        </a:lnSpc>
                        <a:spcAft>
                          <a:spcPts val="0"/>
                        </a:spcAft>
                      </a:pPr>
                      <a:r>
                        <a:rPr lang="en-GB" sz="1000">
                          <a:effectLst/>
                        </a:rPr>
                        <a:t>0.043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lgn="ctr">
                        <a:lnSpc>
                          <a:spcPct val="107000"/>
                        </a:lnSpc>
                        <a:spcAft>
                          <a:spcPts val="0"/>
                        </a:spcAft>
                      </a:pPr>
                      <a:r>
                        <a:rPr lang="en-GB" sz="1000">
                          <a:effectLst/>
                        </a:rPr>
                        <a:t>-0.041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lgn="ctr">
                        <a:lnSpc>
                          <a:spcPct val="107000"/>
                        </a:lnSpc>
                        <a:spcAft>
                          <a:spcPts val="0"/>
                        </a:spcAft>
                      </a:pPr>
                      <a:r>
                        <a:rPr lang="en-GB" sz="1000">
                          <a:effectLst/>
                        </a:rPr>
                        <a:t>-0.043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lgn="ctr">
                        <a:lnSpc>
                          <a:spcPct val="107000"/>
                        </a:lnSpc>
                        <a:spcAft>
                          <a:spcPts val="0"/>
                        </a:spcAft>
                      </a:pPr>
                      <a:r>
                        <a:rPr lang="en-US" sz="1000">
                          <a:effectLst/>
                        </a:rPr>
                        <a:t>0 </a:t>
                      </a:r>
                      <a:r>
                        <a:rPr lang="en-GB" sz="1000">
                          <a:effectLst/>
                        </a:rPr>
                        <a:t>.128</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lgn="ctr">
                        <a:lnSpc>
                          <a:spcPct val="107000"/>
                        </a:lnSpc>
                        <a:spcAft>
                          <a:spcPts val="0"/>
                        </a:spcAft>
                      </a:pPr>
                      <a:r>
                        <a:rPr lang="en-GB" sz="1000">
                          <a:effectLst/>
                        </a:rPr>
                        <a:t>-0.067</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lgn="ctr">
                        <a:lnSpc>
                          <a:spcPct val="107000"/>
                        </a:lnSpc>
                        <a:spcAft>
                          <a:spcPts val="0"/>
                        </a:spcAft>
                      </a:pPr>
                      <a:r>
                        <a:rPr lang="en-US" sz="1000">
                          <a:effectLst/>
                        </a:rPr>
                        <a:t>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553020372"/>
                  </a:ext>
                </a:extLst>
              </a:tr>
              <a:tr h="222795">
                <a:tc>
                  <a:txBody>
                    <a:bodyPr/>
                    <a:lstStyle/>
                    <a:p>
                      <a:pPr>
                        <a:lnSpc>
                          <a:spcPct val="107000"/>
                        </a:lnSpc>
                        <a:spcAft>
                          <a:spcPts val="0"/>
                        </a:spcAft>
                      </a:pPr>
                      <a:r>
                        <a:rPr lang="en-US" sz="1000" dirty="0">
                          <a:effectLst/>
                        </a:rPr>
                        <a:t>Sig</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a:effectLst/>
                        </a:rPr>
                        <a:t>(0.333)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dirty="0">
                          <a:effectLst/>
                        </a:rPr>
                        <a:t>(0.496)</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(0.103)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a:effectLst/>
                        </a:rPr>
                        <a:t>(0.334)</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dirty="0">
                          <a:effectLst/>
                        </a:rPr>
                        <a:t>(0.341)</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dirty="0">
                          <a:effectLst/>
                        </a:rPr>
                        <a:t>(0.334)</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dirty="0">
                          <a:effectLst/>
                        </a:rPr>
                        <a:t>(0.124)</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GB" sz="1000" dirty="0">
                          <a:effectLst/>
                        </a:rPr>
                        <a:t>(0.254)</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marR="6350" algn="ctr">
                        <a:lnSpc>
                          <a:spcPct val="107000"/>
                        </a:lnSpc>
                        <a:spcAft>
                          <a:spcPts val="0"/>
                        </a:spcAft>
                      </a:pPr>
                      <a:r>
                        <a:rPr lang="en-US" sz="1000" dirty="0">
                          <a:effectLst/>
                        </a:rPr>
                        <a:t>-----</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3207279051"/>
                  </a:ext>
                </a:extLst>
              </a:tr>
            </a:tbl>
          </a:graphicData>
        </a:graphic>
      </p:graphicFrame>
      <p:sp>
        <p:nvSpPr>
          <p:cNvPr id="3" name="Rectangle 1">
            <a:extLst>
              <a:ext uri="{FF2B5EF4-FFF2-40B4-BE49-F238E27FC236}">
                <a16:creationId xmlns:a16="http://schemas.microsoft.com/office/drawing/2014/main" id="{87AD37B3-9883-4178-A6AB-CCFEC08FE111}"/>
              </a:ext>
            </a:extLst>
          </p:cNvPr>
          <p:cNvSpPr>
            <a:spLocks noChangeArrowheads="1"/>
          </p:cNvSpPr>
          <p:nvPr/>
        </p:nvSpPr>
        <p:spPr bwMode="auto">
          <a:xfrm>
            <a:off x="533400" y="1538307"/>
            <a:ext cx="25908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Table 4</a:t>
            </a: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Pearson</a:t>
            </a:r>
            <a:r>
              <a:rPr kumimoji="0" lang="en-US" altLang="en-US"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 correlations</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14640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l="-1000" r="-1000"/>
          </a:stretch>
        </a:blipFill>
        <a:effectLst/>
      </p:bgPr>
    </p:bg>
    <p:spTree>
      <p:nvGrpSpPr>
        <p:cNvPr id="1" name=""/>
        <p:cNvGrpSpPr/>
        <p:nvPr/>
      </p:nvGrpSpPr>
      <p:grpSpPr>
        <a:xfrm>
          <a:off x="0" y="0"/>
          <a:ext cx="0" cy="0"/>
          <a:chOff x="0" y="0"/>
          <a:chExt cx="0" cy="0"/>
        </a:xfrm>
      </p:grpSpPr>
      <p:pic>
        <p:nvPicPr>
          <p:cNvPr id="10" name="Picture 9" descr="AU_Stack_No Background-0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rmAutofit/>
          </a:bodyPr>
          <a:lstStyle/>
          <a:p>
            <a:pPr algn="l">
              <a:defRPr/>
            </a:pPr>
            <a:r>
              <a:rPr lang="en-US" altLang="en-US" sz="2800" b="1" dirty="0">
                <a:uFill>
                  <a:solidFill>
                    <a:srgbClr val="164164"/>
                  </a:solidFill>
                </a:uFill>
                <a:latin typeface="Arial" pitchFamily="34" charset="0"/>
              </a:rPr>
              <a:t>Outlines</a:t>
            </a: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457200" y="1219200"/>
            <a:ext cx="822960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lnSpc>
                <a:spcPct val="150000"/>
              </a:lnSpc>
              <a:spcBef>
                <a:spcPts val="1200"/>
              </a:spcBef>
            </a:pPr>
            <a:r>
              <a:rPr lang="en-US" sz="2400" b="1" dirty="0">
                <a:solidFill>
                  <a:srgbClr val="C00000"/>
                </a:solidFill>
                <a:effectLst>
                  <a:outerShdw blurRad="38100" dist="38100" dir="2700000" algn="tl">
                    <a:srgbClr val="000000">
                      <a:alpha val="43137"/>
                    </a:srgbClr>
                  </a:outerShdw>
                </a:effectLst>
                <a:latin typeface="Arial" charset="0"/>
              </a:rPr>
              <a:t>Introduction</a:t>
            </a:r>
            <a:endParaRPr lang="en-US" altLang="en-US" sz="2400" b="1" dirty="0">
              <a:solidFill>
                <a:srgbClr val="C00000"/>
              </a:solidFill>
              <a:effectLst>
                <a:outerShdw blurRad="38100" dist="38100" dir="2700000" algn="tl">
                  <a:srgbClr val="000000">
                    <a:alpha val="43137"/>
                  </a:srgbClr>
                </a:outerShdw>
              </a:effectLst>
              <a:latin typeface="Arial" charset="0"/>
            </a:endParaRPr>
          </a:p>
          <a:p>
            <a:pPr lvl="1">
              <a:lnSpc>
                <a:spcPct val="150000"/>
              </a:lnSpc>
              <a:spcBef>
                <a:spcPts val="1200"/>
              </a:spcBef>
            </a:pPr>
            <a:r>
              <a:rPr lang="en-GB" sz="2400" b="1" dirty="0">
                <a:solidFill>
                  <a:srgbClr val="C00000"/>
                </a:solidFill>
                <a:effectLst>
                  <a:outerShdw blurRad="38100" dist="38100" dir="2700000" algn="tl">
                    <a:srgbClr val="000000">
                      <a:alpha val="43137"/>
                    </a:srgbClr>
                  </a:outerShdw>
                </a:effectLst>
                <a:latin typeface="Arial" charset="0"/>
              </a:rPr>
              <a:t>Study problem</a:t>
            </a:r>
          </a:p>
          <a:p>
            <a:pPr lvl="1">
              <a:lnSpc>
                <a:spcPct val="150000"/>
              </a:lnSpc>
              <a:spcBef>
                <a:spcPts val="1200"/>
              </a:spcBef>
            </a:pPr>
            <a:r>
              <a:rPr lang="en-GB" sz="2400" b="1" dirty="0">
                <a:solidFill>
                  <a:srgbClr val="C00000"/>
                </a:solidFill>
                <a:effectLst>
                  <a:outerShdw blurRad="38100" dist="38100" dir="2700000" algn="tl">
                    <a:srgbClr val="000000">
                      <a:alpha val="43137"/>
                    </a:srgbClr>
                  </a:outerShdw>
                </a:effectLst>
                <a:latin typeface="Arial" charset="0"/>
              </a:rPr>
              <a:t>Study importance</a:t>
            </a:r>
          </a:p>
          <a:p>
            <a:pPr lvl="1">
              <a:lnSpc>
                <a:spcPct val="150000"/>
              </a:lnSpc>
              <a:spcBef>
                <a:spcPts val="1200"/>
              </a:spcBef>
            </a:pPr>
            <a:r>
              <a:rPr lang="en-US" sz="2400" b="1" dirty="0">
                <a:solidFill>
                  <a:srgbClr val="C00000"/>
                </a:solidFill>
                <a:effectLst>
                  <a:outerShdw blurRad="38100" dist="38100" dir="2700000" algn="tl">
                    <a:srgbClr val="000000">
                      <a:alpha val="43137"/>
                    </a:srgbClr>
                  </a:outerShdw>
                </a:effectLst>
                <a:latin typeface="Arial" charset="0"/>
              </a:rPr>
              <a:t>Research Methodology</a:t>
            </a:r>
            <a:endParaRPr lang="en-GB" sz="2400" b="1" dirty="0">
              <a:solidFill>
                <a:srgbClr val="C00000"/>
              </a:solidFill>
              <a:effectLst>
                <a:outerShdw blurRad="38100" dist="38100" dir="2700000" algn="tl">
                  <a:srgbClr val="000000">
                    <a:alpha val="43137"/>
                  </a:srgbClr>
                </a:outerShdw>
              </a:effectLst>
              <a:latin typeface="Arial" charset="0"/>
            </a:endParaRPr>
          </a:p>
          <a:p>
            <a:pPr lvl="1">
              <a:lnSpc>
                <a:spcPct val="150000"/>
              </a:lnSpc>
              <a:spcBef>
                <a:spcPts val="1200"/>
              </a:spcBef>
            </a:pPr>
            <a:r>
              <a:rPr lang="en-US" sz="2400" b="1" dirty="0">
                <a:solidFill>
                  <a:srgbClr val="C00000"/>
                </a:solidFill>
                <a:effectLst>
                  <a:outerShdw blurRad="38100" dist="38100" dir="2700000" algn="tl">
                    <a:srgbClr val="000000">
                      <a:alpha val="43137"/>
                    </a:srgbClr>
                  </a:outerShdw>
                </a:effectLst>
                <a:latin typeface="Arial" charset="0"/>
              </a:rPr>
              <a:t>Analysis and Results</a:t>
            </a:r>
            <a:endParaRPr lang="en-GB" sz="2400" b="1" dirty="0">
              <a:solidFill>
                <a:srgbClr val="C00000"/>
              </a:solidFill>
              <a:effectLst>
                <a:outerShdw blurRad="38100" dist="38100" dir="2700000" algn="tl">
                  <a:srgbClr val="000000">
                    <a:alpha val="43137"/>
                  </a:srgbClr>
                </a:outerShdw>
              </a:effectLst>
              <a:latin typeface="Arial" charset="0"/>
            </a:endParaRPr>
          </a:p>
          <a:p>
            <a:pPr lvl="1">
              <a:lnSpc>
                <a:spcPct val="150000"/>
              </a:lnSpc>
              <a:spcBef>
                <a:spcPts val="1200"/>
              </a:spcBef>
            </a:pPr>
            <a:r>
              <a:rPr lang="en-US" sz="2400" b="1" dirty="0">
                <a:solidFill>
                  <a:srgbClr val="C00000"/>
                </a:solidFill>
                <a:effectLst>
                  <a:outerShdw blurRad="38100" dist="38100" dir="2700000" algn="tl">
                    <a:srgbClr val="000000">
                      <a:alpha val="43137"/>
                    </a:srgbClr>
                  </a:outerShdw>
                </a:effectLst>
                <a:latin typeface="Arial" charset="0"/>
              </a:rPr>
              <a:t>Conclusion</a:t>
            </a:r>
            <a:endParaRPr lang="en-US" altLang="en-US" sz="2400" dirty="0">
              <a:solidFill>
                <a:schemeClr val="tx1"/>
              </a:solidFill>
              <a:latin typeface="Arial" charset="0"/>
            </a:endParaRPr>
          </a:p>
        </p:txBody>
      </p:sp>
    </p:spTree>
    <p:extLst>
      <p:ext uri="{BB962C8B-B14F-4D97-AF65-F5344CB8AC3E}">
        <p14:creationId xmlns:p14="http://schemas.microsoft.com/office/powerpoint/2010/main" val="3238355972"/>
      </p:ext>
    </p:extLst>
  </p:cSld>
  <p:clrMapOvr>
    <a:masterClrMapping/>
  </p:clrMapOvr>
  <mc:AlternateContent xmlns:mc="http://schemas.openxmlformats.org/markup-compatibility/2006">
    <mc:Choice xmlns:p14="http://schemas.microsoft.com/office/powerpoint/2010/main" Requires="p14">
      <p:transition spd="slow" p14:dur="2000" advTm="1514"/>
    </mc:Choice>
    <mc:Fallback>
      <p:transition spd="slow" advTm="1514"/>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lvl="0" algn="l"/>
            <a:r>
              <a:rPr lang="en-US" sz="2800" b="1" dirty="0">
                <a:solidFill>
                  <a:srgbClr val="C00000"/>
                </a:solidFill>
              </a:rPr>
              <a:t>Analysis and Results</a:t>
            </a:r>
            <a:endParaRPr lang="en-GB" sz="2800" dirty="0">
              <a:solidFill>
                <a:srgbClr val="C00000"/>
              </a:solidFill>
            </a:endParaRP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381000" y="1165226"/>
            <a:ext cx="8229600" cy="509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b="1" i="1" u="sng" dirty="0">
                <a:solidFill>
                  <a:srgbClr val="C00000"/>
                </a:solidFill>
                <a:effectLst>
                  <a:outerShdw blurRad="38100" dist="38100" dir="2700000" algn="tl">
                    <a:srgbClr val="000000">
                      <a:alpha val="43137"/>
                    </a:srgbClr>
                  </a:outerShdw>
                </a:effectLst>
              </a:rPr>
              <a:t>1- </a:t>
            </a:r>
            <a:r>
              <a:rPr lang="en-US" b="1" i="1" u="sng" dirty="0">
                <a:solidFill>
                  <a:srgbClr val="C00000"/>
                </a:solidFill>
                <a:effectLst>
                  <a:outerShdw blurRad="38100" dist="38100" dir="2700000" algn="tl">
                    <a:srgbClr val="000000">
                      <a:alpha val="43137"/>
                    </a:srgbClr>
                  </a:outerShdw>
                </a:effectLst>
              </a:rPr>
              <a:t>Regression Results</a:t>
            </a:r>
            <a:endParaRPr lang="en-GB" b="1" u="sng" dirty="0">
              <a:solidFill>
                <a:srgbClr val="C00000"/>
              </a:solidFill>
              <a:effectLst>
                <a:outerShdw blurRad="38100" dist="38100" dir="2700000" algn="tl">
                  <a:srgbClr val="000000">
                    <a:alpha val="43137"/>
                  </a:srgbClr>
                </a:outerShdw>
              </a:effectLst>
            </a:endParaRPr>
          </a:p>
          <a:p>
            <a:pPr marL="0" indent="0">
              <a:buNone/>
            </a:pPr>
            <a:endParaRPr lang="en-GB" b="1" u="sng" dirty="0">
              <a:solidFill>
                <a:srgbClr val="C00000"/>
              </a:solidFill>
              <a:effectLst>
                <a:outerShdw blurRad="38100" dist="38100" dir="2700000" algn="tl">
                  <a:srgbClr val="000000">
                    <a:alpha val="43137"/>
                  </a:srgbClr>
                </a:outerShdw>
              </a:effectLst>
            </a:endParaRPr>
          </a:p>
          <a:p>
            <a:endParaRPr lang="en-GB" b="1" u="sng" dirty="0">
              <a:solidFill>
                <a:srgbClr val="C00000"/>
              </a:solidFill>
            </a:endParaRPr>
          </a:p>
          <a:p>
            <a:endParaRPr lang="en-GB" b="1" u="sng" dirty="0">
              <a:solidFill>
                <a:srgbClr val="C00000"/>
              </a:solidFill>
            </a:endParaRPr>
          </a:p>
        </p:txBody>
      </p:sp>
      <p:graphicFrame>
        <p:nvGraphicFramePr>
          <p:cNvPr id="13" name="Table 12">
            <a:extLst>
              <a:ext uri="{FF2B5EF4-FFF2-40B4-BE49-F238E27FC236}">
                <a16:creationId xmlns:a16="http://schemas.microsoft.com/office/drawing/2014/main" id="{AC59DD3D-AB03-4F6B-85D8-724EF44270EA}"/>
              </a:ext>
            </a:extLst>
          </p:cNvPr>
          <p:cNvGraphicFramePr>
            <a:graphicFrameLocks noGrp="1"/>
          </p:cNvGraphicFramePr>
          <p:nvPr>
            <p:extLst>
              <p:ext uri="{D42A27DB-BD31-4B8C-83A1-F6EECF244321}">
                <p14:modId xmlns:p14="http://schemas.microsoft.com/office/powerpoint/2010/main" val="3341772947"/>
              </p:ext>
            </p:extLst>
          </p:nvPr>
        </p:nvGraphicFramePr>
        <p:xfrm>
          <a:off x="533400" y="1981200"/>
          <a:ext cx="8229600" cy="4602170"/>
        </p:xfrm>
        <a:graphic>
          <a:graphicData uri="http://schemas.openxmlformats.org/drawingml/2006/table">
            <a:tbl>
              <a:tblPr firstRow="1" firstCol="1" bandRow="1">
                <a:tableStyleId>{5C22544A-7EE6-4342-B048-85BDC9FD1C3A}</a:tableStyleId>
              </a:tblPr>
              <a:tblGrid>
                <a:gridCol w="2589088">
                  <a:extLst>
                    <a:ext uri="{9D8B030D-6E8A-4147-A177-3AD203B41FA5}">
                      <a16:colId xmlns:a16="http://schemas.microsoft.com/office/drawing/2014/main" val="87085244"/>
                    </a:ext>
                  </a:extLst>
                </a:gridCol>
                <a:gridCol w="1664414">
                  <a:extLst>
                    <a:ext uri="{9D8B030D-6E8A-4147-A177-3AD203B41FA5}">
                      <a16:colId xmlns:a16="http://schemas.microsoft.com/office/drawing/2014/main" val="2795446536"/>
                    </a:ext>
                  </a:extLst>
                </a:gridCol>
                <a:gridCol w="1387011">
                  <a:extLst>
                    <a:ext uri="{9D8B030D-6E8A-4147-A177-3AD203B41FA5}">
                      <a16:colId xmlns:a16="http://schemas.microsoft.com/office/drawing/2014/main" val="1532771715"/>
                    </a:ext>
                  </a:extLst>
                </a:gridCol>
                <a:gridCol w="1479478">
                  <a:extLst>
                    <a:ext uri="{9D8B030D-6E8A-4147-A177-3AD203B41FA5}">
                      <a16:colId xmlns:a16="http://schemas.microsoft.com/office/drawing/2014/main" val="610949881"/>
                    </a:ext>
                  </a:extLst>
                </a:gridCol>
                <a:gridCol w="1109609">
                  <a:extLst>
                    <a:ext uri="{9D8B030D-6E8A-4147-A177-3AD203B41FA5}">
                      <a16:colId xmlns:a16="http://schemas.microsoft.com/office/drawing/2014/main" val="4179779913"/>
                    </a:ext>
                  </a:extLst>
                </a:gridCol>
              </a:tblGrid>
              <a:tr h="397346">
                <a:tc>
                  <a:txBody>
                    <a:bodyPr/>
                    <a:lstStyle/>
                    <a:p>
                      <a:pPr algn="ctr">
                        <a:lnSpc>
                          <a:spcPct val="107000"/>
                        </a:lnSpc>
                        <a:spcAft>
                          <a:spcPts val="0"/>
                        </a:spcAft>
                      </a:pPr>
                      <a:r>
                        <a:rPr lang="en-US" sz="1600">
                          <a:effectLst/>
                        </a:rPr>
                        <a:t>Variable</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6350" algn="ctr">
                        <a:lnSpc>
                          <a:spcPct val="107000"/>
                        </a:lnSpc>
                        <a:spcAft>
                          <a:spcPts val="0"/>
                        </a:spcAft>
                      </a:pPr>
                      <a:r>
                        <a:rPr lang="en-US" sz="1600">
                          <a:effectLst/>
                        </a:rPr>
                        <a:t>Coefficient</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6350" algn="ctr">
                        <a:lnSpc>
                          <a:spcPct val="107000"/>
                        </a:lnSpc>
                        <a:spcAft>
                          <a:spcPts val="0"/>
                        </a:spcAft>
                      </a:pPr>
                      <a:r>
                        <a:rPr lang="en-US" sz="1600">
                          <a:effectLst/>
                        </a:rPr>
                        <a:t>Std. Error</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6350" algn="ctr">
                        <a:lnSpc>
                          <a:spcPct val="107000"/>
                        </a:lnSpc>
                        <a:spcAft>
                          <a:spcPts val="0"/>
                        </a:spcAft>
                      </a:pPr>
                      <a:r>
                        <a:rPr lang="en-US" sz="1600">
                          <a:effectLst/>
                        </a:rPr>
                        <a:t>t-Statistic</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6350" algn="ctr">
                        <a:lnSpc>
                          <a:spcPct val="107000"/>
                        </a:lnSpc>
                        <a:spcAft>
                          <a:spcPts val="0"/>
                        </a:spcAft>
                      </a:pPr>
                      <a:r>
                        <a:rPr lang="en-US" sz="1600">
                          <a:effectLst/>
                        </a:rPr>
                        <a:t>Prob.</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270158675"/>
                  </a:ext>
                </a:extLst>
              </a:tr>
              <a:tr h="278596">
                <a:tc>
                  <a:txBody>
                    <a:bodyPr/>
                    <a:lstStyle/>
                    <a:p>
                      <a:pPr algn="ctr">
                        <a:lnSpc>
                          <a:spcPct val="107000"/>
                        </a:lnSpc>
                        <a:spcAft>
                          <a:spcPts val="0"/>
                        </a:spcAft>
                      </a:pPr>
                      <a:r>
                        <a:rPr lang="en-US" sz="1600" dirty="0">
                          <a:effectLst/>
                        </a:rPr>
                        <a:t>Control variables</a:t>
                      </a:r>
                      <a:endParaRPr lang="en-GB"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US" sz="1600">
                          <a:effectLst/>
                        </a:rPr>
                        <a:t> </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US" sz="1600">
                          <a:effectLst/>
                        </a:rPr>
                        <a:t> </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US" sz="1600">
                          <a:effectLst/>
                        </a:rPr>
                        <a:t> </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US" sz="1600">
                          <a:effectLst/>
                        </a:rPr>
                        <a:t> </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875917778"/>
                  </a:ext>
                </a:extLst>
              </a:tr>
              <a:tr h="278596">
                <a:tc>
                  <a:txBody>
                    <a:bodyPr/>
                    <a:lstStyle/>
                    <a:p>
                      <a:pPr algn="ctr">
                        <a:lnSpc>
                          <a:spcPct val="107000"/>
                        </a:lnSpc>
                        <a:spcAft>
                          <a:spcPts val="0"/>
                        </a:spcAft>
                      </a:pPr>
                      <a:r>
                        <a:rPr lang="en-US" sz="1600">
                          <a:effectLst/>
                        </a:rPr>
                        <a:t>AGROWTH</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0.000897</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0.000895</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1.001696</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0.3198</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366134619"/>
                  </a:ext>
                </a:extLst>
              </a:tr>
              <a:tr h="278596">
                <a:tc>
                  <a:txBody>
                    <a:bodyPr/>
                    <a:lstStyle/>
                    <a:p>
                      <a:pPr algn="ctr">
                        <a:lnSpc>
                          <a:spcPct val="107000"/>
                        </a:lnSpc>
                        <a:spcAft>
                          <a:spcPts val="0"/>
                        </a:spcAft>
                      </a:pPr>
                      <a:r>
                        <a:rPr lang="en-US" sz="1600" dirty="0">
                          <a:effectLst/>
                        </a:rPr>
                        <a:t>EPS</a:t>
                      </a:r>
                      <a:endParaRPr lang="en-GB"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-0.610491</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dirty="0">
                          <a:effectLst/>
                        </a:rPr>
                        <a:t>0.301727</a:t>
                      </a:r>
                      <a:endParaRPr lang="en-GB"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-2.023322</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6350" algn="ctr" defTabSz="914400" rtl="0" eaLnBrk="1" latinLnBrk="0" hangingPunct="1">
                        <a:lnSpc>
                          <a:spcPct val="107000"/>
                        </a:lnSpc>
                        <a:spcAft>
                          <a:spcPts val="0"/>
                        </a:spcAft>
                      </a:pPr>
                      <a:r>
                        <a:rPr lang="en-GB" sz="1600" b="1" kern="1200" dirty="0">
                          <a:solidFill>
                            <a:srgbClr val="C00000"/>
                          </a:solidFill>
                          <a:effectLst>
                            <a:outerShdw blurRad="38100" dist="38100" dir="2700000" algn="tl">
                              <a:srgbClr val="000000">
                                <a:alpha val="43137"/>
                              </a:srgbClr>
                            </a:outerShdw>
                          </a:effectLst>
                          <a:latin typeface="+mn-lt"/>
                          <a:ea typeface="+mn-ea"/>
                          <a:cs typeface="+mn-cs"/>
                        </a:rPr>
                        <a:t>0.0467</a:t>
                      </a:r>
                    </a:p>
                  </a:txBody>
                  <a:tcPr marL="68580" marR="68580" marT="0" marB="0" anchor="b"/>
                </a:tc>
                <a:extLst>
                  <a:ext uri="{0D108BD9-81ED-4DB2-BD59-A6C34878D82A}">
                    <a16:rowId xmlns:a16="http://schemas.microsoft.com/office/drawing/2014/main" val="1580861967"/>
                  </a:ext>
                </a:extLst>
              </a:tr>
              <a:tr h="278596">
                <a:tc>
                  <a:txBody>
                    <a:bodyPr/>
                    <a:lstStyle/>
                    <a:p>
                      <a:pPr algn="ctr">
                        <a:lnSpc>
                          <a:spcPct val="107000"/>
                        </a:lnSpc>
                        <a:spcAft>
                          <a:spcPts val="0"/>
                        </a:spcAft>
                      </a:pPr>
                      <a:r>
                        <a:rPr lang="en-US" sz="1600" dirty="0">
                          <a:effectLst/>
                        </a:rPr>
                        <a:t>FLEV</a:t>
                      </a:r>
                      <a:endParaRPr lang="en-GB"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dirty="0">
                          <a:effectLst/>
                        </a:rPr>
                        <a:t>0.062802</a:t>
                      </a:r>
                      <a:endParaRPr lang="en-GB"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0.062448</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1.005666</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0.3178</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52919064"/>
                  </a:ext>
                </a:extLst>
              </a:tr>
              <a:tr h="278596">
                <a:tc>
                  <a:txBody>
                    <a:bodyPr/>
                    <a:lstStyle/>
                    <a:p>
                      <a:pPr algn="ctr">
                        <a:lnSpc>
                          <a:spcPct val="107000"/>
                        </a:lnSpc>
                        <a:spcAft>
                          <a:spcPts val="0"/>
                        </a:spcAft>
                      </a:pPr>
                      <a:r>
                        <a:rPr lang="en-US" sz="1600" dirty="0">
                          <a:effectLst/>
                        </a:rPr>
                        <a:t>TA</a:t>
                      </a:r>
                      <a:endParaRPr lang="en-GB"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0.063824</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0.064468</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0.990013</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0.3252</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138326310"/>
                  </a:ext>
                </a:extLst>
              </a:tr>
              <a:tr h="278596">
                <a:tc>
                  <a:txBody>
                    <a:bodyPr/>
                    <a:lstStyle/>
                    <a:p>
                      <a:pPr algn="ctr">
                        <a:lnSpc>
                          <a:spcPct val="107000"/>
                        </a:lnSpc>
                        <a:spcAft>
                          <a:spcPts val="0"/>
                        </a:spcAft>
                      </a:pPr>
                      <a:r>
                        <a:rPr lang="en-US" sz="1600">
                          <a:effectLst/>
                        </a:rPr>
                        <a:t>Independent Variables</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US" sz="1600">
                          <a:effectLst/>
                        </a:rPr>
                        <a:t> </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US" sz="1600">
                          <a:effectLst/>
                        </a:rPr>
                        <a:t> </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US" sz="1600">
                          <a:effectLst/>
                        </a:rPr>
                        <a:t> </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US" sz="1600">
                          <a:effectLst/>
                        </a:rPr>
                        <a:t> </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945664442"/>
                  </a:ext>
                </a:extLst>
              </a:tr>
              <a:tr h="278596">
                <a:tc>
                  <a:txBody>
                    <a:bodyPr/>
                    <a:lstStyle/>
                    <a:p>
                      <a:pPr algn="ctr">
                        <a:lnSpc>
                          <a:spcPct val="107000"/>
                        </a:lnSpc>
                        <a:spcAft>
                          <a:spcPts val="0"/>
                        </a:spcAft>
                      </a:pPr>
                      <a:r>
                        <a:rPr lang="en-US" sz="1600">
                          <a:effectLst/>
                        </a:rPr>
                        <a:t>BOARDS</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-0.030843</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0.009283</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-3.322744</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b="1" dirty="0">
                          <a:solidFill>
                            <a:srgbClr val="C00000"/>
                          </a:solidFill>
                          <a:effectLst>
                            <a:outerShdw blurRad="38100" dist="38100" dir="2700000" algn="tl">
                              <a:srgbClr val="000000">
                                <a:alpha val="43137"/>
                              </a:srgbClr>
                            </a:outerShdw>
                          </a:effectLst>
                        </a:rPr>
                        <a:t>0.0015</a:t>
                      </a:r>
                      <a:endParaRPr lang="en-GB" sz="1600" b="1"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513172827"/>
                  </a:ext>
                </a:extLst>
              </a:tr>
              <a:tr h="278596">
                <a:tc>
                  <a:txBody>
                    <a:bodyPr/>
                    <a:lstStyle/>
                    <a:p>
                      <a:pPr algn="ctr">
                        <a:lnSpc>
                          <a:spcPct val="107000"/>
                        </a:lnSpc>
                        <a:spcAft>
                          <a:spcPts val="0"/>
                        </a:spcAft>
                      </a:pPr>
                      <a:r>
                        <a:rPr lang="en-US" sz="1600">
                          <a:effectLst/>
                        </a:rPr>
                        <a:t>BOARDIND</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0.076733</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0.029078</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2.638829</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6350" algn="ctr" defTabSz="914400" rtl="0" eaLnBrk="1" latinLnBrk="0" hangingPunct="1">
                        <a:lnSpc>
                          <a:spcPct val="107000"/>
                        </a:lnSpc>
                        <a:spcAft>
                          <a:spcPts val="0"/>
                        </a:spcAft>
                      </a:pPr>
                      <a:r>
                        <a:rPr lang="en-GB" sz="1600" b="1" kern="1200" dirty="0">
                          <a:solidFill>
                            <a:srgbClr val="C00000"/>
                          </a:solidFill>
                          <a:effectLst>
                            <a:outerShdw blurRad="38100" dist="38100" dir="2700000" algn="tl">
                              <a:srgbClr val="000000">
                                <a:alpha val="43137"/>
                              </a:srgbClr>
                            </a:outerShdw>
                          </a:effectLst>
                          <a:latin typeface="+mn-lt"/>
                          <a:ea typeface="+mn-ea"/>
                          <a:cs typeface="+mn-cs"/>
                        </a:rPr>
                        <a:t>0.0105</a:t>
                      </a:r>
                    </a:p>
                  </a:txBody>
                  <a:tcPr marL="68580" marR="68580" marT="0" marB="0" anchor="b"/>
                </a:tc>
                <a:extLst>
                  <a:ext uri="{0D108BD9-81ED-4DB2-BD59-A6C34878D82A}">
                    <a16:rowId xmlns:a16="http://schemas.microsoft.com/office/drawing/2014/main" val="4086588754"/>
                  </a:ext>
                </a:extLst>
              </a:tr>
              <a:tr h="278596">
                <a:tc>
                  <a:txBody>
                    <a:bodyPr/>
                    <a:lstStyle/>
                    <a:p>
                      <a:pPr algn="ctr">
                        <a:lnSpc>
                          <a:spcPct val="107000"/>
                        </a:lnSpc>
                        <a:spcAft>
                          <a:spcPts val="0"/>
                        </a:spcAft>
                      </a:pPr>
                      <a:r>
                        <a:rPr lang="en-US" sz="1600">
                          <a:effectLst/>
                        </a:rPr>
                        <a:t>DUALITY</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0.017500</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0.073935</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0.236695</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0.8135</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000210870"/>
                  </a:ext>
                </a:extLst>
              </a:tr>
              <a:tr h="278596">
                <a:tc>
                  <a:txBody>
                    <a:bodyPr/>
                    <a:lstStyle/>
                    <a:p>
                      <a:pPr algn="ctr">
                        <a:lnSpc>
                          <a:spcPct val="107000"/>
                        </a:lnSpc>
                        <a:spcAft>
                          <a:spcPts val="0"/>
                        </a:spcAft>
                      </a:pPr>
                      <a:r>
                        <a:rPr lang="en-US" sz="1600">
                          <a:effectLst/>
                        </a:rPr>
                        <a:t>INTOWN</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0.042286</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0.017028</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2.483308</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6350" algn="ctr" defTabSz="914400" rtl="0" eaLnBrk="1" latinLnBrk="0" hangingPunct="1">
                        <a:lnSpc>
                          <a:spcPct val="107000"/>
                        </a:lnSpc>
                        <a:spcAft>
                          <a:spcPts val="0"/>
                        </a:spcAft>
                      </a:pPr>
                      <a:r>
                        <a:rPr lang="en-GB" sz="1600" b="1" kern="1200" dirty="0">
                          <a:solidFill>
                            <a:srgbClr val="C00000"/>
                          </a:solidFill>
                          <a:effectLst>
                            <a:outerShdw blurRad="38100" dist="38100" dir="2700000" algn="tl">
                              <a:srgbClr val="000000">
                                <a:alpha val="43137"/>
                              </a:srgbClr>
                            </a:outerShdw>
                          </a:effectLst>
                          <a:latin typeface="+mn-lt"/>
                          <a:ea typeface="+mn-ea"/>
                          <a:cs typeface="+mn-cs"/>
                        </a:rPr>
                        <a:t>0.0151</a:t>
                      </a:r>
                    </a:p>
                  </a:txBody>
                  <a:tcPr marL="68580" marR="68580" marT="0" marB="0" anchor="b"/>
                </a:tc>
                <a:extLst>
                  <a:ext uri="{0D108BD9-81ED-4DB2-BD59-A6C34878D82A}">
                    <a16:rowId xmlns:a16="http://schemas.microsoft.com/office/drawing/2014/main" val="2960617116"/>
                  </a:ext>
                </a:extLst>
              </a:tr>
              <a:tr h="278596">
                <a:tc>
                  <a:txBody>
                    <a:bodyPr/>
                    <a:lstStyle/>
                    <a:p>
                      <a:pPr algn="ctr">
                        <a:lnSpc>
                          <a:spcPct val="107000"/>
                        </a:lnSpc>
                        <a:spcAft>
                          <a:spcPts val="0"/>
                        </a:spcAft>
                      </a:pPr>
                      <a:r>
                        <a:rPr lang="en-US" sz="1600">
                          <a:effectLst/>
                        </a:rPr>
                        <a:t>C</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0.316749</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0.282850</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1.119850</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0"/>
                        </a:spcAft>
                      </a:pPr>
                      <a:r>
                        <a:rPr lang="en-GB" sz="1600">
                          <a:effectLst/>
                        </a:rPr>
                        <a:t>0.2675</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950922706"/>
                  </a:ext>
                </a:extLst>
              </a:tr>
              <a:tr h="861672">
                <a:tc>
                  <a:txBody>
                    <a:bodyPr/>
                    <a:lstStyle/>
                    <a:p>
                      <a:pPr marL="0" marR="6350" algn="ctr" defTabSz="914400" rtl="0" eaLnBrk="1" latinLnBrk="0" hangingPunct="1">
                        <a:lnSpc>
                          <a:spcPct val="107000"/>
                        </a:lnSpc>
                        <a:spcAft>
                          <a:spcPts val="0"/>
                        </a:spcAft>
                      </a:pPr>
                      <a:r>
                        <a:rPr lang="en-US" sz="1600" dirty="0">
                          <a:effectLst/>
                        </a:rPr>
                        <a:t>R-</a:t>
                      </a:r>
                      <a:r>
                        <a:rPr lang="en-US" sz="1600" dirty="0" err="1">
                          <a:effectLst/>
                        </a:rPr>
                        <a:t>sq</a:t>
                      </a:r>
                      <a:r>
                        <a:rPr lang="en-US" sz="1600" dirty="0">
                          <a:effectLst/>
                        </a:rPr>
                        <a:t>:  Within                  </a:t>
                      </a:r>
                      <a:r>
                        <a:rPr lang="en-GB" sz="1600" b="1" kern="1200" dirty="0">
                          <a:solidFill>
                            <a:srgbClr val="C00000"/>
                          </a:solidFill>
                          <a:effectLst>
                            <a:outerShdw blurRad="38100" dist="38100" dir="2700000" algn="tl">
                              <a:srgbClr val="000000">
                                <a:alpha val="43137"/>
                              </a:srgbClr>
                            </a:outerShdw>
                          </a:effectLst>
                          <a:latin typeface="+mn-lt"/>
                          <a:ea typeface="+mn-ea"/>
                          <a:cs typeface="+mn-cs"/>
                        </a:rPr>
                        <a:t>0.266</a:t>
                      </a:r>
                    </a:p>
                    <a:p>
                      <a:pPr marL="0" marR="6350" algn="ctr" defTabSz="914400" rtl="0" eaLnBrk="1" latinLnBrk="0" hangingPunct="1">
                        <a:lnSpc>
                          <a:spcPct val="107000"/>
                        </a:lnSpc>
                        <a:spcAft>
                          <a:spcPts val="0"/>
                        </a:spcAft>
                      </a:pPr>
                      <a:r>
                        <a:rPr lang="en-US" sz="1600" dirty="0">
                          <a:effectLst/>
                        </a:rPr>
                        <a:t>           Between               </a:t>
                      </a:r>
                      <a:r>
                        <a:rPr lang="en-GB" sz="1600" b="1" kern="1200" dirty="0">
                          <a:solidFill>
                            <a:srgbClr val="C00000"/>
                          </a:solidFill>
                          <a:effectLst>
                            <a:outerShdw blurRad="38100" dist="38100" dir="2700000" algn="tl">
                              <a:srgbClr val="000000">
                                <a:alpha val="43137"/>
                              </a:srgbClr>
                            </a:outerShdw>
                          </a:effectLst>
                          <a:latin typeface="+mn-lt"/>
                          <a:ea typeface="+mn-ea"/>
                          <a:cs typeface="+mn-cs"/>
                        </a:rPr>
                        <a:t>0.212</a:t>
                      </a:r>
                    </a:p>
                    <a:p>
                      <a:pPr>
                        <a:lnSpc>
                          <a:spcPct val="107000"/>
                        </a:lnSpc>
                        <a:spcAft>
                          <a:spcPts val="0"/>
                        </a:spcAft>
                      </a:pPr>
                      <a:r>
                        <a:rPr lang="en-US" sz="1600" dirty="0">
                          <a:effectLst/>
                        </a:rPr>
                        <a:t>              Overall                </a:t>
                      </a:r>
                      <a:r>
                        <a:rPr lang="en-GB" sz="1600" b="1" kern="1200" dirty="0">
                          <a:solidFill>
                            <a:srgbClr val="C00000"/>
                          </a:solidFill>
                          <a:effectLst>
                            <a:outerShdw blurRad="38100" dist="38100" dir="2700000" algn="tl">
                              <a:srgbClr val="000000">
                                <a:alpha val="43137"/>
                              </a:srgbClr>
                            </a:outerShdw>
                          </a:effectLst>
                          <a:latin typeface="+mn-lt"/>
                          <a:ea typeface="+mn-ea"/>
                          <a:cs typeface="+mn-cs"/>
                        </a:rPr>
                        <a:t>0.211</a:t>
                      </a:r>
                    </a:p>
                  </a:txBody>
                  <a:tcPr marL="68580" marR="68580" marT="0" marB="0" anchor="b"/>
                </a:tc>
                <a:tc>
                  <a:txBody>
                    <a:bodyPr/>
                    <a:lstStyle/>
                    <a:p>
                      <a:pPr marR="6350" algn="ctr">
                        <a:lnSpc>
                          <a:spcPct val="107000"/>
                        </a:lnSpc>
                        <a:spcAft>
                          <a:spcPts val="0"/>
                        </a:spcAft>
                      </a:pPr>
                      <a:r>
                        <a:rPr lang="en-GB" sz="1600">
                          <a:effectLst/>
                        </a:rPr>
                        <a:t> </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gridSpan="2">
                  <a:txBody>
                    <a:bodyPr/>
                    <a:lstStyle/>
                    <a:p>
                      <a:pPr marR="6350">
                        <a:lnSpc>
                          <a:spcPct val="107000"/>
                        </a:lnSpc>
                        <a:spcAft>
                          <a:spcPts val="0"/>
                        </a:spcAft>
                      </a:pPr>
                      <a:r>
                        <a:rPr lang="en-US" sz="1600">
                          <a:effectLst/>
                        </a:rPr>
                        <a:t>F-statistic</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en-GB"/>
                    </a:p>
                  </a:txBody>
                  <a:tcPr/>
                </a:tc>
                <a:tc>
                  <a:txBody>
                    <a:bodyPr/>
                    <a:lstStyle/>
                    <a:p>
                      <a:pPr marR="6350" algn="ctr">
                        <a:lnSpc>
                          <a:spcPct val="107000"/>
                        </a:lnSpc>
                        <a:spcAft>
                          <a:spcPts val="0"/>
                        </a:spcAft>
                      </a:pPr>
                      <a:r>
                        <a:rPr lang="en-GB" sz="1600" b="1" kern="1200" dirty="0">
                          <a:solidFill>
                            <a:srgbClr val="C00000"/>
                          </a:solidFill>
                          <a:effectLst>
                            <a:outerShdw blurRad="38100" dist="38100" dir="2700000" algn="tl">
                              <a:srgbClr val="000000">
                                <a:alpha val="43137"/>
                              </a:srgbClr>
                            </a:outerShdw>
                          </a:effectLst>
                          <a:latin typeface="+mn-lt"/>
                          <a:ea typeface="+mn-ea"/>
                          <a:cs typeface="+mn-cs"/>
                        </a:rPr>
                        <a:t>9.2213</a:t>
                      </a:r>
                    </a:p>
                  </a:txBody>
                  <a:tcPr marL="68580" marR="68580" marT="0" marB="0" anchor="b"/>
                </a:tc>
                <a:extLst>
                  <a:ext uri="{0D108BD9-81ED-4DB2-BD59-A6C34878D82A}">
                    <a16:rowId xmlns:a16="http://schemas.microsoft.com/office/drawing/2014/main" val="3249578297"/>
                  </a:ext>
                </a:extLst>
              </a:tr>
              <a:tr h="278596">
                <a:tc>
                  <a:txBody>
                    <a:bodyPr/>
                    <a:lstStyle/>
                    <a:p>
                      <a:pPr>
                        <a:lnSpc>
                          <a:spcPct val="107000"/>
                        </a:lnSpc>
                        <a:spcAft>
                          <a:spcPts val="800"/>
                        </a:spcAft>
                      </a:pPr>
                      <a:r>
                        <a:rPr lang="en-US" sz="1600">
                          <a:effectLst/>
                        </a:rPr>
                        <a:t> </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R="6350" algn="ctr">
                        <a:lnSpc>
                          <a:spcPct val="107000"/>
                        </a:lnSpc>
                        <a:spcAft>
                          <a:spcPts val="800"/>
                        </a:spcAft>
                      </a:pPr>
                      <a:r>
                        <a:rPr lang="en-US" sz="1600">
                          <a:effectLst/>
                        </a:rPr>
                        <a:t> </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gridSpan="2">
                  <a:txBody>
                    <a:bodyPr/>
                    <a:lstStyle/>
                    <a:p>
                      <a:pPr marR="6350">
                        <a:lnSpc>
                          <a:spcPct val="107000"/>
                        </a:lnSpc>
                        <a:spcAft>
                          <a:spcPts val="800"/>
                        </a:spcAft>
                      </a:pPr>
                      <a:r>
                        <a:rPr lang="en-US" sz="1600">
                          <a:effectLst/>
                        </a:rPr>
                        <a:t>Prob(F-statistic)</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en-GB"/>
                    </a:p>
                  </a:txBody>
                  <a:tcPr/>
                </a:tc>
                <a:tc>
                  <a:txBody>
                    <a:bodyPr/>
                    <a:lstStyle/>
                    <a:p>
                      <a:pPr marL="0" marR="6350" algn="ctr" defTabSz="914400" rtl="0" eaLnBrk="1" latinLnBrk="0" hangingPunct="1">
                        <a:lnSpc>
                          <a:spcPct val="107000"/>
                        </a:lnSpc>
                        <a:spcAft>
                          <a:spcPts val="0"/>
                        </a:spcAft>
                      </a:pPr>
                      <a:r>
                        <a:rPr lang="en-US" sz="1600" b="1" kern="1200" dirty="0">
                          <a:solidFill>
                            <a:srgbClr val="C00000"/>
                          </a:solidFill>
                          <a:effectLst>
                            <a:outerShdw blurRad="38100" dist="38100" dir="2700000" algn="tl">
                              <a:srgbClr val="000000">
                                <a:alpha val="43137"/>
                              </a:srgbClr>
                            </a:outerShdw>
                          </a:effectLst>
                          <a:latin typeface="+mn-lt"/>
                          <a:ea typeface="+mn-ea"/>
                          <a:cs typeface="+mn-cs"/>
                        </a:rPr>
                        <a:t>0.0000</a:t>
                      </a:r>
                      <a:endParaRPr lang="en-GB" sz="1600" b="1" kern="1200" dirty="0">
                        <a:solidFill>
                          <a:srgbClr val="C00000"/>
                        </a:solidFill>
                        <a:effectLst>
                          <a:outerShdw blurRad="38100" dist="38100" dir="2700000" algn="tl">
                            <a:srgbClr val="000000">
                              <a:alpha val="43137"/>
                            </a:srgbClr>
                          </a:outerShdw>
                        </a:effectLst>
                        <a:latin typeface="+mn-lt"/>
                        <a:ea typeface="+mn-ea"/>
                        <a:cs typeface="+mn-cs"/>
                      </a:endParaRPr>
                    </a:p>
                  </a:txBody>
                  <a:tcPr marL="68580" marR="68580" marT="0" marB="0" anchor="b"/>
                </a:tc>
                <a:extLst>
                  <a:ext uri="{0D108BD9-81ED-4DB2-BD59-A6C34878D82A}">
                    <a16:rowId xmlns:a16="http://schemas.microsoft.com/office/drawing/2014/main" val="2429253713"/>
                  </a:ext>
                </a:extLst>
              </a:tr>
            </a:tbl>
          </a:graphicData>
        </a:graphic>
      </p:graphicFrame>
      <p:sp>
        <p:nvSpPr>
          <p:cNvPr id="14" name="Rectangle 4">
            <a:extLst>
              <a:ext uri="{FF2B5EF4-FFF2-40B4-BE49-F238E27FC236}">
                <a16:creationId xmlns:a16="http://schemas.microsoft.com/office/drawing/2014/main" id="{B73E3564-0A4F-4D90-81BB-6DA972907422}"/>
              </a:ext>
            </a:extLst>
          </p:cNvPr>
          <p:cNvSpPr>
            <a:spLocks noChangeArrowheads="1"/>
          </p:cNvSpPr>
          <p:nvPr/>
        </p:nvSpPr>
        <p:spPr bwMode="auto">
          <a:xfrm>
            <a:off x="535745" y="1710600"/>
            <a:ext cx="14794786"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Table 6:</a:t>
            </a:r>
            <a:r>
              <a:rPr kumimoji="0" lang="en-US" altLang="en-US" sz="17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Time fixed effects model</a:t>
            </a:r>
            <a:endParaRPr kumimoji="0" lang="en-GB" altLang="en-US" sz="1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316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lvl="0" algn="l"/>
            <a:r>
              <a:rPr lang="en-US" sz="2800" b="1" dirty="0">
                <a:solidFill>
                  <a:srgbClr val="C00000"/>
                </a:solidFill>
              </a:rPr>
              <a:t>Analysis and Results</a:t>
            </a:r>
            <a:endParaRPr lang="en-GB" sz="2800" dirty="0">
              <a:solidFill>
                <a:srgbClr val="C00000"/>
              </a:solidFill>
            </a:endParaRP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231393" y="1411289"/>
            <a:ext cx="8557007" cy="5081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2400" b="1" dirty="0">
                <a:solidFill>
                  <a:srgbClr val="C00000"/>
                </a:solidFill>
              </a:rPr>
              <a:t>1- </a:t>
            </a:r>
            <a:r>
              <a:rPr lang="en-US" sz="2400" b="1" dirty="0">
                <a:solidFill>
                  <a:srgbClr val="C00000"/>
                </a:solidFill>
              </a:rPr>
              <a:t>Regression Results</a:t>
            </a:r>
          </a:p>
          <a:p>
            <a:pPr marL="0" indent="0">
              <a:buNone/>
            </a:pPr>
            <a:endParaRPr lang="en-US" b="1" i="1" u="sng" dirty="0">
              <a:solidFill>
                <a:srgbClr val="C00000"/>
              </a:solidFill>
              <a:effectLst>
                <a:outerShdw blurRad="38100" dist="38100" dir="2700000" algn="tl">
                  <a:srgbClr val="000000">
                    <a:alpha val="43137"/>
                  </a:srgbClr>
                </a:outerShdw>
              </a:effectLst>
            </a:endParaRPr>
          </a:p>
          <a:p>
            <a:pPr marL="0" indent="0">
              <a:buNone/>
            </a:pPr>
            <a:r>
              <a:rPr lang="en-US" b="1" i="1" dirty="0">
                <a:solidFill>
                  <a:srgbClr val="0C1674"/>
                </a:solidFill>
              </a:rPr>
              <a:t>H</a:t>
            </a:r>
            <a:r>
              <a:rPr lang="en-US" b="1" i="1" baseline="-25000" dirty="0">
                <a:solidFill>
                  <a:srgbClr val="0C1674"/>
                </a:solidFill>
              </a:rPr>
              <a:t>1</a:t>
            </a:r>
            <a:r>
              <a:rPr lang="en-US" b="1" dirty="0">
                <a:solidFill>
                  <a:srgbClr val="0C1674"/>
                </a:solidFill>
              </a:rPr>
              <a:t>: </a:t>
            </a:r>
            <a:r>
              <a:rPr lang="en-US" dirty="0">
                <a:solidFill>
                  <a:srgbClr val="0C1674"/>
                </a:solidFill>
              </a:rPr>
              <a:t>Internal ownership </a:t>
            </a:r>
            <a:r>
              <a:rPr lang="en-US" b="1" dirty="0">
                <a:solidFill>
                  <a:srgbClr val="0C1674"/>
                </a:solidFill>
                <a:effectLst>
                  <a:outerShdw blurRad="38100" dist="38100" dir="2700000" algn="tl">
                    <a:srgbClr val="000000">
                      <a:alpha val="43137"/>
                    </a:srgbClr>
                  </a:outerShdw>
                </a:effectLst>
              </a:rPr>
              <a:t>negatively </a:t>
            </a:r>
            <a:r>
              <a:rPr lang="en-US" dirty="0">
                <a:solidFill>
                  <a:srgbClr val="0C1674"/>
                </a:solidFill>
              </a:rPr>
              <a:t>affects EM practices    </a:t>
            </a:r>
          </a:p>
          <a:p>
            <a:pPr marL="0" indent="0">
              <a:buNone/>
            </a:pPr>
            <a:endParaRPr lang="en-US" i="1" dirty="0">
              <a:solidFill>
                <a:srgbClr val="0C1674"/>
              </a:solidFill>
            </a:endParaRPr>
          </a:p>
          <a:p>
            <a:pPr marL="0" indent="0">
              <a:buNone/>
            </a:pPr>
            <a:r>
              <a:rPr lang="en-US" b="1" i="1" dirty="0">
                <a:solidFill>
                  <a:srgbClr val="0C1674"/>
                </a:solidFill>
              </a:rPr>
              <a:t>H</a:t>
            </a:r>
            <a:r>
              <a:rPr lang="en-US" b="1" i="1" baseline="-25000" dirty="0">
                <a:solidFill>
                  <a:srgbClr val="0C1674"/>
                </a:solidFill>
              </a:rPr>
              <a:t>2</a:t>
            </a:r>
            <a:r>
              <a:rPr lang="en-US" b="1" dirty="0">
                <a:solidFill>
                  <a:srgbClr val="0C1674"/>
                </a:solidFill>
              </a:rPr>
              <a:t>: </a:t>
            </a:r>
            <a:r>
              <a:rPr lang="en-US" dirty="0">
                <a:solidFill>
                  <a:srgbClr val="0C1674"/>
                </a:solidFill>
              </a:rPr>
              <a:t>Board size </a:t>
            </a:r>
            <a:r>
              <a:rPr lang="en-US" b="1" dirty="0">
                <a:solidFill>
                  <a:srgbClr val="0C1674"/>
                </a:solidFill>
                <a:effectLst>
                  <a:outerShdw blurRad="38100" dist="38100" dir="2700000" algn="tl">
                    <a:srgbClr val="000000">
                      <a:alpha val="43137"/>
                    </a:srgbClr>
                  </a:outerShdw>
                </a:effectLst>
              </a:rPr>
              <a:t>negatively</a:t>
            </a:r>
            <a:r>
              <a:rPr lang="en-US" dirty="0">
                <a:solidFill>
                  <a:srgbClr val="0C1674"/>
                </a:solidFill>
              </a:rPr>
              <a:t> affects EM practices.</a:t>
            </a:r>
            <a:endParaRPr lang="en-GB" dirty="0">
              <a:solidFill>
                <a:srgbClr val="0C1674"/>
              </a:solidFill>
            </a:endParaRPr>
          </a:p>
          <a:p>
            <a:pPr marL="0" indent="0">
              <a:buNone/>
            </a:pPr>
            <a:endParaRPr lang="en-GB" dirty="0">
              <a:solidFill>
                <a:srgbClr val="0C1674"/>
              </a:solidFill>
            </a:endParaRPr>
          </a:p>
          <a:p>
            <a:pPr marL="0" indent="0">
              <a:buNone/>
            </a:pPr>
            <a:r>
              <a:rPr lang="en-US" b="1" i="1" dirty="0">
                <a:solidFill>
                  <a:srgbClr val="0C1674"/>
                </a:solidFill>
              </a:rPr>
              <a:t>H</a:t>
            </a:r>
            <a:r>
              <a:rPr lang="en-US" b="1" i="1" baseline="-25000" dirty="0">
                <a:solidFill>
                  <a:srgbClr val="0C1674"/>
                </a:solidFill>
              </a:rPr>
              <a:t>3</a:t>
            </a:r>
            <a:r>
              <a:rPr lang="en-US" b="1" dirty="0">
                <a:solidFill>
                  <a:srgbClr val="0C1674"/>
                </a:solidFill>
              </a:rPr>
              <a:t>: </a:t>
            </a:r>
            <a:r>
              <a:rPr lang="en-US" dirty="0">
                <a:solidFill>
                  <a:srgbClr val="0C1674"/>
                </a:solidFill>
              </a:rPr>
              <a:t>CEO duality </a:t>
            </a:r>
            <a:r>
              <a:rPr lang="en-US" b="1" dirty="0">
                <a:solidFill>
                  <a:srgbClr val="0C1674"/>
                </a:solidFill>
                <a:effectLst>
                  <a:outerShdw blurRad="38100" dist="38100" dir="2700000" algn="tl">
                    <a:srgbClr val="000000">
                      <a:alpha val="43137"/>
                    </a:srgbClr>
                  </a:outerShdw>
                </a:effectLst>
              </a:rPr>
              <a:t>positively</a:t>
            </a:r>
            <a:r>
              <a:rPr lang="en-US" dirty="0">
                <a:solidFill>
                  <a:srgbClr val="0C1674"/>
                </a:solidFill>
              </a:rPr>
              <a:t> affects EM practices.</a:t>
            </a:r>
            <a:endParaRPr lang="en-GB" dirty="0">
              <a:solidFill>
                <a:srgbClr val="0C1674"/>
              </a:solidFill>
            </a:endParaRPr>
          </a:p>
          <a:p>
            <a:pPr marL="0" indent="0">
              <a:buNone/>
            </a:pPr>
            <a:endParaRPr lang="en-GB" dirty="0">
              <a:solidFill>
                <a:srgbClr val="0C1674"/>
              </a:solidFill>
            </a:endParaRPr>
          </a:p>
          <a:p>
            <a:pPr marL="0" indent="0">
              <a:buNone/>
            </a:pPr>
            <a:r>
              <a:rPr lang="en-US" b="1" i="1" dirty="0">
                <a:solidFill>
                  <a:srgbClr val="0C1674"/>
                </a:solidFill>
              </a:rPr>
              <a:t>H</a:t>
            </a:r>
            <a:r>
              <a:rPr lang="en-US" b="1" i="1" baseline="-25000" dirty="0">
                <a:solidFill>
                  <a:srgbClr val="0C1674"/>
                </a:solidFill>
              </a:rPr>
              <a:t>4</a:t>
            </a:r>
            <a:r>
              <a:rPr lang="en-US" b="1" dirty="0">
                <a:solidFill>
                  <a:srgbClr val="0C1674"/>
                </a:solidFill>
              </a:rPr>
              <a:t>: </a:t>
            </a:r>
            <a:r>
              <a:rPr lang="en-US" dirty="0">
                <a:solidFill>
                  <a:srgbClr val="0C1674"/>
                </a:solidFill>
              </a:rPr>
              <a:t>Board independence </a:t>
            </a:r>
            <a:r>
              <a:rPr lang="en-US" b="1" dirty="0">
                <a:solidFill>
                  <a:srgbClr val="0C1674"/>
                </a:solidFill>
                <a:effectLst>
                  <a:outerShdw blurRad="38100" dist="38100" dir="2700000" algn="tl">
                    <a:srgbClr val="000000">
                      <a:alpha val="43137"/>
                    </a:srgbClr>
                  </a:outerShdw>
                </a:effectLst>
              </a:rPr>
              <a:t>negatively</a:t>
            </a:r>
            <a:r>
              <a:rPr lang="en-US" dirty="0">
                <a:solidFill>
                  <a:srgbClr val="0C1674"/>
                </a:solidFill>
              </a:rPr>
              <a:t> affects EM practices</a:t>
            </a:r>
            <a:r>
              <a:rPr lang="en-US" i="1" dirty="0">
                <a:solidFill>
                  <a:srgbClr val="0C1674"/>
                </a:solidFill>
              </a:rPr>
              <a:t>.</a:t>
            </a:r>
          </a:p>
          <a:p>
            <a:pPr marL="0" indent="0">
              <a:buNone/>
            </a:pPr>
            <a:endParaRPr lang="en-GB" dirty="0"/>
          </a:p>
          <a:p>
            <a:pPr marL="0" indent="0">
              <a:buNone/>
            </a:pPr>
            <a:endParaRPr lang="en-GB" b="1" u="sng" dirty="0">
              <a:solidFill>
                <a:srgbClr val="C00000"/>
              </a:solidFill>
              <a:effectLst>
                <a:outerShdw blurRad="38100" dist="38100" dir="2700000" algn="tl">
                  <a:srgbClr val="000000">
                    <a:alpha val="43137"/>
                  </a:srgbClr>
                </a:outerShdw>
              </a:effectLst>
            </a:endParaRPr>
          </a:p>
          <a:p>
            <a:pPr marL="0" indent="0">
              <a:buNone/>
            </a:pPr>
            <a:endParaRPr lang="en-GB" b="1" u="sng" dirty="0">
              <a:solidFill>
                <a:srgbClr val="C00000"/>
              </a:solidFill>
              <a:effectLst>
                <a:outerShdw blurRad="38100" dist="38100" dir="2700000" algn="tl">
                  <a:srgbClr val="000000">
                    <a:alpha val="43137"/>
                  </a:srgbClr>
                </a:outerShdw>
              </a:effectLst>
            </a:endParaRPr>
          </a:p>
          <a:p>
            <a:endParaRPr lang="en-GB" b="1" u="sng" dirty="0">
              <a:solidFill>
                <a:srgbClr val="C00000"/>
              </a:solidFill>
            </a:endParaRPr>
          </a:p>
          <a:p>
            <a:endParaRPr lang="en-GB" b="1" u="sng" dirty="0">
              <a:solidFill>
                <a:srgbClr val="C00000"/>
              </a:solidFill>
            </a:endParaRPr>
          </a:p>
        </p:txBody>
      </p:sp>
      <p:sp>
        <p:nvSpPr>
          <p:cNvPr id="2" name="Rectangle 1">
            <a:extLst>
              <a:ext uri="{FF2B5EF4-FFF2-40B4-BE49-F238E27FC236}">
                <a16:creationId xmlns:a16="http://schemas.microsoft.com/office/drawing/2014/main" id="{D85706C9-AE6D-4AC1-8423-45576D00E7A9}"/>
              </a:ext>
            </a:extLst>
          </p:cNvPr>
          <p:cNvSpPr/>
          <p:nvPr/>
        </p:nvSpPr>
        <p:spPr>
          <a:xfrm>
            <a:off x="7085012" y="2160403"/>
            <a:ext cx="1676399" cy="4572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Positive Impact</a:t>
            </a:r>
            <a:endParaRPr lang="en-GB" dirty="0"/>
          </a:p>
        </p:txBody>
      </p:sp>
      <p:sp>
        <p:nvSpPr>
          <p:cNvPr id="16" name="Rectangle 15">
            <a:extLst>
              <a:ext uri="{FF2B5EF4-FFF2-40B4-BE49-F238E27FC236}">
                <a16:creationId xmlns:a16="http://schemas.microsoft.com/office/drawing/2014/main" id="{0CC12F0E-D667-444F-9A11-E1E1759B5965}"/>
              </a:ext>
            </a:extLst>
          </p:cNvPr>
          <p:cNvSpPr/>
          <p:nvPr/>
        </p:nvSpPr>
        <p:spPr>
          <a:xfrm>
            <a:off x="7085013" y="2879541"/>
            <a:ext cx="1676398" cy="508793"/>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1600" dirty="0">
                <a:solidFill>
                  <a:schemeClr val="lt1"/>
                </a:solidFill>
              </a:rPr>
              <a:t>Negative Impact</a:t>
            </a:r>
          </a:p>
        </p:txBody>
      </p:sp>
      <p:sp>
        <p:nvSpPr>
          <p:cNvPr id="17" name="Rectangle 16">
            <a:extLst>
              <a:ext uri="{FF2B5EF4-FFF2-40B4-BE49-F238E27FC236}">
                <a16:creationId xmlns:a16="http://schemas.microsoft.com/office/drawing/2014/main" id="{75B57A67-A501-4F73-A9C0-CB381738FDB3}"/>
              </a:ext>
            </a:extLst>
          </p:cNvPr>
          <p:cNvSpPr/>
          <p:nvPr/>
        </p:nvSpPr>
        <p:spPr>
          <a:xfrm>
            <a:off x="7085397" y="3558189"/>
            <a:ext cx="1676397" cy="508794"/>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dirty="0"/>
              <a:t>No significant relationship </a:t>
            </a:r>
            <a:endParaRPr lang="en-GB" dirty="0"/>
          </a:p>
        </p:txBody>
      </p:sp>
      <p:sp>
        <p:nvSpPr>
          <p:cNvPr id="18" name="Rectangle 17">
            <a:extLst>
              <a:ext uri="{FF2B5EF4-FFF2-40B4-BE49-F238E27FC236}">
                <a16:creationId xmlns:a16="http://schemas.microsoft.com/office/drawing/2014/main" id="{C9348CC8-5DBA-43AA-800F-7A573DFE00F5}"/>
              </a:ext>
            </a:extLst>
          </p:cNvPr>
          <p:cNvSpPr/>
          <p:nvPr/>
        </p:nvSpPr>
        <p:spPr>
          <a:xfrm>
            <a:off x="7085394" y="4279108"/>
            <a:ext cx="1676400" cy="565944"/>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Positive impact </a:t>
            </a:r>
            <a:endParaRPr lang="en-GB" dirty="0"/>
          </a:p>
        </p:txBody>
      </p:sp>
      <p:sp>
        <p:nvSpPr>
          <p:cNvPr id="13" name="Rectangle 12">
            <a:extLst>
              <a:ext uri="{FF2B5EF4-FFF2-40B4-BE49-F238E27FC236}">
                <a16:creationId xmlns:a16="http://schemas.microsoft.com/office/drawing/2014/main" id="{727E904D-8B51-4B47-BE57-DD2D8D7C0CAF}"/>
              </a:ext>
            </a:extLst>
          </p:cNvPr>
          <p:cNvSpPr/>
          <p:nvPr/>
        </p:nvSpPr>
        <p:spPr>
          <a:xfrm>
            <a:off x="6781800" y="1453166"/>
            <a:ext cx="2209800" cy="4572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a:t>The study results</a:t>
            </a:r>
            <a:endParaRPr lang="en-GB" b="1" dirty="0"/>
          </a:p>
        </p:txBody>
      </p:sp>
    </p:spTree>
    <p:extLst>
      <p:ext uri="{BB962C8B-B14F-4D97-AF65-F5344CB8AC3E}">
        <p14:creationId xmlns:p14="http://schemas.microsoft.com/office/powerpoint/2010/main" val="1124016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animBg="1"/>
      <p:bldP spid="17" grpId="0" animBg="1"/>
      <p:bldP spid="1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lvl="0" algn="l"/>
            <a:r>
              <a:rPr lang="en-US" sz="2800" b="1" dirty="0">
                <a:solidFill>
                  <a:srgbClr val="C00000"/>
                </a:solidFill>
              </a:rPr>
              <a:t>Conclusion </a:t>
            </a:r>
            <a:endParaRPr lang="en-GB" sz="2800" b="1" dirty="0">
              <a:solidFill>
                <a:srgbClr val="C00000"/>
              </a:solidFill>
            </a:endParaRP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231393" y="987038"/>
            <a:ext cx="8557007" cy="550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endParaRPr lang="en-US" sz="2200" b="1" dirty="0">
              <a:solidFill>
                <a:schemeClr val="tx1"/>
              </a:solidFill>
            </a:endParaRPr>
          </a:p>
          <a:p>
            <a:pPr algn="just">
              <a:lnSpc>
                <a:spcPct val="150000"/>
              </a:lnSpc>
              <a:buFont typeface="Wingdings" panose="05000000000000000000" pitchFamily="2" charset="2"/>
              <a:buChar char="Ø"/>
            </a:pPr>
            <a:r>
              <a:rPr lang="en-US" sz="2200" b="1" dirty="0">
                <a:solidFill>
                  <a:schemeClr val="tx1"/>
                </a:solidFill>
              </a:rPr>
              <a:t>The study results indicate that the </a:t>
            </a:r>
            <a:r>
              <a:rPr lang="en-US" sz="2200" b="1" dirty="0">
                <a:solidFill>
                  <a:srgbClr val="0C1674"/>
                </a:solidFill>
              </a:rPr>
              <a:t>listed companies </a:t>
            </a:r>
            <a:r>
              <a:rPr lang="en-US" sz="2200" b="1" dirty="0">
                <a:solidFill>
                  <a:schemeClr val="tx1"/>
                </a:solidFill>
              </a:rPr>
              <a:t>in Bahrain are </a:t>
            </a:r>
            <a:r>
              <a:rPr lang="en-US" sz="2200" b="1" dirty="0">
                <a:solidFill>
                  <a:srgbClr val="C00000"/>
                </a:solidFill>
              </a:rPr>
              <a:t>relatively engaged in practicing EM </a:t>
            </a:r>
            <a:r>
              <a:rPr lang="en-US" sz="2200" b="1" dirty="0">
                <a:solidFill>
                  <a:schemeClr val="tx1"/>
                </a:solidFill>
              </a:rPr>
              <a:t>through </a:t>
            </a:r>
            <a:r>
              <a:rPr lang="en-US" sz="2200" b="1" dirty="0">
                <a:solidFill>
                  <a:srgbClr val="C00000"/>
                </a:solidFill>
              </a:rPr>
              <a:t>income-increasing DA</a:t>
            </a:r>
            <a:r>
              <a:rPr lang="en-US" sz="2200" b="1" dirty="0">
                <a:solidFill>
                  <a:schemeClr val="tx1"/>
                </a:solidFill>
              </a:rPr>
              <a:t>.</a:t>
            </a:r>
          </a:p>
          <a:p>
            <a:pPr marL="0" indent="0" algn="just">
              <a:buNone/>
            </a:pPr>
            <a:endParaRPr lang="en-GB" sz="2200" b="1" dirty="0">
              <a:solidFill>
                <a:schemeClr val="tx1"/>
              </a:solidFill>
            </a:endParaRPr>
          </a:p>
          <a:p>
            <a:pPr algn="just">
              <a:lnSpc>
                <a:spcPct val="150000"/>
              </a:lnSpc>
              <a:buFont typeface="Wingdings" panose="05000000000000000000" pitchFamily="2" charset="2"/>
              <a:buChar char="Ø"/>
            </a:pPr>
            <a:r>
              <a:rPr lang="en-US" sz="2200" b="1" dirty="0">
                <a:solidFill>
                  <a:schemeClr val="tx1"/>
                </a:solidFill>
              </a:rPr>
              <a:t>The relationships between variables must be tested for each country, particularly when countries </a:t>
            </a:r>
            <a:r>
              <a:rPr lang="en-US" sz="2200" b="1" dirty="0">
                <a:solidFill>
                  <a:srgbClr val="0C1674"/>
                </a:solidFill>
              </a:rPr>
              <a:t>have different environmental factors</a:t>
            </a:r>
            <a:r>
              <a:rPr lang="en-US" sz="2200" b="1" dirty="0">
                <a:solidFill>
                  <a:schemeClr val="tx1"/>
                </a:solidFill>
              </a:rPr>
              <a:t>. </a:t>
            </a:r>
            <a:endParaRPr lang="en-GB" sz="2200" b="1" dirty="0">
              <a:solidFill>
                <a:schemeClr val="tx1"/>
              </a:solidFill>
            </a:endParaRPr>
          </a:p>
          <a:p>
            <a:pPr marL="0" indent="0" algn="just">
              <a:buNone/>
            </a:pPr>
            <a:endParaRPr lang="en-GB" sz="2200" b="1" u="sng" dirty="0">
              <a:solidFill>
                <a:schemeClr val="tx1"/>
              </a:solidFill>
              <a:effectLst>
                <a:outerShdw blurRad="38100" dist="38100" dir="2700000" algn="tl">
                  <a:srgbClr val="000000">
                    <a:alpha val="43137"/>
                  </a:srgbClr>
                </a:outerShdw>
              </a:effectLst>
            </a:endParaRPr>
          </a:p>
          <a:p>
            <a:pPr marL="0" indent="0" algn="just">
              <a:buNone/>
            </a:pPr>
            <a:endParaRPr lang="en-GB" sz="2200" b="1" u="sng" dirty="0">
              <a:solidFill>
                <a:schemeClr val="tx1"/>
              </a:solidFill>
              <a:effectLst>
                <a:outerShdw blurRad="38100" dist="38100" dir="2700000" algn="tl">
                  <a:srgbClr val="000000">
                    <a:alpha val="43137"/>
                  </a:srgbClr>
                </a:outerShdw>
              </a:effectLst>
            </a:endParaRPr>
          </a:p>
          <a:p>
            <a:pPr algn="just"/>
            <a:endParaRPr lang="en-GB" sz="2200" b="1" u="sng" dirty="0">
              <a:solidFill>
                <a:schemeClr val="tx1"/>
              </a:solidFill>
            </a:endParaRPr>
          </a:p>
          <a:p>
            <a:pPr algn="just"/>
            <a:endParaRPr lang="en-GB" sz="2200" b="1" u="sng" dirty="0">
              <a:solidFill>
                <a:schemeClr val="tx1"/>
              </a:solidFill>
            </a:endParaRPr>
          </a:p>
        </p:txBody>
      </p:sp>
    </p:spTree>
    <p:extLst>
      <p:ext uri="{BB962C8B-B14F-4D97-AF65-F5344CB8AC3E}">
        <p14:creationId xmlns:p14="http://schemas.microsoft.com/office/powerpoint/2010/main" val="368044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lvl="0" algn="l"/>
            <a:r>
              <a:rPr lang="en-US" sz="2800" b="1" dirty="0">
                <a:solidFill>
                  <a:srgbClr val="C00000"/>
                </a:solidFill>
              </a:rPr>
              <a:t>Conclusion </a:t>
            </a:r>
            <a:endParaRPr lang="en-GB" sz="2800" b="1" dirty="0">
              <a:solidFill>
                <a:srgbClr val="C00000"/>
              </a:solidFill>
            </a:endParaRP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231393" y="987038"/>
            <a:ext cx="8557007" cy="550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Ø"/>
            </a:pPr>
            <a:r>
              <a:rPr lang="en-US" b="1" dirty="0">
                <a:solidFill>
                  <a:srgbClr val="0C1674"/>
                </a:solidFill>
              </a:rPr>
              <a:t>EM</a:t>
            </a:r>
            <a:r>
              <a:rPr lang="en-US" b="1" dirty="0">
                <a:solidFill>
                  <a:schemeClr val="tx1"/>
                </a:solidFill>
              </a:rPr>
              <a:t> is negatively related to </a:t>
            </a:r>
            <a:r>
              <a:rPr lang="en-US" b="1" dirty="0">
                <a:solidFill>
                  <a:srgbClr val="0C1674"/>
                </a:solidFill>
              </a:rPr>
              <a:t>board size</a:t>
            </a:r>
            <a:r>
              <a:rPr lang="en-US" b="1" dirty="0">
                <a:solidFill>
                  <a:schemeClr val="tx1"/>
                </a:solidFill>
              </a:rPr>
              <a:t>, </a:t>
            </a:r>
            <a:r>
              <a:rPr lang="en-US" b="1" u="sng" dirty="0">
                <a:solidFill>
                  <a:srgbClr val="0C1674"/>
                </a:solidFill>
              </a:rPr>
              <a:t>confirming that a large board is more likely to reduce the EM level.</a:t>
            </a: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chemeClr val="tx1"/>
                </a:solidFill>
              </a:rPr>
              <a:t>The board size in Bahrain </a:t>
            </a:r>
            <a:r>
              <a:rPr lang="en-US" b="1" u="sng" dirty="0">
                <a:solidFill>
                  <a:srgbClr val="0C1674"/>
                </a:solidFill>
              </a:rPr>
              <a:t>plays a vital role </a:t>
            </a:r>
            <a:r>
              <a:rPr lang="en-US" b="1" dirty="0">
                <a:solidFill>
                  <a:schemeClr val="tx1"/>
                </a:solidFill>
              </a:rPr>
              <a:t>in protecting the interests of shareholders and </a:t>
            </a:r>
            <a:r>
              <a:rPr lang="en-US" b="1" u="sng" dirty="0">
                <a:solidFill>
                  <a:srgbClr val="0C1674"/>
                </a:solidFill>
              </a:rPr>
              <a:t>restrict EM practices </a:t>
            </a:r>
            <a:r>
              <a:rPr lang="en-US" b="1" dirty="0">
                <a:solidFill>
                  <a:schemeClr val="tx1"/>
                </a:solidFill>
              </a:rPr>
              <a:t>in Bahrain. </a:t>
            </a: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rgbClr val="0C1674"/>
                </a:solidFill>
              </a:rPr>
              <a:t>Board independence </a:t>
            </a:r>
            <a:r>
              <a:rPr lang="en-US" b="1" dirty="0">
                <a:solidFill>
                  <a:schemeClr val="tx1"/>
                </a:solidFill>
              </a:rPr>
              <a:t>is positively related to </a:t>
            </a:r>
            <a:r>
              <a:rPr lang="en-US" b="1" dirty="0">
                <a:solidFill>
                  <a:srgbClr val="0C1674"/>
                </a:solidFill>
              </a:rPr>
              <a:t>EM</a:t>
            </a:r>
            <a:r>
              <a:rPr lang="en-US" b="1" dirty="0">
                <a:solidFill>
                  <a:schemeClr val="tx1"/>
                </a:solidFill>
              </a:rPr>
              <a:t>, </a:t>
            </a:r>
            <a:r>
              <a:rPr lang="en-US" b="1" u="sng" dirty="0">
                <a:solidFill>
                  <a:srgbClr val="0C1674"/>
                </a:solidFill>
              </a:rPr>
              <a:t>confirming that a larger number of independent directors is associated with a higher level of EM practices.</a:t>
            </a: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chemeClr val="tx1"/>
                </a:solidFill>
              </a:rPr>
              <a:t>This relationship reflects the situation in Bahrain, which differs from that in developed and some developing countries; independent directors in Bahrain have many duties and roles in other firms and thus cannot control the companies’ activities and, more specifically, </a:t>
            </a:r>
            <a:r>
              <a:rPr lang="en-US" b="1" dirty="0">
                <a:solidFill>
                  <a:srgbClr val="C00000"/>
                </a:solidFill>
              </a:rPr>
              <a:t>EM practices</a:t>
            </a:r>
            <a:r>
              <a:rPr lang="en-US" b="1" dirty="0">
                <a:solidFill>
                  <a:schemeClr val="tx1"/>
                </a:solidFill>
              </a:rPr>
              <a:t>. </a:t>
            </a:r>
          </a:p>
          <a:p>
            <a:pPr marL="0" indent="0" algn="just">
              <a:buNone/>
            </a:pPr>
            <a:endParaRPr lang="en-US" b="1" dirty="0">
              <a:solidFill>
                <a:schemeClr val="tx1"/>
              </a:solidFill>
            </a:endParaRPr>
          </a:p>
          <a:p>
            <a:pPr marL="0" indent="0" algn="just">
              <a:buNone/>
            </a:pPr>
            <a:endParaRPr lang="en-US" b="1" i="1" dirty="0">
              <a:solidFill>
                <a:schemeClr val="tx1"/>
              </a:solidFill>
            </a:endParaRPr>
          </a:p>
          <a:p>
            <a:pPr marL="0" indent="0" algn="just">
              <a:buNone/>
            </a:pPr>
            <a:endParaRPr lang="en-GB" b="1" dirty="0">
              <a:solidFill>
                <a:schemeClr val="tx1"/>
              </a:solidFill>
            </a:endParaRPr>
          </a:p>
          <a:p>
            <a:pPr marL="0" indent="0" algn="just">
              <a:buNone/>
            </a:pPr>
            <a:endParaRPr lang="en-GB" b="1" u="sng" dirty="0">
              <a:solidFill>
                <a:schemeClr val="tx1"/>
              </a:solidFill>
              <a:effectLst>
                <a:outerShdw blurRad="38100" dist="38100" dir="2700000" algn="tl">
                  <a:srgbClr val="000000">
                    <a:alpha val="43137"/>
                  </a:srgbClr>
                </a:outerShdw>
              </a:effectLst>
            </a:endParaRPr>
          </a:p>
          <a:p>
            <a:pPr marL="0" indent="0" algn="just">
              <a:buNone/>
            </a:pPr>
            <a:endParaRPr lang="en-GB" b="1" u="sng" dirty="0">
              <a:solidFill>
                <a:schemeClr val="tx1"/>
              </a:solidFill>
              <a:effectLst>
                <a:outerShdw blurRad="38100" dist="38100" dir="2700000" algn="tl">
                  <a:srgbClr val="000000">
                    <a:alpha val="43137"/>
                  </a:srgbClr>
                </a:outerShdw>
              </a:effectLst>
            </a:endParaRPr>
          </a:p>
          <a:p>
            <a:pPr algn="just"/>
            <a:endParaRPr lang="en-GB" b="1" u="sng" dirty="0">
              <a:solidFill>
                <a:schemeClr val="tx1"/>
              </a:solidFill>
            </a:endParaRPr>
          </a:p>
          <a:p>
            <a:pPr algn="just"/>
            <a:endParaRPr lang="en-GB" b="1" u="sng" dirty="0">
              <a:solidFill>
                <a:schemeClr val="tx1"/>
              </a:solidFill>
            </a:endParaRPr>
          </a:p>
        </p:txBody>
      </p:sp>
    </p:spTree>
    <p:extLst>
      <p:ext uri="{BB962C8B-B14F-4D97-AF65-F5344CB8AC3E}">
        <p14:creationId xmlns:p14="http://schemas.microsoft.com/office/powerpoint/2010/main" val="248933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lvl="0" algn="l"/>
            <a:r>
              <a:rPr lang="en-US" sz="2800" b="1" dirty="0">
                <a:solidFill>
                  <a:srgbClr val="C00000"/>
                </a:solidFill>
              </a:rPr>
              <a:t>Conclusion</a:t>
            </a:r>
            <a:r>
              <a:rPr lang="en-US" sz="3200" b="1" dirty="0"/>
              <a:t> </a:t>
            </a:r>
            <a:endParaRPr lang="en-GB" sz="3200" b="1" dirty="0"/>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231393" y="1166426"/>
            <a:ext cx="8557007" cy="5326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Ø"/>
            </a:pPr>
            <a:r>
              <a:rPr lang="en-US" b="1" dirty="0">
                <a:solidFill>
                  <a:schemeClr val="tx1"/>
                </a:solidFill>
              </a:rPr>
              <a:t>The findings showed that </a:t>
            </a:r>
            <a:r>
              <a:rPr lang="en-US" b="1" dirty="0">
                <a:solidFill>
                  <a:srgbClr val="0C1674"/>
                </a:solidFill>
              </a:rPr>
              <a:t>internal ownership </a:t>
            </a:r>
            <a:r>
              <a:rPr lang="en-US" b="1" dirty="0">
                <a:solidFill>
                  <a:schemeClr val="tx1"/>
                </a:solidFill>
              </a:rPr>
              <a:t>is positively related to </a:t>
            </a:r>
            <a:r>
              <a:rPr lang="en-US" b="1" dirty="0">
                <a:solidFill>
                  <a:srgbClr val="0C1674"/>
                </a:solidFill>
              </a:rPr>
              <a:t>EM</a:t>
            </a:r>
            <a:r>
              <a:rPr lang="en-US" b="1" dirty="0">
                <a:solidFill>
                  <a:schemeClr val="tx1"/>
                </a:solidFill>
              </a:rPr>
              <a:t>, confirming that </a:t>
            </a:r>
            <a:r>
              <a:rPr lang="en-US" b="1" dirty="0">
                <a:solidFill>
                  <a:srgbClr val="0C1674"/>
                </a:solidFill>
              </a:rPr>
              <a:t>internal ownership </a:t>
            </a:r>
            <a:r>
              <a:rPr lang="en-US" b="1" dirty="0">
                <a:solidFill>
                  <a:schemeClr val="tx1"/>
                </a:solidFill>
              </a:rPr>
              <a:t>can have a negative impact on the firms, since the greater manager’s authority may lead them to make accounting decisions which reverberate personal aims, hence, lead them to engage in EM. </a:t>
            </a: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chemeClr val="tx1"/>
                </a:solidFill>
              </a:rPr>
              <a:t>The findings showed that </a:t>
            </a:r>
            <a:r>
              <a:rPr lang="en-US" b="1" dirty="0">
                <a:solidFill>
                  <a:srgbClr val="0C1674"/>
                </a:solidFill>
              </a:rPr>
              <a:t>CEO duality </a:t>
            </a:r>
            <a:r>
              <a:rPr lang="en-US" b="1" dirty="0">
                <a:solidFill>
                  <a:schemeClr val="tx1"/>
                </a:solidFill>
              </a:rPr>
              <a:t>does not have any effect on EM in Bahrain. </a:t>
            </a:r>
          </a:p>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r>
              <a:rPr lang="en-US" b="1" dirty="0">
                <a:solidFill>
                  <a:schemeClr val="tx1"/>
                </a:solidFill>
              </a:rPr>
              <a:t>The relationship between </a:t>
            </a:r>
            <a:r>
              <a:rPr lang="en-US" b="1" dirty="0">
                <a:solidFill>
                  <a:srgbClr val="0C1674"/>
                </a:solidFill>
              </a:rPr>
              <a:t>EPS</a:t>
            </a:r>
            <a:r>
              <a:rPr lang="en-US" b="1" dirty="0">
                <a:solidFill>
                  <a:schemeClr val="tx1"/>
                </a:solidFill>
              </a:rPr>
              <a:t> and </a:t>
            </a:r>
            <a:r>
              <a:rPr lang="en-US" b="1" dirty="0">
                <a:solidFill>
                  <a:srgbClr val="0C1674"/>
                </a:solidFill>
              </a:rPr>
              <a:t>Abs (DA) </a:t>
            </a:r>
            <a:r>
              <a:rPr lang="en-US" b="1" dirty="0">
                <a:solidFill>
                  <a:schemeClr val="tx1"/>
                </a:solidFill>
              </a:rPr>
              <a:t>is negative, suggesting that </a:t>
            </a:r>
            <a:r>
              <a:rPr lang="en-US" b="1" dirty="0">
                <a:solidFill>
                  <a:srgbClr val="C00000"/>
                </a:solidFill>
              </a:rPr>
              <a:t>EM increases </a:t>
            </a:r>
            <a:r>
              <a:rPr lang="en-US" b="1" dirty="0">
                <a:solidFill>
                  <a:schemeClr val="tx1"/>
                </a:solidFill>
              </a:rPr>
              <a:t>as </a:t>
            </a:r>
            <a:r>
              <a:rPr lang="en-US" b="1" dirty="0">
                <a:solidFill>
                  <a:srgbClr val="C00000"/>
                </a:solidFill>
              </a:rPr>
              <a:t>EPS decrease. </a:t>
            </a:r>
          </a:p>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r>
              <a:rPr lang="en-US" b="1" dirty="0">
                <a:solidFill>
                  <a:schemeClr val="tx1"/>
                </a:solidFill>
              </a:rPr>
              <a:t>Furthermore, </a:t>
            </a:r>
            <a:r>
              <a:rPr lang="en-US" b="1" dirty="0">
                <a:solidFill>
                  <a:srgbClr val="0C1674"/>
                </a:solidFill>
              </a:rPr>
              <a:t>no significant relationship </a:t>
            </a:r>
            <a:r>
              <a:rPr lang="en-US" b="1" dirty="0">
                <a:solidFill>
                  <a:schemeClr val="tx1"/>
                </a:solidFill>
              </a:rPr>
              <a:t>was found between a </a:t>
            </a:r>
            <a:r>
              <a:rPr lang="en-US" b="1" dirty="0">
                <a:solidFill>
                  <a:srgbClr val="0C1674"/>
                </a:solidFill>
              </a:rPr>
              <a:t>company’s assets growth level</a:t>
            </a:r>
            <a:r>
              <a:rPr lang="en-US" b="1" dirty="0">
                <a:solidFill>
                  <a:schemeClr val="tx1"/>
                </a:solidFill>
              </a:rPr>
              <a:t> or </a:t>
            </a:r>
            <a:r>
              <a:rPr lang="en-US" b="1" dirty="0">
                <a:solidFill>
                  <a:srgbClr val="0C1674"/>
                </a:solidFill>
              </a:rPr>
              <a:t>financial leverage </a:t>
            </a:r>
            <a:r>
              <a:rPr lang="en-US" b="1" dirty="0">
                <a:solidFill>
                  <a:schemeClr val="tx1"/>
                </a:solidFill>
              </a:rPr>
              <a:t>or its </a:t>
            </a:r>
            <a:r>
              <a:rPr lang="en-US" b="1" dirty="0">
                <a:solidFill>
                  <a:srgbClr val="0C1674"/>
                </a:solidFill>
              </a:rPr>
              <a:t>total assets</a:t>
            </a:r>
            <a:r>
              <a:rPr lang="en-US" b="1" dirty="0">
                <a:solidFill>
                  <a:schemeClr val="tx1"/>
                </a:solidFill>
              </a:rPr>
              <a:t> </a:t>
            </a:r>
            <a:r>
              <a:rPr lang="en-US" b="1" dirty="0">
                <a:solidFill>
                  <a:srgbClr val="0C1674"/>
                </a:solidFill>
              </a:rPr>
              <a:t>and EM practices </a:t>
            </a:r>
            <a:r>
              <a:rPr lang="en-US" b="1" dirty="0">
                <a:solidFill>
                  <a:schemeClr val="tx1"/>
                </a:solidFill>
              </a:rPr>
              <a:t>for the listed companies in Bahrain.</a:t>
            </a:r>
          </a:p>
          <a:p>
            <a:pPr algn="just">
              <a:buFont typeface="Wingdings" panose="05000000000000000000" pitchFamily="2" charset="2"/>
              <a:buChar char="Ø"/>
            </a:pPr>
            <a:endParaRPr lang="en-GB" b="1" dirty="0">
              <a:solidFill>
                <a:schemeClr val="tx1"/>
              </a:solidFill>
            </a:endParaRPr>
          </a:p>
          <a:p>
            <a:pPr marL="0" indent="0" algn="just">
              <a:buNone/>
            </a:pPr>
            <a:endParaRPr lang="en-US" b="1" i="1" dirty="0">
              <a:solidFill>
                <a:schemeClr val="tx1"/>
              </a:solidFill>
            </a:endParaRPr>
          </a:p>
          <a:p>
            <a:pPr marL="0" indent="0" algn="just">
              <a:buNone/>
            </a:pPr>
            <a:endParaRPr lang="en-GB" b="1" dirty="0">
              <a:solidFill>
                <a:schemeClr val="tx1"/>
              </a:solidFill>
            </a:endParaRPr>
          </a:p>
          <a:p>
            <a:pPr marL="0" indent="0" algn="just">
              <a:buNone/>
            </a:pPr>
            <a:endParaRPr lang="en-GB" b="1" u="sng" dirty="0">
              <a:solidFill>
                <a:schemeClr val="tx1"/>
              </a:solidFill>
              <a:effectLst>
                <a:outerShdw blurRad="38100" dist="38100" dir="2700000" algn="tl">
                  <a:srgbClr val="000000">
                    <a:alpha val="43137"/>
                  </a:srgbClr>
                </a:outerShdw>
              </a:effectLst>
            </a:endParaRPr>
          </a:p>
          <a:p>
            <a:pPr marL="0" indent="0" algn="just">
              <a:buNone/>
            </a:pPr>
            <a:endParaRPr lang="en-GB" b="1" u="sng" dirty="0">
              <a:solidFill>
                <a:schemeClr val="tx1"/>
              </a:solidFill>
              <a:effectLst>
                <a:outerShdw blurRad="38100" dist="38100" dir="2700000" algn="tl">
                  <a:srgbClr val="000000">
                    <a:alpha val="43137"/>
                  </a:srgbClr>
                </a:outerShdw>
              </a:effectLst>
            </a:endParaRPr>
          </a:p>
          <a:p>
            <a:pPr algn="just"/>
            <a:endParaRPr lang="en-GB" b="1" u="sng" dirty="0">
              <a:solidFill>
                <a:schemeClr val="tx1"/>
              </a:solidFill>
            </a:endParaRPr>
          </a:p>
          <a:p>
            <a:pPr algn="just"/>
            <a:endParaRPr lang="en-GB" b="1" u="sng" dirty="0">
              <a:solidFill>
                <a:schemeClr val="tx1"/>
              </a:solidFill>
            </a:endParaRPr>
          </a:p>
        </p:txBody>
      </p:sp>
    </p:spTree>
    <p:extLst>
      <p:ext uri="{BB962C8B-B14F-4D97-AF65-F5344CB8AC3E}">
        <p14:creationId xmlns:p14="http://schemas.microsoft.com/office/powerpoint/2010/main" val="1171556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Autofit/>
          </a:bodyPr>
          <a:lstStyle/>
          <a:p>
            <a:pPr lvl="0" algn="l"/>
            <a:r>
              <a:rPr lang="en-US" sz="2800" b="1" dirty="0">
                <a:solidFill>
                  <a:srgbClr val="C00000"/>
                </a:solidFill>
              </a:rPr>
              <a:t>Limitation and Future research</a:t>
            </a:r>
            <a:r>
              <a:rPr lang="en-US" sz="3200" b="1" dirty="0"/>
              <a:t> </a:t>
            </a:r>
            <a:endParaRPr lang="en-GB" sz="3200" b="1" dirty="0"/>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231393" y="1166426"/>
            <a:ext cx="8557007" cy="5326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Ø"/>
            </a:pPr>
            <a:r>
              <a:rPr lang="en-US" b="1" dirty="0">
                <a:solidFill>
                  <a:srgbClr val="0C1674"/>
                </a:solidFill>
              </a:rPr>
              <a:t>A limitation </a:t>
            </a:r>
            <a:r>
              <a:rPr lang="en-US" b="1" dirty="0">
                <a:solidFill>
                  <a:schemeClr val="tx1"/>
                </a:solidFill>
              </a:rPr>
              <a:t>of this study is the </a:t>
            </a:r>
            <a:r>
              <a:rPr lang="en-US" b="1" dirty="0">
                <a:solidFill>
                  <a:srgbClr val="0C1674"/>
                </a:solidFill>
              </a:rPr>
              <a:t>absence of some financial data</a:t>
            </a:r>
            <a:r>
              <a:rPr lang="en-US" b="1" dirty="0">
                <a:solidFill>
                  <a:schemeClr val="tx1"/>
                </a:solidFill>
              </a:rPr>
              <a:t>. Some companies were ignored because their data were not available in the </a:t>
            </a:r>
            <a:r>
              <a:rPr lang="en-US" b="1" dirty="0">
                <a:solidFill>
                  <a:srgbClr val="0C1674"/>
                </a:solidFill>
              </a:rPr>
              <a:t>Bloomberg database </a:t>
            </a:r>
            <a:r>
              <a:rPr lang="en-US" b="1" dirty="0">
                <a:solidFill>
                  <a:schemeClr val="tx1"/>
                </a:solidFill>
              </a:rPr>
              <a:t>or from the website of Bahrain Bourse. </a:t>
            </a:r>
          </a:p>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r>
              <a:rPr lang="en-US" b="1" dirty="0">
                <a:solidFill>
                  <a:schemeClr val="tx1"/>
                </a:solidFill>
              </a:rPr>
              <a:t>Further, this study was conducted in Bahraini Bourse, which limited the study sample compared to similar studies. </a:t>
            </a:r>
          </a:p>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r>
              <a:rPr lang="en-US" b="1" dirty="0">
                <a:solidFill>
                  <a:schemeClr val="tx1"/>
                </a:solidFill>
              </a:rPr>
              <a:t>Finally, the study did not include all CG characteristics due to a lack of available data. </a:t>
            </a:r>
            <a:endParaRPr lang="en-GB" b="1" dirty="0">
              <a:solidFill>
                <a:schemeClr val="tx1"/>
              </a:solidFill>
            </a:endParaRPr>
          </a:p>
          <a:p>
            <a:pPr marL="0" indent="0" algn="just">
              <a:buNone/>
            </a:pPr>
            <a:r>
              <a:rPr lang="en-US" b="1" dirty="0">
                <a:solidFill>
                  <a:schemeClr val="tx1"/>
                </a:solidFill>
              </a:rPr>
              <a:t> </a:t>
            </a:r>
            <a:endParaRPr lang="en-GB" b="1" dirty="0">
              <a:solidFill>
                <a:schemeClr val="tx1"/>
              </a:solidFill>
            </a:endParaRPr>
          </a:p>
          <a:p>
            <a:pPr algn="just">
              <a:buFont typeface="Wingdings" panose="05000000000000000000" pitchFamily="2" charset="2"/>
              <a:buChar char="Ø"/>
            </a:pPr>
            <a:r>
              <a:rPr lang="en-US" b="1" dirty="0">
                <a:solidFill>
                  <a:schemeClr val="tx1"/>
                </a:solidFill>
              </a:rPr>
              <a:t>In addition, this research could be extended to a larger number of companies by, for example, including </a:t>
            </a:r>
            <a:r>
              <a:rPr lang="en-US" b="1" dirty="0">
                <a:solidFill>
                  <a:srgbClr val="C00000"/>
                </a:solidFill>
              </a:rPr>
              <a:t>all GCC </a:t>
            </a:r>
            <a:r>
              <a:rPr lang="en-US" b="1" dirty="0">
                <a:solidFill>
                  <a:schemeClr val="tx1"/>
                </a:solidFill>
              </a:rPr>
              <a:t>or </a:t>
            </a:r>
            <a:r>
              <a:rPr lang="en-US" b="1" dirty="0">
                <a:solidFill>
                  <a:srgbClr val="C00000"/>
                </a:solidFill>
              </a:rPr>
              <a:t>MENA countries </a:t>
            </a:r>
            <a:r>
              <a:rPr lang="en-US" b="1" dirty="0">
                <a:solidFill>
                  <a:schemeClr val="tx1"/>
                </a:solidFill>
              </a:rPr>
              <a:t>because </a:t>
            </a:r>
            <a:r>
              <a:rPr lang="en-US" b="1" dirty="0">
                <a:solidFill>
                  <a:srgbClr val="C00000"/>
                </a:solidFill>
              </a:rPr>
              <a:t>the GCC </a:t>
            </a:r>
            <a:r>
              <a:rPr lang="en-US" b="1" dirty="0">
                <a:solidFill>
                  <a:schemeClr val="tx1"/>
                </a:solidFill>
              </a:rPr>
              <a:t>and </a:t>
            </a:r>
            <a:r>
              <a:rPr lang="en-US" b="1" dirty="0">
                <a:solidFill>
                  <a:srgbClr val="C00000"/>
                </a:solidFill>
              </a:rPr>
              <a:t>MENA countries</a:t>
            </a:r>
            <a:r>
              <a:rPr lang="en-US" b="1" dirty="0">
                <a:solidFill>
                  <a:schemeClr val="tx1"/>
                </a:solidFill>
              </a:rPr>
              <a:t> may have similar economic environments.</a:t>
            </a:r>
            <a:endParaRPr lang="en-GB" b="1" dirty="0">
              <a:solidFill>
                <a:schemeClr val="tx1"/>
              </a:solidFill>
            </a:endParaRPr>
          </a:p>
          <a:p>
            <a:pPr marL="0" indent="0" algn="just">
              <a:buNone/>
            </a:pPr>
            <a:endParaRPr lang="en-US" b="1" i="1" dirty="0">
              <a:solidFill>
                <a:schemeClr val="tx1"/>
              </a:solidFill>
            </a:endParaRPr>
          </a:p>
          <a:p>
            <a:pPr marL="0" indent="0" algn="just">
              <a:buNone/>
            </a:pPr>
            <a:endParaRPr lang="en-GB" b="1" dirty="0">
              <a:solidFill>
                <a:schemeClr val="tx1"/>
              </a:solidFill>
            </a:endParaRPr>
          </a:p>
          <a:p>
            <a:pPr marL="0" indent="0" algn="just">
              <a:buNone/>
            </a:pPr>
            <a:endParaRPr lang="en-GB" b="1" u="sng" dirty="0">
              <a:solidFill>
                <a:schemeClr val="tx1"/>
              </a:solidFill>
              <a:effectLst>
                <a:outerShdw blurRad="38100" dist="38100" dir="2700000" algn="tl">
                  <a:srgbClr val="000000">
                    <a:alpha val="43137"/>
                  </a:srgbClr>
                </a:outerShdw>
              </a:effectLst>
            </a:endParaRPr>
          </a:p>
          <a:p>
            <a:pPr marL="0" indent="0" algn="just">
              <a:buNone/>
            </a:pPr>
            <a:endParaRPr lang="en-GB" b="1" u="sng" dirty="0">
              <a:solidFill>
                <a:schemeClr val="tx1"/>
              </a:solidFill>
              <a:effectLst>
                <a:outerShdw blurRad="38100" dist="38100" dir="2700000" algn="tl">
                  <a:srgbClr val="000000">
                    <a:alpha val="43137"/>
                  </a:srgbClr>
                </a:outerShdw>
              </a:effectLst>
            </a:endParaRPr>
          </a:p>
          <a:p>
            <a:pPr algn="just"/>
            <a:endParaRPr lang="en-GB" b="1" u="sng" dirty="0">
              <a:solidFill>
                <a:schemeClr val="tx1"/>
              </a:solidFill>
            </a:endParaRPr>
          </a:p>
          <a:p>
            <a:pPr algn="just"/>
            <a:endParaRPr lang="en-GB" b="1" u="sng" dirty="0">
              <a:solidFill>
                <a:schemeClr val="tx1"/>
              </a:solidFill>
            </a:endParaRPr>
          </a:p>
        </p:txBody>
      </p:sp>
    </p:spTree>
    <p:extLst>
      <p:ext uri="{BB962C8B-B14F-4D97-AF65-F5344CB8AC3E}">
        <p14:creationId xmlns:p14="http://schemas.microsoft.com/office/powerpoint/2010/main" val="3602667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 name="Shape 418"/>
          <p:cNvSpPr>
            <a:spLocks noGrp="1"/>
          </p:cNvSpPr>
          <p:nvPr>
            <p:ph type="sldNum" sz="quarter" idx="2"/>
          </p:nvPr>
        </p:nvSpPr>
        <p:spPr>
          <a:xfrm>
            <a:off x="6553200" y="6278071"/>
            <a:ext cx="2133600" cy="243843"/>
          </a:xfrm>
          <a:prstGeom prst="rect">
            <a:avLst/>
          </a:prstGeom>
          <a:extLst>
            <a:ext uri="{C572A759-6A51-4108-AA02-DFA0A04FC94B}">
              <ma14:wrappingTextBoxFlag xmlns="" xmlns:ma14="http://schemas.microsoft.com/office/mac/drawingml/2011/main" val="1"/>
            </a:ext>
          </a:extLst>
        </p:spPr>
        <p:txBody>
          <a:bodyPr lIns="0" tIns="0" rIns="0" bIns="0">
            <a:normAutofit/>
          </a:bodyPr>
          <a:lstStyle>
            <a:lvl1pPr defTabSz="448055">
              <a:defRPr sz="900"/>
            </a:lvl1pPr>
          </a:lstStyle>
          <a:p>
            <a:pPr lvl="0">
              <a:defRPr sz="1800">
                <a:solidFill>
                  <a:srgbClr val="000000"/>
                </a:solidFill>
              </a:defRPr>
            </a:pPr>
            <a:fld id="{86CB4B4D-7CA3-9044-876B-883B54F8677D}" type="slidenum">
              <a:rPr sz="900">
                <a:solidFill>
                  <a:srgbClr val="8F8F8F"/>
                </a:solidFill>
              </a:rPr>
              <a:t>26</a:t>
            </a:fld>
            <a:endParaRPr sz="900">
              <a:solidFill>
                <a:srgbClr val="8F8F8F"/>
              </a:solidFill>
            </a:endParaRPr>
          </a:p>
        </p:txBody>
      </p:sp>
      <p:sp>
        <p:nvSpPr>
          <p:cNvPr id="419" name="Shape 419"/>
          <p:cNvSpPr>
            <a:spLocks noGrp="1"/>
          </p:cNvSpPr>
          <p:nvPr>
            <p:ph type="title"/>
          </p:nvPr>
        </p:nvSpPr>
        <p:spPr>
          <a:xfrm>
            <a:off x="1029024" y="1143000"/>
            <a:ext cx="2912867" cy="1143004"/>
          </a:xfrm>
          <a:prstGeom prst="rect">
            <a:avLst/>
          </a:prstGeom>
        </p:spPr>
        <p:txBody>
          <a:bodyPr lIns="0" tIns="0" rIns="0" bIns="0">
            <a:normAutofit/>
          </a:bodyPr>
          <a:lstStyle>
            <a:lvl1pPr algn="ctr">
              <a:defRPr sz="4000">
                <a:solidFill>
                  <a:srgbClr val="1E1E1D"/>
                </a:solidFill>
              </a:defRPr>
            </a:lvl1pPr>
          </a:lstStyle>
          <a:p>
            <a:pPr lvl="0">
              <a:defRPr sz="1800">
                <a:solidFill>
                  <a:srgbClr val="000000"/>
                </a:solidFill>
              </a:defRPr>
            </a:pPr>
            <a:r>
              <a:rPr sz="3600" b="1" dirty="0">
                <a:solidFill>
                  <a:srgbClr val="000000"/>
                </a:solidFill>
                <a:effectLst>
                  <a:outerShdw blurRad="38100" dist="38100" dir="2700000" algn="tl">
                    <a:srgbClr val="000000">
                      <a:alpha val="43137"/>
                    </a:srgbClr>
                  </a:outerShdw>
                </a:effectLst>
              </a:rPr>
              <a:t>Support</a:t>
            </a:r>
          </a:p>
        </p:txBody>
      </p:sp>
      <p:sp>
        <p:nvSpPr>
          <p:cNvPr id="420" name="Shape 420"/>
          <p:cNvSpPr/>
          <p:nvPr/>
        </p:nvSpPr>
        <p:spPr>
          <a:xfrm>
            <a:off x="5105725" y="850369"/>
            <a:ext cx="2912867" cy="114300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normAutofit/>
          </a:bodyPr>
          <a:lstStyle>
            <a:lvl1pPr algn="ctr">
              <a:defRPr sz="4000">
                <a:solidFill>
                  <a:srgbClr val="1E1E1D"/>
                </a:solidFill>
                <a:latin typeface="+mj-lt"/>
                <a:ea typeface="+mj-ea"/>
                <a:cs typeface="+mj-cs"/>
                <a:sym typeface="Helvetica Neue"/>
              </a:defRPr>
            </a:lvl1pPr>
          </a:lstStyle>
          <a:p>
            <a:pPr>
              <a:spcBef>
                <a:spcPct val="0"/>
              </a:spcBef>
              <a:defRPr sz="1800">
                <a:solidFill>
                  <a:srgbClr val="000000"/>
                </a:solidFill>
              </a:defRPr>
            </a:pPr>
            <a:r>
              <a:rPr sz="3600" b="1" dirty="0">
                <a:solidFill>
                  <a:srgbClr val="000000"/>
                </a:solidFill>
                <a:effectLst>
                  <a:outerShdw blurRad="38100" dist="38100" dir="2700000" algn="tl">
                    <a:srgbClr val="000000">
                      <a:alpha val="43137"/>
                    </a:srgbClr>
                  </a:outerShdw>
                </a:effectLst>
              </a:rPr>
              <a:t>Feedback</a:t>
            </a:r>
          </a:p>
        </p:txBody>
      </p:sp>
      <p:pic>
        <p:nvPicPr>
          <p:cNvPr id="423" name="image96.png"/>
          <p:cNvPicPr/>
          <p:nvPr/>
        </p:nvPicPr>
        <p:blipFill>
          <a:blip r:embed="rId3">
            <a:extLst/>
          </a:blip>
          <a:stretch>
            <a:fillRect/>
          </a:stretch>
        </p:blipFill>
        <p:spPr>
          <a:xfrm>
            <a:off x="1971107" y="2603431"/>
            <a:ext cx="1028701" cy="1968503"/>
          </a:xfrm>
          <a:prstGeom prst="rect">
            <a:avLst/>
          </a:prstGeom>
          <a:ln w="12700">
            <a:miter lim="400000"/>
          </a:ln>
        </p:spPr>
      </p:pic>
      <p:pic>
        <p:nvPicPr>
          <p:cNvPr id="424" name="image97.png"/>
          <p:cNvPicPr/>
          <p:nvPr/>
        </p:nvPicPr>
        <p:blipFill>
          <a:blip r:embed="rId4">
            <a:extLst/>
          </a:blip>
          <a:stretch>
            <a:fillRect/>
          </a:stretch>
        </p:blipFill>
        <p:spPr>
          <a:xfrm>
            <a:off x="6047806" y="2552631"/>
            <a:ext cx="1028703" cy="2070103"/>
          </a:xfrm>
          <a:prstGeom prst="rect">
            <a:avLst/>
          </a:prstGeom>
          <a:ln w="12700">
            <a:miter lim="400000"/>
          </a:ln>
        </p:spPr>
      </p:pic>
      <p:sp>
        <p:nvSpPr>
          <p:cNvPr id="8" name="Shape 419">
            <a:extLst>
              <a:ext uri="{FF2B5EF4-FFF2-40B4-BE49-F238E27FC236}">
                <a16:creationId xmlns:a16="http://schemas.microsoft.com/office/drawing/2014/main" id="{BDED9CC3-CB74-4AC6-BE25-C5DBA9353350}"/>
              </a:ext>
            </a:extLst>
          </p:cNvPr>
          <p:cNvSpPr txBox="1">
            <a:spLocks/>
          </p:cNvSpPr>
          <p:nvPr/>
        </p:nvSpPr>
        <p:spPr>
          <a:xfrm>
            <a:off x="1971107" y="5135067"/>
            <a:ext cx="5267893" cy="1143004"/>
          </a:xfrm>
          <a:prstGeom prst="rect">
            <a:avLst/>
          </a:prstGeom>
        </p:spPr>
        <p:txBody>
          <a:bodyPr vert="horz" lIns="0" tIns="0" rIns="0" bIns="0" rtlCol="0" anchor="ctr">
            <a:normAutofit/>
          </a:bodyPr>
          <a:lstStyle>
            <a:lvl1pPr algn="ctr" defTabSz="914400" rtl="0" eaLnBrk="1" latinLnBrk="0" hangingPunct="1">
              <a:spcBef>
                <a:spcPct val="0"/>
              </a:spcBef>
              <a:buNone/>
              <a:defRPr sz="4000" kern="1200">
                <a:solidFill>
                  <a:srgbClr val="1E1E1D"/>
                </a:solidFill>
                <a:latin typeface="+mj-lt"/>
                <a:ea typeface="+mj-ea"/>
                <a:cs typeface="+mj-cs"/>
              </a:defRPr>
            </a:lvl1pPr>
          </a:lstStyle>
          <a:p>
            <a:pPr>
              <a:defRPr sz="1800">
                <a:solidFill>
                  <a:srgbClr val="000000"/>
                </a:solidFill>
              </a:defRPr>
            </a:pPr>
            <a:r>
              <a:rPr lang="en-GB" sz="3600" b="1" dirty="0">
                <a:effectLst>
                  <a:outerShdw blurRad="38100" dist="38100" dir="2700000" algn="tl">
                    <a:srgbClr val="000000">
                      <a:alpha val="43137"/>
                    </a:srgbClr>
                  </a:outerShdw>
                </a:effectLst>
              </a:rPr>
              <a:t>Thank you all !</a:t>
            </a:r>
          </a:p>
        </p:txBody>
      </p:sp>
    </p:spTree>
    <p:extLst>
      <p:ext uri="{BB962C8B-B14F-4D97-AF65-F5344CB8AC3E}">
        <p14:creationId xmlns:p14="http://schemas.microsoft.com/office/powerpoint/2010/main" val="1670511921"/>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2C0CD-2DFE-4488-9F2C-626D8E3F267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167E6FC-2600-44F8-81B2-4F321E090196}"/>
              </a:ext>
            </a:extLst>
          </p:cNvPr>
          <p:cNvSpPr>
            <a:spLocks noGrp="1"/>
          </p:cNvSpPr>
          <p:nvPr>
            <p:ph idx="1"/>
          </p:nvPr>
        </p:nvSpPr>
        <p:spPr/>
        <p:txBody>
          <a:bodyPr/>
          <a:lstStyle/>
          <a:p>
            <a:endParaRPr lang="en-GB" dirty="0"/>
          </a:p>
        </p:txBody>
      </p:sp>
      <p:pic>
        <p:nvPicPr>
          <p:cNvPr id="4" name="image96.png">
            <a:extLst>
              <a:ext uri="{FF2B5EF4-FFF2-40B4-BE49-F238E27FC236}">
                <a16:creationId xmlns:a16="http://schemas.microsoft.com/office/drawing/2014/main" id="{D2DD6FE1-5C4C-47A3-A2AE-CB49D6935437}"/>
              </a:ext>
            </a:extLst>
          </p:cNvPr>
          <p:cNvPicPr/>
          <p:nvPr/>
        </p:nvPicPr>
        <p:blipFill>
          <a:blip r:embed="rId2">
            <a:extLst/>
          </a:blip>
          <a:stretch>
            <a:fillRect/>
          </a:stretch>
        </p:blipFill>
        <p:spPr>
          <a:xfrm>
            <a:off x="1971107" y="2603431"/>
            <a:ext cx="1028701" cy="1968503"/>
          </a:xfrm>
          <a:prstGeom prst="rect">
            <a:avLst/>
          </a:prstGeom>
          <a:ln w="12700">
            <a:miter lim="400000"/>
          </a:ln>
        </p:spPr>
      </p:pic>
      <p:pic>
        <p:nvPicPr>
          <p:cNvPr id="5" name="image97.png">
            <a:extLst>
              <a:ext uri="{FF2B5EF4-FFF2-40B4-BE49-F238E27FC236}">
                <a16:creationId xmlns:a16="http://schemas.microsoft.com/office/drawing/2014/main" id="{49068888-3C25-4682-B1C8-FFEFA051B369}"/>
              </a:ext>
            </a:extLst>
          </p:cNvPr>
          <p:cNvPicPr/>
          <p:nvPr/>
        </p:nvPicPr>
        <p:blipFill>
          <a:blip r:embed="rId3">
            <a:extLst/>
          </a:blip>
          <a:stretch>
            <a:fillRect/>
          </a:stretch>
        </p:blipFill>
        <p:spPr>
          <a:xfrm>
            <a:off x="6047806" y="2552631"/>
            <a:ext cx="1028703" cy="2070103"/>
          </a:xfrm>
          <a:prstGeom prst="rect">
            <a:avLst/>
          </a:prstGeom>
          <a:ln w="12700">
            <a:miter lim="400000"/>
          </a:ln>
        </p:spPr>
      </p:pic>
      <p:pic>
        <p:nvPicPr>
          <p:cNvPr id="7" name="Picture 6">
            <a:extLst>
              <a:ext uri="{FF2B5EF4-FFF2-40B4-BE49-F238E27FC236}">
                <a16:creationId xmlns:a16="http://schemas.microsoft.com/office/drawing/2014/main" id="{68EFB6CB-BDCE-457E-B7A5-F10A3B771C4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1717674"/>
            <a:ext cx="6477000" cy="392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5495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rmAutofit/>
          </a:bodyPr>
          <a:lstStyle/>
          <a:p>
            <a:pPr algn="l">
              <a:defRPr/>
            </a:pPr>
            <a:r>
              <a:rPr lang="en-US" altLang="en-US" sz="2800" b="1" dirty="0">
                <a:solidFill>
                  <a:srgbClr val="C00000"/>
                </a:solidFill>
                <a:uFill>
                  <a:solidFill>
                    <a:srgbClr val="164164"/>
                  </a:solidFill>
                </a:uFill>
                <a:latin typeface="Arial" pitchFamily="34" charset="0"/>
              </a:rPr>
              <a:t>Introduction</a:t>
            </a: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381000" y="1110987"/>
            <a:ext cx="830580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lgn="just">
              <a:spcBef>
                <a:spcPts val="600"/>
              </a:spcBef>
              <a:buFont typeface="Wingdings" panose="05000000000000000000" pitchFamily="2" charset="2"/>
              <a:buChar char="Ø"/>
            </a:pPr>
            <a:r>
              <a:rPr lang="en-US" sz="2000" b="1" dirty="0">
                <a:solidFill>
                  <a:schemeClr val="tx1"/>
                </a:solidFill>
              </a:rPr>
              <a:t>Over the past few decades, there have been a number of well-known scandals (e.g., </a:t>
            </a:r>
            <a:r>
              <a:rPr lang="en-US" sz="2000" b="1" dirty="0">
                <a:solidFill>
                  <a:srgbClr val="0C1674"/>
                </a:solidFill>
              </a:rPr>
              <a:t>WorldCom</a:t>
            </a:r>
            <a:r>
              <a:rPr lang="en-US" sz="2000" b="1" dirty="0">
                <a:solidFill>
                  <a:schemeClr val="tx1"/>
                </a:solidFill>
              </a:rPr>
              <a:t> and </a:t>
            </a:r>
            <a:r>
              <a:rPr lang="en-US" sz="2000" b="1" dirty="0">
                <a:solidFill>
                  <a:srgbClr val="0C1674"/>
                </a:solidFill>
              </a:rPr>
              <a:t>Enron</a:t>
            </a:r>
            <a:r>
              <a:rPr lang="en-US" sz="2000" b="1" dirty="0">
                <a:solidFill>
                  <a:schemeClr val="tx1"/>
                </a:solidFill>
              </a:rPr>
              <a:t>).</a:t>
            </a:r>
          </a:p>
          <a:p>
            <a:pPr marL="457200" lvl="1" indent="0" algn="just">
              <a:spcBef>
                <a:spcPts val="600"/>
              </a:spcBef>
              <a:buNone/>
            </a:pPr>
            <a:endParaRPr lang="en-US" sz="2000" b="1" dirty="0">
              <a:solidFill>
                <a:schemeClr val="tx1"/>
              </a:solidFill>
            </a:endParaRPr>
          </a:p>
          <a:p>
            <a:pPr lvl="1" algn="just">
              <a:spcBef>
                <a:spcPts val="600"/>
              </a:spcBef>
              <a:buFont typeface="Wingdings" panose="05000000000000000000" pitchFamily="2" charset="2"/>
              <a:buChar char="Ø"/>
            </a:pPr>
            <a:r>
              <a:rPr lang="en-US" sz="2000" b="1" dirty="0">
                <a:solidFill>
                  <a:schemeClr val="tx1"/>
                </a:solidFill>
              </a:rPr>
              <a:t>Researchers found that </a:t>
            </a:r>
            <a:r>
              <a:rPr lang="en-GB" sz="2000" b="1" dirty="0">
                <a:solidFill>
                  <a:srgbClr val="0C1674"/>
                </a:solidFill>
              </a:rPr>
              <a:t>E</a:t>
            </a:r>
            <a:r>
              <a:rPr lang="en-US" sz="2000" b="1" dirty="0" err="1">
                <a:solidFill>
                  <a:srgbClr val="0C1674"/>
                </a:solidFill>
              </a:rPr>
              <a:t>arnings</a:t>
            </a:r>
            <a:r>
              <a:rPr lang="en-US" sz="2000" b="1" dirty="0">
                <a:solidFill>
                  <a:srgbClr val="0C1674"/>
                </a:solidFill>
              </a:rPr>
              <a:t> Management (EM) </a:t>
            </a:r>
            <a:r>
              <a:rPr lang="en-US" sz="2000" b="1" dirty="0">
                <a:solidFill>
                  <a:schemeClr val="tx1"/>
                </a:solidFill>
              </a:rPr>
              <a:t>practices are typically at the core of such scandals. </a:t>
            </a:r>
          </a:p>
          <a:p>
            <a:pPr marL="457200" lvl="1" indent="0" algn="just">
              <a:spcBef>
                <a:spcPts val="600"/>
              </a:spcBef>
              <a:buNone/>
            </a:pPr>
            <a:endParaRPr lang="en-US" sz="1400" b="1" dirty="0">
              <a:solidFill>
                <a:schemeClr val="tx1"/>
              </a:solidFill>
            </a:endParaRPr>
          </a:p>
          <a:p>
            <a:pPr lvl="1" algn="just">
              <a:spcBef>
                <a:spcPts val="600"/>
              </a:spcBef>
              <a:buFont typeface="Wingdings" panose="05000000000000000000" pitchFamily="2" charset="2"/>
              <a:buChar char="Ø"/>
            </a:pPr>
            <a:r>
              <a:rPr lang="en-US" sz="2000" b="1" dirty="0">
                <a:solidFill>
                  <a:schemeClr val="tx1"/>
                </a:solidFill>
              </a:rPr>
              <a:t>Managers use some of the flexibility allowed by accounting policies and practices to affect </a:t>
            </a:r>
            <a:r>
              <a:rPr lang="en-US" sz="2000" b="1" dirty="0">
                <a:solidFill>
                  <a:srgbClr val="0C1674"/>
                </a:solidFill>
              </a:rPr>
              <a:t>accounting profits.</a:t>
            </a:r>
          </a:p>
          <a:p>
            <a:pPr marL="457200" lvl="1" indent="0" algn="just">
              <a:spcBef>
                <a:spcPts val="600"/>
              </a:spcBef>
              <a:buNone/>
            </a:pPr>
            <a:endParaRPr lang="en-US" sz="1100" b="1" dirty="0">
              <a:solidFill>
                <a:schemeClr val="tx1"/>
              </a:solidFill>
            </a:endParaRPr>
          </a:p>
          <a:p>
            <a:pPr lvl="1" algn="just">
              <a:spcBef>
                <a:spcPts val="600"/>
              </a:spcBef>
              <a:buFont typeface="Wingdings" panose="05000000000000000000" pitchFamily="2" charset="2"/>
              <a:buChar char="Ø"/>
            </a:pPr>
            <a:r>
              <a:rPr lang="en-US" sz="2000" b="1" dirty="0">
                <a:solidFill>
                  <a:schemeClr val="tx1"/>
                </a:solidFill>
              </a:rPr>
              <a:t>Fraud cases in the stock markets have proven the existence of unethical behavior and </a:t>
            </a:r>
            <a:r>
              <a:rPr lang="en-US" sz="2000" b="1" dirty="0">
                <a:solidFill>
                  <a:srgbClr val="0C1674"/>
                </a:solidFill>
              </a:rPr>
              <a:t>revealed</a:t>
            </a:r>
            <a:r>
              <a:rPr lang="en-US" sz="2000" b="1" dirty="0">
                <a:solidFill>
                  <a:schemeClr val="tx1"/>
                </a:solidFill>
              </a:rPr>
              <a:t> a need for </a:t>
            </a:r>
            <a:r>
              <a:rPr lang="en-US" sz="2000" b="1" dirty="0">
                <a:solidFill>
                  <a:srgbClr val="0C1674"/>
                </a:solidFill>
              </a:rPr>
              <a:t>transparency</a:t>
            </a:r>
            <a:r>
              <a:rPr lang="en-US" sz="2000" b="1" dirty="0">
                <a:solidFill>
                  <a:schemeClr val="tx1"/>
                </a:solidFill>
              </a:rPr>
              <a:t> and </a:t>
            </a:r>
            <a:r>
              <a:rPr lang="en-US" sz="2000" b="1" dirty="0">
                <a:solidFill>
                  <a:srgbClr val="0C1674"/>
                </a:solidFill>
              </a:rPr>
              <a:t>reliability</a:t>
            </a:r>
            <a:r>
              <a:rPr lang="en-US" sz="2000" b="1" dirty="0">
                <a:solidFill>
                  <a:schemeClr val="tx1"/>
                </a:solidFill>
              </a:rPr>
              <a:t> in </a:t>
            </a:r>
            <a:r>
              <a:rPr lang="en-US" sz="2000" b="1" dirty="0">
                <a:solidFill>
                  <a:srgbClr val="0C1674"/>
                </a:solidFill>
              </a:rPr>
              <a:t>firms’ financial reports</a:t>
            </a:r>
            <a:r>
              <a:rPr lang="en-US" sz="2000" b="1" dirty="0">
                <a:solidFill>
                  <a:schemeClr val="tx1"/>
                </a:solidFill>
              </a:rPr>
              <a:t>.</a:t>
            </a:r>
          </a:p>
          <a:p>
            <a:pPr marL="457200" lvl="1" indent="0" algn="just">
              <a:spcBef>
                <a:spcPts val="600"/>
              </a:spcBef>
              <a:buNone/>
            </a:pPr>
            <a:endParaRPr lang="en-US" sz="2000" b="1" dirty="0">
              <a:solidFill>
                <a:schemeClr val="tx1"/>
              </a:solidFill>
            </a:endParaRPr>
          </a:p>
          <a:p>
            <a:pPr lvl="1" algn="just">
              <a:spcBef>
                <a:spcPts val="600"/>
              </a:spcBef>
              <a:buFont typeface="Wingdings" panose="05000000000000000000" pitchFamily="2" charset="2"/>
              <a:buChar char="Ø"/>
            </a:pPr>
            <a:r>
              <a:rPr lang="en-US" sz="2000" b="1" dirty="0">
                <a:solidFill>
                  <a:srgbClr val="0C1674"/>
                </a:solidFill>
              </a:rPr>
              <a:t>High-profile corporate failures </a:t>
            </a:r>
            <a:r>
              <a:rPr lang="en-US" sz="2000" b="1" dirty="0">
                <a:solidFill>
                  <a:schemeClr val="tx1"/>
                </a:solidFill>
              </a:rPr>
              <a:t>have heightened global awareness of the importance of corporate </a:t>
            </a:r>
            <a:r>
              <a:rPr lang="en-US" sz="2000" b="1" dirty="0">
                <a:solidFill>
                  <a:srgbClr val="0C1674"/>
                </a:solidFill>
              </a:rPr>
              <a:t>transparency</a:t>
            </a:r>
            <a:r>
              <a:rPr lang="en-US" sz="2000" b="1" dirty="0">
                <a:solidFill>
                  <a:schemeClr val="tx1"/>
                </a:solidFill>
              </a:rPr>
              <a:t>, </a:t>
            </a:r>
            <a:r>
              <a:rPr lang="en-US" sz="2000" b="1" dirty="0">
                <a:solidFill>
                  <a:srgbClr val="0C1674"/>
                </a:solidFill>
              </a:rPr>
              <a:t>reliability</a:t>
            </a:r>
            <a:r>
              <a:rPr lang="en-US" sz="2000" b="1" dirty="0">
                <a:solidFill>
                  <a:schemeClr val="tx1"/>
                </a:solidFill>
              </a:rPr>
              <a:t> and </a:t>
            </a:r>
            <a:r>
              <a:rPr lang="en-US" sz="2000" b="1" dirty="0">
                <a:solidFill>
                  <a:srgbClr val="0C1674"/>
                </a:solidFill>
              </a:rPr>
              <a:t>accountability.</a:t>
            </a:r>
            <a:endParaRPr lang="en-US" altLang="en-US" sz="2000" b="1" dirty="0">
              <a:solidFill>
                <a:srgbClr val="0C1674"/>
              </a:solidFill>
              <a:latin typeface="Arial" charset="0"/>
            </a:endParaRPr>
          </a:p>
        </p:txBody>
      </p:sp>
    </p:spTree>
    <p:extLst>
      <p:ext uri="{BB962C8B-B14F-4D97-AF65-F5344CB8AC3E}">
        <p14:creationId xmlns:p14="http://schemas.microsoft.com/office/powerpoint/2010/main" val="3670125254"/>
      </p:ext>
    </p:extLst>
  </p:cSld>
  <p:clrMapOvr>
    <a:masterClrMapping/>
  </p:clrMapOvr>
  <mc:AlternateContent xmlns:mc="http://schemas.openxmlformats.org/markup-compatibility/2006">
    <mc:Choice xmlns:p14="http://schemas.microsoft.com/office/powerpoint/2010/main" Requires="p14">
      <p:transition spd="slow" p14:dur="2000" advTm="42001"/>
    </mc:Choice>
    <mc:Fallback>
      <p:transition spd="slow" advTm="4200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rmAutofit/>
          </a:bodyPr>
          <a:lstStyle/>
          <a:p>
            <a:pPr algn="l">
              <a:defRPr/>
            </a:pPr>
            <a:r>
              <a:rPr lang="en-US" altLang="en-US" sz="2800" b="1" dirty="0">
                <a:solidFill>
                  <a:srgbClr val="C00000"/>
                </a:solidFill>
                <a:uFill>
                  <a:solidFill>
                    <a:srgbClr val="164164"/>
                  </a:solidFill>
                </a:uFill>
                <a:latin typeface="Arial" pitchFamily="34" charset="0"/>
              </a:rPr>
              <a:t>Introduction</a:t>
            </a: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457200" y="1110987"/>
            <a:ext cx="822960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Ø"/>
            </a:pPr>
            <a:r>
              <a:rPr lang="en-US" b="1" dirty="0">
                <a:solidFill>
                  <a:srgbClr val="0C1674"/>
                </a:solidFill>
              </a:rPr>
              <a:t>Regulators</a:t>
            </a:r>
            <a:r>
              <a:rPr lang="en-US" b="1" dirty="0">
                <a:solidFill>
                  <a:schemeClr val="tx1"/>
                </a:solidFill>
              </a:rPr>
              <a:t> have established CG Codes to maintain </a:t>
            </a:r>
            <a:r>
              <a:rPr lang="en-US" b="1" dirty="0">
                <a:solidFill>
                  <a:srgbClr val="0C1674"/>
                </a:solidFill>
              </a:rPr>
              <a:t>investor interests</a:t>
            </a:r>
            <a:r>
              <a:rPr lang="en-US" b="1" dirty="0">
                <a:solidFill>
                  <a:schemeClr val="tx1"/>
                </a:solidFill>
              </a:rPr>
              <a:t>, improve confidence in </a:t>
            </a:r>
            <a:r>
              <a:rPr lang="en-US" b="1" dirty="0">
                <a:solidFill>
                  <a:srgbClr val="0C1674"/>
                </a:solidFill>
              </a:rPr>
              <a:t>stock markets</a:t>
            </a:r>
            <a:r>
              <a:rPr lang="en-US" b="1" dirty="0">
                <a:solidFill>
                  <a:schemeClr val="tx1"/>
                </a:solidFill>
              </a:rPr>
              <a:t>, protect </a:t>
            </a:r>
            <a:r>
              <a:rPr lang="en-US" b="1" dirty="0">
                <a:solidFill>
                  <a:srgbClr val="0C1674"/>
                </a:solidFill>
              </a:rPr>
              <a:t>information transparency</a:t>
            </a:r>
            <a:r>
              <a:rPr lang="en-US" b="1" dirty="0">
                <a:solidFill>
                  <a:schemeClr val="tx1"/>
                </a:solidFill>
              </a:rPr>
              <a:t>, mitigate </a:t>
            </a:r>
            <a:r>
              <a:rPr lang="en-US" b="1" dirty="0">
                <a:solidFill>
                  <a:srgbClr val="0C1674"/>
                </a:solidFill>
              </a:rPr>
              <a:t>conflicts of interest </a:t>
            </a:r>
            <a:r>
              <a:rPr lang="en-US" b="1" dirty="0">
                <a:solidFill>
                  <a:schemeClr val="tx1"/>
                </a:solidFill>
              </a:rPr>
              <a:t>and increase </a:t>
            </a:r>
            <a:r>
              <a:rPr lang="en-US" b="1" dirty="0">
                <a:solidFill>
                  <a:srgbClr val="0C1674"/>
                </a:solidFill>
              </a:rPr>
              <a:t>auditor independence.</a:t>
            </a:r>
          </a:p>
          <a:p>
            <a:pPr marL="0" indent="0" algn="just">
              <a:buNone/>
            </a:pPr>
            <a:endParaRPr lang="en-US" b="1" dirty="0">
              <a:solidFill>
                <a:srgbClr val="0C1674"/>
              </a:solidFill>
            </a:endParaRPr>
          </a:p>
          <a:p>
            <a:pPr algn="just">
              <a:buFont typeface="Wingdings" panose="05000000000000000000" pitchFamily="2" charset="2"/>
              <a:buChar char="Ø"/>
            </a:pPr>
            <a:r>
              <a:rPr lang="en-US" b="1" dirty="0">
                <a:solidFill>
                  <a:schemeClr val="tx1"/>
                </a:solidFill>
              </a:rPr>
              <a:t>A high </a:t>
            </a:r>
            <a:r>
              <a:rPr lang="en-US" b="1" dirty="0">
                <a:solidFill>
                  <a:srgbClr val="0C1674"/>
                </a:solidFill>
              </a:rPr>
              <a:t>CG level </a:t>
            </a:r>
            <a:r>
              <a:rPr lang="en-US" b="1" dirty="0">
                <a:solidFill>
                  <a:schemeClr val="tx1"/>
                </a:solidFill>
              </a:rPr>
              <a:t>may prevent </a:t>
            </a:r>
            <a:r>
              <a:rPr lang="en-US" b="1" dirty="0">
                <a:solidFill>
                  <a:srgbClr val="0C1674"/>
                </a:solidFill>
              </a:rPr>
              <a:t>EM practices</a:t>
            </a:r>
            <a:r>
              <a:rPr lang="en-US" b="1" dirty="0">
                <a:solidFill>
                  <a:schemeClr val="tx1"/>
                </a:solidFill>
              </a:rPr>
              <a:t>, which could decrease </a:t>
            </a:r>
            <a:r>
              <a:rPr lang="en-US" b="1" dirty="0">
                <a:solidFill>
                  <a:srgbClr val="0C1674"/>
                </a:solidFill>
              </a:rPr>
              <a:t>the magnitude of company failures/bankruptcies </a:t>
            </a:r>
            <a:r>
              <a:rPr lang="en-US" b="1" dirty="0">
                <a:solidFill>
                  <a:schemeClr val="tx1"/>
                </a:solidFill>
              </a:rPr>
              <a:t>and thus </a:t>
            </a:r>
            <a:r>
              <a:rPr lang="en-US" b="1" dirty="0">
                <a:solidFill>
                  <a:srgbClr val="0C1674"/>
                </a:solidFill>
              </a:rPr>
              <a:t>positively affect shareholders </a:t>
            </a:r>
            <a:r>
              <a:rPr lang="en-US" b="1" dirty="0">
                <a:solidFill>
                  <a:schemeClr val="tx1"/>
                </a:solidFill>
              </a:rPr>
              <a:t>and other related parties.</a:t>
            </a: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chemeClr val="tx1"/>
                </a:solidFill>
              </a:rPr>
              <a:t>Many prior studies have investigated this </a:t>
            </a:r>
            <a:r>
              <a:rPr lang="en-US" b="1" dirty="0">
                <a:solidFill>
                  <a:srgbClr val="0C1674"/>
                </a:solidFill>
              </a:rPr>
              <a:t>relationship</a:t>
            </a:r>
            <a:r>
              <a:rPr lang="en-US" b="1" dirty="0">
                <a:solidFill>
                  <a:schemeClr val="tx1"/>
                </a:solidFill>
              </a:rPr>
              <a:t>.</a:t>
            </a:r>
          </a:p>
          <a:p>
            <a:pPr marL="0" indent="0" algn="just">
              <a:buNone/>
            </a:pPr>
            <a:r>
              <a:rPr lang="en-US" b="1" dirty="0">
                <a:solidFill>
                  <a:srgbClr val="C00000"/>
                </a:solidFill>
              </a:rPr>
              <a:t>      (developed countries)</a:t>
            </a: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chemeClr val="tx1"/>
                </a:solidFill>
              </a:rPr>
              <a:t>The studies have shown </a:t>
            </a:r>
            <a:r>
              <a:rPr lang="en-US" sz="2800" b="1" u="sng" dirty="0">
                <a:solidFill>
                  <a:srgbClr val="C00000"/>
                </a:solidFill>
                <a:effectLst>
                  <a:outerShdw blurRad="38100" dist="38100" dir="2700000" algn="tl">
                    <a:srgbClr val="000000">
                      <a:alpha val="43137"/>
                    </a:srgbClr>
                  </a:outerShdw>
                </a:effectLst>
              </a:rPr>
              <a:t>progress</a:t>
            </a:r>
            <a:r>
              <a:rPr lang="en-US" b="1" dirty="0">
                <a:solidFill>
                  <a:schemeClr val="tx1"/>
                </a:solidFill>
              </a:rPr>
              <a:t> </a:t>
            </a:r>
            <a:r>
              <a:rPr lang="en-US" b="1" dirty="0">
                <a:solidFill>
                  <a:srgbClr val="0C1674"/>
                </a:solidFill>
              </a:rPr>
              <a:t>in the quality of earnings </a:t>
            </a:r>
            <a:r>
              <a:rPr lang="en-US" b="1" dirty="0">
                <a:solidFill>
                  <a:schemeClr val="tx1"/>
                </a:solidFill>
              </a:rPr>
              <a:t>due to the implementation of</a:t>
            </a:r>
            <a:r>
              <a:rPr lang="en-US" b="1" dirty="0">
                <a:solidFill>
                  <a:srgbClr val="0C1674"/>
                </a:solidFill>
              </a:rPr>
              <a:t> </a:t>
            </a:r>
            <a:r>
              <a:rPr lang="en-GB" b="1" dirty="0">
                <a:solidFill>
                  <a:srgbClr val="0C1674"/>
                </a:solidFill>
              </a:rPr>
              <a:t>CG</a:t>
            </a:r>
            <a:r>
              <a:rPr lang="en-GB" b="1" dirty="0">
                <a:solidFill>
                  <a:schemeClr val="tx1"/>
                </a:solidFill>
              </a:rPr>
              <a:t>.</a:t>
            </a:r>
          </a:p>
          <a:p>
            <a:pPr algn="just">
              <a:buFont typeface="Wingdings" panose="05000000000000000000" pitchFamily="2" charset="2"/>
              <a:buChar char="Ø"/>
            </a:pPr>
            <a:endParaRPr lang="en-GB" b="1" dirty="0">
              <a:solidFill>
                <a:srgbClr val="0070C0"/>
              </a:solidFill>
            </a:endParaRPr>
          </a:p>
          <a:p>
            <a:pPr algn="just">
              <a:buFont typeface="Wingdings" panose="05000000000000000000" pitchFamily="2" charset="2"/>
              <a:buChar char="Ø"/>
            </a:pPr>
            <a:endParaRPr lang="en-GB" b="1" dirty="0">
              <a:solidFill>
                <a:schemeClr val="tx1"/>
              </a:solidFill>
            </a:endParaRPr>
          </a:p>
        </p:txBody>
      </p:sp>
    </p:spTree>
    <p:extLst>
      <p:ext uri="{BB962C8B-B14F-4D97-AF65-F5344CB8AC3E}">
        <p14:creationId xmlns:p14="http://schemas.microsoft.com/office/powerpoint/2010/main" val="849151407"/>
      </p:ext>
    </p:extLst>
  </p:cSld>
  <p:clrMapOvr>
    <a:masterClrMapping/>
  </p:clrMapOvr>
  <mc:AlternateContent xmlns:mc="http://schemas.openxmlformats.org/markup-compatibility/2006">
    <mc:Choice xmlns:p14="http://schemas.microsoft.com/office/powerpoint/2010/main" Requires="p14">
      <p:transition spd="slow" p14:dur="2000" advTm="82086"/>
    </mc:Choice>
    <mc:Fallback>
      <p:transition spd="slow" advTm="82086"/>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rmAutofit/>
          </a:bodyPr>
          <a:lstStyle/>
          <a:p>
            <a:pPr algn="l">
              <a:defRPr/>
            </a:pPr>
            <a:r>
              <a:rPr lang="en-US" altLang="en-US" sz="2800" b="1" dirty="0">
                <a:solidFill>
                  <a:srgbClr val="C00000"/>
                </a:solidFill>
                <a:uFill>
                  <a:solidFill>
                    <a:srgbClr val="164164"/>
                  </a:solidFill>
                </a:uFill>
                <a:latin typeface="Arial" pitchFamily="34" charset="0"/>
              </a:rPr>
              <a:t>Introduction</a:t>
            </a: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457200" y="1110987"/>
            <a:ext cx="8229600" cy="538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Ø"/>
            </a:pPr>
            <a:r>
              <a:rPr lang="en-US" b="1" dirty="0">
                <a:solidFill>
                  <a:schemeClr val="tx1"/>
                </a:solidFill>
              </a:rPr>
              <a:t>Much less is known about this relation in </a:t>
            </a:r>
            <a:r>
              <a:rPr lang="en-US" b="1" dirty="0">
                <a:solidFill>
                  <a:srgbClr val="0C1674"/>
                </a:solidFill>
              </a:rPr>
              <a:t>developing countries</a:t>
            </a:r>
            <a:r>
              <a:rPr lang="en-US" b="1" dirty="0">
                <a:solidFill>
                  <a:schemeClr val="tx1"/>
                </a:solidFill>
              </a:rPr>
              <a:t>, particularly </a:t>
            </a:r>
            <a:r>
              <a:rPr lang="en-US" b="1" dirty="0">
                <a:solidFill>
                  <a:srgbClr val="0C1674"/>
                </a:solidFill>
              </a:rPr>
              <a:t>GCC countries</a:t>
            </a:r>
            <a:r>
              <a:rPr lang="en-US" b="1" dirty="0">
                <a:solidFill>
                  <a:schemeClr val="tx1"/>
                </a:solidFill>
              </a:rPr>
              <a:t>.</a:t>
            </a:r>
          </a:p>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r>
              <a:rPr lang="en-US" b="1" dirty="0">
                <a:solidFill>
                  <a:schemeClr val="tx1"/>
                </a:solidFill>
              </a:rPr>
              <a:t>The results on this relationship differ between studies depending on several factors such as </a:t>
            </a:r>
            <a:r>
              <a:rPr lang="en-US" b="1" dirty="0">
                <a:solidFill>
                  <a:srgbClr val="0C1674"/>
                </a:solidFill>
              </a:rPr>
              <a:t>industry</a:t>
            </a:r>
            <a:r>
              <a:rPr lang="en-US" b="1" dirty="0">
                <a:solidFill>
                  <a:schemeClr val="tx1"/>
                </a:solidFill>
              </a:rPr>
              <a:t>, </a:t>
            </a:r>
            <a:r>
              <a:rPr lang="en-US" b="1" dirty="0">
                <a:solidFill>
                  <a:srgbClr val="0C1674"/>
                </a:solidFill>
              </a:rPr>
              <a:t>sample</a:t>
            </a:r>
            <a:r>
              <a:rPr lang="en-US" b="1" dirty="0">
                <a:solidFill>
                  <a:srgbClr val="0070C0"/>
                </a:solidFill>
              </a:rPr>
              <a:t> </a:t>
            </a:r>
            <a:r>
              <a:rPr lang="en-US" b="1" dirty="0">
                <a:solidFill>
                  <a:srgbClr val="0C1674"/>
                </a:solidFill>
              </a:rPr>
              <a:t>size</a:t>
            </a:r>
            <a:r>
              <a:rPr lang="en-US" b="1" dirty="0">
                <a:solidFill>
                  <a:schemeClr val="tx1"/>
                </a:solidFill>
              </a:rPr>
              <a:t>, </a:t>
            </a:r>
            <a:r>
              <a:rPr lang="en-US" b="1" dirty="0">
                <a:solidFill>
                  <a:srgbClr val="0C1674"/>
                </a:solidFill>
              </a:rPr>
              <a:t>year of data </a:t>
            </a:r>
            <a:r>
              <a:rPr lang="en-US" b="1" dirty="0">
                <a:solidFill>
                  <a:schemeClr val="tx1"/>
                </a:solidFill>
              </a:rPr>
              <a:t>and </a:t>
            </a:r>
            <a:r>
              <a:rPr lang="en-US" b="1" dirty="0">
                <a:solidFill>
                  <a:srgbClr val="0C1674"/>
                </a:solidFill>
              </a:rPr>
              <a:t>economic environment</a:t>
            </a:r>
            <a:r>
              <a:rPr lang="en-US" b="1" dirty="0">
                <a:solidFill>
                  <a:schemeClr val="tx1"/>
                </a:solidFill>
              </a:rPr>
              <a:t>. </a:t>
            </a:r>
          </a:p>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r>
              <a:rPr lang="en-US" b="1" dirty="0">
                <a:solidFill>
                  <a:schemeClr val="tx1"/>
                </a:solidFill>
              </a:rPr>
              <a:t>For instance, </a:t>
            </a:r>
            <a:r>
              <a:rPr lang="en-US" b="1" dirty="0">
                <a:solidFill>
                  <a:srgbClr val="C00000"/>
                </a:solidFill>
              </a:rPr>
              <a:t>in India </a:t>
            </a:r>
            <a:r>
              <a:rPr lang="en-US" b="1" dirty="0">
                <a:solidFill>
                  <a:schemeClr val="tx1"/>
                </a:solidFill>
              </a:rPr>
              <a:t>and </a:t>
            </a:r>
            <a:r>
              <a:rPr lang="en-US" b="1" dirty="0">
                <a:solidFill>
                  <a:srgbClr val="C00000"/>
                </a:solidFill>
              </a:rPr>
              <a:t>China</a:t>
            </a:r>
            <a:r>
              <a:rPr lang="en-US" b="1" dirty="0">
                <a:solidFill>
                  <a:schemeClr val="tx1"/>
                </a:solidFill>
              </a:rPr>
              <a:t>, Sarkar et al. (2008) and Gulzar (2011) found a significant positive association between </a:t>
            </a:r>
            <a:r>
              <a:rPr lang="en-US" b="1" dirty="0">
                <a:solidFill>
                  <a:srgbClr val="0C1674"/>
                </a:solidFill>
              </a:rPr>
              <a:t>CEO duality </a:t>
            </a:r>
            <a:r>
              <a:rPr lang="en-US" b="1" dirty="0">
                <a:solidFill>
                  <a:schemeClr val="tx1"/>
                </a:solidFill>
              </a:rPr>
              <a:t>and </a:t>
            </a:r>
            <a:r>
              <a:rPr lang="en-US" b="1" dirty="0">
                <a:solidFill>
                  <a:srgbClr val="0C1674"/>
                </a:solidFill>
              </a:rPr>
              <a:t>EM</a:t>
            </a:r>
            <a:r>
              <a:rPr lang="en-US" b="1" dirty="0">
                <a:solidFill>
                  <a:schemeClr val="tx1"/>
                </a:solidFill>
              </a:rPr>
              <a:t>; namely, </a:t>
            </a:r>
            <a:r>
              <a:rPr lang="en-US" b="1" dirty="0">
                <a:solidFill>
                  <a:srgbClr val="0C1674"/>
                </a:solidFill>
              </a:rPr>
              <a:t>boards that have directors </a:t>
            </a:r>
            <a:r>
              <a:rPr lang="en-US" b="1" dirty="0">
                <a:solidFill>
                  <a:schemeClr val="tx1"/>
                </a:solidFill>
              </a:rPr>
              <a:t>with multiple functions exhibit </a:t>
            </a:r>
            <a:r>
              <a:rPr lang="en-US" b="1" dirty="0">
                <a:solidFill>
                  <a:srgbClr val="0C1674"/>
                </a:solidFill>
              </a:rPr>
              <a:t>higher EM</a:t>
            </a:r>
            <a:r>
              <a:rPr lang="en-US" b="1" dirty="0">
                <a:solidFill>
                  <a:srgbClr val="0070C0"/>
                </a:solidFill>
              </a:rPr>
              <a:t>. </a:t>
            </a:r>
          </a:p>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r>
              <a:rPr lang="en-US" b="1" dirty="0">
                <a:solidFill>
                  <a:schemeClr val="tx1"/>
                </a:solidFill>
              </a:rPr>
              <a:t>By contrast, </a:t>
            </a:r>
            <a:r>
              <a:rPr lang="en-US" b="1" dirty="0">
                <a:solidFill>
                  <a:srgbClr val="0C1674"/>
                </a:solidFill>
              </a:rPr>
              <a:t>the findings of </a:t>
            </a:r>
            <a:r>
              <a:rPr lang="en-US" b="1" dirty="0" err="1">
                <a:solidFill>
                  <a:srgbClr val="0C1674"/>
                </a:solidFill>
              </a:rPr>
              <a:t>Castañeda</a:t>
            </a:r>
            <a:r>
              <a:rPr lang="en-US" b="1" dirty="0">
                <a:solidFill>
                  <a:srgbClr val="0C1674"/>
                </a:solidFill>
              </a:rPr>
              <a:t> (2000) </a:t>
            </a:r>
            <a:r>
              <a:rPr lang="en-US" b="1" dirty="0">
                <a:solidFill>
                  <a:schemeClr val="tx1"/>
                </a:solidFill>
              </a:rPr>
              <a:t>did not support a positive impact of </a:t>
            </a:r>
            <a:r>
              <a:rPr lang="en-US" b="1" dirty="0">
                <a:solidFill>
                  <a:srgbClr val="0C1674"/>
                </a:solidFill>
              </a:rPr>
              <a:t>CEO duality </a:t>
            </a:r>
            <a:r>
              <a:rPr lang="en-US" b="1" dirty="0">
                <a:solidFill>
                  <a:schemeClr val="tx1"/>
                </a:solidFill>
              </a:rPr>
              <a:t>on </a:t>
            </a:r>
            <a:r>
              <a:rPr lang="en-US" b="1" dirty="0">
                <a:solidFill>
                  <a:srgbClr val="0C1674"/>
                </a:solidFill>
              </a:rPr>
              <a:t>EM</a:t>
            </a:r>
            <a:r>
              <a:rPr lang="en-US" b="1" dirty="0">
                <a:solidFill>
                  <a:schemeClr val="tx1"/>
                </a:solidFill>
              </a:rPr>
              <a:t> and showed that majority owners occupy </a:t>
            </a:r>
            <a:r>
              <a:rPr lang="en-US" b="1" dirty="0">
                <a:solidFill>
                  <a:srgbClr val="0C1674"/>
                </a:solidFill>
              </a:rPr>
              <a:t>dual roles </a:t>
            </a:r>
            <a:r>
              <a:rPr lang="en-US" b="1" dirty="0">
                <a:solidFill>
                  <a:schemeClr val="tx1"/>
                </a:solidFill>
              </a:rPr>
              <a:t>in 85% of Mexican listed firms. </a:t>
            </a:r>
          </a:p>
          <a:p>
            <a:pPr algn="just">
              <a:buFont typeface="Wingdings" panose="05000000000000000000" pitchFamily="2" charset="2"/>
              <a:buChar char="Ø"/>
            </a:pPr>
            <a:endParaRPr lang="en-US" b="1" dirty="0">
              <a:solidFill>
                <a:schemeClr val="tx1"/>
              </a:solidFill>
            </a:endParaRPr>
          </a:p>
          <a:p>
            <a:pPr marL="0" indent="0" algn="just">
              <a:buNone/>
            </a:pPr>
            <a:endParaRPr lang="en-US" b="1" dirty="0">
              <a:solidFill>
                <a:schemeClr val="tx1"/>
              </a:solidFill>
            </a:endParaRPr>
          </a:p>
          <a:p>
            <a:pPr algn="just">
              <a:buFont typeface="Wingdings" panose="05000000000000000000" pitchFamily="2" charset="2"/>
              <a:buChar char="Ø"/>
            </a:pPr>
            <a:endParaRPr lang="en-GB" b="1" dirty="0">
              <a:solidFill>
                <a:schemeClr val="tx1"/>
              </a:solidFill>
            </a:endParaRPr>
          </a:p>
          <a:p>
            <a:pPr algn="just">
              <a:buFont typeface="Wingdings" panose="05000000000000000000" pitchFamily="2" charset="2"/>
              <a:buChar char="Ø"/>
            </a:pPr>
            <a:endParaRPr lang="en-GB" b="1" dirty="0">
              <a:solidFill>
                <a:schemeClr val="tx1"/>
              </a:solidFill>
            </a:endParaRPr>
          </a:p>
        </p:txBody>
      </p:sp>
    </p:spTree>
    <p:extLst>
      <p:ext uri="{BB962C8B-B14F-4D97-AF65-F5344CB8AC3E}">
        <p14:creationId xmlns:p14="http://schemas.microsoft.com/office/powerpoint/2010/main" val="449437122"/>
      </p:ext>
    </p:extLst>
  </p:cSld>
  <p:clrMapOvr>
    <a:masterClrMapping/>
  </p:clrMapOvr>
  <mc:AlternateContent xmlns:mc="http://schemas.openxmlformats.org/markup-compatibility/2006">
    <mc:Choice xmlns:p14="http://schemas.microsoft.com/office/powerpoint/2010/main" Requires="p14">
      <p:transition spd="slow" p14:dur="2000" advTm="93357"/>
    </mc:Choice>
    <mc:Fallback>
      <p:transition spd="slow" advTm="9335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rmAutofit/>
          </a:bodyPr>
          <a:lstStyle/>
          <a:p>
            <a:pPr algn="l">
              <a:defRPr/>
            </a:pPr>
            <a:r>
              <a:rPr lang="en-US" altLang="en-US" sz="2800" b="1" dirty="0">
                <a:solidFill>
                  <a:srgbClr val="C00000"/>
                </a:solidFill>
                <a:uFill>
                  <a:solidFill>
                    <a:srgbClr val="164164"/>
                  </a:solidFill>
                </a:uFill>
                <a:latin typeface="Arial" pitchFamily="34" charset="0"/>
              </a:rPr>
              <a:t>Study Problem</a:t>
            </a: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457200" y="1110987"/>
            <a:ext cx="822960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Ø"/>
            </a:pPr>
            <a:r>
              <a:rPr lang="en-US" b="1" dirty="0">
                <a:solidFill>
                  <a:schemeClr val="tx1"/>
                </a:solidFill>
              </a:rPr>
              <a:t>There is a real need to test the relationship between </a:t>
            </a:r>
            <a:r>
              <a:rPr lang="en-US" b="1" dirty="0">
                <a:solidFill>
                  <a:srgbClr val="0C1674"/>
                </a:solidFill>
              </a:rPr>
              <a:t>CG</a:t>
            </a:r>
            <a:r>
              <a:rPr lang="en-US" b="1" dirty="0">
                <a:solidFill>
                  <a:schemeClr val="tx1"/>
                </a:solidFill>
              </a:rPr>
              <a:t> and </a:t>
            </a:r>
            <a:r>
              <a:rPr lang="en-US" b="1" dirty="0">
                <a:solidFill>
                  <a:srgbClr val="0C1674"/>
                </a:solidFill>
              </a:rPr>
              <a:t>EM</a:t>
            </a:r>
            <a:r>
              <a:rPr lang="en-US" b="1" dirty="0">
                <a:solidFill>
                  <a:schemeClr val="tx1"/>
                </a:solidFill>
              </a:rPr>
              <a:t> in </a:t>
            </a:r>
            <a:r>
              <a:rPr lang="en-US" b="1" dirty="0">
                <a:solidFill>
                  <a:srgbClr val="0C1674"/>
                </a:solidFill>
              </a:rPr>
              <a:t>different economic environments </a:t>
            </a:r>
            <a:r>
              <a:rPr lang="en-US" b="1" dirty="0">
                <a:solidFill>
                  <a:schemeClr val="tx1"/>
                </a:solidFill>
              </a:rPr>
              <a:t>using </a:t>
            </a:r>
            <a:r>
              <a:rPr lang="en-US" b="1" dirty="0">
                <a:solidFill>
                  <a:srgbClr val="0C1674"/>
                </a:solidFill>
              </a:rPr>
              <a:t>recent time periods </a:t>
            </a:r>
            <a:r>
              <a:rPr lang="en-US" b="1" dirty="0">
                <a:solidFill>
                  <a:schemeClr val="tx1"/>
                </a:solidFill>
              </a:rPr>
              <a:t>and </a:t>
            </a:r>
            <a:r>
              <a:rPr lang="en-US" b="1" dirty="0">
                <a:solidFill>
                  <a:srgbClr val="0C1674"/>
                </a:solidFill>
              </a:rPr>
              <a:t>industries</a:t>
            </a:r>
            <a:r>
              <a:rPr lang="en-US" b="1" dirty="0">
                <a:solidFill>
                  <a:schemeClr val="tx1"/>
                </a:solidFill>
              </a:rPr>
              <a:t> and, more specifically, in the context of GCC countries.</a:t>
            </a:r>
          </a:p>
          <a:p>
            <a:pPr marL="0" indent="0" algn="just">
              <a:buNone/>
            </a:pPr>
            <a:endParaRPr lang="en-GB" b="1" dirty="0">
              <a:solidFill>
                <a:schemeClr val="tx1"/>
              </a:solidFill>
            </a:endParaRPr>
          </a:p>
          <a:p>
            <a:pPr algn="just">
              <a:buFont typeface="Wingdings" panose="05000000000000000000" pitchFamily="2" charset="2"/>
              <a:buChar char="Ø"/>
            </a:pPr>
            <a:r>
              <a:rPr lang="en-US" b="1" dirty="0">
                <a:solidFill>
                  <a:schemeClr val="tx1"/>
                </a:solidFill>
              </a:rPr>
              <a:t>The situation in </a:t>
            </a:r>
            <a:r>
              <a:rPr lang="en-US" b="1" dirty="0">
                <a:solidFill>
                  <a:srgbClr val="0C1674"/>
                </a:solidFill>
              </a:rPr>
              <a:t>Bahrain</a:t>
            </a:r>
            <a:r>
              <a:rPr lang="en-US" b="1" dirty="0">
                <a:solidFill>
                  <a:schemeClr val="tx1"/>
                </a:solidFill>
              </a:rPr>
              <a:t> remains questionable. </a:t>
            </a:r>
            <a:r>
              <a:rPr lang="en-US" b="1" dirty="0">
                <a:solidFill>
                  <a:srgbClr val="0C1674"/>
                </a:solidFill>
              </a:rPr>
              <a:t>Bahrain</a:t>
            </a:r>
            <a:r>
              <a:rPr lang="en-US" b="1" dirty="0">
                <a:solidFill>
                  <a:schemeClr val="tx1"/>
                </a:solidFill>
              </a:rPr>
              <a:t> has recently begun experiencing economic difficulties as a result of increasing oil prices. </a:t>
            </a:r>
          </a:p>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r>
              <a:rPr lang="en-US" b="1" dirty="0">
                <a:solidFill>
                  <a:schemeClr val="tx1"/>
                </a:solidFill>
              </a:rPr>
              <a:t>Ultimately, the high price of oil could affect the whole economy and, consequently, firms’ activities, increasing the possibility of losses in </a:t>
            </a:r>
            <a:r>
              <a:rPr lang="en-US" b="1" dirty="0">
                <a:solidFill>
                  <a:srgbClr val="0C1674"/>
                </a:solidFill>
              </a:rPr>
              <a:t>Bahrain</a:t>
            </a:r>
            <a:r>
              <a:rPr lang="en-US" b="1" dirty="0">
                <a:solidFill>
                  <a:schemeClr val="tx1"/>
                </a:solidFill>
              </a:rPr>
              <a:t>. </a:t>
            </a: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chemeClr val="tx1"/>
                </a:solidFill>
              </a:rPr>
              <a:t>This could motivate </a:t>
            </a:r>
            <a:r>
              <a:rPr lang="en-US" b="1" dirty="0">
                <a:solidFill>
                  <a:srgbClr val="0C1674"/>
                </a:solidFill>
              </a:rPr>
              <a:t>Bahrain</a:t>
            </a:r>
            <a:r>
              <a:rPr lang="en-US" b="1" dirty="0">
                <a:solidFill>
                  <a:schemeClr val="tx1"/>
                </a:solidFill>
              </a:rPr>
              <a:t> firms to </a:t>
            </a:r>
            <a:r>
              <a:rPr lang="en-US" b="1" dirty="0">
                <a:solidFill>
                  <a:srgbClr val="C00000"/>
                </a:solidFill>
              </a:rPr>
              <a:t>forgo some principles of CG</a:t>
            </a:r>
            <a:r>
              <a:rPr lang="en-US" b="1" u="sng" dirty="0">
                <a:solidFill>
                  <a:srgbClr val="C00000"/>
                </a:solidFill>
                <a:effectLst>
                  <a:outerShdw blurRad="38100" dist="38100" dir="2700000" algn="tl">
                    <a:srgbClr val="000000">
                      <a:alpha val="43137"/>
                    </a:srgbClr>
                  </a:outerShdw>
                </a:effectLst>
              </a:rPr>
              <a:t> </a:t>
            </a:r>
            <a:r>
              <a:rPr lang="en-US" b="1" dirty="0">
                <a:solidFill>
                  <a:schemeClr val="tx1"/>
                </a:solidFill>
              </a:rPr>
              <a:t>and </a:t>
            </a:r>
            <a:r>
              <a:rPr lang="en-US" b="1" dirty="0">
                <a:solidFill>
                  <a:srgbClr val="C00000"/>
                </a:solidFill>
              </a:rPr>
              <a:t>practice EM</a:t>
            </a:r>
            <a:r>
              <a:rPr lang="en-US" b="1" dirty="0">
                <a:solidFill>
                  <a:schemeClr val="tx1"/>
                </a:solidFill>
              </a:rPr>
              <a:t>. </a:t>
            </a:r>
          </a:p>
          <a:p>
            <a:pPr algn="just">
              <a:buFont typeface="Wingdings" panose="05000000000000000000" pitchFamily="2" charset="2"/>
              <a:buChar char="Ø"/>
            </a:pPr>
            <a:endParaRPr lang="en-US" b="1" dirty="0">
              <a:solidFill>
                <a:schemeClr val="tx1"/>
              </a:solidFill>
            </a:endParaRPr>
          </a:p>
        </p:txBody>
      </p:sp>
    </p:spTree>
    <p:extLst>
      <p:ext uri="{BB962C8B-B14F-4D97-AF65-F5344CB8AC3E}">
        <p14:creationId xmlns:p14="http://schemas.microsoft.com/office/powerpoint/2010/main" val="2798782905"/>
      </p:ext>
    </p:extLst>
  </p:cSld>
  <p:clrMapOvr>
    <a:masterClrMapping/>
  </p:clrMapOvr>
  <mc:AlternateContent xmlns:mc="http://schemas.openxmlformats.org/markup-compatibility/2006">
    <mc:Choice xmlns:p14="http://schemas.microsoft.com/office/powerpoint/2010/main" Requires="p14">
      <p:transition spd="slow" p14:dur="2000" advTm="98877"/>
    </mc:Choice>
    <mc:Fallback>
      <p:transition spd="slow" advTm="98877"/>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rmAutofit/>
          </a:bodyPr>
          <a:lstStyle/>
          <a:p>
            <a:pPr algn="l">
              <a:defRPr/>
            </a:pPr>
            <a:r>
              <a:rPr lang="en-US" altLang="en-US" sz="2800" b="1" dirty="0">
                <a:solidFill>
                  <a:srgbClr val="C00000"/>
                </a:solidFill>
                <a:uFill>
                  <a:solidFill>
                    <a:srgbClr val="164164"/>
                  </a:solidFill>
                </a:uFill>
                <a:latin typeface="Arial" pitchFamily="34" charset="0"/>
              </a:rPr>
              <a:t>Study Problem</a:t>
            </a: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457200" y="1108076"/>
            <a:ext cx="822960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r>
              <a:rPr lang="en-US" b="1" dirty="0">
                <a:solidFill>
                  <a:schemeClr val="tx1"/>
                </a:solidFill>
              </a:rPr>
              <a:t>Therefore, this study aims to detect the EM behavior of firms listed on </a:t>
            </a:r>
            <a:r>
              <a:rPr lang="en-US" b="1" dirty="0">
                <a:solidFill>
                  <a:srgbClr val="0C1674"/>
                </a:solidFill>
              </a:rPr>
              <a:t>Bahrain Bourse </a:t>
            </a:r>
            <a:r>
              <a:rPr lang="en-US" b="1" dirty="0">
                <a:solidFill>
                  <a:schemeClr val="tx1"/>
                </a:solidFill>
              </a:rPr>
              <a:t>and show whether companies practice </a:t>
            </a:r>
            <a:r>
              <a:rPr lang="en-US" b="1" dirty="0">
                <a:solidFill>
                  <a:srgbClr val="0C1674"/>
                </a:solidFill>
              </a:rPr>
              <a:t>management of positive (income-increasing) discretionary accruals (DA) </a:t>
            </a:r>
            <a:r>
              <a:rPr lang="en-US" b="1" dirty="0">
                <a:solidFill>
                  <a:schemeClr val="tx1"/>
                </a:solidFill>
              </a:rPr>
              <a:t>or </a:t>
            </a:r>
            <a:r>
              <a:rPr lang="en-US" b="1" dirty="0">
                <a:solidFill>
                  <a:srgbClr val="0C1674"/>
                </a:solidFill>
              </a:rPr>
              <a:t>management of negative (income-decreasing) DA</a:t>
            </a:r>
            <a:r>
              <a:rPr lang="en-US" b="1" dirty="0">
                <a:solidFill>
                  <a:schemeClr val="tx1"/>
                </a:solidFill>
              </a:rPr>
              <a:t>. </a:t>
            </a:r>
          </a:p>
          <a:p>
            <a:pPr marL="0" indent="0" algn="just">
              <a:buNone/>
            </a:pPr>
            <a:endParaRPr lang="en-US" b="1" dirty="0">
              <a:solidFill>
                <a:schemeClr val="tx1"/>
              </a:solidFill>
            </a:endParaRP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chemeClr val="tx1"/>
                </a:solidFill>
              </a:rPr>
              <a:t>Further, this study analyzes the effect of a set of CG characteristics (</a:t>
            </a:r>
            <a:r>
              <a:rPr lang="en-US" b="1" dirty="0">
                <a:solidFill>
                  <a:srgbClr val="0C1674"/>
                </a:solidFill>
              </a:rPr>
              <a:t>internal ownership</a:t>
            </a:r>
            <a:r>
              <a:rPr lang="en-US" b="1" dirty="0">
                <a:solidFill>
                  <a:schemeClr val="tx1"/>
                </a:solidFill>
              </a:rPr>
              <a:t>, </a:t>
            </a:r>
            <a:r>
              <a:rPr lang="en-US" b="1" dirty="0">
                <a:solidFill>
                  <a:srgbClr val="0C1674"/>
                </a:solidFill>
              </a:rPr>
              <a:t>board independence, board size</a:t>
            </a:r>
            <a:r>
              <a:rPr lang="en-US" b="1" dirty="0">
                <a:solidFill>
                  <a:schemeClr val="tx1"/>
                </a:solidFill>
              </a:rPr>
              <a:t>, and </a:t>
            </a:r>
            <a:r>
              <a:rPr lang="en-US" b="1" dirty="0">
                <a:solidFill>
                  <a:srgbClr val="0C1674"/>
                </a:solidFill>
              </a:rPr>
              <a:t>CEO duality</a:t>
            </a:r>
            <a:r>
              <a:rPr lang="en-US" b="1" dirty="0">
                <a:solidFill>
                  <a:schemeClr val="tx1"/>
                </a:solidFill>
              </a:rPr>
              <a:t>) on </a:t>
            </a:r>
            <a:r>
              <a:rPr lang="en-US" b="1" dirty="0">
                <a:solidFill>
                  <a:srgbClr val="0C1674"/>
                </a:solidFill>
              </a:rPr>
              <a:t>EM behavior</a:t>
            </a:r>
            <a:r>
              <a:rPr lang="en-US" b="1" dirty="0">
                <a:solidFill>
                  <a:schemeClr val="tx1"/>
                </a:solidFill>
              </a:rPr>
              <a:t>.</a:t>
            </a:r>
            <a:endParaRPr lang="en-GB" b="1" dirty="0">
              <a:solidFill>
                <a:schemeClr val="tx1"/>
              </a:solidFill>
            </a:endParaRPr>
          </a:p>
        </p:txBody>
      </p:sp>
    </p:spTree>
    <p:extLst>
      <p:ext uri="{BB962C8B-B14F-4D97-AF65-F5344CB8AC3E}">
        <p14:creationId xmlns:p14="http://schemas.microsoft.com/office/powerpoint/2010/main" val="1566777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rmAutofit/>
          </a:bodyPr>
          <a:lstStyle/>
          <a:p>
            <a:pPr algn="l">
              <a:defRPr/>
            </a:pPr>
            <a:r>
              <a:rPr lang="en-US" altLang="en-US" sz="2800" b="1" dirty="0">
                <a:solidFill>
                  <a:srgbClr val="C00000"/>
                </a:solidFill>
                <a:uFill>
                  <a:solidFill>
                    <a:srgbClr val="164164"/>
                  </a:solidFill>
                </a:uFill>
                <a:latin typeface="Arial" pitchFamily="34" charset="0"/>
              </a:rPr>
              <a:t>Study Problem</a:t>
            </a: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457200" y="1108076"/>
            <a:ext cx="822960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r>
              <a:rPr lang="en-US" b="1" dirty="0">
                <a:solidFill>
                  <a:schemeClr val="tx1"/>
                </a:solidFill>
              </a:rPr>
              <a:t>Therefore, this study aims to detect the EM behavior of firms listed on </a:t>
            </a:r>
            <a:r>
              <a:rPr lang="en-US" b="1" dirty="0">
                <a:solidFill>
                  <a:srgbClr val="0C1674"/>
                </a:solidFill>
              </a:rPr>
              <a:t>Bahrain Bourse </a:t>
            </a:r>
            <a:r>
              <a:rPr lang="en-US" b="1" dirty="0">
                <a:solidFill>
                  <a:schemeClr val="tx1"/>
                </a:solidFill>
              </a:rPr>
              <a:t>and show whether companies practice </a:t>
            </a:r>
            <a:r>
              <a:rPr lang="en-US" b="1" dirty="0">
                <a:solidFill>
                  <a:srgbClr val="0C1674"/>
                </a:solidFill>
              </a:rPr>
              <a:t>management of positive (income-increasing) discretionary accruals (DA) </a:t>
            </a:r>
            <a:r>
              <a:rPr lang="en-US" b="1" dirty="0">
                <a:solidFill>
                  <a:schemeClr val="tx1"/>
                </a:solidFill>
              </a:rPr>
              <a:t>or </a:t>
            </a:r>
            <a:r>
              <a:rPr lang="en-US" b="1" dirty="0">
                <a:solidFill>
                  <a:srgbClr val="0C1674"/>
                </a:solidFill>
              </a:rPr>
              <a:t>management of negative (income-decreasing) DA</a:t>
            </a:r>
            <a:r>
              <a:rPr lang="en-US" b="1" dirty="0">
                <a:solidFill>
                  <a:schemeClr val="tx1"/>
                </a:solidFill>
              </a:rPr>
              <a:t>. </a:t>
            </a:r>
          </a:p>
          <a:p>
            <a:pPr marL="0" indent="0" algn="just">
              <a:buNone/>
            </a:pPr>
            <a:endParaRPr lang="en-US" b="1" dirty="0">
              <a:solidFill>
                <a:schemeClr val="tx1"/>
              </a:solidFill>
            </a:endParaRP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chemeClr val="tx1"/>
                </a:solidFill>
              </a:rPr>
              <a:t>Further, this study analyzes the effect of a set of CG characteristics (</a:t>
            </a:r>
            <a:r>
              <a:rPr lang="en-US" b="1" dirty="0">
                <a:solidFill>
                  <a:srgbClr val="0C1674"/>
                </a:solidFill>
              </a:rPr>
              <a:t>internal ownership</a:t>
            </a:r>
            <a:r>
              <a:rPr lang="en-US" b="1" dirty="0">
                <a:solidFill>
                  <a:schemeClr val="tx1"/>
                </a:solidFill>
              </a:rPr>
              <a:t>, </a:t>
            </a:r>
            <a:r>
              <a:rPr lang="en-US" b="1" dirty="0">
                <a:solidFill>
                  <a:srgbClr val="0C1674"/>
                </a:solidFill>
              </a:rPr>
              <a:t>board independence, board size</a:t>
            </a:r>
            <a:r>
              <a:rPr lang="en-US" b="1" dirty="0">
                <a:solidFill>
                  <a:schemeClr val="tx1"/>
                </a:solidFill>
              </a:rPr>
              <a:t>, and </a:t>
            </a:r>
            <a:r>
              <a:rPr lang="en-US" b="1" dirty="0">
                <a:solidFill>
                  <a:srgbClr val="0C1674"/>
                </a:solidFill>
              </a:rPr>
              <a:t>CEO duality</a:t>
            </a:r>
            <a:r>
              <a:rPr lang="en-US" b="1" dirty="0">
                <a:solidFill>
                  <a:schemeClr val="tx1"/>
                </a:solidFill>
              </a:rPr>
              <a:t>) on </a:t>
            </a:r>
            <a:r>
              <a:rPr lang="en-US" b="1" dirty="0">
                <a:solidFill>
                  <a:srgbClr val="0C1674"/>
                </a:solidFill>
              </a:rPr>
              <a:t>EM behavior</a:t>
            </a:r>
            <a:r>
              <a:rPr lang="en-US" b="1" dirty="0">
                <a:solidFill>
                  <a:schemeClr val="tx1"/>
                </a:solidFill>
              </a:rPr>
              <a:t>.</a:t>
            </a:r>
            <a:endParaRPr lang="en-GB" b="1" dirty="0">
              <a:solidFill>
                <a:schemeClr val="tx1"/>
              </a:solidFill>
            </a:endParaRPr>
          </a:p>
        </p:txBody>
      </p:sp>
      <p:pic>
        <p:nvPicPr>
          <p:cNvPr id="8" name="Picture 2" descr="Image result for detect the Earnings Management behavior">
            <a:extLst>
              <a:ext uri="{FF2B5EF4-FFF2-40B4-BE49-F238E27FC236}">
                <a16:creationId xmlns:a16="http://schemas.microsoft.com/office/drawing/2014/main" id="{162FDEB9-841F-4F30-B52C-2176FA184C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08077"/>
            <a:ext cx="9144000" cy="6816724"/>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8B522EA0-8935-4485-8447-223E64D7DE59}"/>
              </a:ext>
            </a:extLst>
          </p:cNvPr>
          <p:cNvSpPr/>
          <p:nvPr/>
        </p:nvSpPr>
        <p:spPr>
          <a:xfrm>
            <a:off x="152400" y="4876800"/>
            <a:ext cx="4800600" cy="762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rgbClr val="FF0000"/>
                </a:solidFill>
              </a:rPr>
              <a:t>Earnings Management </a:t>
            </a:r>
            <a:r>
              <a:rPr lang="en-US" sz="2600" b="1" dirty="0">
                <a:solidFill>
                  <a:srgbClr val="FF0000"/>
                </a:solidFill>
              </a:rPr>
              <a:t>Behavior</a:t>
            </a:r>
            <a:r>
              <a:rPr lang="en-GB" sz="2600" b="1" dirty="0">
                <a:solidFill>
                  <a:srgbClr val="FF0000"/>
                </a:solidFill>
              </a:rPr>
              <a:t> </a:t>
            </a:r>
          </a:p>
        </p:txBody>
      </p:sp>
      <p:sp>
        <p:nvSpPr>
          <p:cNvPr id="13" name="Rectangle 12">
            <a:extLst>
              <a:ext uri="{FF2B5EF4-FFF2-40B4-BE49-F238E27FC236}">
                <a16:creationId xmlns:a16="http://schemas.microsoft.com/office/drawing/2014/main" id="{CC907C9C-9D74-4B4A-BC66-620549F7A2B4}"/>
              </a:ext>
            </a:extLst>
          </p:cNvPr>
          <p:cNvSpPr/>
          <p:nvPr/>
        </p:nvSpPr>
        <p:spPr>
          <a:xfrm>
            <a:off x="152400" y="5751796"/>
            <a:ext cx="7620000" cy="1045881"/>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rgbClr val="FF0000"/>
                </a:solidFill>
              </a:rPr>
              <a:t>Management of Positive (income-increasing) DA or Management of negative (income-decreasing) DA. </a:t>
            </a:r>
          </a:p>
        </p:txBody>
      </p:sp>
    </p:spTree>
    <p:extLst>
      <p:ext uri="{BB962C8B-B14F-4D97-AF65-F5344CB8AC3E}">
        <p14:creationId xmlns:p14="http://schemas.microsoft.com/office/powerpoint/2010/main" val="3901506596"/>
      </p:ext>
    </p:extLst>
  </p:cSld>
  <p:clrMapOvr>
    <a:masterClrMapping/>
  </p:clrMapOvr>
  <mc:AlternateContent xmlns:mc="http://schemas.openxmlformats.org/markup-compatibility/2006">
    <mc:Choice xmlns:p14="http://schemas.microsoft.com/office/powerpoint/2010/main" Requires="p14">
      <p:transition spd="slow" p14:dur="2000" advTm="51381"/>
    </mc:Choice>
    <mc:Fallback>
      <p:transition spd="slow" advTm="51381"/>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U_Stack_No Background-0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9894" y="152400"/>
            <a:ext cx="1080706" cy="834638"/>
          </a:xfrm>
          <a:prstGeom prst="rect">
            <a:avLst/>
          </a:prstGeom>
          <a:noFill/>
          <a:ln>
            <a:noFill/>
          </a:ln>
        </p:spPr>
      </p:pic>
      <p:sp>
        <p:nvSpPr>
          <p:cNvPr id="11" name="Title 1"/>
          <p:cNvSpPr>
            <a:spLocks noGrp="1"/>
          </p:cNvSpPr>
          <p:nvPr>
            <p:ph type="title"/>
          </p:nvPr>
        </p:nvSpPr>
        <p:spPr>
          <a:xfrm>
            <a:off x="205993" y="-26988"/>
            <a:ext cx="7414007" cy="868363"/>
          </a:xfrm>
        </p:spPr>
        <p:txBody>
          <a:bodyPr>
            <a:normAutofit/>
          </a:bodyPr>
          <a:lstStyle/>
          <a:p>
            <a:pPr algn="l">
              <a:defRPr/>
            </a:pPr>
            <a:r>
              <a:rPr lang="en-US" altLang="en-US" sz="2800" b="1" dirty="0">
                <a:solidFill>
                  <a:srgbClr val="C00000"/>
                </a:solidFill>
                <a:uFill>
                  <a:solidFill>
                    <a:srgbClr val="164164"/>
                  </a:solidFill>
                </a:uFill>
                <a:latin typeface="Arial" pitchFamily="34" charset="0"/>
              </a:rPr>
              <a:t>Study Problem</a:t>
            </a:r>
          </a:p>
        </p:txBody>
      </p:sp>
      <p:cxnSp>
        <p:nvCxnSpPr>
          <p:cNvPr id="12" name="Straight Connector 11"/>
          <p:cNvCxnSpPr/>
          <p:nvPr/>
        </p:nvCxnSpPr>
        <p:spPr>
          <a:xfrm>
            <a:off x="73025" y="692150"/>
            <a:ext cx="7011988" cy="0"/>
          </a:xfrm>
          <a:prstGeom prst="line">
            <a:avLst/>
          </a:prstGeom>
          <a:ln w="2286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22" name="Footer Placeholder 1"/>
          <p:cNvSpPr>
            <a:spLocks noGrp="1"/>
          </p:cNvSpPr>
          <p:nvPr>
            <p:ph type="ftr" sz="quarter" idx="11"/>
          </p:nvPr>
        </p:nvSpPr>
        <p:spPr bwMode="auto">
          <a:xfrm>
            <a:off x="3124200" y="6492875"/>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r>
              <a:rPr lang="pt-BR" altLang="en-US" dirty="0">
                <a:solidFill>
                  <a:srgbClr val="898989"/>
                </a:solidFill>
                <a:latin typeface="Calibri" pitchFamily="34" charset="0"/>
              </a:rPr>
              <a:t>Dr. Bahaaeddin Alareeni</a:t>
            </a:r>
            <a:endParaRPr lang="en-US" altLang="en-US" dirty="0">
              <a:solidFill>
                <a:srgbClr val="898989"/>
              </a:solidFill>
              <a:latin typeface="Calibri" pitchFamily="34" charset="0"/>
            </a:endParaRPr>
          </a:p>
        </p:txBody>
      </p:sp>
      <p:sp>
        <p:nvSpPr>
          <p:cNvPr id="23" name="Content Placeholder 2"/>
          <p:cNvSpPr txBox="1">
            <a:spLocks/>
          </p:cNvSpPr>
          <p:nvPr/>
        </p:nvSpPr>
        <p:spPr bwMode="auto">
          <a:xfrm>
            <a:off x="457200" y="1108076"/>
            <a:ext cx="822960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2000" b="0" i="0" kern="1200">
                <a:solidFill>
                  <a:srgbClr val="8F908F"/>
                </a:solidFill>
                <a:latin typeface="Arial"/>
                <a:ea typeface="ヒラギノ角ゴ Pro W3" charset="-128"/>
                <a:cs typeface="Arial"/>
              </a:defRPr>
            </a:lvl1pPr>
            <a:lvl2pPr marL="742950" indent="-285750" algn="l" defTabSz="457200" rtl="0" eaLnBrk="0" fontAlgn="base" hangingPunct="0">
              <a:spcBef>
                <a:spcPct val="20000"/>
              </a:spcBef>
              <a:spcAft>
                <a:spcPct val="0"/>
              </a:spcAft>
              <a:buFont typeface="Arial" charset="0"/>
              <a:buChar char="–"/>
              <a:defRPr sz="1600" b="0" i="0" kern="1200">
                <a:solidFill>
                  <a:srgbClr val="8F908F"/>
                </a:solidFill>
                <a:latin typeface="Arial"/>
                <a:ea typeface="ヒラギノ角ゴ Pro W3" charset="-128"/>
                <a:cs typeface="Arial"/>
              </a:defRPr>
            </a:lvl2pPr>
            <a:lvl3pPr marL="1143000" indent="-228600" algn="l" defTabSz="457200" rtl="0" eaLnBrk="0" fontAlgn="base" hangingPunct="0">
              <a:spcBef>
                <a:spcPct val="20000"/>
              </a:spcBef>
              <a:spcAft>
                <a:spcPct val="0"/>
              </a:spcAft>
              <a:buFont typeface="Arial" charset="0"/>
              <a:buChar char="•"/>
              <a:defRPr sz="1400" b="0" i="0" kern="1200">
                <a:solidFill>
                  <a:srgbClr val="8F908F"/>
                </a:solidFill>
                <a:latin typeface="Arial"/>
                <a:ea typeface="ヒラギノ角ゴ Pro W3" charset="-128"/>
                <a:cs typeface="Arial"/>
              </a:defRPr>
            </a:lvl3pPr>
            <a:lvl4pPr marL="16002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4pPr>
            <a:lvl5pPr marL="2057400" indent="-228600" algn="l" defTabSz="457200" rtl="0" eaLnBrk="0" fontAlgn="base" hangingPunct="0">
              <a:spcBef>
                <a:spcPct val="20000"/>
              </a:spcBef>
              <a:spcAft>
                <a:spcPct val="0"/>
              </a:spcAft>
              <a:buFont typeface="Arial" charset="0"/>
              <a:buChar char="»"/>
              <a:defRPr sz="1200" b="0" i="0" kern="1200">
                <a:solidFill>
                  <a:srgbClr val="8F908F"/>
                </a:solidFill>
                <a:latin typeface="Arial"/>
                <a:ea typeface="ヒラギノ角ゴ Pro W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endParaRPr lang="en-US" b="1" dirty="0">
              <a:solidFill>
                <a:schemeClr val="tx1"/>
              </a:solidFill>
            </a:endParaRPr>
          </a:p>
          <a:p>
            <a:pPr algn="just">
              <a:buFont typeface="Wingdings" panose="05000000000000000000" pitchFamily="2" charset="2"/>
              <a:buChar char="Ø"/>
            </a:pPr>
            <a:r>
              <a:rPr lang="en-US" b="1" dirty="0">
                <a:solidFill>
                  <a:schemeClr val="tx1"/>
                </a:solidFill>
              </a:rPr>
              <a:t>Therefore, this study aims to detect the EM behavior of firms listed on </a:t>
            </a:r>
            <a:r>
              <a:rPr lang="en-US" b="1" dirty="0">
                <a:solidFill>
                  <a:srgbClr val="0C1674"/>
                </a:solidFill>
              </a:rPr>
              <a:t>Bahrain Bourse </a:t>
            </a:r>
            <a:r>
              <a:rPr lang="en-US" b="1" dirty="0">
                <a:solidFill>
                  <a:schemeClr val="tx1"/>
                </a:solidFill>
              </a:rPr>
              <a:t>and show whether companies practice </a:t>
            </a:r>
            <a:r>
              <a:rPr lang="en-US" b="1" dirty="0">
                <a:solidFill>
                  <a:srgbClr val="0C1674"/>
                </a:solidFill>
              </a:rPr>
              <a:t>management of positive (income-increasing) discretionary accruals (DA) </a:t>
            </a:r>
            <a:r>
              <a:rPr lang="en-US" b="1" dirty="0">
                <a:solidFill>
                  <a:schemeClr val="tx1"/>
                </a:solidFill>
              </a:rPr>
              <a:t>or </a:t>
            </a:r>
            <a:r>
              <a:rPr lang="en-US" b="1" dirty="0">
                <a:solidFill>
                  <a:srgbClr val="0C1674"/>
                </a:solidFill>
              </a:rPr>
              <a:t>management of negative (income-decreasing) DA</a:t>
            </a:r>
            <a:r>
              <a:rPr lang="en-US" b="1" dirty="0">
                <a:solidFill>
                  <a:schemeClr val="tx1"/>
                </a:solidFill>
              </a:rPr>
              <a:t>. </a:t>
            </a:r>
          </a:p>
          <a:p>
            <a:pPr marL="0" indent="0" algn="just">
              <a:buNone/>
            </a:pPr>
            <a:endParaRPr lang="en-US" b="1" dirty="0">
              <a:solidFill>
                <a:schemeClr val="tx1"/>
              </a:solidFill>
            </a:endParaRPr>
          </a:p>
          <a:p>
            <a:pPr marL="0" indent="0" algn="just">
              <a:buNone/>
            </a:pPr>
            <a:endParaRPr lang="en-US" b="1" dirty="0">
              <a:solidFill>
                <a:schemeClr val="tx1"/>
              </a:solidFill>
            </a:endParaRPr>
          </a:p>
          <a:p>
            <a:pPr algn="just">
              <a:buFont typeface="Wingdings" panose="05000000000000000000" pitchFamily="2" charset="2"/>
              <a:buChar char="Ø"/>
            </a:pPr>
            <a:r>
              <a:rPr lang="en-US" b="1" dirty="0">
                <a:solidFill>
                  <a:schemeClr val="tx1"/>
                </a:solidFill>
              </a:rPr>
              <a:t>Further, this study analyzes the effect of a set of CG characteristics (</a:t>
            </a:r>
            <a:r>
              <a:rPr lang="en-US" b="1" dirty="0">
                <a:solidFill>
                  <a:srgbClr val="0C1674"/>
                </a:solidFill>
              </a:rPr>
              <a:t>internal ownership</a:t>
            </a:r>
            <a:r>
              <a:rPr lang="en-US" b="1" dirty="0">
                <a:solidFill>
                  <a:schemeClr val="tx1"/>
                </a:solidFill>
              </a:rPr>
              <a:t>, </a:t>
            </a:r>
            <a:r>
              <a:rPr lang="en-US" b="1" dirty="0">
                <a:solidFill>
                  <a:srgbClr val="0C1674"/>
                </a:solidFill>
              </a:rPr>
              <a:t>board independence, board size</a:t>
            </a:r>
            <a:r>
              <a:rPr lang="en-US" b="1" dirty="0">
                <a:solidFill>
                  <a:schemeClr val="tx1"/>
                </a:solidFill>
              </a:rPr>
              <a:t>, and </a:t>
            </a:r>
            <a:r>
              <a:rPr lang="en-US" b="1" dirty="0">
                <a:solidFill>
                  <a:srgbClr val="0C1674"/>
                </a:solidFill>
              </a:rPr>
              <a:t>CEO duality</a:t>
            </a:r>
            <a:r>
              <a:rPr lang="en-US" b="1" dirty="0">
                <a:solidFill>
                  <a:schemeClr val="tx1"/>
                </a:solidFill>
              </a:rPr>
              <a:t>) on </a:t>
            </a:r>
            <a:r>
              <a:rPr lang="en-US" b="1" dirty="0">
                <a:solidFill>
                  <a:srgbClr val="0C1674"/>
                </a:solidFill>
              </a:rPr>
              <a:t>EM behavior</a:t>
            </a:r>
            <a:r>
              <a:rPr lang="en-US" b="1" dirty="0">
                <a:solidFill>
                  <a:schemeClr val="tx1"/>
                </a:solidFill>
              </a:rPr>
              <a:t>.</a:t>
            </a:r>
            <a:endParaRPr lang="en-GB" b="1" dirty="0">
              <a:solidFill>
                <a:schemeClr val="tx1"/>
              </a:solidFill>
            </a:endParaRPr>
          </a:p>
        </p:txBody>
      </p:sp>
      <p:pic>
        <p:nvPicPr>
          <p:cNvPr id="7" name="Picture 2" descr="Image result for corporate governance affect earnings management">
            <a:extLst>
              <a:ext uri="{FF2B5EF4-FFF2-40B4-BE49-F238E27FC236}">
                <a16:creationId xmlns:a16="http://schemas.microsoft.com/office/drawing/2014/main" id="{3747D92B-00CD-48E1-B7B2-4647312DCBE5}"/>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1020762"/>
            <a:ext cx="9144000" cy="583723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766D0E9F-38B9-420A-A7D5-F9485EFF8E06}"/>
              </a:ext>
            </a:extLst>
          </p:cNvPr>
          <p:cNvSpPr/>
          <p:nvPr/>
        </p:nvSpPr>
        <p:spPr>
          <a:xfrm>
            <a:off x="2057400" y="5280820"/>
            <a:ext cx="4419600" cy="685800"/>
          </a:xfrm>
          <a:prstGeom prst="rect">
            <a:avLst/>
          </a:prstGeom>
          <a:noFill/>
          <a:ln w="38100">
            <a:solidFill>
              <a:schemeClr val="tx1"/>
            </a:solidFill>
          </a:ln>
        </p:spPr>
        <p:style>
          <a:lnRef idx="0">
            <a:scrgbClr r="0" g="0" b="0"/>
          </a:lnRef>
          <a:fillRef idx="0">
            <a:scrgbClr r="0" g="0" b="0"/>
          </a:fillRef>
          <a:effectRef idx="0">
            <a:scrgbClr r="0" g="0" b="0"/>
          </a:effectRef>
          <a:fontRef idx="minor">
            <a:schemeClr val="accent2"/>
          </a:fontRef>
        </p:style>
        <p:txBody>
          <a:bodyPr rtlCol="0" anchor="ctr"/>
          <a:lstStyle/>
          <a:p>
            <a:pPr algn="ctr"/>
            <a:r>
              <a:rPr lang="en-US" sz="4000" b="1" dirty="0">
                <a:solidFill>
                  <a:srgbClr val="C00000"/>
                </a:solidFill>
              </a:rPr>
              <a:t>EM behavior</a:t>
            </a:r>
            <a:endParaRPr lang="en-GB" sz="4000" dirty="0">
              <a:solidFill>
                <a:srgbClr val="C00000"/>
              </a:solidFill>
            </a:endParaRPr>
          </a:p>
        </p:txBody>
      </p:sp>
    </p:spTree>
    <p:extLst>
      <p:ext uri="{BB962C8B-B14F-4D97-AF65-F5344CB8AC3E}">
        <p14:creationId xmlns:p14="http://schemas.microsoft.com/office/powerpoint/2010/main" val="1831664552"/>
      </p:ext>
    </p:extLst>
  </p:cSld>
  <p:clrMapOvr>
    <a:masterClrMapping/>
  </p:clrMapOvr>
  <mc:AlternateContent xmlns:mc="http://schemas.openxmlformats.org/markup-compatibility/2006">
    <mc:Choice xmlns:p14="http://schemas.microsoft.com/office/powerpoint/2010/main" Requires="p14">
      <p:transition spd="slow" p14:dur="2000" advTm="29206"/>
    </mc:Choice>
    <mc:Fallback>
      <p:transition spd="slow" advTm="29206"/>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3|0.4"/>
</p:tagLst>
</file>

<file path=ppt/tags/tag2.xml><?xml version="1.0" encoding="utf-8"?>
<p:tagLst xmlns:a="http://schemas.openxmlformats.org/drawingml/2006/main" xmlns:r="http://schemas.openxmlformats.org/officeDocument/2006/relationships" xmlns:p="http://schemas.openxmlformats.org/presentationml/2006/main">
  <p:tag name="TIMING" val="|0.9|0.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5077</TotalTime>
  <Words>2467</Words>
  <Application>Microsoft Office PowerPoint</Application>
  <PresentationFormat>On-screen Show (4:3)</PresentationFormat>
  <Paragraphs>634</Paragraphs>
  <Slides>27</Slides>
  <Notes>4</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Cambria Math</vt:lpstr>
      <vt:lpstr>Helvetica Neue</vt:lpstr>
      <vt:lpstr>Times New Roman</vt:lpstr>
      <vt:lpstr>Wingdings</vt:lpstr>
      <vt:lpstr>ヒラギノ角ゴ Pro W3</vt:lpstr>
      <vt:lpstr>Office Theme</vt:lpstr>
      <vt:lpstr>PowerPoint Presentation</vt:lpstr>
      <vt:lpstr>Outlines</vt:lpstr>
      <vt:lpstr>Introduction</vt:lpstr>
      <vt:lpstr>Introduction</vt:lpstr>
      <vt:lpstr>Introduction</vt:lpstr>
      <vt:lpstr>Study Problem</vt:lpstr>
      <vt:lpstr>Study Problem</vt:lpstr>
      <vt:lpstr>Study Problem</vt:lpstr>
      <vt:lpstr>Study Problem</vt:lpstr>
      <vt:lpstr>Study Importance</vt:lpstr>
      <vt:lpstr>The Relationship between CG and EM </vt:lpstr>
      <vt:lpstr>Variables and Hypotheses</vt:lpstr>
      <vt:lpstr>Design and Research Methodology</vt:lpstr>
      <vt:lpstr>Design and Research Methodology</vt:lpstr>
      <vt:lpstr>Design and Research Methodology</vt:lpstr>
      <vt:lpstr>The Study model and Variables</vt:lpstr>
      <vt:lpstr>Design and Research Methodology</vt:lpstr>
      <vt:lpstr>Analysis and Results</vt:lpstr>
      <vt:lpstr>Analysis and Results</vt:lpstr>
      <vt:lpstr>Analysis and Results</vt:lpstr>
      <vt:lpstr>Analysis and Results</vt:lpstr>
      <vt:lpstr>Conclusion </vt:lpstr>
      <vt:lpstr>Conclusion </vt:lpstr>
      <vt:lpstr>Conclusion </vt:lpstr>
      <vt:lpstr>Limitation and Future research </vt:lpstr>
      <vt:lpstr>Support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dc:creator>
  <cp:lastModifiedBy>Dr. Bahaaeddin Alareeni</cp:lastModifiedBy>
  <cp:revision>144</cp:revision>
  <dcterms:created xsi:type="dcterms:W3CDTF">2016-03-26T11:23:44Z</dcterms:created>
  <dcterms:modified xsi:type="dcterms:W3CDTF">2018-04-22T06:15:41Z</dcterms:modified>
</cp:coreProperties>
</file>