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11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14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ppt/theme/themeOverride17.xml" ContentType="application/vnd.openxmlformats-officedocument.themeOverride+xml"/>
  <Override PartName="/ppt/tags/tag1.xml" ContentType="application/vnd.openxmlformats-officedocument.presentationml.tags+xml"/>
  <Override PartName="/ppt/notesSlides/notesSlide8.xml" ContentType="application/vnd.openxmlformats-officedocument.presentationml.notesSlide+xml"/>
  <Override PartName="/ppt/theme/themeOverride18.xml" ContentType="application/vnd.openxmlformats-officedocument.themeOverride+xml"/>
  <Override PartName="/ppt/theme/themeOverride19.xml" ContentType="application/vnd.openxmlformats-officedocument.themeOverride+xml"/>
  <Override PartName="/ppt/theme/themeOverride20.xml" ContentType="application/vnd.openxmlformats-officedocument.themeOverride+xml"/>
  <Override PartName="/ppt/theme/themeOverride21.xml" ContentType="application/vnd.openxmlformats-officedocument.themeOverride+xml"/>
  <Override PartName="/ppt/notesSlides/notesSlide9.xml" ContentType="application/vnd.openxmlformats-officedocument.presentationml.notesSlide+xml"/>
  <Override PartName="/ppt/theme/themeOverride22.xml" ContentType="application/vnd.openxmlformats-officedocument.themeOverride+xml"/>
  <Override PartName="/ppt/theme/themeOverride23.xml" ContentType="application/vnd.openxmlformats-officedocument.themeOverride+xml"/>
  <Override PartName="/ppt/theme/themeOverride24.xml" ContentType="application/vnd.openxmlformats-officedocument.themeOverride+xml"/>
  <Override PartName="/ppt/theme/themeOverride25.xml" ContentType="application/vnd.openxmlformats-officedocument.themeOverride+xml"/>
  <Override PartName="/ppt/theme/themeOverride26.xml" ContentType="application/vnd.openxmlformats-officedocument.themeOverride+xml"/>
  <Override PartName="/ppt/theme/themeOverride27.xml" ContentType="application/vnd.openxmlformats-officedocument.themeOverride+xml"/>
  <Override PartName="/ppt/theme/themeOverride28.xml" ContentType="application/vnd.openxmlformats-officedocument.themeOverride+xml"/>
  <Override PartName="/ppt/theme/themeOverride29.xml" ContentType="application/vnd.openxmlformats-officedocument.themeOverride+xml"/>
  <Override PartName="/ppt/theme/themeOverride30.xml" ContentType="application/vnd.openxmlformats-officedocument.themeOverride+xml"/>
  <Override PartName="/ppt/theme/themeOverride3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60" r:id="rId2"/>
    <p:sldId id="261" r:id="rId3"/>
    <p:sldId id="262" r:id="rId4"/>
    <p:sldId id="263" r:id="rId5"/>
    <p:sldId id="265" r:id="rId6"/>
    <p:sldId id="267" r:id="rId7"/>
    <p:sldId id="268" r:id="rId8"/>
    <p:sldId id="270" r:id="rId9"/>
    <p:sldId id="272" r:id="rId10"/>
    <p:sldId id="286" r:id="rId11"/>
    <p:sldId id="288" r:id="rId12"/>
    <p:sldId id="290" r:id="rId13"/>
    <p:sldId id="291" r:id="rId14"/>
    <p:sldId id="300" r:id="rId15"/>
    <p:sldId id="301" r:id="rId16"/>
    <p:sldId id="302" r:id="rId17"/>
    <p:sldId id="303" r:id="rId18"/>
    <p:sldId id="304" r:id="rId19"/>
    <p:sldId id="305" r:id="rId20"/>
    <p:sldId id="309" r:id="rId21"/>
    <p:sldId id="306" r:id="rId22"/>
    <p:sldId id="307" r:id="rId23"/>
    <p:sldId id="312" r:id="rId24"/>
    <p:sldId id="313" r:id="rId25"/>
    <p:sldId id="317" r:id="rId26"/>
    <p:sldId id="314" r:id="rId27"/>
    <p:sldId id="319" r:id="rId28"/>
    <p:sldId id="318" r:id="rId29"/>
    <p:sldId id="316" r:id="rId30"/>
    <p:sldId id="320" r:id="rId31"/>
    <p:sldId id="310" r:id="rId32"/>
    <p:sldId id="311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16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Style moyen 2 - Accentuation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Style moyen 2 - Accentuation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Style moyen 2 - Accentuation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12C8C85-51F0-491E-9774-3900AFEF0FD7}" styleName="Style léger 2 - Accentuation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74" autoAdjust="0"/>
    <p:restoredTop sz="94660"/>
  </p:normalViewPr>
  <p:slideViewPr>
    <p:cSldViewPr>
      <p:cViewPr>
        <p:scale>
          <a:sx n="94" d="100"/>
          <a:sy n="94" d="100"/>
        </p:scale>
        <p:origin x="-894" y="-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D2DC04-9BE7-4589-A3F3-4B0993E0FB59}" type="datetimeFigureOut">
              <a:rPr lang="en-US" smtClean="0"/>
              <a:t>4/22/2018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9D2C24-FCD1-41A1-856B-98F830ED4E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5730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26B8BF-6A97-7A47-8499-66832C35B111}" type="slidenum">
              <a:rPr lang="fr-FR" smtClean="0"/>
              <a:pPr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09853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26B8BF-6A97-7A47-8499-66832C35B111}" type="slidenum">
              <a:rPr lang="fr-FR" smtClean="0"/>
              <a:pPr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320391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9779C25-BB03-434D-AA0B-58B6C1E408E3}" type="slidenum">
              <a:rPr lang="en-GB" altLang="en-US"/>
              <a:pPr/>
              <a:t>8</a:t>
            </a:fld>
            <a:endParaRPr lang="en-GB" altLang="en-US"/>
          </a:p>
        </p:txBody>
      </p:sp>
      <p:sp>
        <p:nvSpPr>
          <p:cNvPr id="56321" name="Text Box 1"/>
          <p:cNvSpPr txBox="1">
            <a:spLocks noChangeArrowheads="1"/>
          </p:cNvSpPr>
          <p:nvPr/>
        </p:nvSpPr>
        <p:spPr bwMode="auto">
          <a:xfrm>
            <a:off x="1133475" y="741363"/>
            <a:ext cx="4530725" cy="37020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22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79450" y="4691063"/>
            <a:ext cx="5424488" cy="442753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66764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11C8249-8E43-4199-A6C3-1E3A891D918A}" type="slidenum">
              <a:rPr lang="en-US" altLang="en-US"/>
              <a:pPr/>
              <a:t>10</a:t>
            </a:fld>
            <a:endParaRPr lang="en-US" altLang="en-US"/>
          </a:p>
        </p:txBody>
      </p:sp>
      <p:sp>
        <p:nvSpPr>
          <p:cNvPr id="149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0275" y="739775"/>
            <a:ext cx="4937125" cy="3703638"/>
          </a:xfrm>
          <a:ln/>
        </p:spPr>
      </p:sp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32122194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EFEFE2-9525-4506-94AD-B7F07867E40A}" type="slidenum">
              <a:rPr lang="en-US" altLang="en-US"/>
              <a:pPr/>
              <a:t>11</a:t>
            </a:fld>
            <a:endParaRPr lang="en-US" altLang="en-US"/>
          </a:p>
        </p:txBody>
      </p:sp>
      <p:sp>
        <p:nvSpPr>
          <p:cNvPr id="151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0275" y="739775"/>
            <a:ext cx="4937125" cy="3703638"/>
          </a:xfrm>
          <a:ln/>
        </p:spPr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9404422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0B4850C-4F28-4A48-A125-C3D6F5A288A9}" type="slidenum">
              <a:rPr lang="en-GB" smtClean="0"/>
              <a:pPr>
                <a:defRPr/>
              </a:pPr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31790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/>
            <a:fld id="{20AFD6E3-021B-4DD9-9B96-490B0BCCDAFD}" type="slidenum">
              <a:rPr lang="en-US" altLang="en-US">
                <a:solidFill>
                  <a:srgbClr val="000000"/>
                </a:solidFill>
              </a:rPr>
              <a:pPr eaLnBrk="0" hangingPunct="0"/>
              <a:t>14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47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07667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A118675-F778-4AF9-8B8E-587A6494E95C}" type="slidenum">
              <a:rPr lang="en-US" altLang="en-US">
                <a:solidFill>
                  <a:srgbClr val="000000"/>
                </a:solidFill>
                <a:cs typeface="Arial" panose="020B0604020202020204" pitchFamily="34" charset="0"/>
              </a:rPr>
              <a:pPr/>
              <a:t>17</a:t>
            </a:fld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53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34218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7AF7744-36A4-493C-9A05-DB9D44421F9A}" type="slidenum">
              <a:rPr lang="en-US" altLang="en-US">
                <a:solidFill>
                  <a:srgbClr val="000000"/>
                </a:solidFill>
                <a:cs typeface="Arial" panose="020B0604020202020204" pitchFamily="34" charset="0"/>
              </a:rPr>
              <a:pPr/>
              <a:t>21</a:t>
            </a:fld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55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z="130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57972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66F0C-87B6-44AE-B96A-063FC194FB7E}" type="datetimeFigureOut">
              <a:rPr lang="en-US" smtClean="0"/>
              <a:t>4/22/2018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BD0BC-D153-4718-AA84-72DD4AEE9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9683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66F0C-87B6-44AE-B96A-063FC194FB7E}" type="datetimeFigureOut">
              <a:rPr lang="en-US" smtClean="0"/>
              <a:t>4/22/2018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BD0BC-D153-4718-AA84-72DD4AEE9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9755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66F0C-87B6-44AE-B96A-063FC194FB7E}" type="datetimeFigureOut">
              <a:rPr lang="en-US" smtClean="0"/>
              <a:t>4/22/2018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BD0BC-D153-4718-AA84-72DD4AEE9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7677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3662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66F0C-87B6-44AE-B96A-063FC194FB7E}" type="datetimeFigureOut">
              <a:rPr lang="en-US" smtClean="0"/>
              <a:t>4/22/2018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BD0BC-D153-4718-AA84-72DD4AEE9CD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20000" y="279896"/>
            <a:ext cx="1085182" cy="83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1015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66F0C-87B6-44AE-B96A-063FC194FB7E}" type="datetimeFigureOut">
              <a:rPr lang="en-US" smtClean="0"/>
              <a:t>4/22/2018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BD0BC-D153-4718-AA84-72DD4AEE9CD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9" descr="AU_Stack_No Background-01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9894" y="152400"/>
            <a:ext cx="1080706" cy="8346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964567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66F0C-87B6-44AE-B96A-063FC194FB7E}" type="datetimeFigureOut">
              <a:rPr lang="en-US" smtClean="0"/>
              <a:t>4/22/2018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BD0BC-D153-4718-AA84-72DD4AEE9CD9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20000" y="279896"/>
            <a:ext cx="1085182" cy="83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1615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66F0C-87B6-44AE-B96A-063FC194FB7E}" type="datetimeFigureOut">
              <a:rPr lang="en-US" smtClean="0"/>
              <a:t>4/22/2018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BD0BC-D153-4718-AA84-72DD4AEE9CD9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20000" y="279896"/>
            <a:ext cx="1085182" cy="83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2044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66F0C-87B6-44AE-B96A-063FC194FB7E}" type="datetimeFigureOut">
              <a:rPr lang="en-US" smtClean="0"/>
              <a:t>4/22/2018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BD0BC-D153-4718-AA84-72DD4AEE9CD9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Imag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20000" y="279896"/>
            <a:ext cx="1085182" cy="83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4697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66F0C-87B6-44AE-B96A-063FC194FB7E}" type="datetimeFigureOut">
              <a:rPr lang="en-US" smtClean="0"/>
              <a:t>4/22/2018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BD0BC-D153-4718-AA84-72DD4AEE9CD9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Imag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20000" y="279896"/>
            <a:ext cx="1085182" cy="83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8063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66F0C-87B6-44AE-B96A-063FC194FB7E}" type="datetimeFigureOut">
              <a:rPr lang="en-US" smtClean="0"/>
              <a:t>4/22/2018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BD0BC-D153-4718-AA84-72DD4AEE9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4066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66F0C-87B6-44AE-B96A-063FC194FB7E}" type="datetimeFigureOut">
              <a:rPr lang="en-US" smtClean="0"/>
              <a:t>4/22/2018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BD0BC-D153-4718-AA84-72DD4AEE9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8190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666F0C-87B6-44AE-B96A-063FC194FB7E}" type="datetimeFigureOut">
              <a:rPr lang="en-US" smtClean="0"/>
              <a:t>4/22/2018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8BD0BC-D153-4718-AA84-72DD4AEE9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910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0.xml"/><Relationship Id="rId5" Type="http://schemas.openxmlformats.org/officeDocument/2006/relationships/image" Target="../media/image16.wmf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1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12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5.png"/><Relationship Id="rId9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4.xm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5.xml"/><Relationship Id="rId4" Type="http://schemas.openxmlformats.org/officeDocument/2006/relationships/image" Target="../media/image2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1.xml"/><Relationship Id="rId1" Type="http://schemas.openxmlformats.org/officeDocument/2006/relationships/themeOverride" Target="../theme/themeOverride17.xml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8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9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2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20.xm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2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5.png"/><Relationship Id="rId9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22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23.xml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24.xml"/><Relationship Id="rId4" Type="http://schemas.openxmlformats.org/officeDocument/2006/relationships/image" Target="../media/image34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25.xml"/><Relationship Id="rId4" Type="http://schemas.openxmlformats.org/officeDocument/2006/relationships/image" Target="../media/image35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26.xml"/><Relationship Id="rId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27.xml"/><Relationship Id="rId4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28.xml"/><Relationship Id="rId4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29.xml"/><Relationship Id="rId4" Type="http://schemas.openxmlformats.org/officeDocument/2006/relationships/image" Target="../media/image37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30.xml"/><Relationship Id="rId4" Type="http://schemas.openxmlformats.org/officeDocument/2006/relationships/image" Target="../media/image38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8.xml"/><Relationship Id="rId5" Type="http://schemas.openxmlformats.org/officeDocument/2006/relationships/image" Target="../media/image15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0782" y="1202360"/>
            <a:ext cx="8401049" cy="2387600"/>
          </a:xfrm>
        </p:spPr>
        <p:txBody>
          <a:bodyPr>
            <a:normAutofit/>
          </a:bodyPr>
          <a:lstStyle/>
          <a:p>
            <a:r>
              <a:rPr lang="id-ID" sz="3600" b="1" dirty="0">
                <a:latin typeface="Arial" panose="020B0604020202020204" pitchFamily="34" charset="0"/>
                <a:cs typeface="Arial" panose="020B0604020202020204" pitchFamily="34" charset="0"/>
              </a:rPr>
              <a:t>Detection and Monitoring Intra/Inter Crosstalk in Optical Network on Chip </a:t>
            </a:r>
            <a:endParaRPr lang="fr-FR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-232386" y="4788301"/>
            <a:ext cx="8668072" cy="2184400"/>
          </a:xfrm>
        </p:spPr>
        <p:txBody>
          <a:bodyPr>
            <a:noAutofit/>
          </a:bodyPr>
          <a:lstStyle/>
          <a:p>
            <a:pPr algn="ctr"/>
            <a:r>
              <a:rPr lang="en-US" sz="2400" b="1" noProof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 Ahmed Jedidi</a:t>
            </a:r>
          </a:p>
          <a:p>
            <a:pPr algn="ctr"/>
            <a:r>
              <a:rPr lang="en-US" sz="2000" noProof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Assistant Professor / Chairperson of computer Engineering Department</a:t>
            </a:r>
          </a:p>
          <a:p>
            <a:pPr algn="ctr"/>
            <a:r>
              <a:rPr lang="en-US" sz="2000" noProof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College of Engineering </a:t>
            </a:r>
            <a:r>
              <a:rPr lang="en-US" sz="2000" noProof="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Ahlia</a:t>
            </a:r>
            <a:r>
              <a:rPr lang="en-US" sz="2000" noProof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en-US" sz="2000" noProof="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niversity</a:t>
            </a:r>
            <a:r>
              <a:rPr lang="en-US" sz="2000" noProof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Bahrain</a:t>
            </a:r>
          </a:p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ajedidi@ahlia.edu.bh</a:t>
            </a:r>
            <a:endParaRPr lang="en-US" sz="2000" b="1" noProof="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C8D44-3667-46F6-9772-CC52308E2A7F}" type="slidenum">
              <a:rPr kumimoji="0" lang="en-US" smtClean="0"/>
              <a:pPr/>
              <a:t>1</a:t>
            </a:fld>
            <a:endParaRPr kumimoji="0"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1352" t="1539" r="66549" b="-1539"/>
          <a:stretch/>
        </p:blipFill>
        <p:spPr>
          <a:xfrm>
            <a:off x="0" y="4019"/>
            <a:ext cx="2970966" cy="1198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9973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1514"/>
    </mc:Choice>
    <mc:Fallback xmlns="">
      <p:transition spd="slow" advTm="1514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50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1008708" y="-75372"/>
            <a:ext cx="7498080" cy="1143000"/>
          </a:xfrm>
        </p:spPr>
        <p:txBody>
          <a:bodyPr/>
          <a:lstStyle/>
          <a:p>
            <a:r>
              <a:rPr lang="en-US" altLang="en-US" dirty="0" smtClean="0"/>
              <a:t>Energy Efficiency </a:t>
            </a:r>
            <a:endParaRPr lang="en-US" altLang="en-US" dirty="0"/>
          </a:p>
        </p:txBody>
      </p:sp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8366125" cy="466725"/>
          </a:xfrm>
          <a:ln/>
        </p:spPr>
        <p:txBody>
          <a:bodyPr>
            <a:noAutofit/>
          </a:bodyPr>
          <a:lstStyle/>
          <a:p>
            <a:r>
              <a:rPr lang="en-US" altLang="en-US" sz="3600" b="1" dirty="0"/>
              <a:t>Need for efficiency (power + energy):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619C8-A375-448C-891B-9999C6BE8E64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563562" y="4714192"/>
            <a:ext cx="8153400" cy="1200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 anchorCtr="1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None/>
            </a:pPr>
            <a:r>
              <a:rPr lang="en-US" altLang="en-US" sz="2800" i="1" dirty="0"/>
              <a:t>„</a:t>
            </a:r>
            <a:r>
              <a:rPr lang="en-US" altLang="en-US" sz="2800" b="1" i="1" dirty="0"/>
              <a:t>Power is considered as the most important constraint in embedded systems</a:t>
            </a:r>
            <a:r>
              <a:rPr lang="en-US" altLang="en-US" sz="2800" i="1" dirty="0"/>
              <a:t>“</a:t>
            </a:r>
            <a:br>
              <a:rPr lang="en-US" altLang="en-US" sz="2800" i="1" dirty="0"/>
            </a:br>
            <a:r>
              <a:rPr lang="en-US" altLang="en-US" sz="1600" dirty="0"/>
              <a:t>[in: L. </a:t>
            </a:r>
            <a:r>
              <a:rPr lang="en-US" altLang="en-US" sz="1600" dirty="0" err="1"/>
              <a:t>Eggermont</a:t>
            </a:r>
            <a:r>
              <a:rPr lang="en-US" altLang="en-US" sz="1600" dirty="0"/>
              <a:t> (</a:t>
            </a:r>
            <a:r>
              <a:rPr lang="en-US" altLang="en-US" sz="1600" dirty="0" err="1"/>
              <a:t>ed</a:t>
            </a:r>
            <a:r>
              <a:rPr lang="en-US" altLang="en-US" sz="1600" dirty="0"/>
              <a:t>): Embedded Systems Roadmap 2002, STW]</a:t>
            </a:r>
          </a:p>
        </p:txBody>
      </p:sp>
      <p:grpSp>
        <p:nvGrpSpPr>
          <p:cNvPr id="21512" name="Group 8"/>
          <p:cNvGrpSpPr>
            <a:grpSpLocks/>
          </p:cNvGrpSpPr>
          <p:nvPr/>
        </p:nvGrpSpPr>
        <p:grpSpPr bwMode="auto">
          <a:xfrm>
            <a:off x="1619054" y="2362200"/>
            <a:ext cx="7177295" cy="1589088"/>
            <a:chOff x="657" y="1248"/>
            <a:chExt cx="2943" cy="1001"/>
          </a:xfrm>
        </p:grpSpPr>
        <p:pic>
          <p:nvPicPr>
            <p:cNvPr id="21510" name="Picture 6" descr="IN01108_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4" y="1248"/>
              <a:ext cx="1056" cy="1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511" name="Text Box 7"/>
            <p:cNvSpPr txBox="1">
              <a:spLocks noChangeArrowheads="1"/>
            </p:cNvSpPr>
            <p:nvPr/>
          </p:nvSpPr>
          <p:spPr bwMode="auto">
            <a:xfrm>
              <a:off x="657" y="1563"/>
              <a:ext cx="1432" cy="526"/>
            </a:xfrm>
            <a:prstGeom prst="rect">
              <a:avLst/>
            </a:prstGeom>
            <a:solidFill>
              <a:srgbClr val="CCFFCC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2075" tIns="46038" rIns="92075" bIns="46038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b="1">
                  <a:solidFill>
                    <a:srgbClr val="FF0000"/>
                  </a:solidFill>
                </a:rPr>
                <a:t>Why worry about energy and power?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953018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8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50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" y="0"/>
            <a:ext cx="8564880" cy="1143000"/>
          </a:xfrm>
        </p:spPr>
        <p:txBody>
          <a:bodyPr>
            <a:normAutofit/>
          </a:bodyPr>
          <a:lstStyle/>
          <a:p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Low Power vs. Low Energy Consumption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idx="1"/>
          </p:nvPr>
        </p:nvSpPr>
        <p:spPr>
          <a:xfrm>
            <a:off x="-108520" y="1268412"/>
            <a:ext cx="9361040" cy="5400947"/>
          </a:xfrm>
          <a:ln/>
        </p:spPr>
        <p:txBody>
          <a:bodyPr>
            <a:normAutofit/>
          </a:bodyPr>
          <a:lstStyle/>
          <a:p>
            <a:pPr lvl="1">
              <a:spcBef>
                <a:spcPct val="0"/>
              </a:spcBef>
            </a:pPr>
            <a:r>
              <a:rPr lang="en-US" altLang="en-US" dirty="0"/>
              <a:t>Minimizing the </a:t>
            </a:r>
            <a:r>
              <a:rPr lang="en-US" altLang="en-US" b="1" dirty="0"/>
              <a:t>power consumption</a:t>
            </a:r>
            <a:r>
              <a:rPr lang="en-US" altLang="en-US" dirty="0"/>
              <a:t> is important for</a:t>
            </a:r>
          </a:p>
          <a:p>
            <a:pPr lvl="2">
              <a:spcBef>
                <a:spcPct val="0"/>
              </a:spcBef>
            </a:pPr>
            <a:r>
              <a:rPr lang="en-US" altLang="en-US" dirty="0"/>
              <a:t>the design of the power supply</a:t>
            </a:r>
          </a:p>
          <a:p>
            <a:pPr lvl="2">
              <a:spcBef>
                <a:spcPct val="0"/>
              </a:spcBef>
            </a:pPr>
            <a:r>
              <a:rPr lang="en-US" altLang="en-US" dirty="0"/>
              <a:t>the design of voltage regulators</a:t>
            </a:r>
          </a:p>
          <a:p>
            <a:pPr lvl="2">
              <a:spcBef>
                <a:spcPct val="0"/>
              </a:spcBef>
            </a:pPr>
            <a:r>
              <a:rPr lang="en-US" altLang="en-US" dirty="0"/>
              <a:t>the dimensioning of interconnect</a:t>
            </a:r>
          </a:p>
          <a:p>
            <a:pPr lvl="2">
              <a:spcBef>
                <a:spcPct val="0"/>
              </a:spcBef>
            </a:pPr>
            <a:r>
              <a:rPr lang="en-US" altLang="en-US" dirty="0"/>
              <a:t>short term cooling</a:t>
            </a:r>
          </a:p>
          <a:p>
            <a:pPr lvl="1">
              <a:spcBef>
                <a:spcPct val="0"/>
              </a:spcBef>
            </a:pPr>
            <a:r>
              <a:rPr lang="en-US" altLang="en-US" dirty="0"/>
              <a:t>Minimizing the </a:t>
            </a:r>
            <a:r>
              <a:rPr lang="en-US" altLang="en-US" b="1" dirty="0"/>
              <a:t>energy consumption</a:t>
            </a:r>
            <a:r>
              <a:rPr lang="en-US" altLang="en-US" dirty="0"/>
              <a:t> is important due to</a:t>
            </a:r>
          </a:p>
          <a:p>
            <a:pPr lvl="2">
              <a:spcBef>
                <a:spcPct val="0"/>
              </a:spcBef>
            </a:pPr>
            <a:r>
              <a:rPr lang="en-US" altLang="en-US" dirty="0"/>
              <a:t>restricted availability of energy (mobile systems)</a:t>
            </a:r>
          </a:p>
          <a:p>
            <a:pPr lvl="3">
              <a:spcBef>
                <a:spcPct val="0"/>
              </a:spcBef>
            </a:pPr>
            <a:r>
              <a:rPr lang="en-US" altLang="en-US" dirty="0"/>
              <a:t>limited battery capacities (only slowly improving)</a:t>
            </a:r>
          </a:p>
          <a:p>
            <a:pPr lvl="3">
              <a:spcBef>
                <a:spcPct val="0"/>
              </a:spcBef>
            </a:pPr>
            <a:r>
              <a:rPr lang="en-US" altLang="en-US" dirty="0"/>
              <a:t>very high costs of energy (solar panels, in space) </a:t>
            </a:r>
          </a:p>
          <a:p>
            <a:pPr lvl="2">
              <a:spcBef>
                <a:spcPct val="0"/>
              </a:spcBef>
            </a:pPr>
            <a:r>
              <a:rPr lang="en-US" altLang="en-US" dirty="0"/>
              <a:t>cooling</a:t>
            </a:r>
          </a:p>
          <a:p>
            <a:pPr lvl="3">
              <a:spcBef>
                <a:spcPct val="0"/>
              </a:spcBef>
            </a:pPr>
            <a:r>
              <a:rPr lang="en-US" altLang="en-US" dirty="0"/>
              <a:t>high costs</a:t>
            </a:r>
          </a:p>
          <a:p>
            <a:pPr lvl="3">
              <a:spcBef>
                <a:spcPct val="0"/>
              </a:spcBef>
            </a:pPr>
            <a:r>
              <a:rPr lang="en-US" altLang="en-US" dirty="0"/>
              <a:t>limited space</a:t>
            </a:r>
          </a:p>
          <a:p>
            <a:pPr lvl="2">
              <a:spcBef>
                <a:spcPct val="0"/>
              </a:spcBef>
            </a:pPr>
            <a:r>
              <a:rPr lang="en-US" altLang="en-US" dirty="0"/>
              <a:t>dependability </a:t>
            </a:r>
          </a:p>
          <a:p>
            <a:pPr lvl="2">
              <a:spcBef>
                <a:spcPct val="0"/>
              </a:spcBef>
            </a:pPr>
            <a:r>
              <a:rPr lang="en-US" altLang="en-US" dirty="0"/>
              <a:t>long lifetimes, low temperatures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619C8-A375-448C-891B-9999C6BE8E64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743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90560" y="1242276"/>
            <a:ext cx="8424935" cy="36988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3200" dirty="0" smtClean="0">
                <a:latin typeface="+mj-lt"/>
                <a:cs typeface="Times New Roman" pitchFamily="18" charset="0"/>
              </a:rPr>
              <a:t> </a:t>
            </a:r>
            <a:r>
              <a:rPr lang="en-US" sz="3200" b="1" u="sng" dirty="0" smtClean="0">
                <a:latin typeface="+mj-lt"/>
                <a:cs typeface="Times New Roman" pitchFamily="18" charset="0"/>
              </a:rPr>
              <a:t>Energy consumption== Temperature:</a:t>
            </a:r>
          </a:p>
          <a:p>
            <a:pPr marL="342900" lvl="1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3200" b="1" u="sng" dirty="0" smtClean="0">
                <a:latin typeface="+mj-lt"/>
                <a:cs typeface="Times New Roman" pitchFamily="18" charset="0"/>
              </a:rPr>
              <a:t>High temperature :</a:t>
            </a:r>
          </a:p>
          <a:p>
            <a:pPr marL="800100" lvl="2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3200" dirty="0" smtClean="0">
                <a:latin typeface="+mj-lt"/>
                <a:cs typeface="Times New Roman" pitchFamily="18" charset="0"/>
              </a:rPr>
              <a:t>Decrease the performance</a:t>
            </a:r>
          </a:p>
          <a:p>
            <a:pPr marL="800100" lvl="2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3200" dirty="0">
                <a:latin typeface="+mj-lt"/>
                <a:cs typeface="Times New Roman" pitchFamily="18" charset="0"/>
              </a:rPr>
              <a:t>Cause </a:t>
            </a:r>
            <a:r>
              <a:rPr lang="en-US" sz="3200" dirty="0" smtClean="0">
                <a:latin typeface="+mj-lt"/>
                <a:cs typeface="Times New Roman" pitchFamily="18" charset="0"/>
              </a:rPr>
              <a:t>breakdowns</a:t>
            </a:r>
          </a:p>
          <a:p>
            <a:pPr marL="800100" lvl="2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3200" dirty="0" smtClean="0">
                <a:latin typeface="+mj-lt"/>
                <a:cs typeface="Times New Roman" pitchFamily="18" charset="0"/>
              </a:rPr>
              <a:t>Decrease </a:t>
            </a:r>
            <a:r>
              <a:rPr lang="en-US" sz="3200" b="1" i="1" dirty="0" smtClean="0">
                <a:latin typeface="+mj-lt"/>
                <a:cs typeface="Times New Roman" pitchFamily="18" charset="0"/>
              </a:rPr>
              <a:t>Mean Time To Failure «MTTF</a:t>
            </a:r>
            <a:endParaRPr lang="en-US" sz="3200" i="1" dirty="0" smtClean="0">
              <a:latin typeface="+mj-lt"/>
              <a:cs typeface="Times New Roman" pitchFamily="18" charset="0"/>
            </a:endParaRPr>
          </a:p>
        </p:txBody>
      </p:sp>
      <p:pic>
        <p:nvPicPr>
          <p:cNvPr id="9218" name="Picture 2" descr="Résultat de recherche d'images pour &quot;dissipation thermique microprocesseur infra rouge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7476" y="2132856"/>
            <a:ext cx="2197447" cy="2086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lèche droite 8"/>
          <p:cNvSpPr/>
          <p:nvPr/>
        </p:nvSpPr>
        <p:spPr>
          <a:xfrm>
            <a:off x="685800" y="5572539"/>
            <a:ext cx="1219200" cy="447261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6" name="Rectangle à coins arrondis 15"/>
          <p:cNvSpPr/>
          <p:nvPr/>
        </p:nvSpPr>
        <p:spPr>
          <a:xfrm>
            <a:off x="2133599" y="5315987"/>
            <a:ext cx="5562601" cy="932413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Decreasing the temperature increases the life of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  Chip</a:t>
            </a:r>
            <a:endParaRPr lang="fr-FR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914400" y="187324"/>
            <a:ext cx="8156448" cy="93662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 defTabSz="914400"/>
            <a:r>
              <a:rPr lang="en-US" dirty="0" smtClean="0"/>
              <a:t>Thermal Dissipation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53169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50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2" name="Group 6"/>
          <p:cNvGrpSpPr/>
          <p:nvPr/>
        </p:nvGrpSpPr>
        <p:grpSpPr>
          <a:xfrm>
            <a:off x="489719" y="3862785"/>
            <a:ext cx="3578225" cy="1803400"/>
            <a:chOff x="93167" y="3862785"/>
            <a:chExt cx="3578225" cy="1803400"/>
          </a:xfrm>
        </p:grpSpPr>
        <p:pic>
          <p:nvPicPr>
            <p:cNvPr id="223" name="Picture 110" descr="san-antonio-fire-alarm-company-~ADT-smoke-detector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4654" y="4421585"/>
              <a:ext cx="476250" cy="677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4" name="Picture 109" descr="san-antonio-fire-alarm-company-~ADT-smoke-detector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1454" y="4426347"/>
              <a:ext cx="476250" cy="677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" name="Picture 48" descr="san-antonio-fire-alarm-company-~ADT-smoke-detector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5142" y="3862785"/>
              <a:ext cx="476250" cy="677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6" name="Picture 45" descr="san-antonio-fire-alarm-company-~ADT-smoke-detector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1742" y="4423172"/>
              <a:ext cx="476250" cy="677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7" name="Picture 39" descr="san-antonio-fire-alarm-company-~ADT-smoke-detector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167" y="4966097"/>
              <a:ext cx="476250" cy="677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" name="Picture 40" descr="san-antonio-fire-alarm-company-~ADT-smoke-detector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9479" y="4966097"/>
              <a:ext cx="476250" cy="700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9" name="Picture 41" descr="san-antonio-fire-alarm-company-~ADT-smoke-detector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5317" y="4966097"/>
              <a:ext cx="476250" cy="677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33" name="Rectangle 98"/>
          <p:cNvSpPr>
            <a:spLocks noChangeArrowheads="1"/>
          </p:cNvSpPr>
          <p:nvPr/>
        </p:nvSpPr>
        <p:spPr bwMode="auto">
          <a:xfrm>
            <a:off x="101600" y="4681538"/>
            <a:ext cx="2736850" cy="217487"/>
          </a:xfrm>
          <a:prstGeom prst="rect">
            <a:avLst/>
          </a:prstGeom>
          <a:solidFill>
            <a:srgbClr val="808080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3630600" prstMaterial="legacyMatte">
            <a:bevelT w="13500" h="13500" prst="angle"/>
            <a:bevelB w="13500" h="13500" prst="angle"/>
            <a:extrusionClr>
              <a:srgbClr val="80808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34" name="Rectangle 99"/>
          <p:cNvSpPr>
            <a:spLocks noChangeArrowheads="1"/>
          </p:cNvSpPr>
          <p:nvPr/>
        </p:nvSpPr>
        <p:spPr bwMode="auto">
          <a:xfrm>
            <a:off x="1708150" y="4078288"/>
            <a:ext cx="576263" cy="144462"/>
          </a:xfrm>
          <a:prstGeom prst="rect">
            <a:avLst/>
          </a:prstGeom>
          <a:solidFill>
            <a:srgbClr val="BBE0E3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735000" prstMaterial="legacyMatte">
            <a:bevelT w="13500" h="13500" prst="angle"/>
            <a:bevelB w="13500" h="13500" prst="angle"/>
            <a:extrusionClr>
              <a:srgbClr val="BBE0E3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35" name="Rectangle 100"/>
          <p:cNvSpPr>
            <a:spLocks noChangeArrowheads="1"/>
          </p:cNvSpPr>
          <p:nvPr/>
        </p:nvSpPr>
        <p:spPr bwMode="auto">
          <a:xfrm>
            <a:off x="2568575" y="4083050"/>
            <a:ext cx="576263" cy="144463"/>
          </a:xfrm>
          <a:prstGeom prst="rect">
            <a:avLst/>
          </a:prstGeom>
          <a:solidFill>
            <a:srgbClr val="BBE0E3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735000" prstMaterial="legacyMatte">
            <a:bevelT w="13500" h="13500" prst="angle"/>
            <a:bevelB w="13500" h="13500" prst="angle"/>
            <a:extrusionClr>
              <a:srgbClr val="BBE0E3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36" name="Rectangle 101"/>
          <p:cNvSpPr>
            <a:spLocks noChangeArrowheads="1"/>
          </p:cNvSpPr>
          <p:nvPr/>
        </p:nvSpPr>
        <p:spPr bwMode="auto">
          <a:xfrm>
            <a:off x="2971800" y="3684588"/>
            <a:ext cx="576263" cy="144462"/>
          </a:xfrm>
          <a:prstGeom prst="rect">
            <a:avLst/>
          </a:prstGeom>
          <a:solidFill>
            <a:srgbClr val="BBE0E3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735000" prstMaterial="legacyMatte">
            <a:bevelT w="13500" h="13500" prst="angle"/>
            <a:bevelB w="13500" h="13500" prst="angle"/>
            <a:extrusionClr>
              <a:srgbClr val="BBE0E3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37" name="Rectangle 102"/>
          <p:cNvSpPr>
            <a:spLocks noChangeArrowheads="1"/>
          </p:cNvSpPr>
          <p:nvPr/>
        </p:nvSpPr>
        <p:spPr bwMode="auto">
          <a:xfrm>
            <a:off x="2128838" y="3679825"/>
            <a:ext cx="576262" cy="144463"/>
          </a:xfrm>
          <a:prstGeom prst="rect">
            <a:avLst/>
          </a:prstGeom>
          <a:solidFill>
            <a:srgbClr val="BBE0E3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735000" prstMaterial="legacyMatte">
            <a:bevelT w="13500" h="13500" prst="angle"/>
            <a:bevelB w="13500" h="13500" prst="angle"/>
            <a:extrusionClr>
              <a:srgbClr val="BBE0E3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38" name="Rectangle 103"/>
          <p:cNvSpPr>
            <a:spLocks noChangeArrowheads="1"/>
          </p:cNvSpPr>
          <p:nvPr/>
        </p:nvSpPr>
        <p:spPr bwMode="auto">
          <a:xfrm>
            <a:off x="1181100" y="3679825"/>
            <a:ext cx="576263" cy="144463"/>
          </a:xfrm>
          <a:prstGeom prst="rect">
            <a:avLst/>
          </a:prstGeom>
          <a:solidFill>
            <a:srgbClr val="BBE0E3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735000" prstMaterial="legacyMatte">
            <a:bevelT w="13500" h="13500" prst="angle"/>
            <a:bevelB w="13500" h="13500" prst="angle"/>
            <a:extrusionClr>
              <a:srgbClr val="BBE0E3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39" name="Rectangle 104"/>
          <p:cNvSpPr>
            <a:spLocks noChangeArrowheads="1"/>
          </p:cNvSpPr>
          <p:nvPr/>
        </p:nvSpPr>
        <p:spPr bwMode="auto">
          <a:xfrm>
            <a:off x="766763" y="4078288"/>
            <a:ext cx="576262" cy="144462"/>
          </a:xfrm>
          <a:prstGeom prst="rect">
            <a:avLst/>
          </a:prstGeom>
          <a:solidFill>
            <a:srgbClr val="BBE0E3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735000" prstMaterial="legacyMatte">
            <a:bevelT w="13500" h="13500" prst="angle"/>
            <a:bevelB w="13500" h="13500" prst="angle"/>
            <a:extrusionClr>
              <a:srgbClr val="BBE0E3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40" name="Rectangle 105"/>
          <p:cNvSpPr>
            <a:spLocks noChangeArrowheads="1"/>
          </p:cNvSpPr>
          <p:nvPr/>
        </p:nvSpPr>
        <p:spPr bwMode="auto">
          <a:xfrm>
            <a:off x="422275" y="4430713"/>
            <a:ext cx="576263" cy="144462"/>
          </a:xfrm>
          <a:prstGeom prst="rect">
            <a:avLst/>
          </a:prstGeom>
          <a:solidFill>
            <a:srgbClr val="BBE0E3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735000" prstMaterial="legacyMatte">
            <a:bevelT w="13500" h="13500" prst="angle"/>
            <a:bevelB w="13500" h="13500" prst="angle"/>
            <a:extrusionClr>
              <a:srgbClr val="BBE0E3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41" name="Rectangle 106"/>
          <p:cNvSpPr>
            <a:spLocks noChangeArrowheads="1"/>
          </p:cNvSpPr>
          <p:nvPr/>
        </p:nvSpPr>
        <p:spPr bwMode="auto">
          <a:xfrm>
            <a:off x="1354138" y="4430713"/>
            <a:ext cx="576262" cy="144462"/>
          </a:xfrm>
          <a:prstGeom prst="rect">
            <a:avLst/>
          </a:prstGeom>
          <a:solidFill>
            <a:srgbClr val="BBE0E3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735000" prstMaterial="legacyMatte">
            <a:bevelT w="13500" h="13500" prst="angle"/>
            <a:bevelB w="13500" h="13500" prst="angle"/>
            <a:extrusionClr>
              <a:srgbClr val="BBE0E3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  </a:t>
            </a:r>
          </a:p>
        </p:txBody>
      </p:sp>
      <p:sp>
        <p:nvSpPr>
          <p:cNvPr id="242" name="Rectangle 107"/>
          <p:cNvSpPr>
            <a:spLocks noChangeArrowheads="1"/>
          </p:cNvSpPr>
          <p:nvPr/>
        </p:nvSpPr>
        <p:spPr bwMode="auto">
          <a:xfrm>
            <a:off x="2181225" y="4435475"/>
            <a:ext cx="576263" cy="144463"/>
          </a:xfrm>
          <a:prstGeom prst="rect">
            <a:avLst/>
          </a:prstGeom>
          <a:solidFill>
            <a:srgbClr val="CCFFFF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735000" prstMaterial="legacyMatte">
            <a:bevelT w="13500" h="13500" prst="angle"/>
            <a:bevelB w="13500" h="13500" prst="angle"/>
            <a:extrusionClr>
              <a:srgbClr val="CCFFFF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  </a:t>
            </a:r>
          </a:p>
        </p:txBody>
      </p:sp>
      <p:grpSp>
        <p:nvGrpSpPr>
          <p:cNvPr id="243" name="Group 1"/>
          <p:cNvGrpSpPr/>
          <p:nvPr/>
        </p:nvGrpSpPr>
        <p:grpSpPr>
          <a:xfrm>
            <a:off x="-107950" y="5445224"/>
            <a:ext cx="4159250" cy="1122363"/>
            <a:chOff x="-107950" y="5445224"/>
            <a:chExt cx="4159250" cy="1122363"/>
          </a:xfrm>
        </p:grpSpPr>
        <p:grpSp>
          <p:nvGrpSpPr>
            <p:cNvPr id="244" name="Group 123"/>
            <p:cNvGrpSpPr>
              <a:grpSpLocks/>
            </p:cNvGrpSpPr>
            <p:nvPr/>
          </p:nvGrpSpPr>
          <p:grpSpPr bwMode="auto">
            <a:xfrm>
              <a:off x="204788" y="5869087"/>
              <a:ext cx="609600" cy="698500"/>
              <a:chOff x="3569" y="2894"/>
              <a:chExt cx="384" cy="440"/>
            </a:xfrm>
          </p:grpSpPr>
          <p:pic>
            <p:nvPicPr>
              <p:cNvPr id="254" name="Picture 122" descr="visual_task_switcher_free_android_1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69" y="2894"/>
                <a:ext cx="384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55" name="Rectangle 21"/>
              <p:cNvSpPr>
                <a:spLocks noChangeArrowheads="1"/>
              </p:cNvSpPr>
              <p:nvPr/>
            </p:nvSpPr>
            <p:spPr bwMode="auto">
              <a:xfrm>
                <a:off x="3569" y="3107"/>
                <a:ext cx="363" cy="2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2400" b="1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task</a:t>
                </a:r>
              </a:p>
            </p:txBody>
          </p:sp>
        </p:grpSp>
        <p:sp>
          <p:nvSpPr>
            <p:cNvPr id="245" name="Line 22"/>
            <p:cNvSpPr>
              <a:spLocks noChangeShapeType="1"/>
            </p:cNvSpPr>
            <p:nvPr/>
          </p:nvSpPr>
          <p:spPr bwMode="auto">
            <a:xfrm>
              <a:off x="1874838" y="6207224"/>
              <a:ext cx="1130300" cy="0"/>
            </a:xfrm>
            <a:prstGeom prst="line">
              <a:avLst/>
            </a:prstGeom>
            <a:noFill/>
            <a:ln w="57150">
              <a:solidFill>
                <a:srgbClr val="00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6" name="Line 37"/>
            <p:cNvSpPr>
              <a:spLocks noChangeShapeType="1"/>
            </p:cNvSpPr>
            <p:nvPr/>
          </p:nvSpPr>
          <p:spPr bwMode="auto">
            <a:xfrm>
              <a:off x="-107950" y="5683349"/>
              <a:ext cx="4159250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247" name="Group 127"/>
            <p:cNvGrpSpPr>
              <a:grpSpLocks/>
            </p:cNvGrpSpPr>
            <p:nvPr/>
          </p:nvGrpSpPr>
          <p:grpSpPr bwMode="auto">
            <a:xfrm>
              <a:off x="3225800" y="5857974"/>
              <a:ext cx="609600" cy="698500"/>
              <a:chOff x="3569" y="2894"/>
              <a:chExt cx="384" cy="440"/>
            </a:xfrm>
          </p:grpSpPr>
          <p:pic>
            <p:nvPicPr>
              <p:cNvPr id="252" name="Picture 128" descr="visual_task_switcher_free_android_1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69" y="2894"/>
                <a:ext cx="384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53" name="Rectangle 129"/>
              <p:cNvSpPr>
                <a:spLocks noChangeArrowheads="1"/>
              </p:cNvSpPr>
              <p:nvPr/>
            </p:nvSpPr>
            <p:spPr bwMode="auto">
              <a:xfrm>
                <a:off x="3569" y="3107"/>
                <a:ext cx="363" cy="2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2400" b="1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task</a:t>
                </a:r>
              </a:p>
            </p:txBody>
          </p:sp>
        </p:grpSp>
        <p:sp>
          <p:nvSpPr>
            <p:cNvPr id="248" name="AutoShape 131"/>
            <p:cNvSpPr>
              <a:spLocks noChangeArrowheads="1"/>
            </p:cNvSpPr>
            <p:nvPr/>
          </p:nvSpPr>
          <p:spPr bwMode="auto">
            <a:xfrm>
              <a:off x="1746250" y="5445224"/>
              <a:ext cx="644525" cy="412750"/>
            </a:xfrm>
            <a:prstGeom prst="upArrow">
              <a:avLst>
                <a:gd name="adj1" fmla="val 49259"/>
                <a:gd name="adj2" fmla="val 46537"/>
              </a:avLst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249" name="Group 137"/>
            <p:cNvGrpSpPr>
              <a:grpSpLocks/>
            </p:cNvGrpSpPr>
            <p:nvPr/>
          </p:nvGrpSpPr>
          <p:grpSpPr bwMode="auto">
            <a:xfrm>
              <a:off x="974725" y="5869087"/>
              <a:ext cx="609600" cy="698500"/>
              <a:chOff x="3569" y="2894"/>
              <a:chExt cx="384" cy="440"/>
            </a:xfrm>
          </p:grpSpPr>
          <p:pic>
            <p:nvPicPr>
              <p:cNvPr id="250" name="Picture 138" descr="visual_task_switcher_free_android_1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69" y="2894"/>
                <a:ext cx="384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51" name="Rectangle 139"/>
              <p:cNvSpPr>
                <a:spLocks noChangeArrowheads="1"/>
              </p:cNvSpPr>
              <p:nvPr/>
            </p:nvSpPr>
            <p:spPr bwMode="auto">
              <a:xfrm>
                <a:off x="3569" y="3107"/>
                <a:ext cx="363" cy="2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2400" b="1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task</a:t>
                </a:r>
              </a:p>
            </p:txBody>
          </p:sp>
        </p:grpSp>
      </p:grpSp>
      <p:grpSp>
        <p:nvGrpSpPr>
          <p:cNvPr id="256" name="Group 10"/>
          <p:cNvGrpSpPr/>
          <p:nvPr/>
        </p:nvGrpSpPr>
        <p:grpSpPr>
          <a:xfrm>
            <a:off x="1187624" y="2276872"/>
            <a:ext cx="2827337" cy="962025"/>
            <a:chOff x="880567" y="2276872"/>
            <a:chExt cx="2827337" cy="962025"/>
          </a:xfrm>
        </p:grpSpPr>
        <p:pic>
          <p:nvPicPr>
            <p:cNvPr id="257" name="Picture 118" descr="scr_160284153b-Thermometer_dock_icon_red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0567" y="2281635"/>
              <a:ext cx="957262" cy="957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8" name="Picture 119" descr="scr_160284153b-Thermometer_dock_icon_red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9892" y="2276872"/>
              <a:ext cx="957262" cy="957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9" name="Picture 120" descr="scr_160284153b-Thermometer_dock_icon_red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0642" y="2281635"/>
              <a:ext cx="957262" cy="957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0" name="Group 7"/>
          <p:cNvGrpSpPr/>
          <p:nvPr/>
        </p:nvGrpSpPr>
        <p:grpSpPr>
          <a:xfrm>
            <a:off x="251520" y="3212976"/>
            <a:ext cx="2851150" cy="962025"/>
            <a:chOff x="48717" y="2973785"/>
            <a:chExt cx="2851150" cy="962025"/>
          </a:xfrm>
        </p:grpSpPr>
        <p:pic>
          <p:nvPicPr>
            <p:cNvPr id="261" name="Picture 50" descr="scr_160284153b-Thermometer_dock_icon_red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17" y="2978547"/>
              <a:ext cx="957262" cy="957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2" name="Picture 113" descr="scr_160284153b-Thermometer_dock_icon_red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1854" y="2973785"/>
              <a:ext cx="957263" cy="957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3" name="Picture 114" descr="scr_160284153b-Thermometer_dock_icon_red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2604" y="2978547"/>
              <a:ext cx="957263" cy="957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4" name="Group 13"/>
          <p:cNvGrpSpPr/>
          <p:nvPr/>
        </p:nvGrpSpPr>
        <p:grpSpPr>
          <a:xfrm>
            <a:off x="5334000" y="1412875"/>
            <a:ext cx="3702050" cy="4445000"/>
            <a:chOff x="5334000" y="1412875"/>
            <a:chExt cx="3702050" cy="4445000"/>
          </a:xfrm>
        </p:grpSpPr>
        <p:sp>
          <p:nvSpPr>
            <p:cNvPr id="265" name="Rectangle 134"/>
            <p:cNvSpPr>
              <a:spLocks noChangeArrowheads="1"/>
            </p:cNvSpPr>
            <p:nvPr/>
          </p:nvSpPr>
          <p:spPr bwMode="auto">
            <a:xfrm>
              <a:off x="7207250" y="1838325"/>
              <a:ext cx="1222375" cy="904875"/>
            </a:xfrm>
            <a:prstGeom prst="rect">
              <a:avLst/>
            </a:prstGeom>
            <a:gradFill rotWithShape="1">
              <a:gsLst>
                <a:gs pos="0">
                  <a:srgbClr val="FFFF66"/>
                </a:gs>
                <a:gs pos="100000">
                  <a:srgbClr val="FFCC00"/>
                </a:gs>
              </a:gsLst>
              <a:lin ang="2700000" scaled="1"/>
            </a:gra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Modello 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Termico</a:t>
              </a:r>
            </a:p>
          </p:txBody>
        </p:sp>
        <p:sp>
          <p:nvSpPr>
            <p:cNvPr id="266" name="Line 143"/>
            <p:cNvSpPr>
              <a:spLocks noChangeShapeType="1"/>
            </p:cNvSpPr>
            <p:nvPr/>
          </p:nvSpPr>
          <p:spPr bwMode="auto">
            <a:xfrm>
              <a:off x="8429625" y="2286000"/>
              <a:ext cx="606425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7" name="Rectangle 146"/>
            <p:cNvSpPr>
              <a:spLocks noChangeArrowheads="1"/>
            </p:cNvSpPr>
            <p:nvPr/>
          </p:nvSpPr>
          <p:spPr bwMode="auto">
            <a:xfrm>
              <a:off x="8429625" y="1412875"/>
              <a:ext cx="563563" cy="1066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T</a:t>
              </a:r>
              <a:r>
                <a:rPr kumimoji="0" lang="en-GB" sz="1800" b="0" i="0" u="none" strike="noStrike" kern="0" cap="none" spc="0" normalizeH="0" baseline="-2500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j</a:t>
              </a: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8" name="Rectangle 148"/>
            <p:cNvSpPr>
              <a:spLocks noChangeArrowheads="1"/>
            </p:cNvSpPr>
            <p:nvPr/>
          </p:nvSpPr>
          <p:spPr bwMode="auto">
            <a:xfrm>
              <a:off x="7207250" y="1838325"/>
              <a:ext cx="1222375" cy="904875"/>
            </a:xfrm>
            <a:prstGeom prst="rect">
              <a:avLst/>
            </a:prstGeom>
            <a:gradFill rotWithShape="1">
              <a:gsLst>
                <a:gs pos="0">
                  <a:srgbClr val="FFFF66"/>
                </a:gs>
                <a:gs pos="100000">
                  <a:srgbClr val="FFCC00"/>
                </a:gs>
              </a:gsLst>
              <a:lin ang="2700000" scaled="1"/>
            </a:gradFill>
            <a:ln w="19050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Thermal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model</a:t>
              </a:r>
            </a:p>
          </p:txBody>
        </p:sp>
        <p:grpSp>
          <p:nvGrpSpPr>
            <p:cNvPr id="269" name="Group 155"/>
            <p:cNvGrpSpPr>
              <a:grpSpLocks/>
            </p:cNvGrpSpPr>
            <p:nvPr/>
          </p:nvGrpSpPr>
          <p:grpSpPr bwMode="auto">
            <a:xfrm>
              <a:off x="5334000" y="4289425"/>
              <a:ext cx="3654425" cy="1568450"/>
              <a:chOff x="3062" y="2660"/>
              <a:chExt cx="2302" cy="988"/>
            </a:xfrm>
          </p:grpSpPr>
          <p:pic>
            <p:nvPicPr>
              <p:cNvPr id="271" name="Picture 149" descr="Pages from tesi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62" y="2660"/>
                <a:ext cx="2302" cy="9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72" name="Rectangle 150"/>
              <p:cNvSpPr>
                <a:spLocks noChangeArrowheads="1"/>
              </p:cNvSpPr>
              <p:nvPr/>
            </p:nvSpPr>
            <p:spPr bwMode="auto">
              <a:xfrm>
                <a:off x="3235" y="3022"/>
                <a:ext cx="339" cy="45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2800" b="0" i="1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T</a:t>
                </a:r>
                <a:r>
                  <a:rPr kumimoji="0" lang="it-IT" sz="2800" b="0" i="1" u="none" strike="noStrike" kern="0" cap="none" spc="0" normalizeH="0" baseline="-2500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n,j</a:t>
                </a:r>
                <a:endParaRPr kumimoji="0" lang="it-IT" sz="2800" b="0" i="1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73" name="Rectangle 153"/>
              <p:cNvSpPr>
                <a:spLocks noChangeArrowheads="1"/>
              </p:cNvSpPr>
              <p:nvPr/>
            </p:nvSpPr>
            <p:spPr bwMode="auto">
              <a:xfrm>
                <a:off x="4875" y="2676"/>
                <a:ext cx="339" cy="5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74" name="Rectangle 152"/>
              <p:cNvSpPr>
                <a:spLocks noChangeArrowheads="1"/>
              </p:cNvSpPr>
              <p:nvPr/>
            </p:nvSpPr>
            <p:spPr bwMode="auto">
              <a:xfrm>
                <a:off x="4840" y="2676"/>
                <a:ext cx="339" cy="45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2800" b="0" i="1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P</a:t>
                </a:r>
                <a:r>
                  <a:rPr kumimoji="0" lang="it-IT" sz="2800" b="0" i="1" u="none" strike="noStrike" kern="0" cap="none" spc="0" normalizeH="0" baseline="-2500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n,j</a:t>
                </a:r>
                <a:endParaRPr kumimoji="0" lang="it-IT" sz="2800" b="0" i="1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270" name="AutoShape 178"/>
            <p:cNvSpPr>
              <a:spLocks noChangeArrowheads="1"/>
            </p:cNvSpPr>
            <p:nvPr/>
          </p:nvSpPr>
          <p:spPr bwMode="auto">
            <a:xfrm>
              <a:off x="7716838" y="2786063"/>
              <a:ext cx="247650" cy="1436687"/>
            </a:xfrm>
            <a:prstGeom prst="downArrow">
              <a:avLst>
                <a:gd name="adj1" fmla="val 41028"/>
                <a:gd name="adj2" fmla="val 53017"/>
              </a:avLst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275" name="Group 3"/>
          <p:cNvGrpSpPr/>
          <p:nvPr/>
        </p:nvGrpSpPr>
        <p:grpSpPr>
          <a:xfrm>
            <a:off x="4611758" y="1623855"/>
            <a:ext cx="2682875" cy="2489200"/>
            <a:chOff x="4643438" y="1593850"/>
            <a:chExt cx="2682875" cy="2489200"/>
          </a:xfrm>
        </p:grpSpPr>
        <p:sp>
          <p:nvSpPr>
            <p:cNvPr id="276" name="Rectangle 133"/>
            <p:cNvSpPr>
              <a:spLocks noChangeArrowheads="1"/>
            </p:cNvSpPr>
            <p:nvPr/>
          </p:nvSpPr>
          <p:spPr bwMode="auto">
            <a:xfrm>
              <a:off x="5386388" y="1833563"/>
              <a:ext cx="1222375" cy="904875"/>
            </a:xfrm>
            <a:prstGeom prst="rect">
              <a:avLst/>
            </a:prstGeom>
            <a:gradFill rotWithShape="1">
              <a:gsLst>
                <a:gs pos="0">
                  <a:srgbClr val="FFFF66"/>
                </a:gs>
                <a:gs pos="100000">
                  <a:srgbClr val="FFCC00"/>
                </a:gs>
              </a:gsLst>
              <a:lin ang="2700000" scaled="1"/>
            </a:gra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Modello di 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potenza</a:t>
              </a:r>
            </a:p>
          </p:txBody>
        </p:sp>
        <p:sp>
          <p:nvSpPr>
            <p:cNvPr id="277" name="Line 141"/>
            <p:cNvSpPr>
              <a:spLocks noChangeShapeType="1"/>
            </p:cNvSpPr>
            <p:nvPr/>
          </p:nvSpPr>
          <p:spPr bwMode="auto">
            <a:xfrm flipV="1">
              <a:off x="4854575" y="2286000"/>
              <a:ext cx="50958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8" name="Line 142"/>
            <p:cNvSpPr>
              <a:spLocks noChangeShapeType="1"/>
            </p:cNvSpPr>
            <p:nvPr/>
          </p:nvSpPr>
          <p:spPr bwMode="auto">
            <a:xfrm>
              <a:off x="6608763" y="2286000"/>
              <a:ext cx="598487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9" name="Rectangle 144"/>
            <p:cNvSpPr>
              <a:spLocks noChangeArrowheads="1"/>
            </p:cNvSpPr>
            <p:nvPr/>
          </p:nvSpPr>
          <p:spPr bwMode="auto">
            <a:xfrm>
              <a:off x="4643438" y="1628775"/>
              <a:ext cx="563562" cy="692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Task</a:t>
              </a:r>
              <a:r>
                <a:rPr kumimoji="0" lang="en-GB" sz="1800" b="0" i="0" u="none" strike="noStrike" kern="0" cap="none" spc="0" normalizeH="0" baseline="-2500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j</a:t>
              </a: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0" name="Rectangle 145"/>
            <p:cNvSpPr>
              <a:spLocks noChangeArrowheads="1"/>
            </p:cNvSpPr>
            <p:nvPr/>
          </p:nvSpPr>
          <p:spPr bwMode="auto">
            <a:xfrm>
              <a:off x="6608763" y="1593850"/>
              <a:ext cx="563562" cy="7207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P</a:t>
              </a:r>
              <a:r>
                <a:rPr kumimoji="0" lang="en-GB" sz="1800" b="0" i="0" u="none" strike="noStrike" kern="0" cap="none" spc="0" normalizeH="0" baseline="-2500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j</a:t>
              </a: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1" name="Rectangle 147"/>
            <p:cNvSpPr>
              <a:spLocks noChangeArrowheads="1"/>
            </p:cNvSpPr>
            <p:nvPr/>
          </p:nvSpPr>
          <p:spPr bwMode="auto">
            <a:xfrm>
              <a:off x="5386388" y="1833563"/>
              <a:ext cx="1222375" cy="904875"/>
            </a:xfrm>
            <a:prstGeom prst="rect">
              <a:avLst/>
            </a:prstGeom>
            <a:gradFill rotWithShape="1">
              <a:gsLst>
                <a:gs pos="0">
                  <a:srgbClr val="FFFF66"/>
                </a:gs>
                <a:gs pos="100000">
                  <a:srgbClr val="FFCC00"/>
                </a:gs>
              </a:gsLst>
              <a:lin ang="2700000" scaled="1"/>
            </a:gradFill>
            <a:ln w="19050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Power </a:t>
              </a:r>
              <a:br>
                <a: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</a:br>
              <a:r>
                <a: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model</a:t>
              </a:r>
            </a:p>
          </p:txBody>
        </p:sp>
        <p:sp>
          <p:nvSpPr>
            <p:cNvPr id="282" name="Rectangle 151"/>
            <p:cNvSpPr>
              <a:spLocks noChangeArrowheads="1"/>
            </p:cNvSpPr>
            <p:nvPr/>
          </p:nvSpPr>
          <p:spPr bwMode="auto">
            <a:xfrm>
              <a:off x="5364088" y="3355975"/>
              <a:ext cx="538163" cy="72707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1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P=g</a:t>
              </a:r>
              <a:r>
                <a:rPr kumimoji="0" lang="en-GB" sz="2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(</a:t>
              </a:r>
              <a:r>
                <a:rPr kumimoji="0" lang="en-GB" sz="28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task,f</a:t>
              </a:r>
              <a:r>
                <a:rPr kumimoji="0" lang="en-GB" sz="2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)</a:t>
              </a:r>
            </a:p>
          </p:txBody>
        </p:sp>
        <p:sp>
          <p:nvSpPr>
            <p:cNvPr id="283" name="AutoShape 179"/>
            <p:cNvSpPr>
              <a:spLocks noChangeArrowheads="1"/>
            </p:cNvSpPr>
            <p:nvPr/>
          </p:nvSpPr>
          <p:spPr bwMode="auto">
            <a:xfrm>
              <a:off x="5899150" y="2781300"/>
              <a:ext cx="247650" cy="461963"/>
            </a:xfrm>
            <a:prstGeom prst="downArrow">
              <a:avLst>
                <a:gd name="adj1" fmla="val 32056"/>
                <a:gd name="adj2" fmla="val 48716"/>
              </a:avLst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4" name="Rectangle 174"/>
            <p:cNvSpPr>
              <a:spLocks noChangeArrowheads="1"/>
            </p:cNvSpPr>
            <p:nvPr/>
          </p:nvSpPr>
          <p:spPr bwMode="auto">
            <a:xfrm>
              <a:off x="5324475" y="3355975"/>
              <a:ext cx="2001838" cy="727075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cxnSp>
        <p:nvCxnSpPr>
          <p:cNvPr id="285" name="Connettore 1 284"/>
          <p:cNvCxnSpPr/>
          <p:nvPr/>
        </p:nvCxnSpPr>
        <p:spPr bwMode="auto">
          <a:xfrm>
            <a:off x="4572000" y="1331913"/>
            <a:ext cx="0" cy="4811712"/>
          </a:xfrm>
          <a:prstGeom prst="line">
            <a:avLst/>
          </a:prstGeom>
          <a:noFill/>
          <a:ln w="38100" cap="flat" cmpd="sng" algn="ctr">
            <a:solidFill>
              <a:srgbClr val="000000"/>
            </a:solidFill>
            <a:prstDash val="solid"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grpSp>
        <p:nvGrpSpPr>
          <p:cNvPr id="286" name="Group 9"/>
          <p:cNvGrpSpPr/>
          <p:nvPr/>
        </p:nvGrpSpPr>
        <p:grpSpPr>
          <a:xfrm>
            <a:off x="755576" y="2755007"/>
            <a:ext cx="2796182" cy="962025"/>
            <a:chOff x="3326706" y="2627710"/>
            <a:chExt cx="2796182" cy="962025"/>
          </a:xfrm>
        </p:grpSpPr>
        <p:pic>
          <p:nvPicPr>
            <p:cNvPr id="287" name="Picture 115" descr="scr_160284153b-Thermometer_dock_icon_red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26706" y="2632472"/>
              <a:ext cx="957262" cy="957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8" name="Picture 116" descr="scr_160284153b-Thermometer_dock_icon_red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4876" y="2627710"/>
              <a:ext cx="957262" cy="957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9" name="Picture 117" descr="scr_160284153b-Thermometer_dock_icon_red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65626" y="2632472"/>
              <a:ext cx="957262" cy="957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91" name="Titolo 290"/>
          <p:cNvSpPr>
            <a:spLocks noGrp="1"/>
          </p:cNvSpPr>
          <p:nvPr>
            <p:ph type="title"/>
          </p:nvPr>
        </p:nvSpPr>
        <p:spPr>
          <a:xfrm>
            <a:off x="609600" y="228600"/>
            <a:ext cx="8001000" cy="577210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Thermal &amp; Power Modeling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619C8-A375-448C-891B-9999C6BE8E64}" type="slidenum">
              <a:rPr lang="en-US" smtClean="0"/>
              <a:pPr/>
              <a:t>13</a:t>
            </a:fld>
            <a:endParaRPr lang="en-US"/>
          </a:p>
        </p:txBody>
      </p:sp>
      <p:grpSp>
        <p:nvGrpSpPr>
          <p:cNvPr id="295" name="Group 11"/>
          <p:cNvGrpSpPr/>
          <p:nvPr/>
        </p:nvGrpSpPr>
        <p:grpSpPr>
          <a:xfrm>
            <a:off x="467544" y="765002"/>
            <a:ext cx="4200525" cy="1943918"/>
            <a:chOff x="467544" y="765002"/>
            <a:chExt cx="4200525" cy="1943918"/>
          </a:xfrm>
        </p:grpSpPr>
        <p:sp>
          <p:nvSpPr>
            <p:cNvPr id="296" name="AutoShape 136"/>
            <p:cNvSpPr>
              <a:spLocks noChangeArrowheads="1"/>
            </p:cNvSpPr>
            <p:nvPr/>
          </p:nvSpPr>
          <p:spPr bwMode="auto">
            <a:xfrm>
              <a:off x="1773238" y="2296170"/>
              <a:ext cx="644525" cy="412750"/>
            </a:xfrm>
            <a:prstGeom prst="upArrow">
              <a:avLst>
                <a:gd name="adj1" fmla="val 49259"/>
                <a:gd name="adj2" fmla="val 46537"/>
              </a:avLst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297" name="Picture 112" descr="Immagine1 prosp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4" y="765002"/>
              <a:ext cx="4200525" cy="1439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123840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50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4"/>
          <p:cNvSpPr>
            <a:spLocks noGrp="1" noChangeArrowheads="1"/>
          </p:cNvSpPr>
          <p:nvPr>
            <p:ph type="title"/>
          </p:nvPr>
        </p:nvSpPr>
        <p:spPr>
          <a:xfrm>
            <a:off x="1313484" y="-73025"/>
            <a:ext cx="749808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dirty="0" smtClean="0"/>
              <a:t>Network On-Chip Communications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619C8-A375-448C-891B-9999C6BE8E64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146435" name="Rectangle 3"/>
          <p:cNvSpPr>
            <a:spLocks noChangeArrowheads="1"/>
          </p:cNvSpPr>
          <p:nvPr/>
        </p:nvSpPr>
        <p:spPr bwMode="auto">
          <a:xfrm>
            <a:off x="250825" y="1050925"/>
            <a:ext cx="8616950" cy="525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FontTx/>
              <a:buChar char="•"/>
            </a:pPr>
            <a:r>
              <a:rPr lang="en-US" altLang="en-US" sz="2200">
                <a:solidFill>
                  <a:srgbClr val="000000"/>
                </a:solidFill>
                <a:latin typeface="Verdana" panose="020B0604030504040204" pitchFamily="34" charset="0"/>
              </a:rPr>
              <a:t>Growing number of cores </a:t>
            </a:r>
            <a:r>
              <a:rPr lang="en-US" altLang="en-US" sz="2200">
                <a:solidFill>
                  <a:srgbClr val="000000"/>
                </a:solidFill>
                <a:latin typeface="Verdana" panose="020B0604030504040204" pitchFamily="34" charset="0"/>
                <a:sym typeface="Wingdings" panose="05000000000000000000" pitchFamily="2" charset="2"/>
              </a:rPr>
              <a:t></a:t>
            </a:r>
            <a:r>
              <a:rPr lang="en-US" altLang="en-US" sz="2200">
                <a:solidFill>
                  <a:srgbClr val="000000"/>
                </a:solidFill>
                <a:latin typeface="Verdana" panose="020B0604030504040204" pitchFamily="34" charset="0"/>
              </a:rPr>
              <a:t> Networks-on-Chip (NoC)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altLang="en-US" sz="2200">
                <a:solidFill>
                  <a:srgbClr val="000000"/>
                </a:solidFill>
                <a:latin typeface="Verdana" panose="020B0604030504040204" pitchFamily="34" charset="0"/>
              </a:rPr>
              <a:t>Shared, packet-switched, optimized for communications</a:t>
            </a:r>
          </a:p>
          <a:p>
            <a:pPr lvl="1">
              <a:spcBef>
                <a:spcPct val="20000"/>
              </a:spcBef>
              <a:buFontTx/>
              <a:buChar char="–"/>
            </a:pPr>
            <a:r>
              <a:rPr lang="en-US" altLang="en-US">
                <a:solidFill>
                  <a:srgbClr val="000000"/>
                </a:solidFill>
                <a:latin typeface="Verdana" panose="020B0604030504040204" pitchFamily="34" charset="0"/>
              </a:rPr>
              <a:t>Resource efficiency</a:t>
            </a:r>
          </a:p>
          <a:p>
            <a:pPr lvl="1">
              <a:spcBef>
                <a:spcPct val="20000"/>
              </a:spcBef>
              <a:buFontTx/>
              <a:buChar char="–"/>
            </a:pPr>
            <a:r>
              <a:rPr lang="en-US" altLang="en-US">
                <a:solidFill>
                  <a:srgbClr val="000000"/>
                </a:solidFill>
                <a:latin typeface="Verdana" panose="020B0604030504040204" pitchFamily="34" charset="0"/>
              </a:rPr>
              <a:t>Design simplicity </a:t>
            </a:r>
          </a:p>
          <a:p>
            <a:pPr lvl="1">
              <a:spcBef>
                <a:spcPct val="20000"/>
              </a:spcBef>
              <a:buFontTx/>
              <a:buChar char="–"/>
            </a:pPr>
            <a:r>
              <a:rPr lang="en-US" altLang="en-US">
                <a:solidFill>
                  <a:srgbClr val="000000"/>
                </a:solidFill>
                <a:latin typeface="Verdana" panose="020B0604030504040204" pitchFamily="34" charset="0"/>
              </a:rPr>
              <a:t>IP reusability</a:t>
            </a:r>
          </a:p>
          <a:p>
            <a:pPr lvl="1">
              <a:spcBef>
                <a:spcPct val="20000"/>
              </a:spcBef>
              <a:buFontTx/>
              <a:buChar char="–"/>
            </a:pPr>
            <a:r>
              <a:rPr lang="en-US" altLang="en-US">
                <a:solidFill>
                  <a:srgbClr val="000000"/>
                </a:solidFill>
                <a:latin typeface="Verdana" panose="020B0604030504040204" pitchFamily="34" charset="0"/>
              </a:rPr>
              <a:t>High performance</a:t>
            </a:r>
          </a:p>
          <a:p>
            <a:pPr>
              <a:spcBef>
                <a:spcPct val="20000"/>
              </a:spcBef>
              <a:buFontTx/>
              <a:buChar char="•"/>
            </a:pPr>
            <a:endParaRPr lang="en-US" altLang="en-US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>
              <a:spcBef>
                <a:spcPct val="20000"/>
              </a:spcBef>
              <a:buFontTx/>
              <a:buChar char="•"/>
            </a:pPr>
            <a:endParaRPr lang="en-US" altLang="en-US" sz="200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>
              <a:spcBef>
                <a:spcPct val="20000"/>
              </a:spcBef>
              <a:buFontTx/>
              <a:buChar char="•"/>
            </a:pPr>
            <a:endParaRPr lang="en-US" altLang="en-US" sz="200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>
              <a:spcBef>
                <a:spcPct val="20000"/>
              </a:spcBef>
              <a:buFontTx/>
              <a:buChar char="•"/>
            </a:pPr>
            <a:endParaRPr lang="en-US" altLang="en-US" sz="200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altLang="en-US" sz="2200">
                <a:solidFill>
                  <a:srgbClr val="000000"/>
                </a:solidFill>
                <a:latin typeface="Verdana" panose="020B0604030504040204" pitchFamily="34" charset="0"/>
              </a:rPr>
              <a:t>But no true relief in power dissipation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altLang="en-US" sz="2200" b="1">
                <a:solidFill>
                  <a:srgbClr val="000000"/>
                </a:solidFill>
                <a:latin typeface="Verdana" panose="020B0604030504040204" pitchFamily="34" charset="0"/>
              </a:rPr>
              <a:t>IBM Cell ~30-50% of chip power budget</a:t>
            </a:r>
            <a:br>
              <a:rPr lang="en-US" altLang="en-US" sz="2200" b="1">
                <a:solidFill>
                  <a:srgbClr val="000000"/>
                </a:solidFill>
                <a:latin typeface="Verdana" panose="020B0604030504040204" pitchFamily="34" charset="0"/>
              </a:rPr>
            </a:br>
            <a:r>
              <a:rPr lang="en-US" altLang="en-US" sz="2200" b="1">
                <a:solidFill>
                  <a:srgbClr val="000000"/>
                </a:solidFill>
                <a:latin typeface="Verdana" panose="020B0604030504040204" pitchFamily="34" charset="0"/>
              </a:rPr>
              <a:t>allocated to global interconnect</a:t>
            </a:r>
          </a:p>
        </p:txBody>
      </p:sp>
      <p:grpSp>
        <p:nvGrpSpPr>
          <p:cNvPr id="146436" name="Group 8"/>
          <p:cNvGrpSpPr>
            <a:grpSpLocks noChangeAspect="1"/>
          </p:cNvGrpSpPr>
          <p:nvPr/>
        </p:nvGrpSpPr>
        <p:grpSpPr bwMode="auto">
          <a:xfrm>
            <a:off x="6400800" y="2789238"/>
            <a:ext cx="1727200" cy="1727200"/>
            <a:chOff x="621" y="1120"/>
            <a:chExt cx="1361" cy="1361"/>
          </a:xfrm>
        </p:grpSpPr>
        <p:sp>
          <p:nvSpPr>
            <p:cNvPr id="146512" name="Rectangle 9"/>
            <p:cNvSpPr>
              <a:spLocks noChangeAspect="1" noChangeArrowheads="1"/>
            </p:cNvSpPr>
            <p:nvPr/>
          </p:nvSpPr>
          <p:spPr bwMode="auto">
            <a:xfrm>
              <a:off x="621" y="1120"/>
              <a:ext cx="1361" cy="1361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i="1"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46513" name="Rectangle 10"/>
            <p:cNvSpPr>
              <a:spLocks noChangeAspect="1" noChangeArrowheads="1"/>
            </p:cNvSpPr>
            <p:nvPr/>
          </p:nvSpPr>
          <p:spPr bwMode="auto">
            <a:xfrm>
              <a:off x="657" y="1162"/>
              <a:ext cx="190" cy="190"/>
            </a:xfrm>
            <a:prstGeom prst="rect">
              <a:avLst/>
            </a:prstGeom>
            <a:solidFill>
              <a:srgbClr val="C0C0C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i="1"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46514" name="Rectangle 11"/>
            <p:cNvSpPr>
              <a:spLocks noChangeAspect="1" noChangeArrowheads="1"/>
            </p:cNvSpPr>
            <p:nvPr/>
          </p:nvSpPr>
          <p:spPr bwMode="auto">
            <a:xfrm>
              <a:off x="876" y="1162"/>
              <a:ext cx="190" cy="190"/>
            </a:xfrm>
            <a:prstGeom prst="rect">
              <a:avLst/>
            </a:prstGeom>
            <a:solidFill>
              <a:srgbClr val="C0C0C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i="1"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46515" name="Rectangle 12"/>
            <p:cNvSpPr>
              <a:spLocks noChangeAspect="1" noChangeArrowheads="1"/>
            </p:cNvSpPr>
            <p:nvPr/>
          </p:nvSpPr>
          <p:spPr bwMode="auto">
            <a:xfrm>
              <a:off x="1095" y="1162"/>
              <a:ext cx="190" cy="190"/>
            </a:xfrm>
            <a:prstGeom prst="rect">
              <a:avLst/>
            </a:prstGeom>
            <a:solidFill>
              <a:srgbClr val="C0C0C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i="1"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46516" name="Rectangle 13"/>
            <p:cNvSpPr>
              <a:spLocks noChangeAspect="1" noChangeArrowheads="1"/>
            </p:cNvSpPr>
            <p:nvPr/>
          </p:nvSpPr>
          <p:spPr bwMode="auto">
            <a:xfrm>
              <a:off x="1314" y="1162"/>
              <a:ext cx="190" cy="190"/>
            </a:xfrm>
            <a:prstGeom prst="rect">
              <a:avLst/>
            </a:prstGeom>
            <a:solidFill>
              <a:srgbClr val="C0C0C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i="1"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46517" name="Rectangle 14"/>
            <p:cNvSpPr>
              <a:spLocks noChangeAspect="1" noChangeArrowheads="1"/>
            </p:cNvSpPr>
            <p:nvPr/>
          </p:nvSpPr>
          <p:spPr bwMode="auto">
            <a:xfrm>
              <a:off x="1533" y="1162"/>
              <a:ext cx="190" cy="190"/>
            </a:xfrm>
            <a:prstGeom prst="rect">
              <a:avLst/>
            </a:prstGeom>
            <a:solidFill>
              <a:srgbClr val="C0C0C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i="1"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46518" name="Rectangle 15"/>
            <p:cNvSpPr>
              <a:spLocks noChangeAspect="1" noChangeArrowheads="1"/>
            </p:cNvSpPr>
            <p:nvPr/>
          </p:nvSpPr>
          <p:spPr bwMode="auto">
            <a:xfrm>
              <a:off x="1752" y="1162"/>
              <a:ext cx="190" cy="190"/>
            </a:xfrm>
            <a:prstGeom prst="rect">
              <a:avLst/>
            </a:prstGeom>
            <a:solidFill>
              <a:srgbClr val="C0C0C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i="1"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46519" name="Rectangle 16"/>
            <p:cNvSpPr>
              <a:spLocks noChangeAspect="1" noChangeArrowheads="1"/>
            </p:cNvSpPr>
            <p:nvPr/>
          </p:nvSpPr>
          <p:spPr bwMode="auto">
            <a:xfrm>
              <a:off x="657" y="1380"/>
              <a:ext cx="190" cy="190"/>
            </a:xfrm>
            <a:prstGeom prst="rect">
              <a:avLst/>
            </a:prstGeom>
            <a:solidFill>
              <a:srgbClr val="C0C0C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i="1"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46520" name="Rectangle 17"/>
            <p:cNvSpPr>
              <a:spLocks noChangeAspect="1" noChangeArrowheads="1"/>
            </p:cNvSpPr>
            <p:nvPr/>
          </p:nvSpPr>
          <p:spPr bwMode="auto">
            <a:xfrm>
              <a:off x="876" y="1380"/>
              <a:ext cx="190" cy="190"/>
            </a:xfrm>
            <a:prstGeom prst="rect">
              <a:avLst/>
            </a:prstGeom>
            <a:solidFill>
              <a:srgbClr val="C0C0C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i="1"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46521" name="Rectangle 18"/>
            <p:cNvSpPr>
              <a:spLocks noChangeAspect="1" noChangeArrowheads="1"/>
            </p:cNvSpPr>
            <p:nvPr/>
          </p:nvSpPr>
          <p:spPr bwMode="auto">
            <a:xfrm>
              <a:off x="1095" y="1380"/>
              <a:ext cx="190" cy="190"/>
            </a:xfrm>
            <a:prstGeom prst="rect">
              <a:avLst/>
            </a:prstGeom>
            <a:solidFill>
              <a:srgbClr val="C0C0C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i="1"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46522" name="Rectangle 19"/>
            <p:cNvSpPr>
              <a:spLocks noChangeAspect="1" noChangeArrowheads="1"/>
            </p:cNvSpPr>
            <p:nvPr/>
          </p:nvSpPr>
          <p:spPr bwMode="auto">
            <a:xfrm>
              <a:off x="1314" y="1380"/>
              <a:ext cx="190" cy="190"/>
            </a:xfrm>
            <a:prstGeom prst="rect">
              <a:avLst/>
            </a:prstGeom>
            <a:solidFill>
              <a:srgbClr val="C0C0C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i="1"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46523" name="Rectangle 20"/>
            <p:cNvSpPr>
              <a:spLocks noChangeAspect="1" noChangeArrowheads="1"/>
            </p:cNvSpPr>
            <p:nvPr/>
          </p:nvSpPr>
          <p:spPr bwMode="auto">
            <a:xfrm>
              <a:off x="1533" y="1380"/>
              <a:ext cx="190" cy="190"/>
            </a:xfrm>
            <a:prstGeom prst="rect">
              <a:avLst/>
            </a:prstGeom>
            <a:solidFill>
              <a:srgbClr val="C0C0C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i="1"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46524" name="Rectangle 21"/>
            <p:cNvSpPr>
              <a:spLocks noChangeAspect="1" noChangeArrowheads="1"/>
            </p:cNvSpPr>
            <p:nvPr/>
          </p:nvSpPr>
          <p:spPr bwMode="auto">
            <a:xfrm>
              <a:off x="1752" y="1380"/>
              <a:ext cx="190" cy="190"/>
            </a:xfrm>
            <a:prstGeom prst="rect">
              <a:avLst/>
            </a:prstGeom>
            <a:solidFill>
              <a:srgbClr val="C0C0C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i="1"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46525" name="Rectangle 22"/>
            <p:cNvSpPr>
              <a:spLocks noChangeAspect="1" noChangeArrowheads="1"/>
            </p:cNvSpPr>
            <p:nvPr/>
          </p:nvSpPr>
          <p:spPr bwMode="auto">
            <a:xfrm>
              <a:off x="657" y="1598"/>
              <a:ext cx="190" cy="190"/>
            </a:xfrm>
            <a:prstGeom prst="rect">
              <a:avLst/>
            </a:prstGeom>
            <a:solidFill>
              <a:srgbClr val="C0C0C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i="1"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46526" name="Rectangle 23"/>
            <p:cNvSpPr>
              <a:spLocks noChangeAspect="1" noChangeArrowheads="1"/>
            </p:cNvSpPr>
            <p:nvPr/>
          </p:nvSpPr>
          <p:spPr bwMode="auto">
            <a:xfrm>
              <a:off x="876" y="1598"/>
              <a:ext cx="190" cy="190"/>
            </a:xfrm>
            <a:prstGeom prst="rect">
              <a:avLst/>
            </a:prstGeom>
            <a:solidFill>
              <a:srgbClr val="C0C0C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i="1"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46527" name="Rectangle 24"/>
            <p:cNvSpPr>
              <a:spLocks noChangeAspect="1" noChangeArrowheads="1"/>
            </p:cNvSpPr>
            <p:nvPr/>
          </p:nvSpPr>
          <p:spPr bwMode="auto">
            <a:xfrm>
              <a:off x="1095" y="1598"/>
              <a:ext cx="190" cy="190"/>
            </a:xfrm>
            <a:prstGeom prst="rect">
              <a:avLst/>
            </a:prstGeom>
            <a:solidFill>
              <a:srgbClr val="C0C0C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i="1"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46528" name="Rectangle 25"/>
            <p:cNvSpPr>
              <a:spLocks noChangeAspect="1" noChangeArrowheads="1"/>
            </p:cNvSpPr>
            <p:nvPr/>
          </p:nvSpPr>
          <p:spPr bwMode="auto">
            <a:xfrm>
              <a:off x="1314" y="1598"/>
              <a:ext cx="190" cy="190"/>
            </a:xfrm>
            <a:prstGeom prst="rect">
              <a:avLst/>
            </a:prstGeom>
            <a:solidFill>
              <a:srgbClr val="C0C0C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i="1"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46529" name="Rectangle 26"/>
            <p:cNvSpPr>
              <a:spLocks noChangeAspect="1" noChangeArrowheads="1"/>
            </p:cNvSpPr>
            <p:nvPr/>
          </p:nvSpPr>
          <p:spPr bwMode="auto">
            <a:xfrm>
              <a:off x="1533" y="1598"/>
              <a:ext cx="190" cy="190"/>
            </a:xfrm>
            <a:prstGeom prst="rect">
              <a:avLst/>
            </a:prstGeom>
            <a:solidFill>
              <a:srgbClr val="C0C0C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i="1"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46530" name="Rectangle 27"/>
            <p:cNvSpPr>
              <a:spLocks noChangeAspect="1" noChangeArrowheads="1"/>
            </p:cNvSpPr>
            <p:nvPr/>
          </p:nvSpPr>
          <p:spPr bwMode="auto">
            <a:xfrm>
              <a:off x="1752" y="1598"/>
              <a:ext cx="190" cy="190"/>
            </a:xfrm>
            <a:prstGeom prst="rect">
              <a:avLst/>
            </a:prstGeom>
            <a:solidFill>
              <a:srgbClr val="C0C0C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i="1"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46531" name="Rectangle 28"/>
            <p:cNvSpPr>
              <a:spLocks noChangeAspect="1" noChangeArrowheads="1"/>
            </p:cNvSpPr>
            <p:nvPr/>
          </p:nvSpPr>
          <p:spPr bwMode="auto">
            <a:xfrm>
              <a:off x="657" y="1816"/>
              <a:ext cx="190" cy="190"/>
            </a:xfrm>
            <a:prstGeom prst="rect">
              <a:avLst/>
            </a:prstGeom>
            <a:solidFill>
              <a:srgbClr val="C0C0C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i="1"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46532" name="Rectangle 29"/>
            <p:cNvSpPr>
              <a:spLocks noChangeAspect="1" noChangeArrowheads="1"/>
            </p:cNvSpPr>
            <p:nvPr/>
          </p:nvSpPr>
          <p:spPr bwMode="auto">
            <a:xfrm>
              <a:off x="876" y="1816"/>
              <a:ext cx="190" cy="190"/>
            </a:xfrm>
            <a:prstGeom prst="rect">
              <a:avLst/>
            </a:prstGeom>
            <a:solidFill>
              <a:srgbClr val="C0C0C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i="1"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46533" name="Rectangle 30"/>
            <p:cNvSpPr>
              <a:spLocks noChangeAspect="1" noChangeArrowheads="1"/>
            </p:cNvSpPr>
            <p:nvPr/>
          </p:nvSpPr>
          <p:spPr bwMode="auto">
            <a:xfrm>
              <a:off x="1095" y="1816"/>
              <a:ext cx="190" cy="190"/>
            </a:xfrm>
            <a:prstGeom prst="rect">
              <a:avLst/>
            </a:prstGeom>
            <a:solidFill>
              <a:srgbClr val="C0C0C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i="1"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46534" name="Rectangle 31"/>
            <p:cNvSpPr>
              <a:spLocks noChangeAspect="1" noChangeArrowheads="1"/>
            </p:cNvSpPr>
            <p:nvPr/>
          </p:nvSpPr>
          <p:spPr bwMode="auto">
            <a:xfrm>
              <a:off x="1314" y="1816"/>
              <a:ext cx="190" cy="190"/>
            </a:xfrm>
            <a:prstGeom prst="rect">
              <a:avLst/>
            </a:prstGeom>
            <a:solidFill>
              <a:srgbClr val="C0C0C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i="1"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46535" name="Rectangle 32"/>
            <p:cNvSpPr>
              <a:spLocks noChangeAspect="1" noChangeArrowheads="1"/>
            </p:cNvSpPr>
            <p:nvPr/>
          </p:nvSpPr>
          <p:spPr bwMode="auto">
            <a:xfrm>
              <a:off x="1533" y="1816"/>
              <a:ext cx="190" cy="190"/>
            </a:xfrm>
            <a:prstGeom prst="rect">
              <a:avLst/>
            </a:prstGeom>
            <a:solidFill>
              <a:srgbClr val="C0C0C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i="1"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46536" name="Rectangle 33"/>
            <p:cNvSpPr>
              <a:spLocks noChangeAspect="1" noChangeArrowheads="1"/>
            </p:cNvSpPr>
            <p:nvPr/>
          </p:nvSpPr>
          <p:spPr bwMode="auto">
            <a:xfrm>
              <a:off x="1752" y="1816"/>
              <a:ext cx="190" cy="190"/>
            </a:xfrm>
            <a:prstGeom prst="rect">
              <a:avLst/>
            </a:prstGeom>
            <a:solidFill>
              <a:srgbClr val="C0C0C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i="1"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46537" name="Rectangle 34"/>
            <p:cNvSpPr>
              <a:spLocks noChangeAspect="1" noChangeArrowheads="1"/>
            </p:cNvSpPr>
            <p:nvPr/>
          </p:nvSpPr>
          <p:spPr bwMode="auto">
            <a:xfrm>
              <a:off x="657" y="2034"/>
              <a:ext cx="190" cy="190"/>
            </a:xfrm>
            <a:prstGeom prst="rect">
              <a:avLst/>
            </a:prstGeom>
            <a:solidFill>
              <a:srgbClr val="C0C0C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i="1"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46538" name="Rectangle 35"/>
            <p:cNvSpPr>
              <a:spLocks noChangeAspect="1" noChangeArrowheads="1"/>
            </p:cNvSpPr>
            <p:nvPr/>
          </p:nvSpPr>
          <p:spPr bwMode="auto">
            <a:xfrm>
              <a:off x="876" y="2034"/>
              <a:ext cx="190" cy="190"/>
            </a:xfrm>
            <a:prstGeom prst="rect">
              <a:avLst/>
            </a:prstGeom>
            <a:solidFill>
              <a:srgbClr val="C0C0C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i="1"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46539" name="Rectangle 36"/>
            <p:cNvSpPr>
              <a:spLocks noChangeAspect="1" noChangeArrowheads="1"/>
            </p:cNvSpPr>
            <p:nvPr/>
          </p:nvSpPr>
          <p:spPr bwMode="auto">
            <a:xfrm>
              <a:off x="1095" y="2034"/>
              <a:ext cx="190" cy="190"/>
            </a:xfrm>
            <a:prstGeom prst="rect">
              <a:avLst/>
            </a:prstGeom>
            <a:solidFill>
              <a:srgbClr val="C0C0C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i="1"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46540" name="Rectangle 37"/>
            <p:cNvSpPr>
              <a:spLocks noChangeAspect="1" noChangeArrowheads="1"/>
            </p:cNvSpPr>
            <p:nvPr/>
          </p:nvSpPr>
          <p:spPr bwMode="auto">
            <a:xfrm>
              <a:off x="1314" y="2034"/>
              <a:ext cx="190" cy="190"/>
            </a:xfrm>
            <a:prstGeom prst="rect">
              <a:avLst/>
            </a:prstGeom>
            <a:solidFill>
              <a:srgbClr val="C0C0C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i="1"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46541" name="Rectangle 38"/>
            <p:cNvSpPr>
              <a:spLocks noChangeAspect="1" noChangeArrowheads="1"/>
            </p:cNvSpPr>
            <p:nvPr/>
          </p:nvSpPr>
          <p:spPr bwMode="auto">
            <a:xfrm>
              <a:off x="1533" y="2034"/>
              <a:ext cx="190" cy="190"/>
            </a:xfrm>
            <a:prstGeom prst="rect">
              <a:avLst/>
            </a:prstGeom>
            <a:solidFill>
              <a:srgbClr val="C0C0C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i="1"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46542" name="Rectangle 39"/>
            <p:cNvSpPr>
              <a:spLocks noChangeAspect="1" noChangeArrowheads="1"/>
            </p:cNvSpPr>
            <p:nvPr/>
          </p:nvSpPr>
          <p:spPr bwMode="auto">
            <a:xfrm>
              <a:off x="1752" y="2034"/>
              <a:ext cx="190" cy="190"/>
            </a:xfrm>
            <a:prstGeom prst="rect">
              <a:avLst/>
            </a:prstGeom>
            <a:solidFill>
              <a:srgbClr val="C0C0C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i="1"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46543" name="Rectangle 40"/>
            <p:cNvSpPr>
              <a:spLocks noChangeAspect="1" noChangeArrowheads="1"/>
            </p:cNvSpPr>
            <p:nvPr/>
          </p:nvSpPr>
          <p:spPr bwMode="auto">
            <a:xfrm>
              <a:off x="657" y="2252"/>
              <a:ext cx="190" cy="190"/>
            </a:xfrm>
            <a:prstGeom prst="rect">
              <a:avLst/>
            </a:prstGeom>
            <a:solidFill>
              <a:srgbClr val="C0C0C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i="1"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46544" name="Rectangle 41"/>
            <p:cNvSpPr>
              <a:spLocks noChangeAspect="1" noChangeArrowheads="1"/>
            </p:cNvSpPr>
            <p:nvPr/>
          </p:nvSpPr>
          <p:spPr bwMode="auto">
            <a:xfrm>
              <a:off x="876" y="2252"/>
              <a:ext cx="190" cy="190"/>
            </a:xfrm>
            <a:prstGeom prst="rect">
              <a:avLst/>
            </a:prstGeom>
            <a:solidFill>
              <a:srgbClr val="C0C0C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i="1"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46545" name="Rectangle 42"/>
            <p:cNvSpPr>
              <a:spLocks noChangeAspect="1" noChangeArrowheads="1"/>
            </p:cNvSpPr>
            <p:nvPr/>
          </p:nvSpPr>
          <p:spPr bwMode="auto">
            <a:xfrm>
              <a:off x="1095" y="2252"/>
              <a:ext cx="190" cy="190"/>
            </a:xfrm>
            <a:prstGeom prst="rect">
              <a:avLst/>
            </a:prstGeom>
            <a:solidFill>
              <a:srgbClr val="C0C0C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i="1"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46546" name="Rectangle 43"/>
            <p:cNvSpPr>
              <a:spLocks noChangeAspect="1" noChangeArrowheads="1"/>
            </p:cNvSpPr>
            <p:nvPr/>
          </p:nvSpPr>
          <p:spPr bwMode="auto">
            <a:xfrm>
              <a:off x="1314" y="2252"/>
              <a:ext cx="190" cy="190"/>
            </a:xfrm>
            <a:prstGeom prst="rect">
              <a:avLst/>
            </a:prstGeom>
            <a:solidFill>
              <a:srgbClr val="C0C0C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i="1"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46547" name="Rectangle 44"/>
            <p:cNvSpPr>
              <a:spLocks noChangeAspect="1" noChangeArrowheads="1"/>
            </p:cNvSpPr>
            <p:nvPr/>
          </p:nvSpPr>
          <p:spPr bwMode="auto">
            <a:xfrm>
              <a:off x="1533" y="2252"/>
              <a:ext cx="190" cy="190"/>
            </a:xfrm>
            <a:prstGeom prst="rect">
              <a:avLst/>
            </a:prstGeom>
            <a:solidFill>
              <a:srgbClr val="C0C0C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i="1"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46548" name="Rectangle 45"/>
            <p:cNvSpPr>
              <a:spLocks noChangeAspect="1" noChangeArrowheads="1"/>
            </p:cNvSpPr>
            <p:nvPr/>
          </p:nvSpPr>
          <p:spPr bwMode="auto">
            <a:xfrm>
              <a:off x="1752" y="2252"/>
              <a:ext cx="190" cy="190"/>
            </a:xfrm>
            <a:prstGeom prst="rect">
              <a:avLst/>
            </a:prstGeom>
            <a:solidFill>
              <a:srgbClr val="C0C0C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i="1"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46549" name="Rectangle 46"/>
            <p:cNvSpPr>
              <a:spLocks noChangeAspect="1" noChangeArrowheads="1"/>
            </p:cNvSpPr>
            <p:nvPr/>
          </p:nvSpPr>
          <p:spPr bwMode="auto">
            <a:xfrm>
              <a:off x="657" y="1298"/>
              <a:ext cx="46" cy="45"/>
            </a:xfrm>
            <a:prstGeom prst="rect">
              <a:avLst/>
            </a:prstGeom>
            <a:solidFill>
              <a:srgbClr val="0000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i="1"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46550" name="Rectangle 47"/>
            <p:cNvSpPr>
              <a:spLocks noChangeAspect="1" noChangeArrowheads="1"/>
            </p:cNvSpPr>
            <p:nvPr/>
          </p:nvSpPr>
          <p:spPr bwMode="auto">
            <a:xfrm>
              <a:off x="881" y="1298"/>
              <a:ext cx="46" cy="45"/>
            </a:xfrm>
            <a:prstGeom prst="rect">
              <a:avLst/>
            </a:prstGeom>
            <a:solidFill>
              <a:srgbClr val="0000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i="1"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46551" name="Rectangle 48"/>
            <p:cNvSpPr>
              <a:spLocks noChangeAspect="1" noChangeArrowheads="1"/>
            </p:cNvSpPr>
            <p:nvPr/>
          </p:nvSpPr>
          <p:spPr bwMode="auto">
            <a:xfrm>
              <a:off x="1098" y="1298"/>
              <a:ext cx="46" cy="45"/>
            </a:xfrm>
            <a:prstGeom prst="rect">
              <a:avLst/>
            </a:prstGeom>
            <a:solidFill>
              <a:srgbClr val="0000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i="1"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46552" name="Rectangle 49"/>
            <p:cNvSpPr>
              <a:spLocks noChangeAspect="1" noChangeArrowheads="1"/>
            </p:cNvSpPr>
            <p:nvPr/>
          </p:nvSpPr>
          <p:spPr bwMode="auto">
            <a:xfrm>
              <a:off x="1320" y="1298"/>
              <a:ext cx="46" cy="45"/>
            </a:xfrm>
            <a:prstGeom prst="rect">
              <a:avLst/>
            </a:prstGeom>
            <a:solidFill>
              <a:srgbClr val="0000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i="1"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46553" name="Rectangle 50"/>
            <p:cNvSpPr>
              <a:spLocks noChangeAspect="1" noChangeArrowheads="1"/>
            </p:cNvSpPr>
            <p:nvPr/>
          </p:nvSpPr>
          <p:spPr bwMode="auto">
            <a:xfrm>
              <a:off x="1534" y="1301"/>
              <a:ext cx="46" cy="45"/>
            </a:xfrm>
            <a:prstGeom prst="rect">
              <a:avLst/>
            </a:prstGeom>
            <a:solidFill>
              <a:srgbClr val="0000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i="1"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46554" name="Rectangle 51"/>
            <p:cNvSpPr>
              <a:spLocks noChangeAspect="1" noChangeArrowheads="1"/>
            </p:cNvSpPr>
            <p:nvPr/>
          </p:nvSpPr>
          <p:spPr bwMode="auto">
            <a:xfrm>
              <a:off x="1752" y="1298"/>
              <a:ext cx="46" cy="45"/>
            </a:xfrm>
            <a:prstGeom prst="rect">
              <a:avLst/>
            </a:prstGeom>
            <a:solidFill>
              <a:srgbClr val="0000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i="1"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46555" name="Rectangle 52"/>
            <p:cNvSpPr>
              <a:spLocks noChangeAspect="1" noChangeArrowheads="1"/>
            </p:cNvSpPr>
            <p:nvPr/>
          </p:nvSpPr>
          <p:spPr bwMode="auto">
            <a:xfrm>
              <a:off x="657" y="1519"/>
              <a:ext cx="46" cy="45"/>
            </a:xfrm>
            <a:prstGeom prst="rect">
              <a:avLst/>
            </a:prstGeom>
            <a:solidFill>
              <a:srgbClr val="0000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i="1"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46556" name="Rectangle 53"/>
            <p:cNvSpPr>
              <a:spLocks noChangeAspect="1" noChangeArrowheads="1"/>
            </p:cNvSpPr>
            <p:nvPr/>
          </p:nvSpPr>
          <p:spPr bwMode="auto">
            <a:xfrm>
              <a:off x="881" y="1519"/>
              <a:ext cx="46" cy="45"/>
            </a:xfrm>
            <a:prstGeom prst="rect">
              <a:avLst/>
            </a:prstGeom>
            <a:solidFill>
              <a:srgbClr val="0000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i="1"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46557" name="Rectangle 54"/>
            <p:cNvSpPr>
              <a:spLocks noChangeAspect="1" noChangeArrowheads="1"/>
            </p:cNvSpPr>
            <p:nvPr/>
          </p:nvSpPr>
          <p:spPr bwMode="auto">
            <a:xfrm>
              <a:off x="1098" y="1519"/>
              <a:ext cx="46" cy="45"/>
            </a:xfrm>
            <a:prstGeom prst="rect">
              <a:avLst/>
            </a:prstGeom>
            <a:solidFill>
              <a:srgbClr val="0000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i="1"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46558" name="Rectangle 55"/>
            <p:cNvSpPr>
              <a:spLocks noChangeAspect="1" noChangeArrowheads="1"/>
            </p:cNvSpPr>
            <p:nvPr/>
          </p:nvSpPr>
          <p:spPr bwMode="auto">
            <a:xfrm>
              <a:off x="1320" y="1519"/>
              <a:ext cx="46" cy="45"/>
            </a:xfrm>
            <a:prstGeom prst="rect">
              <a:avLst/>
            </a:prstGeom>
            <a:solidFill>
              <a:srgbClr val="0000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i="1"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46559" name="Rectangle 56"/>
            <p:cNvSpPr>
              <a:spLocks noChangeAspect="1" noChangeArrowheads="1"/>
            </p:cNvSpPr>
            <p:nvPr/>
          </p:nvSpPr>
          <p:spPr bwMode="auto">
            <a:xfrm>
              <a:off x="1534" y="1522"/>
              <a:ext cx="46" cy="45"/>
            </a:xfrm>
            <a:prstGeom prst="rect">
              <a:avLst/>
            </a:prstGeom>
            <a:solidFill>
              <a:srgbClr val="0000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i="1"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46560" name="Rectangle 57"/>
            <p:cNvSpPr>
              <a:spLocks noChangeAspect="1" noChangeArrowheads="1"/>
            </p:cNvSpPr>
            <p:nvPr/>
          </p:nvSpPr>
          <p:spPr bwMode="auto">
            <a:xfrm>
              <a:off x="1752" y="1519"/>
              <a:ext cx="46" cy="45"/>
            </a:xfrm>
            <a:prstGeom prst="rect">
              <a:avLst/>
            </a:prstGeom>
            <a:solidFill>
              <a:srgbClr val="0000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i="1"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46561" name="Rectangle 58"/>
            <p:cNvSpPr>
              <a:spLocks noChangeAspect="1" noChangeArrowheads="1"/>
            </p:cNvSpPr>
            <p:nvPr/>
          </p:nvSpPr>
          <p:spPr bwMode="auto">
            <a:xfrm>
              <a:off x="657" y="1740"/>
              <a:ext cx="46" cy="45"/>
            </a:xfrm>
            <a:prstGeom prst="rect">
              <a:avLst/>
            </a:prstGeom>
            <a:solidFill>
              <a:srgbClr val="0000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i="1"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46562" name="Rectangle 59"/>
            <p:cNvSpPr>
              <a:spLocks noChangeAspect="1" noChangeArrowheads="1"/>
            </p:cNvSpPr>
            <p:nvPr/>
          </p:nvSpPr>
          <p:spPr bwMode="auto">
            <a:xfrm>
              <a:off x="881" y="1740"/>
              <a:ext cx="46" cy="45"/>
            </a:xfrm>
            <a:prstGeom prst="rect">
              <a:avLst/>
            </a:prstGeom>
            <a:solidFill>
              <a:srgbClr val="0000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i="1"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46563" name="Rectangle 60"/>
            <p:cNvSpPr>
              <a:spLocks noChangeAspect="1" noChangeArrowheads="1"/>
            </p:cNvSpPr>
            <p:nvPr/>
          </p:nvSpPr>
          <p:spPr bwMode="auto">
            <a:xfrm>
              <a:off x="1098" y="1740"/>
              <a:ext cx="46" cy="45"/>
            </a:xfrm>
            <a:prstGeom prst="rect">
              <a:avLst/>
            </a:prstGeom>
            <a:solidFill>
              <a:srgbClr val="0000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i="1"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46564" name="Rectangle 61"/>
            <p:cNvSpPr>
              <a:spLocks noChangeAspect="1" noChangeArrowheads="1"/>
            </p:cNvSpPr>
            <p:nvPr/>
          </p:nvSpPr>
          <p:spPr bwMode="auto">
            <a:xfrm>
              <a:off x="1320" y="1740"/>
              <a:ext cx="46" cy="45"/>
            </a:xfrm>
            <a:prstGeom prst="rect">
              <a:avLst/>
            </a:prstGeom>
            <a:solidFill>
              <a:srgbClr val="0000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i="1"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46565" name="Rectangle 62"/>
            <p:cNvSpPr>
              <a:spLocks noChangeAspect="1" noChangeArrowheads="1"/>
            </p:cNvSpPr>
            <p:nvPr/>
          </p:nvSpPr>
          <p:spPr bwMode="auto">
            <a:xfrm>
              <a:off x="1534" y="1743"/>
              <a:ext cx="46" cy="45"/>
            </a:xfrm>
            <a:prstGeom prst="rect">
              <a:avLst/>
            </a:prstGeom>
            <a:solidFill>
              <a:srgbClr val="0000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i="1"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46566" name="Rectangle 63"/>
            <p:cNvSpPr>
              <a:spLocks noChangeAspect="1" noChangeArrowheads="1"/>
            </p:cNvSpPr>
            <p:nvPr/>
          </p:nvSpPr>
          <p:spPr bwMode="auto">
            <a:xfrm>
              <a:off x="1752" y="1740"/>
              <a:ext cx="46" cy="45"/>
            </a:xfrm>
            <a:prstGeom prst="rect">
              <a:avLst/>
            </a:prstGeom>
            <a:solidFill>
              <a:srgbClr val="0000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i="1"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46567" name="Rectangle 64"/>
            <p:cNvSpPr>
              <a:spLocks noChangeAspect="1" noChangeArrowheads="1"/>
            </p:cNvSpPr>
            <p:nvPr/>
          </p:nvSpPr>
          <p:spPr bwMode="auto">
            <a:xfrm>
              <a:off x="657" y="1958"/>
              <a:ext cx="46" cy="45"/>
            </a:xfrm>
            <a:prstGeom prst="rect">
              <a:avLst/>
            </a:prstGeom>
            <a:solidFill>
              <a:srgbClr val="0000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i="1"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46568" name="Rectangle 65"/>
            <p:cNvSpPr>
              <a:spLocks noChangeAspect="1" noChangeArrowheads="1"/>
            </p:cNvSpPr>
            <p:nvPr/>
          </p:nvSpPr>
          <p:spPr bwMode="auto">
            <a:xfrm>
              <a:off x="881" y="1958"/>
              <a:ext cx="46" cy="45"/>
            </a:xfrm>
            <a:prstGeom prst="rect">
              <a:avLst/>
            </a:prstGeom>
            <a:solidFill>
              <a:srgbClr val="0000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i="1"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46569" name="Rectangle 66"/>
            <p:cNvSpPr>
              <a:spLocks noChangeAspect="1" noChangeArrowheads="1"/>
            </p:cNvSpPr>
            <p:nvPr/>
          </p:nvSpPr>
          <p:spPr bwMode="auto">
            <a:xfrm>
              <a:off x="1098" y="1958"/>
              <a:ext cx="46" cy="45"/>
            </a:xfrm>
            <a:prstGeom prst="rect">
              <a:avLst/>
            </a:prstGeom>
            <a:solidFill>
              <a:srgbClr val="0000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i="1"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46570" name="Rectangle 67"/>
            <p:cNvSpPr>
              <a:spLocks noChangeAspect="1" noChangeArrowheads="1"/>
            </p:cNvSpPr>
            <p:nvPr/>
          </p:nvSpPr>
          <p:spPr bwMode="auto">
            <a:xfrm>
              <a:off x="1320" y="1958"/>
              <a:ext cx="46" cy="45"/>
            </a:xfrm>
            <a:prstGeom prst="rect">
              <a:avLst/>
            </a:prstGeom>
            <a:solidFill>
              <a:srgbClr val="0000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i="1"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46571" name="Rectangle 68"/>
            <p:cNvSpPr>
              <a:spLocks noChangeAspect="1" noChangeArrowheads="1"/>
            </p:cNvSpPr>
            <p:nvPr/>
          </p:nvSpPr>
          <p:spPr bwMode="auto">
            <a:xfrm>
              <a:off x="1534" y="1961"/>
              <a:ext cx="46" cy="45"/>
            </a:xfrm>
            <a:prstGeom prst="rect">
              <a:avLst/>
            </a:prstGeom>
            <a:solidFill>
              <a:srgbClr val="0000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i="1"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46572" name="Rectangle 69"/>
            <p:cNvSpPr>
              <a:spLocks noChangeAspect="1" noChangeArrowheads="1"/>
            </p:cNvSpPr>
            <p:nvPr/>
          </p:nvSpPr>
          <p:spPr bwMode="auto">
            <a:xfrm>
              <a:off x="1752" y="1958"/>
              <a:ext cx="46" cy="45"/>
            </a:xfrm>
            <a:prstGeom prst="rect">
              <a:avLst/>
            </a:prstGeom>
            <a:solidFill>
              <a:srgbClr val="0000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i="1"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46573" name="Rectangle 70"/>
            <p:cNvSpPr>
              <a:spLocks noChangeAspect="1" noChangeArrowheads="1"/>
            </p:cNvSpPr>
            <p:nvPr/>
          </p:nvSpPr>
          <p:spPr bwMode="auto">
            <a:xfrm>
              <a:off x="657" y="2173"/>
              <a:ext cx="46" cy="45"/>
            </a:xfrm>
            <a:prstGeom prst="rect">
              <a:avLst/>
            </a:prstGeom>
            <a:solidFill>
              <a:srgbClr val="0000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i="1"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46574" name="Rectangle 71"/>
            <p:cNvSpPr>
              <a:spLocks noChangeAspect="1" noChangeArrowheads="1"/>
            </p:cNvSpPr>
            <p:nvPr/>
          </p:nvSpPr>
          <p:spPr bwMode="auto">
            <a:xfrm>
              <a:off x="881" y="2173"/>
              <a:ext cx="46" cy="45"/>
            </a:xfrm>
            <a:prstGeom prst="rect">
              <a:avLst/>
            </a:prstGeom>
            <a:solidFill>
              <a:srgbClr val="0000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i="1"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46575" name="Rectangle 72"/>
            <p:cNvSpPr>
              <a:spLocks noChangeAspect="1" noChangeArrowheads="1"/>
            </p:cNvSpPr>
            <p:nvPr/>
          </p:nvSpPr>
          <p:spPr bwMode="auto">
            <a:xfrm>
              <a:off x="1098" y="2173"/>
              <a:ext cx="46" cy="45"/>
            </a:xfrm>
            <a:prstGeom prst="rect">
              <a:avLst/>
            </a:prstGeom>
            <a:solidFill>
              <a:srgbClr val="0000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i="1"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46576" name="Rectangle 73"/>
            <p:cNvSpPr>
              <a:spLocks noChangeAspect="1" noChangeArrowheads="1"/>
            </p:cNvSpPr>
            <p:nvPr/>
          </p:nvSpPr>
          <p:spPr bwMode="auto">
            <a:xfrm>
              <a:off x="1320" y="2173"/>
              <a:ext cx="46" cy="45"/>
            </a:xfrm>
            <a:prstGeom prst="rect">
              <a:avLst/>
            </a:prstGeom>
            <a:solidFill>
              <a:srgbClr val="0000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i="1"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46577" name="Rectangle 74"/>
            <p:cNvSpPr>
              <a:spLocks noChangeAspect="1" noChangeArrowheads="1"/>
            </p:cNvSpPr>
            <p:nvPr/>
          </p:nvSpPr>
          <p:spPr bwMode="auto">
            <a:xfrm>
              <a:off x="1534" y="2176"/>
              <a:ext cx="46" cy="45"/>
            </a:xfrm>
            <a:prstGeom prst="rect">
              <a:avLst/>
            </a:prstGeom>
            <a:solidFill>
              <a:srgbClr val="0000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i="1"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46578" name="Rectangle 75"/>
            <p:cNvSpPr>
              <a:spLocks noChangeAspect="1" noChangeArrowheads="1"/>
            </p:cNvSpPr>
            <p:nvPr/>
          </p:nvSpPr>
          <p:spPr bwMode="auto">
            <a:xfrm>
              <a:off x="1752" y="2173"/>
              <a:ext cx="46" cy="45"/>
            </a:xfrm>
            <a:prstGeom prst="rect">
              <a:avLst/>
            </a:prstGeom>
            <a:solidFill>
              <a:srgbClr val="0000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i="1"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46579" name="Rectangle 76"/>
            <p:cNvSpPr>
              <a:spLocks noChangeAspect="1" noChangeArrowheads="1"/>
            </p:cNvSpPr>
            <p:nvPr/>
          </p:nvSpPr>
          <p:spPr bwMode="auto">
            <a:xfrm>
              <a:off x="657" y="2388"/>
              <a:ext cx="46" cy="45"/>
            </a:xfrm>
            <a:prstGeom prst="rect">
              <a:avLst/>
            </a:prstGeom>
            <a:solidFill>
              <a:srgbClr val="0000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i="1"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46580" name="Rectangle 77"/>
            <p:cNvSpPr>
              <a:spLocks noChangeAspect="1" noChangeArrowheads="1"/>
            </p:cNvSpPr>
            <p:nvPr/>
          </p:nvSpPr>
          <p:spPr bwMode="auto">
            <a:xfrm>
              <a:off x="881" y="2388"/>
              <a:ext cx="46" cy="45"/>
            </a:xfrm>
            <a:prstGeom prst="rect">
              <a:avLst/>
            </a:prstGeom>
            <a:solidFill>
              <a:srgbClr val="0000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i="1"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46581" name="Rectangle 78"/>
            <p:cNvSpPr>
              <a:spLocks noChangeAspect="1" noChangeArrowheads="1"/>
            </p:cNvSpPr>
            <p:nvPr/>
          </p:nvSpPr>
          <p:spPr bwMode="auto">
            <a:xfrm>
              <a:off x="1098" y="2388"/>
              <a:ext cx="46" cy="45"/>
            </a:xfrm>
            <a:prstGeom prst="rect">
              <a:avLst/>
            </a:prstGeom>
            <a:solidFill>
              <a:srgbClr val="0000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i="1"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46582" name="Rectangle 79"/>
            <p:cNvSpPr>
              <a:spLocks noChangeAspect="1" noChangeArrowheads="1"/>
            </p:cNvSpPr>
            <p:nvPr/>
          </p:nvSpPr>
          <p:spPr bwMode="auto">
            <a:xfrm>
              <a:off x="1320" y="2388"/>
              <a:ext cx="46" cy="45"/>
            </a:xfrm>
            <a:prstGeom prst="rect">
              <a:avLst/>
            </a:prstGeom>
            <a:solidFill>
              <a:srgbClr val="0000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i="1"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46583" name="Rectangle 80"/>
            <p:cNvSpPr>
              <a:spLocks noChangeAspect="1" noChangeArrowheads="1"/>
            </p:cNvSpPr>
            <p:nvPr/>
          </p:nvSpPr>
          <p:spPr bwMode="auto">
            <a:xfrm>
              <a:off x="1534" y="2391"/>
              <a:ext cx="46" cy="45"/>
            </a:xfrm>
            <a:prstGeom prst="rect">
              <a:avLst/>
            </a:prstGeom>
            <a:solidFill>
              <a:srgbClr val="0000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i="1"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46584" name="Rectangle 81"/>
            <p:cNvSpPr>
              <a:spLocks noChangeAspect="1" noChangeArrowheads="1"/>
            </p:cNvSpPr>
            <p:nvPr/>
          </p:nvSpPr>
          <p:spPr bwMode="auto">
            <a:xfrm>
              <a:off x="1752" y="2388"/>
              <a:ext cx="46" cy="45"/>
            </a:xfrm>
            <a:prstGeom prst="rect">
              <a:avLst/>
            </a:prstGeom>
            <a:solidFill>
              <a:srgbClr val="0000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i="1"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46585" name="Line 82"/>
            <p:cNvSpPr>
              <a:spLocks noChangeAspect="1" noChangeShapeType="1"/>
            </p:cNvSpPr>
            <p:nvPr/>
          </p:nvSpPr>
          <p:spPr bwMode="auto">
            <a:xfrm>
              <a:off x="678" y="1344"/>
              <a:ext cx="0" cy="104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586" name="Line 83"/>
            <p:cNvSpPr>
              <a:spLocks noChangeAspect="1" noChangeShapeType="1"/>
            </p:cNvSpPr>
            <p:nvPr/>
          </p:nvSpPr>
          <p:spPr bwMode="auto">
            <a:xfrm>
              <a:off x="899" y="1347"/>
              <a:ext cx="0" cy="104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587" name="Line 84"/>
            <p:cNvSpPr>
              <a:spLocks noChangeAspect="1" noChangeShapeType="1"/>
            </p:cNvSpPr>
            <p:nvPr/>
          </p:nvSpPr>
          <p:spPr bwMode="auto">
            <a:xfrm>
              <a:off x="1117" y="1350"/>
              <a:ext cx="0" cy="104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588" name="Line 85"/>
            <p:cNvSpPr>
              <a:spLocks noChangeAspect="1" noChangeShapeType="1"/>
            </p:cNvSpPr>
            <p:nvPr/>
          </p:nvSpPr>
          <p:spPr bwMode="auto">
            <a:xfrm>
              <a:off x="1335" y="1353"/>
              <a:ext cx="0" cy="104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589" name="Line 86"/>
            <p:cNvSpPr>
              <a:spLocks noChangeAspect="1" noChangeShapeType="1"/>
            </p:cNvSpPr>
            <p:nvPr/>
          </p:nvSpPr>
          <p:spPr bwMode="auto">
            <a:xfrm>
              <a:off x="1553" y="1356"/>
              <a:ext cx="0" cy="104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590" name="Line 87"/>
            <p:cNvSpPr>
              <a:spLocks noChangeAspect="1" noChangeShapeType="1"/>
            </p:cNvSpPr>
            <p:nvPr/>
          </p:nvSpPr>
          <p:spPr bwMode="auto">
            <a:xfrm>
              <a:off x="1771" y="1359"/>
              <a:ext cx="0" cy="104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591" name="Line 88"/>
            <p:cNvSpPr>
              <a:spLocks noChangeAspect="1" noChangeShapeType="1"/>
            </p:cNvSpPr>
            <p:nvPr/>
          </p:nvSpPr>
          <p:spPr bwMode="auto">
            <a:xfrm>
              <a:off x="688" y="1320"/>
              <a:ext cx="108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592" name="Line 89"/>
            <p:cNvSpPr>
              <a:spLocks noChangeAspect="1" noChangeShapeType="1"/>
            </p:cNvSpPr>
            <p:nvPr/>
          </p:nvSpPr>
          <p:spPr bwMode="auto">
            <a:xfrm>
              <a:off x="688" y="1543"/>
              <a:ext cx="108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593" name="Line 90"/>
            <p:cNvSpPr>
              <a:spLocks noChangeAspect="1" noChangeShapeType="1"/>
            </p:cNvSpPr>
            <p:nvPr/>
          </p:nvSpPr>
          <p:spPr bwMode="auto">
            <a:xfrm>
              <a:off x="688" y="1763"/>
              <a:ext cx="108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594" name="Line 91"/>
            <p:cNvSpPr>
              <a:spLocks noChangeAspect="1" noChangeShapeType="1"/>
            </p:cNvSpPr>
            <p:nvPr/>
          </p:nvSpPr>
          <p:spPr bwMode="auto">
            <a:xfrm>
              <a:off x="685" y="1983"/>
              <a:ext cx="108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595" name="Line 92"/>
            <p:cNvSpPr>
              <a:spLocks noChangeAspect="1" noChangeShapeType="1"/>
            </p:cNvSpPr>
            <p:nvPr/>
          </p:nvSpPr>
          <p:spPr bwMode="auto">
            <a:xfrm>
              <a:off x="682" y="2203"/>
              <a:ext cx="108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596" name="Line 93"/>
            <p:cNvSpPr>
              <a:spLocks noChangeAspect="1" noChangeShapeType="1"/>
            </p:cNvSpPr>
            <p:nvPr/>
          </p:nvSpPr>
          <p:spPr bwMode="auto">
            <a:xfrm>
              <a:off x="679" y="2420"/>
              <a:ext cx="108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6437" name="Group 94"/>
          <p:cNvGrpSpPr>
            <a:grpSpLocks noChangeAspect="1"/>
          </p:cNvGrpSpPr>
          <p:nvPr/>
        </p:nvGrpSpPr>
        <p:grpSpPr bwMode="auto">
          <a:xfrm>
            <a:off x="3749675" y="2205038"/>
            <a:ext cx="1727200" cy="1727200"/>
            <a:chOff x="621" y="1120"/>
            <a:chExt cx="1361" cy="1361"/>
          </a:xfrm>
        </p:grpSpPr>
        <p:sp>
          <p:nvSpPr>
            <p:cNvPr id="146439" name="Rectangle 95"/>
            <p:cNvSpPr>
              <a:spLocks noChangeAspect="1" noChangeArrowheads="1"/>
            </p:cNvSpPr>
            <p:nvPr/>
          </p:nvSpPr>
          <p:spPr bwMode="auto">
            <a:xfrm>
              <a:off x="621" y="1120"/>
              <a:ext cx="1361" cy="1361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i="1"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46440" name="Rectangle 96"/>
            <p:cNvSpPr>
              <a:spLocks noChangeAspect="1" noChangeArrowheads="1"/>
            </p:cNvSpPr>
            <p:nvPr/>
          </p:nvSpPr>
          <p:spPr bwMode="auto">
            <a:xfrm>
              <a:off x="657" y="1162"/>
              <a:ext cx="190" cy="190"/>
            </a:xfrm>
            <a:prstGeom prst="rect">
              <a:avLst/>
            </a:prstGeom>
            <a:solidFill>
              <a:srgbClr val="C0C0C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i="1"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46441" name="Rectangle 97"/>
            <p:cNvSpPr>
              <a:spLocks noChangeAspect="1" noChangeArrowheads="1"/>
            </p:cNvSpPr>
            <p:nvPr/>
          </p:nvSpPr>
          <p:spPr bwMode="auto">
            <a:xfrm>
              <a:off x="876" y="1162"/>
              <a:ext cx="190" cy="190"/>
            </a:xfrm>
            <a:prstGeom prst="rect">
              <a:avLst/>
            </a:prstGeom>
            <a:solidFill>
              <a:srgbClr val="C0C0C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i="1"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46442" name="Rectangle 98"/>
            <p:cNvSpPr>
              <a:spLocks noChangeAspect="1" noChangeArrowheads="1"/>
            </p:cNvSpPr>
            <p:nvPr/>
          </p:nvSpPr>
          <p:spPr bwMode="auto">
            <a:xfrm>
              <a:off x="1095" y="1162"/>
              <a:ext cx="190" cy="190"/>
            </a:xfrm>
            <a:prstGeom prst="rect">
              <a:avLst/>
            </a:prstGeom>
            <a:solidFill>
              <a:srgbClr val="C0C0C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i="1"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46443" name="Rectangle 99"/>
            <p:cNvSpPr>
              <a:spLocks noChangeAspect="1" noChangeArrowheads="1"/>
            </p:cNvSpPr>
            <p:nvPr/>
          </p:nvSpPr>
          <p:spPr bwMode="auto">
            <a:xfrm>
              <a:off x="1314" y="1162"/>
              <a:ext cx="190" cy="190"/>
            </a:xfrm>
            <a:prstGeom prst="rect">
              <a:avLst/>
            </a:prstGeom>
            <a:solidFill>
              <a:srgbClr val="C0C0C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i="1"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46444" name="Rectangle 100"/>
            <p:cNvSpPr>
              <a:spLocks noChangeAspect="1" noChangeArrowheads="1"/>
            </p:cNvSpPr>
            <p:nvPr/>
          </p:nvSpPr>
          <p:spPr bwMode="auto">
            <a:xfrm>
              <a:off x="1533" y="1162"/>
              <a:ext cx="190" cy="190"/>
            </a:xfrm>
            <a:prstGeom prst="rect">
              <a:avLst/>
            </a:prstGeom>
            <a:solidFill>
              <a:srgbClr val="C0C0C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i="1"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46445" name="Rectangle 101"/>
            <p:cNvSpPr>
              <a:spLocks noChangeAspect="1" noChangeArrowheads="1"/>
            </p:cNvSpPr>
            <p:nvPr/>
          </p:nvSpPr>
          <p:spPr bwMode="auto">
            <a:xfrm>
              <a:off x="1752" y="1162"/>
              <a:ext cx="190" cy="190"/>
            </a:xfrm>
            <a:prstGeom prst="rect">
              <a:avLst/>
            </a:prstGeom>
            <a:solidFill>
              <a:srgbClr val="C0C0C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i="1"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46446" name="Rectangle 102"/>
            <p:cNvSpPr>
              <a:spLocks noChangeAspect="1" noChangeArrowheads="1"/>
            </p:cNvSpPr>
            <p:nvPr/>
          </p:nvSpPr>
          <p:spPr bwMode="auto">
            <a:xfrm>
              <a:off x="657" y="1380"/>
              <a:ext cx="190" cy="190"/>
            </a:xfrm>
            <a:prstGeom prst="rect">
              <a:avLst/>
            </a:prstGeom>
            <a:solidFill>
              <a:srgbClr val="C0C0C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i="1"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46447" name="Rectangle 103"/>
            <p:cNvSpPr>
              <a:spLocks noChangeAspect="1" noChangeArrowheads="1"/>
            </p:cNvSpPr>
            <p:nvPr/>
          </p:nvSpPr>
          <p:spPr bwMode="auto">
            <a:xfrm>
              <a:off x="876" y="1380"/>
              <a:ext cx="190" cy="190"/>
            </a:xfrm>
            <a:prstGeom prst="rect">
              <a:avLst/>
            </a:prstGeom>
            <a:solidFill>
              <a:srgbClr val="C0C0C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i="1"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46448" name="Rectangle 104"/>
            <p:cNvSpPr>
              <a:spLocks noChangeAspect="1" noChangeArrowheads="1"/>
            </p:cNvSpPr>
            <p:nvPr/>
          </p:nvSpPr>
          <p:spPr bwMode="auto">
            <a:xfrm>
              <a:off x="1095" y="1380"/>
              <a:ext cx="190" cy="190"/>
            </a:xfrm>
            <a:prstGeom prst="rect">
              <a:avLst/>
            </a:prstGeom>
            <a:solidFill>
              <a:srgbClr val="C0C0C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i="1"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46449" name="Rectangle 105"/>
            <p:cNvSpPr>
              <a:spLocks noChangeAspect="1" noChangeArrowheads="1"/>
            </p:cNvSpPr>
            <p:nvPr/>
          </p:nvSpPr>
          <p:spPr bwMode="auto">
            <a:xfrm>
              <a:off x="1314" y="1380"/>
              <a:ext cx="190" cy="190"/>
            </a:xfrm>
            <a:prstGeom prst="rect">
              <a:avLst/>
            </a:prstGeom>
            <a:solidFill>
              <a:srgbClr val="C0C0C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i="1"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46450" name="Rectangle 106"/>
            <p:cNvSpPr>
              <a:spLocks noChangeAspect="1" noChangeArrowheads="1"/>
            </p:cNvSpPr>
            <p:nvPr/>
          </p:nvSpPr>
          <p:spPr bwMode="auto">
            <a:xfrm>
              <a:off x="1533" y="1380"/>
              <a:ext cx="190" cy="190"/>
            </a:xfrm>
            <a:prstGeom prst="rect">
              <a:avLst/>
            </a:prstGeom>
            <a:solidFill>
              <a:srgbClr val="C0C0C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i="1"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46451" name="Rectangle 107"/>
            <p:cNvSpPr>
              <a:spLocks noChangeAspect="1" noChangeArrowheads="1"/>
            </p:cNvSpPr>
            <p:nvPr/>
          </p:nvSpPr>
          <p:spPr bwMode="auto">
            <a:xfrm>
              <a:off x="1752" y="1380"/>
              <a:ext cx="190" cy="190"/>
            </a:xfrm>
            <a:prstGeom prst="rect">
              <a:avLst/>
            </a:prstGeom>
            <a:solidFill>
              <a:srgbClr val="C0C0C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i="1"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46452" name="Rectangle 108"/>
            <p:cNvSpPr>
              <a:spLocks noChangeAspect="1" noChangeArrowheads="1"/>
            </p:cNvSpPr>
            <p:nvPr/>
          </p:nvSpPr>
          <p:spPr bwMode="auto">
            <a:xfrm>
              <a:off x="657" y="1598"/>
              <a:ext cx="190" cy="190"/>
            </a:xfrm>
            <a:prstGeom prst="rect">
              <a:avLst/>
            </a:prstGeom>
            <a:solidFill>
              <a:srgbClr val="C0C0C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i="1"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46453" name="Rectangle 109"/>
            <p:cNvSpPr>
              <a:spLocks noChangeAspect="1" noChangeArrowheads="1"/>
            </p:cNvSpPr>
            <p:nvPr/>
          </p:nvSpPr>
          <p:spPr bwMode="auto">
            <a:xfrm>
              <a:off x="876" y="1598"/>
              <a:ext cx="190" cy="190"/>
            </a:xfrm>
            <a:prstGeom prst="rect">
              <a:avLst/>
            </a:prstGeom>
            <a:solidFill>
              <a:srgbClr val="C0C0C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i="1"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46454" name="Rectangle 110"/>
            <p:cNvSpPr>
              <a:spLocks noChangeAspect="1" noChangeArrowheads="1"/>
            </p:cNvSpPr>
            <p:nvPr/>
          </p:nvSpPr>
          <p:spPr bwMode="auto">
            <a:xfrm>
              <a:off x="1095" y="1598"/>
              <a:ext cx="190" cy="190"/>
            </a:xfrm>
            <a:prstGeom prst="rect">
              <a:avLst/>
            </a:prstGeom>
            <a:solidFill>
              <a:srgbClr val="C0C0C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i="1"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46455" name="Rectangle 111"/>
            <p:cNvSpPr>
              <a:spLocks noChangeAspect="1" noChangeArrowheads="1"/>
            </p:cNvSpPr>
            <p:nvPr/>
          </p:nvSpPr>
          <p:spPr bwMode="auto">
            <a:xfrm>
              <a:off x="1314" y="1598"/>
              <a:ext cx="190" cy="190"/>
            </a:xfrm>
            <a:prstGeom prst="rect">
              <a:avLst/>
            </a:prstGeom>
            <a:solidFill>
              <a:srgbClr val="C0C0C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i="1"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46456" name="Rectangle 112"/>
            <p:cNvSpPr>
              <a:spLocks noChangeAspect="1" noChangeArrowheads="1"/>
            </p:cNvSpPr>
            <p:nvPr/>
          </p:nvSpPr>
          <p:spPr bwMode="auto">
            <a:xfrm>
              <a:off x="1533" y="1598"/>
              <a:ext cx="190" cy="190"/>
            </a:xfrm>
            <a:prstGeom prst="rect">
              <a:avLst/>
            </a:prstGeom>
            <a:solidFill>
              <a:srgbClr val="C0C0C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i="1"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46457" name="Rectangle 113"/>
            <p:cNvSpPr>
              <a:spLocks noChangeAspect="1" noChangeArrowheads="1"/>
            </p:cNvSpPr>
            <p:nvPr/>
          </p:nvSpPr>
          <p:spPr bwMode="auto">
            <a:xfrm>
              <a:off x="1752" y="1598"/>
              <a:ext cx="190" cy="190"/>
            </a:xfrm>
            <a:prstGeom prst="rect">
              <a:avLst/>
            </a:prstGeom>
            <a:solidFill>
              <a:srgbClr val="C0C0C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i="1"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46458" name="Rectangle 114"/>
            <p:cNvSpPr>
              <a:spLocks noChangeAspect="1" noChangeArrowheads="1"/>
            </p:cNvSpPr>
            <p:nvPr/>
          </p:nvSpPr>
          <p:spPr bwMode="auto">
            <a:xfrm>
              <a:off x="657" y="1816"/>
              <a:ext cx="190" cy="190"/>
            </a:xfrm>
            <a:prstGeom prst="rect">
              <a:avLst/>
            </a:prstGeom>
            <a:solidFill>
              <a:srgbClr val="C0C0C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i="1"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46459" name="Rectangle 115"/>
            <p:cNvSpPr>
              <a:spLocks noChangeAspect="1" noChangeArrowheads="1"/>
            </p:cNvSpPr>
            <p:nvPr/>
          </p:nvSpPr>
          <p:spPr bwMode="auto">
            <a:xfrm>
              <a:off x="876" y="1816"/>
              <a:ext cx="190" cy="190"/>
            </a:xfrm>
            <a:prstGeom prst="rect">
              <a:avLst/>
            </a:prstGeom>
            <a:solidFill>
              <a:srgbClr val="C0C0C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i="1"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46460" name="Rectangle 116"/>
            <p:cNvSpPr>
              <a:spLocks noChangeAspect="1" noChangeArrowheads="1"/>
            </p:cNvSpPr>
            <p:nvPr/>
          </p:nvSpPr>
          <p:spPr bwMode="auto">
            <a:xfrm>
              <a:off x="1095" y="1816"/>
              <a:ext cx="190" cy="190"/>
            </a:xfrm>
            <a:prstGeom prst="rect">
              <a:avLst/>
            </a:prstGeom>
            <a:solidFill>
              <a:srgbClr val="C0C0C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i="1"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46461" name="Rectangle 117"/>
            <p:cNvSpPr>
              <a:spLocks noChangeAspect="1" noChangeArrowheads="1"/>
            </p:cNvSpPr>
            <p:nvPr/>
          </p:nvSpPr>
          <p:spPr bwMode="auto">
            <a:xfrm>
              <a:off x="1314" y="1816"/>
              <a:ext cx="190" cy="190"/>
            </a:xfrm>
            <a:prstGeom prst="rect">
              <a:avLst/>
            </a:prstGeom>
            <a:solidFill>
              <a:srgbClr val="C0C0C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i="1"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46462" name="Rectangle 118"/>
            <p:cNvSpPr>
              <a:spLocks noChangeAspect="1" noChangeArrowheads="1"/>
            </p:cNvSpPr>
            <p:nvPr/>
          </p:nvSpPr>
          <p:spPr bwMode="auto">
            <a:xfrm>
              <a:off x="1533" y="1816"/>
              <a:ext cx="190" cy="190"/>
            </a:xfrm>
            <a:prstGeom prst="rect">
              <a:avLst/>
            </a:prstGeom>
            <a:solidFill>
              <a:srgbClr val="C0C0C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i="1"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46463" name="Rectangle 119"/>
            <p:cNvSpPr>
              <a:spLocks noChangeAspect="1" noChangeArrowheads="1"/>
            </p:cNvSpPr>
            <p:nvPr/>
          </p:nvSpPr>
          <p:spPr bwMode="auto">
            <a:xfrm>
              <a:off x="1752" y="1816"/>
              <a:ext cx="190" cy="190"/>
            </a:xfrm>
            <a:prstGeom prst="rect">
              <a:avLst/>
            </a:prstGeom>
            <a:solidFill>
              <a:srgbClr val="C0C0C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i="1"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46464" name="Rectangle 120"/>
            <p:cNvSpPr>
              <a:spLocks noChangeAspect="1" noChangeArrowheads="1"/>
            </p:cNvSpPr>
            <p:nvPr/>
          </p:nvSpPr>
          <p:spPr bwMode="auto">
            <a:xfrm>
              <a:off x="657" y="2034"/>
              <a:ext cx="190" cy="190"/>
            </a:xfrm>
            <a:prstGeom prst="rect">
              <a:avLst/>
            </a:prstGeom>
            <a:solidFill>
              <a:srgbClr val="C0C0C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i="1"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46465" name="Rectangle 121"/>
            <p:cNvSpPr>
              <a:spLocks noChangeAspect="1" noChangeArrowheads="1"/>
            </p:cNvSpPr>
            <p:nvPr/>
          </p:nvSpPr>
          <p:spPr bwMode="auto">
            <a:xfrm>
              <a:off x="876" y="2034"/>
              <a:ext cx="190" cy="190"/>
            </a:xfrm>
            <a:prstGeom prst="rect">
              <a:avLst/>
            </a:prstGeom>
            <a:solidFill>
              <a:srgbClr val="C0C0C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i="1"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46466" name="Rectangle 122"/>
            <p:cNvSpPr>
              <a:spLocks noChangeAspect="1" noChangeArrowheads="1"/>
            </p:cNvSpPr>
            <p:nvPr/>
          </p:nvSpPr>
          <p:spPr bwMode="auto">
            <a:xfrm>
              <a:off x="1096" y="2030"/>
              <a:ext cx="190" cy="190"/>
            </a:xfrm>
            <a:prstGeom prst="rect">
              <a:avLst/>
            </a:prstGeom>
            <a:solidFill>
              <a:srgbClr val="C0C0C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i="1"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46467" name="Rectangle 123"/>
            <p:cNvSpPr>
              <a:spLocks noChangeAspect="1" noChangeArrowheads="1"/>
            </p:cNvSpPr>
            <p:nvPr/>
          </p:nvSpPr>
          <p:spPr bwMode="auto">
            <a:xfrm>
              <a:off x="1314" y="2034"/>
              <a:ext cx="190" cy="190"/>
            </a:xfrm>
            <a:prstGeom prst="rect">
              <a:avLst/>
            </a:prstGeom>
            <a:solidFill>
              <a:srgbClr val="C0C0C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i="1"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46468" name="Rectangle 124"/>
            <p:cNvSpPr>
              <a:spLocks noChangeAspect="1" noChangeArrowheads="1"/>
            </p:cNvSpPr>
            <p:nvPr/>
          </p:nvSpPr>
          <p:spPr bwMode="auto">
            <a:xfrm>
              <a:off x="1533" y="2034"/>
              <a:ext cx="190" cy="190"/>
            </a:xfrm>
            <a:prstGeom prst="rect">
              <a:avLst/>
            </a:prstGeom>
            <a:solidFill>
              <a:srgbClr val="C0C0C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i="1"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46469" name="Rectangle 125"/>
            <p:cNvSpPr>
              <a:spLocks noChangeAspect="1" noChangeArrowheads="1"/>
            </p:cNvSpPr>
            <p:nvPr/>
          </p:nvSpPr>
          <p:spPr bwMode="auto">
            <a:xfrm>
              <a:off x="1752" y="2034"/>
              <a:ext cx="190" cy="190"/>
            </a:xfrm>
            <a:prstGeom prst="rect">
              <a:avLst/>
            </a:prstGeom>
            <a:solidFill>
              <a:srgbClr val="C0C0C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i="1"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46470" name="Rectangle 126"/>
            <p:cNvSpPr>
              <a:spLocks noChangeAspect="1" noChangeArrowheads="1"/>
            </p:cNvSpPr>
            <p:nvPr/>
          </p:nvSpPr>
          <p:spPr bwMode="auto">
            <a:xfrm>
              <a:off x="657" y="2252"/>
              <a:ext cx="190" cy="190"/>
            </a:xfrm>
            <a:prstGeom prst="rect">
              <a:avLst/>
            </a:prstGeom>
            <a:solidFill>
              <a:srgbClr val="C0C0C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i="1"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46471" name="Rectangle 127"/>
            <p:cNvSpPr>
              <a:spLocks noChangeAspect="1" noChangeArrowheads="1"/>
            </p:cNvSpPr>
            <p:nvPr/>
          </p:nvSpPr>
          <p:spPr bwMode="auto">
            <a:xfrm>
              <a:off x="876" y="2252"/>
              <a:ext cx="190" cy="190"/>
            </a:xfrm>
            <a:prstGeom prst="rect">
              <a:avLst/>
            </a:prstGeom>
            <a:solidFill>
              <a:srgbClr val="C0C0C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i="1"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46472" name="Rectangle 128"/>
            <p:cNvSpPr>
              <a:spLocks noChangeAspect="1" noChangeArrowheads="1"/>
            </p:cNvSpPr>
            <p:nvPr/>
          </p:nvSpPr>
          <p:spPr bwMode="auto">
            <a:xfrm>
              <a:off x="1095" y="2252"/>
              <a:ext cx="190" cy="190"/>
            </a:xfrm>
            <a:prstGeom prst="rect">
              <a:avLst/>
            </a:prstGeom>
            <a:solidFill>
              <a:srgbClr val="C0C0C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i="1"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46473" name="Rectangle 129"/>
            <p:cNvSpPr>
              <a:spLocks noChangeAspect="1" noChangeArrowheads="1"/>
            </p:cNvSpPr>
            <p:nvPr/>
          </p:nvSpPr>
          <p:spPr bwMode="auto">
            <a:xfrm>
              <a:off x="1314" y="2252"/>
              <a:ext cx="190" cy="190"/>
            </a:xfrm>
            <a:prstGeom prst="rect">
              <a:avLst/>
            </a:prstGeom>
            <a:solidFill>
              <a:srgbClr val="C0C0C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i="1"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46474" name="Rectangle 130"/>
            <p:cNvSpPr>
              <a:spLocks noChangeAspect="1" noChangeArrowheads="1"/>
            </p:cNvSpPr>
            <p:nvPr/>
          </p:nvSpPr>
          <p:spPr bwMode="auto">
            <a:xfrm>
              <a:off x="1533" y="2252"/>
              <a:ext cx="190" cy="190"/>
            </a:xfrm>
            <a:prstGeom prst="rect">
              <a:avLst/>
            </a:prstGeom>
            <a:solidFill>
              <a:srgbClr val="C0C0C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i="1"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46475" name="Rectangle 131"/>
            <p:cNvSpPr>
              <a:spLocks noChangeAspect="1" noChangeArrowheads="1"/>
            </p:cNvSpPr>
            <p:nvPr/>
          </p:nvSpPr>
          <p:spPr bwMode="auto">
            <a:xfrm>
              <a:off x="1752" y="2252"/>
              <a:ext cx="190" cy="190"/>
            </a:xfrm>
            <a:prstGeom prst="rect">
              <a:avLst/>
            </a:prstGeom>
            <a:solidFill>
              <a:srgbClr val="C0C0C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i="1"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46476" name="Line 132"/>
            <p:cNvSpPr>
              <a:spLocks noChangeAspect="1" noChangeShapeType="1"/>
            </p:cNvSpPr>
            <p:nvPr/>
          </p:nvSpPr>
          <p:spPr bwMode="auto">
            <a:xfrm>
              <a:off x="793" y="1253"/>
              <a:ext cx="590" cy="63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477" name="Line 133"/>
            <p:cNvSpPr>
              <a:spLocks noChangeAspect="1" noChangeShapeType="1"/>
            </p:cNvSpPr>
            <p:nvPr/>
          </p:nvSpPr>
          <p:spPr bwMode="auto">
            <a:xfrm>
              <a:off x="884" y="1797"/>
              <a:ext cx="635" cy="22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478" name="Line 134"/>
            <p:cNvSpPr>
              <a:spLocks noChangeAspect="1" noChangeShapeType="1"/>
            </p:cNvSpPr>
            <p:nvPr/>
          </p:nvSpPr>
          <p:spPr bwMode="auto">
            <a:xfrm flipV="1">
              <a:off x="793" y="1525"/>
              <a:ext cx="545" cy="77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479" name="Line 135"/>
            <p:cNvSpPr>
              <a:spLocks noChangeAspect="1" noChangeShapeType="1"/>
            </p:cNvSpPr>
            <p:nvPr/>
          </p:nvSpPr>
          <p:spPr bwMode="auto">
            <a:xfrm flipV="1">
              <a:off x="1292" y="1480"/>
              <a:ext cx="273" cy="72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480" name="Line 136"/>
            <p:cNvSpPr>
              <a:spLocks noChangeAspect="1" noChangeShapeType="1"/>
            </p:cNvSpPr>
            <p:nvPr/>
          </p:nvSpPr>
          <p:spPr bwMode="auto">
            <a:xfrm>
              <a:off x="884" y="1616"/>
              <a:ext cx="545" cy="81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481" name="Line 137"/>
            <p:cNvSpPr>
              <a:spLocks noChangeAspect="1" noChangeShapeType="1"/>
            </p:cNvSpPr>
            <p:nvPr/>
          </p:nvSpPr>
          <p:spPr bwMode="auto">
            <a:xfrm flipH="1" flipV="1">
              <a:off x="1566" y="1618"/>
              <a:ext cx="138" cy="72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482" name="Line 138"/>
            <p:cNvSpPr>
              <a:spLocks noChangeAspect="1" noChangeShapeType="1"/>
            </p:cNvSpPr>
            <p:nvPr/>
          </p:nvSpPr>
          <p:spPr bwMode="auto">
            <a:xfrm flipV="1">
              <a:off x="975" y="1797"/>
              <a:ext cx="499" cy="59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483" name="Line 139"/>
            <p:cNvSpPr>
              <a:spLocks noChangeAspect="1" noChangeShapeType="1"/>
            </p:cNvSpPr>
            <p:nvPr/>
          </p:nvSpPr>
          <p:spPr bwMode="auto">
            <a:xfrm>
              <a:off x="930" y="1389"/>
              <a:ext cx="453" cy="59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484" name="Line 140"/>
            <p:cNvSpPr>
              <a:spLocks noChangeAspect="1" noChangeShapeType="1"/>
            </p:cNvSpPr>
            <p:nvPr/>
          </p:nvSpPr>
          <p:spPr bwMode="auto">
            <a:xfrm>
              <a:off x="748" y="1480"/>
              <a:ext cx="408" cy="771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485" name="Line 141"/>
            <p:cNvSpPr>
              <a:spLocks noChangeAspect="1" noChangeShapeType="1"/>
            </p:cNvSpPr>
            <p:nvPr/>
          </p:nvSpPr>
          <p:spPr bwMode="auto">
            <a:xfrm>
              <a:off x="1565" y="1253"/>
              <a:ext cx="317" cy="68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486" name="Line 142"/>
            <p:cNvSpPr>
              <a:spLocks noChangeAspect="1" noChangeShapeType="1"/>
            </p:cNvSpPr>
            <p:nvPr/>
          </p:nvSpPr>
          <p:spPr bwMode="auto">
            <a:xfrm>
              <a:off x="975" y="1207"/>
              <a:ext cx="454" cy="91"/>
            </a:xfrm>
            <a:prstGeom prst="line">
              <a:avLst/>
            </a:prstGeom>
            <a:noFill/>
            <a:ln w="19050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487" name="Line 143"/>
            <p:cNvSpPr>
              <a:spLocks noChangeAspect="1" noChangeShapeType="1"/>
            </p:cNvSpPr>
            <p:nvPr/>
          </p:nvSpPr>
          <p:spPr bwMode="auto">
            <a:xfrm flipV="1">
              <a:off x="1566" y="1704"/>
              <a:ext cx="92" cy="633"/>
            </a:xfrm>
            <a:prstGeom prst="line">
              <a:avLst/>
            </a:prstGeom>
            <a:noFill/>
            <a:ln w="19050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488" name="Line 144"/>
            <p:cNvSpPr>
              <a:spLocks noChangeAspect="1" noChangeShapeType="1"/>
            </p:cNvSpPr>
            <p:nvPr/>
          </p:nvSpPr>
          <p:spPr bwMode="auto">
            <a:xfrm>
              <a:off x="748" y="1933"/>
              <a:ext cx="590" cy="272"/>
            </a:xfrm>
            <a:prstGeom prst="line">
              <a:avLst/>
            </a:prstGeom>
            <a:noFill/>
            <a:ln w="19050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489" name="Line 145"/>
            <p:cNvSpPr>
              <a:spLocks noChangeAspect="1" noChangeShapeType="1"/>
            </p:cNvSpPr>
            <p:nvPr/>
          </p:nvSpPr>
          <p:spPr bwMode="auto">
            <a:xfrm>
              <a:off x="1202" y="1434"/>
              <a:ext cx="363" cy="545"/>
            </a:xfrm>
            <a:prstGeom prst="line">
              <a:avLst/>
            </a:prstGeom>
            <a:noFill/>
            <a:ln w="19050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490" name="Line 146"/>
            <p:cNvSpPr>
              <a:spLocks noChangeAspect="1" noChangeShapeType="1"/>
            </p:cNvSpPr>
            <p:nvPr/>
          </p:nvSpPr>
          <p:spPr bwMode="auto">
            <a:xfrm flipV="1">
              <a:off x="1111" y="1570"/>
              <a:ext cx="499" cy="817"/>
            </a:xfrm>
            <a:prstGeom prst="line">
              <a:avLst/>
            </a:prstGeom>
            <a:noFill/>
            <a:ln w="19050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491" name="Line 147"/>
            <p:cNvSpPr>
              <a:spLocks noChangeAspect="1" noChangeShapeType="1"/>
            </p:cNvSpPr>
            <p:nvPr/>
          </p:nvSpPr>
          <p:spPr bwMode="auto">
            <a:xfrm flipH="1" flipV="1">
              <a:off x="1066" y="1480"/>
              <a:ext cx="816" cy="861"/>
            </a:xfrm>
            <a:prstGeom prst="line">
              <a:avLst/>
            </a:prstGeom>
            <a:noFill/>
            <a:ln w="19050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492" name="Line 148"/>
            <p:cNvSpPr>
              <a:spLocks noChangeAspect="1" noChangeShapeType="1"/>
            </p:cNvSpPr>
            <p:nvPr/>
          </p:nvSpPr>
          <p:spPr bwMode="auto">
            <a:xfrm flipH="1">
              <a:off x="1474" y="1207"/>
              <a:ext cx="363" cy="862"/>
            </a:xfrm>
            <a:prstGeom prst="line">
              <a:avLst/>
            </a:prstGeom>
            <a:noFill/>
            <a:ln w="19050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493" name="Line 149"/>
            <p:cNvSpPr>
              <a:spLocks noChangeAspect="1" noChangeShapeType="1"/>
            </p:cNvSpPr>
            <p:nvPr/>
          </p:nvSpPr>
          <p:spPr bwMode="auto">
            <a:xfrm>
              <a:off x="794" y="2113"/>
              <a:ext cx="633" cy="225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494" name="Line 150"/>
            <p:cNvSpPr>
              <a:spLocks noChangeAspect="1" noChangeShapeType="1"/>
            </p:cNvSpPr>
            <p:nvPr/>
          </p:nvSpPr>
          <p:spPr bwMode="auto">
            <a:xfrm flipH="1" flipV="1">
              <a:off x="1701" y="1616"/>
              <a:ext cx="136" cy="725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495" name="Line 151"/>
            <p:cNvSpPr>
              <a:spLocks noChangeAspect="1" noChangeShapeType="1"/>
            </p:cNvSpPr>
            <p:nvPr/>
          </p:nvSpPr>
          <p:spPr bwMode="auto">
            <a:xfrm flipV="1">
              <a:off x="930" y="1207"/>
              <a:ext cx="771" cy="273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496" name="Line 152"/>
            <p:cNvSpPr>
              <a:spLocks noChangeAspect="1" noChangeShapeType="1"/>
            </p:cNvSpPr>
            <p:nvPr/>
          </p:nvSpPr>
          <p:spPr bwMode="auto">
            <a:xfrm flipH="1">
              <a:off x="1202" y="1480"/>
              <a:ext cx="680" cy="499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497" name="Line 153"/>
            <p:cNvSpPr>
              <a:spLocks noChangeAspect="1" noChangeShapeType="1"/>
            </p:cNvSpPr>
            <p:nvPr/>
          </p:nvSpPr>
          <p:spPr bwMode="auto">
            <a:xfrm flipV="1">
              <a:off x="703" y="1570"/>
              <a:ext cx="680" cy="91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498" name="Line 154"/>
            <p:cNvSpPr>
              <a:spLocks noChangeAspect="1" noChangeShapeType="1"/>
            </p:cNvSpPr>
            <p:nvPr/>
          </p:nvSpPr>
          <p:spPr bwMode="auto">
            <a:xfrm>
              <a:off x="748" y="1253"/>
              <a:ext cx="771" cy="771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499" name="Line 155"/>
            <p:cNvSpPr>
              <a:spLocks noChangeAspect="1" noChangeShapeType="1"/>
            </p:cNvSpPr>
            <p:nvPr/>
          </p:nvSpPr>
          <p:spPr bwMode="auto">
            <a:xfrm flipH="1" flipV="1">
              <a:off x="1612" y="1295"/>
              <a:ext cx="225" cy="1088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500" name="Line 156"/>
            <p:cNvSpPr>
              <a:spLocks noChangeAspect="1" noChangeShapeType="1"/>
            </p:cNvSpPr>
            <p:nvPr/>
          </p:nvSpPr>
          <p:spPr bwMode="auto">
            <a:xfrm flipV="1">
              <a:off x="793" y="1888"/>
              <a:ext cx="227" cy="499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501" name="Line 157"/>
            <p:cNvSpPr>
              <a:spLocks noChangeAspect="1" noChangeShapeType="1"/>
            </p:cNvSpPr>
            <p:nvPr/>
          </p:nvSpPr>
          <p:spPr bwMode="auto">
            <a:xfrm flipH="1">
              <a:off x="1292" y="1207"/>
              <a:ext cx="91" cy="63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502" name="Line 158"/>
            <p:cNvSpPr>
              <a:spLocks noChangeAspect="1" noChangeShapeType="1"/>
            </p:cNvSpPr>
            <p:nvPr/>
          </p:nvSpPr>
          <p:spPr bwMode="auto">
            <a:xfrm flipH="1" flipV="1">
              <a:off x="1247" y="1570"/>
              <a:ext cx="363" cy="771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503" name="Line 159"/>
            <p:cNvSpPr>
              <a:spLocks noChangeAspect="1" noChangeShapeType="1"/>
            </p:cNvSpPr>
            <p:nvPr/>
          </p:nvSpPr>
          <p:spPr bwMode="auto">
            <a:xfrm rot="5400000" flipV="1">
              <a:off x="1180" y="1456"/>
              <a:ext cx="499" cy="59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504" name="Line 160"/>
            <p:cNvSpPr>
              <a:spLocks noChangeAspect="1" noChangeShapeType="1"/>
            </p:cNvSpPr>
            <p:nvPr/>
          </p:nvSpPr>
          <p:spPr bwMode="auto">
            <a:xfrm rot="5400000">
              <a:off x="953" y="1139"/>
              <a:ext cx="408" cy="771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505" name="Line 161"/>
            <p:cNvSpPr>
              <a:spLocks noChangeAspect="1" noChangeShapeType="1"/>
            </p:cNvSpPr>
            <p:nvPr/>
          </p:nvSpPr>
          <p:spPr bwMode="auto">
            <a:xfrm rot="5400000">
              <a:off x="953" y="1592"/>
              <a:ext cx="590" cy="272"/>
            </a:xfrm>
            <a:prstGeom prst="line">
              <a:avLst/>
            </a:prstGeom>
            <a:noFill/>
            <a:ln w="19050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506" name="Line 162"/>
            <p:cNvSpPr>
              <a:spLocks noChangeAspect="1" noChangeShapeType="1"/>
            </p:cNvSpPr>
            <p:nvPr/>
          </p:nvSpPr>
          <p:spPr bwMode="auto">
            <a:xfrm rot="5400000" flipH="1" flipV="1">
              <a:off x="1089" y="1502"/>
              <a:ext cx="816" cy="861"/>
            </a:xfrm>
            <a:prstGeom prst="line">
              <a:avLst/>
            </a:prstGeom>
            <a:noFill/>
            <a:ln w="19050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507" name="Line 163"/>
            <p:cNvSpPr>
              <a:spLocks noChangeAspect="1" noChangeShapeType="1"/>
            </p:cNvSpPr>
            <p:nvPr/>
          </p:nvSpPr>
          <p:spPr bwMode="auto">
            <a:xfrm>
              <a:off x="1474" y="1433"/>
              <a:ext cx="0" cy="633"/>
            </a:xfrm>
            <a:prstGeom prst="line">
              <a:avLst/>
            </a:prstGeom>
            <a:noFill/>
            <a:ln w="19050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508" name="Line 164"/>
            <p:cNvSpPr>
              <a:spLocks noChangeAspect="1" noChangeShapeType="1"/>
            </p:cNvSpPr>
            <p:nvPr/>
          </p:nvSpPr>
          <p:spPr bwMode="auto">
            <a:xfrm flipV="1">
              <a:off x="703" y="1888"/>
              <a:ext cx="499" cy="317"/>
            </a:xfrm>
            <a:prstGeom prst="line">
              <a:avLst/>
            </a:prstGeom>
            <a:noFill/>
            <a:ln w="19050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509" name="Line 165"/>
            <p:cNvSpPr>
              <a:spLocks noChangeAspect="1" noChangeShapeType="1"/>
            </p:cNvSpPr>
            <p:nvPr/>
          </p:nvSpPr>
          <p:spPr bwMode="auto">
            <a:xfrm>
              <a:off x="748" y="1434"/>
              <a:ext cx="544" cy="408"/>
            </a:xfrm>
            <a:prstGeom prst="line">
              <a:avLst/>
            </a:prstGeom>
            <a:noFill/>
            <a:ln w="19050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510" name="Line 166"/>
            <p:cNvSpPr>
              <a:spLocks noChangeAspect="1" noChangeShapeType="1"/>
            </p:cNvSpPr>
            <p:nvPr/>
          </p:nvSpPr>
          <p:spPr bwMode="auto">
            <a:xfrm>
              <a:off x="703" y="1207"/>
              <a:ext cx="1134" cy="1225"/>
            </a:xfrm>
            <a:prstGeom prst="line">
              <a:avLst/>
            </a:prstGeom>
            <a:noFill/>
            <a:ln w="19050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511" name="Line 167"/>
            <p:cNvSpPr>
              <a:spLocks noChangeAspect="1" noChangeShapeType="1"/>
            </p:cNvSpPr>
            <p:nvPr/>
          </p:nvSpPr>
          <p:spPr bwMode="auto">
            <a:xfrm flipH="1" flipV="1">
              <a:off x="703" y="1706"/>
              <a:ext cx="45" cy="635"/>
            </a:xfrm>
            <a:prstGeom prst="line">
              <a:avLst/>
            </a:prstGeom>
            <a:noFill/>
            <a:ln w="19050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6438" name="AutoShape 168"/>
          <p:cNvSpPr>
            <a:spLocks noChangeArrowheads="1"/>
          </p:cNvSpPr>
          <p:nvPr/>
        </p:nvSpPr>
        <p:spPr bwMode="auto">
          <a:xfrm rot="811095">
            <a:off x="5643563" y="2971800"/>
            <a:ext cx="574675" cy="288925"/>
          </a:xfrm>
          <a:prstGeom prst="rightArrow">
            <a:avLst>
              <a:gd name="adj1" fmla="val 50000"/>
              <a:gd name="adj2" fmla="val 49725"/>
            </a:avLst>
          </a:prstGeom>
          <a:solidFill>
            <a:srgbClr val="FFFF99"/>
          </a:solidFill>
          <a:ln w="222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i="1">
              <a:solidFill>
                <a:srgbClr val="000000"/>
              </a:solidFill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49951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25083" y="533400"/>
            <a:ext cx="80010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n-US" b="1" dirty="0" smtClean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2400" dirty="0" smtClean="0"/>
              <a:t>Modern Processors contain multiple cores integrated into a single chip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2400" dirty="0" smtClean="0"/>
              <a:t>Hundreds of cores on a single chip will soon be possible due to Technology Scaling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2400" dirty="0" smtClean="0"/>
              <a:t>On-chip Communication Networks that connect the cores (commonly called </a:t>
            </a:r>
            <a:r>
              <a:rPr lang="en-US" sz="2400" dirty="0" smtClean="0">
                <a:solidFill>
                  <a:srgbClr val="FF0000"/>
                </a:solidFill>
              </a:rPr>
              <a:t>Network-on-Chips or </a:t>
            </a:r>
            <a:r>
              <a:rPr lang="en-US" sz="2400" dirty="0" err="1" smtClean="0">
                <a:solidFill>
                  <a:srgbClr val="FF0000"/>
                </a:solidFill>
              </a:rPr>
              <a:t>NoCs</a:t>
            </a:r>
            <a:r>
              <a:rPr lang="en-US" sz="2400" dirty="0" smtClean="0"/>
              <a:t>) are becoming critical components in such processors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b="1" dirty="0"/>
          </a:p>
          <a:p>
            <a:pPr algn="just"/>
            <a:endParaRPr lang="en-US" b="1" dirty="0" smtClean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b="1" dirty="0"/>
          </a:p>
          <a:p>
            <a:pPr algn="just"/>
            <a:endParaRPr lang="en-US" b="1" dirty="0" smtClean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b="1" dirty="0" smtClean="0"/>
          </a:p>
          <a:p>
            <a:pPr algn="just"/>
            <a:endParaRPr lang="en-US" b="1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b="1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3497922"/>
            <a:ext cx="3770888" cy="237096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28144" y="5930443"/>
            <a:ext cx="8001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+mj-lt"/>
              </a:rPr>
              <a:t>(Source</a:t>
            </a:r>
            <a:r>
              <a:rPr lang="en-US" sz="1400" dirty="0">
                <a:latin typeface="+mj-lt"/>
              </a:rPr>
              <a:t>: http://sips.inesc-id.pt/~nfvr/msc_theses/msc12ac</a:t>
            </a:r>
            <a:r>
              <a:rPr lang="en-US" sz="1400" dirty="0" smtClean="0">
                <a:latin typeface="+mj-lt"/>
              </a:rPr>
              <a:t>/)</a:t>
            </a:r>
            <a:endParaRPr lang="en-US" sz="1400" dirty="0"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3528" y="6084332"/>
            <a:ext cx="820520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dirty="0"/>
              <a:t>Reference:</a:t>
            </a:r>
          </a:p>
          <a:p>
            <a:pPr algn="just"/>
            <a:r>
              <a:rPr lang="en-US" sz="1400" dirty="0"/>
              <a:t>N. E. </a:t>
            </a:r>
            <a:r>
              <a:rPr lang="en-US" sz="1400" dirty="0" err="1"/>
              <a:t>Jerger</a:t>
            </a:r>
            <a:r>
              <a:rPr lang="en-US" sz="1400" dirty="0"/>
              <a:t> and L.-S. </a:t>
            </a:r>
            <a:r>
              <a:rPr lang="en-US" sz="1400" dirty="0" err="1"/>
              <a:t>Peh</a:t>
            </a:r>
            <a:r>
              <a:rPr lang="en-US" sz="1400" dirty="0"/>
              <a:t>, "On-chip networks," Synthesis Lectures on Computer Architecture, vol. 4, no. 1, pp. 1–141, Jan. 2009. </a:t>
            </a:r>
          </a:p>
        </p:txBody>
      </p:sp>
      <p:sp>
        <p:nvSpPr>
          <p:cNvPr id="8" name="Rectangle 4"/>
          <p:cNvSpPr>
            <a:spLocks noGrp="1" noChangeArrowheads="1"/>
          </p:cNvSpPr>
          <p:nvPr>
            <p:ph type="title"/>
          </p:nvPr>
        </p:nvSpPr>
        <p:spPr>
          <a:xfrm>
            <a:off x="121920" y="-51376"/>
            <a:ext cx="749808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dirty="0" smtClean="0"/>
              <a:t>Network On-Chip Communications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619C8-A375-448C-891B-9999C6BE8E64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480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7624" y="457200"/>
            <a:ext cx="7499176" cy="5668963"/>
          </a:xfrm>
        </p:spPr>
        <p:txBody>
          <a:bodyPr/>
          <a:lstStyle/>
          <a:p>
            <a:pPr marL="0" indent="0" algn="just">
              <a:buNone/>
            </a:pPr>
            <a:r>
              <a:rPr lang="en-US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Metrics for judgement of </a:t>
            </a:r>
            <a:r>
              <a:rPr lang="en-US" sz="3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NoCs</a:t>
            </a:r>
            <a:r>
              <a:rPr lang="en-US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: </a:t>
            </a:r>
          </a:p>
          <a:p>
            <a:pPr marL="0" indent="0" algn="just">
              <a:buNone/>
            </a:pPr>
            <a:endParaRPr lang="en-US" sz="3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sz="3600" b="1" dirty="0" smtClean="0">
                <a:solidFill>
                  <a:schemeClr val="tx1"/>
                </a:solidFill>
                <a:latin typeface="+mn-lt"/>
              </a:rPr>
              <a:t>Bandwidth </a:t>
            </a:r>
            <a:r>
              <a:rPr lang="en-US" sz="3600" b="1" dirty="0">
                <a:solidFill>
                  <a:schemeClr val="tx1"/>
                </a:solidFill>
                <a:latin typeface="+mn-lt"/>
              </a:rPr>
              <a:t>Density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sz="3600" b="1" dirty="0" smtClean="0">
                <a:solidFill>
                  <a:schemeClr val="tx1"/>
                </a:solidFill>
                <a:latin typeface="+mn-lt"/>
              </a:rPr>
              <a:t>Energy </a:t>
            </a:r>
            <a:r>
              <a:rPr lang="en-US" sz="3600" b="1" dirty="0">
                <a:solidFill>
                  <a:schemeClr val="tx1"/>
                </a:solidFill>
                <a:latin typeface="+mn-lt"/>
              </a:rPr>
              <a:t>Efficiency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sz="3600" b="1" dirty="0" smtClean="0">
                <a:solidFill>
                  <a:schemeClr val="tx1"/>
                </a:solidFill>
                <a:latin typeface="+mn-lt"/>
              </a:rPr>
              <a:t>Latency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sz="3600" b="1" dirty="0" smtClean="0"/>
              <a:t>Scalability</a:t>
            </a:r>
            <a:endParaRPr lang="en-US" sz="3600" b="1" dirty="0">
              <a:solidFill>
                <a:schemeClr val="tx1"/>
              </a:solidFill>
              <a:latin typeface="+mn-lt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619C8-A375-448C-891B-9999C6BE8E64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3566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50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Why Photonics?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619C8-A375-448C-891B-9999C6BE8E64}" type="slidenum">
              <a:rPr lang="en-US" smtClean="0"/>
              <a:pPr/>
              <a:t>17</a:t>
            </a:fld>
            <a:endParaRPr lang="en-US"/>
          </a:p>
        </p:txBody>
      </p:sp>
      <p:grpSp>
        <p:nvGrpSpPr>
          <p:cNvPr id="152578" name="Group 141"/>
          <p:cNvGrpSpPr>
            <a:grpSpLocks/>
          </p:cNvGrpSpPr>
          <p:nvPr/>
        </p:nvGrpSpPr>
        <p:grpSpPr bwMode="auto">
          <a:xfrm>
            <a:off x="889000" y="4968875"/>
            <a:ext cx="2909888" cy="514350"/>
            <a:chOff x="593725" y="5244338"/>
            <a:chExt cx="2909888" cy="515112"/>
          </a:xfrm>
        </p:grpSpPr>
        <p:sp>
          <p:nvSpPr>
            <p:cNvPr id="123" name="Rectangle 122"/>
            <p:cNvSpPr/>
            <p:nvPr/>
          </p:nvSpPr>
          <p:spPr bwMode="auto">
            <a:xfrm>
              <a:off x="1104900" y="5473700"/>
              <a:ext cx="1887538" cy="84138"/>
            </a:xfrm>
            <a:prstGeom prst="rect">
              <a:avLst/>
            </a:prstGeom>
            <a:solidFill>
              <a:srgbClr val="CC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glow rad="101600">
                <a:srgbClr val="CC0000">
                  <a:alpha val="60000"/>
                </a:srgbClr>
              </a:glow>
            </a:effec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52611" name="Rectangle 6"/>
            <p:cNvSpPr>
              <a:spLocks noChangeArrowheads="1"/>
            </p:cNvSpPr>
            <p:nvPr/>
          </p:nvSpPr>
          <p:spPr bwMode="auto">
            <a:xfrm>
              <a:off x="593725" y="5248275"/>
              <a:ext cx="511175" cy="511175"/>
            </a:xfrm>
            <a:prstGeom prst="rect">
              <a:avLst/>
            </a:prstGeom>
            <a:solidFill>
              <a:srgbClr val="99CCFF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>
                  <a:solidFill>
                    <a:srgbClr val="292929"/>
                  </a:solidFill>
                  <a:cs typeface="Angsana New" panose="02020603050405020304" pitchFamily="18" charset="-34"/>
                </a:rPr>
                <a:t>TX</a:t>
              </a:r>
            </a:p>
          </p:txBody>
        </p:sp>
        <p:sp>
          <p:nvSpPr>
            <p:cNvPr id="152612" name="Rectangle 72"/>
            <p:cNvSpPr>
              <a:spLocks noChangeArrowheads="1"/>
            </p:cNvSpPr>
            <p:nvPr/>
          </p:nvSpPr>
          <p:spPr bwMode="auto">
            <a:xfrm>
              <a:off x="2992438" y="5244338"/>
              <a:ext cx="511175" cy="511175"/>
            </a:xfrm>
            <a:prstGeom prst="rect">
              <a:avLst/>
            </a:prstGeom>
            <a:solidFill>
              <a:srgbClr val="99FF99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>
                  <a:solidFill>
                    <a:srgbClr val="292929"/>
                  </a:solidFill>
                  <a:cs typeface="Angsana New" panose="02020603050405020304" pitchFamily="18" charset="-34"/>
                </a:rPr>
                <a:t>RX</a:t>
              </a:r>
            </a:p>
          </p:txBody>
        </p:sp>
      </p:grpSp>
      <p:sp>
        <p:nvSpPr>
          <p:cNvPr id="152693" name="Text Box 115"/>
          <p:cNvSpPr txBox="1">
            <a:spLocks noChangeArrowheads="1"/>
          </p:cNvSpPr>
          <p:nvPr/>
        </p:nvSpPr>
        <p:spPr bwMode="auto">
          <a:xfrm>
            <a:off x="4687888" y="1879600"/>
            <a:ext cx="4303712" cy="1803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6075" indent="-3460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80000"/>
              </a:lnSpc>
              <a:spcBef>
                <a:spcPct val="30000"/>
              </a:spcBef>
              <a:buClr>
                <a:srgbClr val="000000"/>
              </a:buClr>
              <a:buFont typeface="Wingdings" panose="05000000000000000000" pitchFamily="2" charset="2"/>
              <a:buNone/>
            </a:pPr>
            <a:r>
              <a:rPr lang="en-US" altLang="en-US" sz="2400" b="1" dirty="0">
                <a:solidFill>
                  <a:srgbClr val="0099CC"/>
                </a:solidFill>
                <a:cs typeface="Angsana New" panose="02020603050405020304" pitchFamily="18" charset="-34"/>
              </a:rPr>
              <a:t>ELECTRONICS:</a:t>
            </a:r>
          </a:p>
          <a:p>
            <a:pPr>
              <a:lnSpc>
                <a:spcPct val="80000"/>
              </a:lnSpc>
              <a:spcBef>
                <a:spcPct val="30000"/>
              </a:spcBef>
              <a:buClr>
                <a:srgbClr val="000000"/>
              </a:buClr>
              <a:buFont typeface="Wingdings" panose="05000000000000000000" pitchFamily="2" charset="2"/>
              <a:buChar char="§"/>
            </a:pPr>
            <a:r>
              <a:rPr lang="en-US" altLang="en-US" sz="2000" dirty="0">
                <a:solidFill>
                  <a:srgbClr val="000000"/>
                </a:solidFill>
                <a:cs typeface="Angsana New" panose="02020603050405020304" pitchFamily="18" charset="-34"/>
              </a:rPr>
              <a:t>Buffer, receive and re-transmit at every router.</a:t>
            </a:r>
            <a:br>
              <a:rPr lang="en-US" altLang="en-US" sz="2000" dirty="0">
                <a:solidFill>
                  <a:srgbClr val="000000"/>
                </a:solidFill>
                <a:cs typeface="Angsana New" panose="02020603050405020304" pitchFamily="18" charset="-34"/>
              </a:rPr>
            </a:br>
            <a:endParaRPr lang="en-US" altLang="en-US" sz="2000" dirty="0">
              <a:solidFill>
                <a:srgbClr val="000000"/>
              </a:solidFill>
              <a:cs typeface="Angsana New" panose="02020603050405020304" pitchFamily="18" charset="-34"/>
            </a:endParaRPr>
          </a:p>
          <a:p>
            <a:pPr>
              <a:lnSpc>
                <a:spcPct val="80000"/>
              </a:lnSpc>
              <a:spcBef>
                <a:spcPct val="30000"/>
              </a:spcBef>
              <a:buClr>
                <a:srgbClr val="000000"/>
              </a:buClr>
              <a:buFont typeface="Wingdings" panose="05000000000000000000" pitchFamily="2" charset="2"/>
              <a:buChar char="§"/>
            </a:pPr>
            <a:r>
              <a:rPr lang="en-US" altLang="en-US" sz="2000" dirty="0">
                <a:solidFill>
                  <a:srgbClr val="000000"/>
                </a:solidFill>
                <a:cs typeface="Angsana New" panose="02020603050405020304" pitchFamily="18" charset="-34"/>
              </a:rPr>
              <a:t>Each bus lane routed independently. (P </a:t>
            </a:r>
            <a:r>
              <a:rPr lang="en-US" altLang="en-US" sz="2000" dirty="0">
                <a:solidFill>
                  <a:srgbClr val="000000"/>
                </a:solidFill>
                <a:cs typeface="Angsana New" panose="02020603050405020304" pitchFamily="18" charset="-34"/>
                <a:sym typeface="Symbol" panose="05050102010706020507" pitchFamily="18" charset="2"/>
              </a:rPr>
              <a:t> N</a:t>
            </a:r>
            <a:r>
              <a:rPr lang="en-US" altLang="en-US" sz="2000" baseline="-25000" dirty="0">
                <a:solidFill>
                  <a:srgbClr val="000000"/>
                </a:solidFill>
                <a:cs typeface="Angsana New" panose="02020603050405020304" pitchFamily="18" charset="-34"/>
                <a:sym typeface="Symbol" panose="05050102010706020507" pitchFamily="18" charset="2"/>
              </a:rPr>
              <a:t>LANES</a:t>
            </a:r>
            <a:r>
              <a:rPr lang="en-US" altLang="en-US" sz="2000" dirty="0" smtClean="0">
                <a:solidFill>
                  <a:srgbClr val="000000"/>
                </a:solidFill>
                <a:cs typeface="Angsana New" panose="02020603050405020304" pitchFamily="18" charset="-34"/>
                <a:sym typeface="Symbol" panose="05050102010706020507" pitchFamily="18" charset="2"/>
              </a:rPr>
              <a:t>)</a:t>
            </a:r>
            <a:endParaRPr lang="en-US" altLang="en-US" sz="2000" dirty="0">
              <a:solidFill>
                <a:srgbClr val="000000"/>
              </a:solidFill>
              <a:cs typeface="Angsana New" panose="02020603050405020304" pitchFamily="18" charset="-34"/>
              <a:sym typeface="Symbol" panose="05050102010706020507" pitchFamily="18" charset="2"/>
            </a:endParaRPr>
          </a:p>
        </p:txBody>
      </p:sp>
      <p:sp>
        <p:nvSpPr>
          <p:cNvPr id="152580" name="Rectangle 116"/>
          <p:cNvSpPr>
            <a:spLocks noChangeArrowheads="1"/>
          </p:cNvSpPr>
          <p:nvPr/>
        </p:nvSpPr>
        <p:spPr bwMode="auto">
          <a:xfrm>
            <a:off x="168275" y="1295400"/>
            <a:ext cx="87185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000" b="1">
                <a:solidFill>
                  <a:srgbClr val="000000"/>
                </a:solidFill>
                <a:cs typeface="Angsana New" panose="02020603050405020304" pitchFamily="18" charset="-34"/>
              </a:rPr>
              <a:t>Photonics changes the rules for Bandwidth-per-Watt.</a:t>
            </a:r>
            <a:endParaRPr lang="en-US" altLang="en-US" sz="2000" b="1">
              <a:solidFill>
                <a:srgbClr val="FF0000"/>
              </a:solidFill>
              <a:cs typeface="Angsana New" panose="02020603050405020304" pitchFamily="18" charset="-34"/>
            </a:endParaRPr>
          </a:p>
        </p:txBody>
      </p:sp>
      <p:sp>
        <p:nvSpPr>
          <p:cNvPr id="152698" name="Text Box 115"/>
          <p:cNvSpPr txBox="1">
            <a:spLocks noChangeArrowheads="1"/>
          </p:cNvSpPr>
          <p:nvPr/>
        </p:nvSpPr>
        <p:spPr bwMode="auto">
          <a:xfrm>
            <a:off x="168275" y="1884363"/>
            <a:ext cx="4403725" cy="1803571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6075" indent="-346075">
              <a:lnSpc>
                <a:spcPct val="80000"/>
              </a:lnSpc>
              <a:spcBef>
                <a:spcPct val="30000"/>
              </a:spcBef>
              <a:buClr>
                <a:srgbClr val="000000"/>
              </a:buClr>
              <a:buFont typeface="Wingdings" pitchFamily="2" charset="2"/>
              <a:buNone/>
              <a:defRPr/>
            </a:pPr>
            <a:r>
              <a:rPr lang="en-US" sz="2400" b="1" cap="all" dirty="0">
                <a:solidFill>
                  <a:srgbClr val="0099CC"/>
                </a:solidFill>
                <a:latin typeface="Arial" charset="0"/>
                <a:cs typeface="Angsana New" pitchFamily="18" charset="-34"/>
              </a:rPr>
              <a:t>Photonics</a:t>
            </a:r>
            <a:r>
              <a:rPr lang="en-US" sz="2400" b="1" dirty="0">
                <a:solidFill>
                  <a:srgbClr val="0099CC"/>
                </a:solidFill>
                <a:latin typeface="Arial" charset="0"/>
                <a:cs typeface="Angsana New" pitchFamily="18" charset="-34"/>
              </a:rPr>
              <a:t>:</a:t>
            </a:r>
          </a:p>
          <a:p>
            <a:pPr marL="346075" indent="-346075">
              <a:lnSpc>
                <a:spcPct val="80000"/>
              </a:lnSpc>
              <a:spcBef>
                <a:spcPct val="30000"/>
              </a:spcBef>
              <a:buClr>
                <a:srgbClr val="000000"/>
              </a:buClr>
              <a:buFont typeface="Wingdings" pitchFamily="2" charset="2"/>
              <a:buChar char="§"/>
              <a:defRPr/>
            </a:pPr>
            <a:r>
              <a:rPr lang="en-US" sz="2000" dirty="0">
                <a:solidFill>
                  <a:srgbClr val="000000"/>
                </a:solidFill>
                <a:latin typeface="Arial" charset="0"/>
                <a:cs typeface="Angsana New" pitchFamily="18" charset="-34"/>
              </a:rPr>
              <a:t>Modulate/receive ultra-high bandwidth data stream once per communication event.</a:t>
            </a:r>
          </a:p>
          <a:p>
            <a:pPr marL="346075" indent="-346075">
              <a:lnSpc>
                <a:spcPct val="80000"/>
              </a:lnSpc>
              <a:spcBef>
                <a:spcPct val="30000"/>
              </a:spcBef>
              <a:buClr>
                <a:srgbClr val="000000"/>
              </a:buClr>
              <a:buFont typeface="Wingdings" pitchFamily="2" charset="2"/>
              <a:buChar char="§"/>
              <a:defRPr/>
            </a:pPr>
            <a:r>
              <a:rPr lang="en-US" sz="2000" dirty="0">
                <a:solidFill>
                  <a:srgbClr val="000000"/>
                </a:solidFill>
                <a:latin typeface="Arial" charset="0"/>
                <a:cs typeface="Angsana New" pitchFamily="18" charset="-34"/>
              </a:rPr>
              <a:t>Broadband switch routes entire multi-wavelength stream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  <a:cs typeface="Angsana New" pitchFamily="18" charset="-34"/>
              </a:rPr>
              <a:t>.</a:t>
            </a:r>
            <a:endParaRPr lang="en-US" sz="2000" dirty="0">
              <a:solidFill>
                <a:srgbClr val="000000"/>
              </a:solidFill>
              <a:latin typeface="Arial" charset="0"/>
              <a:cs typeface="Angsana New" pitchFamily="18" charset="-34"/>
            </a:endParaRPr>
          </a:p>
        </p:txBody>
      </p:sp>
      <p:grpSp>
        <p:nvGrpSpPr>
          <p:cNvPr id="152584" name="Group 140"/>
          <p:cNvGrpSpPr>
            <a:grpSpLocks/>
          </p:cNvGrpSpPr>
          <p:nvPr/>
        </p:nvGrpSpPr>
        <p:grpSpPr bwMode="auto">
          <a:xfrm>
            <a:off x="4692650" y="4902200"/>
            <a:ext cx="4114800" cy="573088"/>
            <a:chOff x="4410075" y="5249675"/>
            <a:chExt cx="4114800" cy="573275"/>
          </a:xfrm>
        </p:grpSpPr>
        <p:grpSp>
          <p:nvGrpSpPr>
            <p:cNvPr id="4" name="Group 75"/>
            <p:cNvGrpSpPr>
              <a:grpSpLocks/>
            </p:cNvGrpSpPr>
            <p:nvPr/>
          </p:nvGrpSpPr>
          <p:grpSpPr bwMode="auto">
            <a:xfrm>
              <a:off x="4916488" y="5516563"/>
              <a:ext cx="3291840" cy="23813"/>
              <a:chOff x="4067" y="4208"/>
              <a:chExt cx="128" cy="15"/>
            </a:xfrm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grpSpPr>
          <p:sp>
            <p:nvSpPr>
              <p:cNvPr id="10290" name="Line 76"/>
              <p:cNvSpPr>
                <a:spLocks noChangeShapeType="1"/>
              </p:cNvSpPr>
              <p:nvPr/>
            </p:nvSpPr>
            <p:spPr bwMode="auto">
              <a:xfrm rot="-5400000">
                <a:off x="4131" y="4159"/>
                <a:ext cx="0" cy="128"/>
              </a:xfrm>
              <a:prstGeom prst="line">
                <a:avLst/>
              </a:prstGeom>
              <a:noFill/>
              <a:ln w="1270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291" name="Line 77"/>
              <p:cNvSpPr>
                <a:spLocks noChangeShapeType="1"/>
              </p:cNvSpPr>
              <p:nvPr/>
            </p:nvSpPr>
            <p:spPr bwMode="auto">
              <a:xfrm rot="-5400000">
                <a:off x="4131" y="4144"/>
                <a:ext cx="0" cy="128"/>
              </a:xfrm>
              <a:prstGeom prst="line">
                <a:avLst/>
              </a:prstGeom>
              <a:noFill/>
              <a:ln w="1270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52586" name="Group 124"/>
            <p:cNvGrpSpPr>
              <a:grpSpLocks/>
            </p:cNvGrpSpPr>
            <p:nvPr/>
          </p:nvGrpSpPr>
          <p:grpSpPr bwMode="auto">
            <a:xfrm>
              <a:off x="5060950" y="5250625"/>
              <a:ext cx="627063" cy="568325"/>
              <a:chOff x="5060950" y="5238750"/>
              <a:chExt cx="627063" cy="568325"/>
            </a:xfrm>
          </p:grpSpPr>
          <p:sp>
            <p:nvSpPr>
              <p:cNvPr id="152604" name="AutoShape 80"/>
              <p:cNvSpPr>
                <a:spLocks noChangeArrowheads="1"/>
              </p:cNvSpPr>
              <p:nvPr/>
            </p:nvSpPr>
            <p:spPr bwMode="auto">
              <a:xfrm rot="-5400000">
                <a:off x="5132388" y="5278438"/>
                <a:ext cx="503238" cy="503238"/>
              </a:xfrm>
              <a:prstGeom prst="rtTriangle">
                <a:avLst/>
              </a:prstGeom>
              <a:solidFill>
                <a:srgbClr val="99CCFF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eaVert"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sz="200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2605" name="AutoShape 81"/>
              <p:cNvSpPr>
                <a:spLocks noChangeArrowheads="1"/>
              </p:cNvSpPr>
              <p:nvPr/>
            </p:nvSpPr>
            <p:spPr bwMode="auto">
              <a:xfrm rot="5400000">
                <a:off x="5119688" y="5265738"/>
                <a:ext cx="503238" cy="503238"/>
              </a:xfrm>
              <a:prstGeom prst="rtTriangle">
                <a:avLst/>
              </a:prstGeom>
              <a:solidFill>
                <a:srgbClr val="99FF99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rot="10800000" vert="eaVert"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sz="200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2606" name="Text Box 82"/>
              <p:cNvSpPr txBox="1">
                <a:spLocks noChangeArrowheads="1"/>
              </p:cNvSpPr>
              <p:nvPr/>
            </p:nvSpPr>
            <p:spPr bwMode="auto">
              <a:xfrm>
                <a:off x="5060950" y="5238750"/>
                <a:ext cx="431800" cy="30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1400">
                    <a:solidFill>
                      <a:srgbClr val="292929"/>
                    </a:solidFill>
                    <a:cs typeface="Angsana New" panose="02020603050405020304" pitchFamily="18" charset="-34"/>
                  </a:rPr>
                  <a:t>RX</a:t>
                </a:r>
              </a:p>
            </p:txBody>
          </p:sp>
          <p:sp>
            <p:nvSpPr>
              <p:cNvPr id="152607" name="Text Box 83"/>
              <p:cNvSpPr txBox="1">
                <a:spLocks noChangeArrowheads="1"/>
              </p:cNvSpPr>
              <p:nvPr/>
            </p:nvSpPr>
            <p:spPr bwMode="auto">
              <a:xfrm>
                <a:off x="5276850" y="5502275"/>
                <a:ext cx="411163" cy="30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1400">
                    <a:solidFill>
                      <a:srgbClr val="292929"/>
                    </a:solidFill>
                    <a:cs typeface="Angsana New" panose="02020603050405020304" pitchFamily="18" charset="-34"/>
                  </a:rPr>
                  <a:t>TX</a:t>
                </a:r>
              </a:p>
            </p:txBody>
          </p:sp>
        </p:grpSp>
        <p:sp>
          <p:nvSpPr>
            <p:cNvPr id="152587" name="Rectangle 111"/>
            <p:cNvSpPr>
              <a:spLocks noChangeArrowheads="1"/>
            </p:cNvSpPr>
            <p:nvPr/>
          </p:nvSpPr>
          <p:spPr bwMode="auto">
            <a:xfrm>
              <a:off x="8013700" y="5276725"/>
              <a:ext cx="511175" cy="511175"/>
            </a:xfrm>
            <a:prstGeom prst="rect">
              <a:avLst/>
            </a:prstGeom>
            <a:solidFill>
              <a:srgbClr val="99FF99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>
                  <a:solidFill>
                    <a:srgbClr val="292929"/>
                  </a:solidFill>
                  <a:cs typeface="Angsana New" panose="02020603050405020304" pitchFamily="18" charset="-34"/>
                </a:rPr>
                <a:t>RX</a:t>
              </a:r>
            </a:p>
          </p:txBody>
        </p:sp>
        <p:grpSp>
          <p:nvGrpSpPr>
            <p:cNvPr id="152588" name="Group 125"/>
            <p:cNvGrpSpPr>
              <a:grpSpLocks/>
            </p:cNvGrpSpPr>
            <p:nvPr/>
          </p:nvGrpSpPr>
          <p:grpSpPr bwMode="auto">
            <a:xfrm>
              <a:off x="5786437" y="5254625"/>
              <a:ext cx="627063" cy="568325"/>
              <a:chOff x="5060950" y="5238750"/>
              <a:chExt cx="627063" cy="568325"/>
            </a:xfrm>
          </p:grpSpPr>
          <p:sp>
            <p:nvSpPr>
              <p:cNvPr id="152600" name="AutoShape 80"/>
              <p:cNvSpPr>
                <a:spLocks noChangeArrowheads="1"/>
              </p:cNvSpPr>
              <p:nvPr/>
            </p:nvSpPr>
            <p:spPr bwMode="auto">
              <a:xfrm rot="-5400000">
                <a:off x="5132388" y="5278438"/>
                <a:ext cx="503238" cy="503238"/>
              </a:xfrm>
              <a:prstGeom prst="rtTriangle">
                <a:avLst/>
              </a:prstGeom>
              <a:solidFill>
                <a:srgbClr val="99CCFF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eaVert"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sz="200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2601" name="AutoShape 81"/>
              <p:cNvSpPr>
                <a:spLocks noChangeArrowheads="1"/>
              </p:cNvSpPr>
              <p:nvPr/>
            </p:nvSpPr>
            <p:spPr bwMode="auto">
              <a:xfrm rot="5400000">
                <a:off x="5119688" y="5265738"/>
                <a:ext cx="503238" cy="503238"/>
              </a:xfrm>
              <a:prstGeom prst="rtTriangle">
                <a:avLst/>
              </a:prstGeom>
              <a:solidFill>
                <a:srgbClr val="99FF99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rot="10800000" vert="eaVert"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sz="200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2602" name="Text Box 82"/>
              <p:cNvSpPr txBox="1">
                <a:spLocks noChangeArrowheads="1"/>
              </p:cNvSpPr>
              <p:nvPr/>
            </p:nvSpPr>
            <p:spPr bwMode="auto">
              <a:xfrm>
                <a:off x="5060950" y="5238750"/>
                <a:ext cx="431800" cy="30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1400">
                    <a:solidFill>
                      <a:srgbClr val="292929"/>
                    </a:solidFill>
                    <a:cs typeface="Angsana New" panose="02020603050405020304" pitchFamily="18" charset="-34"/>
                  </a:rPr>
                  <a:t>RX</a:t>
                </a:r>
              </a:p>
            </p:txBody>
          </p:sp>
          <p:sp>
            <p:nvSpPr>
              <p:cNvPr id="152603" name="Text Box 83"/>
              <p:cNvSpPr txBox="1">
                <a:spLocks noChangeArrowheads="1"/>
              </p:cNvSpPr>
              <p:nvPr/>
            </p:nvSpPr>
            <p:spPr bwMode="auto">
              <a:xfrm>
                <a:off x="5276850" y="5502275"/>
                <a:ext cx="411163" cy="30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1400">
                    <a:solidFill>
                      <a:srgbClr val="292929"/>
                    </a:solidFill>
                    <a:cs typeface="Angsana New" panose="02020603050405020304" pitchFamily="18" charset="-34"/>
                  </a:rPr>
                  <a:t>TX</a:t>
                </a:r>
              </a:p>
            </p:txBody>
          </p:sp>
        </p:grpSp>
        <p:grpSp>
          <p:nvGrpSpPr>
            <p:cNvPr id="152589" name="Group 130"/>
            <p:cNvGrpSpPr>
              <a:grpSpLocks/>
            </p:cNvGrpSpPr>
            <p:nvPr/>
          </p:nvGrpSpPr>
          <p:grpSpPr bwMode="auto">
            <a:xfrm>
              <a:off x="6523037" y="5254625"/>
              <a:ext cx="627063" cy="568325"/>
              <a:chOff x="5060950" y="5238750"/>
              <a:chExt cx="627063" cy="568325"/>
            </a:xfrm>
          </p:grpSpPr>
          <p:sp>
            <p:nvSpPr>
              <p:cNvPr id="152596" name="AutoShape 80"/>
              <p:cNvSpPr>
                <a:spLocks noChangeArrowheads="1"/>
              </p:cNvSpPr>
              <p:nvPr/>
            </p:nvSpPr>
            <p:spPr bwMode="auto">
              <a:xfrm rot="-5400000">
                <a:off x="5132388" y="5278438"/>
                <a:ext cx="503238" cy="503238"/>
              </a:xfrm>
              <a:prstGeom prst="rtTriangle">
                <a:avLst/>
              </a:prstGeom>
              <a:solidFill>
                <a:srgbClr val="99CCFF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eaVert"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sz="200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2597" name="AutoShape 81"/>
              <p:cNvSpPr>
                <a:spLocks noChangeArrowheads="1"/>
              </p:cNvSpPr>
              <p:nvPr/>
            </p:nvSpPr>
            <p:spPr bwMode="auto">
              <a:xfrm rot="5400000">
                <a:off x="5119688" y="5265738"/>
                <a:ext cx="503238" cy="503238"/>
              </a:xfrm>
              <a:prstGeom prst="rtTriangle">
                <a:avLst/>
              </a:prstGeom>
              <a:solidFill>
                <a:srgbClr val="99FF99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rot="10800000" vert="eaVert"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sz="200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2598" name="Text Box 82"/>
              <p:cNvSpPr txBox="1">
                <a:spLocks noChangeArrowheads="1"/>
              </p:cNvSpPr>
              <p:nvPr/>
            </p:nvSpPr>
            <p:spPr bwMode="auto">
              <a:xfrm>
                <a:off x="5060950" y="5238750"/>
                <a:ext cx="431800" cy="30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1400">
                    <a:solidFill>
                      <a:srgbClr val="292929"/>
                    </a:solidFill>
                    <a:cs typeface="Angsana New" panose="02020603050405020304" pitchFamily="18" charset="-34"/>
                  </a:rPr>
                  <a:t>RX</a:t>
                </a:r>
              </a:p>
            </p:txBody>
          </p:sp>
          <p:sp>
            <p:nvSpPr>
              <p:cNvPr id="152599" name="Text Box 83"/>
              <p:cNvSpPr txBox="1">
                <a:spLocks noChangeArrowheads="1"/>
              </p:cNvSpPr>
              <p:nvPr/>
            </p:nvSpPr>
            <p:spPr bwMode="auto">
              <a:xfrm>
                <a:off x="5276850" y="5502275"/>
                <a:ext cx="411163" cy="30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1400">
                    <a:solidFill>
                      <a:srgbClr val="292929"/>
                    </a:solidFill>
                    <a:cs typeface="Angsana New" panose="02020603050405020304" pitchFamily="18" charset="-34"/>
                  </a:rPr>
                  <a:t>TX</a:t>
                </a:r>
              </a:p>
            </p:txBody>
          </p:sp>
        </p:grpSp>
        <p:grpSp>
          <p:nvGrpSpPr>
            <p:cNvPr id="152590" name="Group 135"/>
            <p:cNvGrpSpPr>
              <a:grpSpLocks/>
            </p:cNvGrpSpPr>
            <p:nvPr/>
          </p:nvGrpSpPr>
          <p:grpSpPr bwMode="auto">
            <a:xfrm>
              <a:off x="7259637" y="5249675"/>
              <a:ext cx="627063" cy="568325"/>
              <a:chOff x="5060950" y="5238750"/>
              <a:chExt cx="627063" cy="568325"/>
            </a:xfrm>
          </p:grpSpPr>
          <p:sp>
            <p:nvSpPr>
              <p:cNvPr id="152592" name="AutoShape 80"/>
              <p:cNvSpPr>
                <a:spLocks noChangeArrowheads="1"/>
              </p:cNvSpPr>
              <p:nvPr/>
            </p:nvSpPr>
            <p:spPr bwMode="auto">
              <a:xfrm rot="-5400000">
                <a:off x="5132388" y="5278438"/>
                <a:ext cx="503238" cy="503238"/>
              </a:xfrm>
              <a:prstGeom prst="rtTriangle">
                <a:avLst/>
              </a:prstGeom>
              <a:solidFill>
                <a:srgbClr val="99CCFF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eaVert"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sz="200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2593" name="AutoShape 81"/>
              <p:cNvSpPr>
                <a:spLocks noChangeArrowheads="1"/>
              </p:cNvSpPr>
              <p:nvPr/>
            </p:nvSpPr>
            <p:spPr bwMode="auto">
              <a:xfrm rot="5400000">
                <a:off x="5119688" y="5265738"/>
                <a:ext cx="503238" cy="503238"/>
              </a:xfrm>
              <a:prstGeom prst="rtTriangle">
                <a:avLst/>
              </a:prstGeom>
              <a:solidFill>
                <a:srgbClr val="99FF99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rot="10800000" vert="eaVert"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sz="200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2594" name="Text Box 82"/>
              <p:cNvSpPr txBox="1">
                <a:spLocks noChangeArrowheads="1"/>
              </p:cNvSpPr>
              <p:nvPr/>
            </p:nvSpPr>
            <p:spPr bwMode="auto">
              <a:xfrm>
                <a:off x="5060950" y="5238750"/>
                <a:ext cx="431800" cy="30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1400">
                    <a:solidFill>
                      <a:srgbClr val="292929"/>
                    </a:solidFill>
                    <a:cs typeface="Angsana New" panose="02020603050405020304" pitchFamily="18" charset="-34"/>
                  </a:rPr>
                  <a:t>RX</a:t>
                </a:r>
              </a:p>
            </p:txBody>
          </p:sp>
          <p:sp>
            <p:nvSpPr>
              <p:cNvPr id="152595" name="Text Box 83"/>
              <p:cNvSpPr txBox="1">
                <a:spLocks noChangeArrowheads="1"/>
              </p:cNvSpPr>
              <p:nvPr/>
            </p:nvSpPr>
            <p:spPr bwMode="auto">
              <a:xfrm>
                <a:off x="5276850" y="5502275"/>
                <a:ext cx="411163" cy="30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1400">
                    <a:solidFill>
                      <a:srgbClr val="292929"/>
                    </a:solidFill>
                    <a:cs typeface="Angsana New" panose="02020603050405020304" pitchFamily="18" charset="-34"/>
                  </a:rPr>
                  <a:t>TX</a:t>
                </a:r>
              </a:p>
            </p:txBody>
          </p:sp>
        </p:grpSp>
        <p:sp>
          <p:nvSpPr>
            <p:cNvPr id="152591" name="Rectangle 74"/>
            <p:cNvSpPr>
              <a:spLocks noChangeArrowheads="1"/>
            </p:cNvSpPr>
            <p:nvPr/>
          </p:nvSpPr>
          <p:spPr bwMode="auto">
            <a:xfrm>
              <a:off x="4410075" y="5286313"/>
              <a:ext cx="511175" cy="511175"/>
            </a:xfrm>
            <a:prstGeom prst="rect">
              <a:avLst/>
            </a:prstGeom>
            <a:solidFill>
              <a:srgbClr val="99CCFF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>
                  <a:solidFill>
                    <a:srgbClr val="292929"/>
                  </a:solidFill>
                  <a:cs typeface="Angsana New" panose="02020603050405020304" pitchFamily="18" charset="-34"/>
                </a:rPr>
                <a:t>TX</a:t>
              </a:r>
            </a:p>
          </p:txBody>
        </p:sp>
      </p:grpSp>
    </p:spTree>
    <p:custDataLst>
      <p:tags r:id="rId2"/>
    </p:custDataLst>
    <p:extLst>
      <p:ext uri="{BB962C8B-B14F-4D97-AF65-F5344CB8AC3E}">
        <p14:creationId xmlns:p14="http://schemas.microsoft.com/office/powerpoint/2010/main" val="16303848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6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6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6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6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6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6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693" grpId="0" build="p"/>
      <p:bldP spid="152698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9592" y="116632"/>
            <a:ext cx="8034096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Photonics in computing system today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619C8-A375-448C-891B-9999C6BE8E64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083640" y="5105221"/>
            <a:ext cx="77586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Optical link</a:t>
            </a:r>
          </a:p>
          <a:p>
            <a:r>
              <a:rPr lang="en-US" dirty="0"/>
              <a:t>• Uses monolithic integration that reduces energy consumption</a:t>
            </a:r>
          </a:p>
          <a:p>
            <a:r>
              <a:rPr lang="en-US" dirty="0"/>
              <a:t>• Utilizes the standard bulk CMOS flow</a:t>
            </a:r>
          </a:p>
          <a:p>
            <a:r>
              <a:rPr lang="en-US" dirty="0"/>
              <a:t>• Cladding is used to increase the total internal reflection </a:t>
            </a:r>
            <a:r>
              <a:rPr lang="en-US" dirty="0" smtClean="0">
                <a:sym typeface="Wingdings" panose="05000000000000000000" pitchFamily="2" charset="2"/>
              </a:rPr>
              <a:t></a:t>
            </a:r>
            <a:r>
              <a:rPr lang="en-US" dirty="0" smtClean="0"/>
              <a:t> </a:t>
            </a:r>
            <a:r>
              <a:rPr lang="en-US" dirty="0"/>
              <a:t>reduces data loss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262" y="1625305"/>
            <a:ext cx="8753475" cy="356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2872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001" y="4108"/>
            <a:ext cx="8034096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Photonics in computing system today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619C8-A375-448C-891B-9999C6BE8E64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923495" y="4604683"/>
            <a:ext cx="775860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WDM, DWDM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Supports </a:t>
            </a:r>
            <a:r>
              <a:rPr lang="en-US" sz="2400" dirty="0"/>
              <a:t>WDM that improves bandwidth density </a:t>
            </a: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 </a:t>
            </a:r>
            <a:r>
              <a:rPr lang="en-US" sz="2400" dirty="0"/>
              <a:t>DWDM can transports tens to hundreds of wavelengths per fiber. </a:t>
            </a: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 </a:t>
            </a:r>
            <a:r>
              <a:rPr lang="en-US" sz="2400" dirty="0"/>
              <a:t>Integrated Tb/s optical link on a single chip is ongoing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4" y="1147108"/>
            <a:ext cx="8686800" cy="3457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1817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50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du contenu 5" descr="iStock_000003413016Medium.jpg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2514600" y="1219200"/>
            <a:ext cx="6629400" cy="1524000"/>
          </a:xfrm>
        </p:spPr>
        <p:txBody>
          <a:bodyPr>
            <a:normAutofit fontScale="90000"/>
          </a:bodyPr>
          <a:lstStyle/>
          <a:p>
            <a:r>
              <a:rPr lang="en-US" sz="5400" b="1" noProof="0" dirty="0"/>
              <a:t>What are we going to talk about today?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619C8-A375-448C-891B-9999C6BE8E64}" type="slidenum">
              <a:rPr smtClean="0"/>
              <a:pPr/>
              <a:t>2</a:t>
            </a:fld>
            <a:endParaRPr/>
          </a:p>
        </p:txBody>
      </p:sp>
      <p:pic>
        <p:nvPicPr>
          <p:cNvPr id="7" name="Picture 9" descr="AU_Stack_No Background-01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9894" y="152400"/>
            <a:ext cx="1080706" cy="8346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382806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MPSoC</a:t>
            </a:r>
            <a:r>
              <a:rPr lang="en-US" dirty="0" smtClean="0"/>
              <a:t> Vision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619C8-A375-448C-891B-9999C6BE8E64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774" y="1570337"/>
            <a:ext cx="8188474" cy="4579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9140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50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5" name="Picture 15" descr="Bowers_laser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025" y="3648075"/>
            <a:ext cx="3857625" cy="228441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4626" name="Picture 14" descr="MIT_ring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63" y="1339850"/>
            <a:ext cx="2339975" cy="228917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4627" name="Picture 13" descr="Luxtera_coupl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938" y="3646488"/>
            <a:ext cx="3141662" cy="22860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4628" name="Picture 12" descr="Cornell_ri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7363" y="1339850"/>
            <a:ext cx="3014662" cy="22860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4629" name="Picture 11" descr="IBM_rings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7"/>
          <a:stretch>
            <a:fillRect/>
          </a:stretch>
        </p:blipFill>
        <p:spPr bwMode="auto">
          <a:xfrm>
            <a:off x="3168650" y="1339850"/>
            <a:ext cx="2381250" cy="22860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46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Silicon Photonic Integration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619C8-A375-448C-891B-9999C6BE8E64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154631" name="Text Box 4"/>
          <p:cNvSpPr txBox="1">
            <a:spLocks noChangeArrowheads="1"/>
          </p:cNvSpPr>
          <p:nvPr/>
        </p:nvSpPr>
        <p:spPr bwMode="auto">
          <a:xfrm>
            <a:off x="828675" y="1358900"/>
            <a:ext cx="11890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b="1">
                <a:solidFill>
                  <a:srgbClr val="FFFF00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MIT, 2008</a:t>
            </a:r>
          </a:p>
        </p:txBody>
      </p:sp>
      <p:sp>
        <p:nvSpPr>
          <p:cNvPr id="154632" name="Text Box 5"/>
          <p:cNvSpPr txBox="1">
            <a:spLocks noChangeArrowheads="1"/>
          </p:cNvSpPr>
          <p:nvPr/>
        </p:nvSpPr>
        <p:spPr bwMode="auto">
          <a:xfrm>
            <a:off x="3938588" y="3279775"/>
            <a:ext cx="1187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b="1">
                <a:solidFill>
                  <a:srgbClr val="FFFF00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IBM, 2007</a:t>
            </a:r>
          </a:p>
        </p:txBody>
      </p:sp>
      <p:sp>
        <p:nvSpPr>
          <p:cNvPr id="154633" name="Text Box 6"/>
          <p:cNvSpPr txBox="1">
            <a:spLocks noChangeArrowheads="1"/>
          </p:cNvSpPr>
          <p:nvPr/>
        </p:nvSpPr>
        <p:spPr bwMode="auto">
          <a:xfrm>
            <a:off x="5583238" y="1633538"/>
            <a:ext cx="14382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b="1">
                <a:solidFill>
                  <a:srgbClr val="FFFF00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Cornell, 2005</a:t>
            </a:r>
          </a:p>
        </p:txBody>
      </p:sp>
      <p:sp>
        <p:nvSpPr>
          <p:cNvPr id="154634" name="Text Box 7"/>
          <p:cNvSpPr txBox="1">
            <a:spLocks noChangeArrowheads="1"/>
          </p:cNvSpPr>
          <p:nvPr/>
        </p:nvSpPr>
        <p:spPr bwMode="auto">
          <a:xfrm>
            <a:off x="5156200" y="5289550"/>
            <a:ext cx="14859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b="1">
                <a:solidFill>
                  <a:srgbClr val="FFFF00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Luxtera, 2005</a:t>
            </a:r>
          </a:p>
        </p:txBody>
      </p:sp>
      <p:sp>
        <p:nvSpPr>
          <p:cNvPr id="154635" name="Text Box 8"/>
          <p:cNvSpPr txBox="1">
            <a:spLocks noChangeArrowheads="1"/>
          </p:cNvSpPr>
          <p:nvPr/>
        </p:nvSpPr>
        <p:spPr bwMode="auto">
          <a:xfrm>
            <a:off x="1189038" y="5532438"/>
            <a:ext cx="133191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b="1">
                <a:solidFill>
                  <a:srgbClr val="FFFF00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UCSB, 2006</a:t>
            </a:r>
          </a:p>
        </p:txBody>
      </p:sp>
    </p:spTree>
    <p:extLst>
      <p:ext uri="{BB962C8B-B14F-4D97-AF65-F5344CB8AC3E}">
        <p14:creationId xmlns:p14="http://schemas.microsoft.com/office/powerpoint/2010/main" val="28507572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1527" y="-21894"/>
            <a:ext cx="7498080" cy="1143000"/>
          </a:xfrm>
        </p:spPr>
        <p:txBody>
          <a:bodyPr/>
          <a:lstStyle/>
          <a:p>
            <a:r>
              <a:rPr lang="en-US" dirty="0" smtClean="0"/>
              <a:t>Basic Optical Devices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619C8-A375-448C-891B-9999C6BE8E64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1965" y="3308980"/>
            <a:ext cx="4002016" cy="29508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75" y="1001002"/>
            <a:ext cx="4299800" cy="315079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491880" y="6312842"/>
            <a:ext cx="50050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The </a:t>
            </a:r>
            <a:r>
              <a:rPr lang="en-US" sz="2400" dirty="0"/>
              <a:t>crossing switching element (CSE). </a:t>
            </a:r>
          </a:p>
        </p:txBody>
      </p:sp>
      <p:sp>
        <p:nvSpPr>
          <p:cNvPr id="7" name="Rectangle 6"/>
          <p:cNvSpPr/>
          <p:nvPr/>
        </p:nvSpPr>
        <p:spPr>
          <a:xfrm>
            <a:off x="-14165" y="4116712"/>
            <a:ext cx="47870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T</a:t>
            </a:r>
            <a:r>
              <a:rPr lang="en-US" sz="2400" dirty="0" smtClean="0"/>
              <a:t>he </a:t>
            </a:r>
            <a:r>
              <a:rPr lang="en-US" sz="2400" dirty="0"/>
              <a:t>parallel switching element (PSE) 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5140567" y="1556792"/>
            <a:ext cx="2743801" cy="1080120"/>
          </a:xfrm>
          <a:prstGeom prst="wedgeRoundRectCallout">
            <a:avLst>
              <a:gd name="adj1" fmla="val -103370"/>
              <a:gd name="adj2" fmla="val -44811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Micro-Resonator </a:t>
            </a:r>
            <a:r>
              <a:rPr lang="en-US" sz="2400" dirty="0">
                <a:solidFill>
                  <a:srgbClr val="FF0000"/>
                </a:solidFill>
              </a:rPr>
              <a:t>(MRs) </a:t>
            </a:r>
          </a:p>
        </p:txBody>
      </p:sp>
    </p:spTree>
    <p:extLst>
      <p:ext uri="{BB962C8B-B14F-4D97-AF65-F5344CB8AC3E}">
        <p14:creationId xmlns:p14="http://schemas.microsoft.com/office/powerpoint/2010/main" val="16081970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/>
          <a:lstStyle/>
          <a:p>
            <a:r>
              <a:rPr lang="en-GB" dirty="0" smtClean="0"/>
              <a:t>Crosstalk noise in basic devices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-304800" y="1484991"/>
                <a:ext cx="9601200" cy="522495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indent="457200" algn="just"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fr-FR" sz="2400" b="1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id-ID" sz="24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𝑪𝒓𝑷</m:t>
                          </m:r>
                        </m:e>
                        <m:sub>
                          <m:r>
                            <a:rPr lang="id-ID" sz="24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𝒘𝒂𝒗𝒆𝒈𝒖𝒊𝒅𝒆</m:t>
                          </m:r>
                        </m:sub>
                        <m:sup>
                          <m:r>
                            <a:rPr lang="id-ID" sz="2400" b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ʎ</m:t>
                          </m:r>
                          <m:r>
                            <a:rPr lang="id-ID" sz="24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𝒊</m:t>
                          </m:r>
                        </m:sup>
                      </m:sSubSup>
                      <m:r>
                        <a:rPr lang="id-ID" sz="2400" b="1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 </m:t>
                      </m:r>
                      <m:nary>
                        <m:naryPr>
                          <m:chr m:val="∑"/>
                          <m:limLoc m:val="undOvr"/>
                          <m:ctrlPr>
                            <a:rPr lang="fr-FR" sz="2400" b="1" i="1">
                              <a:solidFill>
                                <a:srgbClr val="FF0000"/>
                              </a:solidFill>
                              <a:effectLst/>
                              <a:latin typeface="Cambria Math"/>
                              <a:ea typeface="Times New Roman" panose="02020603050405020304" pitchFamily="18" charset="0"/>
                            </a:rPr>
                          </m:ctrlPr>
                        </m:naryPr>
                        <m:sub>
                          <m:r>
                            <a:rPr lang="id-ID" sz="24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𝒍</m:t>
                          </m:r>
                          <m:r>
                            <a:rPr lang="id-ID" sz="2400" b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=</m:t>
                          </m:r>
                          <m:r>
                            <a:rPr lang="id-ID" sz="24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𝟏</m:t>
                          </m:r>
                        </m:sub>
                        <m:sup>
                          <m:r>
                            <a:rPr lang="id-ID" sz="24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𝑲</m:t>
                          </m:r>
                        </m:sup>
                        <m:e>
                          <m:nary>
                            <m:naryPr>
                              <m:chr m:val="∑"/>
                              <m:limLoc m:val="undOvr"/>
                              <m:ctrlPr>
                                <a:rPr lang="fr-FR" sz="2400" b="1" i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/>
                                  <a:ea typeface="Times New Roman" panose="02020603050405020304" pitchFamily="18" charset="0"/>
                                </a:rPr>
                              </m:ctrlPr>
                            </m:naryPr>
                            <m:sub>
                              <m:r>
                                <a:rPr lang="id-ID" sz="2400" b="1" i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𝒋</m:t>
                              </m:r>
                              <m:r>
                                <a:rPr lang="id-ID" sz="2400" b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id-ID" sz="2400" b="1" i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𝟏</m:t>
                              </m:r>
                            </m:sub>
                            <m:sup>
                              <m:r>
                                <a:rPr lang="id-ID" sz="2400" b="1" i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𝒋</m:t>
                              </m:r>
                              <m:r>
                                <a:rPr lang="id-ID" sz="2400" b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∄</m:t>
                              </m:r>
                              <m:r>
                                <a:rPr lang="id-ID" sz="2400" b="1" i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𝒊</m:t>
                              </m:r>
                            </m:sup>
                            <m:e>
                              <m:sSubSup>
                                <m:sSubSupPr>
                                  <m:ctrlPr>
                                    <a:rPr lang="fr-FR" sz="24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/>
                                      <a:ea typeface="Times New Roman" panose="020206030504050203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id-ID" sz="2400" b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∆</m:t>
                                  </m:r>
                                  <m:r>
                                    <a:rPr lang="id-ID" sz="24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𝒀</m:t>
                                  </m:r>
                                </m:e>
                                <m:sub>
                                  <m:r>
                                    <a:rPr lang="id-ID" sz="24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𝑾𝒍</m:t>
                                  </m:r>
                                </m:sub>
                                <m:sup>
                                  <m:r>
                                    <a:rPr lang="id-ID" sz="24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𝝀</m:t>
                                  </m:r>
                                  <m:r>
                                    <a:rPr lang="id-ID" sz="24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𝒋</m:t>
                                  </m:r>
                                </m:sup>
                              </m:sSubSup>
                            </m:e>
                          </m:nary>
                        </m:e>
                      </m:nary>
                    </m:oMath>
                  </m:oMathPara>
                </a14:m>
                <a:endParaRPr lang="fr-FR" sz="24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indent="457200" algn="just">
                  <a:spcAft>
                    <a:spcPts val="0"/>
                  </a:spcAft>
                </a:pPr>
                <a:r>
                  <a:rPr lang="id-ID" sz="2400" b="1" dirty="0" smtClean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</a:t>
                </a:r>
                <a:endParaRPr lang="fr-FR" sz="2400" b="1" dirty="0" smtClean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indent="457200" algn="just"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fr-FR" sz="2400" b="1" i="1">
                              <a:solidFill>
                                <a:srgbClr val="FF0000"/>
                              </a:solidFill>
                              <a:effectLst/>
                              <a:latin typeface="Cambria Math"/>
                              <a:ea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id-ID" sz="24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𝑪𝒓𝑷</m:t>
                          </m:r>
                        </m:e>
                        <m:sub>
                          <m:r>
                            <a:rPr lang="id-ID" sz="24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𝒏𝒐𝒅𝒆</m:t>
                          </m:r>
                        </m:sub>
                        <m:sup>
                          <m:r>
                            <a:rPr lang="id-ID" sz="2400" b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ʎ</m:t>
                          </m:r>
                          <m:r>
                            <a:rPr lang="id-ID" sz="24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𝒊</m:t>
                          </m:r>
                        </m:sup>
                      </m:sSubSup>
                      <m:r>
                        <a:rPr lang="id-ID" sz="2400" b="1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 </m:t>
                      </m:r>
                      <m:nary>
                        <m:naryPr>
                          <m:chr m:val="∑"/>
                          <m:limLoc m:val="undOvr"/>
                          <m:ctrlPr>
                            <a:rPr lang="fr-FR" sz="2400" b="1" i="1">
                              <a:solidFill>
                                <a:srgbClr val="FF0000"/>
                              </a:solidFill>
                              <a:effectLst/>
                              <a:latin typeface="Cambria Math"/>
                              <a:ea typeface="Times New Roman" panose="02020603050405020304" pitchFamily="18" charset="0"/>
                            </a:rPr>
                          </m:ctrlPr>
                        </m:naryPr>
                        <m:sub>
                          <m:r>
                            <a:rPr lang="id-ID" sz="24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𝒊</m:t>
                          </m:r>
                          <m:r>
                            <a:rPr lang="id-ID" sz="2400" b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=</m:t>
                          </m:r>
                          <m:r>
                            <a:rPr lang="id-ID" sz="24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𝟏</m:t>
                          </m:r>
                        </m:sub>
                        <m:sup>
                          <m:r>
                            <a:rPr lang="id-ID" sz="24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𝑳</m:t>
                          </m:r>
                        </m:sup>
                        <m:e>
                          <m:nary>
                            <m:naryPr>
                              <m:chr m:val="∑"/>
                              <m:limLoc m:val="undOvr"/>
                              <m:ctrlPr>
                                <a:rPr lang="fr-FR" sz="2400" b="1" i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/>
                                  <a:ea typeface="Times New Roman" panose="02020603050405020304" pitchFamily="18" charset="0"/>
                                </a:rPr>
                              </m:ctrlPr>
                            </m:naryPr>
                            <m:sub>
                              <m:r>
                                <a:rPr lang="id-ID" sz="2400" b="1" i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𝒋</m:t>
                              </m:r>
                              <m:r>
                                <a:rPr lang="id-ID" sz="2400" b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id-ID" sz="2400" b="1" i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𝟏</m:t>
                              </m:r>
                            </m:sub>
                            <m:sup>
                              <m:r>
                                <a:rPr lang="id-ID" sz="2400" b="1" i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𝒋</m:t>
                              </m:r>
                              <m:r>
                                <a:rPr lang="id-ID" sz="2400" b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∄</m:t>
                              </m:r>
                              <m:r>
                                <a:rPr lang="id-ID" sz="2400" b="1" i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𝒊</m:t>
                              </m:r>
                            </m:sup>
                            <m:e>
                              <m:sSubSup>
                                <m:sSubSupPr>
                                  <m:ctrlPr>
                                    <a:rPr lang="fr-FR" sz="24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/>
                                      <a:ea typeface="Times New Roman" panose="020206030504050203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id-ID" sz="2400" b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∆</m:t>
                                  </m:r>
                                  <m:r>
                                    <a:rPr lang="id-ID" sz="24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𝑿</m:t>
                                  </m:r>
                                </m:e>
                                <m:sub>
                                  <m:r>
                                    <a:rPr lang="id-ID" sz="24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𝑵𝒊</m:t>
                                  </m:r>
                                </m:sub>
                                <m:sup>
                                  <m:r>
                                    <a:rPr lang="id-ID" sz="24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𝝀</m:t>
                                  </m:r>
                                  <m:r>
                                    <a:rPr lang="id-ID" sz="24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𝒋</m:t>
                                  </m:r>
                                </m:sup>
                              </m:sSubSup>
                            </m:e>
                          </m:nary>
                        </m:e>
                      </m:nary>
                    </m:oMath>
                  </m:oMathPara>
                </a14:m>
                <a:endParaRPr lang="fr-FR" sz="24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indent="457200" algn="just">
                  <a:spcAft>
                    <a:spcPts val="0"/>
                  </a:spcAft>
                </a:pPr>
                <a:r>
                  <a:rPr lang="id-ID" sz="2400" b="1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 </a:t>
                </a:r>
                <a:endParaRPr lang="fr-FR" sz="24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indent="457200" algn="just">
                  <a:spcAft>
                    <a:spcPts val="0"/>
                  </a:spcAft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fr-FR" sz="2400" b="1" i="1">
                            <a:solidFill>
                              <a:srgbClr val="FF0000"/>
                            </a:solidFill>
                            <a:latin typeface="Cambria Math"/>
                            <a:ea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id-ID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𝐂𝐫𝐏</m:t>
                        </m:r>
                      </m:e>
                      <m:sub>
                        <m:r>
                          <a:rPr lang="id-ID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𝐍</m:t>
                        </m:r>
                      </m:sub>
                      <m:sup>
                        <m:r>
                          <a:rPr lang="id-ID" sz="2400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ʎ</m:t>
                        </m:r>
                        <m:r>
                          <a:rPr lang="id-ID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𝐢</m:t>
                        </m:r>
                      </m:sup>
                    </m:sSubSup>
                    <m:r>
                      <a:rPr lang="id-ID" sz="2400" b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 </m:t>
                    </m:r>
                    <m:sSubSup>
                      <m:sSubSupPr>
                        <m:ctrlPr>
                          <a:rPr lang="fr-FR" sz="2400" b="1" i="1">
                            <a:solidFill>
                              <a:srgbClr val="FF0000"/>
                            </a:solidFill>
                            <a:latin typeface="Cambria Math"/>
                            <a:ea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id-ID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𝐂𝐫𝐏</m:t>
                        </m:r>
                      </m:e>
                      <m:sub>
                        <m:r>
                          <a:rPr lang="id-ID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𝐰𝐚𝐯𝐞𝐠𝐮𝐢𝐝𝐞</m:t>
                        </m:r>
                      </m:sub>
                      <m:sup>
                        <m:r>
                          <a:rPr lang="id-ID" sz="2400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ʎ</m:t>
                        </m:r>
                        <m:r>
                          <a:rPr lang="id-ID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𝐢</m:t>
                        </m:r>
                      </m:sup>
                    </m:sSubSup>
                    <m:r>
                      <a:rPr lang="id-ID" sz="2400" b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</m:t>
                    </m:r>
                    <m:sSubSup>
                      <m:sSubSupPr>
                        <m:ctrlPr>
                          <a:rPr lang="fr-FR" sz="2400" b="1" i="1">
                            <a:solidFill>
                              <a:srgbClr val="FF0000"/>
                            </a:solidFill>
                            <a:latin typeface="Cambria Math"/>
                            <a:ea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id-ID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𝐂𝐫𝐏</m:t>
                        </m:r>
                      </m:e>
                      <m:sub>
                        <m:r>
                          <a:rPr lang="id-ID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𝐧𝐨𝐝𝐞</m:t>
                        </m:r>
                      </m:sub>
                      <m:sup>
                        <m:r>
                          <a:rPr lang="id-ID" sz="2400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ʎ</m:t>
                        </m:r>
                        <m:r>
                          <a:rPr lang="id-ID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𝐢</m:t>
                        </m:r>
                      </m:sup>
                    </m:sSubSup>
                  </m:oMath>
                </a14:m>
                <a:r>
                  <a:rPr lang="fr-FR" sz="2400" b="1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limLoc m:val="undOvr"/>
                        <m:ctrlPr>
                          <a:rPr lang="fr-FR" sz="2400" b="1" i="1">
                            <a:solidFill>
                              <a:srgbClr val="FF0000"/>
                            </a:solidFill>
                            <a:latin typeface="Cambria Math"/>
                            <a:ea typeface="Times New Roman" panose="02020603050405020304" pitchFamily="18" charset="0"/>
                          </a:rPr>
                        </m:ctrlPr>
                      </m:naryPr>
                      <m:sub>
                        <m:r>
                          <a:rPr lang="id-ID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𝐥</m:t>
                        </m:r>
                        <m:r>
                          <a:rPr lang="id-ID" sz="2400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=</m:t>
                        </m:r>
                        <m:r>
                          <a:rPr lang="id-ID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𝟏</m:t>
                        </m:r>
                      </m:sub>
                      <m:sup>
                        <m:r>
                          <a:rPr lang="id-ID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𝐊</m:t>
                        </m:r>
                      </m:sup>
                      <m:e>
                        <m:nary>
                          <m:naryPr>
                            <m:chr m:val="∑"/>
                            <m:limLoc m:val="undOvr"/>
                            <m:ctrlPr>
                              <a:rPr lang="fr-FR" sz="2400" b="1" i="1">
                                <a:solidFill>
                                  <a:srgbClr val="FF0000"/>
                                </a:solidFill>
                                <a:latin typeface="Cambria Math"/>
                                <a:ea typeface="Times New Roman" panose="02020603050405020304" pitchFamily="18" charset="0"/>
                              </a:rPr>
                            </m:ctrlPr>
                          </m:naryPr>
                          <m:sub>
                            <m:r>
                              <a:rPr lang="id-ID" sz="24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𝐣</m:t>
                            </m:r>
                            <m:r>
                              <a:rPr lang="id-ID" sz="2400" b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=</m:t>
                            </m:r>
                            <m:r>
                              <a:rPr lang="id-ID" sz="24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𝟏</m:t>
                            </m:r>
                          </m:sub>
                          <m:sup>
                            <m:r>
                              <a:rPr lang="id-ID" sz="24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𝐣</m:t>
                            </m:r>
                            <m:r>
                              <a:rPr lang="id-ID" sz="2400" b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∄</m:t>
                            </m:r>
                            <m:r>
                              <a:rPr lang="id-ID" sz="24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𝐢</m:t>
                            </m:r>
                          </m:sup>
                          <m:e>
                            <m:sSubSup>
                              <m:sSubSupPr>
                                <m:ctrlPr>
                                  <a:rPr lang="fr-FR" sz="2400" b="1" i="1">
                                    <a:solidFill>
                                      <a:srgbClr val="FF0000"/>
                                    </a:solidFill>
                                    <a:latin typeface="Cambria Math"/>
                                    <a:ea typeface="Times New Roman" panose="020206030504050203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id-ID" sz="2400" b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∆</m:t>
                                </m:r>
                                <m:r>
                                  <a:rPr lang="id-ID" sz="24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𝐘</m:t>
                                </m:r>
                              </m:e>
                              <m:sub>
                                <m:r>
                                  <a:rPr lang="id-ID" sz="24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𝐖𝐥</m:t>
                                </m:r>
                              </m:sub>
                              <m:sup>
                                <m:r>
                                  <a:rPr lang="id-ID" sz="24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𝛌</m:t>
                                </m:r>
                                <m:r>
                                  <a:rPr lang="id-ID" sz="24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𝐣</m:t>
                                </m:r>
                              </m:sup>
                            </m:sSubSup>
                          </m:e>
                        </m:nary>
                      </m:e>
                    </m:nary>
                    <m:r>
                      <a:rPr lang="id-ID" sz="2400" b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</m:t>
                    </m:r>
                    <m:nary>
                      <m:naryPr>
                        <m:chr m:val="∑"/>
                        <m:limLoc m:val="undOvr"/>
                        <m:ctrlPr>
                          <a:rPr lang="fr-FR" sz="2400" b="1" i="1">
                            <a:solidFill>
                              <a:srgbClr val="FF0000"/>
                            </a:solidFill>
                            <a:latin typeface="Cambria Math"/>
                            <a:ea typeface="Times New Roman" panose="02020603050405020304" pitchFamily="18" charset="0"/>
                          </a:rPr>
                        </m:ctrlPr>
                      </m:naryPr>
                      <m:sub>
                        <m:r>
                          <a:rPr lang="id-ID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𝐢</m:t>
                        </m:r>
                        <m:r>
                          <a:rPr lang="id-ID" sz="2400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=</m:t>
                        </m:r>
                        <m:r>
                          <a:rPr lang="id-ID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𝟏</m:t>
                        </m:r>
                      </m:sub>
                      <m:sup>
                        <m:r>
                          <a:rPr lang="id-ID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𝐋</m:t>
                        </m:r>
                      </m:sup>
                      <m:e>
                        <m:nary>
                          <m:naryPr>
                            <m:chr m:val="∑"/>
                            <m:limLoc m:val="undOvr"/>
                            <m:ctrlPr>
                              <a:rPr lang="fr-FR" sz="2400" b="1" i="1">
                                <a:solidFill>
                                  <a:srgbClr val="FF0000"/>
                                </a:solidFill>
                                <a:latin typeface="Cambria Math"/>
                                <a:ea typeface="Times New Roman" panose="02020603050405020304" pitchFamily="18" charset="0"/>
                              </a:rPr>
                            </m:ctrlPr>
                          </m:naryPr>
                          <m:sub>
                            <m:r>
                              <a:rPr lang="id-ID" sz="24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𝐣</m:t>
                            </m:r>
                            <m:r>
                              <a:rPr lang="id-ID" sz="2400" b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=</m:t>
                            </m:r>
                            <m:r>
                              <a:rPr lang="id-ID" sz="24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𝟏</m:t>
                            </m:r>
                          </m:sub>
                          <m:sup>
                            <m:r>
                              <a:rPr lang="id-ID" sz="24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𝐣</m:t>
                            </m:r>
                            <m:r>
                              <a:rPr lang="id-ID" sz="2400" b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∄</m:t>
                            </m:r>
                            <m:r>
                              <a:rPr lang="id-ID" sz="24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𝐢</m:t>
                            </m:r>
                          </m:sup>
                          <m:e>
                            <m:sSubSup>
                              <m:sSubSupPr>
                                <m:ctrlPr>
                                  <a:rPr lang="fr-FR" sz="2400" b="1" i="1">
                                    <a:solidFill>
                                      <a:srgbClr val="FF0000"/>
                                    </a:solidFill>
                                    <a:latin typeface="Cambria Math"/>
                                    <a:ea typeface="Times New Roman" panose="020206030504050203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id-ID" sz="2400" b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∆</m:t>
                                </m:r>
                                <m:r>
                                  <a:rPr lang="id-ID" sz="24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𝐗</m:t>
                                </m:r>
                              </m:e>
                              <m:sub>
                                <m:r>
                                  <a:rPr lang="id-ID" sz="24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𝐍𝐢</m:t>
                                </m:r>
                              </m:sub>
                              <m:sup>
                                <m:r>
                                  <a:rPr lang="id-ID" sz="24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𝛌</m:t>
                                </m:r>
                                <m:r>
                                  <a:rPr lang="id-ID" sz="24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𝐣</m:t>
                                </m:r>
                              </m:sup>
                            </m:sSubSup>
                          </m:e>
                        </m:nary>
                      </m:e>
                    </m:nary>
                  </m:oMath>
                </a14:m>
                <a:endParaRPr lang="en-GB" sz="2400" b="1" dirty="0" smtClean="0">
                  <a:solidFill>
                    <a:srgbClr val="FF0000"/>
                  </a:solidFill>
                  <a:latin typeface="Cambria Math" panose="02040503050406030204" pitchFamily="18" charset="0"/>
                  <a:ea typeface="Times New Roman" panose="02020603050405020304" pitchFamily="18" charset="0"/>
                </a:endParaRPr>
              </a:p>
              <a:p>
                <a:pPr indent="457200" algn="just">
                  <a:spcAft>
                    <a:spcPts val="0"/>
                  </a:spcAft>
                </a:pPr>
                <a:endParaRPr lang="en-GB" sz="2400" b="1" dirty="0" smtClean="0">
                  <a:solidFill>
                    <a:srgbClr val="FF0000"/>
                  </a:solidFill>
                  <a:latin typeface="Cambria Math" panose="02040503050406030204" pitchFamily="18" charset="0"/>
                  <a:ea typeface="Times New Roman" panose="02020603050405020304" pitchFamily="18" charset="0"/>
                </a:endParaRPr>
              </a:p>
              <a:p>
                <a:pPr indent="457200"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sz="2400" b="1" i="1">
                              <a:solidFill>
                                <a:srgbClr val="FF0000"/>
                              </a:solidFill>
                              <a:latin typeface="Cambria Math"/>
                              <a:ea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id-ID" sz="2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𝐒𝐍𝐑</m:t>
                          </m:r>
                        </m:e>
                        <m:sup>
                          <m:r>
                            <a:rPr lang="id-ID" sz="2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𝛌</m:t>
                          </m:r>
                          <m:r>
                            <a:rPr lang="id-ID" sz="2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𝐢</m:t>
                          </m:r>
                        </m:sup>
                      </m:sSup>
                      <m:r>
                        <a:rPr lang="id-ID" sz="2400" b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</m:t>
                      </m:r>
                      <m:r>
                        <a:rPr lang="id-ID" sz="24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𝟏𝟎𝐥𝐨𝐠</m:t>
                      </m:r>
                      <m:r>
                        <a:rPr lang="id-ID" sz="2400" b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⁡</m:t>
                      </m:r>
                      <m:d>
                        <m:dPr>
                          <m:ctrlPr>
                            <a:rPr lang="fr-FR" sz="2400" b="1" i="1">
                              <a:solidFill>
                                <a:srgbClr val="FF0000"/>
                              </a:solidFill>
                              <a:latin typeface="Cambria Math"/>
                              <a:ea typeface="Times New Roman" panose="020206030504050203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fr-FR" sz="2400" b="1" i="1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Times New Roman" panose="020206030504050203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fr-FR" sz="2400" b="1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Times New Roman" panose="020206030504050203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id-ID" sz="24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𝐏</m:t>
                                  </m:r>
                                </m:e>
                                <m:sub>
                                  <m:r>
                                    <a:rPr lang="id-ID" sz="24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𝐒𝐢𝐠𝐧𝐚𝐥</m:t>
                                  </m:r>
                                </m:sub>
                                <m:sup>
                                  <m:r>
                                    <a:rPr lang="id-ID" sz="24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𝛌</m:t>
                                  </m:r>
                                  <m:r>
                                    <a:rPr lang="id-ID" sz="24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𝐢</m:t>
                                  </m:r>
                                </m:sup>
                              </m:sSubSup>
                            </m:num>
                            <m:den>
                              <m:sSubSup>
                                <m:sSubSupPr>
                                  <m:ctrlPr>
                                    <a:rPr lang="fr-FR" sz="2400" b="1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Times New Roman" panose="020206030504050203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id-ID" sz="24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𝐏</m:t>
                                  </m:r>
                                </m:e>
                                <m:sub>
                                  <m:r>
                                    <a:rPr lang="id-ID" sz="24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𝐜𝐫𝐨𝐬𝐬𝐭𝐚𝐥𝐤</m:t>
                                  </m:r>
                                </m:sub>
                                <m:sup>
                                  <m:r>
                                    <a:rPr lang="id-ID" sz="24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𝛌</m:t>
                                  </m:r>
                                  <m:r>
                                    <a:rPr lang="id-ID" sz="24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𝐢</m:t>
                                  </m:r>
                                </m:sup>
                              </m:sSubSup>
                            </m:den>
                          </m:f>
                        </m:e>
                      </m:d>
                    </m:oMath>
                  </m:oMathPara>
                </a14:m>
                <a:endParaRPr lang="fr-FR" sz="2400" b="1" dirty="0">
                  <a:solidFill>
                    <a:srgbClr val="FF0000"/>
                  </a:solidFill>
                  <a:latin typeface="Cambria Math" panose="02040503050406030204" pitchFamily="18" charset="0"/>
                  <a:ea typeface="Times New Roman" panose="02020603050405020304" pitchFamily="18" charset="0"/>
                </a:endParaRPr>
              </a:p>
              <a:p>
                <a:pPr indent="457200" algn="just">
                  <a:spcAft>
                    <a:spcPts val="0"/>
                  </a:spcAft>
                </a:pPr>
                <a:endParaRPr lang="fr-FR" sz="2400" b="1" dirty="0">
                  <a:solidFill>
                    <a:srgbClr val="FF0000"/>
                  </a:solidFill>
                  <a:latin typeface="Cambria Math" panose="020405030504060302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04800" y="1484991"/>
                <a:ext cx="9601200" cy="522495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793073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Crosstalk noise in </a:t>
            </a:r>
            <a:r>
              <a:rPr lang="en-GB" dirty="0" err="1" smtClean="0"/>
              <a:t>ONoC</a:t>
            </a:r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131" y="1474788"/>
            <a:ext cx="8816269" cy="4697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3467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8100" y="-19050"/>
            <a:ext cx="8229600" cy="1143000"/>
          </a:xfrm>
        </p:spPr>
        <p:txBody>
          <a:bodyPr>
            <a:normAutofit/>
          </a:bodyPr>
          <a:lstStyle/>
          <a:p>
            <a:r>
              <a:rPr lang="en-GB" dirty="0" smtClean="0"/>
              <a:t>Crosstalk Detection and monitoring 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4"/>
          <a:srcRect l="14129" r="14801"/>
          <a:stretch/>
        </p:blipFill>
        <p:spPr>
          <a:xfrm>
            <a:off x="762000" y="1078391"/>
            <a:ext cx="7048500" cy="5551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3757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8100" y="-19050"/>
            <a:ext cx="8229600" cy="1143000"/>
          </a:xfrm>
        </p:spPr>
        <p:txBody>
          <a:bodyPr>
            <a:normAutofit/>
          </a:bodyPr>
          <a:lstStyle/>
          <a:p>
            <a:r>
              <a:rPr lang="en-GB" dirty="0" smtClean="0"/>
              <a:t>Crosstalk Detection and monitoring 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au 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56498507"/>
                  </p:ext>
                </p:extLst>
              </p:nvPr>
            </p:nvGraphicFramePr>
            <p:xfrm>
              <a:off x="152400" y="1123950"/>
              <a:ext cx="8763000" cy="5441983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2071603">
                      <a:extLst>
                        <a:ext uri="{9D8B030D-6E8A-4147-A177-3AD203B41FA5}">
                          <a16:colId xmlns:a16="http://schemas.microsoft.com/office/drawing/2014/main" xmlns="" val="1372324853"/>
                        </a:ext>
                      </a:extLst>
                    </a:gridCol>
                    <a:gridCol w="6691397">
                      <a:extLst>
                        <a:ext uri="{9D8B030D-6E8A-4147-A177-3AD203B41FA5}">
                          <a16:colId xmlns:a16="http://schemas.microsoft.com/office/drawing/2014/main" xmlns="" val="3150549679"/>
                        </a:ext>
                      </a:extLst>
                    </a:gridCol>
                  </a:tblGrid>
                  <a:tr h="777807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2400">
                              <a:effectLst/>
                            </a:rPr>
                            <a:t>Imperment Alarm</a:t>
                          </a:r>
                          <a:endParaRPr lang="fr-FR" sz="2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2400">
                              <a:effectLst/>
                            </a:rPr>
                            <a:t>Description</a:t>
                          </a:r>
                          <a:endParaRPr lang="fr-FR" sz="2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xmlns="" val="1323346614"/>
                      </a:ext>
                    </a:extLst>
                  </a:tr>
                  <a:tr h="1358630">
                    <a:tc>
                      <a:txBody>
                        <a:bodyPr/>
                        <a:lstStyle/>
                        <a:p>
                          <a:pPr algn="ctr" fontAlgn="base" hangingPunct="0">
                            <a:spcAft>
                              <a:spcPts val="0"/>
                            </a:spcAft>
                            <a:tabLst>
                              <a:tab pos="228600" algn="l"/>
                            </a:tabLst>
                          </a:pPr>
                          <a:r>
                            <a:rPr lang="en-US" sz="2400">
                              <a:effectLst/>
                            </a:rPr>
                            <a:t>No Crosstalk</a:t>
                          </a:r>
                          <a:endParaRPr lang="fr-FR" sz="2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2400">
                              <a:effectLst/>
                            </a:rPr>
                            <a:t> </a:t>
                          </a:r>
                          <a:endParaRPr lang="fr-FR" sz="2400">
                            <a:effectLst/>
                          </a:endParaRPr>
                        </a:p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2400">
                              <a:effectLst/>
                            </a:rPr>
                            <a:t>No detection of crosstalk (healthy signal)</a:t>
                          </a:r>
                          <a:endParaRPr lang="fr-FR" sz="2400">
                            <a:effectLst/>
                          </a:endParaRPr>
                        </a:p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GB" sz="2400">
                              <a:effectLst/>
                            </a:rPr>
                            <a:t> </a:t>
                          </a:r>
                          <a:endParaRPr lang="fr-FR" sz="2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xmlns="" val="3398499220"/>
                      </a:ext>
                    </a:extLst>
                  </a:tr>
                  <a:tr h="1257118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2400">
                              <a:effectLst/>
                            </a:rPr>
                            <a:t>Acceptable Crosstalk</a:t>
                          </a:r>
                          <a:endParaRPr lang="fr-FR" sz="2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fr-FR" sz="2400" i="1">
                                        <a:effectLst/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id-ID" sz="2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𝐶𝑟𝑃</m:t>
                                    </m:r>
                                  </m:e>
                                  <m:sub>
                                    <m:r>
                                      <a:rPr lang="id-ID" sz="2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sub>
                                  <m:sup>
                                    <m:r>
                                      <a:rPr lang="id-ID" sz="2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ʎ</m:t>
                                    </m:r>
                                    <m:r>
                                      <a:rPr lang="id-ID" sz="2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p>
                                </m:sSubSup>
                                <m:r>
                                  <a:rPr lang="id-ID" sz="2400">
                                    <a:effectLst/>
                                    <a:latin typeface="Cambria Math" panose="02040503050406030204" pitchFamily="18" charset="0"/>
                                  </a:rPr>
                                  <m:t> ≤ 3.2 </m:t>
                                </m:r>
                                <m:r>
                                  <a:rPr lang="id-ID" sz="2400">
                                    <a:effectLst/>
                                    <a:latin typeface="Cambria Math" panose="02040503050406030204" pitchFamily="18" charset="0"/>
                                  </a:rPr>
                                  <m:t>𝑑𝑏</m:t>
                                </m:r>
                                <m:r>
                                  <a:rPr lang="id-ID" sz="2400">
                                    <a:effectLst/>
                                    <a:latin typeface="Cambria Math" panose="02040503050406030204" pitchFamily="18" charset="0"/>
                                  </a:rPr>
                                  <m:t> &amp;&amp; </m:t>
                                </m:r>
                                <m:sSubSup>
                                  <m:sSubSupPr>
                                    <m:ctrlPr>
                                      <a:rPr lang="fr-FR" sz="2400" i="1">
                                        <a:effectLst/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GB" sz="2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𝐿</m:t>
                                    </m:r>
                                  </m:e>
                                  <m:sub>
                                    <m:r>
                                      <a:rPr lang="en-GB" sz="2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sub>
                                  <m:sup>
                                    <m:r>
                                      <a:rPr lang="id-ID" sz="2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ʎ</m:t>
                                    </m:r>
                                    <m:r>
                                      <a:rPr lang="id-ID" sz="2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p>
                                </m:sSubSup>
                                <m:r>
                                  <a:rPr lang="en-GB" sz="2400">
                                    <a:effectLst/>
                                    <a:latin typeface="Cambria Math" panose="02040503050406030204" pitchFamily="18" charset="0"/>
                                  </a:rPr>
                                  <m:t> ∈</m:t>
                                </m:r>
                                <m:sSubSup>
                                  <m:sSubSupPr>
                                    <m:ctrlPr>
                                      <a:rPr lang="fr-FR" sz="2400" i="1">
                                        <a:effectLst/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GB" sz="2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</m:e>
                                  <m:sub>
                                    <m:r>
                                      <a:rPr lang="en-GB" sz="2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𝑢𝑝𝑝𝑒𝑟</m:t>
                                    </m:r>
                                  </m:sub>
                                  <m:sup>
                                    <m:r>
                                      <a:rPr lang="id-ID" sz="2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ʎ</m:t>
                                    </m:r>
                                    <m:r>
                                      <a:rPr lang="id-ID" sz="2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p>
                                </m:sSubSup>
                                <m:r>
                                  <a:rPr lang="en-GB" sz="2400">
                                    <a:effectLst/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GB" sz="2400">
                                    <a:effectLst/>
                                    <a:latin typeface="Cambria Math" panose="02040503050406030204" pitchFamily="18" charset="0"/>
                                  </a:rPr>
                                  <m:t>𝑡h𝑒</m:t>
                                </m:r>
                                <m:r>
                                  <a:rPr lang="en-GB" sz="2400">
                                    <a:effectLst/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GB" sz="2400">
                                    <a:effectLst/>
                                    <a:latin typeface="Cambria Math" panose="02040503050406030204" pitchFamily="18" charset="0"/>
                                  </a:rPr>
                                  <m:t>𝑢𝑝𝑝𝑒𝑟h𝑎𝑙𝑓</m:t>
                                </m:r>
                                <m:r>
                                  <a:rPr lang="en-GB" sz="2400">
                                    <a:effectLst/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GB" sz="2400">
                                    <a:effectLst/>
                                    <a:latin typeface="Cambria Math" panose="02040503050406030204" pitchFamily="18" charset="0"/>
                                  </a:rPr>
                                  <m:t>𝑜𝑓</m:t>
                                </m:r>
                                <m:r>
                                  <a:rPr lang="en-GB" sz="2400">
                                    <a:effectLst/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GB" sz="2400">
                                    <a:effectLst/>
                                    <a:latin typeface="Cambria Math" panose="02040503050406030204" pitchFamily="18" charset="0"/>
                                  </a:rPr>
                                  <m:t>𝑡h𝑒</m:t>
                                </m:r>
                                <m:r>
                                  <a:rPr lang="en-GB" sz="2400">
                                    <a:effectLst/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GB" sz="2400">
                                    <a:effectLst/>
                                    <a:latin typeface="Cambria Math" panose="02040503050406030204" pitchFamily="18" charset="0"/>
                                  </a:rPr>
                                  <m:t>𝑟𝑜𝑢𝑡𝑒</m:t>
                                </m:r>
                                <m:r>
                                  <a:rPr lang="en-GB" sz="2400">
                                    <a:effectLst/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fr-FR" sz="2400">
                            <a:effectLst/>
                          </a:endParaRPr>
                        </a:p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GB" sz="2400">
                              <a:effectLst/>
                            </a:rPr>
                            <a:t> </a:t>
                          </a:r>
                          <a:endParaRPr lang="fr-FR" sz="2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xmlns="" val="3668463354"/>
                      </a:ext>
                    </a:extLst>
                  </a:tr>
                  <a:tr h="2048428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2400">
                              <a:effectLst/>
                            </a:rPr>
                            <a:t>Dangenrous Crosstalk</a:t>
                          </a:r>
                          <a:endParaRPr lang="fr-FR" sz="2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fr-FR" sz="2400" i="1">
                                        <a:effectLst/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id-ID" sz="2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𝐶𝑟𝑃</m:t>
                                    </m:r>
                                  </m:e>
                                  <m:sub>
                                    <m:r>
                                      <a:rPr lang="id-ID" sz="2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sub>
                                  <m:sup>
                                    <m:r>
                                      <a:rPr lang="id-ID" sz="2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ʎ</m:t>
                                    </m:r>
                                    <m:r>
                                      <a:rPr lang="id-ID" sz="2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p>
                                </m:sSubSup>
                                <m:r>
                                  <a:rPr lang="id-ID" sz="2400">
                                    <a:effectLst/>
                                    <a:latin typeface="Cambria Math" panose="02040503050406030204" pitchFamily="18" charset="0"/>
                                  </a:rPr>
                                  <m:t> &gt; 3.2 </m:t>
                                </m:r>
                                <m:r>
                                  <a:rPr lang="id-ID" sz="2400">
                                    <a:effectLst/>
                                    <a:latin typeface="Cambria Math" panose="02040503050406030204" pitchFamily="18" charset="0"/>
                                  </a:rPr>
                                  <m:t>𝑑𝑏</m:t>
                                </m:r>
                                <m:r>
                                  <a:rPr lang="id-ID" sz="2400">
                                    <a:effectLst/>
                                    <a:latin typeface="Cambria Math" panose="02040503050406030204" pitchFamily="18" charset="0"/>
                                  </a:rPr>
                                  <m:t>  ∀ </m:t>
                                </m:r>
                                <m:sSubSup>
                                  <m:sSubSupPr>
                                    <m:ctrlPr>
                                      <a:rPr lang="fr-FR" sz="2400" i="1">
                                        <a:effectLst/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GB" sz="2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𝐿</m:t>
                                    </m:r>
                                  </m:e>
                                  <m:sub>
                                    <m:r>
                                      <a:rPr lang="en-GB" sz="2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sub>
                                  <m:sup>
                                    <m:r>
                                      <a:rPr lang="id-ID" sz="2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ʎ</m:t>
                                    </m:r>
                                    <m:r>
                                      <a:rPr lang="id-ID" sz="2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p>
                                </m:sSubSup>
                                <m:d>
                                  <m:dPr>
                                    <m:ctrlPr>
                                      <a:rPr lang="fr-FR" sz="2400" i="1">
                                        <a:effectLst/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en-GB" sz="2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𝑐𝑟𝑜𝑠𝑠𝑡𝑎𝑙𝑘</m:t>
                                    </m:r>
                                    <m:r>
                                      <a:rPr lang="en-GB" sz="2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n-GB" sz="2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𝑙𝑜𝑐𝑎𝑡𝑖𝑜𝑛</m:t>
                                    </m:r>
                                    <m:r>
                                      <a:rPr lang="en-GB" sz="2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fr-FR" sz="2400" dirty="0">
                            <a:effectLst/>
                          </a:endParaRPr>
                        </a:p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2400" dirty="0">
                              <a:effectLst/>
                            </a:rPr>
                            <a:t>OR</a:t>
                          </a:r>
                          <a:endParaRPr lang="fr-FR" sz="2400" dirty="0">
                            <a:effectLst/>
                          </a:endParaRPr>
                        </a:p>
                        <a:p>
                          <a:pPr algn="ctr"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fr-FR" sz="2400" i="1">
                                        <a:effectLst/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id-ID" sz="2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𝐶𝑟𝑃</m:t>
                                    </m:r>
                                  </m:e>
                                  <m:sub>
                                    <m:r>
                                      <a:rPr lang="id-ID" sz="2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sub>
                                  <m:sup>
                                    <m:r>
                                      <a:rPr lang="id-ID" sz="2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ʎ</m:t>
                                    </m:r>
                                    <m:r>
                                      <a:rPr lang="id-ID" sz="2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p>
                                </m:sSubSup>
                                <m:r>
                                  <a:rPr lang="id-ID" sz="2400">
                                    <a:effectLst/>
                                    <a:latin typeface="Cambria Math" panose="02040503050406030204" pitchFamily="18" charset="0"/>
                                  </a:rPr>
                                  <m:t> ≤ 3.2 </m:t>
                                </m:r>
                                <m:r>
                                  <a:rPr lang="id-ID" sz="2400">
                                    <a:effectLst/>
                                    <a:latin typeface="Cambria Math" panose="02040503050406030204" pitchFamily="18" charset="0"/>
                                  </a:rPr>
                                  <m:t>𝑑𝑏</m:t>
                                </m:r>
                                <m:r>
                                  <a:rPr lang="id-ID" sz="2400">
                                    <a:effectLst/>
                                    <a:latin typeface="Cambria Math" panose="02040503050406030204" pitchFamily="18" charset="0"/>
                                  </a:rPr>
                                  <m:t> &amp;&amp; </m:t>
                                </m:r>
                                <m:sSubSup>
                                  <m:sSubSupPr>
                                    <m:ctrlPr>
                                      <a:rPr lang="fr-FR" sz="2400" i="1">
                                        <a:effectLst/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GB" sz="2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𝐿</m:t>
                                    </m:r>
                                  </m:e>
                                  <m:sub>
                                    <m:r>
                                      <a:rPr lang="en-GB" sz="2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sub>
                                  <m:sup>
                                    <m:r>
                                      <a:rPr lang="id-ID" sz="2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ʎ</m:t>
                                    </m:r>
                                    <m:r>
                                      <a:rPr lang="id-ID" sz="2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p>
                                </m:sSubSup>
                                <m:r>
                                  <a:rPr lang="en-GB" sz="2400">
                                    <a:effectLst/>
                                    <a:latin typeface="Cambria Math" panose="02040503050406030204" pitchFamily="18" charset="0"/>
                                  </a:rPr>
                                  <m:t> ∈</m:t>
                                </m:r>
                                <m:sSubSup>
                                  <m:sSubSupPr>
                                    <m:ctrlPr>
                                      <a:rPr lang="fr-FR" sz="2400" i="1">
                                        <a:effectLst/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GB" sz="2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</m:e>
                                  <m:sub>
                                    <m:r>
                                      <a:rPr lang="en-GB" sz="2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𝑙𝑜𝑤𝑒𝑟</m:t>
                                    </m:r>
                                  </m:sub>
                                  <m:sup>
                                    <m:r>
                                      <a:rPr lang="id-ID" sz="2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ʎ</m:t>
                                    </m:r>
                                    <m:r>
                                      <a:rPr lang="id-ID" sz="2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p>
                                </m:sSubSup>
                                <m:r>
                                  <a:rPr lang="en-GB" sz="2400">
                                    <a:effectLst/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GB" sz="2400">
                                    <a:effectLst/>
                                    <a:latin typeface="Cambria Math" panose="02040503050406030204" pitchFamily="18" charset="0"/>
                                  </a:rPr>
                                  <m:t>𝑡h𝑒</m:t>
                                </m:r>
                                <m:r>
                                  <a:rPr lang="en-GB" sz="2400">
                                    <a:effectLst/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GB" sz="2400">
                                    <a:effectLst/>
                                    <a:latin typeface="Cambria Math" panose="02040503050406030204" pitchFamily="18" charset="0"/>
                                  </a:rPr>
                                  <m:t>𝑙𝑜𝑤𝑒𝑟h𝑎𝑙𝑓</m:t>
                                </m:r>
                                <m:r>
                                  <a:rPr lang="en-GB" sz="2400">
                                    <a:effectLst/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GB" sz="2400">
                                    <a:effectLst/>
                                    <a:latin typeface="Cambria Math" panose="02040503050406030204" pitchFamily="18" charset="0"/>
                                  </a:rPr>
                                  <m:t>𝑜𝑓</m:t>
                                </m:r>
                                <m:r>
                                  <a:rPr lang="en-GB" sz="2400">
                                    <a:effectLst/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GB" sz="2400">
                                    <a:effectLst/>
                                    <a:latin typeface="Cambria Math" panose="02040503050406030204" pitchFamily="18" charset="0"/>
                                  </a:rPr>
                                  <m:t>𝑡h𝑒</m:t>
                                </m:r>
                                <m:r>
                                  <a:rPr lang="en-GB" sz="2400">
                                    <a:effectLst/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GB" sz="2400">
                                    <a:effectLst/>
                                    <a:latin typeface="Cambria Math" panose="02040503050406030204" pitchFamily="18" charset="0"/>
                                  </a:rPr>
                                  <m:t>𝑟𝑜𝑢𝑡𝑒</m:t>
                                </m:r>
                                <m:r>
                                  <a:rPr lang="en-GB" sz="2400">
                                    <a:effectLst/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fr-FR" sz="2400" dirty="0">
                            <a:effectLst/>
                          </a:endParaRPr>
                        </a:p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2400" dirty="0">
                              <a:effectLst/>
                            </a:rPr>
                            <a:t> </a:t>
                          </a:r>
                          <a:endParaRPr lang="fr-FR" sz="24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xmlns="" val="165274359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au 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56498507"/>
                  </p:ext>
                </p:extLst>
              </p:nvPr>
            </p:nvGraphicFramePr>
            <p:xfrm>
              <a:off x="152400" y="1123950"/>
              <a:ext cx="8763000" cy="5441983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2071603">
                      <a:extLst>
                        <a:ext uri="{9D8B030D-6E8A-4147-A177-3AD203B41FA5}">
                          <a16:colId xmlns:a16="http://schemas.microsoft.com/office/drawing/2014/main" val="1372324853"/>
                        </a:ext>
                      </a:extLst>
                    </a:gridCol>
                    <a:gridCol w="6691397">
                      <a:extLst>
                        <a:ext uri="{9D8B030D-6E8A-4147-A177-3AD203B41FA5}">
                          <a16:colId xmlns:a16="http://schemas.microsoft.com/office/drawing/2014/main" val="3150549679"/>
                        </a:ext>
                      </a:extLst>
                    </a:gridCol>
                  </a:tblGrid>
                  <a:tr h="777807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2400">
                              <a:effectLst/>
                            </a:rPr>
                            <a:t>Imperment Alarm</a:t>
                          </a:r>
                          <a:endParaRPr lang="fr-FR" sz="2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2400">
                              <a:effectLst/>
                            </a:rPr>
                            <a:t>Description</a:t>
                          </a:r>
                          <a:endParaRPr lang="fr-FR" sz="2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323346614"/>
                      </a:ext>
                    </a:extLst>
                  </a:tr>
                  <a:tr h="1358630">
                    <a:tc>
                      <a:txBody>
                        <a:bodyPr/>
                        <a:lstStyle/>
                        <a:p>
                          <a:pPr algn="ctr" fontAlgn="base" hangingPunct="0">
                            <a:spcAft>
                              <a:spcPts val="0"/>
                            </a:spcAft>
                            <a:tabLst>
                              <a:tab pos="228600" algn="l"/>
                            </a:tabLst>
                          </a:pPr>
                          <a:r>
                            <a:rPr lang="en-US" sz="2400">
                              <a:effectLst/>
                            </a:rPr>
                            <a:t>No Crosstalk</a:t>
                          </a:r>
                          <a:endParaRPr lang="fr-FR" sz="2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2400">
                              <a:effectLst/>
                            </a:rPr>
                            <a:t> </a:t>
                          </a:r>
                          <a:endParaRPr lang="fr-FR" sz="2400">
                            <a:effectLst/>
                          </a:endParaRPr>
                        </a:p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2400">
                              <a:effectLst/>
                            </a:rPr>
                            <a:t>No detection of crosstalk (healthy signal)</a:t>
                          </a:r>
                          <a:endParaRPr lang="fr-FR" sz="2400">
                            <a:effectLst/>
                          </a:endParaRPr>
                        </a:p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GB" sz="2400">
                              <a:effectLst/>
                            </a:rPr>
                            <a:t> </a:t>
                          </a:r>
                          <a:endParaRPr lang="fr-FR" sz="2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398499220"/>
                      </a:ext>
                    </a:extLst>
                  </a:tr>
                  <a:tr h="1257118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2400">
                              <a:effectLst/>
                            </a:rPr>
                            <a:t>Acceptable Crosstalk</a:t>
                          </a:r>
                          <a:endParaRPr lang="fr-FR" sz="2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0" marB="0" anchor="ctr">
                        <a:blipFill>
                          <a:blip r:embed="rId4"/>
                          <a:stretch>
                            <a:fillRect l="-31148" t="-175728" r="-364" b="-16456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68463354"/>
                      </a:ext>
                    </a:extLst>
                  </a:tr>
                  <a:tr h="2048428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2400">
                              <a:effectLst/>
                            </a:rPr>
                            <a:t>Dangenrous Crosstalk</a:t>
                          </a:r>
                          <a:endParaRPr lang="fr-FR" sz="2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0" marB="0" anchor="ctr">
                        <a:blipFill>
                          <a:blip r:embed="rId4"/>
                          <a:stretch>
                            <a:fillRect l="-31148" t="-168546" r="-364" b="-59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52743591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8665850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8100" y="-19050"/>
            <a:ext cx="8229600" cy="1143000"/>
          </a:xfrm>
        </p:spPr>
        <p:txBody>
          <a:bodyPr>
            <a:normAutofit/>
          </a:bodyPr>
          <a:lstStyle/>
          <a:p>
            <a:r>
              <a:rPr lang="en-GB" dirty="0" smtClean="0"/>
              <a:t>Crosstalk Detection and monitoring 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eau 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25158800"/>
                  </p:ext>
                </p:extLst>
              </p:nvPr>
            </p:nvGraphicFramePr>
            <p:xfrm>
              <a:off x="438150" y="838200"/>
              <a:ext cx="8686800" cy="6203760"/>
            </p:xfrm>
            <a:graphic>
              <a:graphicData uri="http://schemas.openxmlformats.org/drawingml/2006/table">
                <a:tbl>
                  <a:tblPr firstRow="1" firstCol="1" bandRow="1">
                    <a:tableStyleId>{912C8C85-51F0-491E-9774-3900AFEF0FD7}</a:tableStyleId>
                  </a:tblPr>
                  <a:tblGrid>
                    <a:gridCol w="8686800">
                      <a:extLst>
                        <a:ext uri="{9D8B030D-6E8A-4147-A177-3AD203B41FA5}">
                          <a16:colId xmlns:a16="http://schemas.microsoft.com/office/drawing/2014/main" xmlns="" val="1347521788"/>
                        </a:ext>
                      </a:extLst>
                    </a:gridCol>
                  </a:tblGrid>
                  <a:tr h="757093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  <a:tabLst>
                              <a:tab pos="228600" algn="l"/>
                            </a:tabLst>
                          </a:pPr>
                          <a:r>
                            <a:rPr lang="en-US" sz="2800" dirty="0">
                              <a:effectLst/>
                            </a:rPr>
                            <a:t>Algorithm 1. Crosstalk noise Monitoring</a:t>
                          </a:r>
                          <a:endParaRPr lang="fr-FR" sz="2800" dirty="0">
                            <a:effectLst/>
                          </a:endParaRPr>
                        </a:p>
                        <a:p>
                          <a:pPr algn="just"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effectLst/>
                            </a:rPr>
                            <a:t> </a:t>
                          </a:r>
                          <a:endParaRPr lang="fr-FR" sz="2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xmlns="" val="1125170124"/>
                      </a:ext>
                    </a:extLst>
                  </a:tr>
                  <a:tr h="5446667">
                    <a:tc>
                      <a:txBody>
                        <a:bodyPr/>
                        <a:lstStyle/>
                        <a:p>
                          <a:pPr marL="203835" indent="1373505">
                            <a:spcAft>
                              <a:spcPts val="0"/>
                            </a:spcAft>
                            <a:tabLst>
                              <a:tab pos="228600" algn="l"/>
                            </a:tabLst>
                          </a:pPr>
                          <a:r>
                            <a:rPr lang="en-US" sz="2000" dirty="0">
                              <a:effectLst/>
                            </a:rPr>
                            <a:t>FOR </a:t>
                          </a:r>
                          <a:r>
                            <a:rPr lang="en-US" sz="2000" dirty="0" err="1">
                              <a:effectLst/>
                            </a:rPr>
                            <a:t>ʎi</a:t>
                          </a:r>
                          <a:r>
                            <a:rPr lang="en-US" sz="2000" dirty="0">
                              <a:effectLst/>
                            </a:rPr>
                            <a:t>=1 to 32</a:t>
                          </a:r>
                          <a:endParaRPr lang="fr-FR" sz="2000" dirty="0">
                            <a:effectLst/>
                          </a:endParaRPr>
                        </a:p>
                        <a:p>
                          <a:pPr indent="1620520">
                            <a:spcAft>
                              <a:spcPts val="0"/>
                            </a:spcAft>
                            <a:tabLst>
                              <a:tab pos="228600" algn="l"/>
                            </a:tabLst>
                          </a:pPr>
                          <a:r>
                            <a:rPr lang="en-US" sz="2000" dirty="0">
                              <a:effectLst/>
                            </a:rPr>
                            <a:t>IF (Crosstalk detection = 1) Then</a:t>
                          </a:r>
                          <a:endParaRPr lang="fr-FR" sz="2000" dirty="0">
                            <a:effectLst/>
                          </a:endParaRPr>
                        </a:p>
                        <a:p>
                          <a:pPr indent="1620520">
                            <a:spcAft>
                              <a:spcPts val="0"/>
                            </a:spcAft>
                            <a:tabLst>
                              <a:tab pos="228600" algn="l"/>
                            </a:tabLst>
                          </a:pPr>
                          <a:r>
                            <a:rPr lang="en-US" sz="2000" dirty="0">
                              <a:effectLst/>
                            </a:rPr>
                            <a:t> </a:t>
                          </a:r>
                          <a:endParaRPr lang="fr-FR" sz="2000" dirty="0">
                            <a:effectLst/>
                          </a:endParaRPr>
                        </a:p>
                        <a:p>
                          <a:pPr indent="1620520">
                            <a:spcAft>
                              <a:spcPts val="0"/>
                            </a:spcAft>
                            <a:tabLst>
                              <a:tab pos="228600" algn="l"/>
                            </a:tabLst>
                          </a:pPr>
                          <a:r>
                            <a:rPr lang="en-US" sz="2000" dirty="0">
                              <a:effectLst/>
                            </a:rPr>
                            <a:t>	IF (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fr-FR" sz="2000" i="1">
                                      <a:effectLst/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id-ID" sz="2000">
                                      <a:effectLst/>
                                      <a:latin typeface="Cambria Math" panose="02040503050406030204" pitchFamily="18" charset="0"/>
                                    </a:rPr>
                                    <m:t>𝐶𝑟𝑃</m:t>
                                  </m:r>
                                </m:e>
                                <m:sub>
                                  <m:r>
                                    <a:rPr lang="id-ID" sz="2000">
                                      <a:effectLst/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sub>
                                <m:sup>
                                  <m:r>
                                    <a:rPr lang="id-ID" sz="2000">
                                      <a:effectLst/>
                                      <a:latin typeface="Cambria Math" panose="02040503050406030204" pitchFamily="18" charset="0"/>
                                    </a:rPr>
                                    <m:t>ʎ</m:t>
                                  </m:r>
                                  <m:r>
                                    <a:rPr lang="id-ID" sz="2000">
                                      <a:effectLst/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p>
                              </m:sSubSup>
                              <m:r>
                                <a:rPr lang="id-ID" sz="2000">
                                  <a:effectLst/>
                                  <a:latin typeface="Cambria Math" panose="02040503050406030204" pitchFamily="18" charset="0"/>
                                </a:rPr>
                                <m:t> &gt; 3.2 </m:t>
                              </m:r>
                              <m:r>
                                <a:rPr lang="id-ID" sz="2000">
                                  <a:effectLst/>
                                  <a:latin typeface="Cambria Math" panose="02040503050406030204" pitchFamily="18" charset="0"/>
                                </a:rPr>
                                <m:t>𝑑𝑏</m:t>
                              </m:r>
                            </m:oMath>
                          </a14:m>
                          <a:r>
                            <a:rPr lang="en-GB" sz="2000" dirty="0">
                              <a:effectLst/>
                            </a:rPr>
                            <a:t>) Then</a:t>
                          </a:r>
                          <a:endParaRPr lang="fr-FR" sz="2000" dirty="0">
                            <a:effectLst/>
                          </a:endParaRPr>
                        </a:p>
                        <a:p>
                          <a:pPr indent="1620520">
                            <a:spcAft>
                              <a:spcPts val="0"/>
                            </a:spcAft>
                            <a:tabLst>
                              <a:tab pos="228600" algn="l"/>
                            </a:tabLst>
                          </a:pPr>
                          <a:r>
                            <a:rPr lang="en-GB" sz="2000" dirty="0">
                              <a:effectLst/>
                            </a:rPr>
                            <a:t>		</a:t>
                          </a:r>
                          <a:r>
                            <a:rPr lang="en-GB" sz="2000" dirty="0" err="1">
                              <a:effectLst/>
                            </a:rPr>
                            <a:t>Imperment</a:t>
                          </a:r>
                          <a:r>
                            <a:rPr lang="en-GB" sz="2000" dirty="0">
                              <a:effectLst/>
                            </a:rPr>
                            <a:t> Alarm = Dangerous Crosstalk</a:t>
                          </a:r>
                          <a:endParaRPr lang="fr-FR" sz="2000" dirty="0">
                            <a:effectLst/>
                          </a:endParaRPr>
                        </a:p>
                        <a:p>
                          <a:pPr indent="1620520">
                            <a:spcAft>
                              <a:spcPts val="0"/>
                            </a:spcAft>
                            <a:tabLst>
                              <a:tab pos="228600" algn="l"/>
                            </a:tabLst>
                          </a:pPr>
                          <a:r>
                            <a:rPr lang="en-GB" sz="2000" dirty="0">
                              <a:effectLst/>
                            </a:rPr>
                            <a:t> </a:t>
                          </a:r>
                          <a:endParaRPr lang="fr-FR" sz="2000" dirty="0">
                            <a:effectLst/>
                          </a:endParaRPr>
                        </a:p>
                        <a:p>
                          <a:pPr indent="1620520">
                            <a:spcAft>
                              <a:spcPts val="0"/>
                            </a:spcAft>
                            <a:tabLst>
                              <a:tab pos="228600" algn="l"/>
                            </a:tabLst>
                          </a:pPr>
                          <a:r>
                            <a:rPr lang="en-GB" sz="2000" dirty="0">
                              <a:effectLst/>
                            </a:rPr>
                            <a:t>	Else IF </a:t>
                          </a:r>
                          <a:r>
                            <a:rPr lang="en-US" sz="2000" dirty="0">
                              <a:effectLst/>
                            </a:rPr>
                            <a:t>(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fr-FR" sz="2000" i="1">
                                      <a:effectLst/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id-ID" sz="2000">
                                      <a:effectLst/>
                                      <a:latin typeface="Cambria Math" panose="02040503050406030204" pitchFamily="18" charset="0"/>
                                    </a:rPr>
                                    <m:t>𝐶𝑟𝑃</m:t>
                                  </m:r>
                                </m:e>
                                <m:sub>
                                  <m:r>
                                    <a:rPr lang="id-ID" sz="2000">
                                      <a:effectLst/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sub>
                                <m:sup>
                                  <m:r>
                                    <a:rPr lang="id-ID" sz="2000">
                                      <a:effectLst/>
                                      <a:latin typeface="Cambria Math" panose="02040503050406030204" pitchFamily="18" charset="0"/>
                                    </a:rPr>
                                    <m:t>ʎ</m:t>
                                  </m:r>
                                  <m:r>
                                    <a:rPr lang="id-ID" sz="2000">
                                      <a:effectLst/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p>
                              </m:sSubSup>
                              <m:r>
                                <a:rPr lang="id-ID" sz="2000">
                                  <a:effectLst/>
                                  <a:latin typeface="Cambria Math" panose="02040503050406030204" pitchFamily="18" charset="0"/>
                                </a:rPr>
                                <m:t> ≤ 3.2 </m:t>
                              </m:r>
                              <m:r>
                                <a:rPr lang="id-ID" sz="2000">
                                  <a:effectLst/>
                                  <a:latin typeface="Cambria Math" panose="02040503050406030204" pitchFamily="18" charset="0"/>
                                </a:rPr>
                                <m:t>𝑑𝑏</m:t>
                              </m:r>
                              <m:r>
                                <a:rPr lang="id-ID" sz="2000">
                                  <a:effectLst/>
                                  <a:latin typeface="Cambria Math" panose="02040503050406030204" pitchFamily="18" charset="0"/>
                                </a:rPr>
                                <m:t> &amp;&amp; </m:t>
                              </m:r>
                              <m:sSubSup>
                                <m:sSubSupPr>
                                  <m:ctrlPr>
                                    <a:rPr lang="fr-FR" sz="2000" i="1">
                                      <a:effectLst/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en-GB" sz="2000">
                                      <a:effectLst/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  <m:sub>
                                  <m:r>
                                    <a:rPr lang="en-GB" sz="2000">
                                      <a:effectLst/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sub>
                                <m:sup>
                                  <m:r>
                                    <a:rPr lang="id-ID" sz="2000">
                                      <a:effectLst/>
                                      <a:latin typeface="Cambria Math" panose="02040503050406030204" pitchFamily="18" charset="0"/>
                                    </a:rPr>
                                    <m:t>ʎ</m:t>
                                  </m:r>
                                  <m:r>
                                    <a:rPr lang="id-ID" sz="2000">
                                      <a:effectLst/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p>
                              </m:sSubSup>
                              <m:r>
                                <a:rPr lang="en-GB" sz="2000">
                                  <a:effectLst/>
                                  <a:latin typeface="Cambria Math" panose="02040503050406030204" pitchFamily="18" charset="0"/>
                                </a:rPr>
                                <m:t> ∈</m:t>
                              </m:r>
                              <m:sSubSup>
                                <m:sSubSupPr>
                                  <m:ctrlPr>
                                    <a:rPr lang="fr-FR" sz="2000" i="1">
                                      <a:effectLst/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en-GB" sz="2000">
                                      <a:effectLst/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GB" sz="2000">
                                      <a:effectLst/>
                                      <a:latin typeface="Cambria Math" panose="02040503050406030204" pitchFamily="18" charset="0"/>
                                    </a:rPr>
                                    <m:t>𝑙𝑜𝑤𝑒𝑟</m:t>
                                  </m:r>
                                </m:sub>
                                <m:sup>
                                  <m:r>
                                    <a:rPr lang="id-ID" sz="2000">
                                      <a:effectLst/>
                                      <a:latin typeface="Cambria Math" panose="02040503050406030204" pitchFamily="18" charset="0"/>
                                    </a:rPr>
                                    <m:t>ʎ</m:t>
                                  </m:r>
                                  <m:r>
                                    <a:rPr lang="id-ID" sz="2000">
                                      <a:effectLst/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p>
                              </m:sSubSup>
                            </m:oMath>
                          </a14:m>
                          <a:r>
                            <a:rPr lang="en-GB" sz="2000" dirty="0">
                              <a:effectLst/>
                            </a:rPr>
                            <a:t>) Then</a:t>
                          </a:r>
                          <a:r>
                            <a:rPr lang="en-US" sz="2000" dirty="0">
                              <a:effectLst/>
                            </a:rPr>
                            <a:t>      </a:t>
                          </a:r>
                          <a:endParaRPr lang="fr-FR" sz="2000" dirty="0">
                            <a:effectLst/>
                          </a:endParaRPr>
                        </a:p>
                        <a:p>
                          <a:pPr indent="1620520">
                            <a:spcAft>
                              <a:spcPts val="0"/>
                            </a:spcAft>
                            <a:tabLst>
                              <a:tab pos="228600" algn="l"/>
                            </a:tabLst>
                          </a:pPr>
                          <a:r>
                            <a:rPr lang="en-GB" sz="2000" dirty="0">
                              <a:effectLst/>
                            </a:rPr>
                            <a:t>		</a:t>
                          </a:r>
                          <a:r>
                            <a:rPr lang="en-GB" sz="2000" dirty="0" err="1">
                              <a:effectLst/>
                            </a:rPr>
                            <a:t>Imperment</a:t>
                          </a:r>
                          <a:r>
                            <a:rPr lang="en-GB" sz="2000" dirty="0">
                              <a:effectLst/>
                            </a:rPr>
                            <a:t> Alarm = Dangerous Crosstalk</a:t>
                          </a:r>
                          <a:endParaRPr lang="fr-FR" sz="2000" dirty="0">
                            <a:effectLst/>
                          </a:endParaRPr>
                        </a:p>
                        <a:p>
                          <a:pPr indent="1620520">
                            <a:spcAft>
                              <a:spcPts val="0"/>
                            </a:spcAft>
                            <a:tabLst>
                              <a:tab pos="228600" algn="l"/>
                            </a:tabLst>
                          </a:pPr>
                          <a:r>
                            <a:rPr lang="en-US" sz="2000" dirty="0">
                              <a:effectLst/>
                            </a:rPr>
                            <a:t> </a:t>
                          </a:r>
                          <a:endParaRPr lang="fr-FR" sz="2000" dirty="0">
                            <a:effectLst/>
                          </a:endParaRPr>
                        </a:p>
                        <a:p>
                          <a:pPr indent="1620520">
                            <a:spcAft>
                              <a:spcPts val="0"/>
                            </a:spcAft>
                            <a:tabLst>
                              <a:tab pos="228600" algn="l"/>
                            </a:tabLst>
                          </a:pPr>
                          <a:r>
                            <a:rPr lang="en-GB" sz="2000" dirty="0">
                              <a:effectLst/>
                            </a:rPr>
                            <a:t>	Else IF </a:t>
                          </a:r>
                          <a:r>
                            <a:rPr lang="en-US" sz="2000" dirty="0">
                              <a:effectLst/>
                            </a:rPr>
                            <a:t>(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fr-FR" sz="2000" i="1">
                                      <a:effectLst/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id-ID" sz="2000">
                                      <a:effectLst/>
                                      <a:latin typeface="Cambria Math" panose="02040503050406030204" pitchFamily="18" charset="0"/>
                                    </a:rPr>
                                    <m:t>𝐶𝑟𝑃</m:t>
                                  </m:r>
                                </m:e>
                                <m:sub>
                                  <m:r>
                                    <a:rPr lang="id-ID" sz="2000">
                                      <a:effectLst/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sub>
                                <m:sup>
                                  <m:r>
                                    <a:rPr lang="id-ID" sz="2000">
                                      <a:effectLst/>
                                      <a:latin typeface="Cambria Math" panose="02040503050406030204" pitchFamily="18" charset="0"/>
                                    </a:rPr>
                                    <m:t>ʎ</m:t>
                                  </m:r>
                                  <m:r>
                                    <a:rPr lang="id-ID" sz="2000">
                                      <a:effectLst/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p>
                              </m:sSubSup>
                              <m:r>
                                <a:rPr lang="id-ID" sz="2000">
                                  <a:effectLst/>
                                  <a:latin typeface="Cambria Math" panose="02040503050406030204" pitchFamily="18" charset="0"/>
                                </a:rPr>
                                <m:t> ≤ 3.2 </m:t>
                              </m:r>
                              <m:r>
                                <a:rPr lang="id-ID" sz="2000">
                                  <a:effectLst/>
                                  <a:latin typeface="Cambria Math" panose="02040503050406030204" pitchFamily="18" charset="0"/>
                                </a:rPr>
                                <m:t>𝑑𝑏</m:t>
                              </m:r>
                              <m:r>
                                <a:rPr lang="id-ID" sz="2000">
                                  <a:effectLst/>
                                  <a:latin typeface="Cambria Math" panose="02040503050406030204" pitchFamily="18" charset="0"/>
                                </a:rPr>
                                <m:t> &amp;&amp; </m:t>
                              </m:r>
                              <m:sSubSup>
                                <m:sSubSupPr>
                                  <m:ctrlPr>
                                    <a:rPr lang="fr-FR" sz="2000" i="1">
                                      <a:effectLst/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en-GB" sz="2000">
                                      <a:effectLst/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  <m:sub>
                                  <m:r>
                                    <a:rPr lang="en-GB" sz="2000">
                                      <a:effectLst/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sub>
                                <m:sup>
                                  <m:r>
                                    <a:rPr lang="id-ID" sz="2000">
                                      <a:effectLst/>
                                      <a:latin typeface="Cambria Math" panose="02040503050406030204" pitchFamily="18" charset="0"/>
                                    </a:rPr>
                                    <m:t>ʎ</m:t>
                                  </m:r>
                                  <m:r>
                                    <a:rPr lang="id-ID" sz="2000">
                                      <a:effectLst/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p>
                              </m:sSubSup>
                              <m:r>
                                <a:rPr lang="en-GB" sz="2000">
                                  <a:effectLst/>
                                  <a:latin typeface="Cambria Math" panose="02040503050406030204" pitchFamily="18" charset="0"/>
                                </a:rPr>
                                <m:t> ∈</m:t>
                              </m:r>
                              <m:sSubSup>
                                <m:sSubSupPr>
                                  <m:ctrlPr>
                                    <a:rPr lang="fr-FR" sz="2000" i="1">
                                      <a:effectLst/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en-GB" sz="2000">
                                      <a:effectLst/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GB" sz="2000">
                                      <a:effectLst/>
                                      <a:latin typeface="Cambria Math" panose="02040503050406030204" pitchFamily="18" charset="0"/>
                                    </a:rPr>
                                    <m:t>𝑢𝑝𝑝𝑒𝑟</m:t>
                                  </m:r>
                                </m:sub>
                                <m:sup>
                                  <m:r>
                                    <a:rPr lang="id-ID" sz="2000">
                                      <a:effectLst/>
                                      <a:latin typeface="Cambria Math" panose="02040503050406030204" pitchFamily="18" charset="0"/>
                                    </a:rPr>
                                    <m:t>ʎ</m:t>
                                  </m:r>
                                  <m:r>
                                    <a:rPr lang="id-ID" sz="2000">
                                      <a:effectLst/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p>
                              </m:sSubSup>
                            </m:oMath>
                          </a14:m>
                          <a:r>
                            <a:rPr lang="en-GB" sz="2000" dirty="0">
                              <a:effectLst/>
                            </a:rPr>
                            <a:t>) Then</a:t>
                          </a:r>
                          <a:r>
                            <a:rPr lang="en-US" sz="2000" dirty="0">
                              <a:effectLst/>
                            </a:rPr>
                            <a:t>         </a:t>
                          </a:r>
                          <a:endParaRPr lang="fr-FR" sz="2000" dirty="0">
                            <a:effectLst/>
                          </a:endParaRPr>
                        </a:p>
                        <a:p>
                          <a:pPr indent="1620520">
                            <a:spcAft>
                              <a:spcPts val="0"/>
                            </a:spcAft>
                            <a:tabLst>
                              <a:tab pos="228600" algn="l"/>
                            </a:tabLst>
                          </a:pPr>
                          <a:r>
                            <a:rPr lang="en-US" sz="2000" dirty="0">
                              <a:effectLst/>
                            </a:rPr>
                            <a:t>		</a:t>
                          </a:r>
                          <a:r>
                            <a:rPr lang="en-GB" sz="2000" dirty="0" err="1">
                              <a:effectLst/>
                            </a:rPr>
                            <a:t>Imperment</a:t>
                          </a:r>
                          <a:r>
                            <a:rPr lang="en-GB" sz="2000" dirty="0">
                              <a:effectLst/>
                            </a:rPr>
                            <a:t> Alarm = Acceptable Crosstalk</a:t>
                          </a:r>
                          <a:endParaRPr lang="fr-FR" sz="2000" dirty="0">
                            <a:effectLst/>
                          </a:endParaRPr>
                        </a:p>
                        <a:p>
                          <a:pPr indent="1620520" algn="just">
                            <a:spcAft>
                              <a:spcPts val="0"/>
                            </a:spcAft>
                            <a:tabLst>
                              <a:tab pos="228600" algn="l"/>
                            </a:tabLst>
                          </a:pPr>
                          <a:r>
                            <a:rPr lang="en-GB" sz="2000" dirty="0">
                              <a:effectLst/>
                            </a:rPr>
                            <a:t>	END IF</a:t>
                          </a:r>
                          <a:endParaRPr lang="fr-FR" sz="2000" dirty="0">
                            <a:effectLst/>
                          </a:endParaRPr>
                        </a:p>
                        <a:p>
                          <a:pPr indent="1620520" algn="just">
                            <a:spcAft>
                              <a:spcPts val="0"/>
                            </a:spcAft>
                            <a:tabLst>
                              <a:tab pos="228600" algn="l"/>
                            </a:tabLst>
                          </a:pPr>
                          <a:r>
                            <a:rPr lang="en-GB" sz="2000" dirty="0">
                              <a:effectLst/>
                            </a:rPr>
                            <a:t>Else IF </a:t>
                          </a:r>
                          <a:r>
                            <a:rPr lang="en-US" sz="2000" dirty="0">
                              <a:effectLst/>
                            </a:rPr>
                            <a:t>(Crosstalk detection = 0) Then</a:t>
                          </a:r>
                          <a:endParaRPr lang="fr-FR" sz="2000" dirty="0">
                            <a:effectLst/>
                          </a:endParaRPr>
                        </a:p>
                        <a:p>
                          <a:pPr indent="1620520">
                            <a:spcAft>
                              <a:spcPts val="0"/>
                            </a:spcAft>
                            <a:tabLst>
                              <a:tab pos="228600" algn="l"/>
                            </a:tabLst>
                          </a:pPr>
                          <a:r>
                            <a:rPr lang="en-GB" sz="2000" dirty="0">
                              <a:effectLst/>
                            </a:rPr>
                            <a:t>	</a:t>
                          </a:r>
                          <a:r>
                            <a:rPr lang="en-GB" sz="2000" dirty="0" err="1">
                              <a:effectLst/>
                            </a:rPr>
                            <a:t>Imperment</a:t>
                          </a:r>
                          <a:r>
                            <a:rPr lang="en-GB" sz="2000" dirty="0">
                              <a:effectLst/>
                            </a:rPr>
                            <a:t> Alarm = No Crosstalk</a:t>
                          </a:r>
                          <a:endParaRPr lang="fr-FR" sz="2000" dirty="0">
                            <a:effectLst/>
                          </a:endParaRPr>
                        </a:p>
                        <a:p>
                          <a:pPr indent="1620520">
                            <a:spcAft>
                              <a:spcPts val="0"/>
                            </a:spcAft>
                            <a:tabLst>
                              <a:tab pos="228600" algn="l"/>
                            </a:tabLst>
                          </a:pPr>
                          <a:r>
                            <a:rPr lang="en-US" sz="2000" dirty="0">
                              <a:effectLst/>
                            </a:rPr>
                            <a:t> </a:t>
                          </a:r>
                          <a:endParaRPr lang="fr-FR" sz="2000" dirty="0">
                            <a:effectLst/>
                          </a:endParaRPr>
                        </a:p>
                        <a:p>
                          <a:pPr indent="1620520" algn="just">
                            <a:spcAft>
                              <a:spcPts val="0"/>
                            </a:spcAft>
                            <a:tabLst>
                              <a:tab pos="228600" algn="l"/>
                            </a:tabLst>
                          </a:pPr>
                          <a:r>
                            <a:rPr lang="en-GB" sz="2000" dirty="0">
                              <a:effectLst/>
                            </a:rPr>
                            <a:t>END IF</a:t>
                          </a:r>
                          <a:endParaRPr lang="fr-FR" sz="2000" dirty="0">
                            <a:effectLst/>
                          </a:endParaRPr>
                        </a:p>
                        <a:p>
                          <a:pPr marL="1013460" indent="540385" algn="just">
                            <a:spcAft>
                              <a:spcPts val="0"/>
                            </a:spcAft>
                          </a:pPr>
                          <a:r>
                            <a:rPr lang="en-GB" sz="1800" dirty="0">
                              <a:effectLst/>
                            </a:rPr>
                            <a:t>END FOR</a:t>
                          </a:r>
                          <a:endParaRPr lang="fr-FR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xmlns="" val="58109326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eau 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25158800"/>
                  </p:ext>
                </p:extLst>
              </p:nvPr>
            </p:nvGraphicFramePr>
            <p:xfrm>
              <a:off x="438150" y="838200"/>
              <a:ext cx="8686800" cy="6203760"/>
            </p:xfrm>
            <a:graphic>
              <a:graphicData uri="http://schemas.openxmlformats.org/drawingml/2006/table">
                <a:tbl>
                  <a:tblPr firstRow="1" firstCol="1" bandRow="1">
                    <a:tableStyleId>{912C8C85-51F0-491E-9774-3900AFEF0FD7}</a:tableStyleId>
                  </a:tblPr>
                  <a:tblGrid>
                    <a:gridCol w="8686800">
                      <a:extLst>
                        <a:ext uri="{9D8B030D-6E8A-4147-A177-3AD203B41FA5}">
                          <a16:colId xmlns:a16="http://schemas.microsoft.com/office/drawing/2014/main" val="1347521788"/>
                        </a:ext>
                      </a:extLst>
                    </a:gridCol>
                  </a:tblGrid>
                  <a:tr h="757093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  <a:tabLst>
                              <a:tab pos="228600" algn="l"/>
                            </a:tabLst>
                          </a:pPr>
                          <a:r>
                            <a:rPr lang="en-US" sz="2800" dirty="0">
                              <a:effectLst/>
                            </a:rPr>
                            <a:t>Algorithm 1. Crosstalk noise Monitoring</a:t>
                          </a:r>
                          <a:endParaRPr lang="fr-FR" sz="2800" dirty="0">
                            <a:effectLst/>
                          </a:endParaRPr>
                        </a:p>
                        <a:p>
                          <a:pPr algn="just"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effectLst/>
                            </a:rPr>
                            <a:t> </a:t>
                          </a:r>
                          <a:endParaRPr lang="fr-FR" sz="2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125170124"/>
                      </a:ext>
                    </a:extLst>
                  </a:tr>
                  <a:tr h="5446667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0" marB="0">
                        <a:blipFill>
                          <a:blip r:embed="rId4"/>
                          <a:stretch>
                            <a:fillRect t="-15642" r="-140" b="-11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581093265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4354562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Crosstalk Detection and monitoring 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250" y="1219200"/>
            <a:ext cx="8276876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8718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Crosstalk Detection and monitoring 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0009" y="1676400"/>
            <a:ext cx="8826809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5801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1046802_99514085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4600" y="-152400"/>
            <a:ext cx="3352801" cy="24937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r="13500000" sy="23000" kx="1200000" algn="br">
              <a:srgbClr val="000000">
                <a:alpha val="15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8" name="Pensées 7"/>
          <p:cNvSpPr/>
          <p:nvPr/>
        </p:nvSpPr>
        <p:spPr>
          <a:xfrm>
            <a:off x="304800" y="76200"/>
            <a:ext cx="3124200" cy="1469426"/>
          </a:xfrm>
          <a:prstGeom prst="cloudCallout">
            <a:avLst>
              <a:gd name="adj1" fmla="val 65019"/>
              <a:gd name="adj2" fmla="val 66897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 smtClean="0">
                <a:solidFill>
                  <a:schemeClr val="tx1"/>
                </a:solidFill>
              </a:rPr>
              <a:t>You know </a:t>
            </a:r>
            <a:r>
              <a:rPr lang="fr-FR" sz="3200" b="1" dirty="0" err="1" smtClean="0">
                <a:solidFill>
                  <a:schemeClr val="tx1"/>
                </a:solidFill>
              </a:rPr>
              <a:t>what</a:t>
            </a:r>
            <a:r>
              <a:rPr lang="fr-FR" sz="3200" b="1" dirty="0" smtClean="0">
                <a:solidFill>
                  <a:schemeClr val="tx1"/>
                </a:solidFill>
              </a:rPr>
              <a:t>, …   </a:t>
            </a:r>
            <a:endParaRPr lang="fr-FR" sz="3200" b="1" dirty="0">
              <a:solidFill>
                <a:schemeClr val="tx1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83569" y="2079026"/>
            <a:ext cx="8460432" cy="4778974"/>
          </a:xfrm>
          <a:noFill/>
        </p:spPr>
        <p:txBody>
          <a:bodyPr>
            <a:normAutofit/>
          </a:bodyPr>
          <a:lstStyle/>
          <a:p>
            <a:r>
              <a:rPr lang="en-US" sz="3600" noProof="0" dirty="0" smtClean="0">
                <a:latin typeface="Arial"/>
                <a:cs typeface="Arial"/>
              </a:rPr>
              <a:t>Why are multiprocessor architectures more and more popular?</a:t>
            </a:r>
          </a:p>
          <a:p>
            <a:r>
              <a:rPr lang="en-US" sz="3600" dirty="0">
                <a:latin typeface="Arial"/>
                <a:cs typeface="Arial"/>
              </a:rPr>
              <a:t>Network on Chip Trend (</a:t>
            </a:r>
            <a:r>
              <a:rPr lang="en-US" sz="3600" dirty="0" err="1">
                <a:latin typeface="Arial"/>
                <a:cs typeface="Arial"/>
              </a:rPr>
              <a:t>NoC</a:t>
            </a:r>
            <a:r>
              <a:rPr lang="en-US" sz="3600" dirty="0">
                <a:latin typeface="Arial"/>
                <a:cs typeface="Arial"/>
              </a:rPr>
              <a:t>)</a:t>
            </a:r>
          </a:p>
          <a:p>
            <a:r>
              <a:rPr lang="en-US" sz="3600" dirty="0" smtClean="0">
                <a:latin typeface="Arial"/>
                <a:cs typeface="Arial"/>
              </a:rPr>
              <a:t>Crosstalk in optical communication</a:t>
            </a:r>
          </a:p>
          <a:p>
            <a:r>
              <a:rPr lang="en-US" sz="3600" dirty="0" smtClean="0">
                <a:latin typeface="Arial"/>
                <a:cs typeface="Arial"/>
              </a:rPr>
              <a:t>Detection and monitoring Crosstalk noise in </a:t>
            </a:r>
            <a:r>
              <a:rPr lang="en-US" sz="3600" dirty="0" err="1" smtClean="0">
                <a:latin typeface="Arial"/>
                <a:cs typeface="Arial"/>
              </a:rPr>
              <a:t>ONoC</a:t>
            </a:r>
            <a:endParaRPr lang="en-US" sz="3600" dirty="0" smtClean="0">
              <a:latin typeface="Arial"/>
              <a:cs typeface="Arial"/>
            </a:endParaRPr>
          </a:p>
          <a:p>
            <a:endParaRPr lang="en-US" sz="3600" noProof="0" dirty="0" smtClean="0">
              <a:latin typeface="Arial"/>
              <a:cs typeface="Arial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619C8-A375-448C-891B-9999C6BE8E64}" type="slidenum">
              <a:rPr smtClean="0"/>
              <a:pPr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485379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Crosstalk Detection and monitoring </a:t>
            </a:r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00391" y="1417638"/>
            <a:ext cx="9363441" cy="488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1882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668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4800" noProof="0" dirty="0" smtClean="0"/>
              <a:t>Conclusion:</a:t>
            </a:r>
            <a:endParaRPr lang="en-US" sz="4800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28600" y="1295400"/>
            <a:ext cx="9067800" cy="5257800"/>
          </a:xfrm>
        </p:spPr>
        <p:txBody>
          <a:bodyPr>
            <a:normAutofit fontScale="92500"/>
          </a:bodyPr>
          <a:lstStyle/>
          <a:p>
            <a:r>
              <a:rPr lang="en-US" noProof="0" dirty="0" err="1" smtClean="0"/>
              <a:t>MPSoC</a:t>
            </a:r>
            <a:r>
              <a:rPr lang="en-US" noProof="0" dirty="0" smtClean="0"/>
              <a:t> </a:t>
            </a:r>
            <a:r>
              <a:rPr lang="en-US" dirty="0" smtClean="0"/>
              <a:t>is one of the solution to satisfy the performance required by the new embedded applications .</a:t>
            </a:r>
          </a:p>
          <a:p>
            <a:r>
              <a:rPr lang="en-US" dirty="0" smtClean="0"/>
              <a:t>Network on Chip is one of the problem of </a:t>
            </a:r>
            <a:r>
              <a:rPr lang="en-US" dirty="0" err="1" smtClean="0"/>
              <a:t>MPSoC</a:t>
            </a:r>
            <a:endParaRPr lang="en-US" dirty="0" smtClean="0"/>
          </a:p>
          <a:p>
            <a:endParaRPr lang="en-US" noProof="0" dirty="0"/>
          </a:p>
          <a:p>
            <a:r>
              <a:rPr lang="en-US" dirty="0" smtClean="0"/>
              <a:t>Optical Network on Chip promising a solution for the new </a:t>
            </a:r>
            <a:r>
              <a:rPr lang="en-US" dirty="0" err="1" smtClean="0"/>
              <a:t>MPSoC</a:t>
            </a:r>
            <a:endParaRPr lang="en-US" dirty="0" smtClean="0"/>
          </a:p>
          <a:p>
            <a:r>
              <a:rPr lang="en-US" noProof="0" dirty="0" smtClean="0"/>
              <a:t>Crosstalk noise one of the serious problem in </a:t>
            </a:r>
            <a:r>
              <a:rPr lang="en-US" noProof="0" dirty="0" err="1" smtClean="0"/>
              <a:t>ONoC</a:t>
            </a:r>
            <a:endParaRPr lang="en-US" noProof="0" dirty="0" smtClean="0"/>
          </a:p>
          <a:p>
            <a:r>
              <a:rPr lang="en-US" dirty="0" smtClean="0"/>
              <a:t>Detection and monitor crosstalk noise is indispensable to guarantee high performance for </a:t>
            </a:r>
            <a:r>
              <a:rPr lang="en-US" dirty="0" err="1" smtClean="0"/>
              <a:t>MPSoC</a:t>
            </a:r>
            <a:endParaRPr lang="en-US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619C8-A375-448C-891B-9999C6BE8E64}" type="slidenum">
              <a:rPr smtClean="0"/>
              <a:pPr/>
              <a:t>31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898469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619C8-A375-448C-891B-9999C6BE8E64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b="13247"/>
          <a:stretch/>
        </p:blipFill>
        <p:spPr>
          <a:xfrm>
            <a:off x="1524000" y="1196752"/>
            <a:ext cx="6432376" cy="3744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9609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381000" y="173782"/>
            <a:ext cx="7498080" cy="1143000"/>
          </a:xfrm>
        </p:spPr>
        <p:txBody>
          <a:bodyPr>
            <a:noAutofit/>
          </a:bodyPr>
          <a:lstStyle/>
          <a:p>
            <a:r>
              <a:rPr lang="en-US" sz="4800" noProof="0" dirty="0" smtClean="0"/>
              <a:t>New Challenges : </a:t>
            </a:r>
            <a:br>
              <a:rPr lang="en-US" sz="4800" noProof="0" dirty="0" smtClean="0"/>
            </a:br>
            <a:endParaRPr lang="en-US" sz="4800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59655" y="954584"/>
            <a:ext cx="7866888" cy="4983162"/>
          </a:xfrm>
        </p:spPr>
        <p:txBody>
          <a:bodyPr>
            <a:normAutofit/>
          </a:bodyPr>
          <a:lstStyle/>
          <a:p>
            <a:r>
              <a:rPr lang="en-US" sz="4000" noProof="0" dirty="0" smtClean="0"/>
              <a:t>Technology progress:</a:t>
            </a:r>
          </a:p>
          <a:p>
            <a:pPr lvl="1"/>
            <a:r>
              <a:rPr lang="en-US" sz="3600" noProof="0" dirty="0" err="1" smtClean="0"/>
              <a:t>Nbr</a:t>
            </a:r>
            <a:r>
              <a:rPr lang="en-US" sz="3600" noProof="0" dirty="0" smtClean="0"/>
              <a:t> transistors &amp; density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619C8-A375-448C-891B-9999C6BE8E64}" type="slidenum">
              <a:rPr smtClean="0"/>
              <a:pPr/>
              <a:t>4</a:t>
            </a:fld>
            <a:endParaRPr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166" y="2425365"/>
            <a:ext cx="6420799" cy="270973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04800" y="5344405"/>
            <a:ext cx="82833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Moore’s Law (Gordon Moore – 1965) “The complexity for minimum component costs has increased at a rate of roughly a factor of two per year </a:t>
            </a:r>
          </a:p>
        </p:txBody>
      </p:sp>
      <p:pic>
        <p:nvPicPr>
          <p:cNvPr id="9" name="Image 5" descr="gmoore_young_400x548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1965" y="1150968"/>
            <a:ext cx="2362035" cy="23585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4117983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overview-hero-20090608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32448" y="2323259"/>
            <a:ext cx="2438400" cy="15399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35608" y="228600"/>
            <a:ext cx="7498080" cy="1143000"/>
          </a:xfrm>
        </p:spPr>
        <p:txBody>
          <a:bodyPr>
            <a:noAutofit/>
          </a:bodyPr>
          <a:lstStyle/>
          <a:p>
            <a:r>
              <a:rPr lang="en-US" sz="4800" noProof="0" dirty="0" smtClean="0"/>
              <a:t>New Challenges : </a:t>
            </a:r>
            <a:br>
              <a:rPr lang="en-US" sz="4800" noProof="0" dirty="0" smtClean="0"/>
            </a:br>
            <a:endParaRPr lang="en-US" sz="4800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66800" y="1124744"/>
            <a:ext cx="7866888" cy="5400600"/>
          </a:xfrm>
        </p:spPr>
        <p:txBody>
          <a:bodyPr>
            <a:normAutofit lnSpcReduction="10000"/>
          </a:bodyPr>
          <a:lstStyle/>
          <a:p>
            <a:r>
              <a:rPr lang="en-US" sz="4400" noProof="0" dirty="0" smtClean="0"/>
              <a:t>Embedded Applications ++ complex and varied. </a:t>
            </a:r>
          </a:p>
          <a:p>
            <a:endParaRPr lang="en-US" sz="4400" noProof="0" dirty="0" smtClean="0"/>
          </a:p>
          <a:p>
            <a:pPr lvl="1"/>
            <a:r>
              <a:rPr lang="en-US" sz="3600" noProof="0" dirty="0" smtClean="0"/>
              <a:t>Need a performing HW.</a:t>
            </a:r>
          </a:p>
          <a:p>
            <a:pPr lvl="1"/>
            <a:r>
              <a:rPr lang="en-US" sz="3600" noProof="0" dirty="0" smtClean="0"/>
              <a:t>Reduce consumption energy </a:t>
            </a:r>
          </a:p>
          <a:p>
            <a:pPr lvl="1"/>
            <a:r>
              <a:rPr lang="en-US" sz="3600" noProof="0" dirty="0" smtClean="0"/>
              <a:t>HW/SW Design, implementation and verification simple </a:t>
            </a:r>
          </a:p>
          <a:p>
            <a:pPr marL="402336" lvl="1" indent="0" algn="ctr">
              <a:buNone/>
            </a:pPr>
            <a:r>
              <a:rPr lang="en-US" sz="3600" noProof="0" dirty="0" smtClean="0"/>
              <a:t>(</a:t>
            </a:r>
            <a:r>
              <a:rPr lang="en-US" sz="3600" b="1" noProof="0" dirty="0" smtClean="0">
                <a:solidFill>
                  <a:srgbClr val="FF0000"/>
                </a:solidFill>
              </a:rPr>
              <a:t>Time to Mark</a:t>
            </a:r>
            <a:r>
              <a:rPr lang="en-US" sz="3600" b="1" dirty="0">
                <a:solidFill>
                  <a:srgbClr val="FF0000"/>
                </a:solidFill>
              </a:rPr>
              <a:t>et</a:t>
            </a:r>
            <a:r>
              <a:rPr lang="en-US" sz="3600" noProof="0" dirty="0" smtClean="0"/>
              <a:t>)</a:t>
            </a:r>
            <a:endParaRPr lang="en-US" sz="3600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619C8-A375-448C-891B-9999C6BE8E64}" type="slidenum">
              <a:rPr smtClean="0"/>
              <a:pPr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063847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1014659_8541760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1962" y="3581400"/>
            <a:ext cx="2332038" cy="26370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74718" y="151149"/>
            <a:ext cx="8004048" cy="1143000"/>
          </a:xfrm>
        </p:spPr>
        <p:txBody>
          <a:bodyPr>
            <a:normAutofit/>
          </a:bodyPr>
          <a:lstStyle/>
          <a:p>
            <a:r>
              <a:rPr lang="en-US" b="1" noProof="0" dirty="0" smtClean="0"/>
              <a:t>Solution </a:t>
            </a:r>
            <a:r>
              <a:rPr lang="en-US" b="1" dirty="0"/>
              <a:t>: Multiply processors</a:t>
            </a:r>
            <a:endParaRPr lang="en-US" b="1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66800" y="1256049"/>
            <a:ext cx="7239000" cy="2131721"/>
          </a:xfrm>
        </p:spPr>
        <p:txBody>
          <a:bodyPr>
            <a:noAutofit/>
          </a:bodyPr>
          <a:lstStyle/>
          <a:p>
            <a:r>
              <a:rPr lang="en-US" sz="4000" noProof="0" dirty="0" smtClean="0"/>
              <a:t>Better use of transistors. </a:t>
            </a:r>
          </a:p>
          <a:p>
            <a:pPr lvl="1"/>
            <a:r>
              <a:rPr lang="en-US" sz="3600" noProof="0" dirty="0" smtClean="0"/>
              <a:t>Reuse unit. </a:t>
            </a:r>
          </a:p>
          <a:p>
            <a:pPr lvl="1"/>
            <a:endParaRPr lang="en-US" sz="3600" noProof="0" dirty="0" smtClean="0"/>
          </a:p>
          <a:p>
            <a:endParaRPr lang="en-US" sz="4000" noProof="0" dirty="0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619C8-A375-448C-891B-9999C6BE8E64}" type="slidenum">
              <a:rPr smtClean="0"/>
              <a:pPr/>
              <a:t>6</a:t>
            </a:fld>
            <a:endParaRPr/>
          </a:p>
        </p:txBody>
      </p:sp>
      <p:grpSp>
        <p:nvGrpSpPr>
          <p:cNvPr id="6" name="Grouper 5"/>
          <p:cNvGrpSpPr/>
          <p:nvPr/>
        </p:nvGrpSpPr>
        <p:grpSpPr>
          <a:xfrm rot="1206946">
            <a:off x="6738565" y="1322369"/>
            <a:ext cx="2243668" cy="1338687"/>
            <a:chOff x="6400800" y="5193548"/>
            <a:chExt cx="2671165" cy="1512052"/>
          </a:xfrm>
        </p:grpSpPr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6980632" y="5193548"/>
              <a:ext cx="2091333" cy="14676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br">
                <a:srgbClr val="000000">
                  <a:alpha val="43000"/>
                </a:srgbClr>
              </a:outerShdw>
              <a:reflection blurRad="6350" stA="50000" endA="300" endPos="55000" dir="5400000" sy="-100000" algn="bl" rotWithShape="0"/>
            </a:effectLst>
            <a:scene3d>
              <a:camera prst="isometricOffAxis2Left"/>
              <a:lightRig rig="threePt" dir="t"/>
            </a:scene3d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400800" y="5528753"/>
              <a:ext cx="1284673" cy="11768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reflection blurRad="6350" stA="50000" endA="300" endPos="55000" dir="5400000" sy="-100000" algn="bl" rotWithShape="0"/>
            </a:effectLst>
            <a:scene3d>
              <a:camera prst="isometricOffAxis2Left"/>
              <a:lightRig rig="threePt" dir="t"/>
            </a:scene3d>
          </p:spPr>
        </p:pic>
      </p:grpSp>
      <p:sp>
        <p:nvSpPr>
          <p:cNvPr id="10" name="Espace réservé du contenu 2"/>
          <p:cNvSpPr txBox="1">
            <a:spLocks/>
          </p:cNvSpPr>
          <p:nvPr/>
        </p:nvSpPr>
        <p:spPr>
          <a:xfrm>
            <a:off x="1066800" y="3276600"/>
            <a:ext cx="7239000" cy="4906962"/>
          </a:xfrm>
          <a:prstGeom prst="rect">
            <a:avLst/>
          </a:prstGeom>
        </p:spPr>
        <p:txBody>
          <a:bodyPr>
            <a:noAutofit/>
          </a:bodyPr>
          <a:lstStyle/>
          <a:p>
            <a:pPr marL="365760" lvl="0" indent="-283464" defTabSz="914400"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Char char=""/>
              <a:defRPr/>
            </a:pPr>
            <a:r>
              <a:rPr lang="en-US" sz="4000" dirty="0" smtClean="0"/>
              <a:t>Extensibility</a:t>
            </a:r>
            <a:r>
              <a:rPr lang="fr-FR" sz="4000" dirty="0" smtClean="0"/>
              <a:t> </a:t>
            </a:r>
          </a:p>
          <a:p>
            <a:pPr marL="822960" lvl="1" indent="-283464" defTabSz="914400"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Char char=""/>
              <a:defRPr/>
            </a:pPr>
            <a:r>
              <a:rPr lang="fr-FR" sz="3600" dirty="0" err="1" smtClean="0"/>
              <a:t>Add</a:t>
            </a:r>
            <a:r>
              <a:rPr lang="fr-FR" sz="3600" dirty="0" smtClean="0"/>
              <a:t> new </a:t>
            </a:r>
            <a:r>
              <a:rPr lang="fr-FR" sz="3600" dirty="0" err="1" smtClean="0"/>
              <a:t>cores</a:t>
            </a:r>
            <a:endParaRPr lang="fr-FR" sz="3600" dirty="0" smtClean="0"/>
          </a:p>
          <a:p>
            <a:pPr marL="822960" lvl="1" indent="-283464" defTabSz="914400"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Char char=""/>
              <a:defRPr/>
            </a:pPr>
            <a:endParaRPr lang="fr-FR" sz="3600" dirty="0"/>
          </a:p>
          <a:p>
            <a:pPr marL="365760" lvl="0" indent="-283464" defTabSz="914400"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Char char=""/>
              <a:defRPr/>
            </a:pPr>
            <a:r>
              <a:rPr lang="en-US" sz="4000" dirty="0" smtClean="0"/>
              <a:t>Optimization</a:t>
            </a:r>
            <a:r>
              <a:rPr lang="fr-FR" sz="4000" dirty="0" smtClean="0"/>
              <a:t> </a:t>
            </a:r>
            <a:r>
              <a:rPr kumimoji="0" lang="fr-FR" sz="4000" b="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HW/SW</a:t>
            </a:r>
          </a:p>
          <a:p>
            <a:pPr marL="640080" marR="0" lvl="1" indent="-237744" algn="l" defTabSz="914400" rtl="0" eaLnBrk="1" fontAlgn="auto" latinLnBrk="0" hangingPunct="1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SzTx/>
              <a:buFont typeface="Verdana"/>
              <a:buChar char="◦"/>
              <a:tabLst/>
              <a:defRPr/>
            </a:pPr>
            <a:endParaRPr kumimoji="0" lang="fr-FR" sz="3600" b="0" i="0" u="none" strike="noStrike" kern="1200" cap="none" spc="0" normalizeH="0" baseline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5760" marR="0" lvl="0" indent="-283464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"/>
              <a:tabLst/>
              <a:defRPr/>
            </a:pPr>
            <a:endParaRPr kumimoji="0" lang="fr-FR" sz="4000" b="0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26518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0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2400" y="-152400"/>
            <a:ext cx="9067800" cy="13716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Multiprocessors…my grandfather told me the </a:t>
            </a:r>
            <a:r>
              <a:rPr lang="en-US" b="1" dirty="0" smtClean="0"/>
              <a:t>story…</a:t>
            </a:r>
            <a:endParaRPr lang="en-US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990600" y="4510975"/>
            <a:ext cx="8229600" cy="2438400"/>
          </a:xfrm>
        </p:spPr>
        <p:txBody>
          <a:bodyPr>
            <a:normAutofit/>
          </a:bodyPr>
          <a:lstStyle/>
          <a:p>
            <a:r>
              <a:rPr lang="en-US" i="1" noProof="0" dirty="0" err="1" smtClean="0"/>
              <a:t>MPSoC</a:t>
            </a:r>
            <a:r>
              <a:rPr lang="en-US" i="1" noProof="0" dirty="0" smtClean="0"/>
              <a:t> different than the classic multiprocessor  architectures:  </a:t>
            </a:r>
          </a:p>
          <a:p>
            <a:pPr lvl="1"/>
            <a:r>
              <a:rPr lang="en-US" i="1" noProof="0" dirty="0" smtClean="0"/>
              <a:t>1 chip = Processors, Caches, </a:t>
            </a:r>
            <a:r>
              <a:rPr lang="en-US" i="1" noProof="0" dirty="0" err="1" smtClean="0"/>
              <a:t>Noc</a:t>
            </a:r>
            <a:r>
              <a:rPr lang="en-US" i="1" noProof="0" dirty="0" smtClean="0"/>
              <a:t>, FPGA, …</a:t>
            </a:r>
          </a:p>
          <a:p>
            <a:pPr lvl="1"/>
            <a:r>
              <a:rPr lang="en-US" i="1" noProof="0" dirty="0" smtClean="0"/>
              <a:t>New models of programming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619C8-A375-448C-891B-9999C6BE8E64}" type="slidenum">
              <a:rPr smtClean="0"/>
              <a:pPr/>
              <a:t>7</a:t>
            </a:fld>
            <a:endParaRPr/>
          </a:p>
        </p:txBody>
      </p:sp>
      <p:pic>
        <p:nvPicPr>
          <p:cNvPr id="5" name="Image 4" descr="crayX-MP-48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1" y="1066800"/>
            <a:ext cx="7239000" cy="3444175"/>
          </a:xfrm>
          <a:prstGeom prst="rect">
            <a:avLst/>
          </a:prstGeom>
        </p:spPr>
      </p:pic>
      <p:sp>
        <p:nvSpPr>
          <p:cNvPr id="6" name="Explosion 1 5"/>
          <p:cNvSpPr/>
          <p:nvPr/>
        </p:nvSpPr>
        <p:spPr>
          <a:xfrm>
            <a:off x="539552" y="716313"/>
            <a:ext cx="8531296" cy="3444175"/>
          </a:xfrm>
          <a:prstGeom prst="irregularSeal1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b="1" i="1" dirty="0" smtClean="0"/>
              <a:t>"Don’t be encumbered by past history, go off and do something wonderful"</a:t>
            </a:r>
            <a:endParaRPr lang="fr-FR" b="1" dirty="0" smtClean="0"/>
          </a:p>
          <a:p>
            <a:pPr>
              <a:buNone/>
            </a:pPr>
            <a:r>
              <a:rPr lang="fr-FR" b="1" i="1" dirty="0" smtClean="0"/>
              <a:t>			</a:t>
            </a:r>
            <a:r>
              <a:rPr lang="fr-FR" sz="1400" b="1" i="1" dirty="0" smtClean="0"/>
              <a:t>Robert </a:t>
            </a:r>
            <a:r>
              <a:rPr lang="fr-FR" sz="1400" b="1" i="1" dirty="0" err="1" smtClean="0"/>
              <a:t>Noyce</a:t>
            </a:r>
            <a:r>
              <a:rPr lang="fr-FR" sz="1400" b="1" i="1" dirty="0" smtClean="0"/>
              <a:t>, co-fondateur d'Intel Corp.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26933091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50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Grp="1" noChangeArrowheads="1"/>
          </p:cNvSpPr>
          <p:nvPr>
            <p:ph type="title"/>
          </p:nvPr>
        </p:nvSpPr>
        <p:spPr>
          <a:xfrm>
            <a:off x="119063" y="42862"/>
            <a:ext cx="7773987" cy="581025"/>
          </a:xfrm>
          <a:ln/>
        </p:spPr>
        <p:txBody>
          <a:bodyPr lIns="90000" tIns="46800" rIns="90000" bIns="46800">
            <a:normAutofit fontScale="90000"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altLang="en-US" dirty="0" err="1"/>
              <a:t>MPSoC</a:t>
            </a:r>
            <a:r>
              <a:rPr lang="fr-FR" altLang="en-US" dirty="0"/>
              <a:t> Chalenges: </a:t>
            </a:r>
            <a:r>
              <a:rPr lang="fr-FR" altLang="en-US" dirty="0" err="1"/>
              <a:t>Number</a:t>
            </a:r>
            <a:r>
              <a:rPr lang="fr-FR" altLang="en-US" dirty="0"/>
              <a:t> of </a:t>
            </a:r>
            <a:r>
              <a:rPr lang="fr-FR" altLang="en-US" dirty="0" err="1"/>
              <a:t>PEs</a:t>
            </a:r>
            <a:endParaRPr lang="fr-FR" alt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619C8-A375-448C-891B-9999C6BE8E64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821" y="900944"/>
            <a:ext cx="8812179" cy="5820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3766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01024" y="-381000"/>
            <a:ext cx="7394448" cy="1325562"/>
          </a:xfrm>
        </p:spPr>
        <p:txBody>
          <a:bodyPr>
            <a:normAutofit/>
          </a:bodyPr>
          <a:lstStyle/>
          <a:p>
            <a:r>
              <a:rPr lang="en-US" noProof="0" dirty="0" smtClean="0"/>
              <a:t>Typical </a:t>
            </a:r>
            <a:r>
              <a:rPr lang="en-US" noProof="0" dirty="0" err="1" smtClean="0"/>
              <a:t>MPSoC</a:t>
            </a:r>
            <a:r>
              <a:rPr lang="en-US" noProof="0" dirty="0" smtClean="0"/>
              <a:t> Architecture</a:t>
            </a:r>
            <a:endParaRPr lang="en-US" noProof="0" dirty="0"/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619C8-A375-448C-891B-9999C6BE8E64}" type="slidenum">
              <a:rPr smtClean="0"/>
              <a:pPr/>
              <a:t>9</a:t>
            </a:fld>
            <a:endParaRPr/>
          </a:p>
        </p:txBody>
      </p:sp>
      <p:sp>
        <p:nvSpPr>
          <p:cNvPr id="4" name="Nuage 3"/>
          <p:cNvSpPr/>
          <p:nvPr/>
        </p:nvSpPr>
        <p:spPr>
          <a:xfrm>
            <a:off x="2489703" y="2454442"/>
            <a:ext cx="4019739" cy="2566737"/>
          </a:xfrm>
          <a:prstGeom prst="cloud">
            <a:avLst/>
          </a:prstGeom>
          <a:solidFill>
            <a:srgbClr val="CC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 err="1" smtClean="0">
                <a:solidFill>
                  <a:srgbClr val="000000"/>
                </a:solidFill>
              </a:rPr>
              <a:t>Network-On-Chip</a:t>
            </a:r>
            <a:endParaRPr lang="fr-FR" sz="2800" dirty="0">
              <a:solidFill>
                <a:srgbClr val="000000"/>
              </a:solidFill>
            </a:endParaRPr>
          </a:p>
        </p:txBody>
      </p:sp>
      <p:sp>
        <p:nvSpPr>
          <p:cNvPr id="5" name="Ellipse 4"/>
          <p:cNvSpPr/>
          <p:nvPr/>
        </p:nvSpPr>
        <p:spPr>
          <a:xfrm>
            <a:off x="1600201" y="609600"/>
            <a:ext cx="1559460" cy="144378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 err="1" smtClean="0">
                <a:solidFill>
                  <a:srgbClr val="000000"/>
                </a:solidFill>
              </a:rPr>
              <a:t>Core+cache</a:t>
            </a:r>
            <a:endParaRPr lang="fr-FR" sz="2400" dirty="0">
              <a:solidFill>
                <a:srgbClr val="000000"/>
              </a:solidFill>
            </a:endParaRPr>
          </a:p>
        </p:txBody>
      </p:sp>
      <p:sp>
        <p:nvSpPr>
          <p:cNvPr id="6" name="Ellipse 5"/>
          <p:cNvSpPr/>
          <p:nvPr/>
        </p:nvSpPr>
        <p:spPr>
          <a:xfrm>
            <a:off x="914400" y="1171075"/>
            <a:ext cx="1575303" cy="16042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 err="1" smtClean="0">
                <a:solidFill>
                  <a:srgbClr val="000000"/>
                </a:solidFill>
              </a:rPr>
              <a:t>Core+cache</a:t>
            </a:r>
            <a:endParaRPr lang="fr-FR" sz="2400" dirty="0">
              <a:solidFill>
                <a:srgbClr val="000000"/>
              </a:solidFill>
            </a:endParaRPr>
          </a:p>
        </p:txBody>
      </p:sp>
      <p:sp>
        <p:nvSpPr>
          <p:cNvPr id="7" name="Rogner un rectangle à un seul coin 6"/>
          <p:cNvSpPr/>
          <p:nvPr/>
        </p:nvSpPr>
        <p:spPr>
          <a:xfrm>
            <a:off x="228600" y="3136232"/>
            <a:ext cx="1752600" cy="1564104"/>
          </a:xfrm>
          <a:prstGeom prst="snip1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 smtClean="0">
                <a:solidFill>
                  <a:srgbClr val="000000"/>
                </a:solidFill>
              </a:rPr>
              <a:t>HW </a:t>
            </a:r>
            <a:r>
              <a:rPr lang="fr-FR" sz="2400" dirty="0" err="1" smtClean="0">
                <a:solidFill>
                  <a:srgbClr val="000000"/>
                </a:solidFill>
              </a:rPr>
              <a:t>accelerator</a:t>
            </a:r>
            <a:r>
              <a:rPr lang="fr-FR" sz="2400" dirty="0" smtClean="0">
                <a:solidFill>
                  <a:srgbClr val="000000"/>
                </a:solidFill>
              </a:rPr>
              <a:t> (FP, FFT, JPEG, ..)</a:t>
            </a:r>
            <a:endParaRPr lang="fr-FR" sz="2400" dirty="0">
              <a:solidFill>
                <a:srgbClr val="000000"/>
              </a:solidFill>
            </a:endParaRPr>
          </a:p>
        </p:txBody>
      </p:sp>
      <p:sp>
        <p:nvSpPr>
          <p:cNvPr id="8" name="Rogner et arrondir un rectangle à un seul coin 7"/>
          <p:cNvSpPr/>
          <p:nvPr/>
        </p:nvSpPr>
        <p:spPr>
          <a:xfrm>
            <a:off x="1401024" y="5422232"/>
            <a:ext cx="2408976" cy="1435768"/>
          </a:xfrm>
          <a:prstGeom prst="snipRound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 smtClean="0"/>
              <a:t>Reconfigurable </a:t>
            </a:r>
            <a:r>
              <a:rPr lang="fr-FR" sz="2400" dirty="0" err="1" smtClean="0"/>
              <a:t>Logic</a:t>
            </a:r>
            <a:endParaRPr lang="fr-FR" sz="2400" dirty="0"/>
          </a:p>
        </p:txBody>
      </p:sp>
      <p:sp>
        <p:nvSpPr>
          <p:cNvPr id="10" name="Rectangle 9"/>
          <p:cNvSpPr/>
          <p:nvPr/>
        </p:nvSpPr>
        <p:spPr>
          <a:xfrm>
            <a:off x="6509442" y="838200"/>
            <a:ext cx="1674891" cy="169645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 smtClean="0">
                <a:solidFill>
                  <a:schemeClr val="tx1"/>
                </a:solidFill>
              </a:rPr>
              <a:t>Memory Unit</a:t>
            </a:r>
          </a:p>
          <a:p>
            <a:pPr algn="ctr"/>
            <a:r>
              <a:rPr lang="fr-FR" sz="2400" dirty="0" smtClean="0">
                <a:solidFill>
                  <a:schemeClr val="tx1"/>
                </a:solidFill>
              </a:rPr>
              <a:t>(DRAM, SRAM, SPR, ..)</a:t>
            </a:r>
            <a:endParaRPr lang="fr-FR" sz="2400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346887" y="1772653"/>
            <a:ext cx="1492313" cy="173254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 smtClean="0">
                <a:solidFill>
                  <a:schemeClr val="tx1"/>
                </a:solidFill>
              </a:rPr>
              <a:t>Memory Unit</a:t>
            </a:r>
          </a:p>
          <a:p>
            <a:pPr algn="ctr"/>
            <a:r>
              <a:rPr lang="fr-FR" sz="2400" dirty="0" smtClean="0">
                <a:solidFill>
                  <a:schemeClr val="tx1"/>
                </a:solidFill>
              </a:rPr>
              <a:t>(DRAM, SRAM, SPR, ..)</a:t>
            </a:r>
            <a:endParaRPr lang="fr-FR" sz="2400" dirty="0">
              <a:solidFill>
                <a:schemeClr val="tx1"/>
              </a:solidFill>
            </a:endParaRPr>
          </a:p>
        </p:txBody>
      </p:sp>
      <p:sp>
        <p:nvSpPr>
          <p:cNvPr id="13" name="Autre processus 12"/>
          <p:cNvSpPr/>
          <p:nvPr/>
        </p:nvSpPr>
        <p:spPr>
          <a:xfrm>
            <a:off x="6341952" y="4138863"/>
            <a:ext cx="1339913" cy="1283368"/>
          </a:xfrm>
          <a:prstGeom prst="flowChartAlternateProcess">
            <a:avLst/>
          </a:prstGeom>
          <a:solidFill>
            <a:schemeClr val="bg1">
              <a:lumMod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 smtClean="0"/>
              <a:t>I/O</a:t>
            </a:r>
          </a:p>
          <a:p>
            <a:pPr algn="ctr"/>
            <a:r>
              <a:rPr lang="fr-FR" sz="2400" dirty="0" smtClean="0"/>
              <a:t>USB, BT, CAN</a:t>
            </a:r>
            <a:endParaRPr lang="fr-FR" sz="2400" dirty="0"/>
          </a:p>
        </p:txBody>
      </p:sp>
      <p:sp>
        <p:nvSpPr>
          <p:cNvPr id="14" name="Autre processus 13"/>
          <p:cNvSpPr/>
          <p:nvPr/>
        </p:nvSpPr>
        <p:spPr>
          <a:xfrm>
            <a:off x="6760675" y="4620126"/>
            <a:ext cx="1339913" cy="1283368"/>
          </a:xfrm>
          <a:prstGeom prst="flowChartAlternateProcess">
            <a:avLst/>
          </a:prstGeom>
          <a:solidFill>
            <a:schemeClr val="bg1">
              <a:lumMod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 smtClean="0"/>
              <a:t>I/O</a:t>
            </a:r>
          </a:p>
          <a:p>
            <a:pPr algn="ctr"/>
            <a:r>
              <a:rPr lang="fr-FR" sz="2400" dirty="0" smtClean="0"/>
              <a:t>USB, BT, CAN</a:t>
            </a:r>
            <a:endParaRPr lang="fr-FR" sz="2400" dirty="0"/>
          </a:p>
        </p:txBody>
      </p:sp>
      <p:sp>
        <p:nvSpPr>
          <p:cNvPr id="15" name="Autre processus 14"/>
          <p:cNvSpPr/>
          <p:nvPr/>
        </p:nvSpPr>
        <p:spPr>
          <a:xfrm>
            <a:off x="7263143" y="5101389"/>
            <a:ext cx="1339913" cy="1283368"/>
          </a:xfrm>
          <a:prstGeom prst="flowChartAlternateProcess">
            <a:avLst/>
          </a:prstGeom>
          <a:solidFill>
            <a:schemeClr val="bg1">
              <a:lumMod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 smtClean="0"/>
              <a:t>I/O</a:t>
            </a:r>
          </a:p>
          <a:p>
            <a:pPr algn="ctr"/>
            <a:r>
              <a:rPr lang="fr-FR" sz="2400" dirty="0" smtClean="0"/>
              <a:t>USB, BT, CAN…</a:t>
            </a:r>
            <a:endParaRPr lang="fr-FR" sz="2400" dirty="0"/>
          </a:p>
        </p:txBody>
      </p:sp>
      <p:cxnSp>
        <p:nvCxnSpPr>
          <p:cNvPr id="18" name="Connecteur droit avec flèche 17"/>
          <p:cNvCxnSpPr>
            <a:stCxn id="5" idx="5"/>
          </p:cNvCxnSpPr>
          <p:nvPr/>
        </p:nvCxnSpPr>
        <p:spPr>
          <a:xfrm rot="16200000" flipH="1">
            <a:off x="2713474" y="2059759"/>
            <a:ext cx="933334" cy="497717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/>
          <p:cNvCxnSpPr/>
          <p:nvPr/>
        </p:nvCxnSpPr>
        <p:spPr>
          <a:xfrm rot="16200000" flipH="1">
            <a:off x="2215757" y="2526427"/>
            <a:ext cx="933334" cy="497717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/>
          <p:cNvCxnSpPr/>
          <p:nvPr/>
        </p:nvCxnSpPr>
        <p:spPr>
          <a:xfrm>
            <a:off x="1935846" y="3767003"/>
            <a:ext cx="553859" cy="1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/>
          <p:cNvCxnSpPr/>
          <p:nvPr/>
        </p:nvCxnSpPr>
        <p:spPr>
          <a:xfrm flipV="1">
            <a:off x="2682423" y="4700338"/>
            <a:ext cx="746579" cy="721894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/>
          <p:cNvCxnSpPr>
            <a:stCxn id="4" idx="0"/>
          </p:cNvCxnSpPr>
          <p:nvPr/>
        </p:nvCxnSpPr>
        <p:spPr>
          <a:xfrm>
            <a:off x="6506092" y="3737811"/>
            <a:ext cx="752300" cy="49586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/>
          <p:cNvCxnSpPr/>
          <p:nvPr/>
        </p:nvCxnSpPr>
        <p:spPr>
          <a:xfrm>
            <a:off x="5965802" y="4386071"/>
            <a:ext cx="752300" cy="49586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/>
          <p:cNvCxnSpPr>
            <a:endCxn id="15" idx="1"/>
          </p:cNvCxnSpPr>
          <p:nvPr/>
        </p:nvCxnSpPr>
        <p:spPr>
          <a:xfrm>
            <a:off x="5365902" y="4773249"/>
            <a:ext cx="1897241" cy="969824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avec flèche 28"/>
          <p:cNvCxnSpPr>
            <a:stCxn id="10" idx="1"/>
          </p:cNvCxnSpPr>
          <p:nvPr/>
        </p:nvCxnSpPr>
        <p:spPr>
          <a:xfrm rot="10800000" flipV="1">
            <a:off x="5365902" y="1686427"/>
            <a:ext cx="1143540" cy="862822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/>
          <p:cNvCxnSpPr>
            <a:stCxn id="11" idx="1"/>
          </p:cNvCxnSpPr>
          <p:nvPr/>
        </p:nvCxnSpPr>
        <p:spPr>
          <a:xfrm rot="10800000" flipV="1">
            <a:off x="6341955" y="2638926"/>
            <a:ext cx="1004933" cy="497305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85438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8|34|34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535</TotalTime>
  <Words>1077</Words>
  <Application>Microsoft Office PowerPoint</Application>
  <PresentationFormat>On-screen Show (4:3)</PresentationFormat>
  <Paragraphs>257</Paragraphs>
  <Slides>32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Office Theme</vt:lpstr>
      <vt:lpstr>Detection and Monitoring Intra/Inter Crosstalk in Optical Network on Chip </vt:lpstr>
      <vt:lpstr>What are we going to talk about today?</vt:lpstr>
      <vt:lpstr>PowerPoint Presentation</vt:lpstr>
      <vt:lpstr>New Challenges :  </vt:lpstr>
      <vt:lpstr>New Challenges :  </vt:lpstr>
      <vt:lpstr>Solution : Multiply processors</vt:lpstr>
      <vt:lpstr>Multiprocessors…my grandfather told me the story…</vt:lpstr>
      <vt:lpstr>MPSoC Chalenges: Number of PEs</vt:lpstr>
      <vt:lpstr>Typical MPSoC Architecture</vt:lpstr>
      <vt:lpstr>Energy Efficiency </vt:lpstr>
      <vt:lpstr>Low Power vs. Low Energy Consumption</vt:lpstr>
      <vt:lpstr>PowerPoint Presentation</vt:lpstr>
      <vt:lpstr>Thermal &amp; Power Modeling</vt:lpstr>
      <vt:lpstr>Network On-Chip Communications</vt:lpstr>
      <vt:lpstr>Network On-Chip Communications</vt:lpstr>
      <vt:lpstr>PowerPoint Presentation</vt:lpstr>
      <vt:lpstr>Why Photonics?</vt:lpstr>
      <vt:lpstr>Photonics in computing system today </vt:lpstr>
      <vt:lpstr>Photonics in computing system today </vt:lpstr>
      <vt:lpstr>MPSoC Vision</vt:lpstr>
      <vt:lpstr>Silicon Photonic Integration</vt:lpstr>
      <vt:lpstr>Basic Optical Devices </vt:lpstr>
      <vt:lpstr>Crosstalk noise in basic devices</vt:lpstr>
      <vt:lpstr>Crosstalk noise in ONoC</vt:lpstr>
      <vt:lpstr>Crosstalk Detection and monitoring </vt:lpstr>
      <vt:lpstr>Crosstalk Detection and monitoring </vt:lpstr>
      <vt:lpstr>Crosstalk Detection and monitoring </vt:lpstr>
      <vt:lpstr>Crosstalk Detection and monitoring </vt:lpstr>
      <vt:lpstr>Crosstalk Detection and monitoring </vt:lpstr>
      <vt:lpstr>Crosstalk Detection and monitoring </vt:lpstr>
      <vt:lpstr>Conclusion: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</dc:creator>
  <cp:lastModifiedBy>Zainab Abdulwahab Isa Abdulla Darwish</cp:lastModifiedBy>
  <cp:revision>76</cp:revision>
  <dcterms:created xsi:type="dcterms:W3CDTF">2016-03-26T11:23:44Z</dcterms:created>
  <dcterms:modified xsi:type="dcterms:W3CDTF">2018-04-22T05:32:46Z</dcterms:modified>
</cp:coreProperties>
</file>