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3" r:id="rId3"/>
    <p:sldId id="259" r:id="rId4"/>
    <p:sldId id="260" r:id="rId5"/>
    <p:sldId id="261" r:id="rId6"/>
    <p:sldId id="262" r:id="rId7"/>
    <p:sldId id="263" r:id="rId8"/>
    <p:sldId id="264"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2DC04-9BE7-4589-A3F3-4B0993E0FB59}" type="datetimeFigureOut">
              <a:rPr lang="en-US" smtClean="0"/>
              <a:t>4/22/2018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D2C24-FCD1-41A1-856B-98F830ED4E5E}" type="slidenum">
              <a:rPr lang="en-US" smtClean="0"/>
              <a:t>‹#›</a:t>
            </a:fld>
            <a:endParaRPr lang="en-US"/>
          </a:p>
        </p:txBody>
      </p:sp>
    </p:spTree>
    <p:extLst>
      <p:ext uri="{BB962C8B-B14F-4D97-AF65-F5344CB8AC3E}">
        <p14:creationId xmlns:p14="http://schemas.microsoft.com/office/powerpoint/2010/main" val="234657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66F0C-87B6-44AE-B96A-063FC194FB7E}"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328796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66F0C-87B6-44AE-B96A-063FC194FB7E}"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107097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66F0C-87B6-44AE-B96A-063FC194FB7E}"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219576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66F0C-87B6-44AE-B96A-063FC194FB7E}"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371910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66F0C-87B6-44AE-B96A-063FC194FB7E}"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139645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66F0C-87B6-44AE-B96A-063FC194FB7E}"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306416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66F0C-87B6-44AE-B96A-063FC194FB7E}" type="datetimeFigureOut">
              <a:rPr lang="en-US" smtClean="0"/>
              <a:t>4/22/2018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44120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66F0C-87B6-44AE-B96A-063FC194FB7E}" type="datetimeFigureOut">
              <a:rPr lang="en-US" smtClean="0"/>
              <a:t>4/22/2018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393946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66F0C-87B6-44AE-B96A-063FC194FB7E}" type="datetimeFigureOut">
              <a:rPr lang="en-US" smtClean="0"/>
              <a:t>4/22/2018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282080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66F0C-87B6-44AE-B96A-063FC194FB7E}"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277040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66F0C-87B6-44AE-B96A-063FC194FB7E}"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BD0BC-D153-4718-AA84-72DD4AEE9CD9}" type="slidenum">
              <a:rPr lang="en-US" smtClean="0"/>
              <a:t>‹#›</a:t>
            </a:fld>
            <a:endParaRPr lang="en-US"/>
          </a:p>
        </p:txBody>
      </p:sp>
    </p:spTree>
    <p:extLst>
      <p:ext uri="{BB962C8B-B14F-4D97-AF65-F5344CB8AC3E}">
        <p14:creationId xmlns:p14="http://schemas.microsoft.com/office/powerpoint/2010/main" val="56681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66F0C-87B6-44AE-B96A-063FC194FB7E}" type="datetimeFigureOut">
              <a:rPr lang="en-US" smtClean="0"/>
              <a:t>4/22/2018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BD0BC-D153-4718-AA84-72DD4AEE9CD9}" type="slidenum">
              <a:rPr lang="en-US" smtClean="0"/>
              <a:t>‹#›</a:t>
            </a:fld>
            <a:endParaRPr lang="en-US"/>
          </a:p>
        </p:txBody>
      </p:sp>
    </p:spTree>
    <p:extLst>
      <p:ext uri="{BB962C8B-B14F-4D97-AF65-F5344CB8AC3E}">
        <p14:creationId xmlns:p14="http://schemas.microsoft.com/office/powerpoint/2010/main" val="3287910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veritlive.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8100" y="5042118"/>
            <a:ext cx="6591300" cy="830997"/>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Dr </a:t>
            </a:r>
            <a:r>
              <a:rPr lang="en-US" sz="2400" dirty="0">
                <a:solidFill>
                  <a:schemeClr val="bg1"/>
                </a:solidFill>
                <a:latin typeface="Arial" panose="020B0604020202020204" pitchFamily="34" charset="0"/>
                <a:cs typeface="Arial" panose="020B0604020202020204" pitchFamily="34" charset="0"/>
              </a:rPr>
              <a:t>. Reda Amin </a:t>
            </a:r>
          </a:p>
          <a:p>
            <a:pPr algn="ctr"/>
            <a:r>
              <a:rPr lang="en-US" sz="2400" b="1" dirty="0">
                <a:solidFill>
                  <a:schemeClr val="bg1"/>
                </a:solidFill>
                <a:latin typeface="Arial" panose="020B0604020202020204" pitchFamily="34" charset="0"/>
                <a:cs typeface="Arial" panose="020B0604020202020204" pitchFamily="34" charset="0"/>
              </a:rPr>
              <a:t>College of Arts &amp; sciences  </a:t>
            </a:r>
            <a:endParaRPr lang="en-US" sz="28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33400" y="2751892"/>
            <a:ext cx="7315200" cy="1723549"/>
          </a:xfrm>
          <a:prstGeom prst="rect">
            <a:avLst/>
          </a:prstGeom>
        </p:spPr>
        <p:txBody>
          <a:bodyPr wrap="square">
            <a:spAutoFit/>
          </a:bodyPr>
          <a:lstStyle/>
          <a:p>
            <a:pPr algn="ctr" rtl="1"/>
            <a:r>
              <a:rPr lang="en-US" sz="3200" b="1" dirty="0"/>
              <a:t>Mobile Journalism( MOJO ) </a:t>
            </a:r>
          </a:p>
          <a:p>
            <a:pPr algn="ctr"/>
            <a:r>
              <a:rPr lang="en-US" b="1" dirty="0"/>
              <a:t> The effects of reality and future bets</a:t>
            </a:r>
            <a:endParaRPr lang="en-US" dirty="0"/>
          </a:p>
          <a:p>
            <a:pPr algn="ctr"/>
            <a:endParaRPr lang="en-US" sz="2800" b="1" dirty="0" smtClean="0"/>
          </a:p>
          <a:p>
            <a:pPr algn="ctr"/>
            <a:r>
              <a:rPr lang="ar-BH" sz="2800" b="1" dirty="0"/>
              <a:t>صحافة الموبايل .. تأثيرات الواقع ورهانات المستقبل </a:t>
            </a:r>
            <a:endParaRPr lang="en-US" sz="2800" dirty="0"/>
          </a:p>
        </p:txBody>
      </p:sp>
    </p:spTree>
    <p:extLst>
      <p:ext uri="{BB962C8B-B14F-4D97-AF65-F5344CB8AC3E}">
        <p14:creationId xmlns:p14="http://schemas.microsoft.com/office/powerpoint/2010/main" val="987715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lgn="l">
              <a:defRPr/>
            </a:pP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a:endParaRPr lang="ar-SA" sz="2400" dirty="0">
              <a:solidFill>
                <a:schemeClr val="tx1"/>
              </a:solidFill>
            </a:endParaRPr>
          </a:p>
          <a:p>
            <a:pPr algn="r" rtl="1"/>
            <a:r>
              <a:rPr lang="ar-SA" sz="2400" dirty="0">
                <a:solidFill>
                  <a:schemeClr val="tx1"/>
                </a:solidFill>
              </a:rPr>
              <a:t>3- زيادة توقعات جماهير وسائل الإعلام من هذه الوسائل على صعيد السرعة في نشر الأخبار ، إذ أصبح الجمهور يتوقع أن يسمع القصة الإخبارية الآن وليس بعد وقت أو في الغد كما الصحافة الورقية </a:t>
            </a:r>
          </a:p>
          <a:p>
            <a:pPr algn="r" rtl="1"/>
            <a:r>
              <a:rPr lang="ar-SA" sz="2400" dirty="0">
                <a:solidFill>
                  <a:schemeClr val="tx1"/>
                </a:solidFill>
              </a:rPr>
              <a:t>4- تزايد إيمان وسائل الإعلام الإخبارية بأهمية الموبايل كوسيلة جديدة لتوزيع مضمونها بجانب الوسائل الأخرى القائمة كالورق والمواقع الإلكترونية وموجات الراديو والتليفزيون </a:t>
            </a:r>
            <a:endParaRPr lang="ar-SA" sz="2400" dirty="0" smtClean="0">
              <a:solidFill>
                <a:schemeClr val="tx1"/>
              </a:solidFill>
            </a:endParaRPr>
          </a:p>
          <a:p>
            <a:pPr algn="r" rtl="1"/>
            <a:endParaRPr lang="ar-BH" sz="2400" dirty="0">
              <a:solidFill>
                <a:schemeClr val="tx1"/>
              </a:solidFill>
            </a:endParaRPr>
          </a:p>
        </p:txBody>
      </p:sp>
      <p:pic>
        <p:nvPicPr>
          <p:cNvPr id="3" name="Picture 2"/>
          <p:cNvPicPr>
            <a:picLocks noChangeAspect="1"/>
          </p:cNvPicPr>
          <p:nvPr/>
        </p:nvPicPr>
        <p:blipFill>
          <a:blip r:embed="rId3"/>
          <a:stretch>
            <a:fillRect/>
          </a:stretch>
        </p:blipFill>
        <p:spPr>
          <a:xfrm>
            <a:off x="2895600" y="3928920"/>
            <a:ext cx="3505200" cy="2243280"/>
          </a:xfrm>
          <a:prstGeom prst="rect">
            <a:avLst/>
          </a:prstGeom>
        </p:spPr>
      </p:pic>
    </p:spTree>
    <p:extLst>
      <p:ext uri="{BB962C8B-B14F-4D97-AF65-F5344CB8AC3E}">
        <p14:creationId xmlns:p14="http://schemas.microsoft.com/office/powerpoint/2010/main" val="1256012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1169988"/>
          </a:xfrm>
        </p:spPr>
        <p:txBody>
          <a:bodyPr>
            <a:noAutofit/>
          </a:bodyPr>
          <a:lstStyle/>
          <a:p>
            <a:pPr>
              <a:defRPr/>
            </a:pPr>
            <a:r>
              <a:rPr lang="ar-SA" sz="2800" dirty="0"/>
              <a:t>التغطية الصحفية باستخدام الموبايل </a:t>
            </a:r>
            <a:r>
              <a:rPr lang="en-US" sz="2800" dirty="0" smtClean="0"/>
              <a:t/>
            </a:r>
            <a:br>
              <a:rPr lang="en-US" sz="2800" dirty="0" smtClean="0"/>
            </a:br>
            <a:r>
              <a:rPr lang="en-US" sz="2800" dirty="0" smtClean="0"/>
              <a:t>Mobile </a:t>
            </a:r>
            <a:r>
              <a:rPr lang="en-US" sz="2800" dirty="0"/>
              <a:t>Reporting</a:t>
            </a: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a:r>
              <a:rPr lang="ar-BH" sz="2400" dirty="0">
                <a:solidFill>
                  <a:schemeClr val="tx1"/>
                </a:solidFill>
              </a:rPr>
              <a:t>يوجد حقل جديد في التغطية الإخبارية هو حقل التغطية باستخدام الموبايل </a:t>
            </a:r>
          </a:p>
          <a:p>
            <a:pPr algn="r" rtl="1"/>
            <a:r>
              <a:rPr lang="ar-BH" sz="2400" dirty="0">
                <a:solidFill>
                  <a:schemeClr val="tx1"/>
                </a:solidFill>
              </a:rPr>
              <a:t>ويعنى بآليات وطرق تغطية الأحداث باستخدام الهاتف المحمول ، وكتابة التقارير الإخبارية وتحديثها والتقاط الصور ولقطات الفيديو ونقلها مباشرة من موقع الحدث بالبريد الإلكتروني إلى الوسلة الإعلامية ومنه إلى الجمهور </a:t>
            </a:r>
          </a:p>
          <a:p>
            <a:pPr algn="r" rtl="1"/>
            <a:r>
              <a:rPr lang="ar-BH" sz="2400" dirty="0">
                <a:solidFill>
                  <a:schemeClr val="tx1"/>
                </a:solidFill>
              </a:rPr>
              <a:t>ويوسع البعض مفهوم صحافة الموبايل لتشير إلى التغطية المتحركة أو الجوالة أو المحمولة ، أي إنتاج القصة الخبرية بالوسائط المتعددة ونشرها من موقع الحدث </a:t>
            </a:r>
          </a:p>
          <a:p>
            <a:pPr algn="r" rtl="1"/>
            <a:r>
              <a:rPr lang="ar-BH" sz="2400" dirty="0">
                <a:solidFill>
                  <a:schemeClr val="tx1"/>
                </a:solidFill>
              </a:rPr>
              <a:t>ولا يعني انتشار هذا النوع من التغطية أنها ستحل محل التغطية الصحفية المتعمقة ، ولكنها على الأقل تسهم في تقديم صحافة جيدة ، وتمثل إضافة مهمة للتغطية الصحفية خاصة في الأخبار العاجلة </a:t>
            </a:r>
          </a:p>
        </p:txBody>
      </p:sp>
    </p:spTree>
    <p:extLst>
      <p:ext uri="{BB962C8B-B14F-4D97-AF65-F5344CB8AC3E}">
        <p14:creationId xmlns:p14="http://schemas.microsoft.com/office/powerpoint/2010/main" val="3126434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defRPr/>
            </a:pPr>
            <a:r>
              <a:rPr lang="ar-BH" sz="3600" dirty="0"/>
              <a:t>آليات التغطية الجديدة </a:t>
            </a:r>
            <a:endParaRPr lang="en-US" altLang="en-US" sz="36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a:r>
              <a:rPr lang="ar-BH" sz="2400" dirty="0">
                <a:solidFill>
                  <a:schemeClr val="tx1"/>
                </a:solidFill>
              </a:rPr>
              <a:t>تمر التغطية الصحفية باستخدام الموبايل بعدد من الخطوات ، هي : </a:t>
            </a:r>
          </a:p>
          <a:p>
            <a:pPr algn="r" rtl="1"/>
            <a:r>
              <a:rPr lang="ar-BH" sz="2400" dirty="0">
                <a:solidFill>
                  <a:schemeClr val="tx1"/>
                </a:solidFill>
              </a:rPr>
              <a:t>1- اختيار الأجهزة المناسبة للتغطية : لاب توب ، موبايلز ، أجهزة لوحية ، </a:t>
            </a:r>
            <a:r>
              <a:rPr lang="en-US" sz="2400" dirty="0">
                <a:solidFill>
                  <a:schemeClr val="tx1"/>
                </a:solidFill>
              </a:rPr>
              <a:t>digital recorders, </a:t>
            </a:r>
            <a:r>
              <a:rPr lang="ar-BH" sz="2400" dirty="0">
                <a:solidFill>
                  <a:schemeClr val="tx1"/>
                </a:solidFill>
              </a:rPr>
              <a:t> ، كاميرات الفيديو </a:t>
            </a:r>
          </a:p>
          <a:p>
            <a:pPr algn="r" rtl="1"/>
            <a:r>
              <a:rPr lang="ar-BH" sz="2400" dirty="0">
                <a:solidFill>
                  <a:schemeClr val="tx1"/>
                </a:solidFill>
              </a:rPr>
              <a:t>ينصح الصحفيون بعدم حمل أجهزة ثقيلة ، أو جديدة لم تجرب من قبل </a:t>
            </a:r>
          </a:p>
          <a:p>
            <a:pPr algn="r" rtl="1"/>
            <a:r>
              <a:rPr lang="ar-BH" sz="2400" dirty="0">
                <a:solidFill>
                  <a:schemeClr val="tx1"/>
                </a:solidFill>
              </a:rPr>
              <a:t>2- اختيار نوع التغطية المناسبة للحدث ، بمعنى هل ستكون تغطية كاملة من قلب الحدث أو تغطية تقليدية </a:t>
            </a:r>
          </a:p>
          <a:p>
            <a:pPr algn="r" rtl="1"/>
            <a:r>
              <a:rPr lang="ar-BH" sz="2400" dirty="0">
                <a:solidFill>
                  <a:schemeClr val="tx1"/>
                </a:solidFill>
              </a:rPr>
              <a:t>من الأحداث التي يمكن نقلها بصحافة الموبايل : </a:t>
            </a:r>
          </a:p>
          <a:p>
            <a:pPr algn="r" rtl="1"/>
            <a:r>
              <a:rPr lang="ar-BH" sz="2400" dirty="0">
                <a:solidFill>
                  <a:schemeClr val="tx1"/>
                </a:solidFill>
              </a:rPr>
              <a:t>- المحاكمات الجنائية والمدنية </a:t>
            </a:r>
          </a:p>
          <a:p>
            <a:pPr algn="r" rtl="1"/>
            <a:r>
              <a:rPr lang="ar-BH" sz="2400" dirty="0">
                <a:solidFill>
                  <a:schemeClr val="tx1"/>
                </a:solidFill>
              </a:rPr>
              <a:t>-الخطب والبيانات المهمة للمسؤلين السياسيين والاقتصاديين ونجوم الفن والرياضة </a:t>
            </a:r>
          </a:p>
          <a:p>
            <a:pPr algn="r" rtl="1"/>
            <a:r>
              <a:rPr lang="ar-BH" sz="2400" dirty="0">
                <a:solidFill>
                  <a:schemeClr val="tx1"/>
                </a:solidFill>
              </a:rPr>
              <a:t>-التجمعات الجماهيرية </a:t>
            </a:r>
          </a:p>
          <a:p>
            <a:pPr algn="r" rtl="1"/>
            <a:r>
              <a:rPr lang="ar-BH" sz="2400" dirty="0">
                <a:solidFill>
                  <a:schemeClr val="tx1"/>
                </a:solidFill>
              </a:rPr>
              <a:t>الأحداث الرياضية المهمة </a:t>
            </a:r>
          </a:p>
          <a:p>
            <a:pPr algn="r" rtl="1">
              <a:spcBef>
                <a:spcPts val="1200"/>
              </a:spcBef>
            </a:pPr>
            <a:endParaRPr lang="en-US" altLang="en-US" sz="2400" dirty="0" smtClean="0">
              <a:solidFill>
                <a:schemeClr val="tx1"/>
              </a:solidFill>
              <a:latin typeface="Arial" charset="0"/>
            </a:endParaRPr>
          </a:p>
        </p:txBody>
      </p:sp>
    </p:spTree>
    <p:extLst>
      <p:ext uri="{BB962C8B-B14F-4D97-AF65-F5344CB8AC3E}">
        <p14:creationId xmlns:p14="http://schemas.microsoft.com/office/powerpoint/2010/main" val="608743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lgn="l">
              <a:defRPr/>
            </a:pP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990600" y="1219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a:r>
              <a:rPr lang="ar-BH" sz="2800" dirty="0">
                <a:solidFill>
                  <a:schemeClr val="tx1"/>
                </a:solidFill>
              </a:rPr>
              <a:t>3- تحديد خيار النشر </a:t>
            </a:r>
          </a:p>
          <a:p>
            <a:pPr algn="r" rtl="1"/>
            <a:r>
              <a:rPr lang="ar-BH" sz="2800" dirty="0">
                <a:solidFill>
                  <a:schemeClr val="tx1"/>
                </a:solidFill>
              </a:rPr>
              <a:t>هل سيتم نشره في خدمات التدوين المصغر ( تويتر مثلا ) </a:t>
            </a:r>
          </a:p>
          <a:p>
            <a:pPr algn="r" rtl="1"/>
            <a:r>
              <a:rPr lang="ar-BH" sz="2800" dirty="0">
                <a:solidFill>
                  <a:schemeClr val="tx1"/>
                </a:solidFill>
              </a:rPr>
              <a:t>أو برامج التدوين المباشر من خلال خدمة التغطية الحية </a:t>
            </a:r>
            <a:r>
              <a:rPr lang="en-US" sz="2800" dirty="0" err="1" smtClean="0">
                <a:solidFill>
                  <a:schemeClr val="tx1"/>
                </a:solidFill>
              </a:rPr>
              <a:t>Coveritlive</a:t>
            </a:r>
            <a:endParaRPr lang="en-US" sz="2800" dirty="0" smtClean="0">
              <a:solidFill>
                <a:schemeClr val="tx1"/>
              </a:solidFill>
            </a:endParaRPr>
          </a:p>
          <a:p>
            <a:pPr algn="r" rtl="1"/>
            <a:r>
              <a:rPr lang="en-US" sz="2800" dirty="0" smtClean="0">
                <a:solidFill>
                  <a:schemeClr val="tx1"/>
                </a:solidFill>
                <a:hlinkClick r:id="rId3"/>
              </a:rPr>
              <a:t>http://www.coveritlive.com/</a:t>
            </a:r>
            <a:r>
              <a:rPr lang="ar-BH" sz="2800" dirty="0" smtClean="0">
                <a:solidFill>
                  <a:schemeClr val="tx1"/>
                </a:solidFill>
              </a:rPr>
              <a:t> </a:t>
            </a:r>
            <a:endParaRPr lang="ar-BH" sz="2800" dirty="0">
              <a:solidFill>
                <a:schemeClr val="tx1"/>
              </a:solidFill>
            </a:endParaRPr>
          </a:p>
          <a:p>
            <a:pPr algn="r" rtl="1">
              <a:spcBef>
                <a:spcPts val="1200"/>
              </a:spcBef>
            </a:pPr>
            <a:endParaRPr lang="en-US" altLang="en-US" sz="2800" dirty="0" smtClean="0">
              <a:solidFill>
                <a:schemeClr val="tx1"/>
              </a:solidFill>
              <a:latin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19" y="3777050"/>
            <a:ext cx="4953000" cy="2060188"/>
          </a:xfrm>
          <a:prstGeom prst="rect">
            <a:avLst/>
          </a:prstGeom>
        </p:spPr>
      </p:pic>
    </p:spTree>
    <p:extLst>
      <p:ext uri="{BB962C8B-B14F-4D97-AF65-F5344CB8AC3E}">
        <p14:creationId xmlns:p14="http://schemas.microsoft.com/office/powerpoint/2010/main" val="28182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lgn="l">
              <a:defRPr/>
            </a:pP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ar-BH" altLang="en-US" sz="5400" dirty="0" smtClean="0">
                <a:solidFill>
                  <a:schemeClr val="tx1"/>
                </a:solidFill>
                <a:latin typeface="Arial" charset="0"/>
              </a:rPr>
              <a:t>شكرا لحسن الاستماع </a:t>
            </a:r>
            <a:endParaRPr lang="en-US" altLang="en-US" sz="5400" dirty="0" smtClean="0">
              <a:solidFill>
                <a:schemeClr val="tx1"/>
              </a:solidFill>
              <a:latin typeface="Arial" charset="0"/>
            </a:endParaRPr>
          </a:p>
        </p:txBody>
      </p:sp>
    </p:spTree>
    <p:extLst>
      <p:ext uri="{BB962C8B-B14F-4D97-AF65-F5344CB8AC3E}">
        <p14:creationId xmlns:p14="http://schemas.microsoft.com/office/powerpoint/2010/main" val="1031362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lgn="l">
              <a:defRPr/>
            </a:pP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200"/>
              </a:spcBef>
            </a:pPr>
            <a:r>
              <a:rPr lang="ar-BH" altLang="en-US" sz="2800" dirty="0" smtClean="0">
                <a:solidFill>
                  <a:schemeClr val="tx1"/>
                </a:solidFill>
                <a:latin typeface="Arial" charset="0"/>
              </a:rPr>
              <a:t>5 مليار مستخدم لأجهزة الموبايل حول العالم </a:t>
            </a:r>
          </a:p>
          <a:p>
            <a:pPr algn="ctr">
              <a:spcBef>
                <a:spcPts val="1200"/>
              </a:spcBef>
            </a:pPr>
            <a:r>
              <a:rPr lang="ar-BH" altLang="en-US" sz="2800" dirty="0" smtClean="0">
                <a:solidFill>
                  <a:schemeClr val="tx1"/>
                </a:solidFill>
                <a:latin typeface="Arial" charset="0"/>
              </a:rPr>
              <a:t>من إحصائيات الجمعية العالمية لمشغلي الهواتف النقالة في فرنسا </a:t>
            </a:r>
            <a:endParaRPr lang="en-US" altLang="en-US" sz="2400" dirty="0" smtClean="0">
              <a:solidFill>
                <a:schemeClr val="tx1"/>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362200"/>
            <a:ext cx="5638800" cy="3749802"/>
          </a:xfrm>
          <a:prstGeom prst="rect">
            <a:avLst/>
          </a:prstGeom>
        </p:spPr>
      </p:pic>
    </p:spTree>
    <p:extLst>
      <p:ext uri="{BB962C8B-B14F-4D97-AF65-F5344CB8AC3E}">
        <p14:creationId xmlns:p14="http://schemas.microsoft.com/office/powerpoint/2010/main" val="1360504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 r="-1000"/>
          </a:stretch>
        </a:blipFill>
        <a:effectLst/>
      </p:bgPr>
    </p:bg>
    <p:spTree>
      <p:nvGrpSpPr>
        <p:cNvPr id="1" name=""/>
        <p:cNvGrpSpPr/>
        <p:nvPr/>
      </p:nvGrpSpPr>
      <p:grpSpPr>
        <a:xfrm>
          <a:off x="0" y="0"/>
          <a:ext cx="0" cy="0"/>
          <a:chOff x="0" y="0"/>
          <a:chExt cx="0" cy="0"/>
        </a:xfrm>
      </p:grpSpPr>
      <p:pic>
        <p:nvPicPr>
          <p:cNvPr id="10" name="Picture 9" descr="AU_Stack_No Background-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defRPr/>
            </a:pPr>
            <a:r>
              <a:rPr lang="ar-BH" altLang="en-US" sz="2800" dirty="0" smtClean="0">
                <a:uFill>
                  <a:solidFill>
                    <a:srgbClr val="164164"/>
                  </a:solidFill>
                </a:uFill>
                <a:latin typeface="Arial" pitchFamily="34" charset="0"/>
              </a:rPr>
              <a:t>محاور الورقة العلمية </a:t>
            </a: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spcBef>
                <a:spcPts val="1200"/>
              </a:spcBef>
              <a:buNone/>
            </a:pPr>
            <a:r>
              <a:rPr lang="ar-BH" altLang="en-US" sz="2400" dirty="0" smtClean="0">
                <a:solidFill>
                  <a:schemeClr val="tx1"/>
                </a:solidFill>
                <a:latin typeface="Arial" charset="0"/>
              </a:rPr>
              <a:t>ما مفهوم صحافة الموبايل ؟</a:t>
            </a:r>
            <a:r>
              <a:rPr lang="en-US" altLang="en-US" sz="2400" dirty="0" smtClean="0">
                <a:solidFill>
                  <a:schemeClr val="tx1"/>
                </a:solidFill>
                <a:latin typeface="Arial" charset="0"/>
              </a:rPr>
              <a:t>MOJO </a:t>
            </a:r>
            <a:r>
              <a:rPr lang="ar-BH" altLang="en-US" sz="2400" dirty="0" smtClean="0">
                <a:solidFill>
                  <a:schemeClr val="tx1"/>
                </a:solidFill>
                <a:latin typeface="Arial" charset="0"/>
              </a:rPr>
              <a:t> ؟ </a:t>
            </a:r>
          </a:p>
          <a:p>
            <a:pPr marL="0" indent="0" algn="r" rtl="1">
              <a:spcBef>
                <a:spcPts val="1200"/>
              </a:spcBef>
              <a:buNone/>
            </a:pPr>
            <a:r>
              <a:rPr lang="ar-BH" altLang="en-US" sz="2400" dirty="0" smtClean="0">
                <a:solidFill>
                  <a:schemeClr val="tx1"/>
                </a:solidFill>
                <a:latin typeface="Arial" charset="0"/>
              </a:rPr>
              <a:t>ما مستويات استخدام الموبايل في الصحافة ؟ </a:t>
            </a:r>
          </a:p>
          <a:p>
            <a:pPr marL="0" indent="0" algn="r" rtl="1">
              <a:spcBef>
                <a:spcPts val="1200"/>
              </a:spcBef>
              <a:buNone/>
            </a:pPr>
            <a:r>
              <a:rPr lang="ar-BH" altLang="en-US" sz="2400" dirty="0" smtClean="0">
                <a:solidFill>
                  <a:schemeClr val="tx1"/>
                </a:solidFill>
                <a:latin typeface="Arial" charset="0"/>
              </a:rPr>
              <a:t>ما الفروق بين </a:t>
            </a:r>
            <a:r>
              <a:rPr lang="en-US" altLang="en-US" sz="2400" dirty="0" smtClean="0">
                <a:solidFill>
                  <a:schemeClr val="tx1"/>
                </a:solidFill>
                <a:latin typeface="Arial" charset="0"/>
              </a:rPr>
              <a:t>MOJO – </a:t>
            </a:r>
            <a:r>
              <a:rPr lang="en-US" altLang="en-US" sz="2400" dirty="0" err="1" smtClean="0">
                <a:solidFill>
                  <a:schemeClr val="tx1"/>
                </a:solidFill>
                <a:latin typeface="Arial" charset="0"/>
              </a:rPr>
              <a:t>Moblog</a:t>
            </a:r>
            <a:r>
              <a:rPr lang="en-US" altLang="en-US" sz="2400" dirty="0" smtClean="0">
                <a:solidFill>
                  <a:schemeClr val="tx1"/>
                </a:solidFill>
                <a:latin typeface="Arial" charset="0"/>
              </a:rPr>
              <a:t>- </a:t>
            </a:r>
            <a:r>
              <a:rPr lang="en-US" altLang="en-US" sz="2400" dirty="0" err="1" smtClean="0">
                <a:solidFill>
                  <a:schemeClr val="tx1"/>
                </a:solidFill>
                <a:latin typeface="Arial" charset="0"/>
              </a:rPr>
              <a:t>Movlog</a:t>
            </a:r>
            <a:endParaRPr lang="en-US" altLang="en-US" sz="2400" dirty="0" smtClean="0">
              <a:solidFill>
                <a:schemeClr val="tx1"/>
              </a:solidFill>
              <a:latin typeface="Arial" charset="0"/>
            </a:endParaRPr>
          </a:p>
          <a:p>
            <a:pPr marL="0" indent="0" algn="r" rtl="1">
              <a:spcBef>
                <a:spcPts val="1200"/>
              </a:spcBef>
              <a:buNone/>
            </a:pPr>
            <a:r>
              <a:rPr lang="ar-BH" altLang="en-US" sz="2400" dirty="0" smtClean="0">
                <a:solidFill>
                  <a:schemeClr val="tx1"/>
                </a:solidFill>
                <a:latin typeface="Arial" charset="0"/>
              </a:rPr>
              <a:t>ما حدود اعتماد المؤسسات الإخبارية على الموبايل ؟ </a:t>
            </a:r>
          </a:p>
          <a:p>
            <a:pPr marL="0" indent="0" algn="r" rtl="1">
              <a:spcBef>
                <a:spcPts val="1200"/>
              </a:spcBef>
              <a:buNone/>
            </a:pPr>
            <a:r>
              <a:rPr lang="ar-BH" altLang="en-US" sz="2400" dirty="0" smtClean="0">
                <a:solidFill>
                  <a:schemeClr val="tx1"/>
                </a:solidFill>
                <a:latin typeface="Arial" charset="0"/>
              </a:rPr>
              <a:t>ما هي آليات التغطية الصحفية باستخدام الموبايل </a:t>
            </a:r>
            <a:r>
              <a:rPr lang="en-US" sz="2400" dirty="0">
                <a:solidFill>
                  <a:schemeClr val="tx1"/>
                </a:solidFill>
              </a:rPr>
              <a:t>Mobile Reporting</a:t>
            </a:r>
            <a:r>
              <a:rPr lang="ar-BH" altLang="en-US" sz="2400" dirty="0" smtClean="0">
                <a:solidFill>
                  <a:schemeClr val="tx1"/>
                </a:solidFill>
                <a:latin typeface="Arial" charset="0"/>
              </a:rPr>
              <a:t> </a:t>
            </a:r>
            <a:endParaRPr lang="en-US" altLang="en-US" sz="2000" dirty="0" smtClean="0">
              <a:solidFill>
                <a:schemeClr val="tx1"/>
              </a:solidFill>
              <a:latin typeface="Arial" charset="0"/>
            </a:endParaRPr>
          </a:p>
        </p:txBody>
      </p:sp>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57343" y="3829051"/>
            <a:ext cx="6029314" cy="2975892"/>
          </a:xfrm>
        </p:spPr>
      </p:pic>
    </p:spTree>
    <p:extLst>
      <p:ext uri="{BB962C8B-B14F-4D97-AF65-F5344CB8AC3E}">
        <p14:creationId xmlns:p14="http://schemas.microsoft.com/office/powerpoint/2010/main" val="3238355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defRPr/>
            </a:pPr>
            <a:r>
              <a:rPr lang="ar-SA" sz="2800" dirty="0"/>
              <a:t>مستويات استخدام الموبايل في الصحافة</a:t>
            </a: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46495"/>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None/>
            </a:pPr>
            <a:r>
              <a:rPr lang="ar-SA" sz="2400" dirty="0">
                <a:solidFill>
                  <a:schemeClr val="tx1"/>
                </a:solidFill>
              </a:rPr>
              <a:t>1- من جانب الجمهور .. وسيط لمتابعة الصحافة الإلكترونية </a:t>
            </a:r>
          </a:p>
          <a:p>
            <a:pPr algn="r">
              <a:buNone/>
            </a:pPr>
            <a:r>
              <a:rPr lang="ar-SA" sz="2400" dirty="0">
                <a:solidFill>
                  <a:schemeClr val="tx1"/>
                </a:solidFill>
              </a:rPr>
              <a:t>2- من جانب ( المواطنين الصحفيين ) كوسيلة للمشاركة في صنع الأخبار ونشرها في المدونات والشبكات الاجتماعية </a:t>
            </a:r>
          </a:p>
          <a:p>
            <a:pPr algn="r">
              <a:buNone/>
            </a:pPr>
            <a:r>
              <a:rPr lang="ar-SA" sz="2400" dirty="0">
                <a:solidFill>
                  <a:schemeClr val="tx1"/>
                </a:solidFill>
              </a:rPr>
              <a:t>3- من جانب الصحفيين المحترفين ، كوسيلة سريعة لجمع وتحرير المعلومات ، والتقاط الصور ومقاطع الفيديو وإرسالها للصحيفة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516904"/>
            <a:ext cx="5991225" cy="2905125"/>
          </a:xfrm>
          <a:prstGeom prst="rect">
            <a:avLst/>
          </a:prstGeom>
        </p:spPr>
      </p:pic>
    </p:spTree>
    <p:extLst>
      <p:ext uri="{BB962C8B-B14F-4D97-AF65-F5344CB8AC3E}">
        <p14:creationId xmlns:p14="http://schemas.microsoft.com/office/powerpoint/2010/main" val="2147084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lgn="l">
              <a:defRPr/>
            </a:pP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a:r>
              <a:rPr lang="ar-SA" sz="2800" dirty="0">
                <a:solidFill>
                  <a:schemeClr val="tx1"/>
                </a:solidFill>
              </a:rPr>
              <a:t>وللموبايل أو النقال أو الجوال علاقة وثيقة أخرى بكل من الراديو والقنوات التليفزيونية </a:t>
            </a:r>
          </a:p>
          <a:p>
            <a:pPr algn="r" rtl="1"/>
            <a:r>
              <a:rPr lang="ar-SA" sz="2800" dirty="0">
                <a:solidFill>
                  <a:schemeClr val="tx1"/>
                </a:solidFill>
              </a:rPr>
              <a:t>حيث يتم التقاط المحطات الإذاعية والتليفزيونية عبر الموبايل من خلال تحوله إلى راديو أو جهاز تليفزيون </a:t>
            </a:r>
          </a:p>
          <a:p>
            <a:pPr algn="r" rtl="1"/>
            <a:r>
              <a:rPr lang="ar-SA" sz="2800" dirty="0">
                <a:solidFill>
                  <a:schemeClr val="tx1"/>
                </a:solidFill>
              </a:rPr>
              <a:t>تزامني</a:t>
            </a:r>
          </a:p>
          <a:p>
            <a:pPr algn="r" rtl="1"/>
            <a:r>
              <a:rPr lang="ar-SA" sz="2800" dirty="0">
                <a:solidFill>
                  <a:schemeClr val="tx1"/>
                </a:solidFill>
              </a:rPr>
              <a:t> أو غير تزامني </a:t>
            </a:r>
            <a:endParaRPr lang="ar-SA" sz="2800" dirty="0" smtClean="0">
              <a:solidFill>
                <a:schemeClr val="tx1"/>
              </a:solidFill>
            </a:endParaRPr>
          </a:p>
          <a:p>
            <a:pPr algn="r" rtl="1"/>
            <a:endParaRPr lang="ar-SA" sz="2800" dirty="0">
              <a:solidFill>
                <a:schemeClr val="tx1"/>
              </a:solidFill>
            </a:endParaRPr>
          </a:p>
          <a:p>
            <a:pPr algn="r" rtl="1">
              <a:spcBef>
                <a:spcPts val="1200"/>
              </a:spcBef>
            </a:pPr>
            <a:endParaRPr lang="en-US" altLang="en-US" sz="2800" dirty="0" smtClean="0">
              <a:solidFill>
                <a:schemeClr val="tx1"/>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19" y="3200400"/>
            <a:ext cx="2857500" cy="2857500"/>
          </a:xfrm>
          <a:prstGeom prst="rect">
            <a:avLst/>
          </a:prstGeom>
        </p:spPr>
      </p:pic>
    </p:spTree>
    <p:extLst>
      <p:ext uri="{BB962C8B-B14F-4D97-AF65-F5344CB8AC3E}">
        <p14:creationId xmlns:p14="http://schemas.microsoft.com/office/powerpoint/2010/main" val="673494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defRPr/>
            </a:pPr>
            <a:r>
              <a:rPr lang="en-US" sz="4000" b="1" dirty="0"/>
              <a:t>MOJO</a:t>
            </a:r>
            <a:endParaRPr lang="en-US" altLang="en-US" sz="4000" b="1"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a:buNone/>
            </a:pPr>
            <a:r>
              <a:rPr lang="ar-BH" sz="2400" dirty="0">
                <a:solidFill>
                  <a:schemeClr val="tx1"/>
                </a:solidFill>
              </a:rPr>
              <a:t>على غرار المدونات عبر الإنترنت أصبح التدوين متاحا عبر أجهزة الموبايل </a:t>
            </a:r>
          </a:p>
          <a:p>
            <a:pPr algn="r" rtl="1">
              <a:buNone/>
            </a:pPr>
            <a:r>
              <a:rPr lang="ar-BH" sz="2400" dirty="0">
                <a:solidFill>
                  <a:schemeClr val="tx1"/>
                </a:solidFill>
              </a:rPr>
              <a:t>وتسمى التدوينة التي ترسل عبر الموبايل </a:t>
            </a:r>
            <a:r>
              <a:rPr lang="en-US" sz="2400" dirty="0" err="1">
                <a:solidFill>
                  <a:schemeClr val="tx1"/>
                </a:solidFill>
              </a:rPr>
              <a:t>moblog</a:t>
            </a:r>
            <a:r>
              <a:rPr lang="en-US" sz="2400" dirty="0">
                <a:solidFill>
                  <a:schemeClr val="tx1"/>
                </a:solidFill>
              </a:rPr>
              <a:t> </a:t>
            </a:r>
            <a:r>
              <a:rPr lang="ar-BH" sz="2400" dirty="0">
                <a:solidFill>
                  <a:schemeClr val="tx1"/>
                </a:solidFill>
              </a:rPr>
              <a:t> وهي مزيج من كلمتي </a:t>
            </a:r>
            <a:endParaRPr lang="ar-BH" sz="2400" dirty="0" smtClean="0">
              <a:solidFill>
                <a:schemeClr val="tx1"/>
              </a:solidFill>
            </a:endParaRPr>
          </a:p>
          <a:p>
            <a:pPr algn="r" rtl="1">
              <a:buNone/>
            </a:pPr>
            <a:r>
              <a:rPr lang="en-US" sz="2400" dirty="0" smtClean="0">
                <a:solidFill>
                  <a:schemeClr val="tx1"/>
                </a:solidFill>
              </a:rPr>
              <a:t>Blog- </a:t>
            </a:r>
            <a:r>
              <a:rPr lang="en-US" sz="2400" dirty="0">
                <a:solidFill>
                  <a:schemeClr val="tx1"/>
                </a:solidFill>
              </a:rPr>
              <a:t>Mobile </a:t>
            </a:r>
          </a:p>
          <a:p>
            <a:pPr algn="r" rtl="1">
              <a:buNone/>
            </a:pPr>
            <a:r>
              <a:rPr lang="ar-BH" sz="2400" dirty="0">
                <a:solidFill>
                  <a:schemeClr val="tx1"/>
                </a:solidFill>
              </a:rPr>
              <a:t> ويسمى التدوين عبر الموبايل </a:t>
            </a:r>
            <a:r>
              <a:rPr lang="en-US" sz="2400" dirty="0" err="1">
                <a:solidFill>
                  <a:schemeClr val="tx1"/>
                </a:solidFill>
              </a:rPr>
              <a:t>Moblogging</a:t>
            </a:r>
            <a:endParaRPr lang="en-US" sz="2400" dirty="0">
              <a:solidFill>
                <a:schemeClr val="tx1"/>
              </a:solidFill>
            </a:endParaRPr>
          </a:p>
          <a:p>
            <a:pPr algn="r" rtl="1">
              <a:buNone/>
            </a:pPr>
            <a:r>
              <a:rPr lang="ar-BH" sz="2400" dirty="0">
                <a:solidFill>
                  <a:schemeClr val="tx1"/>
                </a:solidFill>
              </a:rPr>
              <a:t>وظهر أيضا التدوين بالفيديو من خلال الهاتف ، وذلك عن طريق تصوير الحدث بكاميرا الموبايل وإرساله مباشرة إلى الإنترنت ، ويسمى </a:t>
            </a:r>
            <a:r>
              <a:rPr lang="en-US" sz="2400" dirty="0" err="1">
                <a:solidFill>
                  <a:schemeClr val="tx1"/>
                </a:solidFill>
              </a:rPr>
              <a:t>MoVlog</a:t>
            </a:r>
            <a:endParaRPr lang="en-US" sz="2400" dirty="0">
              <a:solidFill>
                <a:schemeClr val="tx1"/>
              </a:solidFill>
            </a:endParaRPr>
          </a:p>
          <a:p>
            <a:pPr algn="r" rtl="1">
              <a:buNone/>
            </a:pPr>
            <a:r>
              <a:rPr lang="ar-BH" sz="2400" dirty="0">
                <a:solidFill>
                  <a:schemeClr val="tx1"/>
                </a:solidFill>
              </a:rPr>
              <a:t>وأصبح </a:t>
            </a:r>
            <a:r>
              <a:rPr lang="ar-BH" sz="2400" dirty="0" smtClean="0">
                <a:solidFill>
                  <a:schemeClr val="tx1"/>
                </a:solidFill>
              </a:rPr>
              <a:t>هناك </a:t>
            </a:r>
            <a:r>
              <a:rPr lang="ar-BH" sz="2400" dirty="0">
                <a:solidFill>
                  <a:schemeClr val="tx1"/>
                </a:solidFill>
              </a:rPr>
              <a:t>نوع من الصحفيين يطلق عليهم </a:t>
            </a:r>
            <a:r>
              <a:rPr lang="en-US" sz="2400" dirty="0">
                <a:solidFill>
                  <a:schemeClr val="tx1"/>
                </a:solidFill>
              </a:rPr>
              <a:t>MOJO </a:t>
            </a:r>
            <a:r>
              <a:rPr lang="ar-BH" sz="2400" dirty="0">
                <a:solidFill>
                  <a:schemeClr val="tx1"/>
                </a:solidFill>
              </a:rPr>
              <a:t> وهي اختصار للكلمتين </a:t>
            </a:r>
            <a:r>
              <a:rPr lang="en-US" sz="2400" dirty="0">
                <a:solidFill>
                  <a:schemeClr val="tx1"/>
                </a:solidFill>
              </a:rPr>
              <a:t>Mobile Journalists </a:t>
            </a:r>
          </a:p>
          <a:p>
            <a:pPr algn="r" rtl="1">
              <a:buNone/>
            </a:pPr>
            <a:r>
              <a:rPr lang="ar-BH" sz="2400" dirty="0">
                <a:solidFill>
                  <a:schemeClr val="tx1"/>
                </a:solidFill>
              </a:rPr>
              <a:t>وهم الصحفيون الذين يعتمدون على التقنية الحديثة في صنع القصص الإخبارية سواء الموبايل أو الكاميرات الرقمية </a:t>
            </a:r>
          </a:p>
          <a:p>
            <a:pPr algn="r" rtl="1">
              <a:buNone/>
            </a:pPr>
            <a:r>
              <a:rPr lang="ar-BH" sz="2400" dirty="0">
                <a:solidFill>
                  <a:schemeClr val="tx1"/>
                </a:solidFill>
              </a:rPr>
              <a:t>وقد أصبح هذا المفهوم معروفا لدى الصحفيين ، وكان محورا لمؤتمر رابطة أونلاين نيوز بواشنطن في 2006م </a:t>
            </a:r>
            <a:endParaRPr lang="ar-SA" sz="2400" dirty="0">
              <a:solidFill>
                <a:schemeClr val="tx1"/>
              </a:solidFill>
            </a:endParaRPr>
          </a:p>
          <a:p>
            <a:pPr algn="r" rtl="1">
              <a:spcBef>
                <a:spcPts val="1200"/>
              </a:spcBef>
            </a:pPr>
            <a:endParaRPr lang="en-US" altLang="en-US" sz="2400" dirty="0" smtClean="0">
              <a:solidFill>
                <a:schemeClr val="tx1"/>
              </a:solidFill>
              <a:latin typeface="Arial" charset="0"/>
            </a:endParaRPr>
          </a:p>
        </p:txBody>
      </p:sp>
    </p:spTree>
    <p:extLst>
      <p:ext uri="{BB962C8B-B14F-4D97-AF65-F5344CB8AC3E}">
        <p14:creationId xmlns:p14="http://schemas.microsoft.com/office/powerpoint/2010/main" val="3265182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lgn="l">
              <a:defRPr/>
            </a:pPr>
            <a:r>
              <a:rPr lang="en-US" altLang="en-US" sz="2800" b="0" dirty="0" smtClean="0">
                <a:uFill>
                  <a:solidFill>
                    <a:srgbClr val="164164"/>
                  </a:solidFill>
                </a:uFill>
                <a:latin typeface="Arial" pitchFamily="34" charset="0"/>
              </a:rPr>
              <a:t>Headings at least 28 </a:t>
            </a:r>
            <a:r>
              <a:rPr lang="en-US" altLang="en-US" sz="2800" b="0" dirty="0" err="1" smtClean="0">
                <a:uFill>
                  <a:solidFill>
                    <a:srgbClr val="164164"/>
                  </a:solidFill>
                </a:uFill>
                <a:latin typeface="Arial" pitchFamily="34" charset="0"/>
              </a:rPr>
              <a:t>pt</a:t>
            </a: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a:buNone/>
            </a:pPr>
            <a:r>
              <a:rPr lang="ar-SA" sz="2400" dirty="0">
                <a:solidFill>
                  <a:schemeClr val="tx1"/>
                </a:solidFill>
              </a:rPr>
              <a:t>وللدلالة على أهمية هذا النوع من الصحافة مثال ما تعرض له اللاعب كريستيانو رونالدو حينما تحطمت سيارته الفيراري البالغ قيمتها 300 ألف دولار داخل نفق أسفل مطار مانشستر في يناير 2009م </a:t>
            </a:r>
          </a:p>
          <a:p>
            <a:pPr algn="r" rtl="1">
              <a:buNone/>
            </a:pPr>
            <a:r>
              <a:rPr lang="ar-SA" sz="2400" dirty="0">
                <a:solidFill>
                  <a:schemeClr val="tx1"/>
                </a:solidFill>
              </a:rPr>
              <a:t>فقبل وصول كاميرات التليفزيون قام الصحفي نيكولا دولنج محرر الحوادث بصحيفة مانشستر ايفننج نيوز بتصوير الحادث بكاميرا الهاتف الخاص به قبل أن يصل البوليس ويمنع وصول الصحفيين من الوصول لمقر الحادث </a:t>
            </a:r>
          </a:p>
          <a:p>
            <a:pPr algn="r" rtl="1">
              <a:buNone/>
            </a:pPr>
            <a:r>
              <a:rPr lang="ar-SA" sz="2400" dirty="0">
                <a:solidFill>
                  <a:schemeClr val="tx1"/>
                </a:solidFill>
              </a:rPr>
              <a:t>وقام الصحفي بنشر صور الحادث في صفحة صحيفته الأولى ، كما تم بيع الصور والفيديو لعدد من وسائل الإعلام المطبوعة والمرئية والإلكترونية في إنجلترا وخارجها  </a:t>
            </a:r>
          </a:p>
          <a:p>
            <a:pPr algn="r" rtl="1">
              <a:spcBef>
                <a:spcPts val="1200"/>
              </a:spcBef>
            </a:pPr>
            <a:endParaRPr lang="en-US" altLang="en-US" sz="2400" dirty="0" smtClean="0">
              <a:solidFill>
                <a:schemeClr val="tx1"/>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480588"/>
            <a:ext cx="4953000" cy="2371725"/>
          </a:xfrm>
          <a:prstGeom prst="rect">
            <a:avLst/>
          </a:prstGeom>
        </p:spPr>
      </p:pic>
    </p:spTree>
    <p:extLst>
      <p:ext uri="{BB962C8B-B14F-4D97-AF65-F5344CB8AC3E}">
        <p14:creationId xmlns:p14="http://schemas.microsoft.com/office/powerpoint/2010/main" val="2641163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205993" y="-26988"/>
            <a:ext cx="7414007" cy="868363"/>
          </a:xfrm>
        </p:spPr>
        <p:txBody>
          <a:bodyPr>
            <a:normAutofit/>
          </a:bodyPr>
          <a:lstStyle/>
          <a:p>
            <a:pPr>
              <a:defRPr/>
            </a:pPr>
            <a:r>
              <a:rPr lang="ar-SA" sz="3600" dirty="0"/>
              <a:t>ماذا فعلت أجهزة الموبايل ؟ </a:t>
            </a:r>
            <a:endParaRPr lang="en-US" altLang="en-US" sz="36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a:r>
              <a:rPr lang="ar-SA" sz="2800" dirty="0">
                <a:solidFill>
                  <a:schemeClr val="tx1"/>
                </a:solidFill>
              </a:rPr>
              <a:t>غيرت الطريقة التي نعيش بها </a:t>
            </a:r>
          </a:p>
          <a:p>
            <a:pPr algn="r" rtl="1"/>
            <a:r>
              <a:rPr lang="ar-SA" sz="2800" dirty="0">
                <a:solidFill>
                  <a:schemeClr val="tx1"/>
                </a:solidFill>
              </a:rPr>
              <a:t>غيرت الطريقة التي ننظر بها إلى المعلومات </a:t>
            </a:r>
          </a:p>
          <a:p>
            <a:pPr algn="r" rtl="1"/>
            <a:r>
              <a:rPr lang="ar-SA" sz="2800" dirty="0">
                <a:solidFill>
                  <a:schemeClr val="tx1"/>
                </a:solidFill>
              </a:rPr>
              <a:t>ستغير الطريقة التي تعمل بها الصحافة </a:t>
            </a:r>
            <a:br>
              <a:rPr lang="ar-SA" sz="2800" dirty="0">
                <a:solidFill>
                  <a:schemeClr val="tx1"/>
                </a:solidFill>
              </a:rPr>
            </a:br>
            <a:endParaRPr lang="en-US" altLang="en-US" sz="2800" dirty="0" smtClean="0">
              <a:solidFill>
                <a:schemeClr val="tx1"/>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124200"/>
            <a:ext cx="6000750" cy="2857500"/>
          </a:xfrm>
          <a:prstGeom prst="rect">
            <a:avLst/>
          </a:prstGeom>
        </p:spPr>
      </p:pic>
    </p:spTree>
    <p:extLst>
      <p:ext uri="{BB962C8B-B14F-4D97-AF65-F5344CB8AC3E}">
        <p14:creationId xmlns:p14="http://schemas.microsoft.com/office/powerpoint/2010/main" val="1674127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tack_No Background-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894" y="152400"/>
            <a:ext cx="1080706" cy="834638"/>
          </a:xfrm>
          <a:prstGeom prst="rect">
            <a:avLst/>
          </a:prstGeom>
          <a:noFill/>
          <a:ln>
            <a:noFill/>
          </a:ln>
        </p:spPr>
      </p:pic>
      <p:sp>
        <p:nvSpPr>
          <p:cNvPr id="11" name="Title 1"/>
          <p:cNvSpPr>
            <a:spLocks noGrp="1"/>
          </p:cNvSpPr>
          <p:nvPr>
            <p:ph type="title"/>
          </p:nvPr>
        </p:nvSpPr>
        <p:spPr>
          <a:xfrm>
            <a:off x="307975" y="87312"/>
            <a:ext cx="7414007" cy="868363"/>
          </a:xfrm>
        </p:spPr>
        <p:txBody>
          <a:bodyPr>
            <a:normAutofit/>
          </a:bodyPr>
          <a:lstStyle/>
          <a:p>
            <a:pPr>
              <a:defRPr/>
            </a:pPr>
            <a:r>
              <a:rPr lang="ar-SA" sz="2800" dirty="0" smtClean="0"/>
              <a:t>أسباب </a:t>
            </a:r>
            <a:r>
              <a:rPr lang="ar-SA" sz="2800" dirty="0"/>
              <a:t>زيادة المؤسسات الإخبارية حول العالم بالهواتف </a:t>
            </a:r>
            <a:r>
              <a:rPr lang="ar-SA" sz="2800" dirty="0" smtClean="0"/>
              <a:t>المحمولة</a:t>
            </a:r>
            <a:endParaRPr lang="en-US" altLang="en-US" sz="2800" b="0" dirty="0" smtClean="0">
              <a:uFill>
                <a:solidFill>
                  <a:srgbClr val="164164"/>
                </a:solidFill>
              </a:uFill>
              <a:latin typeface="Arial" pitchFamily="34" charset="0"/>
            </a:endParaRPr>
          </a:p>
        </p:txBody>
      </p:sp>
      <p:cxnSp>
        <p:nvCxnSpPr>
          <p:cNvPr id="12" name="Straight Connector 11"/>
          <p:cNvCxnSpPr/>
          <p:nvPr/>
        </p:nvCxnSpPr>
        <p:spPr>
          <a:xfrm>
            <a:off x="73025" y="692150"/>
            <a:ext cx="7011988" cy="0"/>
          </a:xfrm>
          <a:prstGeom prst="line">
            <a:avLst/>
          </a:prstGeom>
          <a:ln w="2286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Footer Placeholder 1"/>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pt-BR" altLang="en-US" dirty="0" smtClean="0">
                <a:solidFill>
                  <a:srgbClr val="898989"/>
                </a:solidFill>
                <a:latin typeface="Calibri" pitchFamily="34" charset="0"/>
              </a:rPr>
              <a:t>Your name</a:t>
            </a:r>
            <a:endParaRPr lang="en-US" altLang="en-US" dirty="0">
              <a:solidFill>
                <a:srgbClr val="898989"/>
              </a:solidFill>
              <a:latin typeface="Calibri" pitchFamily="34" charset="0"/>
            </a:endParaRPr>
          </a:p>
        </p:txBody>
      </p:sp>
      <p:sp>
        <p:nvSpPr>
          <p:cNvPr id="23" name="Content Placeholder 2"/>
          <p:cNvSpPr txBox="1">
            <a:spLocks/>
          </p:cNvSpPr>
          <p:nvPr/>
        </p:nvSpPr>
        <p:spPr bwMode="auto">
          <a:xfrm>
            <a:off x="457200" y="1219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b="0" i="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charset="0"/>
              <a:buChar char="–"/>
              <a:defRPr sz="1600" b="0" i="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1400" b="0" i="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1200" b="0" i="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a:r>
              <a:rPr lang="ar-SA" sz="2800" dirty="0">
                <a:solidFill>
                  <a:schemeClr val="tx1"/>
                </a:solidFill>
              </a:rPr>
              <a:t>1- وصول أجهزة الموبايل إلى كافة الفئات العمرية تقريبا بما فيها الأطفال </a:t>
            </a:r>
            <a:endParaRPr lang="ar-SA" sz="2800" dirty="0" smtClean="0">
              <a:solidFill>
                <a:schemeClr val="tx1"/>
              </a:solidFill>
            </a:endParaRPr>
          </a:p>
          <a:p>
            <a:pPr algn="r" rtl="1"/>
            <a:endParaRPr lang="ar-SA" sz="2800" dirty="0">
              <a:solidFill>
                <a:schemeClr val="tx1"/>
              </a:solidFill>
            </a:endParaRPr>
          </a:p>
          <a:p>
            <a:pPr algn="r" rtl="1"/>
            <a:endParaRPr lang="ar-SA" sz="2800" dirty="0" smtClean="0">
              <a:solidFill>
                <a:schemeClr val="tx1"/>
              </a:solidFill>
            </a:endParaRPr>
          </a:p>
          <a:p>
            <a:pPr algn="r" rtl="1"/>
            <a:endParaRPr lang="ar-SA" sz="2800" dirty="0">
              <a:solidFill>
                <a:schemeClr val="tx1"/>
              </a:solidFill>
            </a:endParaRPr>
          </a:p>
          <a:p>
            <a:pPr algn="r" rtl="1"/>
            <a:endParaRPr lang="ar-SA" sz="2800" dirty="0" smtClean="0">
              <a:solidFill>
                <a:schemeClr val="tx1"/>
              </a:solidFill>
            </a:endParaRPr>
          </a:p>
          <a:p>
            <a:pPr algn="r" rtl="1"/>
            <a:endParaRPr lang="ar-SA" sz="2800" dirty="0">
              <a:solidFill>
                <a:schemeClr val="tx1"/>
              </a:solidFill>
            </a:endParaRPr>
          </a:p>
          <a:p>
            <a:pPr algn="r" rtl="1"/>
            <a:r>
              <a:rPr lang="ar-SA" sz="2800" dirty="0">
                <a:solidFill>
                  <a:schemeClr val="tx1"/>
                </a:solidFill>
              </a:rPr>
              <a:t>2- التطور الكبير الذي شهدته صناعة هذه الأجهزة من حيث السعة التخزينية ، وسهولة تصفح الإنترنت ، وتطور البرمجيات والتطبيقات التي تعمل من خلالها ، وكذلك تطور الكاميرات المزودة بها </a:t>
            </a:r>
            <a:endParaRPr lang="ar-SA" sz="2800" dirty="0" smtClean="0">
              <a:solidFill>
                <a:schemeClr val="tx1"/>
              </a:solidFill>
            </a:endParaRPr>
          </a:p>
          <a:p>
            <a:pPr algn="r" rtl="1">
              <a:spcBef>
                <a:spcPts val="1200"/>
              </a:spcBef>
            </a:pPr>
            <a:endParaRPr lang="en-US" altLang="en-US" sz="2800" dirty="0" smtClean="0">
              <a:solidFill>
                <a:schemeClr val="tx1"/>
              </a:solidFill>
              <a:latin typeface="Arial" charset="0"/>
            </a:endParaRPr>
          </a:p>
        </p:txBody>
      </p:sp>
      <p:sp>
        <p:nvSpPr>
          <p:cNvPr id="2" name="AutoShape 2" descr="Image result for ‫الموبايل والأطفال‬‎"/>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BH"/>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9" y="1981200"/>
            <a:ext cx="4655725" cy="2286000"/>
          </a:xfrm>
          <a:prstGeom prst="rect">
            <a:avLst/>
          </a:prstGeom>
        </p:spPr>
      </p:pic>
    </p:spTree>
    <p:extLst>
      <p:ext uri="{BB962C8B-B14F-4D97-AF65-F5344CB8AC3E}">
        <p14:creationId xmlns:p14="http://schemas.microsoft.com/office/powerpoint/2010/main" val="625700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741</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محاور الورقة العلمية </vt:lpstr>
      <vt:lpstr>مستويات استخدام الموبايل في الصحافة</vt:lpstr>
      <vt:lpstr>PowerPoint Presentation</vt:lpstr>
      <vt:lpstr>MOJO</vt:lpstr>
      <vt:lpstr>Headings at least 28 pt</vt:lpstr>
      <vt:lpstr>ماذا فعلت أجهزة الموبايل ؟ </vt:lpstr>
      <vt:lpstr>أسباب زيادة المؤسسات الإخبارية حول العالم بالهواتف المحمولة</vt:lpstr>
      <vt:lpstr>PowerPoint Presentation</vt:lpstr>
      <vt:lpstr>التغطية الصحفية باستخدام الموبايل  Mobile Reporting</vt:lpstr>
      <vt:lpstr>آليات التغطية الجديدة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dc:creator>
  <cp:lastModifiedBy>Zainab Abdulwahab Isa Abdulla Darwish</cp:lastModifiedBy>
  <cp:revision>75</cp:revision>
  <dcterms:created xsi:type="dcterms:W3CDTF">2016-03-26T11:23:44Z</dcterms:created>
  <dcterms:modified xsi:type="dcterms:W3CDTF">2018-04-22T05:09:17Z</dcterms:modified>
</cp:coreProperties>
</file>