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9" r:id="rId3"/>
    <p:sldId id="299" r:id="rId4"/>
    <p:sldId id="301" r:id="rId5"/>
    <p:sldId id="300" r:id="rId6"/>
    <p:sldId id="303" r:id="rId7"/>
    <p:sldId id="305" r:id="rId8"/>
    <p:sldId id="261" r:id="rId9"/>
    <p:sldId id="260" r:id="rId10"/>
    <p:sldId id="262" r:id="rId11"/>
    <p:sldId id="278" r:id="rId12"/>
    <p:sldId id="276" r:id="rId13"/>
    <p:sldId id="273" r:id="rId14"/>
    <p:sldId id="272" r:id="rId15"/>
    <p:sldId id="271" r:id="rId16"/>
    <p:sldId id="297" r:id="rId17"/>
    <p:sldId id="295" r:id="rId18"/>
    <p:sldId id="296" r:id="rId19"/>
    <p:sldId id="298" r:id="rId20"/>
    <p:sldId id="292" r:id="rId21"/>
    <p:sldId id="286" r:id="rId22"/>
    <p:sldId id="283" r:id="rId23"/>
    <p:sldId id="291" r:id="rId24"/>
    <p:sldId id="288" r:id="rId25"/>
    <p:sldId id="282" r:id="rId26"/>
    <p:sldId id="26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16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2DC04-9BE7-4589-A3F3-4B0993E0FB59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2C24-FCD1-41A1-856B-98F830E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73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68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7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767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01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5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16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204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6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80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0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6F0C-87B6-44AE-B96A-063FC194FB7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1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66F0C-87B6-44AE-B96A-063FC194FB7E}" type="datetimeFigureOut">
              <a:rPr lang="en-US" smtClean="0"/>
              <a:t>4/22/2018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BD0BC-D153-4718-AA84-72DD4AEE9C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1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1295400"/>
            <a:ext cx="6019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FINANCING UNIVERSITIES THROUGH ENDOWMENT: INTERNATIONAL EXPERIENCE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" y="5042118"/>
            <a:ext cx="2781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 of Business and Finance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05200" y="64008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Dr Adel M. Sarea</a:t>
            </a:r>
          </a:p>
        </p:txBody>
      </p:sp>
    </p:spTree>
    <p:extLst>
      <p:ext uri="{BB962C8B-B14F-4D97-AF65-F5344CB8AC3E}">
        <p14:creationId xmlns:p14="http://schemas.microsoft.com/office/powerpoint/2010/main" val="987715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3B1FA-E6C7-43CD-93C1-3BEDFB4A7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Need for the study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66A34-F6D6-48FD-9CB1-ED5BE1C22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42100" dirty="0"/>
              <a:t>3</a:t>
            </a:r>
            <a:r>
              <a:rPr lang="en-US" sz="9600" dirty="0"/>
              <a:t> </a:t>
            </a:r>
            <a:r>
              <a:rPr lang="en-GB" dirty="0"/>
              <a:t>trillion 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dirty="0"/>
              <a:t>Source: The Global Islamic Finance Report (2017) 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755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6D4FB-D0EC-438B-BD97-ED15B79AC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Need for the study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392CF-66C6-4436-A5E2-F47509038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GB" sz="4000" b="1" dirty="0"/>
              <a:t>3</a:t>
            </a:r>
            <a:r>
              <a:rPr lang="en-GB" sz="4000" b="1" baseline="30000" dirty="0"/>
              <a:t>rd</a:t>
            </a:r>
            <a:r>
              <a:rPr lang="en-GB" sz="4000" b="1" dirty="0"/>
              <a:t>  Economy </a:t>
            </a:r>
          </a:p>
          <a:p>
            <a:pPr marL="514350" indent="-514350">
              <a:buAutoNum type="arabicPeriod"/>
            </a:pPr>
            <a:r>
              <a:rPr lang="en-US" sz="4000" b="1" dirty="0">
                <a:cs typeface="Arial" panose="020B0604020202020204" pitchFamily="34" charset="0"/>
              </a:rPr>
              <a:t>Financing universities through endowment</a:t>
            </a:r>
          </a:p>
          <a:p>
            <a:pPr marL="514350" indent="-514350">
              <a:buAutoNum type="arabicPeriod"/>
            </a:pPr>
            <a:r>
              <a:rPr lang="en-GB" sz="4000" b="1" dirty="0">
                <a:cs typeface="Arial" panose="020B0604020202020204" pitchFamily="34" charset="0"/>
              </a:rPr>
              <a:t>Sharing international experience</a:t>
            </a:r>
            <a:endParaRPr lang="en-US" sz="4000" b="1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000" b="1" dirty="0"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8953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C30DF-EB3C-4EA2-ADE2-9B30C644A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/>
              <a:t>Previous studies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B61EB-1CE8-43EB-95CD-8DD5B5BF9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Previous studies shown the need for exploring and understanding the </a:t>
            </a:r>
            <a:r>
              <a:rPr lang="en-GB" i="1" dirty="0"/>
              <a:t>waqf</a:t>
            </a:r>
            <a:r>
              <a:rPr lang="en-GB" dirty="0"/>
              <a:t> concept, and</a:t>
            </a:r>
          </a:p>
          <a:p>
            <a:pPr algn="just"/>
            <a:r>
              <a:rPr lang="en-GB" dirty="0"/>
              <a:t>Financing universities/research through endowment in Muslim and non- Muslim Countries, and</a:t>
            </a:r>
          </a:p>
          <a:p>
            <a:pPr algn="just"/>
            <a:r>
              <a:rPr lang="en-GB" dirty="0"/>
              <a:t> Sharing international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566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55641-9DC6-4A1F-B60D-81A780D1D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b="1" dirty="0"/>
              <a:t>Historical Tracking</a:t>
            </a:r>
            <a:r>
              <a:rPr lang="en-US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F839F-4C8F-4639-AE53-E4094D35C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52026"/>
            <a:ext cx="8229600" cy="487413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b="1" dirty="0"/>
              <a:t>The first religious waqf, </a:t>
            </a:r>
            <a:r>
              <a:rPr lang="en-US" dirty="0"/>
              <a:t>the Mosque of </a:t>
            </a:r>
            <a:r>
              <a:rPr lang="en-US" dirty="0" err="1"/>
              <a:t>Quba</a:t>
            </a:r>
            <a:r>
              <a:rPr lang="en-US" dirty="0"/>
              <a:t> in Medina created during the Prophet’s lifetime for religious purposes </a:t>
            </a:r>
          </a:p>
          <a:p>
            <a:pPr algn="just"/>
            <a:r>
              <a:rPr lang="en-US" dirty="0"/>
              <a:t>The former </a:t>
            </a:r>
            <a:r>
              <a:rPr lang="en-US" b="1" dirty="0"/>
              <a:t>Ottoman Empire </a:t>
            </a:r>
            <a:r>
              <a:rPr lang="en-US" dirty="0"/>
              <a:t>successfully practiced cash waqf for a very long period</a:t>
            </a:r>
          </a:p>
          <a:p>
            <a:pPr algn="just"/>
            <a:r>
              <a:rPr lang="en-US" b="1" dirty="0"/>
              <a:t>At present, </a:t>
            </a:r>
            <a:r>
              <a:rPr lang="en-US" dirty="0"/>
              <a:t>In the Middle East for example, countries like Bahrain, Kuwait, Oman, UAE, and Saudi Arabia have been practicing cash waqf over a relatively long time</a:t>
            </a:r>
          </a:p>
          <a:p>
            <a:pPr algn="just"/>
            <a:r>
              <a:rPr lang="en-US" b="1" dirty="0"/>
              <a:t>In Asi</a:t>
            </a:r>
            <a:r>
              <a:rPr lang="en-US" dirty="0"/>
              <a:t>a, cash waqf has also gained acceptance. For example the Malaysian National Fatwa Council passed the fatwa that permits cash waqf in 2007</a:t>
            </a:r>
          </a:p>
        </p:txBody>
      </p:sp>
    </p:spTree>
    <p:extLst>
      <p:ext uri="{BB962C8B-B14F-4D97-AF65-F5344CB8AC3E}">
        <p14:creationId xmlns:p14="http://schemas.microsoft.com/office/powerpoint/2010/main" val="1979146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DD407-0982-4E79-B459-A9054A052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dirty="0"/>
              <a:t>Historical Tracking</a:t>
            </a:r>
            <a:r>
              <a:rPr lang="en-US" dirty="0"/>
              <a:t>; Education Endowments/Waqf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2EBA9-EBE0-4159-BD11-E1580F043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The History has shown that waqf has benefited various education institutions, i.e. mosques, universities, schools, colleges, etc. 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4000" dirty="0"/>
              <a:t>10 Universities With the Biggest Endowments/Waqf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170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122A-E414-4B60-A86F-EC4352E3E7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A244E65-8920-4A49-A6E3-C1DD67D9A2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055267"/>
              </p:ext>
            </p:extLst>
          </p:nvPr>
        </p:nvGraphicFramePr>
        <p:xfrm>
          <a:off x="0" y="19535"/>
          <a:ext cx="9144000" cy="5996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03494">
                  <a:extLst>
                    <a:ext uri="{9D8B030D-6E8A-4147-A177-3AD203B41FA5}">
                      <a16:colId xmlns:a16="http://schemas.microsoft.com/office/drawing/2014/main" val="3014677759"/>
                    </a:ext>
                  </a:extLst>
                </a:gridCol>
                <a:gridCol w="4340506">
                  <a:extLst>
                    <a:ext uri="{9D8B030D-6E8A-4147-A177-3AD203B41FA5}">
                      <a16:colId xmlns:a16="http://schemas.microsoft.com/office/drawing/2014/main" val="2861477081"/>
                    </a:ext>
                  </a:extLst>
                </a:gridCol>
              </a:tblGrid>
              <a:tr h="8363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University/</a:t>
                      </a:r>
                      <a:r>
                        <a:rPr lang="en-US" sz="1600" cap="all" dirty="0">
                          <a:solidFill>
                            <a:schemeClr val="bg1"/>
                          </a:solidFill>
                          <a:effectLst/>
                        </a:rPr>
                        <a:t>COLLEGE (MONEY BEST COLLEGES RANK)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1600" cap="all" dirty="0">
                          <a:solidFill>
                            <a:schemeClr val="bg1"/>
                          </a:solidFill>
                          <a:effectLst/>
                        </a:rPr>
                        <a:t>ENDOWMENT SIZE (BILLIONS)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 anchor="ctr"/>
                </a:tc>
                <a:extLst>
                  <a:ext uri="{0D108BD9-81ED-4DB2-BD59-A6C34878D82A}">
                    <a16:rowId xmlns:a16="http://schemas.microsoft.com/office/drawing/2014/main" val="1545228121"/>
                  </a:ext>
                </a:extLst>
              </a:tr>
              <a:tr h="472083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1. Harvard University 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$35.88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extLst>
                  <a:ext uri="{0D108BD9-81ED-4DB2-BD59-A6C34878D82A}">
                    <a16:rowId xmlns:a16="http://schemas.microsoft.com/office/drawing/2014/main" val="2605567142"/>
                  </a:ext>
                </a:extLst>
              </a:tr>
              <a:tr h="385869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2. Yale University 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$23.89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extLst>
                  <a:ext uri="{0D108BD9-81ED-4DB2-BD59-A6C34878D82A}">
                    <a16:rowId xmlns:a16="http://schemas.microsoft.com/office/drawing/2014/main" val="2101335347"/>
                  </a:ext>
                </a:extLst>
              </a:tr>
              <a:tr h="360695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3. The University of Texas System 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$25.43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extLst>
                  <a:ext uri="{0D108BD9-81ED-4DB2-BD59-A6C34878D82A}">
                    <a16:rowId xmlns:a16="http://schemas.microsoft.com/office/drawing/2014/main" val="3704745425"/>
                  </a:ext>
                </a:extLst>
              </a:tr>
              <a:tr h="472083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4. Princeton University 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$20.99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extLst>
                  <a:ext uri="{0D108BD9-81ED-4DB2-BD59-A6C34878D82A}">
                    <a16:rowId xmlns:a16="http://schemas.microsoft.com/office/drawing/2014/main" val="1940381482"/>
                  </a:ext>
                </a:extLst>
              </a:tr>
              <a:tr h="472083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5. Stanford University 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$21.45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extLst>
                  <a:ext uri="{0D108BD9-81ED-4DB2-BD59-A6C34878D82A}">
                    <a16:rowId xmlns:a16="http://schemas.microsoft.com/office/drawing/2014/main" val="2501649168"/>
                  </a:ext>
                </a:extLst>
              </a:tr>
              <a:tr h="716615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6. Massachusetts Institute of Technology 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$12.43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extLst>
                  <a:ext uri="{0D108BD9-81ED-4DB2-BD59-A6C34878D82A}">
                    <a16:rowId xmlns:a16="http://schemas.microsoft.com/office/drawing/2014/main" val="2420559614"/>
                  </a:ext>
                </a:extLst>
              </a:tr>
              <a:tr h="863954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7. The Texas A&amp;M University System &amp; Related Foundations 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$11.10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extLst>
                  <a:ext uri="{0D108BD9-81ED-4DB2-BD59-A6C34878D82A}">
                    <a16:rowId xmlns:a16="http://schemas.microsoft.com/office/drawing/2014/main" val="3453105719"/>
                  </a:ext>
                </a:extLst>
              </a:tr>
              <a:tr h="472083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8. Northwestern University 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$9.78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extLst>
                  <a:ext uri="{0D108BD9-81ED-4DB2-BD59-A6C34878D82A}">
                    <a16:rowId xmlns:a16="http://schemas.microsoft.com/office/drawing/2014/main" val="3804868002"/>
                  </a:ext>
                </a:extLst>
              </a:tr>
              <a:tr h="472083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9. University of Pennsylvania 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$9.58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extLst>
                  <a:ext uri="{0D108BD9-81ED-4DB2-BD59-A6C34878D82A}">
                    <a16:rowId xmlns:a16="http://schemas.microsoft.com/office/drawing/2014/main" val="3862758482"/>
                  </a:ext>
                </a:extLst>
              </a:tr>
              <a:tr h="472083">
                <a:tc>
                  <a:txBody>
                    <a:bodyPr/>
                    <a:lstStyle/>
                    <a:p>
                      <a:pPr marL="0" marR="0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10. University of Michigan 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3000"/>
                        </a:spcAft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</a:rPr>
                        <a:t>$9.73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0724" marR="60724" marT="20241" marB="20241"/>
                </a:tc>
                <a:extLst>
                  <a:ext uri="{0D108BD9-81ED-4DB2-BD59-A6C34878D82A}">
                    <a16:rowId xmlns:a16="http://schemas.microsoft.com/office/drawing/2014/main" val="294761353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2C4EA986-E6F7-4507-8A3F-99E2E81E3A1C}"/>
              </a:ext>
            </a:extLst>
          </p:cNvPr>
          <p:cNvSpPr/>
          <p:nvPr/>
        </p:nvSpPr>
        <p:spPr>
          <a:xfrm>
            <a:off x="4114800" y="6015543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Source: http://time.com/money/4194424/richest-colleges-2015-endowment-report/</a:t>
            </a:r>
          </a:p>
        </p:txBody>
      </p:sp>
    </p:spTree>
    <p:extLst>
      <p:ext uri="{BB962C8B-B14F-4D97-AF65-F5344CB8AC3E}">
        <p14:creationId xmlns:p14="http://schemas.microsoft.com/office/powerpoint/2010/main" val="2535331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CCADC-0184-46D8-A269-051C7929D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D6733-7489-42D9-9AEB-6075B5E9A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5400" dirty="0"/>
              <a:t>Endowment</a:t>
            </a:r>
          </a:p>
          <a:p>
            <a:pPr marL="0" indent="0" algn="ctr">
              <a:buNone/>
            </a:pPr>
            <a:r>
              <a:rPr lang="en-US" sz="5400" dirty="0"/>
              <a:t>Gate</a:t>
            </a:r>
          </a:p>
          <a:p>
            <a:pPr marL="0" indent="0" algn="ctr">
              <a:buNone/>
            </a:pPr>
            <a:endParaRPr lang="en-US" sz="5400" dirty="0"/>
          </a:p>
          <a:p>
            <a:pPr marL="0" indent="0">
              <a:buNone/>
            </a:pPr>
            <a:r>
              <a:rPr lang="en-US" sz="5400" dirty="0"/>
              <a:t>  </a:t>
            </a:r>
          </a:p>
          <a:p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35066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7FFFC-8B2C-4B3B-ABA3-D7373519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Bill Gates 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7AA74C8-91D1-4849-9DBB-4321E10C3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676400"/>
            <a:ext cx="3657600" cy="3429000"/>
          </a:xfrm>
        </p:spPr>
      </p:pic>
    </p:spTree>
    <p:extLst>
      <p:ext uri="{BB962C8B-B14F-4D97-AF65-F5344CB8AC3E}">
        <p14:creationId xmlns:p14="http://schemas.microsoft.com/office/powerpoint/2010/main" val="148198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F0D73-6509-4AD9-8B2A-66381D134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Bill Gates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12916-52C8-40F8-BE1E-0EF5286AE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10000" dirty="0"/>
              <a:t>   $44 billion        Endowment </a:t>
            </a:r>
          </a:p>
          <a:p>
            <a:pPr marL="0" indent="0">
              <a:buNone/>
            </a:pP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3842870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53765-1BCD-408A-9F72-615D72789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05715-EC18-413A-B68F-9D76AD70A3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endParaRPr lang="en-US" sz="4400" b="1" dirty="0"/>
          </a:p>
          <a:p>
            <a:pPr marL="0" indent="0" algn="ctr">
              <a:buNone/>
            </a:pPr>
            <a:r>
              <a:rPr lang="en-US" sz="4400" b="1" dirty="0"/>
              <a:t>Alumni Donors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560201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U_Stack_No Background-0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894" y="152400"/>
            <a:ext cx="1080706" cy="83463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05993" y="-26988"/>
            <a:ext cx="7414007" cy="868363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en-US" altLang="en-US" sz="2800" b="0" dirty="0">
                <a:uFill>
                  <a:solidFill>
                    <a:srgbClr val="164164"/>
                  </a:solidFill>
                </a:uFill>
                <a:latin typeface="Arial" pitchFamily="34" charset="0"/>
              </a:rPr>
              <a:t>Agenda 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73025" y="692150"/>
            <a:ext cx="7011988" cy="0"/>
          </a:xfrm>
          <a:prstGeom prst="line">
            <a:avLst/>
          </a:prstGeom>
          <a:ln w="2286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3124200" y="6492875"/>
            <a:ext cx="2895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charset="-128"/>
              </a:defRPr>
            </a:lvl9pPr>
          </a:lstStyle>
          <a:p>
            <a:pPr eaLnBrk="1" hangingPunct="1"/>
            <a:r>
              <a:rPr lang="pt-BR" altLang="en-US" dirty="0">
                <a:solidFill>
                  <a:srgbClr val="898989"/>
                </a:solidFill>
                <a:latin typeface="Calibri" pitchFamily="34" charset="0"/>
              </a:rPr>
              <a:t>Your name</a:t>
            </a:r>
            <a:endParaRPr lang="en-US" altLang="en-US" dirty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23" name="Content Placeholder 2"/>
          <p:cNvSpPr txBox="1">
            <a:spLocks/>
          </p:cNvSpPr>
          <p:nvPr/>
        </p:nvSpPr>
        <p:spPr bwMode="auto">
          <a:xfrm>
            <a:off x="609600" y="977367"/>
            <a:ext cx="8229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4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200" b="0" i="0" kern="1200">
                <a:solidFill>
                  <a:srgbClr val="8F908F"/>
                </a:solidFill>
                <a:latin typeface="Arial"/>
                <a:ea typeface="ヒラギノ角ゴ Pro W3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endParaRPr lang="en-US" sz="2800" b="1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en-US" sz="2800" b="1" dirty="0">
                <a:solidFill>
                  <a:schemeClr val="tx1"/>
                </a:solidFill>
                <a:latin typeface="+mn-lt"/>
              </a:rPr>
              <a:t>Aims, endowment types</a:t>
            </a:r>
          </a:p>
          <a:p>
            <a:pPr>
              <a:spcBef>
                <a:spcPts val="1200"/>
              </a:spcBef>
            </a:pPr>
            <a:r>
              <a:rPr lang="en-US" sz="2800" b="1" dirty="0">
                <a:solidFill>
                  <a:schemeClr val="tx1"/>
                </a:solidFill>
                <a:latin typeface="+mn-lt"/>
              </a:rPr>
              <a:t>Need for </a:t>
            </a:r>
            <a:r>
              <a:rPr lang="en-GB" sz="2800" b="1" dirty="0">
                <a:solidFill>
                  <a:schemeClr val="tx1"/>
                </a:solidFill>
                <a:latin typeface="+mn-lt"/>
              </a:rPr>
              <a:t>3</a:t>
            </a:r>
            <a:r>
              <a:rPr lang="en-GB" sz="2800" b="1" baseline="30000" dirty="0">
                <a:solidFill>
                  <a:schemeClr val="tx1"/>
                </a:solidFill>
                <a:latin typeface="+mn-lt"/>
              </a:rPr>
              <a:t>rd</a:t>
            </a:r>
            <a:r>
              <a:rPr lang="en-GB" sz="2800" b="1" dirty="0">
                <a:solidFill>
                  <a:schemeClr val="tx1"/>
                </a:solidFill>
                <a:latin typeface="+mn-lt"/>
              </a:rPr>
              <a:t>  Economy </a:t>
            </a:r>
            <a:endParaRPr lang="en-US" sz="2800" b="1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ts val="1200"/>
              </a:spcBef>
            </a:pPr>
            <a:r>
              <a:rPr lang="en-GB" sz="2800" b="1" dirty="0">
                <a:solidFill>
                  <a:schemeClr val="tx1"/>
                </a:solidFill>
                <a:latin typeface="+mn-lt"/>
              </a:rPr>
              <a:t>Previous studies &amp; Historical Tracking</a:t>
            </a:r>
          </a:p>
          <a:p>
            <a:pPr>
              <a:spcBef>
                <a:spcPts val="1200"/>
              </a:spcBef>
            </a:pPr>
            <a:r>
              <a:rPr lang="en-US" sz="28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Financing universities through endowment</a:t>
            </a:r>
          </a:p>
          <a:p>
            <a:pPr>
              <a:spcBef>
                <a:spcPts val="1200"/>
              </a:spcBef>
            </a:pPr>
            <a:r>
              <a:rPr lang="en-GB" sz="28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Sharing international experience ( Top 10)</a:t>
            </a:r>
          </a:p>
          <a:p>
            <a:pPr>
              <a:spcBef>
                <a:spcPts val="1200"/>
              </a:spcBef>
            </a:pPr>
            <a:r>
              <a:rPr lang="en-US" sz="28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Alumni Donors</a:t>
            </a:r>
            <a:endParaRPr lang="en-GB" sz="2800" b="1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800" b="1" dirty="0">
                <a:solidFill>
                  <a:schemeClr val="tx1"/>
                </a:solidFill>
                <a:latin typeface="+mn-lt"/>
              </a:rPr>
              <a:t>Area of Future Research</a:t>
            </a:r>
          </a:p>
          <a:p>
            <a:pPr>
              <a:spcBef>
                <a:spcPts val="1200"/>
              </a:spcBef>
            </a:pPr>
            <a:r>
              <a:rPr lang="en-US" sz="28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Q &amp; A</a:t>
            </a:r>
            <a:endParaRPr lang="en-US" sz="2800" b="1" dirty="0">
              <a:solidFill>
                <a:schemeClr val="tx1"/>
              </a:solidFill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altLang="en-US" sz="2800" b="1" dirty="0">
                <a:solidFill>
                  <a:schemeClr val="tx1"/>
                </a:solidFill>
                <a:latin typeface="+mn-lt"/>
              </a:rPr>
              <a:t>                                   </a:t>
            </a:r>
            <a:r>
              <a:rPr lang="en-US" altLang="en-US" sz="1800" b="1" dirty="0">
                <a:solidFill>
                  <a:schemeClr val="tx1"/>
                </a:solidFill>
                <a:latin typeface="+mn-lt"/>
              </a:rPr>
              <a:t>Adel M. Sarea </a:t>
            </a:r>
          </a:p>
        </p:txBody>
      </p:sp>
    </p:spTree>
    <p:extLst>
      <p:ext uri="{BB962C8B-B14F-4D97-AF65-F5344CB8AC3E}">
        <p14:creationId xmlns:p14="http://schemas.microsoft.com/office/powerpoint/2010/main" val="3238355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85484-E397-48EC-A892-7F43AB1F8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John Kluge">
            <a:extLst>
              <a:ext uri="{FF2B5EF4-FFF2-40B4-BE49-F238E27FC236}">
                <a16:creationId xmlns:a16="http://schemas.microsoft.com/office/drawing/2014/main" id="{E036D3FB-7258-421D-99DB-D1E8FC5A51A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00" y="1676400"/>
            <a:ext cx="17907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FCE0173-5FC6-4AB6-BF5D-E5A1B99F9707}"/>
              </a:ext>
            </a:extLst>
          </p:cNvPr>
          <p:cNvSpPr/>
          <p:nvPr/>
        </p:nvSpPr>
        <p:spPr>
          <a:xfrm>
            <a:off x="1371600" y="1676400"/>
            <a:ext cx="4172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333333"/>
                </a:solidFill>
                <a:latin typeface="open sans"/>
              </a:rPr>
              <a:t>John W. Kluge – Columbia University</a:t>
            </a:r>
            <a:endParaRPr lang="en-US" b="1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7CEAA1-0801-4112-BC59-2BA4DBD7CD76}"/>
              </a:ext>
            </a:extLst>
          </p:cNvPr>
          <p:cNvSpPr/>
          <p:nvPr/>
        </p:nvSpPr>
        <p:spPr>
          <a:xfrm>
            <a:off x="1862875" y="3041987"/>
            <a:ext cx="43572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rgbClr val="333333"/>
                </a:solidFill>
                <a:latin typeface="open sans"/>
              </a:rPr>
              <a:t>$500 million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50753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116E8-8A07-45CC-A941-06F939BFB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Sanford Weill">
            <a:extLst>
              <a:ext uri="{FF2B5EF4-FFF2-40B4-BE49-F238E27FC236}">
                <a16:creationId xmlns:a16="http://schemas.microsoft.com/office/drawing/2014/main" id="{DE042A51-BB4E-466A-9408-8A806B5A7EA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00" y="1752600"/>
            <a:ext cx="17907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16C7E41-19F7-4DAB-B50B-CFD765C8E19D}"/>
              </a:ext>
            </a:extLst>
          </p:cNvPr>
          <p:cNvSpPr/>
          <p:nvPr/>
        </p:nvSpPr>
        <p:spPr>
          <a:xfrm>
            <a:off x="858919" y="1752600"/>
            <a:ext cx="4026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333333"/>
                </a:solidFill>
                <a:latin typeface="open sans"/>
              </a:rPr>
              <a:t>Sanford I. Weill – Cornell University</a:t>
            </a:r>
            <a:endParaRPr lang="en-US" b="1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37890C-FDFA-4408-99EA-D8CB37094FEB}"/>
              </a:ext>
            </a:extLst>
          </p:cNvPr>
          <p:cNvSpPr/>
          <p:nvPr/>
        </p:nvSpPr>
        <p:spPr>
          <a:xfrm>
            <a:off x="1752600" y="2797077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6000" dirty="0">
                <a:solidFill>
                  <a:srgbClr val="333333"/>
                </a:solidFill>
                <a:latin typeface="open sans"/>
              </a:rPr>
              <a:t>$275 million</a:t>
            </a:r>
            <a:br>
              <a:rPr lang="en-US" sz="6000" dirty="0"/>
            </a:b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96544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E14CE-3B8F-4F0F-A350-F62704131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8C705-4675-4B5E-BCC0-A24A921D1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0000" dirty="0"/>
              <a:t> </a:t>
            </a:r>
          </a:p>
        </p:txBody>
      </p:sp>
      <p:sp>
        <p:nvSpPr>
          <p:cNvPr id="4" name="AutoShape 2" descr="Robert Woodruff 1944">
            <a:extLst>
              <a:ext uri="{FF2B5EF4-FFF2-40B4-BE49-F238E27FC236}">
                <a16:creationId xmlns:a16="http://schemas.microsoft.com/office/drawing/2014/main" id="{6A0451AD-5000-4E0F-9E8D-A1956A48EC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E1728C-587F-4F7C-9F4C-07F53DC40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1600200"/>
            <a:ext cx="1790700" cy="23812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C9940F9-3057-40BA-B63B-E2543CB02696}"/>
              </a:ext>
            </a:extLst>
          </p:cNvPr>
          <p:cNvSpPr/>
          <p:nvPr/>
        </p:nvSpPr>
        <p:spPr>
          <a:xfrm>
            <a:off x="1143000" y="1600200"/>
            <a:ext cx="4242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333333"/>
                </a:solidFill>
                <a:latin typeface="open sans"/>
              </a:rPr>
              <a:t>Robert Woodruff – Emory University</a:t>
            </a:r>
            <a:endParaRPr lang="en-US" b="1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B6E687-284C-4AF3-836F-3F935CDE5D01}"/>
              </a:ext>
            </a:extLst>
          </p:cNvPr>
          <p:cNvSpPr/>
          <p:nvPr/>
        </p:nvSpPr>
        <p:spPr>
          <a:xfrm>
            <a:off x="1371600" y="2526457"/>
            <a:ext cx="5562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rgbClr val="333333"/>
                </a:solidFill>
                <a:latin typeface="open sans"/>
              </a:rPr>
              <a:t>230 million</a:t>
            </a:r>
            <a:br>
              <a:rPr lang="en-US" sz="6000" dirty="0"/>
            </a:b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267707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81654-862E-4190-BFF4-805609E0C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Edward Bass">
            <a:extLst>
              <a:ext uri="{FF2B5EF4-FFF2-40B4-BE49-F238E27FC236}">
                <a16:creationId xmlns:a16="http://schemas.microsoft.com/office/drawing/2014/main" id="{431B9B70-6B68-4089-A974-25E5AEC2F38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00" y="1905000"/>
            <a:ext cx="17907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3D590E3-4BAD-466F-91F2-CBF3C78C4EBC}"/>
              </a:ext>
            </a:extLst>
          </p:cNvPr>
          <p:cNvSpPr/>
          <p:nvPr/>
        </p:nvSpPr>
        <p:spPr>
          <a:xfrm>
            <a:off x="1220826" y="1903828"/>
            <a:ext cx="3594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333333"/>
                </a:solidFill>
                <a:latin typeface="open sans"/>
              </a:rPr>
              <a:t>Edward P. Bass – Yale University</a:t>
            </a:r>
            <a:endParaRPr lang="en-US" b="1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BAD670-DE7C-456C-8D30-09E52DE83A60}"/>
              </a:ext>
            </a:extLst>
          </p:cNvPr>
          <p:cNvSpPr/>
          <p:nvPr/>
        </p:nvSpPr>
        <p:spPr>
          <a:xfrm>
            <a:off x="2393358" y="3095625"/>
            <a:ext cx="43572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dirty="0">
                <a:solidFill>
                  <a:srgbClr val="333333"/>
                </a:solidFill>
                <a:latin typeface="open sans"/>
              </a:rPr>
              <a:t>$200 million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973733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10FB5-1AAF-429A-B1F1-9CE9E9E1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John D. Hollingsworth, Jr.">
            <a:extLst>
              <a:ext uri="{FF2B5EF4-FFF2-40B4-BE49-F238E27FC236}">
                <a16:creationId xmlns:a16="http://schemas.microsoft.com/office/drawing/2014/main" id="{C9B70E35-7233-4A14-8453-34B278681D4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00" y="1676400"/>
            <a:ext cx="17907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B67B804-F846-4ACF-B825-92C5EF557E9F}"/>
              </a:ext>
            </a:extLst>
          </p:cNvPr>
          <p:cNvSpPr/>
          <p:nvPr/>
        </p:nvSpPr>
        <p:spPr>
          <a:xfrm>
            <a:off x="1066800" y="16775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333333"/>
                </a:solidFill>
                <a:latin typeface="open sans"/>
              </a:rPr>
              <a:t>John D. Hollingsworth, Jr. – Furman University</a:t>
            </a:r>
            <a:endParaRPr lang="en-US" b="1" i="0" dirty="0">
              <a:solidFill>
                <a:srgbClr val="333333"/>
              </a:solidFill>
              <a:effectLst/>
              <a:latin typeface="open san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A67B6A-918C-4D44-8C5D-B58C941389D3}"/>
              </a:ext>
            </a:extLst>
          </p:cNvPr>
          <p:cNvSpPr/>
          <p:nvPr/>
        </p:nvSpPr>
        <p:spPr>
          <a:xfrm>
            <a:off x="1828800" y="2867025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6000" dirty="0">
                <a:solidFill>
                  <a:srgbClr val="333333"/>
                </a:solidFill>
                <a:latin typeface="open sans"/>
              </a:rPr>
              <a:t>$115 million</a:t>
            </a:r>
            <a:br>
              <a:rPr lang="en-US" sz="6000" dirty="0"/>
            </a:b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349856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F219C-2D9D-4D34-A6B9-18B069E78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Area of Future Research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B19A5-CAE6-47D9-817A-073FEDE7D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4200" dirty="0"/>
              <a:t>Endowment and Islamic finance: the missing link</a:t>
            </a:r>
          </a:p>
          <a:p>
            <a:pPr algn="just"/>
            <a:r>
              <a:rPr lang="en-GB" sz="4200" dirty="0"/>
              <a:t>The 3</a:t>
            </a:r>
            <a:r>
              <a:rPr lang="en-GB" sz="4200" baseline="30000" dirty="0"/>
              <a:t>rd</a:t>
            </a:r>
            <a:r>
              <a:rPr lang="en-GB" sz="4200" dirty="0"/>
              <a:t>  economy </a:t>
            </a:r>
          </a:p>
          <a:p>
            <a:pPr algn="just"/>
            <a:r>
              <a:rPr lang="en-GB" sz="4200" dirty="0"/>
              <a:t>Waqf could provide further insights regarding the possibility to establish the Endowment fund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8891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Thank You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6000" dirty="0"/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910923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51770-C786-4CFA-B13A-06FFE15DF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What is an endowment?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CCDC15-A826-41C7-8914-FA303C3E0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endowment is a </a:t>
            </a:r>
            <a:r>
              <a:rPr lang="en-US" b="1" dirty="0"/>
              <a:t>donation of money </a:t>
            </a:r>
            <a:r>
              <a:rPr lang="en-US" dirty="0"/>
              <a:t>or </a:t>
            </a:r>
            <a:r>
              <a:rPr lang="en-US" b="1" dirty="0"/>
              <a:t>property</a:t>
            </a:r>
            <a:r>
              <a:rPr lang="en-US" dirty="0"/>
              <a:t> to a non-profit organization</a:t>
            </a:r>
          </a:p>
          <a:p>
            <a:endParaRPr lang="en-US" dirty="0"/>
          </a:p>
          <a:p>
            <a:r>
              <a:rPr lang="en-US" dirty="0"/>
              <a:t>Donations</a:t>
            </a:r>
          </a:p>
          <a:p>
            <a:r>
              <a:rPr lang="en-US" dirty="0"/>
              <a:t>Transfer of money</a:t>
            </a:r>
          </a:p>
          <a:p>
            <a:r>
              <a:rPr lang="en-US" dirty="0"/>
              <a:t>Also for religious establishment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034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563DC-1EEA-4C52-921B-91AE1E8FF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Endowments tend to be organized 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50CE06-0E78-4E0F-961B-B49BEF469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charity</a:t>
            </a:r>
          </a:p>
          <a:p>
            <a:r>
              <a:rPr lang="en-US" dirty="0"/>
              <a:t>Private foundation</a:t>
            </a:r>
          </a:p>
          <a:p>
            <a:r>
              <a:rPr lang="en-US" dirty="0"/>
              <a:t>Trust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241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C9FAC-19AE-436D-8DCE-1FF4A64D8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Endowment Types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6BBBB-2371-462F-9056-36831AF75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Unrestricted</a:t>
            </a:r>
          </a:p>
          <a:p>
            <a:r>
              <a:rPr lang="en-US" dirty="0"/>
              <a:t>restricted</a:t>
            </a:r>
          </a:p>
        </p:txBody>
      </p:sp>
    </p:spTree>
    <p:extLst>
      <p:ext uri="{BB962C8B-B14F-4D97-AF65-F5344CB8AC3E}">
        <p14:creationId xmlns:p14="http://schemas.microsoft.com/office/powerpoint/2010/main" val="2267001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BC501-8CB1-4A13-B1D9-45B491054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6ED3E-C040-4217-AC07-717F77C42E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Unrestricted endowments </a:t>
            </a:r>
            <a:r>
              <a:rPr lang="en-US" dirty="0"/>
              <a:t>are assets that can be spent, saved, invested and distributed at the discretion of the institution receiving the gift.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26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60426-DD7B-4C4C-A246-AA23567E6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28540-B9D0-4486-82E8-87BA8C55C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Restricted endowments </a:t>
            </a:r>
            <a:r>
              <a:rPr lang="en-US" dirty="0"/>
              <a:t>have their principal held in perpetuity, while the earnings from the invested assets are expended or used per the donor’s specification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974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002C0-61FD-4BB2-9620-4794AA71A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FE9E4A-21EC-47B7-B135-687823C5B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/>
              <a:t>            </a:t>
            </a:r>
            <a:r>
              <a:rPr lang="en-US" sz="20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09133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2C954-B53D-46AF-A182-D259E1631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Aims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CDD42-0310-442F-BE7E-B01C53ABD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To increase the awareness of financing universities through endowment </a:t>
            </a:r>
          </a:p>
          <a:p>
            <a:r>
              <a:rPr lang="en-US" dirty="0"/>
              <a:t>To share the international experience </a:t>
            </a:r>
          </a:p>
        </p:txBody>
      </p:sp>
    </p:spTree>
    <p:extLst>
      <p:ext uri="{BB962C8B-B14F-4D97-AF65-F5344CB8AC3E}">
        <p14:creationId xmlns:p14="http://schemas.microsoft.com/office/powerpoint/2010/main" val="2394372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563</Words>
  <Application>Microsoft Office PowerPoint</Application>
  <PresentationFormat>On-screen Show (4:3)</PresentationFormat>
  <Paragraphs>119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open sans</vt:lpstr>
      <vt:lpstr>ヒラギノ角ゴ Pro W3</vt:lpstr>
      <vt:lpstr>Office Theme</vt:lpstr>
      <vt:lpstr>PowerPoint Presentation</vt:lpstr>
      <vt:lpstr>Agenda </vt:lpstr>
      <vt:lpstr> What is an endowment? </vt:lpstr>
      <vt:lpstr>Endowments tend to be organized a:</vt:lpstr>
      <vt:lpstr>Endowment Types</vt:lpstr>
      <vt:lpstr>1</vt:lpstr>
      <vt:lpstr>2</vt:lpstr>
      <vt:lpstr>Aims</vt:lpstr>
      <vt:lpstr>Aims </vt:lpstr>
      <vt:lpstr>Need for the study</vt:lpstr>
      <vt:lpstr>Need for the study</vt:lpstr>
      <vt:lpstr>Previous studies</vt:lpstr>
      <vt:lpstr>Historical Tracking </vt:lpstr>
      <vt:lpstr>Historical Tracking; Education Endowments/Waqf (con’t)</vt:lpstr>
      <vt:lpstr>PowerPoint Presentation</vt:lpstr>
      <vt:lpstr>PowerPoint Presentation</vt:lpstr>
      <vt:lpstr>Bill Gates </vt:lpstr>
      <vt:lpstr>Bill Gates </vt:lpstr>
      <vt:lpstr>PowerPoint Presentation</vt:lpstr>
      <vt:lpstr>PowerPoint Presentation</vt:lpstr>
      <vt:lpstr>PowerPoint Presentation</vt:lpstr>
      <vt:lpstr>  </vt:lpstr>
      <vt:lpstr>PowerPoint Presentation</vt:lpstr>
      <vt:lpstr>PowerPoint Presentation</vt:lpstr>
      <vt:lpstr>Area of Future Research</vt:lpstr>
      <vt:lpstr> Thank You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</dc:creator>
  <cp:lastModifiedBy>Adel Mohammed Sarea</cp:lastModifiedBy>
  <cp:revision>99</cp:revision>
  <dcterms:created xsi:type="dcterms:W3CDTF">2016-03-26T11:23:44Z</dcterms:created>
  <dcterms:modified xsi:type="dcterms:W3CDTF">2018-04-22T16:14:23Z</dcterms:modified>
</cp:coreProperties>
</file>