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3"/>
  </p:notesMasterIdLst>
  <p:sldIdLst>
    <p:sldId id="256" r:id="rId4"/>
    <p:sldId id="337" r:id="rId5"/>
    <p:sldId id="408" r:id="rId6"/>
    <p:sldId id="410" r:id="rId7"/>
    <p:sldId id="411" r:id="rId8"/>
    <p:sldId id="412" r:id="rId9"/>
    <p:sldId id="413" r:id="rId10"/>
    <p:sldId id="415" r:id="rId11"/>
    <p:sldId id="416" r:id="rId12"/>
    <p:sldId id="417" r:id="rId13"/>
    <p:sldId id="418" r:id="rId14"/>
    <p:sldId id="419" r:id="rId15"/>
    <p:sldId id="420" r:id="rId16"/>
    <p:sldId id="421" r:id="rId17"/>
    <p:sldId id="423" r:id="rId18"/>
    <p:sldId id="425" r:id="rId19"/>
    <p:sldId id="427" r:id="rId20"/>
    <p:sldId id="429" r:id="rId21"/>
    <p:sldId id="431" r:id="rId22"/>
    <p:sldId id="433" r:id="rId23"/>
    <p:sldId id="437" r:id="rId24"/>
    <p:sldId id="442" r:id="rId25"/>
    <p:sldId id="444" r:id="rId26"/>
    <p:sldId id="451" r:id="rId27"/>
    <p:sldId id="446" r:id="rId28"/>
    <p:sldId id="448" r:id="rId29"/>
    <p:sldId id="453" r:id="rId30"/>
    <p:sldId id="457" r:id="rId31"/>
    <p:sldId id="455" r:id="rId32"/>
  </p:sldIdLst>
  <p:sldSz cx="10688638" cy="7562850"/>
  <p:notesSz cx="6858000" cy="9144000"/>
  <p:defaultTextStyle>
    <a:defPPr>
      <a:defRPr lang="en-US"/>
    </a:defPPr>
    <a:lvl1pPr marL="0" algn="l" defTabSz="517680" rtl="0" eaLnBrk="1" latinLnBrk="0" hangingPunct="1">
      <a:defRPr sz="2100" kern="1200">
        <a:solidFill>
          <a:schemeClr val="tx1"/>
        </a:solidFill>
        <a:latin typeface="+mn-lt"/>
        <a:ea typeface="+mn-ea"/>
        <a:cs typeface="+mn-cs"/>
      </a:defRPr>
    </a:lvl1pPr>
    <a:lvl2pPr marL="517680" algn="l" defTabSz="517680" rtl="0" eaLnBrk="1" latinLnBrk="0" hangingPunct="1">
      <a:defRPr sz="2100" kern="1200">
        <a:solidFill>
          <a:schemeClr val="tx1"/>
        </a:solidFill>
        <a:latin typeface="+mn-lt"/>
        <a:ea typeface="+mn-ea"/>
        <a:cs typeface="+mn-cs"/>
      </a:defRPr>
    </a:lvl2pPr>
    <a:lvl3pPr marL="1035414" algn="l" defTabSz="517680" rtl="0" eaLnBrk="1" latinLnBrk="0" hangingPunct="1">
      <a:defRPr sz="2100" kern="1200">
        <a:solidFill>
          <a:schemeClr val="tx1"/>
        </a:solidFill>
        <a:latin typeface="+mn-lt"/>
        <a:ea typeface="+mn-ea"/>
        <a:cs typeface="+mn-cs"/>
      </a:defRPr>
    </a:lvl3pPr>
    <a:lvl4pPr marL="1553131" algn="l" defTabSz="517680" rtl="0" eaLnBrk="1" latinLnBrk="0" hangingPunct="1">
      <a:defRPr sz="2100" kern="1200">
        <a:solidFill>
          <a:schemeClr val="tx1"/>
        </a:solidFill>
        <a:latin typeface="+mn-lt"/>
        <a:ea typeface="+mn-ea"/>
        <a:cs typeface="+mn-cs"/>
      </a:defRPr>
    </a:lvl4pPr>
    <a:lvl5pPr marL="2070840" algn="l" defTabSz="517680" rtl="0" eaLnBrk="1" latinLnBrk="0" hangingPunct="1">
      <a:defRPr sz="2100" kern="1200">
        <a:solidFill>
          <a:schemeClr val="tx1"/>
        </a:solidFill>
        <a:latin typeface="+mn-lt"/>
        <a:ea typeface="+mn-ea"/>
        <a:cs typeface="+mn-cs"/>
      </a:defRPr>
    </a:lvl5pPr>
    <a:lvl6pPr marL="2588550" algn="l" defTabSz="517680" rtl="0" eaLnBrk="1" latinLnBrk="0" hangingPunct="1">
      <a:defRPr sz="2100" kern="1200">
        <a:solidFill>
          <a:schemeClr val="tx1"/>
        </a:solidFill>
        <a:latin typeface="+mn-lt"/>
        <a:ea typeface="+mn-ea"/>
        <a:cs typeface="+mn-cs"/>
      </a:defRPr>
    </a:lvl6pPr>
    <a:lvl7pPr marL="3106262" algn="l" defTabSz="517680" rtl="0" eaLnBrk="1" latinLnBrk="0" hangingPunct="1">
      <a:defRPr sz="2100" kern="1200">
        <a:solidFill>
          <a:schemeClr val="tx1"/>
        </a:solidFill>
        <a:latin typeface="+mn-lt"/>
        <a:ea typeface="+mn-ea"/>
        <a:cs typeface="+mn-cs"/>
      </a:defRPr>
    </a:lvl7pPr>
    <a:lvl8pPr marL="3623971" algn="l" defTabSz="517680" rtl="0" eaLnBrk="1" latinLnBrk="0" hangingPunct="1">
      <a:defRPr sz="2100" kern="1200">
        <a:solidFill>
          <a:schemeClr val="tx1"/>
        </a:solidFill>
        <a:latin typeface="+mn-lt"/>
        <a:ea typeface="+mn-ea"/>
        <a:cs typeface="+mn-cs"/>
      </a:defRPr>
    </a:lvl8pPr>
    <a:lvl9pPr marL="4141684" algn="l" defTabSz="51768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906" y="66"/>
      </p:cViewPr>
      <p:guideLst>
        <p:guide orient="horz" pos="2382"/>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0E104-91BC-41FD-BD78-5B79DD54C85C}" type="datetimeFigureOut">
              <a:rPr lang="en-US" smtClean="0"/>
              <a:t>4/11/2017</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E1AC2-EA46-4F8C-A3DC-441CD3CA05DD}" type="slidenum">
              <a:rPr lang="en-US" smtClean="0"/>
              <a:t>‹#›</a:t>
            </a:fld>
            <a:endParaRPr lang="en-US"/>
          </a:p>
        </p:txBody>
      </p:sp>
    </p:spTree>
    <p:extLst>
      <p:ext uri="{BB962C8B-B14F-4D97-AF65-F5344CB8AC3E}">
        <p14:creationId xmlns:p14="http://schemas.microsoft.com/office/powerpoint/2010/main" val="67910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DE1AC2-EA46-4F8C-A3DC-441CD3CA05DD}" type="slidenum">
              <a:rPr lang="en-US" smtClean="0"/>
              <a:t>1</a:t>
            </a:fld>
            <a:endParaRPr lang="en-US"/>
          </a:p>
        </p:txBody>
      </p:sp>
    </p:spTree>
    <p:extLst>
      <p:ext uri="{BB962C8B-B14F-4D97-AF65-F5344CB8AC3E}">
        <p14:creationId xmlns:p14="http://schemas.microsoft.com/office/powerpoint/2010/main" val="1798309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25699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9784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563390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662663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83900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814387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98495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529974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184931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4560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62585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652128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3978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713785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713785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713785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713785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713785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713785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507170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6999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81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39133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9771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63471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09787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8494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Items (statements) designated are scored 1,2,3,4 and 5, respectively for responses Strongly Disagree, Disagree, Undecided, Agree, and Strongly Agree</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Independent = X, Dependent = Y</a:t>
            </a:r>
          </a:p>
          <a:p>
            <a:endParaRPr lang="en-US" dirty="0"/>
          </a:p>
        </p:txBody>
      </p:sp>
      <p:sp>
        <p:nvSpPr>
          <p:cNvPr id="4" name="Slide Number Placeholder 3"/>
          <p:cNvSpPr>
            <a:spLocks noGrp="1"/>
          </p:cNvSpPr>
          <p:nvPr>
            <p:ph type="sldNum" sz="quarter" idx="10"/>
          </p:nvPr>
        </p:nvSpPr>
        <p:spPr/>
        <p:txBody>
          <a:bodyPr/>
          <a:lstStyle/>
          <a:p>
            <a:fld id="{67DE1AC2-EA46-4F8C-A3DC-441CD3CA05D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44836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450"/>
            <a:ext cx="9085342" cy="162111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299" y="4285615"/>
            <a:ext cx="7482047" cy="1932728"/>
          </a:xfrm>
        </p:spPr>
        <p:txBody>
          <a:bodyPr/>
          <a:lstStyle>
            <a:lvl1pPr marL="0" indent="0" algn="ctr">
              <a:buNone/>
              <a:defRPr>
                <a:solidFill>
                  <a:schemeClr val="tx1">
                    <a:tint val="75000"/>
                  </a:schemeClr>
                </a:solidFill>
              </a:defRPr>
            </a:lvl1pPr>
            <a:lvl2pPr marL="517680" indent="0" algn="ctr">
              <a:buNone/>
              <a:defRPr>
                <a:solidFill>
                  <a:schemeClr val="tx1">
                    <a:tint val="75000"/>
                  </a:schemeClr>
                </a:solidFill>
              </a:defRPr>
            </a:lvl2pPr>
            <a:lvl3pPr marL="1035414" indent="0" algn="ctr">
              <a:buNone/>
              <a:defRPr>
                <a:solidFill>
                  <a:schemeClr val="tx1">
                    <a:tint val="75000"/>
                  </a:schemeClr>
                </a:solidFill>
              </a:defRPr>
            </a:lvl3pPr>
            <a:lvl4pPr marL="1553131" indent="0" algn="ctr">
              <a:buNone/>
              <a:defRPr>
                <a:solidFill>
                  <a:schemeClr val="tx1">
                    <a:tint val="75000"/>
                  </a:schemeClr>
                </a:solidFill>
              </a:defRPr>
            </a:lvl4pPr>
            <a:lvl5pPr marL="2070840" indent="0" algn="ctr">
              <a:buNone/>
              <a:defRPr>
                <a:solidFill>
                  <a:schemeClr val="tx1">
                    <a:tint val="75000"/>
                  </a:schemeClr>
                </a:solidFill>
              </a:defRPr>
            </a:lvl5pPr>
            <a:lvl6pPr marL="2588550" indent="0" algn="ctr">
              <a:buNone/>
              <a:defRPr>
                <a:solidFill>
                  <a:schemeClr val="tx1">
                    <a:tint val="75000"/>
                  </a:schemeClr>
                </a:solidFill>
              </a:defRPr>
            </a:lvl6pPr>
            <a:lvl7pPr marL="3106262" indent="0" algn="ctr">
              <a:buNone/>
              <a:defRPr>
                <a:solidFill>
                  <a:schemeClr val="tx1">
                    <a:tint val="75000"/>
                  </a:schemeClr>
                </a:solidFill>
              </a:defRPr>
            </a:lvl7pPr>
            <a:lvl8pPr marL="3623971" indent="0" algn="ctr">
              <a:buNone/>
              <a:defRPr>
                <a:solidFill>
                  <a:schemeClr val="tx1">
                    <a:tint val="75000"/>
                  </a:schemeClr>
                </a:solidFill>
              </a:defRPr>
            </a:lvl8pPr>
            <a:lvl9pPr marL="414168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6FF12E-2429-4B77-9467-F881990D52C9}" type="datetime1">
              <a:rPr lang="en-US" smtClean="0"/>
              <a:t>4/11/2017</a:t>
            </a:fld>
            <a:endParaRPr lang="en-US"/>
          </a:p>
        </p:txBody>
      </p:sp>
      <p:sp>
        <p:nvSpPr>
          <p:cNvPr id="5" name="Footer Placeholder 4"/>
          <p:cNvSpPr>
            <a:spLocks noGrp="1"/>
          </p:cNvSpPr>
          <p:nvPr>
            <p:ph type="ftr" sz="quarter" idx="11"/>
          </p:nvPr>
        </p:nvSpPr>
        <p:spPr/>
        <p:txBody>
          <a:bodyPr/>
          <a:lstStyle/>
          <a:p>
            <a:r>
              <a:rPr lang="es-ES" smtClean="0"/>
              <a:t>07/11/2016    Dr.Said T. EL Hajjar      </a:t>
            </a:r>
            <a:endParaRPr lang="en-US"/>
          </a:p>
        </p:txBody>
      </p:sp>
      <p:sp>
        <p:nvSpPr>
          <p:cNvPr id="6" name="Slide Number Placeholder 5"/>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76000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CB09-BE58-41E8-9260-FE467EA0F13A}" type="datetime1">
              <a:rPr lang="en-US" smtClean="0"/>
              <a:t>4/11/2017</a:t>
            </a:fld>
            <a:endParaRPr lang="en-US"/>
          </a:p>
        </p:txBody>
      </p:sp>
      <p:sp>
        <p:nvSpPr>
          <p:cNvPr id="5" name="Footer Placeholder 4"/>
          <p:cNvSpPr>
            <a:spLocks noGrp="1"/>
          </p:cNvSpPr>
          <p:nvPr>
            <p:ph type="ftr" sz="quarter" idx="11"/>
          </p:nvPr>
        </p:nvSpPr>
        <p:spPr/>
        <p:txBody>
          <a:bodyPr/>
          <a:lstStyle/>
          <a:p>
            <a:r>
              <a:rPr lang="es-ES" smtClean="0"/>
              <a:t>07/11/2016    Dr.Said T. EL Hajjar      </a:t>
            </a:r>
            <a:endParaRPr lang="en-US"/>
          </a:p>
        </p:txBody>
      </p:sp>
      <p:sp>
        <p:nvSpPr>
          <p:cNvPr id="6" name="Slide Number Placeholder 5"/>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44411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431" y="334441"/>
            <a:ext cx="2809479" cy="71164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5428" y="334441"/>
            <a:ext cx="8255859" cy="71164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25BEF-F56F-4E84-B728-0FBBBFAF8F49}" type="datetime1">
              <a:rPr lang="en-US" smtClean="0"/>
              <a:t>4/11/2017</a:t>
            </a:fld>
            <a:endParaRPr lang="en-US"/>
          </a:p>
        </p:txBody>
      </p:sp>
      <p:sp>
        <p:nvSpPr>
          <p:cNvPr id="5" name="Footer Placeholder 4"/>
          <p:cNvSpPr>
            <a:spLocks noGrp="1"/>
          </p:cNvSpPr>
          <p:nvPr>
            <p:ph type="ftr" sz="quarter" idx="11"/>
          </p:nvPr>
        </p:nvSpPr>
        <p:spPr/>
        <p:txBody>
          <a:bodyPr/>
          <a:lstStyle/>
          <a:p>
            <a:r>
              <a:rPr lang="es-ES" smtClean="0"/>
              <a:t>07/11/2016    Dr.Said T. EL Hajjar      </a:t>
            </a:r>
            <a:endParaRPr lang="en-US"/>
          </a:p>
        </p:txBody>
      </p:sp>
      <p:sp>
        <p:nvSpPr>
          <p:cNvPr id="6" name="Slide Number Placeholder 5"/>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91745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450"/>
            <a:ext cx="9085342" cy="162111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299" y="4285615"/>
            <a:ext cx="7482047" cy="1932728"/>
          </a:xfrm>
        </p:spPr>
        <p:txBody>
          <a:bodyPr/>
          <a:lstStyle>
            <a:lvl1pPr marL="0" indent="0" algn="ctr">
              <a:buNone/>
              <a:defRPr>
                <a:solidFill>
                  <a:schemeClr val="tx1">
                    <a:tint val="75000"/>
                  </a:schemeClr>
                </a:solidFill>
              </a:defRPr>
            </a:lvl1pPr>
            <a:lvl2pPr marL="517680" indent="0" algn="ctr">
              <a:buNone/>
              <a:defRPr>
                <a:solidFill>
                  <a:schemeClr val="tx1">
                    <a:tint val="75000"/>
                  </a:schemeClr>
                </a:solidFill>
              </a:defRPr>
            </a:lvl2pPr>
            <a:lvl3pPr marL="1035414" indent="0" algn="ctr">
              <a:buNone/>
              <a:defRPr>
                <a:solidFill>
                  <a:schemeClr val="tx1">
                    <a:tint val="75000"/>
                  </a:schemeClr>
                </a:solidFill>
              </a:defRPr>
            </a:lvl3pPr>
            <a:lvl4pPr marL="1553131" indent="0" algn="ctr">
              <a:buNone/>
              <a:defRPr>
                <a:solidFill>
                  <a:schemeClr val="tx1">
                    <a:tint val="75000"/>
                  </a:schemeClr>
                </a:solidFill>
              </a:defRPr>
            </a:lvl4pPr>
            <a:lvl5pPr marL="2070840" indent="0" algn="ctr">
              <a:buNone/>
              <a:defRPr>
                <a:solidFill>
                  <a:schemeClr val="tx1">
                    <a:tint val="75000"/>
                  </a:schemeClr>
                </a:solidFill>
              </a:defRPr>
            </a:lvl5pPr>
            <a:lvl6pPr marL="2588550" indent="0" algn="ctr">
              <a:buNone/>
              <a:defRPr>
                <a:solidFill>
                  <a:schemeClr val="tx1">
                    <a:tint val="75000"/>
                  </a:schemeClr>
                </a:solidFill>
              </a:defRPr>
            </a:lvl6pPr>
            <a:lvl7pPr marL="3106262" indent="0" algn="ctr">
              <a:buNone/>
              <a:defRPr>
                <a:solidFill>
                  <a:schemeClr val="tx1">
                    <a:tint val="75000"/>
                  </a:schemeClr>
                </a:solidFill>
              </a:defRPr>
            </a:lvl7pPr>
            <a:lvl8pPr marL="3623971" indent="0" algn="ctr">
              <a:buNone/>
              <a:defRPr>
                <a:solidFill>
                  <a:schemeClr val="tx1">
                    <a:tint val="75000"/>
                  </a:schemeClr>
                </a:solidFill>
              </a:defRPr>
            </a:lvl8pPr>
            <a:lvl9pPr marL="414168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20E00F-FE8E-48E1-8958-20015B6675E2}" type="datetime1">
              <a:rPr lang="en-US" smtClean="0">
                <a:solidFill>
                  <a:prstClr val="black">
                    <a:tint val="75000"/>
                  </a:prstClr>
                </a:solidFill>
              </a:rPr>
              <a:t>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904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BA2C70-CDD3-4998-AD53-058E28565882}" type="datetime1">
              <a:rPr lang="en-US" smtClean="0">
                <a:solidFill>
                  <a:prstClr val="black">
                    <a:tint val="75000"/>
                  </a:prstClr>
                </a:solidFill>
              </a:rPr>
              <a:t>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352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329" y="3205523"/>
            <a:ext cx="9085342" cy="1654373"/>
          </a:xfrm>
        </p:spPr>
        <p:txBody>
          <a:bodyPr anchor="b"/>
          <a:lstStyle>
            <a:lvl1pPr marL="0" indent="0">
              <a:buNone/>
              <a:defRPr sz="2300">
                <a:solidFill>
                  <a:schemeClr val="tx1">
                    <a:tint val="75000"/>
                  </a:schemeClr>
                </a:solidFill>
              </a:defRPr>
            </a:lvl1pPr>
            <a:lvl2pPr marL="517680" indent="0">
              <a:buNone/>
              <a:defRPr sz="2100">
                <a:solidFill>
                  <a:schemeClr val="tx1">
                    <a:tint val="75000"/>
                  </a:schemeClr>
                </a:solidFill>
              </a:defRPr>
            </a:lvl2pPr>
            <a:lvl3pPr marL="1035414" indent="0">
              <a:buNone/>
              <a:defRPr sz="1800">
                <a:solidFill>
                  <a:schemeClr val="tx1">
                    <a:tint val="75000"/>
                  </a:schemeClr>
                </a:solidFill>
              </a:defRPr>
            </a:lvl3pPr>
            <a:lvl4pPr marL="1553131" indent="0">
              <a:buNone/>
              <a:defRPr sz="1600">
                <a:solidFill>
                  <a:schemeClr val="tx1">
                    <a:tint val="75000"/>
                  </a:schemeClr>
                </a:solidFill>
              </a:defRPr>
            </a:lvl4pPr>
            <a:lvl5pPr marL="2070840" indent="0">
              <a:buNone/>
              <a:defRPr sz="1600">
                <a:solidFill>
                  <a:schemeClr val="tx1">
                    <a:tint val="75000"/>
                  </a:schemeClr>
                </a:solidFill>
              </a:defRPr>
            </a:lvl5pPr>
            <a:lvl6pPr marL="2588550" indent="0">
              <a:buNone/>
              <a:defRPr sz="1600">
                <a:solidFill>
                  <a:schemeClr val="tx1">
                    <a:tint val="75000"/>
                  </a:schemeClr>
                </a:solidFill>
              </a:defRPr>
            </a:lvl6pPr>
            <a:lvl7pPr marL="3106262" indent="0">
              <a:buNone/>
              <a:defRPr sz="1600">
                <a:solidFill>
                  <a:schemeClr val="tx1">
                    <a:tint val="75000"/>
                  </a:schemeClr>
                </a:solidFill>
              </a:defRPr>
            </a:lvl7pPr>
            <a:lvl8pPr marL="3623971" indent="0">
              <a:buNone/>
              <a:defRPr sz="1600">
                <a:solidFill>
                  <a:schemeClr val="tx1">
                    <a:tint val="75000"/>
                  </a:schemeClr>
                </a:solidFill>
              </a:defRPr>
            </a:lvl8pPr>
            <a:lvl9pPr marL="414168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B7B2BD-D57C-4671-93DA-DA4A48481276}" type="datetime1">
              <a:rPr lang="en-US" smtClean="0">
                <a:solidFill>
                  <a:prstClr val="black">
                    <a:tint val="75000"/>
                  </a:prstClr>
                </a:solidFill>
              </a:rPr>
              <a:t>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075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5428"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35313"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1D8809-F4C7-43BC-B474-5D0AC164AD36}" type="datetime1">
              <a:rPr lang="en-US" smtClean="0">
                <a:solidFill>
                  <a:prstClr val="black">
                    <a:tint val="75000"/>
                  </a:prstClr>
                </a:solidFill>
              </a:rPr>
              <a:t>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497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2" y="1692892"/>
            <a:ext cx="4722671" cy="705515"/>
          </a:xfrm>
        </p:spPr>
        <p:txBody>
          <a:bodyPr anchor="b"/>
          <a:lstStyle>
            <a:lvl1pPr marL="0" indent="0">
              <a:buNone/>
              <a:defRPr sz="2700" b="1"/>
            </a:lvl1pPr>
            <a:lvl2pPr marL="517680" indent="0">
              <a:buNone/>
              <a:defRPr sz="2300" b="1"/>
            </a:lvl2pPr>
            <a:lvl3pPr marL="1035414" indent="0">
              <a:buNone/>
              <a:defRPr sz="2100" b="1"/>
            </a:lvl3pPr>
            <a:lvl4pPr marL="1553131" indent="0">
              <a:buNone/>
              <a:defRPr sz="1800" b="1"/>
            </a:lvl4pPr>
            <a:lvl5pPr marL="2070840" indent="0">
              <a:buNone/>
              <a:defRPr sz="1800" b="1"/>
            </a:lvl5pPr>
            <a:lvl6pPr marL="2588550" indent="0">
              <a:buNone/>
              <a:defRPr sz="1800" b="1"/>
            </a:lvl6pPr>
            <a:lvl7pPr marL="3106262" indent="0">
              <a:buNone/>
              <a:defRPr sz="1800" b="1"/>
            </a:lvl7pPr>
            <a:lvl8pPr marL="3623971" indent="0">
              <a:buNone/>
              <a:defRPr sz="1800" b="1"/>
            </a:lvl8pPr>
            <a:lvl9pPr marL="414168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432" y="2398408"/>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0" y="1692892"/>
            <a:ext cx="4724526" cy="705515"/>
          </a:xfrm>
        </p:spPr>
        <p:txBody>
          <a:bodyPr anchor="b"/>
          <a:lstStyle>
            <a:lvl1pPr marL="0" indent="0">
              <a:buNone/>
              <a:defRPr sz="2700" b="1"/>
            </a:lvl1pPr>
            <a:lvl2pPr marL="517680" indent="0">
              <a:buNone/>
              <a:defRPr sz="2300" b="1"/>
            </a:lvl2pPr>
            <a:lvl3pPr marL="1035414" indent="0">
              <a:buNone/>
              <a:defRPr sz="2100" b="1"/>
            </a:lvl3pPr>
            <a:lvl4pPr marL="1553131" indent="0">
              <a:buNone/>
              <a:defRPr sz="1800" b="1"/>
            </a:lvl4pPr>
            <a:lvl5pPr marL="2070840" indent="0">
              <a:buNone/>
              <a:defRPr sz="1800" b="1"/>
            </a:lvl5pPr>
            <a:lvl6pPr marL="2588550" indent="0">
              <a:buNone/>
              <a:defRPr sz="1800" b="1"/>
            </a:lvl6pPr>
            <a:lvl7pPr marL="3106262" indent="0">
              <a:buNone/>
              <a:defRPr sz="1800" b="1"/>
            </a:lvl7pPr>
            <a:lvl8pPr marL="3623971" indent="0">
              <a:buNone/>
              <a:defRPr sz="1800" b="1"/>
            </a:lvl8pPr>
            <a:lvl9pPr marL="414168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29680" y="2398408"/>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40A6A7-00E0-43C9-B6BC-85068C331DB5}" type="datetime1">
              <a:rPr lang="en-US" smtClean="0">
                <a:solidFill>
                  <a:prstClr val="black">
                    <a:tint val="75000"/>
                  </a:prstClr>
                </a:solidFill>
              </a:rPr>
              <a:t>4/11/2017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507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E9940-DA2E-4A73-B5A6-975605E93AE5}" type="datetime1">
              <a:rPr lang="en-US" smtClean="0">
                <a:solidFill>
                  <a:prstClr val="black">
                    <a:tint val="75000"/>
                  </a:prstClr>
                </a:solidFill>
              </a:rPr>
              <a:t>4/11/2017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89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EC2B6-3AC2-4B5C-A013-A50A770A6DDB}" type="datetime1">
              <a:rPr lang="en-US" smtClean="0">
                <a:solidFill>
                  <a:prstClr val="black">
                    <a:tint val="75000"/>
                  </a:prstClr>
                </a:solidFill>
              </a:rPr>
              <a:t>4/11/2017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685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8" cy="1281483"/>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78960" y="301178"/>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6" y="1582598"/>
            <a:ext cx="3516488" cy="5173200"/>
          </a:xfrm>
        </p:spPr>
        <p:txBody>
          <a:bodyPr/>
          <a:lstStyle>
            <a:lvl1pPr marL="0" indent="0">
              <a:buNone/>
              <a:defRPr sz="1600"/>
            </a:lvl1pPr>
            <a:lvl2pPr marL="517680" indent="0">
              <a:buNone/>
              <a:defRPr sz="1400"/>
            </a:lvl2pPr>
            <a:lvl3pPr marL="1035414" indent="0">
              <a:buNone/>
              <a:defRPr sz="1100"/>
            </a:lvl3pPr>
            <a:lvl4pPr marL="1553131" indent="0">
              <a:buNone/>
              <a:defRPr sz="1000"/>
            </a:lvl4pPr>
            <a:lvl5pPr marL="2070840" indent="0">
              <a:buNone/>
              <a:defRPr sz="1000"/>
            </a:lvl5pPr>
            <a:lvl6pPr marL="2588550" indent="0">
              <a:buNone/>
              <a:defRPr sz="1000"/>
            </a:lvl6pPr>
            <a:lvl7pPr marL="3106262" indent="0">
              <a:buNone/>
              <a:defRPr sz="1000"/>
            </a:lvl7pPr>
            <a:lvl8pPr marL="3623971" indent="0">
              <a:buNone/>
              <a:defRPr sz="1000"/>
            </a:lvl8pPr>
            <a:lvl9pPr marL="414168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5940A-58CF-480F-A496-9B0A20CD5873}" type="datetime1">
              <a:rPr lang="en-US" smtClean="0">
                <a:solidFill>
                  <a:prstClr val="black">
                    <a:tint val="75000"/>
                  </a:prstClr>
                </a:solidFill>
              </a:rPr>
              <a:t>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71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1AFB1-932C-4608-BE3D-049DD84BCE77}" type="datetime1">
              <a:rPr lang="en-US" smtClean="0"/>
              <a:t>4/11/2017</a:t>
            </a:fld>
            <a:endParaRPr lang="en-US"/>
          </a:p>
        </p:txBody>
      </p:sp>
      <p:sp>
        <p:nvSpPr>
          <p:cNvPr id="5" name="Footer Placeholder 4"/>
          <p:cNvSpPr>
            <a:spLocks noGrp="1"/>
          </p:cNvSpPr>
          <p:nvPr>
            <p:ph type="ftr" sz="quarter" idx="11"/>
          </p:nvPr>
        </p:nvSpPr>
        <p:spPr/>
        <p:txBody>
          <a:bodyPr/>
          <a:lstStyle/>
          <a:p>
            <a:r>
              <a:rPr lang="es-ES" smtClean="0"/>
              <a:t>07/11/2016    Dr.Said T. EL Hajjar      </a:t>
            </a:r>
            <a:endParaRPr lang="en-US"/>
          </a:p>
        </p:txBody>
      </p:sp>
      <p:sp>
        <p:nvSpPr>
          <p:cNvPr id="6" name="Slide Number Placeholder 5"/>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2574307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a:lstStyle>
            <a:lvl1pPr marL="0" indent="0">
              <a:buNone/>
              <a:defRPr sz="3600"/>
            </a:lvl1pPr>
            <a:lvl2pPr marL="517680" indent="0">
              <a:buNone/>
              <a:defRPr sz="3200"/>
            </a:lvl2pPr>
            <a:lvl3pPr marL="1035414" indent="0">
              <a:buNone/>
              <a:defRPr sz="2700"/>
            </a:lvl3pPr>
            <a:lvl4pPr marL="1553131" indent="0">
              <a:buNone/>
              <a:defRPr sz="2300"/>
            </a:lvl4pPr>
            <a:lvl5pPr marL="2070840" indent="0">
              <a:buNone/>
              <a:defRPr sz="2300"/>
            </a:lvl5pPr>
            <a:lvl6pPr marL="2588550" indent="0">
              <a:buNone/>
              <a:defRPr sz="2300"/>
            </a:lvl6pPr>
            <a:lvl7pPr marL="3106262" indent="0">
              <a:buNone/>
              <a:defRPr sz="2300"/>
            </a:lvl7pPr>
            <a:lvl8pPr marL="3623971" indent="0">
              <a:buNone/>
              <a:defRPr sz="2300"/>
            </a:lvl8pPr>
            <a:lvl9pPr marL="4141684" indent="0">
              <a:buNone/>
              <a:defRPr sz="2300"/>
            </a:lvl9pPr>
          </a:lstStyle>
          <a:p>
            <a:endParaRPr lang="en-US"/>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600"/>
            </a:lvl1pPr>
            <a:lvl2pPr marL="517680" indent="0">
              <a:buNone/>
              <a:defRPr sz="1400"/>
            </a:lvl2pPr>
            <a:lvl3pPr marL="1035414" indent="0">
              <a:buNone/>
              <a:defRPr sz="1100"/>
            </a:lvl3pPr>
            <a:lvl4pPr marL="1553131" indent="0">
              <a:buNone/>
              <a:defRPr sz="1000"/>
            </a:lvl4pPr>
            <a:lvl5pPr marL="2070840" indent="0">
              <a:buNone/>
              <a:defRPr sz="1000"/>
            </a:lvl5pPr>
            <a:lvl6pPr marL="2588550" indent="0">
              <a:buNone/>
              <a:defRPr sz="1000"/>
            </a:lvl6pPr>
            <a:lvl7pPr marL="3106262" indent="0">
              <a:buNone/>
              <a:defRPr sz="1000"/>
            </a:lvl7pPr>
            <a:lvl8pPr marL="3623971" indent="0">
              <a:buNone/>
              <a:defRPr sz="1000"/>
            </a:lvl8pPr>
            <a:lvl9pPr marL="414168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CB349-FB01-4401-9566-ED4E63FE630F}" type="datetime1">
              <a:rPr lang="en-US" smtClean="0">
                <a:solidFill>
                  <a:prstClr val="black">
                    <a:tint val="75000"/>
                  </a:prstClr>
                </a:solidFill>
              </a:rPr>
              <a:t>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494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DB7AD-C485-44C0-A8BA-C4467FB6E6E5}" type="datetime1">
              <a:rPr lang="en-US" smtClean="0">
                <a:solidFill>
                  <a:prstClr val="black">
                    <a:tint val="75000"/>
                  </a:prstClr>
                </a:solidFill>
              </a:rPr>
              <a:t>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947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431" y="334441"/>
            <a:ext cx="2809479" cy="71164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5428" y="334441"/>
            <a:ext cx="8255859" cy="71164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45E61-A0D8-43B9-8EA1-5ABBDB85EC85}" type="datetime1">
              <a:rPr lang="en-US" smtClean="0">
                <a:solidFill>
                  <a:prstClr val="black">
                    <a:tint val="75000"/>
                  </a:prstClr>
                </a:solidFill>
              </a:rPr>
              <a:t>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076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450"/>
            <a:ext cx="9085342" cy="162111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299" y="4285615"/>
            <a:ext cx="7482047" cy="1932728"/>
          </a:xfrm>
        </p:spPr>
        <p:txBody>
          <a:bodyPr/>
          <a:lstStyle>
            <a:lvl1pPr marL="0" indent="0" algn="ctr">
              <a:buNone/>
              <a:defRPr>
                <a:solidFill>
                  <a:schemeClr val="tx1">
                    <a:tint val="75000"/>
                  </a:schemeClr>
                </a:solidFill>
              </a:defRPr>
            </a:lvl1pPr>
            <a:lvl2pPr marL="517680" indent="0" algn="ctr">
              <a:buNone/>
              <a:defRPr>
                <a:solidFill>
                  <a:schemeClr val="tx1">
                    <a:tint val="75000"/>
                  </a:schemeClr>
                </a:solidFill>
              </a:defRPr>
            </a:lvl2pPr>
            <a:lvl3pPr marL="1035414" indent="0" algn="ctr">
              <a:buNone/>
              <a:defRPr>
                <a:solidFill>
                  <a:schemeClr val="tx1">
                    <a:tint val="75000"/>
                  </a:schemeClr>
                </a:solidFill>
              </a:defRPr>
            </a:lvl3pPr>
            <a:lvl4pPr marL="1553131" indent="0" algn="ctr">
              <a:buNone/>
              <a:defRPr>
                <a:solidFill>
                  <a:schemeClr val="tx1">
                    <a:tint val="75000"/>
                  </a:schemeClr>
                </a:solidFill>
              </a:defRPr>
            </a:lvl4pPr>
            <a:lvl5pPr marL="2070840" indent="0" algn="ctr">
              <a:buNone/>
              <a:defRPr>
                <a:solidFill>
                  <a:schemeClr val="tx1">
                    <a:tint val="75000"/>
                  </a:schemeClr>
                </a:solidFill>
              </a:defRPr>
            </a:lvl5pPr>
            <a:lvl6pPr marL="2588550" indent="0" algn="ctr">
              <a:buNone/>
              <a:defRPr>
                <a:solidFill>
                  <a:schemeClr val="tx1">
                    <a:tint val="75000"/>
                  </a:schemeClr>
                </a:solidFill>
              </a:defRPr>
            </a:lvl6pPr>
            <a:lvl7pPr marL="3106262" indent="0" algn="ctr">
              <a:buNone/>
              <a:defRPr>
                <a:solidFill>
                  <a:schemeClr val="tx1">
                    <a:tint val="75000"/>
                  </a:schemeClr>
                </a:solidFill>
              </a:defRPr>
            </a:lvl7pPr>
            <a:lvl8pPr marL="3623971" indent="0" algn="ctr">
              <a:buNone/>
              <a:defRPr>
                <a:solidFill>
                  <a:schemeClr val="tx1">
                    <a:tint val="75000"/>
                  </a:schemeClr>
                </a:solidFill>
              </a:defRPr>
            </a:lvl8pPr>
            <a:lvl9pPr marL="414168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6FF12E-2429-4B77-9467-F881990D52C9}" type="datetime1">
              <a:rPr lang="en-US" smtClean="0">
                <a:solidFill>
                  <a:prstClr val="black">
                    <a:tint val="75000"/>
                  </a:prstClr>
                </a:solidFill>
              </a:rPr>
              <a:pPr/>
              <a:t>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837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11AFB1-932C-4608-BE3D-049DD84BCE77}" type="datetime1">
              <a:rPr lang="en-US" smtClean="0">
                <a:solidFill>
                  <a:prstClr val="black">
                    <a:tint val="75000"/>
                  </a:prstClr>
                </a:solidFill>
              </a:rPr>
              <a:pPr/>
              <a:t>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227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329" y="3205523"/>
            <a:ext cx="9085342" cy="1654373"/>
          </a:xfrm>
        </p:spPr>
        <p:txBody>
          <a:bodyPr anchor="b"/>
          <a:lstStyle>
            <a:lvl1pPr marL="0" indent="0">
              <a:buNone/>
              <a:defRPr sz="2300">
                <a:solidFill>
                  <a:schemeClr val="tx1">
                    <a:tint val="75000"/>
                  </a:schemeClr>
                </a:solidFill>
              </a:defRPr>
            </a:lvl1pPr>
            <a:lvl2pPr marL="517680" indent="0">
              <a:buNone/>
              <a:defRPr sz="2100">
                <a:solidFill>
                  <a:schemeClr val="tx1">
                    <a:tint val="75000"/>
                  </a:schemeClr>
                </a:solidFill>
              </a:defRPr>
            </a:lvl2pPr>
            <a:lvl3pPr marL="1035414" indent="0">
              <a:buNone/>
              <a:defRPr sz="1800">
                <a:solidFill>
                  <a:schemeClr val="tx1">
                    <a:tint val="75000"/>
                  </a:schemeClr>
                </a:solidFill>
              </a:defRPr>
            </a:lvl3pPr>
            <a:lvl4pPr marL="1553131" indent="0">
              <a:buNone/>
              <a:defRPr sz="1600">
                <a:solidFill>
                  <a:schemeClr val="tx1">
                    <a:tint val="75000"/>
                  </a:schemeClr>
                </a:solidFill>
              </a:defRPr>
            </a:lvl4pPr>
            <a:lvl5pPr marL="2070840" indent="0">
              <a:buNone/>
              <a:defRPr sz="1600">
                <a:solidFill>
                  <a:schemeClr val="tx1">
                    <a:tint val="75000"/>
                  </a:schemeClr>
                </a:solidFill>
              </a:defRPr>
            </a:lvl5pPr>
            <a:lvl6pPr marL="2588550" indent="0">
              <a:buNone/>
              <a:defRPr sz="1600">
                <a:solidFill>
                  <a:schemeClr val="tx1">
                    <a:tint val="75000"/>
                  </a:schemeClr>
                </a:solidFill>
              </a:defRPr>
            </a:lvl6pPr>
            <a:lvl7pPr marL="3106262" indent="0">
              <a:buNone/>
              <a:defRPr sz="1600">
                <a:solidFill>
                  <a:schemeClr val="tx1">
                    <a:tint val="75000"/>
                  </a:schemeClr>
                </a:solidFill>
              </a:defRPr>
            </a:lvl7pPr>
            <a:lvl8pPr marL="3623971" indent="0">
              <a:buNone/>
              <a:defRPr sz="1600">
                <a:solidFill>
                  <a:schemeClr val="tx1">
                    <a:tint val="75000"/>
                  </a:schemeClr>
                </a:solidFill>
              </a:defRPr>
            </a:lvl8pPr>
            <a:lvl9pPr marL="414168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CE982-C188-4F65-BE92-0F72CEF8AD34}" type="datetime1">
              <a:rPr lang="en-US" smtClean="0">
                <a:solidFill>
                  <a:prstClr val="black">
                    <a:tint val="75000"/>
                  </a:prstClr>
                </a:solidFill>
              </a:rPr>
              <a:pPr/>
              <a:t>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279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5428"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35313"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2A388-6583-40B4-BEE5-748DA3BB3E8B}" type="datetime1">
              <a:rPr lang="en-US" smtClean="0">
                <a:solidFill>
                  <a:prstClr val="black">
                    <a:tint val="75000"/>
                  </a:prstClr>
                </a:solidFill>
              </a:rPr>
              <a:pPr/>
              <a:t>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201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2" y="1692892"/>
            <a:ext cx="4722671" cy="705515"/>
          </a:xfrm>
        </p:spPr>
        <p:txBody>
          <a:bodyPr anchor="b"/>
          <a:lstStyle>
            <a:lvl1pPr marL="0" indent="0">
              <a:buNone/>
              <a:defRPr sz="2700" b="1"/>
            </a:lvl1pPr>
            <a:lvl2pPr marL="517680" indent="0">
              <a:buNone/>
              <a:defRPr sz="2300" b="1"/>
            </a:lvl2pPr>
            <a:lvl3pPr marL="1035414" indent="0">
              <a:buNone/>
              <a:defRPr sz="2100" b="1"/>
            </a:lvl3pPr>
            <a:lvl4pPr marL="1553131" indent="0">
              <a:buNone/>
              <a:defRPr sz="1800" b="1"/>
            </a:lvl4pPr>
            <a:lvl5pPr marL="2070840" indent="0">
              <a:buNone/>
              <a:defRPr sz="1800" b="1"/>
            </a:lvl5pPr>
            <a:lvl6pPr marL="2588550" indent="0">
              <a:buNone/>
              <a:defRPr sz="1800" b="1"/>
            </a:lvl6pPr>
            <a:lvl7pPr marL="3106262" indent="0">
              <a:buNone/>
              <a:defRPr sz="1800" b="1"/>
            </a:lvl7pPr>
            <a:lvl8pPr marL="3623971" indent="0">
              <a:buNone/>
              <a:defRPr sz="1800" b="1"/>
            </a:lvl8pPr>
            <a:lvl9pPr marL="414168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432" y="2398408"/>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0" y="1692892"/>
            <a:ext cx="4724526" cy="705515"/>
          </a:xfrm>
        </p:spPr>
        <p:txBody>
          <a:bodyPr anchor="b"/>
          <a:lstStyle>
            <a:lvl1pPr marL="0" indent="0">
              <a:buNone/>
              <a:defRPr sz="2700" b="1"/>
            </a:lvl1pPr>
            <a:lvl2pPr marL="517680" indent="0">
              <a:buNone/>
              <a:defRPr sz="2300" b="1"/>
            </a:lvl2pPr>
            <a:lvl3pPr marL="1035414" indent="0">
              <a:buNone/>
              <a:defRPr sz="2100" b="1"/>
            </a:lvl3pPr>
            <a:lvl4pPr marL="1553131" indent="0">
              <a:buNone/>
              <a:defRPr sz="1800" b="1"/>
            </a:lvl4pPr>
            <a:lvl5pPr marL="2070840" indent="0">
              <a:buNone/>
              <a:defRPr sz="1800" b="1"/>
            </a:lvl5pPr>
            <a:lvl6pPr marL="2588550" indent="0">
              <a:buNone/>
              <a:defRPr sz="1800" b="1"/>
            </a:lvl6pPr>
            <a:lvl7pPr marL="3106262" indent="0">
              <a:buNone/>
              <a:defRPr sz="1800" b="1"/>
            </a:lvl7pPr>
            <a:lvl8pPr marL="3623971" indent="0">
              <a:buNone/>
              <a:defRPr sz="1800" b="1"/>
            </a:lvl8pPr>
            <a:lvl9pPr marL="414168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29680" y="2398408"/>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A13DA-5154-40A2-8A9A-02B0DAA093BC}" type="datetime1">
              <a:rPr lang="en-US" smtClean="0">
                <a:solidFill>
                  <a:prstClr val="black">
                    <a:tint val="75000"/>
                  </a:prstClr>
                </a:solidFill>
              </a:rPr>
              <a:pPr/>
              <a:t>4/11/2017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48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5C4951-5821-4503-8DD4-D9333367B75C}" type="datetime1">
              <a:rPr lang="en-US" smtClean="0">
                <a:solidFill>
                  <a:prstClr val="black">
                    <a:tint val="75000"/>
                  </a:prstClr>
                </a:solidFill>
              </a:rPr>
              <a:pPr/>
              <a:t>4/11/2017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236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224D6-087C-41D5-8272-D37D695F72BF}" type="datetime1">
              <a:rPr lang="en-US" smtClean="0">
                <a:solidFill>
                  <a:prstClr val="black">
                    <a:tint val="75000"/>
                  </a:prstClr>
                </a:solidFill>
              </a:rPr>
              <a:pPr/>
              <a:t>4/11/2017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01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329" y="3205523"/>
            <a:ext cx="9085342" cy="1654373"/>
          </a:xfrm>
        </p:spPr>
        <p:txBody>
          <a:bodyPr anchor="b"/>
          <a:lstStyle>
            <a:lvl1pPr marL="0" indent="0">
              <a:buNone/>
              <a:defRPr sz="2300">
                <a:solidFill>
                  <a:schemeClr val="tx1">
                    <a:tint val="75000"/>
                  </a:schemeClr>
                </a:solidFill>
              </a:defRPr>
            </a:lvl1pPr>
            <a:lvl2pPr marL="517680" indent="0">
              <a:buNone/>
              <a:defRPr sz="2100">
                <a:solidFill>
                  <a:schemeClr val="tx1">
                    <a:tint val="75000"/>
                  </a:schemeClr>
                </a:solidFill>
              </a:defRPr>
            </a:lvl2pPr>
            <a:lvl3pPr marL="1035414" indent="0">
              <a:buNone/>
              <a:defRPr sz="1800">
                <a:solidFill>
                  <a:schemeClr val="tx1">
                    <a:tint val="75000"/>
                  </a:schemeClr>
                </a:solidFill>
              </a:defRPr>
            </a:lvl3pPr>
            <a:lvl4pPr marL="1553131" indent="0">
              <a:buNone/>
              <a:defRPr sz="1600">
                <a:solidFill>
                  <a:schemeClr val="tx1">
                    <a:tint val="75000"/>
                  </a:schemeClr>
                </a:solidFill>
              </a:defRPr>
            </a:lvl4pPr>
            <a:lvl5pPr marL="2070840" indent="0">
              <a:buNone/>
              <a:defRPr sz="1600">
                <a:solidFill>
                  <a:schemeClr val="tx1">
                    <a:tint val="75000"/>
                  </a:schemeClr>
                </a:solidFill>
              </a:defRPr>
            </a:lvl5pPr>
            <a:lvl6pPr marL="2588550" indent="0">
              <a:buNone/>
              <a:defRPr sz="1600">
                <a:solidFill>
                  <a:schemeClr val="tx1">
                    <a:tint val="75000"/>
                  </a:schemeClr>
                </a:solidFill>
              </a:defRPr>
            </a:lvl6pPr>
            <a:lvl7pPr marL="3106262" indent="0">
              <a:buNone/>
              <a:defRPr sz="1600">
                <a:solidFill>
                  <a:schemeClr val="tx1">
                    <a:tint val="75000"/>
                  </a:schemeClr>
                </a:solidFill>
              </a:defRPr>
            </a:lvl7pPr>
            <a:lvl8pPr marL="3623971" indent="0">
              <a:buNone/>
              <a:defRPr sz="1600">
                <a:solidFill>
                  <a:schemeClr val="tx1">
                    <a:tint val="75000"/>
                  </a:schemeClr>
                </a:solidFill>
              </a:defRPr>
            </a:lvl8pPr>
            <a:lvl9pPr marL="414168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CE982-C188-4F65-BE92-0F72CEF8AD34}" type="datetime1">
              <a:rPr lang="en-US" smtClean="0"/>
              <a:t>4/11/2017</a:t>
            </a:fld>
            <a:endParaRPr lang="en-US"/>
          </a:p>
        </p:txBody>
      </p:sp>
      <p:sp>
        <p:nvSpPr>
          <p:cNvPr id="5" name="Footer Placeholder 4"/>
          <p:cNvSpPr>
            <a:spLocks noGrp="1"/>
          </p:cNvSpPr>
          <p:nvPr>
            <p:ph type="ftr" sz="quarter" idx="11"/>
          </p:nvPr>
        </p:nvSpPr>
        <p:spPr/>
        <p:txBody>
          <a:bodyPr/>
          <a:lstStyle/>
          <a:p>
            <a:r>
              <a:rPr lang="es-ES" smtClean="0"/>
              <a:t>07/11/2016    Dr.Said T. EL Hajjar      </a:t>
            </a:r>
            <a:endParaRPr lang="en-US"/>
          </a:p>
        </p:txBody>
      </p:sp>
      <p:sp>
        <p:nvSpPr>
          <p:cNvPr id="6" name="Slide Number Placeholder 5"/>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6807899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8" cy="1281483"/>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78960" y="301178"/>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6" y="1582598"/>
            <a:ext cx="3516488" cy="5173200"/>
          </a:xfrm>
        </p:spPr>
        <p:txBody>
          <a:bodyPr/>
          <a:lstStyle>
            <a:lvl1pPr marL="0" indent="0">
              <a:buNone/>
              <a:defRPr sz="1600"/>
            </a:lvl1pPr>
            <a:lvl2pPr marL="517680" indent="0">
              <a:buNone/>
              <a:defRPr sz="1400"/>
            </a:lvl2pPr>
            <a:lvl3pPr marL="1035414" indent="0">
              <a:buNone/>
              <a:defRPr sz="1100"/>
            </a:lvl3pPr>
            <a:lvl4pPr marL="1553131" indent="0">
              <a:buNone/>
              <a:defRPr sz="1000"/>
            </a:lvl4pPr>
            <a:lvl5pPr marL="2070840" indent="0">
              <a:buNone/>
              <a:defRPr sz="1000"/>
            </a:lvl5pPr>
            <a:lvl6pPr marL="2588550" indent="0">
              <a:buNone/>
              <a:defRPr sz="1000"/>
            </a:lvl6pPr>
            <a:lvl7pPr marL="3106262" indent="0">
              <a:buNone/>
              <a:defRPr sz="1000"/>
            </a:lvl7pPr>
            <a:lvl8pPr marL="3623971" indent="0">
              <a:buNone/>
              <a:defRPr sz="1000"/>
            </a:lvl8pPr>
            <a:lvl9pPr marL="414168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8E83C-4B56-4D6C-9971-877A822042A6}" type="datetime1">
              <a:rPr lang="en-US" smtClean="0">
                <a:solidFill>
                  <a:prstClr val="black">
                    <a:tint val="75000"/>
                  </a:prstClr>
                </a:solidFill>
              </a:rPr>
              <a:pPr/>
              <a:t>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213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a:lstStyle>
            <a:lvl1pPr marL="0" indent="0">
              <a:buNone/>
              <a:defRPr sz="3600"/>
            </a:lvl1pPr>
            <a:lvl2pPr marL="517680" indent="0">
              <a:buNone/>
              <a:defRPr sz="3200"/>
            </a:lvl2pPr>
            <a:lvl3pPr marL="1035414" indent="0">
              <a:buNone/>
              <a:defRPr sz="2700"/>
            </a:lvl3pPr>
            <a:lvl4pPr marL="1553131" indent="0">
              <a:buNone/>
              <a:defRPr sz="2300"/>
            </a:lvl4pPr>
            <a:lvl5pPr marL="2070840" indent="0">
              <a:buNone/>
              <a:defRPr sz="2300"/>
            </a:lvl5pPr>
            <a:lvl6pPr marL="2588550" indent="0">
              <a:buNone/>
              <a:defRPr sz="2300"/>
            </a:lvl6pPr>
            <a:lvl7pPr marL="3106262" indent="0">
              <a:buNone/>
              <a:defRPr sz="2300"/>
            </a:lvl7pPr>
            <a:lvl8pPr marL="3623971" indent="0">
              <a:buNone/>
              <a:defRPr sz="2300"/>
            </a:lvl8pPr>
            <a:lvl9pPr marL="4141684" indent="0">
              <a:buNone/>
              <a:defRPr sz="2300"/>
            </a:lvl9pPr>
          </a:lstStyle>
          <a:p>
            <a:endParaRPr lang="en-US"/>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600"/>
            </a:lvl1pPr>
            <a:lvl2pPr marL="517680" indent="0">
              <a:buNone/>
              <a:defRPr sz="1400"/>
            </a:lvl2pPr>
            <a:lvl3pPr marL="1035414" indent="0">
              <a:buNone/>
              <a:defRPr sz="1100"/>
            </a:lvl3pPr>
            <a:lvl4pPr marL="1553131" indent="0">
              <a:buNone/>
              <a:defRPr sz="1000"/>
            </a:lvl4pPr>
            <a:lvl5pPr marL="2070840" indent="0">
              <a:buNone/>
              <a:defRPr sz="1000"/>
            </a:lvl5pPr>
            <a:lvl6pPr marL="2588550" indent="0">
              <a:buNone/>
              <a:defRPr sz="1000"/>
            </a:lvl6pPr>
            <a:lvl7pPr marL="3106262" indent="0">
              <a:buNone/>
              <a:defRPr sz="1000"/>
            </a:lvl7pPr>
            <a:lvl8pPr marL="3623971" indent="0">
              <a:buNone/>
              <a:defRPr sz="1000"/>
            </a:lvl8pPr>
            <a:lvl9pPr marL="414168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F246F-A065-485B-857E-30DE964CDE0C}" type="datetime1">
              <a:rPr lang="en-US" smtClean="0">
                <a:solidFill>
                  <a:prstClr val="black">
                    <a:tint val="75000"/>
                  </a:prstClr>
                </a:solidFill>
              </a:rPr>
              <a:pPr/>
              <a:t>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866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ECB09-BE58-41E8-9260-FE467EA0F13A}" type="datetime1">
              <a:rPr lang="en-US" smtClean="0">
                <a:solidFill>
                  <a:prstClr val="black">
                    <a:tint val="75000"/>
                  </a:prstClr>
                </a:solidFill>
              </a:rPr>
              <a:pPr/>
              <a:t>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677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431" y="334441"/>
            <a:ext cx="2809479" cy="71164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5428" y="334441"/>
            <a:ext cx="8255859" cy="71164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25BEF-F56F-4E84-B728-0FBBBFAF8F49}" type="datetime1">
              <a:rPr lang="en-US" smtClean="0">
                <a:solidFill>
                  <a:prstClr val="black">
                    <a:tint val="75000"/>
                  </a:prstClr>
                </a:solidFill>
              </a:rPr>
              <a:pPr/>
              <a:t>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81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5428"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35313"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2A388-6583-40B4-BEE5-748DA3BB3E8B}" type="datetime1">
              <a:rPr lang="en-US" smtClean="0"/>
              <a:t>4/11/2017</a:t>
            </a:fld>
            <a:endParaRPr lang="en-US"/>
          </a:p>
        </p:txBody>
      </p:sp>
      <p:sp>
        <p:nvSpPr>
          <p:cNvPr id="6" name="Footer Placeholder 5"/>
          <p:cNvSpPr>
            <a:spLocks noGrp="1"/>
          </p:cNvSpPr>
          <p:nvPr>
            <p:ph type="ftr" sz="quarter" idx="11"/>
          </p:nvPr>
        </p:nvSpPr>
        <p:spPr/>
        <p:txBody>
          <a:bodyPr/>
          <a:lstStyle/>
          <a:p>
            <a:r>
              <a:rPr lang="es-ES" smtClean="0"/>
              <a:t>07/11/2016    Dr.Said T. EL Hajjar      </a:t>
            </a:r>
            <a:endParaRPr lang="en-US"/>
          </a:p>
        </p:txBody>
      </p:sp>
      <p:sp>
        <p:nvSpPr>
          <p:cNvPr id="7" name="Slide Number Placeholder 6"/>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100065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8"/>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2" y="1692892"/>
            <a:ext cx="4722671" cy="705515"/>
          </a:xfrm>
        </p:spPr>
        <p:txBody>
          <a:bodyPr anchor="b"/>
          <a:lstStyle>
            <a:lvl1pPr marL="0" indent="0">
              <a:buNone/>
              <a:defRPr sz="2700" b="1"/>
            </a:lvl1pPr>
            <a:lvl2pPr marL="517680" indent="0">
              <a:buNone/>
              <a:defRPr sz="2300" b="1"/>
            </a:lvl2pPr>
            <a:lvl3pPr marL="1035414" indent="0">
              <a:buNone/>
              <a:defRPr sz="2100" b="1"/>
            </a:lvl3pPr>
            <a:lvl4pPr marL="1553131" indent="0">
              <a:buNone/>
              <a:defRPr sz="1800" b="1"/>
            </a:lvl4pPr>
            <a:lvl5pPr marL="2070840" indent="0">
              <a:buNone/>
              <a:defRPr sz="1800" b="1"/>
            </a:lvl5pPr>
            <a:lvl6pPr marL="2588550" indent="0">
              <a:buNone/>
              <a:defRPr sz="1800" b="1"/>
            </a:lvl6pPr>
            <a:lvl7pPr marL="3106262" indent="0">
              <a:buNone/>
              <a:defRPr sz="1800" b="1"/>
            </a:lvl7pPr>
            <a:lvl8pPr marL="3623971" indent="0">
              <a:buNone/>
              <a:defRPr sz="1800" b="1"/>
            </a:lvl8pPr>
            <a:lvl9pPr marL="414168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432" y="2398408"/>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0" y="1692892"/>
            <a:ext cx="4724526" cy="705515"/>
          </a:xfrm>
        </p:spPr>
        <p:txBody>
          <a:bodyPr anchor="b"/>
          <a:lstStyle>
            <a:lvl1pPr marL="0" indent="0">
              <a:buNone/>
              <a:defRPr sz="2700" b="1"/>
            </a:lvl1pPr>
            <a:lvl2pPr marL="517680" indent="0">
              <a:buNone/>
              <a:defRPr sz="2300" b="1"/>
            </a:lvl2pPr>
            <a:lvl3pPr marL="1035414" indent="0">
              <a:buNone/>
              <a:defRPr sz="2100" b="1"/>
            </a:lvl3pPr>
            <a:lvl4pPr marL="1553131" indent="0">
              <a:buNone/>
              <a:defRPr sz="1800" b="1"/>
            </a:lvl4pPr>
            <a:lvl5pPr marL="2070840" indent="0">
              <a:buNone/>
              <a:defRPr sz="1800" b="1"/>
            </a:lvl5pPr>
            <a:lvl6pPr marL="2588550" indent="0">
              <a:buNone/>
              <a:defRPr sz="1800" b="1"/>
            </a:lvl6pPr>
            <a:lvl7pPr marL="3106262" indent="0">
              <a:buNone/>
              <a:defRPr sz="1800" b="1"/>
            </a:lvl7pPr>
            <a:lvl8pPr marL="3623971" indent="0">
              <a:buNone/>
              <a:defRPr sz="1800" b="1"/>
            </a:lvl8pPr>
            <a:lvl9pPr marL="414168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29680" y="2398408"/>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7A13DA-5154-40A2-8A9A-02B0DAA093BC}" type="datetime1">
              <a:rPr lang="en-US" smtClean="0"/>
              <a:t>4/11/2017</a:t>
            </a:fld>
            <a:endParaRPr lang="en-US"/>
          </a:p>
        </p:txBody>
      </p:sp>
      <p:sp>
        <p:nvSpPr>
          <p:cNvPr id="8" name="Footer Placeholder 7"/>
          <p:cNvSpPr>
            <a:spLocks noGrp="1"/>
          </p:cNvSpPr>
          <p:nvPr>
            <p:ph type="ftr" sz="quarter" idx="11"/>
          </p:nvPr>
        </p:nvSpPr>
        <p:spPr/>
        <p:txBody>
          <a:bodyPr/>
          <a:lstStyle/>
          <a:p>
            <a:r>
              <a:rPr lang="es-ES" smtClean="0"/>
              <a:t>07/11/2016    Dr.Said T. EL Hajjar      </a:t>
            </a:r>
            <a:endParaRPr lang="en-US"/>
          </a:p>
        </p:txBody>
      </p:sp>
      <p:sp>
        <p:nvSpPr>
          <p:cNvPr id="9" name="Slide Number Placeholder 8"/>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42962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5C4951-5821-4503-8DD4-D9333367B75C}" type="datetime1">
              <a:rPr lang="en-US" smtClean="0"/>
              <a:t>4/11/2017</a:t>
            </a:fld>
            <a:endParaRPr lang="en-US"/>
          </a:p>
        </p:txBody>
      </p:sp>
      <p:sp>
        <p:nvSpPr>
          <p:cNvPr id="4" name="Footer Placeholder 3"/>
          <p:cNvSpPr>
            <a:spLocks noGrp="1"/>
          </p:cNvSpPr>
          <p:nvPr>
            <p:ph type="ftr" sz="quarter" idx="11"/>
          </p:nvPr>
        </p:nvSpPr>
        <p:spPr/>
        <p:txBody>
          <a:bodyPr/>
          <a:lstStyle/>
          <a:p>
            <a:r>
              <a:rPr lang="es-ES" smtClean="0"/>
              <a:t>07/11/2016    Dr.Said T. EL Hajjar      </a:t>
            </a:r>
            <a:endParaRPr lang="en-US"/>
          </a:p>
        </p:txBody>
      </p:sp>
      <p:sp>
        <p:nvSpPr>
          <p:cNvPr id="5" name="Slide Number Placeholder 4"/>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33240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224D6-087C-41D5-8272-D37D695F72BF}" type="datetime1">
              <a:rPr lang="en-US" smtClean="0"/>
              <a:t>4/11/2017</a:t>
            </a:fld>
            <a:endParaRPr lang="en-US"/>
          </a:p>
        </p:txBody>
      </p:sp>
      <p:sp>
        <p:nvSpPr>
          <p:cNvPr id="3" name="Footer Placeholder 2"/>
          <p:cNvSpPr>
            <a:spLocks noGrp="1"/>
          </p:cNvSpPr>
          <p:nvPr>
            <p:ph type="ftr" sz="quarter" idx="11"/>
          </p:nvPr>
        </p:nvSpPr>
        <p:spPr/>
        <p:txBody>
          <a:bodyPr/>
          <a:lstStyle/>
          <a:p>
            <a:r>
              <a:rPr lang="es-ES" smtClean="0"/>
              <a:t>07/11/2016    Dr.Said T. EL Hajjar      </a:t>
            </a:r>
            <a:endParaRPr lang="en-US"/>
          </a:p>
        </p:txBody>
      </p:sp>
      <p:sp>
        <p:nvSpPr>
          <p:cNvPr id="4" name="Slide Number Placeholder 3"/>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328176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6" y="301113"/>
            <a:ext cx="3516488" cy="1281483"/>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78960" y="301178"/>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6" y="1582598"/>
            <a:ext cx="3516488" cy="5173200"/>
          </a:xfrm>
        </p:spPr>
        <p:txBody>
          <a:bodyPr/>
          <a:lstStyle>
            <a:lvl1pPr marL="0" indent="0">
              <a:buNone/>
              <a:defRPr sz="1600"/>
            </a:lvl1pPr>
            <a:lvl2pPr marL="517680" indent="0">
              <a:buNone/>
              <a:defRPr sz="1400"/>
            </a:lvl2pPr>
            <a:lvl3pPr marL="1035414" indent="0">
              <a:buNone/>
              <a:defRPr sz="1100"/>
            </a:lvl3pPr>
            <a:lvl4pPr marL="1553131" indent="0">
              <a:buNone/>
              <a:defRPr sz="1000"/>
            </a:lvl4pPr>
            <a:lvl5pPr marL="2070840" indent="0">
              <a:buNone/>
              <a:defRPr sz="1000"/>
            </a:lvl5pPr>
            <a:lvl6pPr marL="2588550" indent="0">
              <a:buNone/>
              <a:defRPr sz="1000"/>
            </a:lvl6pPr>
            <a:lvl7pPr marL="3106262" indent="0">
              <a:buNone/>
              <a:defRPr sz="1000"/>
            </a:lvl7pPr>
            <a:lvl8pPr marL="3623971" indent="0">
              <a:buNone/>
              <a:defRPr sz="1000"/>
            </a:lvl8pPr>
            <a:lvl9pPr marL="414168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8E83C-4B56-4D6C-9971-877A822042A6}" type="datetime1">
              <a:rPr lang="en-US" smtClean="0"/>
              <a:t>4/11/2017</a:t>
            </a:fld>
            <a:endParaRPr lang="en-US"/>
          </a:p>
        </p:txBody>
      </p:sp>
      <p:sp>
        <p:nvSpPr>
          <p:cNvPr id="6" name="Footer Placeholder 5"/>
          <p:cNvSpPr>
            <a:spLocks noGrp="1"/>
          </p:cNvSpPr>
          <p:nvPr>
            <p:ph type="ftr" sz="quarter" idx="11"/>
          </p:nvPr>
        </p:nvSpPr>
        <p:spPr/>
        <p:txBody>
          <a:bodyPr/>
          <a:lstStyle/>
          <a:p>
            <a:r>
              <a:rPr lang="es-ES" smtClean="0"/>
              <a:t>07/11/2016    Dr.Said T. EL Hajjar      </a:t>
            </a:r>
            <a:endParaRPr lang="en-US"/>
          </a:p>
        </p:txBody>
      </p:sp>
      <p:sp>
        <p:nvSpPr>
          <p:cNvPr id="7" name="Slide Number Placeholder 6"/>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82185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a:lstStyle>
            <a:lvl1pPr marL="0" indent="0">
              <a:buNone/>
              <a:defRPr sz="3600"/>
            </a:lvl1pPr>
            <a:lvl2pPr marL="517680" indent="0">
              <a:buNone/>
              <a:defRPr sz="3200"/>
            </a:lvl2pPr>
            <a:lvl3pPr marL="1035414" indent="0">
              <a:buNone/>
              <a:defRPr sz="2700"/>
            </a:lvl3pPr>
            <a:lvl4pPr marL="1553131" indent="0">
              <a:buNone/>
              <a:defRPr sz="2300"/>
            </a:lvl4pPr>
            <a:lvl5pPr marL="2070840" indent="0">
              <a:buNone/>
              <a:defRPr sz="2300"/>
            </a:lvl5pPr>
            <a:lvl6pPr marL="2588550" indent="0">
              <a:buNone/>
              <a:defRPr sz="2300"/>
            </a:lvl6pPr>
            <a:lvl7pPr marL="3106262" indent="0">
              <a:buNone/>
              <a:defRPr sz="2300"/>
            </a:lvl7pPr>
            <a:lvl8pPr marL="3623971" indent="0">
              <a:buNone/>
              <a:defRPr sz="2300"/>
            </a:lvl8pPr>
            <a:lvl9pPr marL="4141684" indent="0">
              <a:buNone/>
              <a:defRPr sz="2300"/>
            </a:lvl9pPr>
          </a:lstStyle>
          <a:p>
            <a:endParaRPr lang="en-US"/>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600"/>
            </a:lvl1pPr>
            <a:lvl2pPr marL="517680" indent="0">
              <a:buNone/>
              <a:defRPr sz="1400"/>
            </a:lvl2pPr>
            <a:lvl3pPr marL="1035414" indent="0">
              <a:buNone/>
              <a:defRPr sz="1100"/>
            </a:lvl3pPr>
            <a:lvl4pPr marL="1553131" indent="0">
              <a:buNone/>
              <a:defRPr sz="1000"/>
            </a:lvl4pPr>
            <a:lvl5pPr marL="2070840" indent="0">
              <a:buNone/>
              <a:defRPr sz="1000"/>
            </a:lvl5pPr>
            <a:lvl6pPr marL="2588550" indent="0">
              <a:buNone/>
              <a:defRPr sz="1000"/>
            </a:lvl6pPr>
            <a:lvl7pPr marL="3106262" indent="0">
              <a:buNone/>
              <a:defRPr sz="1000"/>
            </a:lvl7pPr>
            <a:lvl8pPr marL="3623971" indent="0">
              <a:buNone/>
              <a:defRPr sz="1000"/>
            </a:lvl8pPr>
            <a:lvl9pPr marL="414168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F246F-A065-485B-857E-30DE964CDE0C}" type="datetime1">
              <a:rPr lang="en-US" smtClean="0"/>
              <a:t>4/11/2017</a:t>
            </a:fld>
            <a:endParaRPr lang="en-US"/>
          </a:p>
        </p:txBody>
      </p:sp>
      <p:sp>
        <p:nvSpPr>
          <p:cNvPr id="6" name="Footer Placeholder 5"/>
          <p:cNvSpPr>
            <a:spLocks noGrp="1"/>
          </p:cNvSpPr>
          <p:nvPr>
            <p:ph type="ftr" sz="quarter" idx="11"/>
          </p:nvPr>
        </p:nvSpPr>
        <p:spPr/>
        <p:txBody>
          <a:bodyPr/>
          <a:lstStyle/>
          <a:p>
            <a:r>
              <a:rPr lang="es-ES" smtClean="0"/>
              <a:t>07/11/2016    Dr.Said T. EL Hajjar      </a:t>
            </a:r>
            <a:endParaRPr lang="en-US"/>
          </a:p>
        </p:txBody>
      </p:sp>
      <p:sp>
        <p:nvSpPr>
          <p:cNvPr id="7" name="Slide Number Placeholder 6"/>
          <p:cNvSpPr>
            <a:spLocks noGrp="1"/>
          </p:cNvSpPr>
          <p:nvPr>
            <p:ph type="sldNum" sz="quarter" idx="12"/>
          </p:nvPr>
        </p:nvSpPr>
        <p:spPr/>
        <p:txBody>
          <a:bodyPr/>
          <a:lstStyle/>
          <a:p>
            <a:fld id="{63651429-E0A7-0846-B934-C586E3791066}" type="slidenum">
              <a:rPr lang="en-US" smtClean="0"/>
              <a:t>‹#›</a:t>
            </a:fld>
            <a:endParaRPr lang="en-US"/>
          </a:p>
        </p:txBody>
      </p:sp>
    </p:spTree>
    <p:extLst>
      <p:ext uri="{BB962C8B-B14F-4D97-AF65-F5344CB8AC3E}">
        <p14:creationId xmlns:p14="http://schemas.microsoft.com/office/powerpoint/2010/main" val="230395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8"/>
            <a:ext cx="9619774" cy="1260475"/>
          </a:xfrm>
          <a:prstGeom prst="rect">
            <a:avLst/>
          </a:prstGeom>
        </p:spPr>
        <p:txBody>
          <a:bodyPr vert="horz" lIns="103547" tIns="51764" rIns="103547" bIns="517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432" y="1764730"/>
            <a:ext cx="9619774" cy="4991131"/>
          </a:xfrm>
          <a:prstGeom prst="rect">
            <a:avLst/>
          </a:prstGeom>
        </p:spPr>
        <p:txBody>
          <a:bodyPr vert="horz" lIns="103547" tIns="51764" rIns="103547" bIns="517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432" y="7009643"/>
            <a:ext cx="2494016" cy="402652"/>
          </a:xfrm>
          <a:prstGeom prst="rect">
            <a:avLst/>
          </a:prstGeom>
        </p:spPr>
        <p:txBody>
          <a:bodyPr vert="horz" lIns="103547" tIns="51764" rIns="103547" bIns="51764" rtlCol="0" anchor="ctr"/>
          <a:lstStyle>
            <a:lvl1pPr algn="l">
              <a:defRPr sz="1400">
                <a:solidFill>
                  <a:schemeClr val="tx1">
                    <a:tint val="75000"/>
                  </a:schemeClr>
                </a:solidFill>
              </a:defRPr>
            </a:lvl1pPr>
          </a:lstStyle>
          <a:p>
            <a:fld id="{BB4D2818-309C-4980-93CE-F5B0281CE85D}" type="datetime1">
              <a:rPr lang="en-US" smtClean="0"/>
              <a:t>4/11/2017</a:t>
            </a:fld>
            <a:endParaRPr lang="en-US"/>
          </a:p>
        </p:txBody>
      </p:sp>
      <p:sp>
        <p:nvSpPr>
          <p:cNvPr id="5" name="Footer Placeholder 4"/>
          <p:cNvSpPr>
            <a:spLocks noGrp="1"/>
          </p:cNvSpPr>
          <p:nvPr>
            <p:ph type="ftr" sz="quarter" idx="3"/>
          </p:nvPr>
        </p:nvSpPr>
        <p:spPr>
          <a:xfrm>
            <a:off x="3651955" y="7009643"/>
            <a:ext cx="3384735" cy="402652"/>
          </a:xfrm>
          <a:prstGeom prst="rect">
            <a:avLst/>
          </a:prstGeom>
        </p:spPr>
        <p:txBody>
          <a:bodyPr vert="horz" lIns="103547" tIns="51764" rIns="103547" bIns="51764" rtlCol="0" anchor="ctr"/>
          <a:lstStyle>
            <a:lvl1pPr algn="ctr">
              <a:defRPr sz="1400">
                <a:solidFill>
                  <a:schemeClr val="tx1">
                    <a:tint val="75000"/>
                  </a:schemeClr>
                </a:solidFill>
              </a:defRPr>
            </a:lvl1pPr>
          </a:lstStyle>
          <a:p>
            <a:r>
              <a:rPr lang="es-ES" smtClean="0"/>
              <a:t>07/11/2016    Dr.Said T. EL Hajjar      </a:t>
            </a:r>
            <a:endParaRPr lang="en-US"/>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103547" tIns="51764" rIns="103547" bIns="51764" rtlCol="0" anchor="ctr"/>
          <a:lstStyle>
            <a:lvl1pPr algn="r">
              <a:defRPr sz="1400">
                <a:solidFill>
                  <a:schemeClr val="tx1">
                    <a:tint val="75000"/>
                  </a:schemeClr>
                </a:solidFill>
              </a:defRPr>
            </a:lvl1pPr>
          </a:lstStyle>
          <a:p>
            <a:fld id="{63651429-E0A7-0846-B934-C586E3791066}" type="slidenum">
              <a:rPr lang="en-US" smtClean="0"/>
              <a:t>‹#›</a:t>
            </a:fld>
            <a:endParaRPr lang="en-US"/>
          </a:p>
        </p:txBody>
      </p:sp>
    </p:spTree>
    <p:extLst>
      <p:ext uri="{BB962C8B-B14F-4D97-AF65-F5344CB8AC3E}">
        <p14:creationId xmlns:p14="http://schemas.microsoft.com/office/powerpoint/2010/main" val="949250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517680" rtl="0" eaLnBrk="1" latinLnBrk="0" hangingPunct="1">
        <a:spcBef>
          <a:spcPct val="0"/>
        </a:spcBef>
        <a:buNone/>
        <a:defRPr sz="5000" kern="1200">
          <a:solidFill>
            <a:schemeClr val="tx1"/>
          </a:solidFill>
          <a:latin typeface="+mj-lt"/>
          <a:ea typeface="+mj-ea"/>
          <a:cs typeface="+mj-cs"/>
        </a:defRPr>
      </a:lvl1pPr>
    </p:titleStyle>
    <p:bodyStyle>
      <a:lvl1pPr marL="388255" indent="-388255" algn="l" defTabSz="517680" rtl="0" eaLnBrk="1" latinLnBrk="0" hangingPunct="1">
        <a:spcBef>
          <a:spcPct val="20000"/>
        </a:spcBef>
        <a:buFont typeface="Arial"/>
        <a:buChar char="•"/>
        <a:defRPr sz="3600" kern="1200">
          <a:solidFill>
            <a:schemeClr val="tx1"/>
          </a:solidFill>
          <a:latin typeface="+mn-lt"/>
          <a:ea typeface="+mn-ea"/>
          <a:cs typeface="+mn-cs"/>
        </a:defRPr>
      </a:lvl1pPr>
      <a:lvl2pPr marL="841270" indent="-323553" algn="l" defTabSz="517680" rtl="0" eaLnBrk="1" latinLnBrk="0" hangingPunct="1">
        <a:spcBef>
          <a:spcPct val="20000"/>
        </a:spcBef>
        <a:buFont typeface="Arial"/>
        <a:buChar char="–"/>
        <a:defRPr sz="3200" kern="1200">
          <a:solidFill>
            <a:schemeClr val="tx1"/>
          </a:solidFill>
          <a:latin typeface="+mn-lt"/>
          <a:ea typeface="+mn-ea"/>
          <a:cs typeface="+mn-cs"/>
        </a:defRPr>
      </a:lvl2pPr>
      <a:lvl3pPr marL="1294272" indent="-258842" algn="l" defTabSz="517680" rtl="0" eaLnBrk="1" latinLnBrk="0" hangingPunct="1">
        <a:spcBef>
          <a:spcPct val="20000"/>
        </a:spcBef>
        <a:buFont typeface="Arial"/>
        <a:buChar char="•"/>
        <a:defRPr sz="2700" kern="1200">
          <a:solidFill>
            <a:schemeClr val="tx1"/>
          </a:solidFill>
          <a:latin typeface="+mn-lt"/>
          <a:ea typeface="+mn-ea"/>
          <a:cs typeface="+mn-cs"/>
        </a:defRPr>
      </a:lvl3pPr>
      <a:lvl4pPr marL="1811984" indent="-258842" algn="l" defTabSz="517680" rtl="0" eaLnBrk="1" latinLnBrk="0" hangingPunct="1">
        <a:spcBef>
          <a:spcPct val="20000"/>
        </a:spcBef>
        <a:buFont typeface="Arial"/>
        <a:buChar char="–"/>
        <a:defRPr sz="2300" kern="1200">
          <a:solidFill>
            <a:schemeClr val="tx1"/>
          </a:solidFill>
          <a:latin typeface="+mn-lt"/>
          <a:ea typeface="+mn-ea"/>
          <a:cs typeface="+mn-cs"/>
        </a:defRPr>
      </a:lvl4pPr>
      <a:lvl5pPr marL="2329695" indent="-258842" algn="l" defTabSz="517680" rtl="0" eaLnBrk="1" latinLnBrk="0" hangingPunct="1">
        <a:spcBef>
          <a:spcPct val="20000"/>
        </a:spcBef>
        <a:buFont typeface="Arial"/>
        <a:buChar char="»"/>
        <a:defRPr sz="2300" kern="1200">
          <a:solidFill>
            <a:schemeClr val="tx1"/>
          </a:solidFill>
          <a:latin typeface="+mn-lt"/>
          <a:ea typeface="+mn-ea"/>
          <a:cs typeface="+mn-cs"/>
        </a:defRPr>
      </a:lvl5pPr>
      <a:lvl6pPr marL="2847407" indent="-258842" algn="l" defTabSz="517680" rtl="0" eaLnBrk="1" latinLnBrk="0" hangingPunct="1">
        <a:spcBef>
          <a:spcPct val="20000"/>
        </a:spcBef>
        <a:buFont typeface="Arial"/>
        <a:buChar char="•"/>
        <a:defRPr sz="2300" kern="1200">
          <a:solidFill>
            <a:schemeClr val="tx1"/>
          </a:solidFill>
          <a:latin typeface="+mn-lt"/>
          <a:ea typeface="+mn-ea"/>
          <a:cs typeface="+mn-cs"/>
        </a:defRPr>
      </a:lvl6pPr>
      <a:lvl7pPr marL="3365116" indent="-258842" algn="l" defTabSz="517680" rtl="0" eaLnBrk="1" latinLnBrk="0" hangingPunct="1">
        <a:spcBef>
          <a:spcPct val="20000"/>
        </a:spcBef>
        <a:buFont typeface="Arial"/>
        <a:buChar char="•"/>
        <a:defRPr sz="2300" kern="1200">
          <a:solidFill>
            <a:schemeClr val="tx1"/>
          </a:solidFill>
          <a:latin typeface="+mn-lt"/>
          <a:ea typeface="+mn-ea"/>
          <a:cs typeface="+mn-cs"/>
        </a:defRPr>
      </a:lvl7pPr>
      <a:lvl8pPr marL="3882827" indent="-258842" algn="l" defTabSz="517680" rtl="0" eaLnBrk="1" latinLnBrk="0" hangingPunct="1">
        <a:spcBef>
          <a:spcPct val="20000"/>
        </a:spcBef>
        <a:buFont typeface="Arial"/>
        <a:buChar char="•"/>
        <a:defRPr sz="2300" kern="1200">
          <a:solidFill>
            <a:schemeClr val="tx1"/>
          </a:solidFill>
          <a:latin typeface="+mn-lt"/>
          <a:ea typeface="+mn-ea"/>
          <a:cs typeface="+mn-cs"/>
        </a:defRPr>
      </a:lvl8pPr>
      <a:lvl9pPr marL="4400537" indent="-258842" algn="l" defTabSz="51768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7680" rtl="0" eaLnBrk="1" latinLnBrk="0" hangingPunct="1">
        <a:defRPr sz="2100" kern="1200">
          <a:solidFill>
            <a:schemeClr val="tx1"/>
          </a:solidFill>
          <a:latin typeface="+mn-lt"/>
          <a:ea typeface="+mn-ea"/>
          <a:cs typeface="+mn-cs"/>
        </a:defRPr>
      </a:lvl1pPr>
      <a:lvl2pPr marL="517680" algn="l" defTabSz="517680" rtl="0" eaLnBrk="1" latinLnBrk="0" hangingPunct="1">
        <a:defRPr sz="2100" kern="1200">
          <a:solidFill>
            <a:schemeClr val="tx1"/>
          </a:solidFill>
          <a:latin typeface="+mn-lt"/>
          <a:ea typeface="+mn-ea"/>
          <a:cs typeface="+mn-cs"/>
        </a:defRPr>
      </a:lvl2pPr>
      <a:lvl3pPr marL="1035414" algn="l" defTabSz="517680" rtl="0" eaLnBrk="1" latinLnBrk="0" hangingPunct="1">
        <a:defRPr sz="2100" kern="1200">
          <a:solidFill>
            <a:schemeClr val="tx1"/>
          </a:solidFill>
          <a:latin typeface="+mn-lt"/>
          <a:ea typeface="+mn-ea"/>
          <a:cs typeface="+mn-cs"/>
        </a:defRPr>
      </a:lvl3pPr>
      <a:lvl4pPr marL="1553131" algn="l" defTabSz="517680" rtl="0" eaLnBrk="1" latinLnBrk="0" hangingPunct="1">
        <a:defRPr sz="2100" kern="1200">
          <a:solidFill>
            <a:schemeClr val="tx1"/>
          </a:solidFill>
          <a:latin typeface="+mn-lt"/>
          <a:ea typeface="+mn-ea"/>
          <a:cs typeface="+mn-cs"/>
        </a:defRPr>
      </a:lvl4pPr>
      <a:lvl5pPr marL="2070840" algn="l" defTabSz="517680" rtl="0" eaLnBrk="1" latinLnBrk="0" hangingPunct="1">
        <a:defRPr sz="2100" kern="1200">
          <a:solidFill>
            <a:schemeClr val="tx1"/>
          </a:solidFill>
          <a:latin typeface="+mn-lt"/>
          <a:ea typeface="+mn-ea"/>
          <a:cs typeface="+mn-cs"/>
        </a:defRPr>
      </a:lvl5pPr>
      <a:lvl6pPr marL="2588550" algn="l" defTabSz="517680" rtl="0" eaLnBrk="1" latinLnBrk="0" hangingPunct="1">
        <a:defRPr sz="2100" kern="1200">
          <a:solidFill>
            <a:schemeClr val="tx1"/>
          </a:solidFill>
          <a:latin typeface="+mn-lt"/>
          <a:ea typeface="+mn-ea"/>
          <a:cs typeface="+mn-cs"/>
        </a:defRPr>
      </a:lvl6pPr>
      <a:lvl7pPr marL="3106262" algn="l" defTabSz="517680" rtl="0" eaLnBrk="1" latinLnBrk="0" hangingPunct="1">
        <a:defRPr sz="2100" kern="1200">
          <a:solidFill>
            <a:schemeClr val="tx1"/>
          </a:solidFill>
          <a:latin typeface="+mn-lt"/>
          <a:ea typeface="+mn-ea"/>
          <a:cs typeface="+mn-cs"/>
        </a:defRPr>
      </a:lvl7pPr>
      <a:lvl8pPr marL="3623971" algn="l" defTabSz="517680" rtl="0" eaLnBrk="1" latinLnBrk="0" hangingPunct="1">
        <a:defRPr sz="2100" kern="1200">
          <a:solidFill>
            <a:schemeClr val="tx1"/>
          </a:solidFill>
          <a:latin typeface="+mn-lt"/>
          <a:ea typeface="+mn-ea"/>
          <a:cs typeface="+mn-cs"/>
        </a:defRPr>
      </a:lvl8pPr>
      <a:lvl9pPr marL="4141684" algn="l" defTabSz="51768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8"/>
            <a:ext cx="9619774" cy="1260475"/>
          </a:xfrm>
          <a:prstGeom prst="rect">
            <a:avLst/>
          </a:prstGeom>
        </p:spPr>
        <p:txBody>
          <a:bodyPr vert="horz" lIns="103547" tIns="51764" rIns="103547" bIns="517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432" y="1764730"/>
            <a:ext cx="9619774" cy="4991131"/>
          </a:xfrm>
          <a:prstGeom prst="rect">
            <a:avLst/>
          </a:prstGeom>
        </p:spPr>
        <p:txBody>
          <a:bodyPr vert="horz" lIns="103547" tIns="51764" rIns="103547" bIns="517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432" y="7009643"/>
            <a:ext cx="2494016" cy="402652"/>
          </a:xfrm>
          <a:prstGeom prst="rect">
            <a:avLst/>
          </a:prstGeom>
        </p:spPr>
        <p:txBody>
          <a:bodyPr vert="horz" lIns="103547" tIns="51764" rIns="103547" bIns="51764" rtlCol="0" anchor="ctr"/>
          <a:lstStyle>
            <a:lvl1pPr algn="l">
              <a:defRPr sz="1400">
                <a:solidFill>
                  <a:schemeClr val="tx1">
                    <a:tint val="75000"/>
                  </a:schemeClr>
                </a:solidFill>
              </a:defRPr>
            </a:lvl1pPr>
          </a:lstStyle>
          <a:p>
            <a:fld id="{D1631A9B-ACB0-461A-98D6-5D296A897FD0}" type="datetime1">
              <a:rPr lang="en-US" smtClean="0">
                <a:solidFill>
                  <a:prstClr val="black">
                    <a:tint val="75000"/>
                  </a:prstClr>
                </a:solidFill>
              </a:rPr>
              <a:t>4/11/2017</a:t>
            </a:fld>
            <a:endParaRPr lang="en-US">
              <a:solidFill>
                <a:prstClr val="black">
                  <a:tint val="75000"/>
                </a:prstClr>
              </a:solidFill>
            </a:endParaRPr>
          </a:p>
        </p:txBody>
      </p:sp>
      <p:sp>
        <p:nvSpPr>
          <p:cNvPr id="5" name="Footer Placeholder 4"/>
          <p:cNvSpPr>
            <a:spLocks noGrp="1"/>
          </p:cNvSpPr>
          <p:nvPr>
            <p:ph type="ftr" sz="quarter" idx="3"/>
          </p:nvPr>
        </p:nvSpPr>
        <p:spPr>
          <a:xfrm>
            <a:off x="3651955" y="7009643"/>
            <a:ext cx="3384735" cy="402652"/>
          </a:xfrm>
          <a:prstGeom prst="rect">
            <a:avLst/>
          </a:prstGeom>
        </p:spPr>
        <p:txBody>
          <a:bodyPr vert="horz" lIns="103547" tIns="51764" rIns="103547" bIns="51764" rtlCol="0" anchor="ctr"/>
          <a:lstStyle>
            <a:lvl1pPr algn="ctr">
              <a:defRPr sz="1400">
                <a:solidFill>
                  <a:schemeClr val="tx1">
                    <a:tint val="75000"/>
                  </a:schemeClr>
                </a:solidFill>
              </a:defRPr>
            </a:lvl1p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103547" tIns="51764" rIns="103547" bIns="51764" rtlCol="0" anchor="ctr"/>
          <a:lstStyle>
            <a:lvl1pPr algn="r">
              <a:defRPr sz="1400">
                <a:solidFill>
                  <a:schemeClr val="tx1">
                    <a:tint val="75000"/>
                  </a:schemeClr>
                </a:solidFill>
              </a:defRPr>
            </a:lvl1p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993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517680" rtl="0" eaLnBrk="1" latinLnBrk="0" hangingPunct="1">
        <a:spcBef>
          <a:spcPct val="0"/>
        </a:spcBef>
        <a:buNone/>
        <a:defRPr sz="5000" kern="1200">
          <a:solidFill>
            <a:schemeClr val="tx1"/>
          </a:solidFill>
          <a:latin typeface="+mj-lt"/>
          <a:ea typeface="+mj-ea"/>
          <a:cs typeface="+mj-cs"/>
        </a:defRPr>
      </a:lvl1pPr>
    </p:titleStyle>
    <p:bodyStyle>
      <a:lvl1pPr marL="388255" indent="-388255" algn="l" defTabSz="517680" rtl="0" eaLnBrk="1" latinLnBrk="0" hangingPunct="1">
        <a:spcBef>
          <a:spcPct val="20000"/>
        </a:spcBef>
        <a:buFont typeface="Arial"/>
        <a:buChar char="•"/>
        <a:defRPr sz="3600" kern="1200">
          <a:solidFill>
            <a:schemeClr val="tx1"/>
          </a:solidFill>
          <a:latin typeface="+mn-lt"/>
          <a:ea typeface="+mn-ea"/>
          <a:cs typeface="+mn-cs"/>
        </a:defRPr>
      </a:lvl1pPr>
      <a:lvl2pPr marL="841270" indent="-323553" algn="l" defTabSz="517680" rtl="0" eaLnBrk="1" latinLnBrk="0" hangingPunct="1">
        <a:spcBef>
          <a:spcPct val="20000"/>
        </a:spcBef>
        <a:buFont typeface="Arial"/>
        <a:buChar char="–"/>
        <a:defRPr sz="3200" kern="1200">
          <a:solidFill>
            <a:schemeClr val="tx1"/>
          </a:solidFill>
          <a:latin typeface="+mn-lt"/>
          <a:ea typeface="+mn-ea"/>
          <a:cs typeface="+mn-cs"/>
        </a:defRPr>
      </a:lvl2pPr>
      <a:lvl3pPr marL="1294272" indent="-258842" algn="l" defTabSz="517680" rtl="0" eaLnBrk="1" latinLnBrk="0" hangingPunct="1">
        <a:spcBef>
          <a:spcPct val="20000"/>
        </a:spcBef>
        <a:buFont typeface="Arial"/>
        <a:buChar char="•"/>
        <a:defRPr sz="2700" kern="1200">
          <a:solidFill>
            <a:schemeClr val="tx1"/>
          </a:solidFill>
          <a:latin typeface="+mn-lt"/>
          <a:ea typeface="+mn-ea"/>
          <a:cs typeface="+mn-cs"/>
        </a:defRPr>
      </a:lvl3pPr>
      <a:lvl4pPr marL="1811984" indent="-258842" algn="l" defTabSz="517680" rtl="0" eaLnBrk="1" latinLnBrk="0" hangingPunct="1">
        <a:spcBef>
          <a:spcPct val="20000"/>
        </a:spcBef>
        <a:buFont typeface="Arial"/>
        <a:buChar char="–"/>
        <a:defRPr sz="2300" kern="1200">
          <a:solidFill>
            <a:schemeClr val="tx1"/>
          </a:solidFill>
          <a:latin typeface="+mn-lt"/>
          <a:ea typeface="+mn-ea"/>
          <a:cs typeface="+mn-cs"/>
        </a:defRPr>
      </a:lvl4pPr>
      <a:lvl5pPr marL="2329695" indent="-258842" algn="l" defTabSz="517680" rtl="0" eaLnBrk="1" latinLnBrk="0" hangingPunct="1">
        <a:spcBef>
          <a:spcPct val="20000"/>
        </a:spcBef>
        <a:buFont typeface="Arial"/>
        <a:buChar char="»"/>
        <a:defRPr sz="2300" kern="1200">
          <a:solidFill>
            <a:schemeClr val="tx1"/>
          </a:solidFill>
          <a:latin typeface="+mn-lt"/>
          <a:ea typeface="+mn-ea"/>
          <a:cs typeface="+mn-cs"/>
        </a:defRPr>
      </a:lvl5pPr>
      <a:lvl6pPr marL="2847407" indent="-258842" algn="l" defTabSz="517680" rtl="0" eaLnBrk="1" latinLnBrk="0" hangingPunct="1">
        <a:spcBef>
          <a:spcPct val="20000"/>
        </a:spcBef>
        <a:buFont typeface="Arial"/>
        <a:buChar char="•"/>
        <a:defRPr sz="2300" kern="1200">
          <a:solidFill>
            <a:schemeClr val="tx1"/>
          </a:solidFill>
          <a:latin typeface="+mn-lt"/>
          <a:ea typeface="+mn-ea"/>
          <a:cs typeface="+mn-cs"/>
        </a:defRPr>
      </a:lvl6pPr>
      <a:lvl7pPr marL="3365116" indent="-258842" algn="l" defTabSz="517680" rtl="0" eaLnBrk="1" latinLnBrk="0" hangingPunct="1">
        <a:spcBef>
          <a:spcPct val="20000"/>
        </a:spcBef>
        <a:buFont typeface="Arial"/>
        <a:buChar char="•"/>
        <a:defRPr sz="2300" kern="1200">
          <a:solidFill>
            <a:schemeClr val="tx1"/>
          </a:solidFill>
          <a:latin typeface="+mn-lt"/>
          <a:ea typeface="+mn-ea"/>
          <a:cs typeface="+mn-cs"/>
        </a:defRPr>
      </a:lvl7pPr>
      <a:lvl8pPr marL="3882827" indent="-258842" algn="l" defTabSz="517680" rtl="0" eaLnBrk="1" latinLnBrk="0" hangingPunct="1">
        <a:spcBef>
          <a:spcPct val="20000"/>
        </a:spcBef>
        <a:buFont typeface="Arial"/>
        <a:buChar char="•"/>
        <a:defRPr sz="2300" kern="1200">
          <a:solidFill>
            <a:schemeClr val="tx1"/>
          </a:solidFill>
          <a:latin typeface="+mn-lt"/>
          <a:ea typeface="+mn-ea"/>
          <a:cs typeface="+mn-cs"/>
        </a:defRPr>
      </a:lvl8pPr>
      <a:lvl9pPr marL="4400537" indent="-258842" algn="l" defTabSz="51768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7680" rtl="0" eaLnBrk="1" latinLnBrk="0" hangingPunct="1">
        <a:defRPr sz="2100" kern="1200">
          <a:solidFill>
            <a:schemeClr val="tx1"/>
          </a:solidFill>
          <a:latin typeface="+mn-lt"/>
          <a:ea typeface="+mn-ea"/>
          <a:cs typeface="+mn-cs"/>
        </a:defRPr>
      </a:lvl1pPr>
      <a:lvl2pPr marL="517680" algn="l" defTabSz="517680" rtl="0" eaLnBrk="1" latinLnBrk="0" hangingPunct="1">
        <a:defRPr sz="2100" kern="1200">
          <a:solidFill>
            <a:schemeClr val="tx1"/>
          </a:solidFill>
          <a:latin typeface="+mn-lt"/>
          <a:ea typeface="+mn-ea"/>
          <a:cs typeface="+mn-cs"/>
        </a:defRPr>
      </a:lvl2pPr>
      <a:lvl3pPr marL="1035414" algn="l" defTabSz="517680" rtl="0" eaLnBrk="1" latinLnBrk="0" hangingPunct="1">
        <a:defRPr sz="2100" kern="1200">
          <a:solidFill>
            <a:schemeClr val="tx1"/>
          </a:solidFill>
          <a:latin typeface="+mn-lt"/>
          <a:ea typeface="+mn-ea"/>
          <a:cs typeface="+mn-cs"/>
        </a:defRPr>
      </a:lvl3pPr>
      <a:lvl4pPr marL="1553131" algn="l" defTabSz="517680" rtl="0" eaLnBrk="1" latinLnBrk="0" hangingPunct="1">
        <a:defRPr sz="2100" kern="1200">
          <a:solidFill>
            <a:schemeClr val="tx1"/>
          </a:solidFill>
          <a:latin typeface="+mn-lt"/>
          <a:ea typeface="+mn-ea"/>
          <a:cs typeface="+mn-cs"/>
        </a:defRPr>
      </a:lvl4pPr>
      <a:lvl5pPr marL="2070840" algn="l" defTabSz="517680" rtl="0" eaLnBrk="1" latinLnBrk="0" hangingPunct="1">
        <a:defRPr sz="2100" kern="1200">
          <a:solidFill>
            <a:schemeClr val="tx1"/>
          </a:solidFill>
          <a:latin typeface="+mn-lt"/>
          <a:ea typeface="+mn-ea"/>
          <a:cs typeface="+mn-cs"/>
        </a:defRPr>
      </a:lvl5pPr>
      <a:lvl6pPr marL="2588550" algn="l" defTabSz="517680" rtl="0" eaLnBrk="1" latinLnBrk="0" hangingPunct="1">
        <a:defRPr sz="2100" kern="1200">
          <a:solidFill>
            <a:schemeClr val="tx1"/>
          </a:solidFill>
          <a:latin typeface="+mn-lt"/>
          <a:ea typeface="+mn-ea"/>
          <a:cs typeface="+mn-cs"/>
        </a:defRPr>
      </a:lvl6pPr>
      <a:lvl7pPr marL="3106262" algn="l" defTabSz="517680" rtl="0" eaLnBrk="1" latinLnBrk="0" hangingPunct="1">
        <a:defRPr sz="2100" kern="1200">
          <a:solidFill>
            <a:schemeClr val="tx1"/>
          </a:solidFill>
          <a:latin typeface="+mn-lt"/>
          <a:ea typeface="+mn-ea"/>
          <a:cs typeface="+mn-cs"/>
        </a:defRPr>
      </a:lvl7pPr>
      <a:lvl8pPr marL="3623971" algn="l" defTabSz="517680" rtl="0" eaLnBrk="1" latinLnBrk="0" hangingPunct="1">
        <a:defRPr sz="2100" kern="1200">
          <a:solidFill>
            <a:schemeClr val="tx1"/>
          </a:solidFill>
          <a:latin typeface="+mn-lt"/>
          <a:ea typeface="+mn-ea"/>
          <a:cs typeface="+mn-cs"/>
        </a:defRPr>
      </a:lvl8pPr>
      <a:lvl9pPr marL="4141684" algn="l" defTabSz="517680"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8"/>
            <a:ext cx="9619774" cy="1260475"/>
          </a:xfrm>
          <a:prstGeom prst="rect">
            <a:avLst/>
          </a:prstGeom>
        </p:spPr>
        <p:txBody>
          <a:bodyPr vert="horz" lIns="103547" tIns="51764" rIns="103547" bIns="517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432" y="1764730"/>
            <a:ext cx="9619774" cy="4991131"/>
          </a:xfrm>
          <a:prstGeom prst="rect">
            <a:avLst/>
          </a:prstGeom>
        </p:spPr>
        <p:txBody>
          <a:bodyPr vert="horz" lIns="103547" tIns="51764" rIns="103547" bIns="517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432" y="7009643"/>
            <a:ext cx="2494016" cy="402652"/>
          </a:xfrm>
          <a:prstGeom prst="rect">
            <a:avLst/>
          </a:prstGeom>
        </p:spPr>
        <p:txBody>
          <a:bodyPr vert="horz" lIns="103547" tIns="51764" rIns="103547" bIns="51764" rtlCol="0" anchor="ctr"/>
          <a:lstStyle>
            <a:lvl1pPr algn="l">
              <a:defRPr sz="1400">
                <a:solidFill>
                  <a:schemeClr val="tx1">
                    <a:tint val="75000"/>
                  </a:schemeClr>
                </a:solidFill>
              </a:defRPr>
            </a:lvl1pPr>
          </a:lstStyle>
          <a:p>
            <a:fld id="{BB4D2818-309C-4980-93CE-F5B0281CE85D}" type="datetime1">
              <a:rPr lang="en-US" smtClean="0">
                <a:solidFill>
                  <a:prstClr val="black">
                    <a:tint val="75000"/>
                  </a:prstClr>
                </a:solidFill>
              </a:rPr>
              <a:pPr/>
              <a:t>4/11/2017</a:t>
            </a:fld>
            <a:endParaRPr lang="en-US">
              <a:solidFill>
                <a:prstClr val="black">
                  <a:tint val="75000"/>
                </a:prstClr>
              </a:solidFill>
            </a:endParaRPr>
          </a:p>
        </p:txBody>
      </p:sp>
      <p:sp>
        <p:nvSpPr>
          <p:cNvPr id="5" name="Footer Placeholder 4"/>
          <p:cNvSpPr>
            <a:spLocks noGrp="1"/>
          </p:cNvSpPr>
          <p:nvPr>
            <p:ph type="ftr" sz="quarter" idx="3"/>
          </p:nvPr>
        </p:nvSpPr>
        <p:spPr>
          <a:xfrm>
            <a:off x="3651955" y="7009643"/>
            <a:ext cx="3384735" cy="402652"/>
          </a:xfrm>
          <a:prstGeom prst="rect">
            <a:avLst/>
          </a:prstGeom>
        </p:spPr>
        <p:txBody>
          <a:bodyPr vert="horz" lIns="103547" tIns="51764" rIns="103547" bIns="51764" rtlCol="0" anchor="ctr"/>
          <a:lstStyle>
            <a:lvl1pPr algn="ctr">
              <a:defRPr sz="1400">
                <a:solidFill>
                  <a:schemeClr val="tx1">
                    <a:tint val="75000"/>
                  </a:schemeClr>
                </a:solidFill>
              </a:defRPr>
            </a:lvl1pPr>
          </a:lstStyle>
          <a:p>
            <a:r>
              <a:rPr lang="es-ES" smtClean="0">
                <a:solidFill>
                  <a:prstClr val="black">
                    <a:tint val="75000"/>
                  </a:prstClr>
                </a:solidFill>
              </a:rPr>
              <a:t>07/11/2016    Dr.Said T. EL Hajjar      </a:t>
            </a:r>
            <a:endParaRPr lang="en-US">
              <a:solidFill>
                <a:prstClr val="black">
                  <a:tint val="75000"/>
                </a:prstClr>
              </a:solidFill>
            </a:endParaRPr>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103547" tIns="51764" rIns="103547" bIns="51764" rtlCol="0" anchor="ctr"/>
          <a:lstStyle>
            <a:lvl1pPr algn="r">
              <a:defRPr sz="1400">
                <a:solidFill>
                  <a:schemeClr val="tx1">
                    <a:tint val="75000"/>
                  </a:schemeClr>
                </a:solidFill>
              </a:defRPr>
            </a:lvl1pPr>
          </a:lstStyle>
          <a:p>
            <a:fld id="{63651429-E0A7-0846-B934-C586E37910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017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517680" rtl="0" eaLnBrk="1" latinLnBrk="0" hangingPunct="1">
        <a:spcBef>
          <a:spcPct val="0"/>
        </a:spcBef>
        <a:buNone/>
        <a:defRPr sz="5000" kern="1200">
          <a:solidFill>
            <a:schemeClr val="tx1"/>
          </a:solidFill>
          <a:latin typeface="+mj-lt"/>
          <a:ea typeface="+mj-ea"/>
          <a:cs typeface="+mj-cs"/>
        </a:defRPr>
      </a:lvl1pPr>
    </p:titleStyle>
    <p:bodyStyle>
      <a:lvl1pPr marL="388255" indent="-388255" algn="l" defTabSz="517680" rtl="0" eaLnBrk="1" latinLnBrk="0" hangingPunct="1">
        <a:spcBef>
          <a:spcPct val="20000"/>
        </a:spcBef>
        <a:buFont typeface="Arial"/>
        <a:buChar char="•"/>
        <a:defRPr sz="3600" kern="1200">
          <a:solidFill>
            <a:schemeClr val="tx1"/>
          </a:solidFill>
          <a:latin typeface="+mn-lt"/>
          <a:ea typeface="+mn-ea"/>
          <a:cs typeface="+mn-cs"/>
        </a:defRPr>
      </a:lvl1pPr>
      <a:lvl2pPr marL="841270" indent="-323553" algn="l" defTabSz="517680" rtl="0" eaLnBrk="1" latinLnBrk="0" hangingPunct="1">
        <a:spcBef>
          <a:spcPct val="20000"/>
        </a:spcBef>
        <a:buFont typeface="Arial"/>
        <a:buChar char="–"/>
        <a:defRPr sz="3200" kern="1200">
          <a:solidFill>
            <a:schemeClr val="tx1"/>
          </a:solidFill>
          <a:latin typeface="+mn-lt"/>
          <a:ea typeface="+mn-ea"/>
          <a:cs typeface="+mn-cs"/>
        </a:defRPr>
      </a:lvl2pPr>
      <a:lvl3pPr marL="1294272" indent="-258842" algn="l" defTabSz="517680" rtl="0" eaLnBrk="1" latinLnBrk="0" hangingPunct="1">
        <a:spcBef>
          <a:spcPct val="20000"/>
        </a:spcBef>
        <a:buFont typeface="Arial"/>
        <a:buChar char="•"/>
        <a:defRPr sz="2700" kern="1200">
          <a:solidFill>
            <a:schemeClr val="tx1"/>
          </a:solidFill>
          <a:latin typeface="+mn-lt"/>
          <a:ea typeface="+mn-ea"/>
          <a:cs typeface="+mn-cs"/>
        </a:defRPr>
      </a:lvl3pPr>
      <a:lvl4pPr marL="1811984" indent="-258842" algn="l" defTabSz="517680" rtl="0" eaLnBrk="1" latinLnBrk="0" hangingPunct="1">
        <a:spcBef>
          <a:spcPct val="20000"/>
        </a:spcBef>
        <a:buFont typeface="Arial"/>
        <a:buChar char="–"/>
        <a:defRPr sz="2300" kern="1200">
          <a:solidFill>
            <a:schemeClr val="tx1"/>
          </a:solidFill>
          <a:latin typeface="+mn-lt"/>
          <a:ea typeface="+mn-ea"/>
          <a:cs typeface="+mn-cs"/>
        </a:defRPr>
      </a:lvl4pPr>
      <a:lvl5pPr marL="2329695" indent="-258842" algn="l" defTabSz="517680" rtl="0" eaLnBrk="1" latinLnBrk="0" hangingPunct="1">
        <a:spcBef>
          <a:spcPct val="20000"/>
        </a:spcBef>
        <a:buFont typeface="Arial"/>
        <a:buChar char="»"/>
        <a:defRPr sz="2300" kern="1200">
          <a:solidFill>
            <a:schemeClr val="tx1"/>
          </a:solidFill>
          <a:latin typeface="+mn-lt"/>
          <a:ea typeface="+mn-ea"/>
          <a:cs typeface="+mn-cs"/>
        </a:defRPr>
      </a:lvl5pPr>
      <a:lvl6pPr marL="2847407" indent="-258842" algn="l" defTabSz="517680" rtl="0" eaLnBrk="1" latinLnBrk="0" hangingPunct="1">
        <a:spcBef>
          <a:spcPct val="20000"/>
        </a:spcBef>
        <a:buFont typeface="Arial"/>
        <a:buChar char="•"/>
        <a:defRPr sz="2300" kern="1200">
          <a:solidFill>
            <a:schemeClr val="tx1"/>
          </a:solidFill>
          <a:latin typeface="+mn-lt"/>
          <a:ea typeface="+mn-ea"/>
          <a:cs typeface="+mn-cs"/>
        </a:defRPr>
      </a:lvl6pPr>
      <a:lvl7pPr marL="3365116" indent="-258842" algn="l" defTabSz="517680" rtl="0" eaLnBrk="1" latinLnBrk="0" hangingPunct="1">
        <a:spcBef>
          <a:spcPct val="20000"/>
        </a:spcBef>
        <a:buFont typeface="Arial"/>
        <a:buChar char="•"/>
        <a:defRPr sz="2300" kern="1200">
          <a:solidFill>
            <a:schemeClr val="tx1"/>
          </a:solidFill>
          <a:latin typeface="+mn-lt"/>
          <a:ea typeface="+mn-ea"/>
          <a:cs typeface="+mn-cs"/>
        </a:defRPr>
      </a:lvl7pPr>
      <a:lvl8pPr marL="3882827" indent="-258842" algn="l" defTabSz="517680" rtl="0" eaLnBrk="1" latinLnBrk="0" hangingPunct="1">
        <a:spcBef>
          <a:spcPct val="20000"/>
        </a:spcBef>
        <a:buFont typeface="Arial"/>
        <a:buChar char="•"/>
        <a:defRPr sz="2300" kern="1200">
          <a:solidFill>
            <a:schemeClr val="tx1"/>
          </a:solidFill>
          <a:latin typeface="+mn-lt"/>
          <a:ea typeface="+mn-ea"/>
          <a:cs typeface="+mn-cs"/>
        </a:defRPr>
      </a:lvl8pPr>
      <a:lvl9pPr marL="4400537" indent="-258842" algn="l" defTabSz="51768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7680" rtl="0" eaLnBrk="1" latinLnBrk="0" hangingPunct="1">
        <a:defRPr sz="2100" kern="1200">
          <a:solidFill>
            <a:schemeClr val="tx1"/>
          </a:solidFill>
          <a:latin typeface="+mn-lt"/>
          <a:ea typeface="+mn-ea"/>
          <a:cs typeface="+mn-cs"/>
        </a:defRPr>
      </a:lvl1pPr>
      <a:lvl2pPr marL="517680" algn="l" defTabSz="517680" rtl="0" eaLnBrk="1" latinLnBrk="0" hangingPunct="1">
        <a:defRPr sz="2100" kern="1200">
          <a:solidFill>
            <a:schemeClr val="tx1"/>
          </a:solidFill>
          <a:latin typeface="+mn-lt"/>
          <a:ea typeface="+mn-ea"/>
          <a:cs typeface="+mn-cs"/>
        </a:defRPr>
      </a:lvl2pPr>
      <a:lvl3pPr marL="1035414" algn="l" defTabSz="517680" rtl="0" eaLnBrk="1" latinLnBrk="0" hangingPunct="1">
        <a:defRPr sz="2100" kern="1200">
          <a:solidFill>
            <a:schemeClr val="tx1"/>
          </a:solidFill>
          <a:latin typeface="+mn-lt"/>
          <a:ea typeface="+mn-ea"/>
          <a:cs typeface="+mn-cs"/>
        </a:defRPr>
      </a:lvl3pPr>
      <a:lvl4pPr marL="1553131" algn="l" defTabSz="517680" rtl="0" eaLnBrk="1" latinLnBrk="0" hangingPunct="1">
        <a:defRPr sz="2100" kern="1200">
          <a:solidFill>
            <a:schemeClr val="tx1"/>
          </a:solidFill>
          <a:latin typeface="+mn-lt"/>
          <a:ea typeface="+mn-ea"/>
          <a:cs typeface="+mn-cs"/>
        </a:defRPr>
      </a:lvl4pPr>
      <a:lvl5pPr marL="2070840" algn="l" defTabSz="517680" rtl="0" eaLnBrk="1" latinLnBrk="0" hangingPunct="1">
        <a:defRPr sz="2100" kern="1200">
          <a:solidFill>
            <a:schemeClr val="tx1"/>
          </a:solidFill>
          <a:latin typeface="+mn-lt"/>
          <a:ea typeface="+mn-ea"/>
          <a:cs typeface="+mn-cs"/>
        </a:defRPr>
      </a:lvl5pPr>
      <a:lvl6pPr marL="2588550" algn="l" defTabSz="517680" rtl="0" eaLnBrk="1" latinLnBrk="0" hangingPunct="1">
        <a:defRPr sz="2100" kern="1200">
          <a:solidFill>
            <a:schemeClr val="tx1"/>
          </a:solidFill>
          <a:latin typeface="+mn-lt"/>
          <a:ea typeface="+mn-ea"/>
          <a:cs typeface="+mn-cs"/>
        </a:defRPr>
      </a:lvl6pPr>
      <a:lvl7pPr marL="3106262" algn="l" defTabSz="517680" rtl="0" eaLnBrk="1" latinLnBrk="0" hangingPunct="1">
        <a:defRPr sz="2100" kern="1200">
          <a:solidFill>
            <a:schemeClr val="tx1"/>
          </a:solidFill>
          <a:latin typeface="+mn-lt"/>
          <a:ea typeface="+mn-ea"/>
          <a:cs typeface="+mn-cs"/>
        </a:defRPr>
      </a:lvl7pPr>
      <a:lvl8pPr marL="3623971" algn="l" defTabSz="517680" rtl="0" eaLnBrk="1" latinLnBrk="0" hangingPunct="1">
        <a:defRPr sz="2100" kern="1200">
          <a:solidFill>
            <a:schemeClr val="tx1"/>
          </a:solidFill>
          <a:latin typeface="+mn-lt"/>
          <a:ea typeface="+mn-ea"/>
          <a:cs typeface="+mn-cs"/>
        </a:defRPr>
      </a:lvl8pPr>
      <a:lvl9pPr marL="4141684" algn="l" defTabSz="51768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82946" y="6091991"/>
            <a:ext cx="5486401" cy="573088"/>
          </a:xfrm>
          <a:prstGeom prst="rect">
            <a:avLst/>
          </a:prstGeom>
        </p:spPr>
        <p:txBody>
          <a:bodyPr lIns="90782" tIns="45390" rIns="90782" bIns="45390" anchor="ctr">
            <a:no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453905" eaLnBrk="1" fontAlgn="base" hangingPunct="1">
              <a:lnSpc>
                <a:spcPct val="110000"/>
              </a:lnSpc>
              <a:spcBef>
                <a:spcPct val="0"/>
              </a:spcBef>
              <a:spcAft>
                <a:spcPct val="0"/>
              </a:spcAft>
              <a:defRPr/>
            </a:pPr>
            <a:r>
              <a:rPr lang="en-US" altLang="en-US" sz="2500" b="1" dirty="0" smtClean="0">
                <a:solidFill>
                  <a:srgbClr val="595959"/>
                </a:solidFill>
                <a:latin typeface="Arial" pitchFamily="34" charset="0"/>
                <a:ea typeface="ヒラギノ角ゴ Pro W3" charset="-128"/>
                <a:cs typeface="Arial" pitchFamily="34" charset="0"/>
              </a:rPr>
              <a:t>Second Semester, </a:t>
            </a:r>
            <a:r>
              <a:rPr lang="en-US" altLang="en-US" sz="2500" b="1" dirty="0" smtClean="0">
                <a:solidFill>
                  <a:srgbClr val="595959"/>
                </a:solidFill>
                <a:latin typeface="Arial" pitchFamily="34" charset="0"/>
                <a:ea typeface="ヒラギノ角ゴ Pro W3" charset="-128"/>
                <a:cs typeface="Arial" pitchFamily="34" charset="0"/>
              </a:rPr>
              <a:t>2017</a:t>
            </a:r>
            <a:endParaRPr lang="en-US" altLang="en-US" sz="2500" b="1" dirty="0">
              <a:solidFill>
                <a:srgbClr val="595959"/>
              </a:solidFill>
              <a:latin typeface="Arial" pitchFamily="34" charset="0"/>
              <a:ea typeface="ヒラギノ角ゴ Pro W3" charset="-128"/>
              <a:cs typeface="Arial" pitchFamily="34" charset="0"/>
            </a:endParaRPr>
          </a:p>
        </p:txBody>
      </p:sp>
      <p:sp>
        <p:nvSpPr>
          <p:cNvPr id="5" name="Title 1"/>
          <p:cNvSpPr txBox="1">
            <a:spLocks/>
          </p:cNvSpPr>
          <p:nvPr/>
        </p:nvSpPr>
        <p:spPr>
          <a:xfrm>
            <a:off x="527403" y="3255933"/>
            <a:ext cx="7132320" cy="2606040"/>
          </a:xfrm>
          <a:prstGeom prst="rect">
            <a:avLst/>
          </a:prstGeom>
        </p:spPr>
        <p:txBody>
          <a:bodyPr lIns="90782" tIns="45390" rIns="90782" bIns="45390"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defTabSz="453905" fontAlgn="base">
              <a:spcBef>
                <a:spcPct val="0"/>
              </a:spcBef>
              <a:spcAft>
                <a:spcPct val="0"/>
              </a:spcAft>
            </a:pPr>
            <a:r>
              <a:rPr lang="en-US" altLang="en-US" sz="3200" b="1" dirty="0">
                <a:solidFill>
                  <a:srgbClr val="00B0F0"/>
                </a:solidFill>
                <a:latin typeface="Times New Roman" pitchFamily="18" charset="0"/>
                <a:ea typeface="ヒラギノ角ゴ Pro W3" charset="-128"/>
                <a:cs typeface="Times New Roman" pitchFamily="18" charset="0"/>
              </a:rPr>
              <a:t>Presented By</a:t>
            </a:r>
            <a:r>
              <a:rPr lang="en-US" altLang="en-US" sz="3200" b="1" dirty="0" smtClean="0">
                <a:solidFill>
                  <a:srgbClr val="00B0F0"/>
                </a:solidFill>
                <a:latin typeface="Times New Roman" pitchFamily="18" charset="0"/>
                <a:ea typeface="ヒラギノ角ゴ Pro W3" charset="-128"/>
                <a:cs typeface="Times New Roman" pitchFamily="18" charset="0"/>
              </a:rPr>
              <a:t>: </a:t>
            </a:r>
            <a:endParaRPr lang="en-US" altLang="en-US" sz="3200" b="1" dirty="0">
              <a:solidFill>
                <a:srgbClr val="00B0F0"/>
              </a:solidFill>
              <a:latin typeface="Times New Roman" pitchFamily="18" charset="0"/>
              <a:ea typeface="ヒラギノ角ゴ Pro W3" charset="-128"/>
              <a:cs typeface="Times New Roman" pitchFamily="18" charset="0"/>
            </a:endParaRPr>
          </a:p>
          <a:p>
            <a:pPr marL="466725" lvl="0" indent="-466725" defTabSz="914400" eaLnBrk="1" hangingPunct="1">
              <a:buClr>
                <a:srgbClr val="3891A7"/>
              </a:buClr>
              <a:buSzPct val="80000"/>
              <a:defRPr/>
            </a:pPr>
            <a:endParaRPr lang="en-US" sz="3200" b="1" dirty="0">
              <a:solidFill>
                <a:srgbClr val="FF0000"/>
              </a:solidFill>
              <a:effectLst>
                <a:outerShdw blurRad="38100" dist="38100" dir="2700000" algn="tl">
                  <a:srgbClr val="000000"/>
                </a:outerShdw>
              </a:effectLst>
              <a:latin typeface="Times New Roman" pitchFamily="18" charset="0"/>
              <a:ea typeface="ヒラギノ角ゴ Pro W3" charset="-128"/>
              <a:cs typeface="Times New Roman" pitchFamily="18" charset="0"/>
            </a:endParaRPr>
          </a:p>
          <a:p>
            <a:pPr marL="466725" lvl="0" indent="-466725" defTabSz="914400" eaLnBrk="1" hangingPunct="1">
              <a:buClr>
                <a:srgbClr val="3891A7"/>
              </a:buClr>
              <a:buSzPct val="80000"/>
              <a:defRPr/>
            </a:pPr>
            <a:r>
              <a:rPr lang="en-US" sz="3600" dirty="0" smtClean="0">
                <a:solidFill>
                  <a:srgbClr val="FF0000"/>
                </a:solidFill>
                <a:effectLst>
                  <a:outerShdw blurRad="38100" dist="38100" dir="2700000" algn="tl">
                    <a:srgbClr val="000000"/>
                  </a:outerShdw>
                </a:effectLst>
                <a:latin typeface="Gill Sans MT"/>
                <a:ea typeface="+mn-ea"/>
                <a:cs typeface="+mn-cs"/>
              </a:rPr>
              <a:t>EL </a:t>
            </a:r>
            <a:r>
              <a:rPr lang="en-US" sz="3600" dirty="0">
                <a:solidFill>
                  <a:srgbClr val="FF0000"/>
                </a:solidFill>
                <a:effectLst>
                  <a:outerShdw blurRad="38100" dist="38100" dir="2700000" algn="tl">
                    <a:srgbClr val="000000"/>
                  </a:outerShdw>
                </a:effectLst>
                <a:latin typeface="Gill Sans MT"/>
                <a:ea typeface="+mn-ea"/>
                <a:cs typeface="+mn-cs"/>
              </a:rPr>
              <a:t>Hajjar, Said</a:t>
            </a:r>
          </a:p>
          <a:p>
            <a:pPr marL="466725" lvl="0" indent="-466725" defTabSz="914400" eaLnBrk="1" hangingPunct="1">
              <a:buClr>
                <a:srgbClr val="3891A7"/>
              </a:buClr>
              <a:buSzPct val="80000"/>
              <a:defRPr/>
            </a:pPr>
            <a:r>
              <a:rPr lang="en-US" sz="3200" dirty="0" smtClean="0">
                <a:solidFill>
                  <a:srgbClr val="FF0000"/>
                </a:solidFill>
                <a:effectLst>
                  <a:outerShdw blurRad="38100" dist="38100" dir="2700000" algn="tl">
                    <a:srgbClr val="000000"/>
                  </a:outerShdw>
                </a:effectLst>
                <a:latin typeface="Gill Sans MT"/>
                <a:ea typeface="+mn-ea"/>
                <a:cs typeface="+mn-cs"/>
              </a:rPr>
              <a:t> </a:t>
            </a:r>
            <a:r>
              <a:rPr lang="en-US" sz="3200" dirty="0">
                <a:solidFill>
                  <a:srgbClr val="FF0000"/>
                </a:solidFill>
                <a:effectLst>
                  <a:outerShdw blurRad="38100" dist="38100" dir="2700000" algn="tl">
                    <a:srgbClr val="000000"/>
                  </a:outerShdw>
                </a:effectLst>
                <a:latin typeface="Gill Sans MT"/>
                <a:ea typeface="+mn-ea"/>
                <a:cs typeface="+mn-cs"/>
              </a:rPr>
              <a:t>Associate Professor, Ahlia University</a:t>
            </a:r>
          </a:p>
          <a:p>
            <a:pPr algn="ctr" defTabSz="453905" fontAlgn="base">
              <a:spcBef>
                <a:spcPct val="0"/>
              </a:spcBef>
              <a:spcAft>
                <a:spcPct val="0"/>
              </a:spcAft>
            </a:pPr>
            <a:endParaRPr lang="en-US" altLang="en-US" sz="3200" b="1" dirty="0">
              <a:latin typeface="Times New Roman" pitchFamily="18" charset="0"/>
              <a:ea typeface="ヒラギノ角ゴ Pro W3" charset="-128"/>
              <a:cs typeface="Times New Roman" pitchFamily="18" charset="0"/>
            </a:endParaRPr>
          </a:p>
        </p:txBody>
      </p:sp>
      <p:cxnSp>
        <p:nvCxnSpPr>
          <p:cNvPr id="6" name="Straight Connector 5"/>
          <p:cNvCxnSpPr/>
          <p:nvPr/>
        </p:nvCxnSpPr>
        <p:spPr>
          <a:xfrm rot="10800000">
            <a:off x="654827" y="4810308"/>
            <a:ext cx="4502150" cy="1587"/>
          </a:xfrm>
          <a:prstGeom prst="line">
            <a:avLst/>
          </a:prstGeom>
          <a:ln w="6350">
            <a:solidFill>
              <a:srgbClr val="C40F3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372500" y="867162"/>
            <a:ext cx="7670659" cy="2061437"/>
          </a:xfrm>
          <a:prstGeom prst="rect">
            <a:avLst/>
          </a:prstGeom>
        </p:spPr>
        <p:txBody>
          <a:bodyPr wrap="square" lIns="90782" tIns="45390" rIns="90782" bIns="45390">
            <a:spAutoFit/>
          </a:bodyPr>
          <a:lstStyle/>
          <a:p>
            <a:pPr algn="ctr" defTabSz="453905" eaLnBrk="0" fontAlgn="base" hangingPunct="0">
              <a:spcBef>
                <a:spcPct val="0"/>
              </a:spcBef>
              <a:spcAft>
                <a:spcPct val="0"/>
              </a:spcAft>
            </a:pPr>
            <a:r>
              <a:rPr lang="en-US" altLang="en-US" sz="3200" b="1" dirty="0" smtClean="0">
                <a:solidFill>
                  <a:srgbClr val="FF0000"/>
                </a:solidFill>
                <a:latin typeface="Times New Roman" pitchFamily="18" charset="0"/>
                <a:ea typeface="ヒラギノ角ゴ Pro W3" charset="-128"/>
                <a:cs typeface="Times New Roman" pitchFamily="18" charset="0"/>
              </a:rPr>
              <a:t>Center of Statistical Analysis</a:t>
            </a:r>
          </a:p>
          <a:p>
            <a:pPr algn="ctr" defTabSz="453905" eaLnBrk="0" fontAlgn="base" hangingPunct="0">
              <a:spcBef>
                <a:spcPct val="0"/>
              </a:spcBef>
              <a:spcAft>
                <a:spcPct val="0"/>
              </a:spcAft>
            </a:pPr>
            <a:endParaRPr lang="en-US" altLang="en-US" sz="3200" b="1" dirty="0">
              <a:solidFill>
                <a:srgbClr val="FF0000"/>
              </a:solidFill>
              <a:latin typeface="Times New Roman" pitchFamily="18" charset="0"/>
              <a:ea typeface="ヒラギノ角ゴ Pro W3" charset="-128"/>
              <a:cs typeface="Times New Roman" pitchFamily="18" charset="0"/>
            </a:endParaRPr>
          </a:p>
          <a:p>
            <a:pPr algn="ctr" defTabSz="453905" eaLnBrk="0" fontAlgn="base" hangingPunct="0">
              <a:spcBef>
                <a:spcPct val="0"/>
              </a:spcBef>
              <a:spcAft>
                <a:spcPct val="0"/>
              </a:spcAft>
            </a:pPr>
            <a:r>
              <a:rPr lang="en-US" altLang="en-US" sz="3200" b="1" dirty="0" smtClean="0">
                <a:solidFill>
                  <a:srgbClr val="FF0000"/>
                </a:solidFill>
                <a:latin typeface="Times New Roman" pitchFamily="18" charset="0"/>
                <a:ea typeface="ヒラギノ角ゴ Pro W3" charset="-128"/>
                <a:cs typeface="Times New Roman" pitchFamily="18" charset="0"/>
              </a:rPr>
              <a:t>Qualitative and Quantitative Research</a:t>
            </a:r>
          </a:p>
          <a:p>
            <a:pPr algn="ctr" defTabSz="453905" eaLnBrk="0" fontAlgn="base" hangingPunct="0">
              <a:spcBef>
                <a:spcPct val="0"/>
              </a:spcBef>
              <a:spcAft>
                <a:spcPct val="0"/>
              </a:spcAft>
            </a:pPr>
            <a:r>
              <a:rPr lang="en-US" altLang="en-US" sz="3200" b="1" dirty="0" smtClean="0">
                <a:solidFill>
                  <a:srgbClr val="FF0000"/>
                </a:solidFill>
                <a:effectLst>
                  <a:outerShdw blurRad="38100" dist="38100" dir="2700000" algn="tl">
                    <a:srgbClr val="000000">
                      <a:alpha val="43137"/>
                    </a:srgbClr>
                  </a:outerShdw>
                </a:effectLst>
                <a:latin typeface="Times New Roman" pitchFamily="18" charset="0"/>
                <a:ea typeface="ヒラギノ角ゴ Pro W3" charset="-128"/>
                <a:cs typeface="Times New Roman" pitchFamily="18" charset="0"/>
              </a:rPr>
              <a:t>CSA-D</a:t>
            </a:r>
            <a:endParaRPr lang="en-US" altLang="en-US" sz="3200" b="1" dirty="0">
              <a:solidFill>
                <a:srgbClr val="FF0000"/>
              </a:solidFill>
              <a:effectLst>
                <a:outerShdw blurRad="38100" dist="38100" dir="2700000" algn="tl">
                  <a:srgbClr val="000000">
                    <a:alpha val="43137"/>
                  </a:srgbClr>
                </a:outerShdw>
              </a:effectLst>
              <a:latin typeface="Times New Roman" pitchFamily="18" charset="0"/>
              <a:ea typeface="ヒラギノ角ゴ Pro W3" charset="-128"/>
              <a:cs typeface="Times New Roman" pitchFamily="18" charset="0"/>
            </a:endParaRPr>
          </a:p>
        </p:txBody>
      </p:sp>
      <p:sp>
        <p:nvSpPr>
          <p:cNvPr id="3" name="Footer Placeholder 2"/>
          <p:cNvSpPr>
            <a:spLocks noGrp="1"/>
          </p:cNvSpPr>
          <p:nvPr>
            <p:ph type="ftr" sz="quarter" idx="11"/>
          </p:nvPr>
        </p:nvSpPr>
        <p:spPr>
          <a:xfrm>
            <a:off x="0" y="7160198"/>
            <a:ext cx="3384735" cy="402652"/>
          </a:xfrm>
        </p:spPr>
        <p:txBody>
          <a:bodyPr/>
          <a:lstStyle/>
          <a:p>
            <a:r>
              <a:rPr lang="es-ES" dirty="0" smtClean="0"/>
              <a:t>   Dr. Said T. EL Hajjar      </a:t>
            </a:r>
            <a:endParaRPr lang="en-US" dirty="0"/>
          </a:p>
        </p:txBody>
      </p:sp>
      <p:sp>
        <p:nvSpPr>
          <p:cNvPr id="7" name="Slide Number Placeholder 6"/>
          <p:cNvSpPr>
            <a:spLocks noGrp="1"/>
          </p:cNvSpPr>
          <p:nvPr>
            <p:ph type="sldNum" sz="quarter" idx="12"/>
          </p:nvPr>
        </p:nvSpPr>
        <p:spPr/>
        <p:txBody>
          <a:bodyPr/>
          <a:lstStyle/>
          <a:p>
            <a:fld id="{63651429-E0A7-0846-B934-C586E3791066}" type="slidenum">
              <a:rPr lang="en-US" smtClean="0"/>
              <a:t>1</a:t>
            </a:fld>
            <a:endParaRPr lang="en-US"/>
          </a:p>
        </p:txBody>
      </p:sp>
    </p:spTree>
    <p:extLst>
      <p:ext uri="{BB962C8B-B14F-4D97-AF65-F5344CB8AC3E}">
        <p14:creationId xmlns:p14="http://schemas.microsoft.com/office/powerpoint/2010/main" val="4054998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21987" y="477109"/>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10</a:t>
            </a:fld>
            <a:endParaRPr lang="en-US">
              <a:solidFill>
                <a:prstClr val="black">
                  <a:tint val="75000"/>
                </a:prstClr>
              </a:solidFill>
            </a:endParaRPr>
          </a:p>
        </p:txBody>
      </p:sp>
      <p:sp>
        <p:nvSpPr>
          <p:cNvPr id="3" name="Title 2"/>
          <p:cNvSpPr>
            <a:spLocks noGrp="1"/>
          </p:cNvSpPr>
          <p:nvPr>
            <p:ph type="title"/>
          </p:nvPr>
        </p:nvSpPr>
        <p:spPr>
          <a:xfrm>
            <a:off x="88965" y="3097457"/>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Step 4</a:t>
            </a:r>
            <a:r>
              <a:rPr lang="en-US" sz="3100" b="1" dirty="0">
                <a:solidFill>
                  <a:srgbClr val="002060"/>
                </a:solidFill>
                <a:latin typeface="Times New Roman" panose="02020603050405020304" pitchFamily="18" charset="0"/>
                <a:cs typeface="Times New Roman" panose="02020603050405020304" pitchFamily="18" charset="0"/>
              </a:rPr>
              <a:t>: Consider your ideal sampling size. </a:t>
            </a:r>
            <a:r>
              <a:rPr lang="en-US" sz="3100" b="1" dirty="0" smtClean="0">
                <a:solidFill>
                  <a:srgbClr val="002060"/>
                </a:solidFill>
                <a:latin typeface="Times New Roman" panose="02020603050405020304" pitchFamily="18" charset="0"/>
                <a:cs typeface="Times New Roman" panose="02020603050405020304" pitchFamily="18" charset="0"/>
              </a:rPr>
              <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Qualitative research methods don't rely as heavily on large sample sizes as quantitative methods, but they can </a:t>
            </a:r>
            <a:r>
              <a:rPr lang="en-US" sz="3100" b="1" dirty="0" smtClean="0">
                <a:solidFill>
                  <a:srgbClr val="7030A0"/>
                </a:solidFill>
                <a:latin typeface="Times New Roman" panose="02020603050405020304" pitchFamily="18" charset="0"/>
                <a:cs typeface="Times New Roman" panose="02020603050405020304" pitchFamily="18" charset="0"/>
              </a:rPr>
              <a:t> still </a:t>
            </a:r>
            <a:r>
              <a:rPr lang="en-US" sz="3100" b="1" dirty="0">
                <a:solidFill>
                  <a:srgbClr val="7030A0"/>
                </a:solidFill>
                <a:latin typeface="Times New Roman" panose="02020603050405020304" pitchFamily="18" charset="0"/>
                <a:cs typeface="Times New Roman" panose="02020603050405020304" pitchFamily="18" charset="0"/>
              </a:rPr>
              <a:t>yield important </a:t>
            </a:r>
            <a:r>
              <a:rPr lang="en-US" sz="3100" b="1" dirty="0" smtClean="0">
                <a:solidFill>
                  <a:srgbClr val="7030A0"/>
                </a:solidFill>
                <a:latin typeface="Times New Roman" panose="02020603050405020304" pitchFamily="18" charset="0"/>
                <a:cs typeface="Times New Roman" panose="02020603050405020304" pitchFamily="18" charset="0"/>
              </a:rPr>
              <a:t> insights and  </a:t>
            </a:r>
            <a:r>
              <a:rPr lang="en-US" sz="3100" b="1" dirty="0">
                <a:solidFill>
                  <a:srgbClr val="7030A0"/>
                </a:solidFill>
                <a:latin typeface="Times New Roman" panose="02020603050405020304" pitchFamily="18" charset="0"/>
                <a:cs typeface="Times New Roman" panose="02020603050405020304" pitchFamily="18" charset="0"/>
              </a:rPr>
              <a:t>findings</a:t>
            </a:r>
            <a:r>
              <a:rPr lang="en-US" sz="3100" b="1" dirty="0" smtClean="0">
                <a:solidFill>
                  <a:srgbClr val="7030A0"/>
                </a:solidFill>
                <a:latin typeface="Times New Roman" panose="02020603050405020304" pitchFamily="18" charset="0"/>
                <a:cs typeface="Times New Roman" panose="02020603050405020304" pitchFamily="18" charset="0"/>
              </a:rPr>
              <a:t>.</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r>
            <a:br>
              <a:rPr lang="en-US" sz="3100" b="1" dirty="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a:t>
            </a:r>
            <a:r>
              <a:rPr lang="en-US" sz="3100" b="1" dirty="0" smtClean="0">
                <a:solidFill>
                  <a:srgbClr val="7030A0"/>
                </a:solidFill>
                <a:latin typeface="Times New Roman" panose="02020603050405020304" pitchFamily="18" charset="0"/>
                <a:cs typeface="Times New Roman" panose="02020603050405020304" pitchFamily="18" charset="0"/>
              </a:rPr>
              <a:t>Your   research  budget  and  available  financial  resources </a:t>
            </a:r>
            <a:r>
              <a:rPr lang="en-US" sz="3100" b="1" dirty="0">
                <a:solidFill>
                  <a:srgbClr val="7030A0"/>
                </a:solidFill>
                <a:latin typeface="Times New Roman" panose="02020603050405020304" pitchFamily="18" charset="0"/>
                <a:cs typeface="Times New Roman" panose="02020603050405020304" pitchFamily="18" charset="0"/>
              </a:rPr>
              <a:t/>
            </a:r>
            <a:br>
              <a:rPr lang="en-US" sz="3100" b="1" dirty="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should also be considered.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r>
            <a:br>
              <a:rPr lang="en-US" sz="3100" b="1" dirty="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Ex. Since  </a:t>
            </a:r>
            <a:r>
              <a:rPr lang="en-US" sz="3100" b="1" dirty="0">
                <a:solidFill>
                  <a:srgbClr val="7030A0"/>
                </a:solidFill>
                <a:latin typeface="Times New Roman" panose="02020603050405020304" pitchFamily="18" charset="0"/>
                <a:cs typeface="Times New Roman" panose="02020603050405020304" pitchFamily="18" charset="0"/>
              </a:rPr>
              <a:t>it's unlikely that </a:t>
            </a:r>
            <a:r>
              <a:rPr lang="en-US" sz="3100" b="1" dirty="0" smtClean="0">
                <a:solidFill>
                  <a:srgbClr val="7030A0"/>
                </a:solidFill>
                <a:latin typeface="Times New Roman" panose="02020603050405020304" pitchFamily="18" charset="0"/>
                <a:cs typeface="Times New Roman" panose="02020603050405020304" pitchFamily="18" charset="0"/>
              </a:rPr>
              <a:t>you  have  </a:t>
            </a:r>
            <a:r>
              <a:rPr lang="en-US" sz="3100" b="1" dirty="0">
                <a:solidFill>
                  <a:srgbClr val="7030A0"/>
                </a:solidFill>
                <a:latin typeface="Times New Roman" panose="02020603050405020304" pitchFamily="18" charset="0"/>
                <a:cs typeface="Times New Roman" panose="02020603050405020304" pitchFamily="18" charset="0"/>
              </a:rPr>
              <a:t>the funding </a:t>
            </a:r>
            <a:r>
              <a:rPr lang="en-US" sz="3100" b="1" dirty="0" smtClean="0">
                <a:solidFill>
                  <a:srgbClr val="7030A0"/>
                </a:solidFill>
                <a:latin typeface="Times New Roman" panose="02020603050405020304" pitchFamily="18" charset="0"/>
                <a:cs typeface="Times New Roman" panose="02020603050405020304" pitchFamily="18" charset="0"/>
              </a:rPr>
              <a:t>to  </a:t>
            </a:r>
            <a:r>
              <a:rPr lang="en-US" sz="3100" b="1" dirty="0">
                <a:solidFill>
                  <a:srgbClr val="7030A0"/>
                </a:solidFill>
                <a:latin typeface="Times New Roman" panose="02020603050405020304" pitchFamily="18" charset="0"/>
                <a:cs typeface="Times New Roman" panose="02020603050405020304" pitchFamily="18" charset="0"/>
              </a:rPr>
              <a:t>be able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to  study  the significance  of  using  QAA  everywhere  in </a:t>
            </a:r>
            <a:r>
              <a:rPr lang="en-US" sz="3100" b="1" dirty="0">
                <a:solidFill>
                  <a:srgbClr val="7030A0"/>
                </a:solidFill>
                <a:latin typeface="Times New Roman" panose="02020603050405020304" pitchFamily="18" charset="0"/>
                <a:cs typeface="Times New Roman" panose="02020603050405020304" pitchFamily="18" charset="0"/>
              </a:rPr>
              <a:t>the </a:t>
            </a:r>
            <a:r>
              <a:rPr lang="en-US" sz="3100" b="1" dirty="0" smtClean="0">
                <a:solidFill>
                  <a:srgbClr val="7030A0"/>
                </a:solidFill>
                <a:latin typeface="Times New Roman" panose="02020603050405020304" pitchFamily="18" charset="0"/>
                <a:cs typeface="Times New Roman" panose="02020603050405020304" pitchFamily="18" charset="0"/>
              </a:rPr>
              <a:t>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GCC,  perhaps  you choose  to </a:t>
            </a:r>
            <a:r>
              <a:rPr lang="en-US" sz="3100" b="1" dirty="0">
                <a:solidFill>
                  <a:srgbClr val="7030A0"/>
                </a:solidFill>
                <a:latin typeface="Times New Roman" panose="02020603050405020304" pitchFamily="18" charset="0"/>
                <a:cs typeface="Times New Roman" panose="02020603050405020304" pitchFamily="18" charset="0"/>
              </a:rPr>
              <a:t>narrow your study to a major </a:t>
            </a:r>
            <a:r>
              <a:rPr lang="en-US" sz="3100" b="1" dirty="0" smtClean="0">
                <a:solidFill>
                  <a:srgbClr val="7030A0"/>
                </a:solidFill>
                <a:latin typeface="Times New Roman" panose="02020603050405020304" pitchFamily="18" charset="0"/>
                <a:cs typeface="Times New Roman" panose="02020603050405020304" pitchFamily="18" charset="0"/>
              </a:rPr>
              <a:t>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urban </a:t>
            </a:r>
            <a:r>
              <a:rPr lang="en-US" sz="3100" b="1" dirty="0">
                <a:solidFill>
                  <a:srgbClr val="7030A0"/>
                </a:solidFill>
                <a:latin typeface="Times New Roman" panose="02020603050405020304" pitchFamily="18" charset="0"/>
                <a:cs typeface="Times New Roman" panose="02020603050405020304" pitchFamily="18" charset="0"/>
              </a:rPr>
              <a:t>area (like </a:t>
            </a:r>
            <a:r>
              <a:rPr lang="en-US" sz="3100" b="1" dirty="0" smtClean="0">
                <a:solidFill>
                  <a:srgbClr val="7030A0"/>
                </a:solidFill>
                <a:latin typeface="Times New Roman" panose="02020603050405020304" pitchFamily="18" charset="0"/>
                <a:cs typeface="Times New Roman" panose="02020603050405020304" pitchFamily="18" charset="0"/>
              </a:rPr>
              <a:t>Bahrain).</a:t>
            </a: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a:t>
            </a:r>
            <a:endParaRPr lang="en-US" sz="27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846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21987" y="477109"/>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11</a:t>
            </a:fld>
            <a:endParaRPr lang="en-US">
              <a:solidFill>
                <a:prstClr val="black">
                  <a:tint val="75000"/>
                </a:prstClr>
              </a:solidFill>
            </a:endParaRPr>
          </a:p>
        </p:txBody>
      </p:sp>
      <p:sp>
        <p:nvSpPr>
          <p:cNvPr id="3" name="Title 2"/>
          <p:cNvSpPr>
            <a:spLocks noGrp="1"/>
          </p:cNvSpPr>
          <p:nvPr>
            <p:ph type="title"/>
          </p:nvPr>
        </p:nvSpPr>
        <p:spPr>
          <a:xfrm>
            <a:off x="88965" y="3082467"/>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Step 4</a:t>
            </a:r>
            <a:r>
              <a:rPr lang="en-US" sz="3100" b="1" dirty="0">
                <a:solidFill>
                  <a:srgbClr val="002060"/>
                </a:solidFill>
                <a:latin typeface="Times New Roman" panose="02020603050405020304" pitchFamily="18" charset="0"/>
                <a:cs typeface="Times New Roman" panose="02020603050405020304" pitchFamily="18" charset="0"/>
              </a:rPr>
              <a:t>: Consider your ideal sampling size. </a:t>
            </a:r>
            <a:r>
              <a:rPr lang="en-US" sz="3100" b="1" dirty="0" smtClean="0">
                <a:solidFill>
                  <a:srgbClr val="002060"/>
                </a:solidFill>
                <a:latin typeface="Times New Roman" panose="02020603050405020304" pitchFamily="18" charset="0"/>
                <a:cs typeface="Times New Roman" panose="02020603050405020304" pitchFamily="18" charset="0"/>
              </a:rPr>
              <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Consider   the   possible  </a:t>
            </a:r>
            <a:r>
              <a:rPr lang="en-US" sz="3100" b="1" dirty="0">
                <a:solidFill>
                  <a:srgbClr val="7030A0"/>
                </a:solidFill>
                <a:latin typeface="Times New Roman" panose="02020603050405020304" pitchFamily="18" charset="0"/>
                <a:cs typeface="Times New Roman" panose="02020603050405020304" pitchFamily="18" charset="0"/>
              </a:rPr>
              <a:t>outcomes</a:t>
            </a:r>
            <a:r>
              <a:rPr lang="en-US" sz="3100" b="1" dirty="0" smtClean="0">
                <a:solidFill>
                  <a:srgbClr val="7030A0"/>
                </a:solidFill>
                <a:latin typeface="Times New Roman" panose="02020603050405020304" pitchFamily="18" charset="0"/>
                <a:cs typeface="Times New Roman" panose="02020603050405020304" pitchFamily="18" charset="0"/>
              </a:rPr>
              <a:t>.  </a:t>
            </a:r>
            <a:r>
              <a:rPr lang="en-US" sz="3100" b="1" dirty="0">
                <a:solidFill>
                  <a:srgbClr val="7030A0"/>
                </a:solidFill>
                <a:latin typeface="Times New Roman" panose="02020603050405020304" pitchFamily="18" charset="0"/>
                <a:cs typeface="Times New Roman" panose="02020603050405020304" pitchFamily="18" charset="0"/>
              </a:rPr>
              <a:t>Because </a:t>
            </a:r>
            <a:r>
              <a:rPr lang="en-US" sz="3100" b="1" dirty="0" smtClean="0">
                <a:solidFill>
                  <a:srgbClr val="7030A0"/>
                </a:solidFill>
                <a:latin typeface="Times New Roman" panose="02020603050405020304" pitchFamily="18" charset="0"/>
                <a:cs typeface="Times New Roman" panose="02020603050405020304" pitchFamily="18" charset="0"/>
              </a:rPr>
              <a:t>  qualitative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methodologies  are </a:t>
            </a:r>
            <a:r>
              <a:rPr lang="en-US" sz="3100" b="1" dirty="0">
                <a:solidFill>
                  <a:srgbClr val="7030A0"/>
                </a:solidFill>
                <a:latin typeface="Times New Roman" panose="02020603050405020304" pitchFamily="18" charset="0"/>
                <a:cs typeface="Times New Roman" panose="02020603050405020304" pitchFamily="18" charset="0"/>
              </a:rPr>
              <a:t>generally quite broad, there </a:t>
            </a:r>
            <a:r>
              <a:rPr lang="en-US" sz="3100" b="1" dirty="0" smtClean="0">
                <a:solidFill>
                  <a:srgbClr val="7030A0"/>
                </a:solidFill>
                <a:latin typeface="Times New Roman" panose="02020603050405020304" pitchFamily="18" charset="0"/>
                <a:cs typeface="Times New Roman" panose="02020603050405020304" pitchFamily="18" charset="0"/>
              </a:rPr>
              <a:t>is </a:t>
            </a:r>
            <a:r>
              <a:rPr lang="en-US" sz="3100" b="1" dirty="0">
                <a:solidFill>
                  <a:srgbClr val="7030A0"/>
                </a:solidFill>
                <a:latin typeface="Times New Roman" panose="02020603050405020304" pitchFamily="18" charset="0"/>
                <a:cs typeface="Times New Roman" panose="02020603050405020304" pitchFamily="18" charset="0"/>
              </a:rPr>
              <a:t>almost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always  the </a:t>
            </a:r>
            <a:r>
              <a:rPr lang="en-US" sz="3100" b="1" dirty="0">
                <a:solidFill>
                  <a:srgbClr val="7030A0"/>
                </a:solidFill>
                <a:latin typeface="Times New Roman" panose="02020603050405020304" pitchFamily="18" charset="0"/>
                <a:cs typeface="Times New Roman" panose="02020603050405020304" pitchFamily="18" charset="0"/>
              </a:rPr>
              <a:t>possibility that some useful data will </a:t>
            </a:r>
            <a:r>
              <a:rPr lang="en-US" sz="3100" b="1" dirty="0" smtClean="0">
                <a:solidFill>
                  <a:srgbClr val="7030A0"/>
                </a:solidFill>
                <a:latin typeface="Times New Roman" panose="02020603050405020304" pitchFamily="18" charset="0"/>
                <a:cs typeface="Times New Roman" panose="02020603050405020304" pitchFamily="18" charset="0"/>
              </a:rPr>
              <a:t> became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visible of the </a:t>
            </a:r>
            <a:r>
              <a:rPr lang="en-US" sz="3100" b="1" dirty="0">
                <a:solidFill>
                  <a:srgbClr val="7030A0"/>
                </a:solidFill>
                <a:latin typeface="Times New Roman" panose="02020603050405020304" pitchFamily="18" charset="0"/>
                <a:cs typeface="Times New Roman" panose="02020603050405020304" pitchFamily="18" charset="0"/>
              </a:rPr>
              <a:t>research.</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r>
            <a:br>
              <a:rPr lang="en-US" sz="3100" b="1" dirty="0">
                <a:solidFill>
                  <a:srgbClr val="7030A0"/>
                </a:solidFill>
                <a:latin typeface="Times New Roman" panose="02020603050405020304" pitchFamily="18" charset="0"/>
                <a:cs typeface="Times New Roman" panose="02020603050405020304" pitchFamily="18" charset="0"/>
              </a:rPr>
            </a:br>
            <a:endParaRPr lang="en-US" sz="27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658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841515" y="4595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12</a:t>
            </a:fld>
            <a:endParaRPr lang="en-US">
              <a:solidFill>
                <a:prstClr val="black">
                  <a:tint val="75000"/>
                </a:prstClr>
              </a:solidFill>
            </a:endParaRPr>
          </a:p>
        </p:txBody>
      </p:sp>
      <p:sp>
        <p:nvSpPr>
          <p:cNvPr id="3" name="Title 2"/>
          <p:cNvSpPr>
            <a:spLocks noGrp="1"/>
          </p:cNvSpPr>
          <p:nvPr>
            <p:ph type="title"/>
          </p:nvPr>
        </p:nvSpPr>
        <p:spPr>
          <a:xfrm>
            <a:off x="0" y="3228366"/>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Step 5: </a:t>
            </a:r>
            <a:r>
              <a:rPr lang="en-US" sz="3100" b="1" dirty="0">
                <a:solidFill>
                  <a:srgbClr val="002060"/>
                </a:solidFill>
                <a:latin typeface="Times New Roman" panose="02020603050405020304" pitchFamily="18" charset="0"/>
                <a:cs typeface="Times New Roman" panose="02020603050405020304" pitchFamily="18" charset="0"/>
              </a:rPr>
              <a:t>Choose a qualitative research </a:t>
            </a:r>
            <a:r>
              <a:rPr lang="en-US" sz="3100" b="1" dirty="0" smtClean="0">
                <a:solidFill>
                  <a:srgbClr val="002060"/>
                </a:solidFill>
                <a:latin typeface="Times New Roman" panose="02020603050405020304" pitchFamily="18" charset="0"/>
                <a:cs typeface="Times New Roman" panose="02020603050405020304" pitchFamily="18" charset="0"/>
              </a:rPr>
              <a:t>methodology</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a:solidFill>
                  <a:srgbClr val="002060"/>
                </a:solidFill>
                <a:latin typeface="Times New Roman" panose="02020603050405020304" pitchFamily="18" charset="0"/>
                <a:cs typeface="Times New Roman" panose="02020603050405020304" pitchFamily="18" charset="0"/>
              </a:rPr>
              <a:t/>
            </a:r>
            <a:br>
              <a:rPr lang="en-US" sz="3100" b="1" dirty="0">
                <a:solidFill>
                  <a:srgbClr val="00206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*There </a:t>
            </a:r>
            <a:r>
              <a:rPr lang="en-US" sz="2700" b="1" dirty="0">
                <a:solidFill>
                  <a:srgbClr val="7030A0"/>
                </a:solidFill>
                <a:latin typeface="Times New Roman" panose="02020603050405020304" pitchFamily="18" charset="0"/>
                <a:cs typeface="Times New Roman" panose="02020603050405020304" pitchFamily="18" charset="0"/>
              </a:rPr>
              <a:t>are a number of accepted </a:t>
            </a:r>
            <a:r>
              <a:rPr lang="en-US" sz="2700" b="1" dirty="0" smtClean="0">
                <a:solidFill>
                  <a:srgbClr val="7030A0"/>
                </a:solidFill>
                <a:latin typeface="Times New Roman" panose="02020603050405020304" pitchFamily="18" charset="0"/>
                <a:cs typeface="Times New Roman" panose="02020603050405020304" pitchFamily="18" charset="0"/>
              </a:rPr>
              <a:t>methodologies:</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a:t>
            </a: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Action </a:t>
            </a:r>
            <a:r>
              <a:rPr lang="en-US" sz="2700" b="1" dirty="0">
                <a:solidFill>
                  <a:srgbClr val="7030A0"/>
                </a:solidFill>
                <a:latin typeface="Times New Roman" panose="02020603050405020304" pitchFamily="18" charset="0"/>
                <a:cs typeface="Times New Roman" panose="02020603050405020304" pitchFamily="18" charset="0"/>
              </a:rPr>
              <a:t>Research – Action research focuses </a:t>
            </a:r>
            <a:r>
              <a:rPr lang="en-US" sz="2700" b="1" dirty="0" smtClean="0">
                <a:solidFill>
                  <a:srgbClr val="7030A0"/>
                </a:solidFill>
                <a:latin typeface="Times New Roman" panose="02020603050405020304" pitchFamily="18" charset="0"/>
                <a:cs typeface="Times New Roman" panose="02020603050405020304" pitchFamily="18" charset="0"/>
              </a:rPr>
              <a:t> on  </a:t>
            </a:r>
            <a:r>
              <a:rPr lang="en-US" sz="2700" b="1" dirty="0" smtClean="0">
                <a:solidFill>
                  <a:srgbClr val="FF0000"/>
                </a:solidFill>
                <a:latin typeface="Times New Roman" panose="02020603050405020304" pitchFamily="18" charset="0"/>
                <a:cs typeface="Times New Roman" panose="02020603050405020304" pitchFamily="18" charset="0"/>
              </a:rPr>
              <a:t>solving </a:t>
            </a:r>
            <a:r>
              <a:rPr lang="en-US" sz="2700" b="1" dirty="0">
                <a:solidFill>
                  <a:srgbClr val="FF0000"/>
                </a:solidFill>
                <a:latin typeface="Times New Roman" panose="02020603050405020304" pitchFamily="18" charset="0"/>
                <a:cs typeface="Times New Roman" panose="02020603050405020304" pitchFamily="18" charset="0"/>
              </a:rPr>
              <a:t>an </a:t>
            </a:r>
            <a:r>
              <a:rPr lang="en-US" sz="2700" b="1" dirty="0" smtClean="0">
                <a:solidFill>
                  <a:srgbClr val="FF0000"/>
                </a:solidFill>
                <a:latin typeface="Times New Roman" panose="02020603050405020304" pitchFamily="18" charset="0"/>
                <a:cs typeface="Times New Roman" panose="02020603050405020304" pitchFamily="18" charset="0"/>
              </a:rPr>
              <a:t>immediate</a:t>
            </a:r>
            <a:br>
              <a:rPr lang="en-US" sz="2700" b="1" dirty="0" smtClean="0">
                <a:solidFill>
                  <a:srgbClr val="FF0000"/>
                </a:solidFill>
                <a:latin typeface="Times New Roman" panose="02020603050405020304" pitchFamily="18" charset="0"/>
                <a:cs typeface="Times New Roman" panose="02020603050405020304" pitchFamily="18" charset="0"/>
              </a:rPr>
            </a:br>
            <a:r>
              <a:rPr lang="en-US" sz="2700" b="1" dirty="0" smtClean="0">
                <a:solidFill>
                  <a:srgbClr val="FF0000"/>
                </a:solidFill>
                <a:latin typeface="Times New Roman" panose="02020603050405020304" pitchFamily="18" charset="0"/>
                <a:cs typeface="Times New Roman" panose="02020603050405020304" pitchFamily="18" charset="0"/>
              </a:rPr>
              <a:t>                                   problem </a:t>
            </a:r>
            <a:r>
              <a:rPr lang="en-US" sz="2700" b="1" dirty="0">
                <a:solidFill>
                  <a:srgbClr val="FF0000"/>
                </a:solidFill>
                <a:latin typeface="Times New Roman" panose="02020603050405020304" pitchFamily="18" charset="0"/>
                <a:cs typeface="Times New Roman" panose="02020603050405020304" pitchFamily="18" charset="0"/>
              </a:rPr>
              <a:t>or working </a:t>
            </a:r>
            <a:r>
              <a:rPr lang="en-US" sz="2700" b="1" dirty="0" smtClean="0">
                <a:solidFill>
                  <a:srgbClr val="FF0000"/>
                </a:solidFill>
                <a:latin typeface="Times New Roman" panose="02020603050405020304" pitchFamily="18" charset="0"/>
                <a:cs typeface="Times New Roman" panose="02020603050405020304" pitchFamily="18" charset="0"/>
              </a:rPr>
              <a:t>with  </a:t>
            </a:r>
            <a:r>
              <a:rPr lang="en-US" sz="2700" b="1" dirty="0">
                <a:solidFill>
                  <a:srgbClr val="FF0000"/>
                </a:solidFill>
                <a:latin typeface="Times New Roman" panose="02020603050405020304" pitchFamily="18" charset="0"/>
                <a:cs typeface="Times New Roman" panose="02020603050405020304" pitchFamily="18" charset="0"/>
              </a:rPr>
              <a:t>others </a:t>
            </a:r>
            <a:r>
              <a:rPr lang="en-US" sz="2700" b="1" dirty="0" smtClean="0">
                <a:solidFill>
                  <a:srgbClr val="FF0000"/>
                </a:solidFill>
                <a:latin typeface="Times New Roman" panose="02020603050405020304" pitchFamily="18" charset="0"/>
                <a:cs typeface="Times New Roman" panose="02020603050405020304" pitchFamily="18" charset="0"/>
              </a:rPr>
              <a:t> on a problem</a:t>
            </a:r>
            <a:r>
              <a:rPr lang="en-US" sz="2700" b="1" dirty="0" smtClean="0">
                <a:solidFill>
                  <a:srgbClr val="7030A0"/>
                </a:solidFill>
                <a:latin typeface="Times New Roman" panose="02020603050405020304" pitchFamily="18" charset="0"/>
                <a:cs typeface="Times New Roman" panose="02020603050405020304" pitchFamily="18" charset="0"/>
              </a:rPr>
              <a:t> to</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solve and </a:t>
            </a:r>
            <a:r>
              <a:rPr lang="en-US" sz="2700" b="1" dirty="0">
                <a:solidFill>
                  <a:srgbClr val="7030A0"/>
                </a:solidFill>
                <a:latin typeface="Times New Roman" panose="02020603050405020304" pitchFamily="18" charset="0"/>
                <a:cs typeface="Times New Roman" panose="02020603050405020304" pitchFamily="18" charset="0"/>
              </a:rPr>
              <a:t>address </a:t>
            </a:r>
            <a:r>
              <a:rPr lang="en-US" sz="2700" b="1" dirty="0" smtClean="0">
                <a:solidFill>
                  <a:srgbClr val="7030A0"/>
                </a:solidFill>
                <a:latin typeface="Times New Roman" panose="02020603050405020304" pitchFamily="18" charset="0"/>
                <a:cs typeface="Times New Roman" panose="02020603050405020304" pitchFamily="18" charset="0"/>
              </a:rPr>
              <a:t>particular issues.</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a:t>
            </a: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Ethnography </a:t>
            </a:r>
            <a:r>
              <a:rPr lang="en-US" sz="2700" b="1" dirty="0">
                <a:solidFill>
                  <a:srgbClr val="7030A0"/>
                </a:solidFill>
                <a:latin typeface="Times New Roman" panose="02020603050405020304" pitchFamily="18" charset="0"/>
                <a:cs typeface="Times New Roman" panose="02020603050405020304" pitchFamily="18" charset="0"/>
              </a:rPr>
              <a:t>– Ethnography </a:t>
            </a:r>
            <a:r>
              <a:rPr lang="en-US" sz="2700" b="1" dirty="0" smtClean="0">
                <a:solidFill>
                  <a:srgbClr val="7030A0"/>
                </a:solidFill>
                <a:latin typeface="Times New Roman" panose="02020603050405020304" pitchFamily="18" charset="0"/>
                <a:cs typeface="Times New Roman" panose="02020603050405020304" pitchFamily="18" charset="0"/>
              </a:rPr>
              <a:t>is  </a:t>
            </a:r>
            <a:r>
              <a:rPr lang="en-US" sz="2700" b="1" dirty="0">
                <a:solidFill>
                  <a:srgbClr val="7030A0"/>
                </a:solidFill>
                <a:latin typeface="Times New Roman" panose="02020603050405020304" pitchFamily="18" charset="0"/>
                <a:cs typeface="Times New Roman" panose="02020603050405020304" pitchFamily="18" charset="0"/>
              </a:rPr>
              <a:t>the </a:t>
            </a:r>
            <a:r>
              <a:rPr lang="en-US" sz="2700" b="1" dirty="0">
                <a:solidFill>
                  <a:srgbClr val="FF0000"/>
                </a:solidFill>
                <a:latin typeface="Times New Roman" panose="02020603050405020304" pitchFamily="18" charset="0"/>
                <a:cs typeface="Times New Roman" panose="02020603050405020304" pitchFamily="18" charset="0"/>
              </a:rPr>
              <a:t>study of </a:t>
            </a:r>
            <a:r>
              <a:rPr lang="en-US" sz="2700" b="1" dirty="0" smtClean="0">
                <a:solidFill>
                  <a:srgbClr val="FF0000"/>
                </a:solidFill>
                <a:latin typeface="Times New Roman" panose="02020603050405020304" pitchFamily="18" charset="0"/>
                <a:cs typeface="Times New Roman" panose="02020603050405020304" pitchFamily="18" charset="0"/>
              </a:rPr>
              <a:t> human </a:t>
            </a:r>
            <a:r>
              <a:rPr lang="en-US" sz="2700" b="1" dirty="0">
                <a:solidFill>
                  <a:srgbClr val="FF0000"/>
                </a:solidFill>
                <a:latin typeface="Times New Roman" panose="02020603050405020304" pitchFamily="18" charset="0"/>
                <a:cs typeface="Times New Roman" panose="02020603050405020304" pitchFamily="18" charset="0"/>
              </a:rPr>
              <a:t>interaction </a:t>
            </a:r>
            <a:r>
              <a:rPr lang="en-US" sz="2700" b="1" dirty="0" smtClean="0">
                <a:solidFill>
                  <a:srgbClr val="FF0000"/>
                </a:solidFill>
                <a:latin typeface="Times New Roman" panose="02020603050405020304" pitchFamily="18" charset="0"/>
                <a:cs typeface="Times New Roman" panose="02020603050405020304" pitchFamily="18" charset="0"/>
              </a:rPr>
              <a:t>and </a:t>
            </a:r>
            <a:br>
              <a:rPr lang="en-US" sz="2700" b="1" dirty="0" smtClean="0">
                <a:solidFill>
                  <a:srgbClr val="FF0000"/>
                </a:solidFill>
                <a:latin typeface="Times New Roman" panose="02020603050405020304" pitchFamily="18" charset="0"/>
                <a:cs typeface="Times New Roman" panose="02020603050405020304" pitchFamily="18" charset="0"/>
              </a:rPr>
            </a:b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                             communities   through   direct   participation      and </a:t>
            </a:r>
            <a:br>
              <a:rPr lang="en-US" sz="2700" b="1" dirty="0" smtClean="0">
                <a:solidFill>
                  <a:srgbClr val="FF0000"/>
                </a:solidFill>
                <a:latin typeface="Times New Roman" panose="02020603050405020304" pitchFamily="18" charset="0"/>
                <a:cs typeface="Times New Roman" panose="02020603050405020304" pitchFamily="18" charset="0"/>
              </a:rPr>
            </a:b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                             observation </a:t>
            </a:r>
            <a:r>
              <a:rPr lang="en-US" sz="2700" b="1" dirty="0">
                <a:solidFill>
                  <a:srgbClr val="FF0000"/>
                </a:solidFill>
                <a:latin typeface="Times New Roman" panose="02020603050405020304" pitchFamily="18" charset="0"/>
                <a:cs typeface="Times New Roman" panose="02020603050405020304" pitchFamily="18" charset="0"/>
              </a:rPr>
              <a:t>within the community</a:t>
            </a:r>
            <a:r>
              <a:rPr lang="en-US" sz="2700" b="1" dirty="0">
                <a:solidFill>
                  <a:srgbClr val="7030A0"/>
                </a:solidFill>
                <a:latin typeface="Times New Roman" panose="02020603050405020304" pitchFamily="18" charset="0"/>
                <a:cs typeface="Times New Roman" panose="02020603050405020304" pitchFamily="18" charset="0"/>
              </a:rPr>
              <a:t> you </a:t>
            </a:r>
            <a:r>
              <a:rPr lang="en-US" sz="2700" b="1" dirty="0" smtClean="0">
                <a:solidFill>
                  <a:srgbClr val="7030A0"/>
                </a:solidFill>
                <a:latin typeface="Times New Roman" panose="02020603050405020304" pitchFamily="18" charset="0"/>
                <a:cs typeface="Times New Roman" panose="02020603050405020304" pitchFamily="18" charset="0"/>
              </a:rPr>
              <a:t>wish to study.</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Ethnographic  research  </a:t>
            </a:r>
            <a:r>
              <a:rPr lang="en-US" sz="2700" b="1" dirty="0">
                <a:solidFill>
                  <a:srgbClr val="7030A0"/>
                </a:solidFill>
                <a:latin typeface="Times New Roman" panose="02020603050405020304" pitchFamily="18" charset="0"/>
                <a:cs typeface="Times New Roman" panose="02020603050405020304" pitchFamily="18" charset="0"/>
              </a:rPr>
              <a:t>comes </a:t>
            </a:r>
            <a:r>
              <a:rPr lang="en-US" sz="2700" b="1" dirty="0" smtClean="0">
                <a:solidFill>
                  <a:srgbClr val="7030A0"/>
                </a:solidFill>
                <a:latin typeface="Times New Roman" panose="02020603050405020304" pitchFamily="18" charset="0"/>
                <a:cs typeface="Times New Roman" panose="02020603050405020304" pitchFamily="18" charset="0"/>
              </a:rPr>
              <a:t> from the discipline </a:t>
            </a:r>
            <a:r>
              <a:rPr lang="en-US" sz="2700" b="1" dirty="0">
                <a:solidFill>
                  <a:srgbClr val="7030A0"/>
                </a:solidFill>
                <a:latin typeface="Times New Roman" panose="02020603050405020304" pitchFamily="18" charset="0"/>
                <a:cs typeface="Times New Roman" panose="02020603050405020304" pitchFamily="18" charset="0"/>
              </a:rPr>
              <a:t>of </a:t>
            </a:r>
            <a:r>
              <a:rPr lang="en-US" sz="2700" b="1" dirty="0" smtClean="0">
                <a:solidFill>
                  <a:srgbClr val="7030A0"/>
                </a:solidFill>
                <a:latin typeface="Times New Roman" panose="02020603050405020304" pitchFamily="18" charset="0"/>
                <a:cs typeface="Times New Roman" panose="02020603050405020304" pitchFamily="18" charset="0"/>
              </a:rPr>
              <a:t>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social </a:t>
            </a:r>
            <a:r>
              <a:rPr lang="en-US" sz="2700" b="1" dirty="0">
                <a:solidFill>
                  <a:srgbClr val="7030A0"/>
                </a:solidFill>
                <a:latin typeface="Times New Roman" panose="02020603050405020304" pitchFamily="18" charset="0"/>
                <a:cs typeface="Times New Roman" panose="02020603050405020304" pitchFamily="18" charset="0"/>
              </a:rPr>
              <a:t>and cultural </a:t>
            </a:r>
            <a:r>
              <a:rPr lang="en-US" sz="2700" b="1" dirty="0" smtClean="0">
                <a:solidFill>
                  <a:srgbClr val="7030A0"/>
                </a:solidFill>
                <a:latin typeface="Times New Roman" panose="02020603050405020304" pitchFamily="18" charset="0"/>
                <a:cs typeface="Times New Roman" panose="02020603050405020304" pitchFamily="18" charset="0"/>
              </a:rPr>
              <a:t>anthropology. </a:t>
            </a: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endParaRPr lang="en-US" sz="2700" b="1" dirty="0">
              <a:solidFill>
                <a:srgbClr val="7030A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0" y="29501"/>
            <a:ext cx="2413416" cy="1614808"/>
          </a:xfrm>
          <a:prstGeom prst="rect">
            <a:avLst/>
          </a:prstGeom>
        </p:spPr>
      </p:pic>
    </p:spTree>
    <p:extLst>
      <p:ext uri="{BB962C8B-B14F-4D97-AF65-F5344CB8AC3E}">
        <p14:creationId xmlns:p14="http://schemas.microsoft.com/office/powerpoint/2010/main" val="3371128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841515" y="4595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13</a:t>
            </a:fld>
            <a:endParaRPr lang="en-US">
              <a:solidFill>
                <a:prstClr val="black">
                  <a:tint val="75000"/>
                </a:prstClr>
              </a:solidFill>
            </a:endParaRPr>
          </a:p>
        </p:txBody>
      </p:sp>
      <p:sp>
        <p:nvSpPr>
          <p:cNvPr id="3" name="Title 2"/>
          <p:cNvSpPr>
            <a:spLocks noGrp="1"/>
          </p:cNvSpPr>
          <p:nvPr>
            <p:ph type="title"/>
          </p:nvPr>
        </p:nvSpPr>
        <p:spPr>
          <a:xfrm>
            <a:off x="0" y="3300047"/>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Step 5: </a:t>
            </a:r>
            <a:r>
              <a:rPr lang="en-US" sz="3100" b="1" dirty="0">
                <a:solidFill>
                  <a:srgbClr val="002060"/>
                </a:solidFill>
                <a:latin typeface="Times New Roman" panose="02020603050405020304" pitchFamily="18" charset="0"/>
                <a:cs typeface="Times New Roman" panose="02020603050405020304" pitchFamily="18" charset="0"/>
              </a:rPr>
              <a:t>Choose a qualitative research </a:t>
            </a:r>
            <a:r>
              <a:rPr lang="en-US" sz="3100" b="1" dirty="0" smtClean="0">
                <a:solidFill>
                  <a:srgbClr val="002060"/>
                </a:solidFill>
                <a:latin typeface="Times New Roman" panose="02020603050405020304" pitchFamily="18" charset="0"/>
                <a:cs typeface="Times New Roman" panose="02020603050405020304" pitchFamily="18" charset="0"/>
              </a:rPr>
              <a:t>methodology</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a:solidFill>
                  <a:srgbClr val="002060"/>
                </a:solidFill>
                <a:latin typeface="Times New Roman" panose="02020603050405020304" pitchFamily="18" charset="0"/>
                <a:cs typeface="Times New Roman" panose="02020603050405020304" pitchFamily="18" charset="0"/>
              </a:rPr>
              <a:t/>
            </a:r>
            <a:br>
              <a:rPr lang="en-US" sz="3100" b="1" dirty="0">
                <a:solidFill>
                  <a:srgbClr val="002060"/>
                </a:solidFill>
                <a:latin typeface="Times New Roman" panose="02020603050405020304" pitchFamily="18" charset="0"/>
                <a:cs typeface="Times New Roman" panose="02020603050405020304" pitchFamily="18" charset="0"/>
              </a:rPr>
            </a:br>
            <a:r>
              <a:rPr lang="en-US" sz="3100" b="1" dirty="0" smtClean="0">
                <a:solidFill>
                  <a:srgbClr val="00206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Grounded </a:t>
            </a:r>
            <a:r>
              <a:rPr lang="en-US" sz="3100" b="1" dirty="0">
                <a:solidFill>
                  <a:srgbClr val="7030A0"/>
                </a:solidFill>
                <a:latin typeface="Times New Roman" panose="02020603050405020304" pitchFamily="18" charset="0"/>
                <a:cs typeface="Times New Roman" panose="02020603050405020304" pitchFamily="18" charset="0"/>
              </a:rPr>
              <a:t>Theory – </a:t>
            </a:r>
            <a:r>
              <a:rPr lang="en-US" sz="3100" b="1" dirty="0" smtClean="0">
                <a:solidFill>
                  <a:srgbClr val="7030A0"/>
                </a:solidFill>
                <a:latin typeface="Times New Roman" panose="02020603050405020304" pitchFamily="18" charset="0"/>
                <a:cs typeface="Times New Roman" panose="02020603050405020304" pitchFamily="18" charset="0"/>
              </a:rPr>
              <a:t>The  purpose  </a:t>
            </a:r>
            <a:r>
              <a:rPr lang="en-US" sz="3100" b="1" dirty="0">
                <a:solidFill>
                  <a:srgbClr val="7030A0"/>
                </a:solidFill>
                <a:latin typeface="Times New Roman" panose="02020603050405020304" pitchFamily="18" charset="0"/>
                <a:cs typeface="Times New Roman" panose="02020603050405020304" pitchFamily="18" charset="0"/>
              </a:rPr>
              <a:t>of </a:t>
            </a:r>
            <a:r>
              <a:rPr lang="en-US" sz="3100" b="1" dirty="0" smtClean="0">
                <a:solidFill>
                  <a:srgbClr val="7030A0"/>
                </a:solidFill>
                <a:latin typeface="Times New Roman" panose="02020603050405020304" pitchFamily="18" charset="0"/>
                <a:cs typeface="Times New Roman" panose="02020603050405020304" pitchFamily="18" charset="0"/>
              </a:rPr>
              <a:t> grounded  </a:t>
            </a:r>
            <a:r>
              <a:rPr lang="en-US" sz="3100" b="1" dirty="0">
                <a:solidFill>
                  <a:srgbClr val="7030A0"/>
                </a:solidFill>
                <a:latin typeface="Times New Roman" panose="02020603050405020304" pitchFamily="18" charset="0"/>
                <a:cs typeface="Times New Roman" panose="02020603050405020304" pitchFamily="18" charset="0"/>
              </a:rPr>
              <a:t>theory </a:t>
            </a:r>
            <a:r>
              <a:rPr lang="en-US" sz="3100" b="1" dirty="0" smtClean="0">
                <a:solidFill>
                  <a:srgbClr val="7030A0"/>
                </a:solidFill>
                <a:latin typeface="Times New Roman" panose="02020603050405020304" pitchFamily="18" charset="0"/>
                <a:cs typeface="Times New Roman" panose="02020603050405020304" pitchFamily="18" charset="0"/>
              </a:rPr>
              <a:t> is  </a:t>
            </a:r>
            <a:r>
              <a:rPr lang="en-US" sz="3100" b="1" dirty="0">
                <a:solidFill>
                  <a:srgbClr val="7030A0"/>
                </a:solidFill>
                <a:latin typeface="Times New Roman" panose="02020603050405020304" pitchFamily="18" charset="0"/>
                <a:cs typeface="Times New Roman" panose="02020603050405020304" pitchFamily="18" charset="0"/>
              </a:rPr>
              <a:t>to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FF0000"/>
                </a:solidFill>
                <a:latin typeface="Times New Roman" panose="02020603050405020304" pitchFamily="18" charset="0"/>
                <a:cs typeface="Times New Roman" panose="02020603050405020304" pitchFamily="18" charset="0"/>
              </a:rPr>
              <a:t>develop </a:t>
            </a:r>
            <a:r>
              <a:rPr lang="en-US" sz="3100" b="1" dirty="0">
                <a:solidFill>
                  <a:srgbClr val="FF0000"/>
                </a:solidFill>
                <a:latin typeface="Times New Roman" panose="02020603050405020304" pitchFamily="18" charset="0"/>
                <a:cs typeface="Times New Roman" panose="02020603050405020304" pitchFamily="18" charset="0"/>
              </a:rPr>
              <a:t>theory based on the data systematically collected and </a:t>
            </a:r>
            <a:r>
              <a:rPr lang="en-US" sz="3100" b="1" dirty="0" smtClean="0">
                <a:solidFill>
                  <a:srgbClr val="FF0000"/>
                </a:solidFill>
                <a:latin typeface="Times New Roman" panose="02020603050405020304" pitchFamily="18" charset="0"/>
                <a:cs typeface="Times New Roman" panose="02020603050405020304" pitchFamily="18" charset="0"/>
              </a:rPr>
              <a:t/>
            </a:r>
            <a:br>
              <a:rPr lang="en-US" sz="3100" b="1" dirty="0" smtClean="0">
                <a:solidFill>
                  <a:srgbClr val="FF0000"/>
                </a:solidFill>
                <a:latin typeface="Times New Roman" panose="02020603050405020304" pitchFamily="18" charset="0"/>
                <a:cs typeface="Times New Roman" panose="02020603050405020304" pitchFamily="18" charset="0"/>
              </a:rPr>
            </a:b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smtClean="0">
                <a:solidFill>
                  <a:srgbClr val="FF0000"/>
                </a:solidFill>
                <a:latin typeface="Times New Roman" panose="02020603050405020304" pitchFamily="18" charset="0"/>
                <a:cs typeface="Times New Roman" panose="02020603050405020304" pitchFamily="18" charset="0"/>
              </a:rPr>
              <a:t>  analyzed</a:t>
            </a:r>
            <a:r>
              <a:rPr lang="en-US" sz="3100" b="1" dirty="0">
                <a:solidFill>
                  <a:srgbClr val="7030A0"/>
                </a:solidFill>
                <a:latin typeface="Times New Roman" panose="02020603050405020304" pitchFamily="18" charset="0"/>
                <a:cs typeface="Times New Roman" panose="02020603050405020304" pitchFamily="18" charset="0"/>
              </a:rPr>
              <a:t>. It looks at specific information and derives theories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and </a:t>
            </a:r>
            <a:r>
              <a:rPr lang="en-US" sz="3100" b="1" dirty="0">
                <a:solidFill>
                  <a:srgbClr val="7030A0"/>
                </a:solidFill>
                <a:latin typeface="Times New Roman" panose="02020603050405020304" pitchFamily="18" charset="0"/>
                <a:cs typeface="Times New Roman" panose="02020603050405020304" pitchFamily="18" charset="0"/>
              </a:rPr>
              <a:t>reasons for the phenomena</a:t>
            </a:r>
            <a:r>
              <a:rPr lang="en-US" sz="3100" b="1" dirty="0" smtClean="0">
                <a:solidFill>
                  <a:srgbClr val="7030A0"/>
                </a:solidFill>
                <a:latin typeface="Times New Roman" panose="02020603050405020304" pitchFamily="18" charset="0"/>
                <a:cs typeface="Times New Roman" panose="02020603050405020304" pitchFamily="18" charset="0"/>
              </a:rPr>
              <a:t>.</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r>
            <a:br>
              <a:rPr lang="en-US" sz="3100" b="1" dirty="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Case </a:t>
            </a:r>
            <a:r>
              <a:rPr lang="en-US" sz="3100" b="1" dirty="0">
                <a:solidFill>
                  <a:srgbClr val="7030A0"/>
                </a:solidFill>
                <a:latin typeface="Times New Roman" panose="02020603050405020304" pitchFamily="18" charset="0"/>
                <a:cs typeface="Times New Roman" panose="02020603050405020304" pitchFamily="18" charset="0"/>
              </a:rPr>
              <a:t>Study Research – This method of qualitative study is an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in-depth  study  of  </a:t>
            </a:r>
            <a:r>
              <a:rPr lang="en-US" sz="3100" b="1" dirty="0">
                <a:solidFill>
                  <a:srgbClr val="7030A0"/>
                </a:solidFill>
                <a:latin typeface="Times New Roman" panose="02020603050405020304" pitchFamily="18" charset="0"/>
                <a:cs typeface="Times New Roman" panose="02020603050405020304" pitchFamily="18" charset="0"/>
              </a:rPr>
              <a:t>a specific </a:t>
            </a:r>
            <a:r>
              <a:rPr lang="en-US" sz="3100" b="1" dirty="0" smtClean="0">
                <a:solidFill>
                  <a:srgbClr val="7030A0"/>
                </a:solidFill>
                <a:latin typeface="Times New Roman" panose="02020603050405020304" pitchFamily="18" charset="0"/>
                <a:cs typeface="Times New Roman" panose="02020603050405020304" pitchFamily="18" charset="0"/>
              </a:rPr>
              <a:t> individual </a:t>
            </a:r>
            <a:r>
              <a:rPr lang="en-US" sz="3100" b="1" dirty="0">
                <a:solidFill>
                  <a:srgbClr val="7030A0"/>
                </a:solidFill>
                <a:latin typeface="Times New Roman" panose="02020603050405020304" pitchFamily="18" charset="0"/>
                <a:cs typeface="Times New Roman" panose="02020603050405020304" pitchFamily="18" charset="0"/>
              </a:rPr>
              <a:t>or phenomena in its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existing </a:t>
            </a:r>
            <a:r>
              <a:rPr lang="en-US" sz="3100" b="1" dirty="0">
                <a:solidFill>
                  <a:srgbClr val="7030A0"/>
                </a:solidFill>
                <a:latin typeface="Times New Roman" panose="02020603050405020304" pitchFamily="18" charset="0"/>
                <a:cs typeface="Times New Roman" panose="02020603050405020304" pitchFamily="18" charset="0"/>
              </a:rPr>
              <a:t>context</a:t>
            </a:r>
            <a:r>
              <a:rPr lang="en-US" sz="3100" b="1" dirty="0" smtClean="0">
                <a:solidFill>
                  <a:srgbClr val="7030A0"/>
                </a:solidFill>
                <a:latin typeface="Times New Roman" panose="02020603050405020304" pitchFamily="18" charset="0"/>
                <a:cs typeface="Times New Roman" panose="02020603050405020304" pitchFamily="18" charset="0"/>
              </a:rPr>
              <a:t>.</a:t>
            </a: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a:t>
            </a:r>
            <a:r>
              <a:rPr lang="en-US" sz="2700" b="1" dirty="0">
                <a:solidFill>
                  <a:srgbClr val="7030A0"/>
                </a:solidFill>
                <a:latin typeface="Times New Roman" panose="02020603050405020304" pitchFamily="18" charset="0"/>
                <a:cs typeface="Times New Roman" panose="02020603050405020304" pitchFamily="18" charset="0"/>
              </a:rPr>
              <a:t>Ex.  </a:t>
            </a:r>
            <a:r>
              <a:rPr lang="en-US" sz="2700" b="1" dirty="0">
                <a:solidFill>
                  <a:srgbClr val="FF0000"/>
                </a:solidFill>
                <a:latin typeface="Times New Roman" panose="02020603050405020304" pitchFamily="18" charset="0"/>
                <a:cs typeface="Times New Roman" panose="02020603050405020304" pitchFamily="18" charset="0"/>
              </a:rPr>
              <a:t>Case  study  research  usually relies on interviews and </a:t>
            </a:r>
            <a:br>
              <a:rPr lang="en-US" sz="2700" b="1" dirty="0">
                <a:solidFill>
                  <a:srgbClr val="FF0000"/>
                </a:solidFill>
                <a:latin typeface="Times New Roman" panose="02020603050405020304" pitchFamily="18" charset="0"/>
                <a:cs typeface="Times New Roman" panose="02020603050405020304" pitchFamily="18" charset="0"/>
              </a:rPr>
            </a:b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    documentary </a:t>
            </a:r>
            <a:r>
              <a:rPr lang="en-US" sz="2700" b="1" dirty="0">
                <a:solidFill>
                  <a:srgbClr val="FF0000"/>
                </a:solidFill>
                <a:latin typeface="Times New Roman" panose="02020603050405020304" pitchFamily="18" charset="0"/>
                <a:cs typeface="Times New Roman" panose="02020603050405020304" pitchFamily="18" charset="0"/>
              </a:rPr>
              <a:t>materials, whereas ethnography </a:t>
            </a:r>
            <a:r>
              <a:rPr lang="en-US" sz="2700" b="1" dirty="0" smtClean="0">
                <a:solidFill>
                  <a:srgbClr val="FF0000"/>
                </a:solidFill>
                <a:latin typeface="Times New Roman" panose="02020603050405020304" pitchFamily="18" charset="0"/>
                <a:cs typeface="Times New Roman" panose="02020603050405020304" pitchFamily="18" charset="0"/>
              </a:rPr>
              <a:t>research requires</a:t>
            </a:r>
            <a:r>
              <a:rPr lang="en-US" sz="2700" b="1" dirty="0">
                <a:solidFill>
                  <a:srgbClr val="FF0000"/>
                </a:solidFill>
                <a:latin typeface="Times New Roman" panose="02020603050405020304" pitchFamily="18" charset="0"/>
                <a:cs typeface="Times New Roman" panose="02020603050405020304" pitchFamily="18" charset="0"/>
              </a:rPr>
              <a:t/>
            </a:r>
            <a:br>
              <a:rPr lang="en-US" sz="2700" b="1" dirty="0">
                <a:solidFill>
                  <a:srgbClr val="FF0000"/>
                </a:solidFill>
                <a:latin typeface="Times New Roman" panose="02020603050405020304" pitchFamily="18" charset="0"/>
                <a:cs typeface="Times New Roman" panose="02020603050405020304" pitchFamily="18" charset="0"/>
              </a:rPr>
            </a:b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   considerable </a:t>
            </a:r>
            <a:r>
              <a:rPr lang="en-US" sz="2700" b="1" dirty="0">
                <a:solidFill>
                  <a:srgbClr val="FF0000"/>
                </a:solidFill>
                <a:latin typeface="Times New Roman" panose="02020603050405020304" pitchFamily="18" charset="0"/>
                <a:cs typeface="Times New Roman" panose="02020603050405020304" pitchFamily="18" charset="0"/>
              </a:rPr>
              <a:t>fieldwork</a:t>
            </a:r>
            <a:r>
              <a:rPr lang="en-US" sz="2700" b="1" dirty="0">
                <a:solidFill>
                  <a:srgbClr val="7030A0"/>
                </a:solidFill>
                <a:latin typeface="Times New Roman" panose="02020603050405020304" pitchFamily="18" charset="0"/>
                <a:cs typeface="Times New Roman" panose="02020603050405020304" pitchFamily="18" charset="0"/>
              </a:rPr>
              <a:t>).</a:t>
            </a:r>
            <a:br>
              <a:rPr lang="en-US" sz="2700" b="1" dirty="0">
                <a:solidFill>
                  <a:srgbClr val="7030A0"/>
                </a:solidFill>
                <a:latin typeface="Times New Roman" panose="02020603050405020304" pitchFamily="18" charset="0"/>
                <a:cs typeface="Times New Roman" panose="02020603050405020304" pitchFamily="18" charset="0"/>
              </a:rPr>
            </a:br>
            <a:endParaRPr lang="en-US" sz="27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621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961436" y="3075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14</a:t>
            </a:fld>
            <a:endParaRPr lang="en-US">
              <a:solidFill>
                <a:prstClr val="black">
                  <a:tint val="75000"/>
                </a:prstClr>
              </a:solidFill>
            </a:endParaRPr>
          </a:p>
        </p:txBody>
      </p:sp>
      <p:sp>
        <p:nvSpPr>
          <p:cNvPr id="3" name="Title 2"/>
          <p:cNvSpPr>
            <a:spLocks noGrp="1"/>
          </p:cNvSpPr>
          <p:nvPr>
            <p:ph type="title"/>
          </p:nvPr>
        </p:nvSpPr>
        <p:spPr>
          <a:xfrm>
            <a:off x="0" y="3641020"/>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Step 6: Data Collection</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a:solidFill>
                  <a:srgbClr val="002060"/>
                </a:solidFill>
                <a:latin typeface="Times New Roman" panose="02020603050405020304" pitchFamily="18" charset="0"/>
                <a:cs typeface="Times New Roman" panose="02020603050405020304" pitchFamily="18" charset="0"/>
              </a:rPr>
              <a:t/>
            </a:r>
            <a:br>
              <a:rPr lang="en-US" sz="3100" b="1" dirty="0">
                <a:solidFill>
                  <a:srgbClr val="002060"/>
                </a:solidFill>
                <a:latin typeface="Times New Roman" panose="02020603050405020304" pitchFamily="18" charset="0"/>
                <a:cs typeface="Times New Roman" panose="02020603050405020304" pitchFamily="18" charset="0"/>
              </a:rPr>
            </a:br>
            <a:r>
              <a:rPr lang="en-US" sz="3100" b="1" dirty="0" smtClean="0">
                <a:solidFill>
                  <a:srgbClr val="002060"/>
                </a:solidFill>
                <a:latin typeface="Times New Roman" panose="02020603050405020304" pitchFamily="18" charset="0"/>
                <a:cs typeface="Times New Roman" panose="02020603050405020304" pitchFamily="18" charset="0"/>
              </a:rPr>
              <a:t>- </a:t>
            </a:r>
            <a:r>
              <a:rPr lang="en-US" sz="3100" b="1" dirty="0">
                <a:solidFill>
                  <a:srgbClr val="7030A0"/>
                </a:solidFill>
                <a:latin typeface="Times New Roman" panose="02020603050405020304" pitchFamily="18" charset="0"/>
                <a:cs typeface="Times New Roman" panose="02020603050405020304" pitchFamily="18" charset="0"/>
              </a:rPr>
              <a:t>O</a:t>
            </a:r>
            <a:r>
              <a:rPr lang="en-US" sz="3100" b="1" dirty="0" smtClean="0">
                <a:solidFill>
                  <a:srgbClr val="7030A0"/>
                </a:solidFill>
                <a:latin typeface="Times New Roman" panose="02020603050405020304" pitchFamily="18" charset="0"/>
                <a:cs typeface="Times New Roman" panose="02020603050405020304" pitchFamily="18" charset="0"/>
              </a:rPr>
              <a:t>ne </a:t>
            </a:r>
            <a:r>
              <a:rPr lang="en-US" sz="3100" b="1" dirty="0">
                <a:solidFill>
                  <a:srgbClr val="7030A0"/>
                </a:solidFill>
                <a:latin typeface="Times New Roman" panose="02020603050405020304" pitchFamily="18" charset="0"/>
                <a:cs typeface="Times New Roman" panose="02020603050405020304" pitchFamily="18" charset="0"/>
              </a:rPr>
              <a:t>or more techniques to collect empirical </a:t>
            </a:r>
            <a:r>
              <a:rPr lang="en-US" sz="3100" b="1" dirty="0" smtClean="0">
                <a:solidFill>
                  <a:srgbClr val="7030A0"/>
                </a:solidFill>
                <a:latin typeface="Times New Roman" panose="02020603050405020304" pitchFamily="18" charset="0"/>
                <a:cs typeface="Times New Roman" panose="02020603050405020304" pitchFamily="18" charset="0"/>
              </a:rPr>
              <a:t>data.</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 </a:t>
            </a:r>
            <a:r>
              <a:rPr lang="en-US" sz="3100" b="1" dirty="0">
                <a:solidFill>
                  <a:srgbClr val="7030A0"/>
                </a:solidFill>
                <a:latin typeface="Times New Roman" panose="02020603050405020304" pitchFamily="18" charset="0"/>
                <a:cs typeface="Times New Roman" panose="02020603050405020304" pitchFamily="18" charset="0"/>
              </a:rPr>
              <a:t>interviews, participant observation, fieldwork, archival </a:t>
            </a:r>
            <a:r>
              <a:rPr lang="en-US" sz="3100" b="1" dirty="0" smtClean="0">
                <a:solidFill>
                  <a:srgbClr val="7030A0"/>
                </a:solidFill>
                <a:latin typeface="Times New Roman" panose="02020603050405020304" pitchFamily="18" charset="0"/>
                <a:cs typeface="Times New Roman" panose="02020603050405020304" pitchFamily="18" charset="0"/>
              </a:rPr>
              <a:t>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research</a:t>
            </a:r>
            <a:r>
              <a:rPr lang="en-US" sz="3100" b="1" dirty="0">
                <a:solidFill>
                  <a:srgbClr val="7030A0"/>
                </a:solidFill>
                <a:latin typeface="Times New Roman" panose="02020603050405020304" pitchFamily="18" charset="0"/>
                <a:cs typeface="Times New Roman" panose="02020603050405020304" pitchFamily="18" charset="0"/>
              </a:rPr>
              <a:t>, documentary materials, etc</a:t>
            </a:r>
            <a:r>
              <a:rPr lang="en-US" sz="3100" b="1" dirty="0" smtClean="0">
                <a:solidFill>
                  <a:srgbClr val="7030A0"/>
                </a:solidFill>
                <a:latin typeface="Times New Roman" panose="02020603050405020304" pitchFamily="18" charset="0"/>
                <a:cs typeface="Times New Roman" panose="02020603050405020304" pitchFamily="18" charset="0"/>
              </a:rPr>
              <a:t>.)</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a:t>
            </a:r>
            <a:r>
              <a:rPr lang="en-US" sz="3100" b="1" dirty="0" smtClean="0">
                <a:solidFill>
                  <a:srgbClr val="7030A0"/>
                </a:solidFill>
                <a:latin typeface="Times New Roman" panose="02020603050405020304" pitchFamily="18" charset="0"/>
                <a:cs typeface="Times New Roman" panose="02020603050405020304" pitchFamily="18" charset="0"/>
              </a:rPr>
              <a:t> </a:t>
            </a:r>
            <a:r>
              <a:rPr lang="en-US" sz="3100" b="1" dirty="0">
                <a:solidFill>
                  <a:srgbClr val="7030A0"/>
                </a:solidFill>
                <a:latin typeface="Times New Roman" panose="02020603050405020304" pitchFamily="18" charset="0"/>
                <a:cs typeface="Times New Roman" panose="02020603050405020304" pitchFamily="18" charset="0"/>
              </a:rPr>
              <a:t>The </a:t>
            </a:r>
            <a:r>
              <a:rPr lang="en-US" sz="3100" b="1" dirty="0" smtClean="0">
                <a:solidFill>
                  <a:srgbClr val="7030A0"/>
                </a:solidFill>
                <a:latin typeface="Times New Roman" panose="02020603050405020304" pitchFamily="18" charset="0"/>
                <a:cs typeface="Times New Roman" panose="02020603050405020304" pitchFamily="18" charset="0"/>
              </a:rPr>
              <a:t> form  of  data </a:t>
            </a:r>
            <a:r>
              <a:rPr lang="en-US" sz="3100" b="1" dirty="0">
                <a:solidFill>
                  <a:srgbClr val="7030A0"/>
                </a:solidFill>
                <a:latin typeface="Times New Roman" panose="02020603050405020304" pitchFamily="18" charset="0"/>
                <a:cs typeface="Times New Roman" panose="02020603050405020304" pitchFamily="18" charset="0"/>
              </a:rPr>
              <a:t>collection will depend on the research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methodology</a:t>
            </a: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r>
            <a:br>
              <a:rPr lang="en-US" sz="3100" b="1" dirty="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a:t>
            </a:r>
            <a:endParaRPr lang="en-US" sz="2700" b="1" dirty="0">
              <a:solidFill>
                <a:srgbClr val="7030A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56932" y="119021"/>
            <a:ext cx="3061022" cy="1774223"/>
          </a:xfrm>
          <a:prstGeom prst="rect">
            <a:avLst/>
          </a:prstGeom>
        </p:spPr>
      </p:pic>
    </p:spTree>
    <p:extLst>
      <p:ext uri="{BB962C8B-B14F-4D97-AF65-F5344CB8AC3E}">
        <p14:creationId xmlns:p14="http://schemas.microsoft.com/office/powerpoint/2010/main" val="3307482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961436" y="3075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15</a:t>
            </a:fld>
            <a:endParaRPr lang="en-US">
              <a:solidFill>
                <a:prstClr val="black">
                  <a:tint val="75000"/>
                </a:prstClr>
              </a:solidFill>
            </a:endParaRPr>
          </a:p>
        </p:txBody>
      </p:sp>
      <p:sp>
        <p:nvSpPr>
          <p:cNvPr id="3" name="Title 2"/>
          <p:cNvSpPr>
            <a:spLocks noGrp="1"/>
          </p:cNvSpPr>
          <p:nvPr>
            <p:ph type="title"/>
          </p:nvPr>
        </p:nvSpPr>
        <p:spPr>
          <a:xfrm>
            <a:off x="0" y="2791709"/>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Step 6: Data Collection</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a:solidFill>
                  <a:srgbClr val="002060"/>
                </a:solidFill>
                <a:latin typeface="Times New Roman" panose="02020603050405020304" pitchFamily="18" charset="0"/>
                <a:cs typeface="Times New Roman" panose="02020603050405020304" pitchFamily="18" charset="0"/>
              </a:rPr>
              <a:t/>
            </a:r>
            <a:br>
              <a:rPr lang="en-US" sz="3100" b="1" dirty="0">
                <a:solidFill>
                  <a:srgbClr val="002060"/>
                </a:solidFill>
                <a:latin typeface="Times New Roman" panose="02020603050405020304" pitchFamily="18" charset="0"/>
                <a:cs typeface="Times New Roman" panose="02020603050405020304" pitchFamily="18" charset="0"/>
              </a:rPr>
            </a:br>
            <a:r>
              <a:rPr lang="en-US" sz="3100" b="1" dirty="0" smtClean="0">
                <a:solidFill>
                  <a:srgbClr val="002060"/>
                </a:solidFill>
                <a:latin typeface="Times New Roman" panose="02020603050405020304" pitchFamily="18" charset="0"/>
                <a:cs typeface="Times New Roman" panose="02020603050405020304" pitchFamily="18" charset="0"/>
              </a:rPr>
              <a:t>*</a:t>
            </a:r>
            <a:r>
              <a:rPr lang="en-US" sz="2700" b="1" dirty="0" smtClean="0">
                <a:solidFill>
                  <a:srgbClr val="00B0F0"/>
                </a:solidFill>
                <a:latin typeface="Times New Roman" panose="02020603050405020304" pitchFamily="18" charset="0"/>
                <a:cs typeface="Times New Roman" panose="02020603050405020304" pitchFamily="18" charset="0"/>
              </a:rPr>
              <a:t>Direct </a:t>
            </a:r>
            <a:r>
              <a:rPr lang="en-US" sz="2700" b="1" dirty="0">
                <a:solidFill>
                  <a:srgbClr val="00B0F0"/>
                </a:solidFill>
                <a:latin typeface="Times New Roman" panose="02020603050405020304" pitchFamily="18" charset="0"/>
                <a:cs typeface="Times New Roman" panose="02020603050405020304" pitchFamily="18" charset="0"/>
              </a:rPr>
              <a:t>observation </a:t>
            </a:r>
            <a:r>
              <a:rPr lang="en-US" sz="2700" b="1" dirty="0">
                <a:solidFill>
                  <a:srgbClr val="002060"/>
                </a:solidFill>
                <a:latin typeface="Times New Roman" panose="02020603050405020304" pitchFamily="18" charset="0"/>
                <a:cs typeface="Times New Roman" panose="02020603050405020304" pitchFamily="18" charset="0"/>
              </a:rPr>
              <a:t>– Direct observation of a situation or your research subjects can occur </a:t>
            </a:r>
            <a:r>
              <a:rPr lang="en-US" sz="2700" b="1" dirty="0">
                <a:solidFill>
                  <a:srgbClr val="FF0000"/>
                </a:solidFill>
                <a:latin typeface="Times New Roman" panose="02020603050405020304" pitchFamily="18" charset="0"/>
                <a:cs typeface="Times New Roman" panose="02020603050405020304" pitchFamily="18" charset="0"/>
              </a:rPr>
              <a:t>through video tape playback or through live observation.</a:t>
            </a:r>
            <a:r>
              <a:rPr lang="en-US" sz="2700" b="1" dirty="0">
                <a:solidFill>
                  <a:srgbClr val="002060"/>
                </a:solidFill>
                <a:latin typeface="Times New Roman" panose="02020603050405020304" pitchFamily="18" charset="0"/>
                <a:cs typeface="Times New Roman" panose="02020603050405020304" pitchFamily="18" charset="0"/>
              </a:rPr>
              <a:t> In direct observation, you are making specific observations </a:t>
            </a:r>
            <a:r>
              <a:rPr lang="en-US" sz="2700" b="1" dirty="0" smtClean="0">
                <a:solidFill>
                  <a:srgbClr val="002060"/>
                </a:solidFill>
                <a:latin typeface="Times New Roman" panose="02020603050405020304" pitchFamily="18" charset="0"/>
                <a:cs typeface="Times New Roman" panose="02020603050405020304" pitchFamily="18" charset="0"/>
              </a:rPr>
              <a:t/>
            </a:r>
            <a:br>
              <a:rPr lang="en-US" sz="2700" b="1" dirty="0" smtClean="0">
                <a:solidFill>
                  <a:srgbClr val="002060"/>
                </a:solidFill>
                <a:latin typeface="Times New Roman" panose="02020603050405020304" pitchFamily="18" charset="0"/>
                <a:cs typeface="Times New Roman" panose="02020603050405020304" pitchFamily="18" charset="0"/>
              </a:rPr>
            </a:br>
            <a:r>
              <a:rPr lang="en-US" sz="2700" b="1" dirty="0" smtClean="0">
                <a:solidFill>
                  <a:srgbClr val="002060"/>
                </a:solidFill>
                <a:latin typeface="Times New Roman" panose="02020603050405020304" pitchFamily="18" charset="0"/>
                <a:cs typeface="Times New Roman" panose="02020603050405020304" pitchFamily="18" charset="0"/>
              </a:rPr>
              <a:t>of </a:t>
            </a:r>
            <a:r>
              <a:rPr lang="en-US" sz="2700" b="1" dirty="0">
                <a:solidFill>
                  <a:srgbClr val="002060"/>
                </a:solidFill>
                <a:latin typeface="Times New Roman" panose="02020603050405020304" pitchFamily="18" charset="0"/>
                <a:cs typeface="Times New Roman" panose="02020603050405020304" pitchFamily="18" charset="0"/>
              </a:rPr>
              <a:t>a situation without influencing or participating in any </a:t>
            </a:r>
            <a:r>
              <a:rPr lang="en-US" sz="2700" b="1" dirty="0" smtClean="0">
                <a:solidFill>
                  <a:srgbClr val="002060"/>
                </a:solidFill>
                <a:latin typeface="Times New Roman" panose="02020603050405020304" pitchFamily="18" charset="0"/>
                <a:cs typeface="Times New Roman" panose="02020603050405020304" pitchFamily="18" charset="0"/>
              </a:rPr>
              <a:t>way.</a:t>
            </a:r>
            <a:br>
              <a:rPr lang="en-US" sz="2700" b="1" dirty="0" smtClean="0">
                <a:solidFill>
                  <a:srgbClr val="002060"/>
                </a:solidFill>
                <a:latin typeface="Times New Roman" panose="02020603050405020304" pitchFamily="18" charset="0"/>
                <a:cs typeface="Times New Roman" panose="02020603050405020304" pitchFamily="18" charset="0"/>
              </a:rPr>
            </a:br>
            <a:r>
              <a:rPr lang="en-US" sz="2200" b="1" dirty="0">
                <a:solidFill>
                  <a:srgbClr val="7030A0"/>
                </a:solidFill>
                <a:latin typeface="Times New Roman" panose="02020603050405020304" pitchFamily="18" charset="0"/>
                <a:cs typeface="Times New Roman" panose="02020603050405020304" pitchFamily="18" charset="0"/>
              </a:rPr>
              <a:t>(</a:t>
            </a:r>
            <a:r>
              <a:rPr lang="en-US" sz="2200" b="1" dirty="0" smtClean="0">
                <a:solidFill>
                  <a:srgbClr val="7030A0"/>
                </a:solidFill>
                <a:latin typeface="Times New Roman" panose="02020603050405020304" pitchFamily="18" charset="0"/>
                <a:cs typeface="Times New Roman" panose="02020603050405020304" pitchFamily="18" charset="0"/>
              </a:rPr>
              <a:t> Ex. Perhaps you </a:t>
            </a:r>
            <a:r>
              <a:rPr lang="en-US" sz="2200" b="1" dirty="0">
                <a:solidFill>
                  <a:srgbClr val="7030A0"/>
                </a:solidFill>
                <a:latin typeface="Times New Roman" panose="02020603050405020304" pitchFamily="18" charset="0"/>
                <a:cs typeface="Times New Roman" panose="02020603050405020304" pitchFamily="18" charset="0"/>
              </a:rPr>
              <a:t>want </a:t>
            </a:r>
            <a:r>
              <a:rPr lang="en-US" sz="2200" b="1" dirty="0" smtClean="0">
                <a:solidFill>
                  <a:srgbClr val="7030A0"/>
                </a:solidFill>
                <a:latin typeface="Times New Roman" panose="02020603050405020304" pitchFamily="18" charset="0"/>
                <a:cs typeface="Times New Roman" panose="02020603050405020304" pitchFamily="18" charset="0"/>
              </a:rPr>
              <a:t>to  </a:t>
            </a:r>
            <a:r>
              <a:rPr lang="en-US" sz="2200" b="1" dirty="0">
                <a:solidFill>
                  <a:srgbClr val="7030A0"/>
                </a:solidFill>
                <a:latin typeface="Times New Roman" panose="02020603050405020304" pitchFamily="18" charset="0"/>
                <a:cs typeface="Times New Roman" panose="02020603050405020304" pitchFamily="18" charset="0"/>
              </a:rPr>
              <a:t>see </a:t>
            </a:r>
            <a:r>
              <a:rPr lang="en-US" sz="2200" b="1" dirty="0" smtClean="0">
                <a:solidFill>
                  <a:srgbClr val="7030A0"/>
                </a:solidFill>
                <a:latin typeface="Times New Roman" panose="02020603050405020304" pitchFamily="18" charset="0"/>
                <a:cs typeface="Times New Roman" panose="02020603050405020304" pitchFamily="18" charset="0"/>
              </a:rPr>
              <a:t>how  QAA  panel go </a:t>
            </a:r>
            <a:r>
              <a:rPr lang="en-US" sz="2200" b="1" dirty="0">
                <a:solidFill>
                  <a:srgbClr val="7030A0"/>
                </a:solidFill>
                <a:latin typeface="Times New Roman" panose="02020603050405020304" pitchFamily="18" charset="0"/>
                <a:cs typeface="Times New Roman" panose="02020603050405020304" pitchFamily="18" charset="0"/>
              </a:rPr>
              <a:t>about their routines in and outside the classroom and so you decide to observe them for a few days, being sure to get the requisite permission from the </a:t>
            </a:r>
            <a:r>
              <a:rPr lang="en-US" sz="2200" b="1" dirty="0" smtClean="0">
                <a:solidFill>
                  <a:srgbClr val="7030A0"/>
                </a:solidFill>
                <a:latin typeface="Times New Roman" panose="02020603050405020304" pitchFamily="18" charset="0"/>
                <a:cs typeface="Times New Roman" panose="02020603050405020304" pitchFamily="18" charset="0"/>
              </a:rPr>
              <a:t>university, </a:t>
            </a:r>
            <a:r>
              <a:rPr lang="en-US" sz="2200" b="1" dirty="0">
                <a:solidFill>
                  <a:srgbClr val="7030A0"/>
                </a:solidFill>
                <a:latin typeface="Times New Roman" panose="02020603050405020304" pitchFamily="18" charset="0"/>
                <a:cs typeface="Times New Roman" panose="02020603050405020304" pitchFamily="18" charset="0"/>
              </a:rPr>
              <a:t>and the </a:t>
            </a:r>
            <a:r>
              <a:rPr lang="en-US" sz="2200" b="1" dirty="0" smtClean="0">
                <a:solidFill>
                  <a:srgbClr val="7030A0"/>
                </a:solidFill>
                <a:latin typeface="Times New Roman" panose="02020603050405020304" pitchFamily="18" charset="0"/>
                <a:cs typeface="Times New Roman" panose="02020603050405020304" pitchFamily="18" charset="0"/>
              </a:rPr>
              <a:t>panel </a:t>
            </a:r>
            <a:r>
              <a:rPr lang="en-US" sz="2200" b="1" dirty="0">
                <a:solidFill>
                  <a:srgbClr val="7030A0"/>
                </a:solidFill>
                <a:latin typeface="Times New Roman" panose="02020603050405020304" pitchFamily="18" charset="0"/>
                <a:cs typeface="Times New Roman" panose="02020603050405020304" pitchFamily="18" charset="0"/>
              </a:rPr>
              <a:t>and taking careful </a:t>
            </a:r>
            <a:r>
              <a:rPr lang="en-US" sz="2200" b="1" dirty="0" smtClean="0">
                <a:solidFill>
                  <a:srgbClr val="7030A0"/>
                </a:solidFill>
                <a:latin typeface="Times New Roman" panose="02020603050405020304" pitchFamily="18" charset="0"/>
                <a:cs typeface="Times New Roman" panose="02020603050405020304" pitchFamily="18" charset="0"/>
              </a:rPr>
              <a:t>notes along  </a:t>
            </a:r>
            <a:r>
              <a:rPr lang="en-US" sz="2200" b="1" dirty="0">
                <a:solidFill>
                  <a:srgbClr val="7030A0"/>
                </a:solidFill>
                <a:latin typeface="Times New Roman" panose="02020603050405020304" pitchFamily="18" charset="0"/>
                <a:cs typeface="Times New Roman" panose="02020603050405020304" pitchFamily="18" charset="0"/>
              </a:rPr>
              <a:t>the </a:t>
            </a:r>
            <a:r>
              <a:rPr lang="en-US" sz="2200" b="1" dirty="0" smtClean="0">
                <a:solidFill>
                  <a:srgbClr val="7030A0"/>
                </a:solidFill>
                <a:latin typeface="Times New Roman" panose="02020603050405020304" pitchFamily="18" charset="0"/>
                <a:cs typeface="Times New Roman" panose="02020603050405020304" pitchFamily="18" charset="0"/>
              </a:rPr>
              <a:t>way).</a:t>
            </a:r>
            <a:br>
              <a:rPr lang="en-US" sz="2200" b="1" dirty="0" smtClean="0">
                <a:solidFill>
                  <a:srgbClr val="7030A0"/>
                </a:solidFill>
                <a:latin typeface="Times New Roman" panose="02020603050405020304" pitchFamily="18" charset="0"/>
                <a:cs typeface="Times New Roman" panose="02020603050405020304" pitchFamily="18" charset="0"/>
              </a:rPr>
            </a:br>
            <a:r>
              <a:rPr lang="en-US" sz="2200" b="1" dirty="0">
                <a:solidFill>
                  <a:srgbClr val="7030A0"/>
                </a:solidFill>
                <a:latin typeface="Times New Roman" panose="02020603050405020304" pitchFamily="18" charset="0"/>
                <a:cs typeface="Times New Roman" panose="02020603050405020304" pitchFamily="18" charset="0"/>
              </a:rPr>
              <a:t/>
            </a:r>
            <a:br>
              <a:rPr lang="en-US" sz="2200" b="1" dirty="0">
                <a:solidFill>
                  <a:srgbClr val="7030A0"/>
                </a:solidFill>
                <a:latin typeface="Times New Roman" panose="02020603050405020304" pitchFamily="18" charset="0"/>
                <a:cs typeface="Times New Roman" panose="02020603050405020304" pitchFamily="18" charset="0"/>
              </a:rPr>
            </a:br>
            <a:r>
              <a:rPr lang="en-US" sz="2700" b="1" dirty="0" smtClean="0">
                <a:solidFill>
                  <a:srgbClr val="002060"/>
                </a:solidFill>
                <a:latin typeface="Times New Roman" panose="02020603050405020304" pitchFamily="18" charset="0"/>
                <a:cs typeface="Times New Roman" panose="02020603050405020304" pitchFamily="18" charset="0"/>
              </a:rPr>
              <a:t>*</a:t>
            </a:r>
            <a:r>
              <a:rPr lang="en-US" sz="2700" b="1" dirty="0" smtClean="0">
                <a:solidFill>
                  <a:srgbClr val="00B0F0"/>
                </a:solidFill>
                <a:latin typeface="Times New Roman" panose="02020603050405020304" pitchFamily="18" charset="0"/>
                <a:cs typeface="Times New Roman" panose="02020603050405020304" pitchFamily="18" charset="0"/>
              </a:rPr>
              <a:t>Participant </a:t>
            </a:r>
            <a:r>
              <a:rPr lang="en-US" sz="2700" b="1" dirty="0">
                <a:solidFill>
                  <a:srgbClr val="00B0F0"/>
                </a:solidFill>
                <a:latin typeface="Times New Roman" panose="02020603050405020304" pitchFamily="18" charset="0"/>
                <a:cs typeface="Times New Roman" panose="02020603050405020304" pitchFamily="18" charset="0"/>
              </a:rPr>
              <a:t>observation </a:t>
            </a:r>
            <a:r>
              <a:rPr lang="en-US" sz="2700" b="1" dirty="0">
                <a:solidFill>
                  <a:srgbClr val="002060"/>
                </a:solidFill>
                <a:latin typeface="Times New Roman" panose="02020603050405020304" pitchFamily="18" charset="0"/>
                <a:cs typeface="Times New Roman" panose="02020603050405020304" pitchFamily="18" charset="0"/>
              </a:rPr>
              <a:t>– Participant </a:t>
            </a:r>
            <a:r>
              <a:rPr lang="en-US" sz="2700" b="1" dirty="0" smtClean="0">
                <a:solidFill>
                  <a:srgbClr val="002060"/>
                </a:solidFill>
                <a:latin typeface="Times New Roman" panose="02020603050405020304" pitchFamily="18" charset="0"/>
                <a:cs typeface="Times New Roman" panose="02020603050405020304" pitchFamily="18" charset="0"/>
              </a:rPr>
              <a:t> observation </a:t>
            </a:r>
            <a:r>
              <a:rPr lang="en-US" sz="2700" b="1" dirty="0">
                <a:solidFill>
                  <a:srgbClr val="002060"/>
                </a:solidFill>
                <a:latin typeface="Times New Roman" panose="02020603050405020304" pitchFamily="18" charset="0"/>
                <a:cs typeface="Times New Roman" panose="02020603050405020304" pitchFamily="18" charset="0"/>
              </a:rPr>
              <a:t>is the immersion of the </a:t>
            </a:r>
            <a:r>
              <a:rPr lang="en-US" sz="2700" b="1" dirty="0" smtClean="0">
                <a:solidFill>
                  <a:srgbClr val="002060"/>
                </a:solidFill>
                <a:latin typeface="Times New Roman" panose="02020603050405020304" pitchFamily="18" charset="0"/>
                <a:cs typeface="Times New Roman" panose="02020603050405020304" pitchFamily="18" charset="0"/>
              </a:rPr>
              <a:t>researcher  </a:t>
            </a:r>
            <a:r>
              <a:rPr lang="en-US" sz="2700" b="1" dirty="0">
                <a:solidFill>
                  <a:srgbClr val="002060"/>
                </a:solidFill>
                <a:latin typeface="Times New Roman" panose="02020603050405020304" pitchFamily="18" charset="0"/>
                <a:cs typeface="Times New Roman" panose="02020603050405020304" pitchFamily="18" charset="0"/>
              </a:rPr>
              <a:t>in </a:t>
            </a:r>
            <a:r>
              <a:rPr lang="en-US" sz="2700" b="1" dirty="0" smtClean="0">
                <a:solidFill>
                  <a:srgbClr val="002060"/>
                </a:solidFill>
                <a:latin typeface="Times New Roman" panose="02020603050405020304" pitchFamily="18" charset="0"/>
                <a:cs typeface="Times New Roman" panose="02020603050405020304" pitchFamily="18" charset="0"/>
              </a:rPr>
              <a:t> the  </a:t>
            </a:r>
            <a:r>
              <a:rPr lang="en-US" sz="2700" b="1" dirty="0">
                <a:solidFill>
                  <a:srgbClr val="002060"/>
                </a:solidFill>
                <a:latin typeface="Times New Roman" panose="02020603050405020304" pitchFamily="18" charset="0"/>
                <a:cs typeface="Times New Roman" panose="02020603050405020304" pitchFamily="18" charset="0"/>
              </a:rPr>
              <a:t>community or situation being studied. This form of data collection tends to be more time consuming, as you need to participate fully in the community in order to know whether your observations are valid</a:t>
            </a:r>
            <a:r>
              <a:rPr lang="en-US" sz="2700" b="1" dirty="0" smtClean="0">
                <a:solidFill>
                  <a:srgbClr val="002060"/>
                </a:solidFill>
                <a:latin typeface="Times New Roman" panose="02020603050405020304" pitchFamily="18" charset="0"/>
                <a:cs typeface="Times New Roman" panose="02020603050405020304" pitchFamily="18" charset="0"/>
              </a:rPr>
              <a:t>.</a:t>
            </a:r>
            <a:endParaRPr lang="en-US" sz="27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224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51967" y="3075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16</a:t>
            </a:fld>
            <a:endParaRPr lang="en-US" dirty="0">
              <a:solidFill>
                <a:prstClr val="black">
                  <a:tint val="75000"/>
                </a:prstClr>
              </a:solidFill>
            </a:endParaRPr>
          </a:p>
        </p:txBody>
      </p:sp>
      <p:sp>
        <p:nvSpPr>
          <p:cNvPr id="3" name="Title 2"/>
          <p:cNvSpPr>
            <a:spLocks noGrp="1"/>
          </p:cNvSpPr>
          <p:nvPr>
            <p:ph type="title"/>
          </p:nvPr>
        </p:nvSpPr>
        <p:spPr>
          <a:xfrm>
            <a:off x="0" y="2971591"/>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Step 6: Data Collection</a:t>
            </a:r>
            <a:r>
              <a:rPr lang="en-US" sz="3100" b="1" dirty="0">
                <a:solidFill>
                  <a:srgbClr val="002060"/>
                </a:solidFill>
                <a:latin typeface="Times New Roman" panose="02020603050405020304" pitchFamily="18" charset="0"/>
                <a:cs typeface="Times New Roman" panose="02020603050405020304" pitchFamily="18" charset="0"/>
              </a:rPr>
              <a:t/>
            </a:r>
            <a:br>
              <a:rPr lang="en-US" sz="3100" b="1" dirty="0">
                <a:solidFill>
                  <a:srgbClr val="002060"/>
                </a:solidFill>
                <a:latin typeface="Times New Roman" panose="02020603050405020304" pitchFamily="18" charset="0"/>
                <a:cs typeface="Times New Roman" panose="02020603050405020304" pitchFamily="18" charset="0"/>
              </a:rPr>
            </a:br>
            <a:r>
              <a:rPr lang="en-US" sz="3100" b="1" dirty="0" smtClean="0">
                <a:solidFill>
                  <a:srgbClr val="002060"/>
                </a:solidFill>
                <a:latin typeface="Times New Roman" panose="02020603050405020304" pitchFamily="18" charset="0"/>
                <a:cs typeface="Times New Roman" panose="02020603050405020304" pitchFamily="18" charset="0"/>
              </a:rPr>
              <a:t>*</a:t>
            </a:r>
            <a:r>
              <a:rPr lang="en-US" sz="2700" b="1" dirty="0" smtClean="0">
                <a:solidFill>
                  <a:srgbClr val="00B0F0"/>
                </a:solidFill>
                <a:latin typeface="Times New Roman" panose="02020603050405020304" pitchFamily="18" charset="0"/>
                <a:cs typeface="Times New Roman" panose="02020603050405020304" pitchFamily="18" charset="0"/>
              </a:rPr>
              <a:t>Interviews </a:t>
            </a:r>
            <a:r>
              <a:rPr lang="en-US" sz="2700" b="1" dirty="0">
                <a:solidFill>
                  <a:srgbClr val="002060"/>
                </a:solidFill>
                <a:latin typeface="Times New Roman" panose="02020603050405020304" pitchFamily="18" charset="0"/>
                <a:cs typeface="Times New Roman" panose="02020603050405020304" pitchFamily="18" charset="0"/>
              </a:rPr>
              <a:t>– Qualitative interviewing is basically the process of gathering data by asking people questions. </a:t>
            </a:r>
            <a:r>
              <a:rPr lang="en-US" sz="2700" b="1" dirty="0" smtClean="0">
                <a:solidFill>
                  <a:srgbClr val="002060"/>
                </a:solidFill>
                <a:latin typeface="Times New Roman" panose="02020603050405020304" pitchFamily="18" charset="0"/>
                <a:cs typeface="Times New Roman" panose="02020603050405020304" pitchFamily="18" charset="0"/>
              </a:rPr>
              <a:t/>
            </a:r>
            <a:br>
              <a:rPr lang="en-US" sz="2700" b="1" dirty="0" smtClean="0">
                <a:solidFill>
                  <a:srgbClr val="002060"/>
                </a:solidFill>
                <a:latin typeface="Times New Roman" panose="02020603050405020304" pitchFamily="18" charset="0"/>
                <a:cs typeface="Times New Roman" panose="02020603050405020304" pitchFamily="18" charset="0"/>
              </a:rPr>
            </a:br>
            <a:r>
              <a:rPr lang="en-US" sz="2700" b="1" dirty="0">
                <a:solidFill>
                  <a:srgbClr val="002060"/>
                </a:solidFill>
                <a:latin typeface="Times New Roman" panose="02020603050405020304" pitchFamily="18" charset="0"/>
                <a:cs typeface="Times New Roman" panose="02020603050405020304" pitchFamily="18" charset="0"/>
              </a:rPr>
              <a:t>-</a:t>
            </a:r>
            <a:r>
              <a:rPr lang="en-US" sz="2700" b="1" dirty="0" smtClean="0">
                <a:solidFill>
                  <a:srgbClr val="002060"/>
                </a:solidFill>
                <a:latin typeface="Times New Roman" panose="02020603050405020304" pitchFamily="18" charset="0"/>
                <a:cs typeface="Times New Roman" panose="02020603050405020304" pitchFamily="18" charset="0"/>
              </a:rPr>
              <a:t>Interviewing </a:t>
            </a:r>
            <a:r>
              <a:rPr lang="en-US" sz="2700" b="1" dirty="0">
                <a:solidFill>
                  <a:srgbClr val="002060"/>
                </a:solidFill>
                <a:latin typeface="Times New Roman" panose="02020603050405020304" pitchFamily="18" charset="0"/>
                <a:cs typeface="Times New Roman" panose="02020603050405020304" pitchFamily="18" charset="0"/>
              </a:rPr>
              <a:t>can be very flexible </a:t>
            </a:r>
            <a:r>
              <a:rPr lang="en-US" sz="2700" b="1" dirty="0" smtClean="0">
                <a:solidFill>
                  <a:srgbClr val="002060"/>
                </a:solidFill>
                <a:latin typeface="Times New Roman" panose="02020603050405020304" pitchFamily="18" charset="0"/>
                <a:cs typeface="Times New Roman" panose="02020603050405020304" pitchFamily="18" charset="0"/>
              </a:rPr>
              <a:t/>
            </a:r>
            <a:br>
              <a:rPr lang="en-US" sz="2700" b="1" dirty="0" smtClean="0">
                <a:solidFill>
                  <a:srgbClr val="00206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(they </a:t>
            </a:r>
            <a:r>
              <a:rPr lang="en-US" sz="2700" b="1" dirty="0">
                <a:solidFill>
                  <a:srgbClr val="7030A0"/>
                </a:solidFill>
                <a:latin typeface="Times New Roman" panose="02020603050405020304" pitchFamily="18" charset="0"/>
                <a:cs typeface="Times New Roman" panose="02020603050405020304" pitchFamily="18" charset="0"/>
              </a:rPr>
              <a:t>can be </a:t>
            </a:r>
            <a:r>
              <a:rPr lang="en-US" sz="2700" b="1" dirty="0" smtClean="0">
                <a:solidFill>
                  <a:srgbClr val="FF0000"/>
                </a:solidFill>
                <a:latin typeface="Times New Roman" panose="02020603050405020304" pitchFamily="18" charset="0"/>
                <a:cs typeface="Times New Roman" panose="02020603050405020304" pitchFamily="18" charset="0"/>
              </a:rPr>
              <a:t>one-on-one</a:t>
            </a:r>
            <a:r>
              <a:rPr lang="en-US" sz="2700" b="1" dirty="0">
                <a:solidFill>
                  <a:srgbClr val="7030A0"/>
                </a:solidFill>
                <a:latin typeface="Times New Roman" panose="02020603050405020304" pitchFamily="18" charset="0"/>
                <a:cs typeface="Times New Roman" panose="02020603050405020304" pitchFamily="18" charset="0"/>
              </a:rPr>
              <a:t>, but can also take place over the </a:t>
            </a:r>
            <a:r>
              <a:rPr lang="en-US" sz="2700" b="1" dirty="0">
                <a:solidFill>
                  <a:srgbClr val="FF0000"/>
                </a:solidFill>
                <a:latin typeface="Times New Roman" panose="02020603050405020304" pitchFamily="18" charset="0"/>
                <a:cs typeface="Times New Roman" panose="02020603050405020304" pitchFamily="18" charset="0"/>
              </a:rPr>
              <a:t>phone or Internet </a:t>
            </a:r>
            <a:r>
              <a:rPr lang="en-US" sz="2700" b="1" dirty="0" smtClean="0">
                <a:solidFill>
                  <a:srgbClr val="FF0000"/>
                </a:solidFill>
                <a:latin typeface="Times New Roman" panose="02020603050405020304" pitchFamily="18" charset="0"/>
                <a:cs typeface="Times New Roman" panose="02020603050405020304" pitchFamily="18" charset="0"/>
              </a:rPr>
              <a:t> </a:t>
            </a:r>
            <a:br>
              <a:rPr lang="en-US" sz="2700" b="1" dirty="0" smtClean="0">
                <a:solidFill>
                  <a:srgbClr val="FF0000"/>
                </a:solidFill>
                <a:latin typeface="Times New Roman" panose="02020603050405020304" pitchFamily="18" charset="0"/>
                <a:cs typeface="Times New Roman" panose="02020603050405020304" pitchFamily="18" charset="0"/>
              </a:rPr>
            </a:b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or </a:t>
            </a:r>
            <a:r>
              <a:rPr lang="en-US" sz="2700" b="1" dirty="0">
                <a:solidFill>
                  <a:srgbClr val="FF0000"/>
                </a:solidFill>
                <a:latin typeface="Times New Roman" panose="02020603050405020304" pitchFamily="18" charset="0"/>
                <a:cs typeface="Times New Roman" panose="02020603050405020304" pitchFamily="18" charset="0"/>
              </a:rPr>
              <a:t>in small groups called "focus groups</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002060"/>
                </a:solidFill>
                <a:latin typeface="Times New Roman" panose="02020603050405020304" pitchFamily="18" charset="0"/>
                <a:cs typeface="Times New Roman" panose="02020603050405020304" pitchFamily="18" charset="0"/>
              </a:rPr>
              <a:t/>
            </a:r>
            <a:br>
              <a:rPr lang="en-US" sz="2700" b="1" dirty="0" smtClean="0">
                <a:solidFill>
                  <a:srgbClr val="002060"/>
                </a:solidFill>
                <a:latin typeface="Times New Roman" panose="02020603050405020304" pitchFamily="18" charset="0"/>
                <a:cs typeface="Times New Roman" panose="02020603050405020304" pitchFamily="18" charset="0"/>
              </a:rPr>
            </a:br>
            <a:r>
              <a:rPr lang="en-US" sz="2700" b="1" dirty="0" smtClean="0">
                <a:solidFill>
                  <a:srgbClr val="002060"/>
                </a:solidFill>
                <a:latin typeface="Times New Roman" panose="02020603050405020304" pitchFamily="18" charset="0"/>
                <a:cs typeface="Times New Roman" panose="02020603050405020304" pitchFamily="18" charset="0"/>
              </a:rPr>
              <a:t>-There </a:t>
            </a:r>
            <a:r>
              <a:rPr lang="en-US" sz="2700" b="1" dirty="0">
                <a:solidFill>
                  <a:srgbClr val="002060"/>
                </a:solidFill>
                <a:latin typeface="Times New Roman" panose="02020603050405020304" pitchFamily="18" charset="0"/>
                <a:cs typeface="Times New Roman" panose="02020603050405020304" pitchFamily="18" charset="0"/>
              </a:rPr>
              <a:t>are also different types of interviews. </a:t>
            </a:r>
            <a:r>
              <a:rPr lang="en-US" sz="2700" b="1" dirty="0" smtClean="0">
                <a:solidFill>
                  <a:srgbClr val="002060"/>
                </a:solidFill>
                <a:latin typeface="Times New Roman" panose="02020603050405020304" pitchFamily="18" charset="0"/>
                <a:cs typeface="Times New Roman" panose="02020603050405020304" pitchFamily="18" charset="0"/>
              </a:rPr>
              <a:t/>
            </a:r>
            <a:br>
              <a:rPr lang="en-US" sz="2700" b="1" dirty="0" smtClean="0">
                <a:solidFill>
                  <a:srgbClr val="00206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a:t>
            </a:r>
            <a:r>
              <a:rPr lang="en-US" sz="2700" b="1" dirty="0" smtClean="0">
                <a:solidFill>
                  <a:srgbClr val="7030A0"/>
                </a:solidFill>
                <a:latin typeface="Times New Roman" panose="02020603050405020304" pitchFamily="18" charset="0"/>
                <a:cs typeface="Times New Roman" panose="02020603050405020304" pitchFamily="18" charset="0"/>
              </a:rPr>
              <a:t>Structured </a:t>
            </a:r>
            <a:r>
              <a:rPr lang="en-US" sz="2700" b="1" dirty="0">
                <a:solidFill>
                  <a:srgbClr val="7030A0"/>
                </a:solidFill>
                <a:latin typeface="Times New Roman" panose="02020603050405020304" pitchFamily="18" charset="0"/>
                <a:cs typeface="Times New Roman" panose="02020603050405020304" pitchFamily="18" charset="0"/>
              </a:rPr>
              <a:t>interviews use pre-set questions, whereas unstructured interviews are more free-flowing conversations where the interviewer can </a:t>
            </a:r>
            <a:r>
              <a:rPr lang="en-US" sz="2700" b="1" dirty="0" smtClean="0">
                <a:solidFill>
                  <a:srgbClr val="7030A0"/>
                </a:solidFill>
                <a:latin typeface="Times New Roman" panose="02020603050405020304" pitchFamily="18" charset="0"/>
                <a:cs typeface="Times New Roman" panose="02020603050405020304" pitchFamily="18" charset="0"/>
              </a:rPr>
              <a:t>investigate </a:t>
            </a:r>
            <a:r>
              <a:rPr lang="en-US" sz="2700" b="1" dirty="0">
                <a:solidFill>
                  <a:srgbClr val="7030A0"/>
                </a:solidFill>
                <a:latin typeface="Times New Roman" panose="02020603050405020304" pitchFamily="18" charset="0"/>
                <a:cs typeface="Times New Roman" panose="02020603050405020304" pitchFamily="18" charset="0"/>
              </a:rPr>
              <a:t>and explore topics as they come </a:t>
            </a:r>
            <a:r>
              <a:rPr lang="en-US" sz="2700" b="1" dirty="0" smtClean="0">
                <a:solidFill>
                  <a:srgbClr val="7030A0"/>
                </a:solidFill>
                <a:latin typeface="Times New Roman" panose="02020603050405020304" pitchFamily="18" charset="0"/>
                <a:cs typeface="Times New Roman" panose="02020603050405020304" pitchFamily="18" charset="0"/>
              </a:rPr>
              <a:t>up).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a:t>
            </a:r>
            <a:r>
              <a:rPr lang="en-US" sz="2700" b="1" dirty="0" smtClean="0">
                <a:solidFill>
                  <a:srgbClr val="002060"/>
                </a:solidFill>
                <a:latin typeface="Times New Roman" panose="02020603050405020304" pitchFamily="18" charset="0"/>
                <a:cs typeface="Times New Roman" panose="02020603050405020304" pitchFamily="18" charset="0"/>
              </a:rPr>
              <a:t>Interviews </a:t>
            </a:r>
            <a:r>
              <a:rPr lang="en-US" sz="2700" b="1" dirty="0">
                <a:solidFill>
                  <a:srgbClr val="002060"/>
                </a:solidFill>
                <a:latin typeface="Times New Roman" panose="02020603050405020304" pitchFamily="18" charset="0"/>
                <a:cs typeface="Times New Roman" panose="02020603050405020304" pitchFamily="18" charset="0"/>
              </a:rPr>
              <a:t>are particularly useful if you want to know how people feel or react to something. </a:t>
            </a:r>
            <a:r>
              <a:rPr lang="en-US" sz="2700" b="1" dirty="0" smtClean="0">
                <a:solidFill>
                  <a:srgbClr val="002060"/>
                </a:solidFill>
                <a:latin typeface="Times New Roman" panose="02020603050405020304" pitchFamily="18" charset="0"/>
                <a:cs typeface="Times New Roman" panose="02020603050405020304" pitchFamily="18" charset="0"/>
              </a:rPr>
              <a:t/>
            </a:r>
            <a:br>
              <a:rPr lang="en-US" sz="2700" b="1" dirty="0" smtClean="0">
                <a:solidFill>
                  <a:srgbClr val="00206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(Ex. </a:t>
            </a:r>
            <a:r>
              <a:rPr lang="en-US" sz="2700" b="1" dirty="0">
                <a:solidFill>
                  <a:srgbClr val="7030A0"/>
                </a:solidFill>
                <a:latin typeface="Times New Roman" panose="02020603050405020304" pitchFamily="18" charset="0"/>
                <a:cs typeface="Times New Roman" panose="02020603050405020304" pitchFamily="18" charset="0"/>
              </a:rPr>
              <a:t>I</a:t>
            </a:r>
            <a:r>
              <a:rPr lang="en-US" sz="2700" b="1" dirty="0" smtClean="0">
                <a:solidFill>
                  <a:srgbClr val="7030A0"/>
                </a:solidFill>
                <a:latin typeface="Times New Roman" panose="02020603050405020304" pitchFamily="18" charset="0"/>
                <a:cs typeface="Times New Roman" panose="02020603050405020304" pitchFamily="18" charset="0"/>
              </a:rPr>
              <a:t>t </a:t>
            </a:r>
            <a:r>
              <a:rPr lang="en-US" sz="2700" b="1" dirty="0">
                <a:solidFill>
                  <a:srgbClr val="7030A0"/>
                </a:solidFill>
                <a:latin typeface="Times New Roman" panose="02020603050405020304" pitchFamily="18" charset="0"/>
                <a:cs typeface="Times New Roman" panose="02020603050405020304" pitchFamily="18" charset="0"/>
              </a:rPr>
              <a:t>would be very useful to sit down with </a:t>
            </a:r>
            <a:r>
              <a:rPr lang="en-US" sz="2700" b="1" dirty="0" smtClean="0">
                <a:solidFill>
                  <a:srgbClr val="7030A0"/>
                </a:solidFill>
                <a:latin typeface="Times New Roman" panose="02020603050405020304" pitchFamily="18" charset="0"/>
                <a:cs typeface="Times New Roman" panose="02020603050405020304" pitchFamily="18" charset="0"/>
              </a:rPr>
              <a:t>Faculty in </a:t>
            </a:r>
            <a:r>
              <a:rPr lang="en-US" sz="2700" b="1" dirty="0">
                <a:solidFill>
                  <a:srgbClr val="7030A0"/>
                </a:solidFill>
                <a:latin typeface="Times New Roman" panose="02020603050405020304" pitchFamily="18" charset="0"/>
                <a:cs typeface="Times New Roman" panose="02020603050405020304" pitchFamily="18" charset="0"/>
              </a:rPr>
              <a:t>either a structured or </a:t>
            </a:r>
            <a:r>
              <a:rPr lang="en-US" sz="2700" b="1" dirty="0" smtClean="0">
                <a:solidFill>
                  <a:srgbClr val="7030A0"/>
                </a:solidFill>
                <a:latin typeface="Times New Roman" panose="02020603050405020304" pitchFamily="18" charset="0"/>
                <a:cs typeface="Times New Roman" panose="02020603050405020304" pitchFamily="18" charset="0"/>
              </a:rPr>
              <a:t> unstructured  </a:t>
            </a:r>
            <a:r>
              <a:rPr lang="en-US" sz="2700" b="1" dirty="0">
                <a:solidFill>
                  <a:srgbClr val="7030A0"/>
                </a:solidFill>
                <a:latin typeface="Times New Roman" panose="02020603050405020304" pitchFamily="18" charset="0"/>
                <a:cs typeface="Times New Roman" panose="02020603050405020304" pitchFamily="18" charset="0"/>
              </a:rPr>
              <a:t>interview </a:t>
            </a:r>
            <a:r>
              <a:rPr lang="en-US" sz="2700" b="1" dirty="0" smtClean="0">
                <a:solidFill>
                  <a:srgbClr val="7030A0"/>
                </a:solidFill>
                <a:latin typeface="Times New Roman" panose="02020603050405020304" pitchFamily="18" charset="0"/>
                <a:cs typeface="Times New Roman" panose="02020603050405020304" pitchFamily="18" charset="0"/>
              </a:rPr>
              <a:t> to </a:t>
            </a:r>
            <a:r>
              <a:rPr lang="en-US" sz="2700" b="1" dirty="0">
                <a:solidFill>
                  <a:srgbClr val="7030A0"/>
                </a:solidFill>
                <a:latin typeface="Times New Roman" panose="02020603050405020304" pitchFamily="18" charset="0"/>
                <a:cs typeface="Times New Roman" panose="02020603050405020304" pitchFamily="18" charset="0"/>
              </a:rPr>
              <a:t>gain information about </a:t>
            </a:r>
            <a:r>
              <a:rPr lang="en-US" sz="2700" b="1" dirty="0" smtClean="0">
                <a:solidFill>
                  <a:srgbClr val="7030A0"/>
                </a:solidFill>
                <a:latin typeface="Times New Roman" panose="02020603050405020304" pitchFamily="18" charset="0"/>
                <a:cs typeface="Times New Roman" panose="02020603050405020304" pitchFamily="18" charset="0"/>
              </a:rPr>
              <a:t> how </a:t>
            </a:r>
            <a:r>
              <a:rPr lang="en-US" sz="2700" b="1" dirty="0">
                <a:solidFill>
                  <a:srgbClr val="7030A0"/>
                </a:solidFill>
                <a:latin typeface="Times New Roman" panose="02020603050405020304" pitchFamily="18" charset="0"/>
                <a:cs typeface="Times New Roman" panose="02020603050405020304" pitchFamily="18" charset="0"/>
              </a:rPr>
              <a:t>they represent and discuss </a:t>
            </a:r>
            <a:r>
              <a:rPr lang="en-US" sz="2700" b="1" dirty="0" smtClean="0">
                <a:solidFill>
                  <a:srgbClr val="7030A0"/>
                </a:solidFill>
                <a:latin typeface="Times New Roman" panose="02020603050405020304" pitchFamily="18" charset="0"/>
                <a:cs typeface="Times New Roman" panose="02020603050405020304" pitchFamily="18" charset="0"/>
              </a:rPr>
              <a:t>the QAA effectiveness and its performance).</a:t>
            </a:r>
            <a:endParaRPr lang="en-US" sz="27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5885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51967" y="3075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17</a:t>
            </a:fld>
            <a:endParaRPr lang="en-US">
              <a:solidFill>
                <a:prstClr val="black">
                  <a:tint val="75000"/>
                </a:prstClr>
              </a:solidFill>
            </a:endParaRPr>
          </a:p>
        </p:txBody>
      </p:sp>
      <p:sp>
        <p:nvSpPr>
          <p:cNvPr id="3" name="Title 2"/>
          <p:cNvSpPr>
            <a:spLocks noGrp="1"/>
          </p:cNvSpPr>
          <p:nvPr>
            <p:ph type="title"/>
          </p:nvPr>
        </p:nvSpPr>
        <p:spPr>
          <a:xfrm>
            <a:off x="0" y="2521886"/>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Step 6: Data Collection</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a:solidFill>
                  <a:srgbClr val="002060"/>
                </a:solidFill>
                <a:latin typeface="Times New Roman" panose="02020603050405020304" pitchFamily="18" charset="0"/>
                <a:cs typeface="Times New Roman" panose="02020603050405020304" pitchFamily="18" charset="0"/>
              </a:rPr>
              <a:t/>
            </a:r>
            <a:br>
              <a:rPr lang="en-US" sz="3100" b="1" dirty="0">
                <a:solidFill>
                  <a:srgbClr val="002060"/>
                </a:solidFill>
                <a:latin typeface="Times New Roman" panose="02020603050405020304" pitchFamily="18" charset="0"/>
                <a:cs typeface="Times New Roman" panose="02020603050405020304" pitchFamily="18" charset="0"/>
              </a:rPr>
            </a:br>
            <a:r>
              <a:rPr lang="en-US" sz="3100" b="1" dirty="0" smtClean="0">
                <a:solidFill>
                  <a:srgbClr val="002060"/>
                </a:solidFill>
                <a:latin typeface="Times New Roman" panose="02020603050405020304" pitchFamily="18" charset="0"/>
                <a:cs typeface="Times New Roman" panose="02020603050405020304" pitchFamily="18" charset="0"/>
              </a:rPr>
              <a:t>*</a:t>
            </a:r>
            <a:r>
              <a:rPr lang="en-US" sz="2700" b="1" dirty="0" smtClean="0">
                <a:solidFill>
                  <a:srgbClr val="00B0F0"/>
                </a:solidFill>
                <a:latin typeface="Times New Roman" panose="02020603050405020304" pitchFamily="18" charset="0"/>
                <a:cs typeface="Times New Roman" panose="02020603050405020304" pitchFamily="18" charset="0"/>
              </a:rPr>
              <a:t>Surveys </a:t>
            </a:r>
            <a:r>
              <a:rPr lang="en-US" sz="2700" b="1" dirty="0">
                <a:solidFill>
                  <a:srgbClr val="002060"/>
                </a:solidFill>
                <a:latin typeface="Times New Roman" panose="02020603050405020304" pitchFamily="18" charset="0"/>
                <a:cs typeface="Times New Roman" panose="02020603050405020304" pitchFamily="18" charset="0"/>
              </a:rPr>
              <a:t>– Written </a:t>
            </a:r>
            <a:r>
              <a:rPr lang="en-US" sz="2700" b="1" dirty="0" smtClean="0">
                <a:solidFill>
                  <a:srgbClr val="002060"/>
                </a:solidFill>
                <a:latin typeface="Times New Roman" panose="02020603050405020304" pitchFamily="18" charset="0"/>
                <a:cs typeface="Times New Roman" panose="02020603050405020304" pitchFamily="18" charset="0"/>
              </a:rPr>
              <a:t> questionnaires  and  open </a:t>
            </a:r>
            <a:r>
              <a:rPr lang="en-US" sz="2700" b="1" dirty="0">
                <a:solidFill>
                  <a:srgbClr val="002060"/>
                </a:solidFill>
                <a:latin typeface="Times New Roman" panose="02020603050405020304" pitchFamily="18" charset="0"/>
                <a:cs typeface="Times New Roman" panose="02020603050405020304" pitchFamily="18" charset="0"/>
              </a:rPr>
              <a:t>ended </a:t>
            </a:r>
            <a:r>
              <a:rPr lang="en-US" sz="2700" b="1" dirty="0" smtClean="0">
                <a:solidFill>
                  <a:srgbClr val="002060"/>
                </a:solidFill>
                <a:latin typeface="Times New Roman" panose="02020603050405020304" pitchFamily="18" charset="0"/>
                <a:cs typeface="Times New Roman" panose="02020603050405020304" pitchFamily="18" charset="0"/>
              </a:rPr>
              <a:t> surveys </a:t>
            </a:r>
            <a:r>
              <a:rPr lang="en-US" sz="2700" b="1" dirty="0">
                <a:solidFill>
                  <a:srgbClr val="002060"/>
                </a:solidFill>
                <a:latin typeface="Times New Roman" panose="02020603050405020304" pitchFamily="18" charset="0"/>
                <a:cs typeface="Times New Roman" panose="02020603050405020304" pitchFamily="18" charset="0"/>
              </a:rPr>
              <a:t>about ideas, perceptions, and thoughts is another way in which you can collect data for your qualitative research. </a:t>
            </a:r>
            <a:r>
              <a:rPr lang="en-US" sz="2700" b="1" dirty="0" smtClean="0">
                <a:solidFill>
                  <a:srgbClr val="002060"/>
                </a:solidFill>
                <a:latin typeface="Times New Roman" panose="02020603050405020304" pitchFamily="18" charset="0"/>
                <a:cs typeface="Times New Roman" panose="02020603050405020304" pitchFamily="18" charset="0"/>
              </a:rPr>
              <a:t/>
            </a:r>
            <a:br>
              <a:rPr lang="en-US" sz="2700" b="1" dirty="0" smtClean="0">
                <a:solidFill>
                  <a:srgbClr val="002060"/>
                </a:solidFill>
                <a:latin typeface="Times New Roman" panose="02020603050405020304" pitchFamily="18" charset="0"/>
                <a:cs typeface="Times New Roman" panose="02020603050405020304" pitchFamily="18" charset="0"/>
              </a:rPr>
            </a:br>
            <a:r>
              <a:rPr lang="en-US" sz="2700" b="1" dirty="0" smtClean="0">
                <a:solidFill>
                  <a:srgbClr val="002060"/>
                </a:solidFill>
                <a:latin typeface="Times New Roman" panose="02020603050405020304" pitchFamily="18" charset="0"/>
                <a:cs typeface="Times New Roman" panose="02020603050405020304" pitchFamily="18" charset="0"/>
              </a:rPr>
              <a:t/>
            </a:r>
            <a:br>
              <a:rPr lang="en-US" sz="2700" b="1" dirty="0" smtClean="0">
                <a:solidFill>
                  <a:srgbClr val="00206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(Ex.  In  your  study  </a:t>
            </a:r>
            <a:r>
              <a:rPr lang="en-US" sz="2700" b="1" dirty="0">
                <a:solidFill>
                  <a:srgbClr val="7030A0"/>
                </a:solidFill>
                <a:latin typeface="Times New Roman" panose="02020603050405020304" pitchFamily="18" charset="0"/>
                <a:cs typeface="Times New Roman" panose="02020603050405020304" pitchFamily="18" charset="0"/>
              </a:rPr>
              <a:t>of </a:t>
            </a:r>
            <a:r>
              <a:rPr lang="en-US" sz="2700" b="1" dirty="0" smtClean="0">
                <a:solidFill>
                  <a:srgbClr val="7030A0"/>
                </a:solidFill>
                <a:latin typeface="Times New Roman" panose="02020603050405020304" pitchFamily="18" charset="0"/>
                <a:cs typeface="Times New Roman" panose="02020603050405020304" pitchFamily="18" charset="0"/>
              </a:rPr>
              <a:t>QAA significance from the point of view of faculty, </a:t>
            </a:r>
            <a:r>
              <a:rPr lang="en-US" sz="2700" b="1" dirty="0">
                <a:solidFill>
                  <a:srgbClr val="7030A0"/>
                </a:solidFill>
                <a:latin typeface="Times New Roman" panose="02020603050405020304" pitchFamily="18" charset="0"/>
                <a:cs typeface="Times New Roman" panose="02020603050405020304" pitchFamily="18" charset="0"/>
              </a:rPr>
              <a:t>perhaps you decide to do </a:t>
            </a:r>
            <a:r>
              <a:rPr lang="en-US" sz="2700" b="1" dirty="0" smtClean="0">
                <a:solidFill>
                  <a:srgbClr val="7030A0"/>
                </a:solidFill>
                <a:latin typeface="Times New Roman" panose="02020603050405020304" pitchFamily="18" charset="0"/>
                <a:cs typeface="Times New Roman" panose="02020603050405020304" pitchFamily="18" charset="0"/>
              </a:rPr>
              <a:t>a nameless </a:t>
            </a:r>
            <a:r>
              <a:rPr lang="en-US" sz="2700" b="1" dirty="0">
                <a:solidFill>
                  <a:srgbClr val="7030A0"/>
                </a:solidFill>
                <a:latin typeface="Times New Roman" panose="02020603050405020304" pitchFamily="18" charset="0"/>
                <a:cs typeface="Times New Roman" panose="02020603050405020304" pitchFamily="18" charset="0"/>
              </a:rPr>
              <a:t>survey of 100 </a:t>
            </a:r>
            <a:r>
              <a:rPr lang="en-US" sz="2700" b="1" dirty="0" smtClean="0">
                <a:solidFill>
                  <a:srgbClr val="7030A0"/>
                </a:solidFill>
                <a:latin typeface="Times New Roman" panose="02020603050405020304" pitchFamily="18" charset="0"/>
                <a:cs typeface="Times New Roman" panose="02020603050405020304" pitchFamily="18" charset="0"/>
              </a:rPr>
              <a:t>faculty </a:t>
            </a:r>
            <a:r>
              <a:rPr lang="en-US" sz="2700" b="1" dirty="0">
                <a:solidFill>
                  <a:srgbClr val="7030A0"/>
                </a:solidFill>
                <a:latin typeface="Times New Roman" panose="02020603050405020304" pitchFamily="18" charset="0"/>
                <a:cs typeface="Times New Roman" panose="02020603050405020304" pitchFamily="18" charset="0"/>
              </a:rPr>
              <a:t>in the </a:t>
            </a:r>
            <a:r>
              <a:rPr lang="en-US" sz="2700" b="1" dirty="0" smtClean="0">
                <a:solidFill>
                  <a:srgbClr val="7030A0"/>
                </a:solidFill>
                <a:latin typeface="Times New Roman" panose="02020603050405020304" pitchFamily="18" charset="0"/>
                <a:cs typeface="Times New Roman" panose="02020603050405020304" pitchFamily="18" charset="0"/>
              </a:rPr>
              <a:t>university </a:t>
            </a:r>
            <a:r>
              <a:rPr lang="en-US" sz="2700" b="1" dirty="0">
                <a:solidFill>
                  <a:srgbClr val="7030A0"/>
                </a:solidFill>
                <a:latin typeface="Times New Roman" panose="02020603050405020304" pitchFamily="18" charset="0"/>
                <a:cs typeface="Times New Roman" panose="02020603050405020304" pitchFamily="18" charset="0"/>
              </a:rPr>
              <a:t>because </a:t>
            </a:r>
            <a:r>
              <a:rPr lang="en-US" sz="2700" b="1" dirty="0" smtClean="0">
                <a:solidFill>
                  <a:srgbClr val="7030A0"/>
                </a:solidFill>
                <a:latin typeface="Times New Roman" panose="02020603050405020304" pitchFamily="18" charset="0"/>
                <a:cs typeface="Times New Roman" panose="02020603050405020304" pitchFamily="18" charset="0"/>
              </a:rPr>
              <a:t> you're  concerned  that  they  may  be  </a:t>
            </a:r>
            <a:r>
              <a:rPr lang="en-US" sz="2700" b="1" dirty="0">
                <a:solidFill>
                  <a:srgbClr val="7030A0"/>
                </a:solidFill>
                <a:latin typeface="Times New Roman" panose="02020603050405020304" pitchFamily="18" charset="0"/>
                <a:cs typeface="Times New Roman" panose="02020603050405020304" pitchFamily="18" charset="0"/>
              </a:rPr>
              <a:t>less </a:t>
            </a:r>
            <a:r>
              <a:rPr lang="en-US" sz="2700" b="1" dirty="0" smtClean="0">
                <a:solidFill>
                  <a:srgbClr val="7030A0"/>
                </a:solidFill>
                <a:latin typeface="Times New Roman" panose="02020603050405020304" pitchFamily="18" charset="0"/>
                <a:cs typeface="Times New Roman" panose="02020603050405020304" pitchFamily="18" charset="0"/>
              </a:rPr>
              <a:t> straightforward  in </a:t>
            </a:r>
            <a:r>
              <a:rPr lang="en-US" sz="2700" b="1" dirty="0">
                <a:solidFill>
                  <a:srgbClr val="7030A0"/>
                </a:solidFill>
                <a:latin typeface="Times New Roman" panose="02020603050405020304" pitchFamily="18" charset="0"/>
                <a:cs typeface="Times New Roman" panose="02020603050405020304" pitchFamily="18" charset="0"/>
              </a:rPr>
              <a:t>an interview situation than in a survey where their identity </a:t>
            </a:r>
            <a:r>
              <a:rPr lang="en-US" sz="2700" b="1" dirty="0" smtClean="0">
                <a:solidFill>
                  <a:srgbClr val="7030A0"/>
                </a:solidFill>
                <a:latin typeface="Times New Roman" panose="02020603050405020304" pitchFamily="18" charset="0"/>
                <a:cs typeface="Times New Roman" panose="02020603050405020304" pitchFamily="18" charset="0"/>
              </a:rPr>
              <a:t>was nameless).</a:t>
            </a:r>
            <a:r>
              <a:rPr lang="en-US" sz="2700" b="1" dirty="0">
                <a:solidFill>
                  <a:srgbClr val="002060"/>
                </a:solidFill>
                <a:latin typeface="Times New Roman" panose="02020603050405020304" pitchFamily="18" charset="0"/>
                <a:cs typeface="Times New Roman" panose="02020603050405020304" pitchFamily="18" charset="0"/>
              </a:rPr>
              <a:t/>
            </a:r>
            <a:br>
              <a:rPr lang="en-US" sz="2700" b="1" dirty="0">
                <a:solidFill>
                  <a:srgbClr val="002060"/>
                </a:solidFill>
                <a:latin typeface="Times New Roman" panose="02020603050405020304" pitchFamily="18" charset="0"/>
                <a:cs typeface="Times New Roman" panose="02020603050405020304" pitchFamily="18" charset="0"/>
              </a:rPr>
            </a:br>
            <a:endParaRPr lang="en-US" sz="27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864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51967" y="3075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18</a:t>
            </a:fld>
            <a:endParaRPr lang="en-US">
              <a:solidFill>
                <a:prstClr val="black">
                  <a:tint val="75000"/>
                </a:prstClr>
              </a:solidFill>
            </a:endParaRPr>
          </a:p>
        </p:txBody>
      </p:sp>
      <p:sp>
        <p:nvSpPr>
          <p:cNvPr id="3" name="Title 2"/>
          <p:cNvSpPr>
            <a:spLocks noGrp="1"/>
          </p:cNvSpPr>
          <p:nvPr>
            <p:ph type="title"/>
          </p:nvPr>
        </p:nvSpPr>
        <p:spPr>
          <a:xfrm>
            <a:off x="118945" y="3166463"/>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Step 6: Data Collection</a:t>
            </a:r>
            <a:r>
              <a:rPr lang="en-US" sz="3100" b="1" dirty="0">
                <a:solidFill>
                  <a:srgbClr val="002060"/>
                </a:solidFill>
                <a:latin typeface="Times New Roman" panose="02020603050405020304" pitchFamily="18" charset="0"/>
                <a:cs typeface="Times New Roman" panose="02020603050405020304" pitchFamily="18" charset="0"/>
              </a:rPr>
              <a:t/>
            </a:r>
            <a:br>
              <a:rPr lang="en-US" sz="3100" b="1" dirty="0">
                <a:solidFill>
                  <a:srgbClr val="002060"/>
                </a:solidFill>
                <a:latin typeface="Times New Roman" panose="02020603050405020304" pitchFamily="18" charset="0"/>
                <a:cs typeface="Times New Roman" panose="02020603050405020304" pitchFamily="18" charset="0"/>
              </a:rPr>
            </a:br>
            <a:r>
              <a:rPr lang="en-US" sz="3100" b="1" dirty="0" smtClean="0">
                <a:solidFill>
                  <a:srgbClr val="002060"/>
                </a:solidFill>
                <a:latin typeface="Times New Roman" panose="02020603050405020304" pitchFamily="18" charset="0"/>
                <a:cs typeface="Times New Roman" panose="02020603050405020304" pitchFamily="18" charset="0"/>
              </a:rPr>
              <a:t>*</a:t>
            </a:r>
            <a:r>
              <a:rPr lang="en-US" sz="2700" b="1" dirty="0" smtClean="0">
                <a:solidFill>
                  <a:srgbClr val="00B0F0"/>
                </a:solidFill>
                <a:latin typeface="Times New Roman" panose="02020603050405020304" pitchFamily="18" charset="0"/>
                <a:cs typeface="Times New Roman" panose="02020603050405020304" pitchFamily="18" charset="0"/>
              </a:rPr>
              <a:t>Document analysis </a:t>
            </a:r>
            <a:r>
              <a:rPr lang="en-US" sz="2700" b="1" dirty="0">
                <a:solidFill>
                  <a:srgbClr val="00B0F0"/>
                </a:solidFill>
                <a:latin typeface="Times New Roman" panose="02020603050405020304" pitchFamily="18" charset="0"/>
                <a:cs typeface="Times New Roman" panose="02020603050405020304" pitchFamily="18" charset="0"/>
              </a:rPr>
              <a:t>– </a:t>
            </a:r>
            <a:r>
              <a:rPr lang="en-US" sz="2700" b="1" dirty="0">
                <a:solidFill>
                  <a:srgbClr val="002060"/>
                </a:solidFill>
                <a:latin typeface="Times New Roman" panose="02020603050405020304" pitchFamily="18" charset="0"/>
                <a:cs typeface="Times New Roman" panose="02020603050405020304" pitchFamily="18" charset="0"/>
              </a:rPr>
              <a:t>This involves examining written, visual, and audio </a:t>
            </a:r>
            <a:r>
              <a:rPr lang="en-US" sz="2700" b="1" dirty="0" smtClean="0">
                <a:solidFill>
                  <a:srgbClr val="002060"/>
                </a:solidFill>
                <a:latin typeface="Times New Roman" panose="02020603050405020304" pitchFamily="18" charset="0"/>
                <a:cs typeface="Times New Roman" panose="02020603050405020304" pitchFamily="18" charset="0"/>
              </a:rPr>
              <a:t>documents   that   exist  without   </a:t>
            </a:r>
            <a:r>
              <a:rPr lang="en-US" sz="2700" b="1" dirty="0">
                <a:solidFill>
                  <a:srgbClr val="002060"/>
                </a:solidFill>
                <a:latin typeface="Times New Roman" panose="02020603050405020304" pitchFamily="18" charset="0"/>
                <a:cs typeface="Times New Roman" panose="02020603050405020304" pitchFamily="18" charset="0"/>
              </a:rPr>
              <a:t>any </a:t>
            </a:r>
            <a:r>
              <a:rPr lang="en-US" sz="2700" b="1" dirty="0" smtClean="0">
                <a:solidFill>
                  <a:srgbClr val="002060"/>
                </a:solidFill>
                <a:latin typeface="Times New Roman" panose="02020603050405020304" pitchFamily="18" charset="0"/>
                <a:cs typeface="Times New Roman" panose="02020603050405020304" pitchFamily="18" charset="0"/>
              </a:rPr>
              <a:t>  involvement  or  initiation  by  </a:t>
            </a:r>
            <a:r>
              <a:rPr lang="en-US" sz="2700" b="1" dirty="0">
                <a:solidFill>
                  <a:srgbClr val="002060"/>
                </a:solidFill>
                <a:latin typeface="Times New Roman" panose="02020603050405020304" pitchFamily="18" charset="0"/>
                <a:cs typeface="Times New Roman" panose="02020603050405020304" pitchFamily="18" charset="0"/>
              </a:rPr>
              <a:t>the researcher. </a:t>
            </a:r>
            <a:r>
              <a:rPr lang="en-US" sz="2700" b="1" dirty="0" smtClean="0">
                <a:solidFill>
                  <a:srgbClr val="002060"/>
                </a:solidFill>
                <a:latin typeface="Times New Roman" panose="02020603050405020304" pitchFamily="18" charset="0"/>
                <a:cs typeface="Times New Roman" panose="02020603050405020304" pitchFamily="18" charset="0"/>
              </a:rPr>
              <a:t/>
            </a:r>
            <a:br>
              <a:rPr lang="en-US" sz="2700" b="1" dirty="0" smtClean="0">
                <a:solidFill>
                  <a:srgbClr val="002060"/>
                </a:solidFill>
                <a:latin typeface="Times New Roman" panose="02020603050405020304" pitchFamily="18" charset="0"/>
                <a:cs typeface="Times New Roman" panose="02020603050405020304" pitchFamily="18" charset="0"/>
              </a:rPr>
            </a:br>
            <a:r>
              <a:rPr lang="en-US" sz="2700" b="1" dirty="0" smtClean="0">
                <a:solidFill>
                  <a:srgbClr val="002060"/>
                </a:solidFill>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There </a:t>
            </a:r>
            <a:r>
              <a:rPr lang="en-US" sz="2700" b="1" dirty="0">
                <a:solidFill>
                  <a:srgbClr val="FF0000"/>
                </a:solidFill>
                <a:latin typeface="Times New Roman" panose="02020603050405020304" pitchFamily="18" charset="0"/>
                <a:cs typeface="Times New Roman" panose="02020603050405020304" pitchFamily="18" charset="0"/>
              </a:rPr>
              <a:t>are lots of different kinds of </a:t>
            </a:r>
            <a:r>
              <a:rPr lang="en-US" sz="2700" b="1" dirty="0" smtClean="0">
                <a:solidFill>
                  <a:srgbClr val="FF0000"/>
                </a:solidFill>
                <a:latin typeface="Times New Roman" panose="02020603050405020304" pitchFamily="18" charset="0"/>
                <a:cs typeface="Times New Roman" panose="02020603050405020304" pitchFamily="18" charset="0"/>
              </a:rPr>
              <a:t>documents.</a:t>
            </a:r>
            <a:br>
              <a:rPr lang="en-US" sz="2700" b="1" dirty="0" smtClean="0">
                <a:solidFill>
                  <a:srgbClr val="FF0000"/>
                </a:solidFill>
                <a:latin typeface="Times New Roman" panose="02020603050405020304" pitchFamily="18" charset="0"/>
                <a:cs typeface="Times New Roman" panose="02020603050405020304" pitchFamily="18" charset="0"/>
              </a:rPr>
            </a:br>
            <a:r>
              <a:rPr lang="en-US" sz="2700" b="1" dirty="0" smtClean="0">
                <a:solidFill>
                  <a:srgbClr val="00B0F0"/>
                </a:solidFill>
                <a:latin typeface="Times New Roman" panose="02020603050405020304" pitchFamily="18" charset="0"/>
                <a:cs typeface="Times New Roman" panose="02020603050405020304" pitchFamily="18" charset="0"/>
              </a:rPr>
              <a:t/>
            </a:r>
            <a:br>
              <a:rPr lang="en-US" sz="2700" b="1" dirty="0" smtClean="0">
                <a:solidFill>
                  <a:srgbClr val="00B0F0"/>
                </a:solidFill>
                <a:latin typeface="Times New Roman" panose="02020603050405020304" pitchFamily="18" charset="0"/>
                <a:cs typeface="Times New Roman" panose="02020603050405020304" pitchFamily="18" charset="0"/>
              </a:rPr>
            </a:br>
            <a:r>
              <a:rPr lang="en-US" sz="2700" b="1" dirty="0" smtClean="0">
                <a:solidFill>
                  <a:srgbClr val="00B0F0"/>
                </a:solidFill>
                <a:latin typeface="Times New Roman" panose="02020603050405020304" pitchFamily="18" charset="0"/>
                <a:cs typeface="Times New Roman" panose="02020603050405020304" pitchFamily="18" charset="0"/>
              </a:rPr>
              <a:t>- </a:t>
            </a:r>
            <a:r>
              <a:rPr lang="en-US" sz="2700" b="1" dirty="0">
                <a:solidFill>
                  <a:srgbClr val="0070C0"/>
                </a:solidFill>
                <a:latin typeface="Times New Roman" panose="02020603050405020304" pitchFamily="18" charset="0"/>
                <a:cs typeface="Times New Roman" panose="02020603050405020304" pitchFamily="18" charset="0"/>
              </a:rPr>
              <a:t>O</a:t>
            </a:r>
            <a:r>
              <a:rPr lang="en-US" sz="2700" b="1" dirty="0" smtClean="0">
                <a:solidFill>
                  <a:srgbClr val="0070C0"/>
                </a:solidFill>
                <a:latin typeface="Times New Roman" panose="02020603050405020304" pitchFamily="18" charset="0"/>
                <a:cs typeface="Times New Roman" panose="02020603050405020304" pitchFamily="18" charset="0"/>
              </a:rPr>
              <a:t>fficial documents produced </a:t>
            </a:r>
            <a:r>
              <a:rPr lang="en-US" sz="2700" b="1" dirty="0">
                <a:solidFill>
                  <a:srgbClr val="0070C0"/>
                </a:solidFill>
                <a:latin typeface="Times New Roman" panose="02020603050405020304" pitchFamily="18" charset="0"/>
                <a:cs typeface="Times New Roman" panose="02020603050405020304" pitchFamily="18" charset="0"/>
              </a:rPr>
              <a:t>by institutions and personal </a:t>
            </a:r>
            <a:r>
              <a:rPr lang="en-US" sz="2700" b="1" dirty="0" smtClean="0">
                <a:solidFill>
                  <a:srgbClr val="0070C0"/>
                </a:solidFill>
                <a:latin typeface="Times New Roman" panose="02020603050405020304" pitchFamily="18" charset="0"/>
                <a:cs typeface="Times New Roman" panose="02020603050405020304" pitchFamily="18" charset="0"/>
              </a:rPr>
              <a:t>documents.</a:t>
            </a:r>
            <a:br>
              <a:rPr lang="en-US" sz="2700" b="1" dirty="0" smtClean="0">
                <a:solidFill>
                  <a:srgbClr val="0070C0"/>
                </a:solidFill>
                <a:latin typeface="Times New Roman" panose="02020603050405020304" pitchFamily="18" charset="0"/>
                <a:cs typeface="Times New Roman" panose="02020603050405020304" pitchFamily="18" charset="0"/>
              </a:rPr>
            </a:br>
            <a:r>
              <a:rPr lang="en-US" sz="2700" b="1" dirty="0" smtClean="0">
                <a:solidFill>
                  <a:srgbClr val="00B0F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(Ex. letters</a:t>
            </a:r>
            <a:r>
              <a:rPr lang="en-US" sz="2700" b="1" dirty="0">
                <a:solidFill>
                  <a:srgbClr val="7030A0"/>
                </a:solidFill>
                <a:latin typeface="Times New Roman" panose="02020603050405020304" pitchFamily="18" charset="0"/>
                <a:cs typeface="Times New Roman" panose="02020603050405020304" pitchFamily="18" charset="0"/>
              </a:rPr>
              <a:t>, memoirs, </a:t>
            </a:r>
            <a:r>
              <a:rPr lang="en-US" sz="2700" b="1" dirty="0" smtClean="0">
                <a:solidFill>
                  <a:srgbClr val="7030A0"/>
                </a:solidFill>
                <a:latin typeface="Times New Roman" panose="02020603050405020304" pitchFamily="18" charset="0"/>
                <a:cs typeface="Times New Roman" panose="02020603050405020304" pitchFamily="18" charset="0"/>
              </a:rPr>
              <a:t>diaries).</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00B0F0"/>
                </a:solidFill>
                <a:latin typeface="Times New Roman" panose="02020603050405020304" pitchFamily="18" charset="0"/>
                <a:cs typeface="Times New Roman" panose="02020603050405020304" pitchFamily="18" charset="0"/>
              </a:rPr>
              <a:t> -</a:t>
            </a:r>
            <a:r>
              <a:rPr lang="en-US" sz="2700" b="1" dirty="0">
                <a:solidFill>
                  <a:srgbClr val="0070C0"/>
                </a:solidFill>
                <a:latin typeface="Times New Roman" panose="02020603050405020304" pitchFamily="18" charset="0"/>
                <a:cs typeface="Times New Roman" panose="02020603050405020304" pitchFamily="18" charset="0"/>
              </a:rPr>
              <a:t>Social media accounts and online blogs.</a:t>
            </a:r>
            <a:br>
              <a:rPr lang="en-US" sz="2700" b="1" dirty="0">
                <a:solidFill>
                  <a:srgbClr val="0070C0"/>
                </a:solidFill>
                <a:latin typeface="Times New Roman" panose="02020603050405020304" pitchFamily="18" charset="0"/>
                <a:cs typeface="Times New Roman" panose="02020603050405020304" pitchFamily="18" charset="0"/>
              </a:rPr>
            </a:br>
            <a:r>
              <a:rPr lang="en-US" sz="2700" b="1" dirty="0" smtClean="0">
                <a:solidFill>
                  <a:srgbClr val="00B0F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(Ex.  If studying </a:t>
            </a:r>
            <a:r>
              <a:rPr lang="en-US" sz="2700" b="1" dirty="0">
                <a:solidFill>
                  <a:srgbClr val="7030A0"/>
                </a:solidFill>
                <a:latin typeface="Times New Roman" panose="02020603050405020304" pitchFamily="18" charset="0"/>
                <a:cs typeface="Times New Roman" panose="02020603050405020304" pitchFamily="18" charset="0"/>
              </a:rPr>
              <a:t>a</a:t>
            </a:r>
            <a:r>
              <a:rPr lang="en-US" sz="2700" b="1" dirty="0" smtClean="0">
                <a:solidFill>
                  <a:srgbClr val="7030A0"/>
                </a:solidFill>
                <a:latin typeface="Times New Roman" panose="02020603050405020304" pitchFamily="18" charset="0"/>
                <a:cs typeface="Times New Roman" panose="02020603050405020304" pitchFamily="18" charset="0"/>
              </a:rPr>
              <a:t> higher education case, </a:t>
            </a:r>
            <a:r>
              <a:rPr lang="en-US" sz="2700" b="1" dirty="0">
                <a:solidFill>
                  <a:srgbClr val="7030A0"/>
                </a:solidFill>
                <a:latin typeface="Times New Roman" panose="02020603050405020304" pitchFamily="18" charset="0"/>
                <a:cs typeface="Times New Roman" panose="02020603050405020304" pitchFamily="18" charset="0"/>
              </a:rPr>
              <a:t>institutions like </a:t>
            </a:r>
            <a:r>
              <a:rPr lang="en-US" sz="2700" b="1" dirty="0" smtClean="0">
                <a:solidFill>
                  <a:srgbClr val="7030A0"/>
                </a:solidFill>
                <a:latin typeface="Times New Roman" panose="02020603050405020304" pitchFamily="18" charset="0"/>
                <a:cs typeface="Times New Roman" panose="02020603050405020304" pitchFamily="18" charset="0"/>
              </a:rPr>
              <a:t>private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universities produce </a:t>
            </a:r>
            <a:r>
              <a:rPr lang="en-US" sz="2700" b="1" dirty="0">
                <a:solidFill>
                  <a:srgbClr val="7030A0"/>
                </a:solidFill>
                <a:latin typeface="Times New Roman" panose="02020603050405020304" pitchFamily="18" charset="0"/>
                <a:cs typeface="Times New Roman" panose="02020603050405020304" pitchFamily="18" charset="0"/>
              </a:rPr>
              <a:t>many  </a:t>
            </a:r>
            <a:r>
              <a:rPr lang="en-US" sz="2700" b="1" dirty="0" smtClean="0">
                <a:solidFill>
                  <a:srgbClr val="7030A0"/>
                </a:solidFill>
                <a:latin typeface="Times New Roman" panose="02020603050405020304" pitchFamily="18" charset="0"/>
                <a:cs typeface="Times New Roman" panose="02020603050405020304" pitchFamily="18" charset="0"/>
              </a:rPr>
              <a:t>different </a:t>
            </a:r>
            <a:r>
              <a:rPr lang="en-US" sz="2700" b="1" dirty="0">
                <a:solidFill>
                  <a:srgbClr val="7030A0"/>
                </a:solidFill>
                <a:latin typeface="Times New Roman" panose="02020603050405020304" pitchFamily="18" charset="0"/>
                <a:cs typeface="Times New Roman" panose="02020603050405020304" pitchFamily="18" charset="0"/>
              </a:rPr>
              <a:t>kinds of documents, including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reports</a:t>
            </a: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flyers, handbooks, websites</a:t>
            </a: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curricula</a:t>
            </a:r>
            <a:r>
              <a:rPr lang="en-US" sz="2700" b="1" dirty="0">
                <a:solidFill>
                  <a:srgbClr val="7030A0"/>
                </a:solidFill>
                <a:latin typeface="Times New Roman" panose="02020603050405020304" pitchFamily="18" charset="0"/>
                <a:cs typeface="Times New Roman" panose="02020603050405020304" pitchFamily="18" charset="0"/>
              </a:rPr>
              <a:t>, etc. </a:t>
            </a:r>
            <a:r>
              <a:rPr lang="en-US" sz="2700" b="1" dirty="0" smtClean="0">
                <a:solidFill>
                  <a:srgbClr val="7030A0"/>
                </a:solidFill>
                <a:latin typeface="Times New Roman" panose="02020603050405020304" pitchFamily="18" charset="0"/>
                <a:cs typeface="Times New Roman" panose="02020603050405020304" pitchFamily="18" charset="0"/>
              </a:rPr>
              <a:t> Maybe  </a:t>
            </a:r>
            <a:r>
              <a:rPr lang="en-US" sz="2700" b="1" dirty="0">
                <a:solidFill>
                  <a:srgbClr val="7030A0"/>
                </a:solidFill>
                <a:latin typeface="Times New Roman" panose="02020603050405020304" pitchFamily="18" charset="0"/>
                <a:cs typeface="Times New Roman" panose="02020603050405020304" pitchFamily="18" charset="0"/>
              </a:rPr>
              <a:t>you </a:t>
            </a:r>
            <a:r>
              <a:rPr lang="en-US" sz="2700" b="1" dirty="0" smtClean="0">
                <a:solidFill>
                  <a:srgbClr val="7030A0"/>
                </a:solidFill>
                <a:latin typeface="Times New Roman" panose="02020603050405020304" pitchFamily="18" charset="0"/>
                <a:cs typeface="Times New Roman" panose="02020603050405020304" pitchFamily="18" charset="0"/>
              </a:rPr>
              <a:t> can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also  </a:t>
            </a:r>
            <a:r>
              <a:rPr lang="en-US" sz="2700" b="1" dirty="0">
                <a:solidFill>
                  <a:srgbClr val="7030A0"/>
                </a:solidFill>
                <a:latin typeface="Times New Roman" panose="02020603050405020304" pitchFamily="18" charset="0"/>
                <a:cs typeface="Times New Roman" panose="02020603050405020304" pitchFamily="18" charset="0"/>
              </a:rPr>
              <a:t>see </a:t>
            </a:r>
            <a:r>
              <a:rPr lang="en-US" sz="2700" b="1" dirty="0" smtClean="0">
                <a:solidFill>
                  <a:srgbClr val="7030A0"/>
                </a:solidFill>
                <a:latin typeface="Times New Roman" panose="02020603050405020304" pitchFamily="18" charset="0"/>
                <a:cs typeface="Times New Roman" panose="02020603050405020304" pitchFamily="18" charset="0"/>
              </a:rPr>
              <a:t> if any faculty have </a:t>
            </a:r>
            <a:r>
              <a:rPr lang="en-US" sz="2700" b="1" dirty="0">
                <a:solidFill>
                  <a:srgbClr val="7030A0"/>
                </a:solidFill>
                <a:latin typeface="Times New Roman" panose="02020603050405020304" pitchFamily="18" charset="0"/>
                <a:cs typeface="Times New Roman" panose="02020603050405020304" pitchFamily="18" charset="0"/>
              </a:rPr>
              <a:t>an online meet group or blog.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00B0F0"/>
                </a:solidFill>
                <a:latin typeface="Times New Roman" panose="02020603050405020304" pitchFamily="18" charset="0"/>
                <a:cs typeface="Times New Roman" panose="02020603050405020304" pitchFamily="18" charset="0"/>
              </a:rPr>
              <a:t>-</a:t>
            </a:r>
            <a:r>
              <a:rPr lang="en-US" sz="2700" b="1" dirty="0" smtClean="0">
                <a:solidFill>
                  <a:srgbClr val="FF0000"/>
                </a:solidFill>
                <a:latin typeface="Times New Roman" panose="02020603050405020304" pitchFamily="18" charset="0"/>
                <a:cs typeface="Times New Roman" panose="02020603050405020304" pitchFamily="18" charset="0"/>
              </a:rPr>
              <a:t>Document </a:t>
            </a:r>
            <a:r>
              <a:rPr lang="en-US" sz="2700" b="1" dirty="0">
                <a:solidFill>
                  <a:srgbClr val="FF0000"/>
                </a:solidFill>
                <a:latin typeface="Times New Roman" panose="02020603050405020304" pitchFamily="18" charset="0"/>
                <a:cs typeface="Times New Roman" panose="02020603050405020304" pitchFamily="18" charset="0"/>
              </a:rPr>
              <a:t>analysis can often be useful to use in conjunction with another </a:t>
            </a:r>
            <a:r>
              <a:rPr lang="en-US" sz="2700" b="1" dirty="0" smtClean="0">
                <a:solidFill>
                  <a:srgbClr val="FF0000"/>
                </a:solidFill>
                <a:latin typeface="Times New Roman" panose="02020603050405020304" pitchFamily="18" charset="0"/>
                <a:cs typeface="Times New Roman" panose="02020603050405020304" pitchFamily="18" charset="0"/>
              </a:rPr>
              <a:t> </a:t>
            </a:r>
            <a:br>
              <a:rPr lang="en-US" sz="2700" b="1" dirty="0" smtClean="0">
                <a:solidFill>
                  <a:srgbClr val="FF0000"/>
                </a:solidFill>
                <a:latin typeface="Times New Roman" panose="02020603050405020304" pitchFamily="18" charset="0"/>
                <a:cs typeface="Times New Roman" panose="02020603050405020304" pitchFamily="18" charset="0"/>
              </a:rPr>
            </a:b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 method</a:t>
            </a:r>
            <a:r>
              <a:rPr lang="en-US" sz="2700" b="1" dirty="0">
                <a:solidFill>
                  <a:srgbClr val="FF0000"/>
                </a:solidFill>
                <a:latin typeface="Times New Roman" panose="02020603050405020304" pitchFamily="18" charset="0"/>
                <a:cs typeface="Times New Roman" panose="02020603050405020304" pitchFamily="18" charset="0"/>
              </a:rPr>
              <a:t>, like interviewing</a:t>
            </a:r>
            <a:r>
              <a:rPr lang="en-US" sz="2700" b="1" dirty="0" smtClean="0">
                <a:solidFill>
                  <a:srgbClr val="FF0000"/>
                </a:solidFill>
                <a:latin typeface="Times New Roman" panose="02020603050405020304" pitchFamily="18" charset="0"/>
                <a:cs typeface="Times New Roman" panose="02020603050405020304" pitchFamily="18" charset="0"/>
              </a:rPr>
              <a:t>.</a:t>
            </a:r>
            <a:r>
              <a:rPr lang="en-US" sz="2700" b="1" dirty="0">
                <a:solidFill>
                  <a:srgbClr val="002060"/>
                </a:solidFill>
                <a:latin typeface="Times New Roman" panose="02020603050405020304" pitchFamily="18" charset="0"/>
                <a:cs typeface="Times New Roman" panose="02020603050405020304" pitchFamily="18" charset="0"/>
              </a:rPr>
              <a:t/>
            </a:r>
            <a:br>
              <a:rPr lang="en-US" sz="2700" b="1" dirty="0">
                <a:solidFill>
                  <a:srgbClr val="002060"/>
                </a:solidFill>
                <a:latin typeface="Times New Roman" panose="02020603050405020304" pitchFamily="18" charset="0"/>
                <a:cs typeface="Times New Roman" panose="02020603050405020304" pitchFamily="18" charset="0"/>
              </a:rPr>
            </a:br>
            <a:endParaRPr lang="en-US" sz="27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11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51967" y="3075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19</a:t>
            </a:fld>
            <a:endParaRPr lang="en-US">
              <a:solidFill>
                <a:prstClr val="black">
                  <a:tint val="75000"/>
                </a:prstClr>
              </a:solidFill>
            </a:endParaRPr>
          </a:p>
        </p:txBody>
      </p:sp>
      <p:sp>
        <p:nvSpPr>
          <p:cNvPr id="3" name="Title 2"/>
          <p:cNvSpPr>
            <a:spLocks noGrp="1"/>
          </p:cNvSpPr>
          <p:nvPr>
            <p:ph type="title"/>
          </p:nvPr>
        </p:nvSpPr>
        <p:spPr>
          <a:xfrm>
            <a:off x="118945" y="3048931"/>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Step 7: Data Analysis</a:t>
            </a:r>
            <a:r>
              <a:rPr lang="en-US" sz="3100" b="1" dirty="0">
                <a:solidFill>
                  <a:srgbClr val="002060"/>
                </a:solidFill>
                <a:latin typeface="Times New Roman" panose="02020603050405020304" pitchFamily="18" charset="0"/>
                <a:cs typeface="Times New Roman" panose="02020603050405020304" pitchFamily="18" charset="0"/>
              </a:rPr>
              <a:t/>
            </a:r>
            <a:br>
              <a:rPr lang="en-US" sz="3100" b="1" dirty="0">
                <a:solidFill>
                  <a:srgbClr val="00206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Once </a:t>
            </a:r>
            <a:r>
              <a:rPr lang="en-US" sz="2700" b="1" dirty="0">
                <a:solidFill>
                  <a:srgbClr val="7030A0"/>
                </a:solidFill>
                <a:latin typeface="Times New Roman" panose="02020603050405020304" pitchFamily="18" charset="0"/>
                <a:cs typeface="Times New Roman" panose="02020603050405020304" pitchFamily="18" charset="0"/>
              </a:rPr>
              <a:t>you have collected your data, you can begin to analyze it and come up with answers and theories to your research question. </a:t>
            </a:r>
            <a:r>
              <a:rPr lang="en-US" sz="2700" b="1" dirty="0" smtClean="0">
                <a:solidFill>
                  <a:srgbClr val="7030A0"/>
                </a:solidFill>
                <a:latin typeface="Times New Roman" panose="02020603050405020304" pitchFamily="18" charset="0"/>
                <a:cs typeface="Times New Roman" panose="02020603050405020304" pitchFamily="18" charset="0"/>
              </a:rPr>
              <a:t>There </a:t>
            </a:r>
            <a:r>
              <a:rPr lang="en-US" sz="2700" b="1" dirty="0">
                <a:solidFill>
                  <a:srgbClr val="7030A0"/>
                </a:solidFill>
                <a:latin typeface="Times New Roman" panose="02020603050405020304" pitchFamily="18" charset="0"/>
                <a:cs typeface="Times New Roman" panose="02020603050405020304" pitchFamily="18" charset="0"/>
              </a:rPr>
              <a:t>are </a:t>
            </a:r>
            <a:r>
              <a:rPr lang="en-US" sz="2700" b="1" dirty="0" smtClean="0">
                <a:solidFill>
                  <a:srgbClr val="7030A0"/>
                </a:solidFill>
                <a:latin typeface="Times New Roman" panose="02020603050405020304" pitchFamily="18" charset="0"/>
                <a:cs typeface="Times New Roman" panose="02020603050405020304" pitchFamily="18" charset="0"/>
              </a:rPr>
              <a:t> </a:t>
            </a:r>
            <a:r>
              <a:rPr lang="en-US" sz="2700" b="1" dirty="0">
                <a:solidFill>
                  <a:srgbClr val="7030A0"/>
                </a:solidFill>
                <a:latin typeface="Times New Roman" panose="02020603050405020304" pitchFamily="18" charset="0"/>
                <a:cs typeface="Times New Roman" panose="02020603050405020304" pitchFamily="18" charset="0"/>
              </a:rPr>
              <a:t>number of ways to analyze your </a:t>
            </a:r>
            <a:r>
              <a:rPr lang="en-US" sz="2700" b="1" dirty="0" smtClean="0">
                <a:solidFill>
                  <a:srgbClr val="7030A0"/>
                </a:solidFill>
                <a:latin typeface="Times New Roman" panose="02020603050405020304" pitchFamily="18" charset="0"/>
                <a:cs typeface="Times New Roman" panose="02020603050405020304" pitchFamily="18" charset="0"/>
              </a:rPr>
              <a:t>data.</a:t>
            </a: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r>
              <a:rPr lang="en-US" sz="2700" b="1" dirty="0">
                <a:solidFill>
                  <a:srgbClr val="002060"/>
                </a:solidFill>
                <a:latin typeface="Times New Roman" panose="02020603050405020304" pitchFamily="18" charset="0"/>
                <a:cs typeface="Times New Roman" panose="02020603050405020304" pitchFamily="18" charset="0"/>
              </a:rPr>
              <a:t>*</a:t>
            </a:r>
            <a:r>
              <a:rPr lang="en-US" sz="2700" b="1" dirty="0">
                <a:solidFill>
                  <a:srgbClr val="00B0F0"/>
                </a:solidFill>
                <a:latin typeface="Times New Roman" panose="02020603050405020304" pitchFamily="18" charset="0"/>
                <a:cs typeface="Times New Roman" panose="02020603050405020304" pitchFamily="18" charset="0"/>
              </a:rPr>
              <a:t>Coding</a:t>
            </a:r>
            <a:r>
              <a:rPr lang="en-US" sz="2700" b="1" dirty="0">
                <a:solidFill>
                  <a:srgbClr val="002060"/>
                </a:solidFill>
                <a:latin typeface="Times New Roman" panose="02020603050405020304" pitchFamily="18" charset="0"/>
                <a:cs typeface="Times New Roman" panose="02020603050405020304" pitchFamily="18" charset="0"/>
              </a:rPr>
              <a:t>-Coding helps you organize your data and identify patterns and </a:t>
            </a:r>
            <a:r>
              <a:rPr lang="en-US" sz="2700" b="1" dirty="0" smtClean="0">
                <a:solidFill>
                  <a:srgbClr val="002060"/>
                </a:solidFill>
                <a:latin typeface="Times New Roman" panose="02020603050405020304" pitchFamily="18" charset="0"/>
                <a:cs typeface="Times New Roman" panose="02020603050405020304" pitchFamily="18" charset="0"/>
              </a:rPr>
              <a:t/>
            </a:r>
            <a:br>
              <a:rPr lang="en-US" sz="2700" b="1" dirty="0" smtClean="0">
                <a:solidFill>
                  <a:srgbClr val="002060"/>
                </a:solidFill>
                <a:latin typeface="Times New Roman" panose="02020603050405020304" pitchFamily="18" charset="0"/>
                <a:cs typeface="Times New Roman" panose="02020603050405020304" pitchFamily="18" charset="0"/>
              </a:rPr>
            </a:b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smtClean="0">
                <a:solidFill>
                  <a:srgbClr val="002060"/>
                </a:solidFill>
                <a:latin typeface="Times New Roman" panose="02020603050405020304" pitchFamily="18" charset="0"/>
                <a:cs typeface="Times New Roman" panose="02020603050405020304" pitchFamily="18" charset="0"/>
              </a:rPr>
              <a:t>commonalities.</a:t>
            </a:r>
            <a:br>
              <a:rPr lang="en-US" sz="2700" b="1" dirty="0" smtClean="0">
                <a:solidFill>
                  <a:srgbClr val="002060"/>
                </a:solidFill>
                <a:latin typeface="Times New Roman" panose="02020603050405020304" pitchFamily="18" charset="0"/>
                <a:cs typeface="Times New Roman" panose="02020603050405020304" pitchFamily="18" charset="0"/>
              </a:rPr>
            </a:b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smtClean="0">
                <a:solidFill>
                  <a:srgbClr val="002060"/>
                </a:solidFill>
                <a:latin typeface="Times New Roman" panose="02020603050405020304" pitchFamily="18" charset="0"/>
                <a:cs typeface="Times New Roman" panose="02020603050405020304" pitchFamily="18" charset="0"/>
              </a:rPr>
              <a:t>-</a:t>
            </a:r>
            <a:r>
              <a:rPr lang="en-US" sz="2700" b="1" dirty="0">
                <a:solidFill>
                  <a:srgbClr val="7030A0"/>
                </a:solidFill>
                <a:latin typeface="Times New Roman" panose="02020603050405020304" pitchFamily="18" charset="0"/>
                <a:cs typeface="Times New Roman" panose="02020603050405020304" pitchFamily="18" charset="0"/>
              </a:rPr>
              <a:t>In coding, you assign a word, phrase, or number to each category.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Start  </a:t>
            </a:r>
            <a:r>
              <a:rPr lang="en-US" sz="2700" b="1" dirty="0">
                <a:solidFill>
                  <a:srgbClr val="7030A0"/>
                </a:solidFill>
                <a:latin typeface="Times New Roman" panose="02020603050405020304" pitchFamily="18" charset="0"/>
                <a:cs typeface="Times New Roman" panose="02020603050405020304" pitchFamily="18" charset="0"/>
              </a:rPr>
              <a:t>out </a:t>
            </a:r>
            <a:r>
              <a:rPr lang="en-US" sz="2700" b="1" dirty="0" smtClean="0">
                <a:solidFill>
                  <a:srgbClr val="7030A0"/>
                </a:solidFill>
                <a:latin typeface="Times New Roman" panose="02020603050405020304" pitchFamily="18" charset="0"/>
                <a:cs typeface="Times New Roman" panose="02020603050405020304" pitchFamily="18" charset="0"/>
              </a:rPr>
              <a:t> with  </a:t>
            </a:r>
            <a:r>
              <a:rPr lang="en-US" sz="2700" b="1" dirty="0">
                <a:solidFill>
                  <a:srgbClr val="7030A0"/>
                </a:solidFill>
                <a:latin typeface="Times New Roman" panose="02020603050405020304" pitchFamily="18" charset="0"/>
                <a:cs typeface="Times New Roman" panose="02020603050405020304" pitchFamily="18" charset="0"/>
              </a:rPr>
              <a:t>a </a:t>
            </a:r>
            <a:r>
              <a:rPr lang="en-US" sz="2700" b="1" dirty="0" smtClean="0">
                <a:solidFill>
                  <a:srgbClr val="7030A0"/>
                </a:solidFill>
                <a:latin typeface="Times New Roman" panose="02020603050405020304" pitchFamily="18" charset="0"/>
                <a:cs typeface="Times New Roman" panose="02020603050405020304" pitchFamily="18" charset="0"/>
              </a:rPr>
              <a:t> pre-set </a:t>
            </a:r>
            <a:r>
              <a:rPr lang="en-US" sz="2700" b="1" dirty="0">
                <a:solidFill>
                  <a:srgbClr val="7030A0"/>
                </a:solidFill>
                <a:latin typeface="Times New Roman" panose="02020603050405020304" pitchFamily="18" charset="0"/>
                <a:cs typeface="Times New Roman" panose="02020603050405020304" pitchFamily="18" charset="0"/>
              </a:rPr>
              <a:t>list of codes that you derived from your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prior </a:t>
            </a:r>
            <a:r>
              <a:rPr lang="en-US" sz="2700" b="1" dirty="0">
                <a:solidFill>
                  <a:srgbClr val="7030A0"/>
                </a:solidFill>
                <a:latin typeface="Times New Roman" panose="02020603050405020304" pitchFamily="18" charset="0"/>
                <a:cs typeface="Times New Roman" panose="02020603050405020304" pitchFamily="18" charset="0"/>
              </a:rPr>
              <a:t>knowledge of the subject.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(Ex. “ documentations  issues“  </a:t>
            </a:r>
            <a:r>
              <a:rPr lang="en-US" sz="2700" b="1" dirty="0">
                <a:solidFill>
                  <a:srgbClr val="7030A0"/>
                </a:solidFill>
                <a:latin typeface="Times New Roman" panose="02020603050405020304" pitchFamily="18" charset="0"/>
                <a:cs typeface="Times New Roman" panose="02020603050405020304" pitchFamily="18" charset="0"/>
              </a:rPr>
              <a:t>or </a:t>
            </a:r>
            <a:r>
              <a:rPr lang="en-US" sz="2700" b="1" dirty="0" smtClean="0">
                <a:solidFill>
                  <a:srgbClr val="7030A0"/>
                </a:solidFill>
                <a:latin typeface="Times New Roman" panose="02020603050405020304" pitchFamily="18" charset="0"/>
                <a:cs typeface="Times New Roman" panose="02020603050405020304" pitchFamily="18" charset="0"/>
              </a:rPr>
              <a:t> "</a:t>
            </a:r>
            <a:r>
              <a:rPr lang="en-US" sz="2700" b="1" dirty="0">
                <a:solidFill>
                  <a:srgbClr val="7030A0"/>
                </a:solidFill>
                <a:latin typeface="Times New Roman" panose="02020603050405020304" pitchFamily="18" charset="0"/>
                <a:cs typeface="Times New Roman" panose="02020603050405020304" pitchFamily="18" charset="0"/>
              </a:rPr>
              <a:t>community involvement" </a:t>
            </a:r>
            <a:r>
              <a:rPr lang="en-US" sz="2700" b="1" dirty="0" smtClean="0">
                <a:solidFill>
                  <a:srgbClr val="7030A0"/>
                </a:solidFill>
                <a:latin typeface="Times New Roman" panose="02020603050405020304" pitchFamily="18" charset="0"/>
                <a:cs typeface="Times New Roman" panose="02020603050405020304" pitchFamily="18" charset="0"/>
              </a:rPr>
              <a:t> might  be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two </a:t>
            </a:r>
            <a:r>
              <a:rPr lang="en-US" sz="2700" b="1" dirty="0">
                <a:solidFill>
                  <a:srgbClr val="7030A0"/>
                </a:solidFill>
                <a:latin typeface="Times New Roman" panose="02020603050405020304" pitchFamily="18" charset="0"/>
                <a:cs typeface="Times New Roman" panose="02020603050405020304" pitchFamily="18" charset="0"/>
              </a:rPr>
              <a:t>codes </a:t>
            </a:r>
            <a:r>
              <a:rPr lang="en-US" sz="2700" b="1" dirty="0" smtClean="0">
                <a:solidFill>
                  <a:srgbClr val="7030A0"/>
                </a:solidFill>
                <a:latin typeface="Times New Roman" panose="02020603050405020304" pitchFamily="18" charset="0"/>
                <a:cs typeface="Times New Roman" panose="02020603050405020304" pitchFamily="18" charset="0"/>
              </a:rPr>
              <a:t>you </a:t>
            </a:r>
            <a:r>
              <a:rPr lang="en-US" sz="2700" b="1" dirty="0">
                <a:solidFill>
                  <a:srgbClr val="7030A0"/>
                </a:solidFill>
                <a:latin typeface="Times New Roman" panose="02020603050405020304" pitchFamily="18" charset="0"/>
                <a:cs typeface="Times New Roman" panose="02020603050405020304" pitchFamily="18" charset="0"/>
              </a:rPr>
              <a:t>think of after having done your literature review </a:t>
            </a:r>
            <a:r>
              <a:rPr lang="en-US" sz="2700" b="1" dirty="0" smtClean="0">
                <a:solidFill>
                  <a:srgbClr val="7030A0"/>
                </a:solidFill>
                <a:latin typeface="Times New Roman" panose="02020603050405020304" pitchFamily="18" charset="0"/>
                <a:cs typeface="Times New Roman" panose="02020603050405020304" pitchFamily="18" charset="0"/>
              </a:rPr>
              <a:t>of faculty acceptance of QAA). </a:t>
            </a:r>
            <a:r>
              <a:rPr lang="en-US" sz="2700" b="1" dirty="0">
                <a:solidFill>
                  <a:srgbClr val="002060"/>
                </a:solidFill>
                <a:latin typeface="Times New Roman" panose="02020603050405020304" pitchFamily="18" charset="0"/>
                <a:cs typeface="Times New Roman" panose="02020603050405020304" pitchFamily="18" charset="0"/>
              </a:rPr>
              <a:t/>
            </a:r>
            <a:br>
              <a:rPr lang="en-US" sz="2700" b="1" dirty="0">
                <a:solidFill>
                  <a:srgbClr val="002060"/>
                </a:solidFill>
                <a:latin typeface="Times New Roman" panose="02020603050405020304" pitchFamily="18" charset="0"/>
                <a:cs typeface="Times New Roman" panose="02020603050405020304" pitchFamily="18" charset="0"/>
              </a:rPr>
            </a:br>
            <a:r>
              <a:rPr lang="en-US" sz="2700" b="1" dirty="0" smtClean="0">
                <a:solidFill>
                  <a:srgbClr val="002060"/>
                </a:solidFill>
                <a:latin typeface="Times New Roman" panose="02020603050405020304" pitchFamily="18" charset="0"/>
                <a:cs typeface="Times New Roman" panose="02020603050405020304" pitchFamily="18" charset="0"/>
              </a:rPr>
              <a:t>-</a:t>
            </a:r>
            <a:r>
              <a:rPr lang="en-US" sz="2700" b="1" dirty="0" smtClean="0">
                <a:solidFill>
                  <a:srgbClr val="7030A0"/>
                </a:solidFill>
                <a:latin typeface="Times New Roman" panose="02020603050405020304" pitchFamily="18" charset="0"/>
                <a:cs typeface="Times New Roman" panose="02020603050405020304" pitchFamily="18" charset="0"/>
              </a:rPr>
              <a:t>Then </a:t>
            </a:r>
            <a:r>
              <a:rPr lang="en-US" sz="2700" b="1" dirty="0">
                <a:solidFill>
                  <a:srgbClr val="7030A0"/>
                </a:solidFill>
                <a:latin typeface="Times New Roman" panose="02020603050405020304" pitchFamily="18" charset="0"/>
                <a:cs typeface="Times New Roman" panose="02020603050405020304" pitchFamily="18" charset="0"/>
              </a:rPr>
              <a:t>go through all of your data in a systematic way and "code" ideas,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concepts </a:t>
            </a:r>
            <a:r>
              <a:rPr lang="en-US" sz="2700" b="1" dirty="0">
                <a:solidFill>
                  <a:srgbClr val="7030A0"/>
                </a:solidFill>
                <a:latin typeface="Times New Roman" panose="02020603050405020304" pitchFamily="18" charset="0"/>
                <a:cs typeface="Times New Roman" panose="02020603050405020304" pitchFamily="18" charset="0"/>
              </a:rPr>
              <a:t>and themes as they fit categories. </a:t>
            </a:r>
          </a:p>
        </p:txBody>
      </p:sp>
    </p:spTree>
    <p:extLst>
      <p:ext uri="{BB962C8B-B14F-4D97-AF65-F5344CB8AC3E}">
        <p14:creationId xmlns:p14="http://schemas.microsoft.com/office/powerpoint/2010/main" val="4151742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21987" y="477109"/>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Qualitative Analysis</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a:t>
            </a:fld>
            <a:endParaRPr lang="en-US">
              <a:solidFill>
                <a:prstClr val="black">
                  <a:tint val="75000"/>
                </a:prstClr>
              </a:solidFill>
            </a:endParaRPr>
          </a:p>
        </p:txBody>
      </p:sp>
      <p:sp>
        <p:nvSpPr>
          <p:cNvPr id="3" name="Title 2"/>
          <p:cNvSpPr>
            <a:spLocks noGrp="1"/>
          </p:cNvSpPr>
          <p:nvPr>
            <p:ph type="title"/>
          </p:nvPr>
        </p:nvSpPr>
        <p:spPr>
          <a:xfrm>
            <a:off x="88965" y="1139251"/>
            <a:ext cx="10385110" cy="2863123"/>
          </a:xfrm>
        </p:spPr>
        <p:txBody>
          <a:bodyPr>
            <a:normAutofit/>
          </a:bodyPr>
          <a:lstStyle/>
          <a:p>
            <a:pPr marL="342900" indent="-342900" algn="l">
              <a:buFont typeface="Wingdings" panose="05000000000000000000" pitchFamily="2" charset="2"/>
              <a:buChar char="Ø"/>
            </a:pPr>
            <a:r>
              <a:rPr lang="en-US" sz="3100" b="1" dirty="0">
                <a:solidFill>
                  <a:srgbClr val="002060"/>
                </a:solidFill>
                <a:latin typeface="Times New Roman" panose="02020603050405020304" pitchFamily="18" charset="0"/>
                <a:cs typeface="Times New Roman" panose="02020603050405020304" pitchFamily="18" charset="0"/>
              </a:rPr>
              <a:t>For </a:t>
            </a:r>
            <a:r>
              <a:rPr lang="en-US" sz="3100" b="1" dirty="0" smtClean="0">
                <a:solidFill>
                  <a:srgbClr val="002060"/>
                </a:solidFill>
                <a:latin typeface="Times New Roman" panose="02020603050405020304" pitchFamily="18" charset="0"/>
                <a:cs typeface="Times New Roman" panose="02020603050405020304" pitchFamily="18" charset="0"/>
              </a:rPr>
              <a:t> many  researchers</a:t>
            </a:r>
            <a:r>
              <a:rPr lang="en-US" sz="3100" b="1" dirty="0">
                <a:solidFill>
                  <a:srgbClr val="002060"/>
                </a:solidFill>
                <a:latin typeface="Times New Roman" panose="02020603050405020304" pitchFamily="18" charset="0"/>
                <a:cs typeface="Times New Roman" panose="02020603050405020304" pitchFamily="18" charset="0"/>
              </a:rPr>
              <a:t>, </a:t>
            </a:r>
            <a:r>
              <a:rPr lang="en-US" sz="3100" b="1" dirty="0" smtClean="0">
                <a:solidFill>
                  <a:srgbClr val="002060"/>
                </a:solidFill>
                <a:latin typeface="Times New Roman" panose="02020603050405020304" pitchFamily="18" charset="0"/>
                <a:cs typeface="Times New Roman" panose="02020603050405020304" pitchFamily="18" charset="0"/>
              </a:rPr>
              <a:t>qualitative  </a:t>
            </a:r>
            <a:r>
              <a:rPr lang="en-US" sz="3100" b="1" dirty="0">
                <a:solidFill>
                  <a:srgbClr val="002060"/>
                </a:solidFill>
                <a:latin typeface="Times New Roman" panose="02020603050405020304" pitchFamily="18" charset="0"/>
                <a:cs typeface="Times New Roman" panose="02020603050405020304" pitchFamily="18" charset="0"/>
              </a:rPr>
              <a:t>data </a:t>
            </a:r>
            <a:r>
              <a:rPr lang="en-US" sz="3100" b="1" dirty="0" smtClean="0">
                <a:solidFill>
                  <a:srgbClr val="002060"/>
                </a:solidFill>
                <a:latin typeface="Times New Roman" panose="02020603050405020304" pitchFamily="18" charset="0"/>
                <a:cs typeface="Times New Roman" panose="02020603050405020304" pitchFamily="18" charset="0"/>
              </a:rPr>
              <a:t> analysis  </a:t>
            </a:r>
            <a:r>
              <a:rPr lang="en-US" sz="3100" b="1" dirty="0">
                <a:solidFill>
                  <a:srgbClr val="002060"/>
                </a:solidFill>
                <a:latin typeface="Times New Roman" panose="02020603050405020304" pitchFamily="18" charset="0"/>
                <a:cs typeface="Times New Roman" panose="02020603050405020304" pitchFamily="18" charset="0"/>
              </a:rPr>
              <a:t>is a </a:t>
            </a:r>
            <a:r>
              <a:rPr lang="en-US" sz="3100" b="1" dirty="0" smtClean="0">
                <a:solidFill>
                  <a:srgbClr val="002060"/>
                </a:solidFill>
                <a:latin typeface="Times New Roman" panose="02020603050405020304" pitchFamily="18" charset="0"/>
                <a:cs typeface="Times New Roman" panose="02020603050405020304" pitchFamily="18" charset="0"/>
              </a:rPr>
              <a:t>whirlwind  of  </a:t>
            </a:r>
            <a:r>
              <a:rPr lang="en-US" sz="3100" b="1" dirty="0">
                <a:solidFill>
                  <a:srgbClr val="002060"/>
                </a:solidFill>
                <a:latin typeface="Times New Roman" panose="02020603050405020304" pitchFamily="18" charset="0"/>
                <a:cs typeface="Times New Roman" panose="02020603050405020304" pitchFamily="18" charset="0"/>
              </a:rPr>
              <a:t>information </a:t>
            </a:r>
            <a:r>
              <a:rPr lang="en-US" sz="3100" b="1" dirty="0" smtClean="0">
                <a:solidFill>
                  <a:srgbClr val="002060"/>
                </a:solidFill>
                <a:latin typeface="Times New Roman" panose="02020603050405020304" pitchFamily="18" charset="0"/>
                <a:cs typeface="Times New Roman" panose="02020603050405020304" pitchFamily="18" charset="0"/>
              </a:rPr>
              <a:t> that  makes  </a:t>
            </a:r>
            <a:r>
              <a:rPr lang="en-US" sz="3100" b="1" dirty="0">
                <a:solidFill>
                  <a:srgbClr val="002060"/>
                </a:solidFill>
                <a:latin typeface="Times New Roman" panose="02020603050405020304" pitchFamily="18" charset="0"/>
                <a:cs typeface="Times New Roman" panose="02020603050405020304" pitchFamily="18" charset="0"/>
              </a:rPr>
              <a:t>them feel </a:t>
            </a:r>
            <a:r>
              <a:rPr lang="en-US" sz="3100" b="1" dirty="0" smtClean="0">
                <a:solidFill>
                  <a:srgbClr val="002060"/>
                </a:solidFill>
                <a:latin typeface="Times New Roman" panose="02020603050405020304" pitchFamily="18" charset="0"/>
                <a:cs typeface="Times New Roman" panose="02020603050405020304" pitchFamily="18" charset="0"/>
              </a:rPr>
              <a:t>lost.</a:t>
            </a:r>
            <a:br>
              <a:rPr lang="en-US" sz="3100" b="1" dirty="0" smtClean="0">
                <a:solidFill>
                  <a:srgbClr val="00206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a:t>
            </a:r>
            <a:r>
              <a:rPr lang="en-US" sz="2700" b="1" dirty="0" smtClean="0">
                <a:solidFill>
                  <a:srgbClr val="7030A0"/>
                </a:solidFill>
                <a:latin typeface="Times New Roman" panose="02020603050405020304" pitchFamily="18" charset="0"/>
                <a:cs typeface="Times New Roman" panose="02020603050405020304" pitchFamily="18" charset="0"/>
              </a:rPr>
              <a:t> </a:t>
            </a:r>
            <a:r>
              <a:rPr lang="en-US" sz="2700" b="1" dirty="0">
                <a:solidFill>
                  <a:srgbClr val="7030A0"/>
                </a:solidFill>
                <a:latin typeface="Times New Roman" panose="02020603050405020304" pitchFamily="18" charset="0"/>
                <a:cs typeface="Times New Roman" panose="02020603050405020304" pitchFamily="18" charset="0"/>
              </a:rPr>
              <a:t>O</a:t>
            </a:r>
            <a:r>
              <a:rPr lang="en-US" sz="2700" b="1" dirty="0" smtClean="0">
                <a:solidFill>
                  <a:srgbClr val="7030A0"/>
                </a:solidFill>
                <a:latin typeface="Times New Roman" panose="02020603050405020304" pitchFamily="18" charset="0"/>
                <a:cs typeface="Times New Roman" panose="02020603050405020304" pitchFamily="18" charset="0"/>
              </a:rPr>
              <a:t>ften </a:t>
            </a:r>
            <a:r>
              <a:rPr lang="en-US" sz="2700" b="1" dirty="0">
                <a:solidFill>
                  <a:srgbClr val="7030A0"/>
                </a:solidFill>
                <a:latin typeface="Times New Roman" panose="02020603050405020304" pitchFamily="18" charset="0"/>
                <a:cs typeface="Times New Roman" panose="02020603050405020304" pitchFamily="18" charset="0"/>
              </a:rPr>
              <a:t>feel </a:t>
            </a:r>
            <a:r>
              <a:rPr lang="en-US" sz="2700" b="1" dirty="0" smtClean="0">
                <a:solidFill>
                  <a:srgbClr val="7030A0"/>
                </a:solidFill>
                <a:latin typeface="Times New Roman" panose="02020603050405020304" pitchFamily="18" charset="0"/>
                <a:cs typeface="Times New Roman" panose="02020603050405020304" pitchFamily="18" charset="0"/>
              </a:rPr>
              <a:t>that they </a:t>
            </a:r>
            <a:r>
              <a:rPr lang="en-US" sz="2700" b="1" dirty="0">
                <a:solidFill>
                  <a:srgbClr val="7030A0"/>
                </a:solidFill>
                <a:latin typeface="Times New Roman" panose="02020603050405020304" pitchFamily="18" charset="0"/>
                <a:cs typeface="Times New Roman" panose="02020603050405020304" pitchFamily="18" charset="0"/>
              </a:rPr>
              <a:t>do not know where to start or where </a:t>
            </a:r>
            <a:r>
              <a:rPr lang="en-US" sz="2700" b="1" dirty="0" smtClean="0">
                <a:solidFill>
                  <a:srgbClr val="7030A0"/>
                </a:solidFill>
                <a:latin typeface="Times New Roman" panose="02020603050405020304" pitchFamily="18" charset="0"/>
                <a:cs typeface="Times New Roman" panose="02020603050405020304" pitchFamily="18" charset="0"/>
              </a:rPr>
              <a:t> and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when to end).</a:t>
            </a:r>
            <a:br>
              <a:rPr lang="en-US" sz="2700" b="1" dirty="0" smtClean="0">
                <a:solidFill>
                  <a:srgbClr val="7030A0"/>
                </a:solidFill>
                <a:latin typeface="Times New Roman" panose="02020603050405020304" pitchFamily="18" charset="0"/>
                <a:cs typeface="Times New Roman" panose="02020603050405020304" pitchFamily="18" charset="0"/>
              </a:rPr>
            </a:br>
            <a:endParaRPr lang="en-US" sz="2700" b="1"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22961" y="3479876"/>
            <a:ext cx="10351113" cy="1384995"/>
          </a:xfrm>
          <a:prstGeom prst="rect">
            <a:avLst/>
          </a:prstGeom>
          <a:noFill/>
        </p:spPr>
        <p:txBody>
          <a:bodyPr wrap="square" rtlCol="0">
            <a:spAutoFit/>
          </a:bodyPr>
          <a:lstStyle/>
          <a:p>
            <a:pPr marL="342900" indent="-342900">
              <a:buFont typeface="Wingdings" panose="05000000000000000000" pitchFamily="2" charset="2"/>
              <a:buChar char="Ø"/>
            </a:pPr>
            <a:r>
              <a:rPr lang="en-US" sz="2800" b="1" dirty="0">
                <a:solidFill>
                  <a:srgbClr val="002060"/>
                </a:solidFill>
                <a:latin typeface="Times New Roman" panose="02020603050405020304" pitchFamily="18" charset="0"/>
                <a:cs typeface="Times New Roman" panose="02020603050405020304" pitchFamily="18" charset="0"/>
              </a:rPr>
              <a:t>M</a:t>
            </a:r>
            <a:r>
              <a:rPr lang="en-US" sz="2800" b="1" dirty="0" smtClean="0">
                <a:solidFill>
                  <a:srgbClr val="002060"/>
                </a:solidFill>
                <a:latin typeface="Times New Roman" panose="02020603050405020304" pitchFamily="18" charset="0"/>
                <a:cs typeface="Times New Roman" panose="02020603050405020304" pitchFamily="18" charset="0"/>
              </a:rPr>
              <a:t>ultiple </a:t>
            </a:r>
            <a:r>
              <a:rPr lang="en-US" sz="2800" b="1" dirty="0">
                <a:solidFill>
                  <a:srgbClr val="002060"/>
                </a:solidFill>
                <a:latin typeface="Times New Roman" panose="02020603050405020304" pitchFamily="18" charset="0"/>
                <a:cs typeface="Times New Roman" panose="02020603050405020304" pitchFamily="18" charset="0"/>
              </a:rPr>
              <a:t>sources of qualitative data </a:t>
            </a:r>
            <a:r>
              <a:rPr lang="en-US" sz="2800" b="1" dirty="0" smtClean="0">
                <a:solidFill>
                  <a:srgbClr val="002060"/>
                </a:solidFill>
                <a:latin typeface="Times New Roman" panose="02020603050405020304" pitchFamily="18" charset="0"/>
                <a:cs typeface="Times New Roman" panose="02020603050405020304" pitchFamily="18" charset="0"/>
              </a:rPr>
              <a:t>collected using </a:t>
            </a:r>
            <a:r>
              <a:rPr lang="en-US" sz="2800" b="1" dirty="0">
                <a:solidFill>
                  <a:srgbClr val="002060"/>
                </a:solidFill>
                <a:latin typeface="Times New Roman" panose="02020603050405020304" pitchFamily="18" charset="0"/>
                <a:cs typeface="Times New Roman" panose="02020603050405020304" pitchFamily="18" charset="0"/>
              </a:rPr>
              <a:t>different </a:t>
            </a:r>
            <a:r>
              <a:rPr lang="en-US" sz="2800" b="1" dirty="0" smtClean="0">
                <a:solidFill>
                  <a:srgbClr val="002060"/>
                </a:solidFill>
                <a:latin typeface="Times New Roman" panose="02020603050405020304" pitchFamily="18" charset="0"/>
                <a:cs typeface="Times New Roman" panose="02020603050405020304" pitchFamily="18" charset="0"/>
              </a:rPr>
              <a:t>methods.</a:t>
            </a:r>
          </a:p>
          <a:p>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ea typeface="+mj-ea"/>
                <a:cs typeface="Times New Roman" panose="02020603050405020304" pitchFamily="18" charset="0"/>
              </a:rPr>
              <a:t> </a:t>
            </a:r>
            <a:r>
              <a:rPr lang="en-US" sz="2700" b="1" dirty="0">
                <a:solidFill>
                  <a:srgbClr val="7030A0"/>
                </a:solidFill>
                <a:latin typeface="Times New Roman" panose="02020603050405020304" pitchFamily="18" charset="0"/>
                <a:ea typeface="+mj-ea"/>
                <a:cs typeface="Times New Roman" panose="02020603050405020304" pitchFamily="18" charset="0"/>
              </a:rPr>
              <a:t>(focus groups, observations, </a:t>
            </a:r>
            <a:r>
              <a:rPr lang="en-US" sz="2700" b="1" dirty="0" smtClean="0">
                <a:solidFill>
                  <a:srgbClr val="7030A0"/>
                </a:solidFill>
                <a:latin typeface="Times New Roman" panose="02020603050405020304" pitchFamily="18" charset="0"/>
                <a:ea typeface="+mj-ea"/>
                <a:cs typeface="Times New Roman" panose="02020603050405020304" pitchFamily="18" charset="0"/>
              </a:rPr>
              <a:t>surveys, documents,…</a:t>
            </a:r>
            <a:endParaRPr lang="en-US" sz="2700" b="1" dirty="0">
              <a:solidFill>
                <a:srgbClr val="7030A0"/>
              </a:solidFill>
              <a:latin typeface="Times New Roman" panose="02020603050405020304" pitchFamily="18" charset="0"/>
              <a:ea typeface="+mj-ea"/>
              <a:cs typeface="Times New Roman" panose="02020603050405020304" pitchFamily="18" charset="0"/>
            </a:endParaRPr>
          </a:p>
        </p:txBody>
      </p:sp>
      <p:sp>
        <p:nvSpPr>
          <p:cNvPr id="9" name="TextBox 8"/>
          <p:cNvSpPr txBox="1"/>
          <p:nvPr/>
        </p:nvSpPr>
        <p:spPr>
          <a:xfrm>
            <a:off x="0" y="5171607"/>
            <a:ext cx="10234231" cy="1877437"/>
          </a:xfrm>
          <a:prstGeom prst="rect">
            <a:avLst/>
          </a:prstGeom>
          <a:noFill/>
        </p:spPr>
        <p:txBody>
          <a:bodyPr wrap="square" rtlCol="0">
            <a:spAutoFit/>
          </a:bodyPr>
          <a:lstStyle/>
          <a:p>
            <a:pPr marL="457200" indent="-457200">
              <a:buFont typeface="Wingdings" panose="05000000000000000000" pitchFamily="2" charset="2"/>
              <a:buChar char="Ø"/>
            </a:pPr>
            <a:r>
              <a:rPr lang="en-US" sz="3100" b="1" dirty="0" smtClean="0">
                <a:solidFill>
                  <a:srgbClr val="002060"/>
                </a:solidFill>
                <a:latin typeface="Times New Roman" panose="02020603050405020304" pitchFamily="18" charset="0"/>
                <a:ea typeface="+mj-ea"/>
                <a:cs typeface="Times New Roman" panose="02020603050405020304" pitchFamily="18" charset="0"/>
              </a:rPr>
              <a:t>Illustrate  </a:t>
            </a:r>
            <a:r>
              <a:rPr lang="en-US" sz="3100" b="1" dirty="0">
                <a:solidFill>
                  <a:srgbClr val="002060"/>
                </a:solidFill>
                <a:latin typeface="Times New Roman" panose="02020603050405020304" pitchFamily="18" charset="0"/>
                <a:ea typeface="+mj-ea"/>
                <a:cs typeface="Times New Roman" panose="02020603050405020304" pitchFamily="18" charset="0"/>
              </a:rPr>
              <a:t>the </a:t>
            </a:r>
            <a:r>
              <a:rPr lang="en-US" sz="3100" b="1" dirty="0" smtClean="0">
                <a:solidFill>
                  <a:srgbClr val="002060"/>
                </a:solidFill>
                <a:latin typeface="Times New Roman" panose="02020603050405020304" pitchFamily="18" charset="0"/>
                <a:ea typeface="+mj-ea"/>
                <a:cs typeface="Times New Roman" panose="02020603050405020304" pitchFamily="18" charset="0"/>
              </a:rPr>
              <a:t>steps </a:t>
            </a:r>
            <a:r>
              <a:rPr lang="en-US" sz="3100" b="1" dirty="0">
                <a:solidFill>
                  <a:srgbClr val="002060"/>
                </a:solidFill>
                <a:latin typeface="Times New Roman" panose="02020603050405020304" pitchFamily="18" charset="0"/>
                <a:ea typeface="+mj-ea"/>
                <a:cs typeface="Times New Roman" panose="02020603050405020304" pitchFamily="18" charset="0"/>
              </a:rPr>
              <a:t>and procedures that were </a:t>
            </a:r>
            <a:r>
              <a:rPr lang="en-US" sz="3100" b="1" dirty="0" smtClean="0">
                <a:solidFill>
                  <a:srgbClr val="002060"/>
                </a:solidFill>
                <a:latin typeface="Times New Roman" panose="02020603050405020304" pitchFamily="18" charset="0"/>
                <a:ea typeface="+mj-ea"/>
                <a:cs typeface="Times New Roman" panose="02020603050405020304" pitchFamily="18" charset="0"/>
              </a:rPr>
              <a:t>followed</a:t>
            </a:r>
          </a:p>
          <a:p>
            <a:r>
              <a:rPr lang="en-US" sz="3100" b="1" dirty="0">
                <a:solidFill>
                  <a:srgbClr val="002060"/>
                </a:solidFill>
                <a:latin typeface="Times New Roman" panose="02020603050405020304" pitchFamily="18" charset="0"/>
                <a:ea typeface="+mj-ea"/>
                <a:cs typeface="Times New Roman" panose="02020603050405020304" pitchFamily="18" charset="0"/>
              </a:rPr>
              <a:t> </a:t>
            </a:r>
            <a:r>
              <a:rPr lang="en-US" sz="3100" b="1" dirty="0" smtClean="0">
                <a:solidFill>
                  <a:srgbClr val="002060"/>
                </a:solidFill>
                <a:latin typeface="Times New Roman" panose="02020603050405020304" pitchFamily="18" charset="0"/>
                <a:ea typeface="+mj-ea"/>
                <a:cs typeface="Times New Roman" panose="02020603050405020304" pitchFamily="18" charset="0"/>
              </a:rPr>
              <a:t>    in collecting the data.</a:t>
            </a:r>
          </a:p>
          <a:p>
            <a:r>
              <a:rPr lang="en-US" sz="2700" b="1" dirty="0" smtClean="0">
                <a:solidFill>
                  <a:srgbClr val="7030A0"/>
                </a:solidFill>
                <a:latin typeface="Times New Roman" panose="02020603050405020304" pitchFamily="18" charset="0"/>
                <a:ea typeface="+mj-ea"/>
                <a:cs typeface="Times New Roman" panose="02020603050405020304" pitchFamily="18" charset="0"/>
              </a:rPr>
              <a:t>     (</a:t>
            </a:r>
            <a:r>
              <a:rPr lang="en-US" sz="2700" b="1" dirty="0">
                <a:solidFill>
                  <a:srgbClr val="7030A0"/>
                </a:solidFill>
                <a:latin typeface="Times New Roman" panose="02020603050405020304" pitchFamily="18" charset="0"/>
                <a:ea typeface="+mj-ea"/>
                <a:cs typeface="Times New Roman" panose="02020603050405020304" pitchFamily="18" charset="0"/>
              </a:rPr>
              <a:t>to organize, understand, analyze, and interpret my qualitative </a:t>
            </a:r>
            <a:r>
              <a:rPr lang="en-US" sz="2700" b="1" dirty="0" smtClean="0">
                <a:solidFill>
                  <a:srgbClr val="7030A0"/>
                </a:solidFill>
                <a:latin typeface="Times New Roman" panose="02020603050405020304" pitchFamily="18" charset="0"/>
                <a:ea typeface="+mj-ea"/>
                <a:cs typeface="Times New Roman" panose="02020603050405020304" pitchFamily="18" charset="0"/>
              </a:rPr>
              <a:t> </a:t>
            </a:r>
          </a:p>
          <a:p>
            <a:r>
              <a:rPr lang="en-US" sz="2700" b="1" dirty="0">
                <a:solidFill>
                  <a:srgbClr val="7030A0"/>
                </a:solidFill>
                <a:latin typeface="Times New Roman" panose="02020603050405020304" pitchFamily="18" charset="0"/>
                <a:ea typeface="+mj-ea"/>
                <a:cs typeface="Times New Roman" panose="02020603050405020304" pitchFamily="18" charset="0"/>
              </a:rPr>
              <a:t> </a:t>
            </a:r>
            <a:r>
              <a:rPr lang="en-US" sz="2700" b="1" dirty="0" smtClean="0">
                <a:solidFill>
                  <a:srgbClr val="7030A0"/>
                </a:solidFill>
                <a:latin typeface="Times New Roman" panose="02020603050405020304" pitchFamily="18" charset="0"/>
                <a:ea typeface="+mj-ea"/>
                <a:cs typeface="Times New Roman" panose="02020603050405020304" pitchFamily="18" charset="0"/>
              </a:rPr>
              <a:t>      data</a:t>
            </a:r>
            <a:r>
              <a:rPr lang="en-US" sz="2700" b="1" dirty="0">
                <a:solidFill>
                  <a:srgbClr val="7030A0"/>
                </a:solidFill>
                <a:latin typeface="Times New Roman" panose="02020603050405020304" pitchFamily="18" charset="0"/>
                <a:ea typeface="+mj-ea"/>
                <a:cs typeface="Times New Roman" panose="02020603050405020304" pitchFamily="18" charset="0"/>
              </a:rPr>
              <a:t>).</a:t>
            </a:r>
          </a:p>
        </p:txBody>
      </p:sp>
    </p:spTree>
    <p:extLst>
      <p:ext uri="{BB962C8B-B14F-4D97-AF65-F5344CB8AC3E}">
        <p14:creationId xmlns:p14="http://schemas.microsoft.com/office/powerpoint/2010/main" val="2189158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51967" y="3075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20</a:t>
            </a:fld>
            <a:endParaRPr lang="en-US">
              <a:solidFill>
                <a:prstClr val="black">
                  <a:tint val="75000"/>
                </a:prstClr>
              </a:solidFill>
            </a:endParaRPr>
          </a:p>
        </p:txBody>
      </p:sp>
      <p:sp>
        <p:nvSpPr>
          <p:cNvPr id="3" name="Title 2"/>
          <p:cNvSpPr>
            <a:spLocks noGrp="1"/>
          </p:cNvSpPr>
          <p:nvPr>
            <p:ph type="title"/>
          </p:nvPr>
        </p:nvSpPr>
        <p:spPr>
          <a:xfrm>
            <a:off x="118945" y="2730599"/>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Step 7: Data Analysis</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a:solidFill>
                  <a:srgbClr val="002060"/>
                </a:solidFill>
                <a:latin typeface="Times New Roman" panose="02020603050405020304" pitchFamily="18" charset="0"/>
                <a:cs typeface="Times New Roman" panose="02020603050405020304" pitchFamily="18" charset="0"/>
              </a:rPr>
              <a:t/>
            </a:r>
            <a:br>
              <a:rPr lang="en-US" sz="3100" b="1" dirty="0">
                <a:solidFill>
                  <a:srgbClr val="002060"/>
                </a:solidFill>
                <a:latin typeface="Times New Roman" panose="02020603050405020304" pitchFamily="18" charset="0"/>
                <a:cs typeface="Times New Roman" panose="02020603050405020304" pitchFamily="18" charset="0"/>
              </a:rPr>
            </a:br>
            <a:r>
              <a:rPr lang="en-US" sz="3100" b="1" dirty="0" smtClean="0">
                <a:solidFill>
                  <a:srgbClr val="002060"/>
                </a:solidFill>
                <a:latin typeface="Times New Roman" panose="02020603050405020304" pitchFamily="18" charset="0"/>
                <a:cs typeface="Times New Roman" panose="02020603050405020304" pitchFamily="18" charset="0"/>
              </a:rPr>
              <a:t>* </a:t>
            </a:r>
            <a:r>
              <a:rPr lang="en-US" sz="2700" b="1" dirty="0" smtClean="0">
                <a:solidFill>
                  <a:srgbClr val="00B0F0"/>
                </a:solidFill>
                <a:latin typeface="Times New Roman" panose="02020603050405020304" pitchFamily="18" charset="0"/>
                <a:cs typeface="Times New Roman" panose="02020603050405020304" pitchFamily="18" charset="0"/>
              </a:rPr>
              <a:t>Descriptive </a:t>
            </a:r>
            <a:r>
              <a:rPr lang="en-US" sz="2700" b="1" dirty="0">
                <a:solidFill>
                  <a:srgbClr val="00B0F0"/>
                </a:solidFill>
                <a:latin typeface="Times New Roman" panose="02020603050405020304" pitchFamily="18" charset="0"/>
                <a:cs typeface="Times New Roman" panose="02020603050405020304" pitchFamily="18" charset="0"/>
              </a:rPr>
              <a:t>Statistics </a:t>
            </a:r>
            <a:r>
              <a:rPr lang="en-US" sz="2700" b="1" dirty="0">
                <a:solidFill>
                  <a:srgbClr val="002060"/>
                </a:solidFill>
                <a:latin typeface="Times New Roman" panose="02020603050405020304" pitchFamily="18" charset="0"/>
                <a:cs typeface="Times New Roman" panose="02020603050405020304" pitchFamily="18" charset="0"/>
              </a:rPr>
              <a:t>– You </a:t>
            </a:r>
            <a:r>
              <a:rPr lang="en-US" sz="2700" b="1" dirty="0" smtClean="0">
                <a:solidFill>
                  <a:srgbClr val="002060"/>
                </a:solidFill>
                <a:latin typeface="Times New Roman" panose="02020603050405020304" pitchFamily="18" charset="0"/>
                <a:cs typeface="Times New Roman" panose="02020603050405020304" pitchFamily="18" charset="0"/>
              </a:rPr>
              <a:t> can  analyze  your  </a:t>
            </a:r>
            <a:r>
              <a:rPr lang="en-US" sz="2700" b="1" dirty="0">
                <a:solidFill>
                  <a:srgbClr val="002060"/>
                </a:solidFill>
                <a:latin typeface="Times New Roman" panose="02020603050405020304" pitchFamily="18" charset="0"/>
                <a:cs typeface="Times New Roman" panose="02020603050405020304" pitchFamily="18" charset="0"/>
              </a:rPr>
              <a:t>data using statistics. Descriptive </a:t>
            </a:r>
            <a:r>
              <a:rPr lang="en-US" sz="2700" b="1" dirty="0" smtClean="0">
                <a:solidFill>
                  <a:srgbClr val="002060"/>
                </a:solidFill>
                <a:latin typeface="Times New Roman" panose="02020603050405020304" pitchFamily="18" charset="0"/>
                <a:cs typeface="Times New Roman" panose="02020603050405020304" pitchFamily="18" charset="0"/>
              </a:rPr>
              <a:t> statistics  </a:t>
            </a:r>
            <a:r>
              <a:rPr lang="en-US" sz="2700" b="1" dirty="0">
                <a:solidFill>
                  <a:srgbClr val="002060"/>
                </a:solidFill>
                <a:latin typeface="Times New Roman" panose="02020603050405020304" pitchFamily="18" charset="0"/>
                <a:cs typeface="Times New Roman" panose="02020603050405020304" pitchFamily="18" charset="0"/>
              </a:rPr>
              <a:t>help </a:t>
            </a:r>
            <a:r>
              <a:rPr lang="en-US" sz="2700" b="1" dirty="0" smtClean="0">
                <a:solidFill>
                  <a:srgbClr val="002060"/>
                </a:solidFill>
                <a:latin typeface="Times New Roman" panose="02020603050405020304" pitchFamily="18" charset="0"/>
                <a:cs typeface="Times New Roman" panose="02020603050405020304" pitchFamily="18" charset="0"/>
              </a:rPr>
              <a:t> describe</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smtClean="0">
                <a:solidFill>
                  <a:srgbClr val="002060"/>
                </a:solidFill>
                <a:latin typeface="Times New Roman" panose="02020603050405020304" pitchFamily="18" charset="0"/>
                <a:cs typeface="Times New Roman" panose="02020603050405020304" pitchFamily="18" charset="0"/>
              </a:rPr>
              <a:t> show  or  summarize </a:t>
            </a:r>
            <a:r>
              <a:rPr lang="en-US" sz="2700" b="1" dirty="0">
                <a:solidFill>
                  <a:srgbClr val="002060"/>
                </a:solidFill>
                <a:latin typeface="Times New Roman" panose="02020603050405020304" pitchFamily="18" charset="0"/>
                <a:cs typeface="Times New Roman" panose="02020603050405020304" pitchFamily="18" charset="0"/>
              </a:rPr>
              <a:t>the data to highlight patterns. </a:t>
            </a:r>
            <a:r>
              <a:rPr lang="en-US" sz="2700" b="1" dirty="0" smtClean="0">
                <a:solidFill>
                  <a:srgbClr val="002060"/>
                </a:solidFill>
                <a:latin typeface="Times New Roman" panose="02020603050405020304" pitchFamily="18" charset="0"/>
                <a:cs typeface="Times New Roman" panose="02020603050405020304" pitchFamily="18" charset="0"/>
              </a:rPr>
              <a:t/>
            </a:r>
            <a:br>
              <a:rPr lang="en-US" sz="2700" b="1" dirty="0" smtClean="0">
                <a:solidFill>
                  <a:srgbClr val="00206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(Ex.  If   you  </a:t>
            </a:r>
            <a:r>
              <a:rPr lang="en-US" sz="2700" b="1" dirty="0">
                <a:solidFill>
                  <a:srgbClr val="7030A0"/>
                </a:solidFill>
                <a:latin typeface="Times New Roman" panose="02020603050405020304" pitchFamily="18" charset="0"/>
                <a:cs typeface="Times New Roman" panose="02020603050405020304" pitchFamily="18" charset="0"/>
              </a:rPr>
              <a:t>had </a:t>
            </a:r>
            <a:r>
              <a:rPr lang="en-US" sz="2700" b="1" dirty="0" smtClean="0">
                <a:solidFill>
                  <a:srgbClr val="7030A0"/>
                </a:solidFill>
                <a:latin typeface="Times New Roman" panose="02020603050405020304" pitchFamily="18" charset="0"/>
                <a:cs typeface="Times New Roman" panose="02020603050405020304" pitchFamily="18" charset="0"/>
              </a:rPr>
              <a:t> 100  principal </a:t>
            </a:r>
            <a:r>
              <a:rPr lang="en-US" sz="2700" b="1" dirty="0">
                <a:solidFill>
                  <a:srgbClr val="7030A0"/>
                </a:solidFill>
                <a:latin typeface="Times New Roman" panose="02020603050405020304" pitchFamily="18" charset="0"/>
                <a:cs typeface="Times New Roman" panose="02020603050405020304" pitchFamily="18" charset="0"/>
              </a:rPr>
              <a:t>evaluations of </a:t>
            </a:r>
            <a:r>
              <a:rPr lang="en-US" sz="2700" b="1" dirty="0" smtClean="0">
                <a:solidFill>
                  <a:srgbClr val="7030A0"/>
                </a:solidFill>
                <a:latin typeface="Times New Roman" panose="02020603050405020304" pitchFamily="18" charset="0"/>
                <a:cs typeface="Times New Roman" panose="02020603050405020304" pitchFamily="18" charset="0"/>
              </a:rPr>
              <a:t>QAA from faculty, </a:t>
            </a:r>
            <a:r>
              <a:rPr lang="en-US" sz="2700" b="1" dirty="0">
                <a:solidFill>
                  <a:srgbClr val="7030A0"/>
                </a:solidFill>
                <a:latin typeface="Times New Roman" panose="02020603050405020304" pitchFamily="18" charset="0"/>
                <a:cs typeface="Times New Roman" panose="02020603050405020304" pitchFamily="18" charset="0"/>
              </a:rPr>
              <a:t>you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might   </a:t>
            </a:r>
            <a:r>
              <a:rPr lang="en-US" sz="2700" b="1" dirty="0">
                <a:solidFill>
                  <a:srgbClr val="7030A0"/>
                </a:solidFill>
                <a:latin typeface="Times New Roman" panose="02020603050405020304" pitchFamily="18" charset="0"/>
                <a:cs typeface="Times New Roman" panose="02020603050405020304" pitchFamily="18" charset="0"/>
              </a:rPr>
              <a:t>be </a:t>
            </a:r>
            <a:r>
              <a:rPr lang="en-US" sz="2700" b="1" dirty="0" smtClean="0">
                <a:solidFill>
                  <a:srgbClr val="7030A0"/>
                </a:solidFill>
                <a:latin typeface="Times New Roman" panose="02020603050405020304" pitchFamily="18" charset="0"/>
                <a:cs typeface="Times New Roman" panose="02020603050405020304" pitchFamily="18" charset="0"/>
              </a:rPr>
              <a:t>  interested   in   the  </a:t>
            </a:r>
            <a:r>
              <a:rPr lang="en-US" sz="2700" b="1" dirty="0">
                <a:solidFill>
                  <a:srgbClr val="7030A0"/>
                </a:solidFill>
                <a:latin typeface="Times New Roman" panose="02020603050405020304" pitchFamily="18" charset="0"/>
                <a:cs typeface="Times New Roman" panose="02020603050405020304" pitchFamily="18" charset="0"/>
              </a:rPr>
              <a:t>overall </a:t>
            </a:r>
            <a:r>
              <a:rPr lang="en-US" sz="2700" b="1" dirty="0" smtClean="0">
                <a:solidFill>
                  <a:srgbClr val="7030A0"/>
                </a:solidFill>
                <a:latin typeface="Times New Roman" panose="02020603050405020304" pitchFamily="18" charset="0"/>
                <a:cs typeface="Times New Roman" panose="02020603050405020304" pitchFamily="18" charset="0"/>
              </a:rPr>
              <a:t> performance  of  those  faculty.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Descriptive </a:t>
            </a:r>
            <a:r>
              <a:rPr lang="en-US" sz="2700" b="1" dirty="0">
                <a:solidFill>
                  <a:srgbClr val="7030A0"/>
                </a:solidFill>
                <a:latin typeface="Times New Roman" panose="02020603050405020304" pitchFamily="18" charset="0"/>
                <a:cs typeface="Times New Roman" panose="02020603050405020304" pitchFamily="18" charset="0"/>
              </a:rPr>
              <a:t>statistics allow you to do that. </a:t>
            </a:r>
            <a:r>
              <a:rPr lang="en-US" sz="2700" b="1" dirty="0">
                <a:solidFill>
                  <a:srgbClr val="FF0000"/>
                </a:solidFill>
                <a:latin typeface="Times New Roman" panose="02020603050405020304" pitchFamily="18" charset="0"/>
                <a:cs typeface="Times New Roman" panose="02020603050405020304" pitchFamily="18" charset="0"/>
              </a:rPr>
              <a:t>Keep in mind, however, that descriptive statistics cannot be used to make conclusions and </a:t>
            </a:r>
            <a:r>
              <a:rPr lang="en-US" sz="2700" b="1" dirty="0" smtClean="0">
                <a:solidFill>
                  <a:srgbClr val="FF0000"/>
                </a:solidFill>
                <a:latin typeface="Times New Roman" panose="02020603050405020304" pitchFamily="18" charset="0"/>
                <a:cs typeface="Times New Roman" panose="02020603050405020304" pitchFamily="18" charset="0"/>
              </a:rPr>
              <a:t>confirm/ disprove hypotheses</a:t>
            </a: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a:t>
            </a:r>
            <a:r>
              <a:rPr lang="en-US" sz="2700" b="1" dirty="0" smtClean="0">
                <a:solidFill>
                  <a:srgbClr val="00B0F0"/>
                </a:solidFill>
                <a:latin typeface="Times New Roman" panose="02020603050405020304" pitchFamily="18" charset="0"/>
                <a:cs typeface="Times New Roman" panose="02020603050405020304" pitchFamily="18" charset="0"/>
              </a:rPr>
              <a:t>Narrative </a:t>
            </a:r>
            <a:r>
              <a:rPr lang="en-US" sz="2700" b="1" dirty="0">
                <a:solidFill>
                  <a:srgbClr val="00B0F0"/>
                </a:solidFill>
                <a:latin typeface="Times New Roman" panose="02020603050405020304" pitchFamily="18" charset="0"/>
                <a:cs typeface="Times New Roman" panose="02020603050405020304" pitchFamily="18" charset="0"/>
              </a:rPr>
              <a:t>analysis </a:t>
            </a: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a:solidFill>
                  <a:srgbClr val="002060"/>
                </a:solidFill>
                <a:latin typeface="Times New Roman" panose="02020603050405020304" pitchFamily="18" charset="0"/>
                <a:cs typeface="Times New Roman" panose="02020603050405020304" pitchFamily="18" charset="0"/>
              </a:rPr>
              <a:t>Narrative analysis focuses on speech and content.</a:t>
            </a:r>
            <a:r>
              <a:rPr lang="en-US" sz="2700" b="1" dirty="0" smtClean="0">
                <a:solidFill>
                  <a:srgbClr val="7030A0"/>
                </a:solidFill>
                <a:latin typeface="Times New Roman" panose="02020603050405020304" pitchFamily="18" charset="0"/>
                <a:cs typeface="Times New Roman" panose="02020603050405020304" pitchFamily="18" charset="0"/>
              </a:rPr>
              <a:t> (Ex. Grammar</a:t>
            </a:r>
            <a:r>
              <a:rPr lang="en-US" sz="2700" b="1" dirty="0">
                <a:solidFill>
                  <a:srgbClr val="7030A0"/>
                </a:solidFill>
                <a:latin typeface="Times New Roman" panose="02020603050405020304" pitchFamily="18" charset="0"/>
                <a:cs typeface="Times New Roman" panose="02020603050405020304" pitchFamily="18" charset="0"/>
              </a:rPr>
              <a:t>, word usage, </a:t>
            </a:r>
            <a:r>
              <a:rPr lang="en-US" sz="2700" b="1" dirty="0" smtClean="0">
                <a:solidFill>
                  <a:srgbClr val="7030A0"/>
                </a:solidFill>
                <a:latin typeface="Times New Roman" panose="02020603050405020304" pitchFamily="18" charset="0"/>
                <a:cs typeface="Times New Roman" panose="02020603050405020304" pitchFamily="18" charset="0"/>
              </a:rPr>
              <a:t>symbols, </a:t>
            </a:r>
            <a:r>
              <a:rPr lang="en-US" sz="2700" b="1" dirty="0">
                <a:solidFill>
                  <a:srgbClr val="7030A0"/>
                </a:solidFill>
                <a:latin typeface="Times New Roman" panose="02020603050405020304" pitchFamily="18" charset="0"/>
                <a:cs typeface="Times New Roman" panose="02020603050405020304" pitchFamily="18" charset="0"/>
              </a:rPr>
              <a:t>story themes, meanings of situations, the social, cultural and political context of the </a:t>
            </a:r>
            <a:r>
              <a:rPr lang="en-US" sz="2700" b="1" dirty="0" smtClean="0">
                <a:solidFill>
                  <a:srgbClr val="7030A0"/>
                </a:solidFill>
                <a:latin typeface="Times New Roman" panose="02020603050405020304" pitchFamily="18" charset="0"/>
                <a:cs typeface="Times New Roman" panose="02020603050405020304" pitchFamily="18" charset="0"/>
              </a:rPr>
              <a:t>narrative).</a:t>
            </a:r>
            <a:endParaRPr lang="en-US" sz="27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738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51967" y="3075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21</a:t>
            </a:fld>
            <a:endParaRPr lang="en-US">
              <a:solidFill>
                <a:prstClr val="black">
                  <a:tint val="75000"/>
                </a:prstClr>
              </a:solidFill>
            </a:endParaRPr>
          </a:p>
        </p:txBody>
      </p:sp>
      <p:sp>
        <p:nvSpPr>
          <p:cNvPr id="3" name="Title 2"/>
          <p:cNvSpPr>
            <a:spLocks noGrp="1"/>
          </p:cNvSpPr>
          <p:nvPr>
            <p:ph type="title"/>
          </p:nvPr>
        </p:nvSpPr>
        <p:spPr>
          <a:xfrm>
            <a:off x="151967" y="2209482"/>
            <a:ext cx="10385110" cy="2159985"/>
          </a:xfrm>
        </p:spPr>
        <p:txBody>
          <a:bodyPr>
            <a:normAutofit fontScale="90000"/>
          </a:bodyPr>
          <a:lstStyle/>
          <a:p>
            <a:pPr marL="342900" indent="-342900" algn="just">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Finally: Write up your research</a:t>
            </a:r>
            <a:r>
              <a:rPr lang="en-US" sz="3100" b="1" dirty="0">
                <a:solidFill>
                  <a:srgbClr val="002060"/>
                </a:solidFill>
                <a:latin typeface="Times New Roman" panose="02020603050405020304" pitchFamily="18" charset="0"/>
                <a:cs typeface="Times New Roman" panose="02020603050405020304" pitchFamily="18" charset="0"/>
              </a:rPr>
              <a:t/>
            </a:r>
            <a:br>
              <a:rPr lang="en-US" sz="3100" b="1" dirty="0">
                <a:solidFill>
                  <a:srgbClr val="002060"/>
                </a:solidFill>
                <a:latin typeface="Times New Roman" panose="02020603050405020304" pitchFamily="18" charset="0"/>
                <a:cs typeface="Times New Roman" panose="02020603050405020304" pitchFamily="18" charset="0"/>
              </a:rPr>
            </a:br>
            <a:r>
              <a:rPr lang="en-US" sz="3100" b="1" dirty="0" smtClean="0">
                <a:solidFill>
                  <a:srgbClr val="002060"/>
                </a:solidFill>
                <a:latin typeface="Times New Roman" panose="02020603050405020304" pitchFamily="18" charset="0"/>
                <a:cs typeface="Times New Roman" panose="02020603050405020304" pitchFamily="18" charset="0"/>
              </a:rPr>
              <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When </a:t>
            </a:r>
            <a:r>
              <a:rPr lang="en-US" sz="3100" b="1" dirty="0">
                <a:solidFill>
                  <a:srgbClr val="7030A0"/>
                </a:solidFill>
                <a:latin typeface="Times New Roman" panose="02020603050405020304" pitchFamily="18" charset="0"/>
                <a:cs typeface="Times New Roman" panose="02020603050405020304" pitchFamily="18" charset="0"/>
              </a:rPr>
              <a:t>preparing the report on your qualitative research, keep in mind the audience for whom you are writing and also the formatting guidelines of the research journal you wish to submit your research to. You will want to make sure that your purpose for your research question is </a:t>
            </a:r>
            <a:r>
              <a:rPr lang="en-US" sz="3100" b="1" dirty="0" smtClean="0">
                <a:solidFill>
                  <a:srgbClr val="7030A0"/>
                </a:solidFill>
                <a:latin typeface="Times New Roman" panose="02020603050405020304" pitchFamily="18" charset="0"/>
                <a:cs typeface="Times New Roman" panose="02020603050405020304" pitchFamily="18" charset="0"/>
              </a:rPr>
              <a:t>persuasive </a:t>
            </a:r>
            <a:r>
              <a:rPr lang="en-US" sz="3100" b="1" dirty="0">
                <a:solidFill>
                  <a:srgbClr val="7030A0"/>
                </a:solidFill>
                <a:latin typeface="Times New Roman" panose="02020603050405020304" pitchFamily="18" charset="0"/>
                <a:cs typeface="Times New Roman" panose="02020603050405020304" pitchFamily="18" charset="0"/>
              </a:rPr>
              <a:t>and that you explain your research methodology and analysis in </a:t>
            </a:r>
            <a:r>
              <a:rPr lang="en-US" sz="3100" b="1" dirty="0" smtClean="0">
                <a:solidFill>
                  <a:srgbClr val="7030A0"/>
                </a:solidFill>
                <a:latin typeface="Times New Roman" panose="02020603050405020304" pitchFamily="18" charset="0"/>
                <a:cs typeface="Times New Roman" panose="02020603050405020304" pitchFamily="18" charset="0"/>
              </a:rPr>
              <a:t>details.</a:t>
            </a:r>
            <a:r>
              <a:rPr lang="en-US" sz="3100" b="1" dirty="0">
                <a:solidFill>
                  <a:srgbClr val="7030A0"/>
                </a:solidFill>
                <a:latin typeface="Times New Roman" panose="02020603050405020304" pitchFamily="18" charset="0"/>
                <a:cs typeface="Times New Roman" panose="02020603050405020304" pitchFamily="18" charset="0"/>
              </a:rPr>
              <a:t/>
            </a:r>
            <a:br>
              <a:rPr lang="en-US" sz="3100" b="1" dirty="0">
                <a:solidFill>
                  <a:srgbClr val="7030A0"/>
                </a:solidFill>
                <a:latin typeface="Times New Roman" panose="02020603050405020304" pitchFamily="18" charset="0"/>
                <a:cs typeface="Times New Roman" panose="02020603050405020304" pitchFamily="18" charset="0"/>
              </a:rPr>
            </a:br>
            <a:endParaRPr lang="en-US" sz="27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193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51967" y="3075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Quantitative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22</a:t>
            </a:fld>
            <a:endParaRPr lang="en-US">
              <a:solidFill>
                <a:prstClr val="black">
                  <a:tint val="75000"/>
                </a:prstClr>
              </a:solidFill>
            </a:endParaRPr>
          </a:p>
        </p:txBody>
      </p:sp>
      <p:sp>
        <p:nvSpPr>
          <p:cNvPr id="3" name="Title 2"/>
          <p:cNvSpPr>
            <a:spLocks noGrp="1"/>
          </p:cNvSpPr>
          <p:nvPr>
            <p:ph type="title"/>
          </p:nvPr>
        </p:nvSpPr>
        <p:spPr>
          <a:xfrm>
            <a:off x="151967" y="2682890"/>
            <a:ext cx="9756531"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Quantitative Research</a:t>
            </a:r>
            <a:r>
              <a:rPr lang="en-US" sz="3100" b="1" dirty="0">
                <a:solidFill>
                  <a:srgbClr val="002060"/>
                </a:solidFill>
                <a:latin typeface="Times New Roman" panose="02020603050405020304" pitchFamily="18" charset="0"/>
                <a:cs typeface="Times New Roman" panose="02020603050405020304" pitchFamily="18" charset="0"/>
              </a:rPr>
              <a:t/>
            </a:r>
            <a:br>
              <a:rPr lang="en-US" sz="3100" b="1" dirty="0">
                <a:solidFill>
                  <a:srgbClr val="002060"/>
                </a:solidFill>
                <a:latin typeface="Times New Roman" panose="02020603050405020304" pitchFamily="18" charset="0"/>
                <a:cs typeface="Times New Roman" panose="02020603050405020304" pitchFamily="18" charset="0"/>
              </a:rPr>
            </a:br>
            <a:r>
              <a:rPr lang="en-US" sz="3100" b="1" dirty="0" smtClean="0">
                <a:solidFill>
                  <a:srgbClr val="002060"/>
                </a:solidFill>
                <a:latin typeface="Times New Roman" panose="02020603050405020304" pitchFamily="18" charset="0"/>
                <a:cs typeface="Times New Roman" panose="02020603050405020304" pitchFamily="18" charset="0"/>
              </a:rPr>
              <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smtClean="0">
                <a:solidFill>
                  <a:srgbClr val="00206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Quantitative  methods  </a:t>
            </a:r>
            <a:r>
              <a:rPr lang="en-US" sz="3100" b="1" dirty="0">
                <a:solidFill>
                  <a:srgbClr val="7030A0"/>
                </a:solidFill>
                <a:latin typeface="Times New Roman" panose="02020603050405020304" pitchFamily="18" charset="0"/>
                <a:cs typeface="Times New Roman" panose="02020603050405020304" pitchFamily="18" charset="0"/>
              </a:rPr>
              <a:t>emphasize objective measurements </a:t>
            </a:r>
            <a:r>
              <a:rPr lang="en-US" sz="3100" b="1" dirty="0" smtClean="0">
                <a:solidFill>
                  <a:srgbClr val="7030A0"/>
                </a:solidFill>
                <a:latin typeface="Times New Roman" panose="02020603050405020304" pitchFamily="18" charset="0"/>
                <a:cs typeface="Times New Roman" panose="02020603050405020304" pitchFamily="18" charset="0"/>
              </a:rPr>
              <a:t>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and  the </a:t>
            </a:r>
            <a:r>
              <a:rPr lang="en-US" sz="3100" b="1" dirty="0">
                <a:solidFill>
                  <a:srgbClr val="7030A0"/>
                </a:solidFill>
                <a:latin typeface="Times New Roman" panose="02020603050405020304" pitchFamily="18" charset="0"/>
                <a:cs typeface="Times New Roman" panose="02020603050405020304" pitchFamily="18" charset="0"/>
              </a:rPr>
              <a:t>statistical, mathematical, or numerical analysis of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data  collected  </a:t>
            </a:r>
            <a:r>
              <a:rPr lang="en-US" sz="3100" b="1" dirty="0">
                <a:solidFill>
                  <a:srgbClr val="7030A0"/>
                </a:solidFill>
                <a:latin typeface="Times New Roman" panose="02020603050405020304" pitchFamily="18" charset="0"/>
                <a:cs typeface="Times New Roman" panose="02020603050405020304" pitchFamily="18" charset="0"/>
              </a:rPr>
              <a:t>through polls, questionnaires, and surveys,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or  by  manipulating   pre-existing  statistical   </a:t>
            </a:r>
            <a:r>
              <a:rPr lang="en-US" sz="3100" b="1" dirty="0">
                <a:solidFill>
                  <a:srgbClr val="7030A0"/>
                </a:solidFill>
                <a:latin typeface="Times New Roman" panose="02020603050405020304" pitchFamily="18" charset="0"/>
                <a:cs typeface="Times New Roman" panose="02020603050405020304" pitchFamily="18" charset="0"/>
              </a:rPr>
              <a:t>data </a:t>
            </a:r>
            <a:r>
              <a:rPr lang="en-US" sz="3100" b="1" dirty="0" smtClean="0">
                <a:solidFill>
                  <a:srgbClr val="7030A0"/>
                </a:solidFill>
                <a:latin typeface="Times New Roman" panose="02020603050405020304" pitchFamily="18" charset="0"/>
                <a:cs typeface="Times New Roman" panose="02020603050405020304" pitchFamily="18" charset="0"/>
              </a:rPr>
              <a:t>  using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computational </a:t>
            </a:r>
            <a:r>
              <a:rPr lang="en-US" sz="3100" b="1" dirty="0">
                <a:solidFill>
                  <a:srgbClr val="7030A0"/>
                </a:solidFill>
                <a:latin typeface="Times New Roman" panose="02020603050405020304" pitchFamily="18" charset="0"/>
                <a:cs typeface="Times New Roman" panose="02020603050405020304" pitchFamily="18" charset="0"/>
              </a:rPr>
              <a:t>techniques.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Quantitative </a:t>
            </a:r>
            <a:r>
              <a:rPr lang="en-US" sz="3100" b="1" dirty="0">
                <a:solidFill>
                  <a:srgbClr val="7030A0"/>
                </a:solidFill>
                <a:latin typeface="Times New Roman" panose="02020603050405020304" pitchFamily="18" charset="0"/>
                <a:cs typeface="Times New Roman" panose="02020603050405020304" pitchFamily="18" charset="0"/>
              </a:rPr>
              <a:t>research focuses on gathering numerical data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and </a:t>
            </a:r>
            <a:r>
              <a:rPr lang="en-US" sz="3100" b="1" dirty="0">
                <a:solidFill>
                  <a:srgbClr val="7030A0"/>
                </a:solidFill>
                <a:latin typeface="Times New Roman" panose="02020603050405020304" pitchFamily="18" charset="0"/>
                <a:cs typeface="Times New Roman" panose="02020603050405020304" pitchFamily="18" charset="0"/>
              </a:rPr>
              <a:t>generalizing it across </a:t>
            </a:r>
            <a:r>
              <a:rPr lang="en-US" sz="3100" b="1" dirty="0" smtClean="0">
                <a:solidFill>
                  <a:srgbClr val="7030A0"/>
                </a:solidFill>
                <a:latin typeface="Times New Roman" panose="02020603050405020304" pitchFamily="18" charset="0"/>
                <a:cs typeface="Times New Roman" panose="02020603050405020304" pitchFamily="18" charset="0"/>
              </a:rPr>
              <a:t> groups </a:t>
            </a:r>
            <a:r>
              <a:rPr lang="en-US" sz="3100" b="1" dirty="0">
                <a:solidFill>
                  <a:srgbClr val="7030A0"/>
                </a:solidFill>
                <a:latin typeface="Times New Roman" panose="02020603050405020304" pitchFamily="18" charset="0"/>
                <a:cs typeface="Times New Roman" panose="02020603050405020304" pitchFamily="18" charset="0"/>
              </a:rPr>
              <a:t>of people or to explain a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particular </a:t>
            </a:r>
            <a:r>
              <a:rPr lang="en-US" sz="3100" b="1" dirty="0">
                <a:solidFill>
                  <a:srgbClr val="7030A0"/>
                </a:solidFill>
                <a:latin typeface="Times New Roman" panose="02020603050405020304" pitchFamily="18" charset="0"/>
                <a:cs typeface="Times New Roman" panose="02020603050405020304" pitchFamily="18" charset="0"/>
              </a:rPr>
              <a:t>phenomenon.</a:t>
            </a:r>
            <a:br>
              <a:rPr lang="en-US" sz="3100" b="1" dirty="0">
                <a:solidFill>
                  <a:srgbClr val="7030A0"/>
                </a:solidFill>
                <a:latin typeface="Times New Roman" panose="02020603050405020304" pitchFamily="18" charset="0"/>
                <a:cs typeface="Times New Roman" panose="02020603050405020304" pitchFamily="18" charset="0"/>
              </a:rPr>
            </a:br>
            <a:endParaRPr lang="en-US" sz="27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8746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51967" y="3075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Quantitative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23</a:t>
            </a:fld>
            <a:endParaRPr lang="en-US">
              <a:solidFill>
                <a:prstClr val="black">
                  <a:tint val="75000"/>
                </a:prstClr>
              </a:solidFill>
            </a:endParaRPr>
          </a:p>
        </p:txBody>
      </p:sp>
      <p:sp>
        <p:nvSpPr>
          <p:cNvPr id="3" name="Title 2"/>
          <p:cNvSpPr>
            <a:spLocks noGrp="1"/>
          </p:cNvSpPr>
          <p:nvPr>
            <p:ph type="title"/>
          </p:nvPr>
        </p:nvSpPr>
        <p:spPr>
          <a:xfrm>
            <a:off x="118945" y="2800213"/>
            <a:ext cx="10385110" cy="2159985"/>
          </a:xfrm>
        </p:spPr>
        <p:txBody>
          <a:bodyPr>
            <a:normAutofit fontScale="90000"/>
          </a:bodyPr>
          <a:lstStyle/>
          <a:p>
            <a:pPr marL="342900" indent="-342900" algn="l">
              <a:buFont typeface="Wingdings" panose="05000000000000000000" pitchFamily="2" charset="2"/>
              <a:buChar char="Ø"/>
            </a:pPr>
            <a:r>
              <a:rPr lang="en-US" sz="3100" b="1" dirty="0">
                <a:solidFill>
                  <a:srgbClr val="002060"/>
                </a:solidFill>
                <a:latin typeface="Times New Roman" panose="02020603050405020304" pitchFamily="18" charset="0"/>
                <a:cs typeface="Times New Roman" panose="02020603050405020304" pitchFamily="18" charset="0"/>
              </a:rPr>
              <a:t>Characteristics of Quantitative Research </a:t>
            </a:r>
            <a:br>
              <a:rPr lang="en-US" sz="3100" b="1" dirty="0">
                <a:solidFill>
                  <a:srgbClr val="002060"/>
                </a:solidFill>
                <a:latin typeface="Times New Roman" panose="02020603050405020304" pitchFamily="18" charset="0"/>
                <a:cs typeface="Times New Roman" panose="02020603050405020304" pitchFamily="18" charset="0"/>
              </a:rPr>
            </a:br>
            <a:r>
              <a:rPr lang="en-US" sz="3100" b="1" dirty="0" smtClean="0">
                <a:solidFill>
                  <a:srgbClr val="002060"/>
                </a:solidFill>
                <a:latin typeface="Times New Roman" panose="02020603050405020304" pitchFamily="18" charset="0"/>
                <a:cs typeface="Times New Roman" panose="02020603050405020304" pitchFamily="18" charset="0"/>
              </a:rPr>
              <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smtClean="0">
                <a:solidFill>
                  <a:srgbClr val="00206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The goal </a:t>
            </a:r>
            <a:r>
              <a:rPr lang="en-US" sz="2700" b="1" dirty="0">
                <a:solidFill>
                  <a:srgbClr val="7030A0"/>
                </a:solidFill>
                <a:latin typeface="Times New Roman" panose="02020603050405020304" pitchFamily="18" charset="0"/>
                <a:cs typeface="Times New Roman" panose="02020603050405020304" pitchFamily="18" charset="0"/>
              </a:rPr>
              <a:t>in conducting quantitative research study is to determine the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relationship </a:t>
            </a:r>
            <a:r>
              <a:rPr lang="en-US" sz="2700" b="1" dirty="0">
                <a:solidFill>
                  <a:srgbClr val="7030A0"/>
                </a:solidFill>
                <a:latin typeface="Times New Roman" panose="02020603050405020304" pitchFamily="18" charset="0"/>
                <a:cs typeface="Times New Roman" panose="02020603050405020304" pitchFamily="18" charset="0"/>
              </a:rPr>
              <a:t>between one thing [an independent variable] and another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a:t>
            </a:r>
            <a:r>
              <a:rPr lang="en-US" sz="2700" b="1" dirty="0">
                <a:solidFill>
                  <a:srgbClr val="7030A0"/>
                </a:solidFill>
                <a:latin typeface="Times New Roman" panose="02020603050405020304" pitchFamily="18" charset="0"/>
                <a:cs typeface="Times New Roman" panose="02020603050405020304" pitchFamily="18" charset="0"/>
              </a:rPr>
              <a:t>a </a:t>
            </a:r>
            <a:r>
              <a:rPr lang="en-US" sz="2700" b="1" dirty="0" smtClean="0">
                <a:solidFill>
                  <a:srgbClr val="7030A0"/>
                </a:solidFill>
                <a:latin typeface="Times New Roman" panose="02020603050405020304" pitchFamily="18" charset="0"/>
                <a:cs typeface="Times New Roman" panose="02020603050405020304" pitchFamily="18" charset="0"/>
              </a:rPr>
              <a:t>dependent </a:t>
            </a:r>
            <a:r>
              <a:rPr lang="en-US" sz="2700" b="1" dirty="0">
                <a:solidFill>
                  <a:srgbClr val="7030A0"/>
                </a:solidFill>
                <a:latin typeface="Times New Roman" panose="02020603050405020304" pitchFamily="18" charset="0"/>
                <a:cs typeface="Times New Roman" panose="02020603050405020304" pitchFamily="18" charset="0"/>
              </a:rPr>
              <a:t>or outcome variable] within a population.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Quantitative  </a:t>
            </a:r>
            <a:r>
              <a:rPr lang="en-US" sz="2700" b="1" dirty="0">
                <a:solidFill>
                  <a:srgbClr val="7030A0"/>
                </a:solidFill>
                <a:latin typeface="Times New Roman" panose="02020603050405020304" pitchFamily="18" charset="0"/>
                <a:cs typeface="Times New Roman" panose="02020603050405020304" pitchFamily="18" charset="0"/>
              </a:rPr>
              <a:t>research </a:t>
            </a:r>
            <a:r>
              <a:rPr lang="en-US" sz="2700" b="1" dirty="0" smtClean="0">
                <a:solidFill>
                  <a:srgbClr val="7030A0"/>
                </a:solidFill>
                <a:latin typeface="Times New Roman" panose="02020603050405020304" pitchFamily="18" charset="0"/>
                <a:cs typeface="Times New Roman" panose="02020603050405020304" pitchFamily="18" charset="0"/>
              </a:rPr>
              <a:t> designs  </a:t>
            </a:r>
            <a:r>
              <a:rPr lang="en-US" sz="2700" b="1" dirty="0">
                <a:solidFill>
                  <a:srgbClr val="7030A0"/>
                </a:solidFill>
                <a:latin typeface="Times New Roman" panose="02020603050405020304" pitchFamily="18" charset="0"/>
                <a:cs typeface="Times New Roman" panose="02020603050405020304" pitchFamily="18" charset="0"/>
              </a:rPr>
              <a:t>are </a:t>
            </a:r>
            <a:r>
              <a:rPr lang="en-US" sz="2700" b="1" dirty="0" smtClean="0">
                <a:solidFill>
                  <a:srgbClr val="7030A0"/>
                </a:solidFill>
                <a:latin typeface="Times New Roman" panose="02020603050405020304" pitchFamily="18" charset="0"/>
                <a:cs typeface="Times New Roman" panose="02020603050405020304" pitchFamily="18" charset="0"/>
              </a:rPr>
              <a:t>either </a:t>
            </a:r>
            <a:r>
              <a:rPr lang="en-US" sz="2700" b="1" dirty="0">
                <a:solidFill>
                  <a:srgbClr val="7030A0"/>
                </a:solidFill>
                <a:latin typeface="Times New Roman" panose="02020603050405020304" pitchFamily="18" charset="0"/>
                <a:cs typeface="Times New Roman" panose="02020603050405020304" pitchFamily="18" charset="0"/>
              </a:rPr>
              <a:t>descriptive [subjects usually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measured </a:t>
            </a:r>
            <a:r>
              <a:rPr lang="en-US" sz="2700" b="1" dirty="0">
                <a:solidFill>
                  <a:srgbClr val="7030A0"/>
                </a:solidFill>
                <a:latin typeface="Times New Roman" panose="02020603050405020304" pitchFamily="18" charset="0"/>
                <a:cs typeface="Times New Roman" panose="02020603050405020304" pitchFamily="18" charset="0"/>
              </a:rPr>
              <a:t>once] or experimental [subjects measured before and after a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treatment</a:t>
            </a: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The  main  aim  of  </a:t>
            </a:r>
            <a:r>
              <a:rPr lang="en-US" sz="2700" b="1" dirty="0">
                <a:solidFill>
                  <a:srgbClr val="7030A0"/>
                </a:solidFill>
                <a:latin typeface="Times New Roman" panose="02020603050405020304" pitchFamily="18" charset="0"/>
                <a:cs typeface="Times New Roman" panose="02020603050405020304" pitchFamily="18" charset="0"/>
              </a:rPr>
              <a:t>a quantitative </a:t>
            </a:r>
            <a:r>
              <a:rPr lang="en-US" sz="2700" b="1" dirty="0" smtClean="0">
                <a:solidFill>
                  <a:srgbClr val="7030A0"/>
                </a:solidFill>
                <a:latin typeface="Times New Roman" panose="02020603050405020304" pitchFamily="18" charset="0"/>
                <a:cs typeface="Times New Roman" panose="02020603050405020304" pitchFamily="18" charset="0"/>
              </a:rPr>
              <a:t> research </a:t>
            </a:r>
            <a:r>
              <a:rPr lang="en-US" sz="2700" b="1" dirty="0">
                <a:solidFill>
                  <a:srgbClr val="7030A0"/>
                </a:solidFill>
                <a:latin typeface="Times New Roman" panose="02020603050405020304" pitchFamily="18" charset="0"/>
                <a:cs typeface="Times New Roman" panose="02020603050405020304" pitchFamily="18" charset="0"/>
              </a:rPr>
              <a:t>study is to classify features,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count  them</a:t>
            </a:r>
            <a:r>
              <a:rPr lang="en-US" sz="2700" b="1" dirty="0">
                <a:solidFill>
                  <a:srgbClr val="7030A0"/>
                </a:solidFill>
                <a:latin typeface="Times New Roman" panose="02020603050405020304" pitchFamily="18" charset="0"/>
                <a:cs typeface="Times New Roman" panose="02020603050405020304" pitchFamily="18" charset="0"/>
              </a:rPr>
              <a:t>, and </a:t>
            </a:r>
            <a:r>
              <a:rPr lang="en-US" sz="2700" b="1" dirty="0" smtClean="0">
                <a:solidFill>
                  <a:srgbClr val="7030A0"/>
                </a:solidFill>
                <a:latin typeface="Times New Roman" panose="02020603050405020304" pitchFamily="18" charset="0"/>
                <a:cs typeface="Times New Roman" panose="02020603050405020304" pitchFamily="18" charset="0"/>
              </a:rPr>
              <a:t> construct  statistical </a:t>
            </a:r>
            <a:r>
              <a:rPr lang="en-US" sz="2700" b="1" dirty="0">
                <a:solidFill>
                  <a:srgbClr val="7030A0"/>
                </a:solidFill>
                <a:latin typeface="Times New Roman" panose="02020603050405020304" pitchFamily="18" charset="0"/>
                <a:cs typeface="Times New Roman" panose="02020603050405020304" pitchFamily="18" charset="0"/>
              </a:rPr>
              <a:t>models in an attempt to explain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what </a:t>
            </a:r>
            <a:r>
              <a:rPr lang="en-US" sz="2700" b="1" dirty="0">
                <a:solidFill>
                  <a:srgbClr val="7030A0"/>
                </a:solidFill>
                <a:latin typeface="Times New Roman" panose="02020603050405020304" pitchFamily="18" charset="0"/>
                <a:cs typeface="Times New Roman" panose="02020603050405020304" pitchFamily="18" charset="0"/>
              </a:rPr>
              <a:t>is observed.</a:t>
            </a:r>
          </a:p>
        </p:txBody>
      </p:sp>
    </p:spTree>
    <p:extLst>
      <p:ext uri="{BB962C8B-B14F-4D97-AF65-F5344CB8AC3E}">
        <p14:creationId xmlns:p14="http://schemas.microsoft.com/office/powerpoint/2010/main" val="311752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51967" y="3075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Quantitative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24</a:t>
            </a:fld>
            <a:endParaRPr lang="en-US">
              <a:solidFill>
                <a:prstClr val="black">
                  <a:tint val="75000"/>
                </a:prstClr>
              </a:solidFill>
            </a:endParaRPr>
          </a:p>
        </p:txBody>
      </p:sp>
      <p:sp>
        <p:nvSpPr>
          <p:cNvPr id="3" name="Title 2"/>
          <p:cNvSpPr>
            <a:spLocks noGrp="1"/>
          </p:cNvSpPr>
          <p:nvPr>
            <p:ph type="title"/>
          </p:nvPr>
        </p:nvSpPr>
        <p:spPr>
          <a:xfrm>
            <a:off x="135456" y="3015598"/>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Important Remarks</a:t>
            </a:r>
            <a:br>
              <a:rPr lang="en-US" sz="3100" b="1" dirty="0" smtClean="0">
                <a:solidFill>
                  <a:srgbClr val="002060"/>
                </a:solidFill>
                <a:latin typeface="Times New Roman" panose="02020603050405020304" pitchFamily="18" charset="0"/>
                <a:cs typeface="Times New Roman" panose="02020603050405020304" pitchFamily="18" charset="0"/>
              </a:rPr>
            </a:br>
            <a:r>
              <a:rPr lang="en-US" sz="2400" b="1" dirty="0">
                <a:solidFill>
                  <a:srgbClr val="002060"/>
                </a:solidFill>
                <a:latin typeface="Times New Roman" panose="02020603050405020304" pitchFamily="18" charset="0"/>
                <a:cs typeface="Times New Roman" panose="02020603050405020304" pitchFamily="18" charset="0"/>
              </a:rPr>
              <a:t/>
            </a:r>
            <a:br>
              <a:rPr lang="en-US" sz="2400" b="1" dirty="0">
                <a:solidFill>
                  <a:srgbClr val="002060"/>
                </a:solidFill>
                <a:latin typeface="Times New Roman" panose="02020603050405020304" pitchFamily="18" charset="0"/>
                <a:cs typeface="Times New Roman" panose="02020603050405020304" pitchFamily="18" charset="0"/>
              </a:rPr>
            </a:br>
            <a:r>
              <a:rPr lang="en-US" sz="2400" b="1" dirty="0" smtClean="0">
                <a:solidFill>
                  <a:srgbClr val="002060"/>
                </a:solidFill>
                <a:latin typeface="Times New Roman" panose="02020603050405020304" pitchFamily="18" charset="0"/>
                <a:cs typeface="Times New Roman" panose="02020603050405020304" pitchFamily="18" charset="0"/>
              </a:rPr>
              <a:t>-</a:t>
            </a:r>
            <a:r>
              <a:rPr lang="en-US" sz="2400" b="1" dirty="0" smtClean="0">
                <a:solidFill>
                  <a:srgbClr val="7030A0"/>
                </a:solidFill>
                <a:latin typeface="Times New Roman" panose="02020603050405020304" pitchFamily="18" charset="0"/>
                <a:cs typeface="Times New Roman" panose="02020603050405020304" pitchFamily="18" charset="0"/>
              </a:rPr>
              <a:t>Before  designing  </a:t>
            </a:r>
            <a:r>
              <a:rPr lang="en-US" sz="2400" b="1" dirty="0">
                <a:solidFill>
                  <a:srgbClr val="7030A0"/>
                </a:solidFill>
                <a:latin typeface="Times New Roman" panose="02020603050405020304" pitchFamily="18" charset="0"/>
                <a:cs typeface="Times New Roman" panose="02020603050405020304" pitchFamily="18" charset="0"/>
              </a:rPr>
              <a:t>a quantitative </a:t>
            </a:r>
            <a:r>
              <a:rPr lang="en-US" sz="2400" b="1" dirty="0" smtClean="0">
                <a:solidFill>
                  <a:srgbClr val="7030A0"/>
                </a:solidFill>
                <a:latin typeface="Times New Roman" panose="02020603050405020304" pitchFamily="18" charset="0"/>
                <a:cs typeface="Times New Roman" panose="02020603050405020304" pitchFamily="18" charset="0"/>
              </a:rPr>
              <a:t> research  study</a:t>
            </a:r>
            <a:r>
              <a:rPr lang="en-US" sz="2400" b="1" dirty="0">
                <a:solidFill>
                  <a:srgbClr val="7030A0"/>
                </a:solidFill>
                <a:latin typeface="Times New Roman" panose="02020603050405020304" pitchFamily="18" charset="0"/>
                <a:cs typeface="Times New Roman" panose="02020603050405020304" pitchFamily="18" charset="0"/>
              </a:rPr>
              <a:t>, you </a:t>
            </a:r>
            <a:r>
              <a:rPr lang="en-US" sz="2400" b="1" dirty="0" smtClean="0">
                <a:solidFill>
                  <a:srgbClr val="7030A0"/>
                </a:solidFill>
                <a:latin typeface="Times New Roman" panose="02020603050405020304" pitchFamily="18" charset="0"/>
                <a:cs typeface="Times New Roman" panose="02020603050405020304" pitchFamily="18" charset="0"/>
              </a:rPr>
              <a:t> must </a:t>
            </a:r>
            <a:r>
              <a:rPr lang="en-US" sz="2400" b="1" dirty="0">
                <a:solidFill>
                  <a:srgbClr val="7030A0"/>
                </a:solidFill>
                <a:latin typeface="Times New Roman" panose="02020603050405020304" pitchFamily="18" charset="0"/>
                <a:cs typeface="Times New Roman" panose="02020603050405020304" pitchFamily="18" charset="0"/>
              </a:rPr>
              <a:t>decide </a:t>
            </a:r>
            <a:r>
              <a:rPr lang="en-US" sz="2400" b="1" dirty="0" smtClean="0">
                <a:solidFill>
                  <a:srgbClr val="7030A0"/>
                </a:solidFill>
                <a:latin typeface="Times New Roman" panose="02020603050405020304" pitchFamily="18" charset="0"/>
                <a:cs typeface="Times New Roman" panose="02020603050405020304" pitchFamily="18" charset="0"/>
              </a:rPr>
              <a:t>whether  </a:t>
            </a:r>
            <a:r>
              <a:rPr lang="en-US" sz="2400" b="1" dirty="0">
                <a:solidFill>
                  <a:srgbClr val="7030A0"/>
                </a:solidFill>
                <a:latin typeface="Times New Roman" panose="02020603050405020304" pitchFamily="18" charset="0"/>
                <a:cs typeface="Times New Roman" panose="02020603050405020304" pitchFamily="18" charset="0"/>
              </a:rPr>
              <a:t>it </a:t>
            </a:r>
            <a:r>
              <a:rPr lang="en-US" sz="2400" b="1" dirty="0" smtClean="0">
                <a:solidFill>
                  <a:srgbClr val="7030A0"/>
                </a:solidFill>
                <a:latin typeface="Times New Roman" panose="02020603050405020304" pitchFamily="18" charset="0"/>
                <a:cs typeface="Times New Roman" panose="02020603050405020304" pitchFamily="18" charset="0"/>
              </a:rPr>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smtClean="0">
                <a:solidFill>
                  <a:srgbClr val="7030A0"/>
                </a:solidFill>
                <a:latin typeface="Times New Roman" panose="02020603050405020304" pitchFamily="18" charset="0"/>
                <a:cs typeface="Times New Roman" panose="02020603050405020304" pitchFamily="18" charset="0"/>
              </a:rPr>
              <a:t>  will  be descriptive  </a:t>
            </a:r>
            <a:r>
              <a:rPr lang="en-US" sz="2400" b="1" dirty="0">
                <a:solidFill>
                  <a:srgbClr val="7030A0"/>
                </a:solidFill>
                <a:latin typeface="Times New Roman" panose="02020603050405020304" pitchFamily="18" charset="0"/>
                <a:cs typeface="Times New Roman" panose="02020603050405020304" pitchFamily="18" charset="0"/>
              </a:rPr>
              <a:t>or experimental </a:t>
            </a:r>
            <a:r>
              <a:rPr lang="en-US" sz="2400" b="1" dirty="0" smtClean="0">
                <a:solidFill>
                  <a:srgbClr val="7030A0"/>
                </a:solidFill>
                <a:latin typeface="Times New Roman" panose="02020603050405020304" pitchFamily="18" charset="0"/>
                <a:cs typeface="Times New Roman" panose="02020603050405020304" pitchFamily="18" charset="0"/>
              </a:rPr>
              <a:t> because  </a:t>
            </a:r>
            <a:r>
              <a:rPr lang="en-US" sz="2400" b="1" dirty="0">
                <a:solidFill>
                  <a:srgbClr val="7030A0"/>
                </a:solidFill>
                <a:latin typeface="Times New Roman" panose="02020603050405020304" pitchFamily="18" charset="0"/>
                <a:cs typeface="Times New Roman" panose="02020603050405020304" pitchFamily="18" charset="0"/>
              </a:rPr>
              <a:t>this will dictate how you gather, </a:t>
            </a:r>
            <a:r>
              <a:rPr lang="en-US" sz="2400" b="1" dirty="0" smtClean="0">
                <a:solidFill>
                  <a:srgbClr val="7030A0"/>
                </a:solidFill>
                <a:latin typeface="Times New Roman" panose="02020603050405020304" pitchFamily="18" charset="0"/>
                <a:cs typeface="Times New Roman" panose="02020603050405020304" pitchFamily="18" charset="0"/>
              </a:rPr>
              <a:t>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 analyze</a:t>
            </a:r>
            <a:r>
              <a:rPr lang="en-US" sz="2400" b="1" dirty="0">
                <a:solidFill>
                  <a:srgbClr val="7030A0"/>
                </a:solidFill>
                <a:latin typeface="Times New Roman" panose="02020603050405020304" pitchFamily="18" charset="0"/>
                <a:cs typeface="Times New Roman" panose="02020603050405020304" pitchFamily="18" charset="0"/>
              </a:rPr>
              <a:t>, and </a:t>
            </a:r>
            <a:r>
              <a:rPr lang="en-US" sz="2400" b="1" dirty="0" smtClean="0">
                <a:solidFill>
                  <a:srgbClr val="7030A0"/>
                </a:solidFill>
                <a:latin typeface="Times New Roman" panose="02020603050405020304" pitchFamily="18" charset="0"/>
                <a:cs typeface="Times New Roman" panose="02020603050405020304" pitchFamily="18" charset="0"/>
              </a:rPr>
              <a:t>interpret </a:t>
            </a:r>
            <a:r>
              <a:rPr lang="en-US" sz="2400" b="1" dirty="0">
                <a:solidFill>
                  <a:srgbClr val="7030A0"/>
                </a:solidFill>
                <a:latin typeface="Times New Roman" panose="02020603050405020304" pitchFamily="18" charset="0"/>
                <a:cs typeface="Times New Roman" panose="02020603050405020304" pitchFamily="18" charset="0"/>
              </a:rPr>
              <a:t>the results. </a:t>
            </a:r>
            <a:r>
              <a:rPr lang="en-US" sz="2400" b="1" dirty="0" smtClean="0">
                <a:solidFill>
                  <a:srgbClr val="7030A0"/>
                </a:solidFill>
                <a:latin typeface="Times New Roman" panose="02020603050405020304" pitchFamily="18" charset="0"/>
                <a:cs typeface="Times New Roman" panose="02020603050405020304" pitchFamily="18" charset="0"/>
              </a:rPr>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smtClean="0">
                <a:solidFill>
                  <a:srgbClr val="7030A0"/>
                </a:solidFill>
                <a:latin typeface="Times New Roman" panose="02020603050405020304" pitchFamily="18" charset="0"/>
                <a:cs typeface="Times New Roman" panose="02020603050405020304" pitchFamily="18" charset="0"/>
              </a:rPr>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smtClean="0">
                <a:solidFill>
                  <a:srgbClr val="7030A0"/>
                </a:solidFill>
                <a:latin typeface="Times New Roman" panose="02020603050405020304" pitchFamily="18" charset="0"/>
                <a:cs typeface="Times New Roman" panose="02020603050405020304" pitchFamily="18" charset="0"/>
              </a:rPr>
              <a:t>- A </a:t>
            </a:r>
            <a:r>
              <a:rPr lang="en-US" sz="2400" b="1" dirty="0">
                <a:solidFill>
                  <a:srgbClr val="7030A0"/>
                </a:solidFill>
                <a:latin typeface="Times New Roman" panose="02020603050405020304" pitchFamily="18" charset="0"/>
                <a:cs typeface="Times New Roman" panose="02020603050405020304" pitchFamily="18" charset="0"/>
              </a:rPr>
              <a:t>descriptive study is </a:t>
            </a:r>
            <a:r>
              <a:rPr lang="en-US" sz="2400" b="1" dirty="0" smtClean="0">
                <a:solidFill>
                  <a:srgbClr val="7030A0"/>
                </a:solidFill>
                <a:latin typeface="Times New Roman" panose="02020603050405020304" pitchFamily="18" charset="0"/>
                <a:cs typeface="Times New Roman" panose="02020603050405020304" pitchFamily="18" charset="0"/>
              </a:rPr>
              <a:t> governed  by the  </a:t>
            </a:r>
            <a:r>
              <a:rPr lang="en-US" sz="2400" b="1" dirty="0">
                <a:solidFill>
                  <a:srgbClr val="7030A0"/>
                </a:solidFill>
                <a:latin typeface="Times New Roman" panose="02020603050405020304" pitchFamily="18" charset="0"/>
                <a:cs typeface="Times New Roman" panose="02020603050405020304" pitchFamily="18" charset="0"/>
              </a:rPr>
              <a:t>following rules: subjects are generally measured once; the intention is to only </a:t>
            </a:r>
            <a:r>
              <a:rPr lang="en-US" sz="2400" b="1" dirty="0" smtClean="0">
                <a:solidFill>
                  <a:srgbClr val="7030A0"/>
                </a:solidFill>
                <a:latin typeface="Times New Roman" panose="02020603050405020304" pitchFamily="18" charset="0"/>
                <a:cs typeface="Times New Roman" panose="02020603050405020304" pitchFamily="18" charset="0"/>
              </a:rPr>
              <a:t>establishing for  association </a:t>
            </a:r>
            <a:r>
              <a:rPr lang="en-US" sz="2400" b="1" dirty="0">
                <a:solidFill>
                  <a:srgbClr val="7030A0"/>
                </a:solidFill>
                <a:latin typeface="Times New Roman" panose="02020603050405020304" pitchFamily="18" charset="0"/>
                <a:cs typeface="Times New Roman" panose="02020603050405020304" pitchFamily="18" charset="0"/>
              </a:rPr>
              <a:t>between variables; and, </a:t>
            </a:r>
            <a:r>
              <a:rPr lang="en-US" sz="2400" b="1" dirty="0" smtClean="0">
                <a:solidFill>
                  <a:srgbClr val="7030A0"/>
                </a:solidFill>
                <a:latin typeface="Times New Roman" panose="02020603050405020304" pitchFamily="18" charset="0"/>
                <a:cs typeface="Times New Roman" panose="02020603050405020304" pitchFamily="18" charset="0"/>
              </a:rPr>
              <a:t>the  </a:t>
            </a:r>
            <a:r>
              <a:rPr lang="en-US" sz="2400" b="1" dirty="0">
                <a:solidFill>
                  <a:srgbClr val="7030A0"/>
                </a:solidFill>
                <a:latin typeface="Times New Roman" panose="02020603050405020304" pitchFamily="18" charset="0"/>
                <a:cs typeface="Times New Roman" panose="02020603050405020304" pitchFamily="18" charset="0"/>
              </a:rPr>
              <a:t>study </a:t>
            </a:r>
            <a:r>
              <a:rPr lang="en-US" sz="2400" b="1" dirty="0" smtClean="0">
                <a:solidFill>
                  <a:srgbClr val="7030A0"/>
                </a:solidFill>
                <a:latin typeface="Times New Roman" panose="02020603050405020304" pitchFamily="18" charset="0"/>
                <a:cs typeface="Times New Roman" panose="02020603050405020304" pitchFamily="18" charset="0"/>
              </a:rPr>
              <a:t> may  include  a  </a:t>
            </a:r>
            <a:r>
              <a:rPr lang="en-US" sz="2400" b="1" dirty="0">
                <a:solidFill>
                  <a:srgbClr val="7030A0"/>
                </a:solidFill>
                <a:latin typeface="Times New Roman" panose="02020603050405020304" pitchFamily="18" charset="0"/>
                <a:cs typeface="Times New Roman" panose="02020603050405020304" pitchFamily="18" charset="0"/>
              </a:rPr>
              <a:t>sample population of hundreds or thousands of subjects </a:t>
            </a:r>
            <a:r>
              <a:rPr lang="en-US" sz="2400" b="1" dirty="0" smtClean="0">
                <a:solidFill>
                  <a:srgbClr val="7030A0"/>
                </a:solidFill>
                <a:latin typeface="Times New Roman" panose="02020603050405020304" pitchFamily="18" charset="0"/>
                <a:cs typeface="Times New Roman" panose="02020603050405020304" pitchFamily="18" charset="0"/>
              </a:rPr>
              <a:t> to  ensure  that  </a:t>
            </a:r>
            <a:r>
              <a:rPr lang="en-US" sz="2400" b="1" dirty="0">
                <a:solidFill>
                  <a:srgbClr val="7030A0"/>
                </a:solidFill>
                <a:latin typeface="Times New Roman" panose="02020603050405020304" pitchFamily="18" charset="0"/>
                <a:cs typeface="Times New Roman" panose="02020603050405020304" pitchFamily="18" charset="0"/>
              </a:rPr>
              <a:t>a </a:t>
            </a:r>
            <a:r>
              <a:rPr lang="en-US" sz="2400" b="1" dirty="0" smtClean="0">
                <a:solidFill>
                  <a:srgbClr val="7030A0"/>
                </a:solidFill>
                <a:latin typeface="Times New Roman" panose="02020603050405020304" pitchFamily="18" charset="0"/>
                <a:cs typeface="Times New Roman" panose="02020603050405020304" pitchFamily="18" charset="0"/>
              </a:rPr>
              <a:t> valid  </a:t>
            </a:r>
            <a:r>
              <a:rPr lang="en-US" sz="2400" b="1" dirty="0">
                <a:solidFill>
                  <a:srgbClr val="7030A0"/>
                </a:solidFill>
                <a:latin typeface="Times New Roman" panose="02020603050405020304" pitchFamily="18" charset="0"/>
                <a:cs typeface="Times New Roman" panose="02020603050405020304" pitchFamily="18" charset="0"/>
              </a:rPr>
              <a:t>estimate of a generalized relationship between variables has been obtained</a:t>
            </a:r>
            <a:r>
              <a:rPr lang="en-US" sz="2400" b="1" dirty="0" smtClean="0">
                <a:solidFill>
                  <a:srgbClr val="7030A0"/>
                </a:solidFill>
                <a:latin typeface="Times New Roman" panose="02020603050405020304" pitchFamily="18" charset="0"/>
                <a:cs typeface="Times New Roman" panose="02020603050405020304" pitchFamily="18" charset="0"/>
              </a:rPr>
              <a:t>.</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smtClean="0">
                <a:solidFill>
                  <a:srgbClr val="7030A0"/>
                </a:solidFill>
                <a:latin typeface="Times New Roman" panose="02020603050405020304" pitchFamily="18" charset="0"/>
                <a:cs typeface="Times New Roman" panose="02020603050405020304" pitchFamily="18" charset="0"/>
              </a:rPr>
              <a:t>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a:t>
            </a:r>
            <a:r>
              <a:rPr lang="en-US" sz="2400" b="1" dirty="0" smtClean="0">
                <a:solidFill>
                  <a:srgbClr val="7030A0"/>
                </a:solidFill>
                <a:latin typeface="Times New Roman" panose="02020603050405020304" pitchFamily="18" charset="0"/>
                <a:cs typeface="Times New Roman" panose="02020603050405020304" pitchFamily="18" charset="0"/>
              </a:rPr>
              <a:t>An    experimental   design   includes  subjects  </a:t>
            </a:r>
            <a:r>
              <a:rPr lang="en-US" sz="2400" b="1" dirty="0">
                <a:solidFill>
                  <a:srgbClr val="7030A0"/>
                </a:solidFill>
                <a:latin typeface="Times New Roman" panose="02020603050405020304" pitchFamily="18" charset="0"/>
                <a:cs typeface="Times New Roman" panose="02020603050405020304" pitchFamily="18" charset="0"/>
              </a:rPr>
              <a:t>measured </a:t>
            </a:r>
            <a:r>
              <a:rPr lang="en-US" sz="2400" b="1" dirty="0" smtClean="0">
                <a:solidFill>
                  <a:srgbClr val="7030A0"/>
                </a:solidFill>
                <a:latin typeface="Times New Roman" panose="02020603050405020304" pitchFamily="18" charset="0"/>
                <a:cs typeface="Times New Roman" panose="02020603050405020304" pitchFamily="18" charset="0"/>
              </a:rPr>
              <a:t>  before  and   after  a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smtClean="0">
                <a:solidFill>
                  <a:srgbClr val="7030A0"/>
                </a:solidFill>
                <a:latin typeface="Times New Roman" panose="02020603050405020304" pitchFamily="18" charset="0"/>
                <a:cs typeface="Times New Roman" panose="02020603050405020304" pitchFamily="18" charset="0"/>
              </a:rPr>
              <a:t> particular </a:t>
            </a:r>
            <a:r>
              <a:rPr lang="en-US" sz="2400" b="1" dirty="0">
                <a:solidFill>
                  <a:srgbClr val="7030A0"/>
                </a:solidFill>
                <a:latin typeface="Times New Roman" panose="02020603050405020304" pitchFamily="18" charset="0"/>
                <a:cs typeface="Times New Roman" panose="02020603050405020304" pitchFamily="18" charset="0"/>
              </a:rPr>
              <a:t>treatment, the </a:t>
            </a:r>
            <a:r>
              <a:rPr lang="en-US" sz="2400" b="1" dirty="0" smtClean="0">
                <a:solidFill>
                  <a:srgbClr val="7030A0"/>
                </a:solidFill>
                <a:latin typeface="Times New Roman" panose="02020603050405020304" pitchFamily="18" charset="0"/>
                <a:cs typeface="Times New Roman" panose="02020603050405020304" pitchFamily="18" charset="0"/>
              </a:rPr>
              <a:t>sample </a:t>
            </a:r>
            <a:r>
              <a:rPr lang="en-US" sz="2400" b="1" dirty="0">
                <a:solidFill>
                  <a:srgbClr val="7030A0"/>
                </a:solidFill>
                <a:latin typeface="Times New Roman" panose="02020603050405020304" pitchFamily="18" charset="0"/>
                <a:cs typeface="Times New Roman" panose="02020603050405020304" pitchFamily="18" charset="0"/>
              </a:rPr>
              <a:t>population may be very small and purposefully </a:t>
            </a:r>
            <a:r>
              <a:rPr lang="en-US" sz="2400" b="1" dirty="0" smtClean="0">
                <a:solidFill>
                  <a:srgbClr val="7030A0"/>
                </a:solidFill>
                <a:latin typeface="Times New Roman" panose="02020603050405020304" pitchFamily="18" charset="0"/>
                <a:cs typeface="Times New Roman" panose="02020603050405020304" pitchFamily="18" charset="0"/>
              </a:rPr>
              <a:t>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chosen</a:t>
            </a:r>
            <a:r>
              <a:rPr lang="en-US" sz="2400" b="1" dirty="0">
                <a:solidFill>
                  <a:srgbClr val="7030A0"/>
                </a:solidFill>
                <a:latin typeface="Times New Roman" panose="02020603050405020304" pitchFamily="18" charset="0"/>
                <a:cs typeface="Times New Roman" panose="02020603050405020304" pitchFamily="18" charset="0"/>
              </a:rPr>
              <a:t>, and it is intended to establish causality between variables.</a:t>
            </a:r>
            <a:br>
              <a:rPr lang="en-US" sz="2400" b="1" dirty="0">
                <a:solidFill>
                  <a:srgbClr val="7030A0"/>
                </a:solidFill>
                <a:latin typeface="Times New Roman" panose="02020603050405020304" pitchFamily="18" charset="0"/>
                <a:cs typeface="Times New Roman" panose="02020603050405020304" pitchFamily="18" charset="0"/>
              </a:rPr>
            </a:br>
            <a:endParaRPr lang="en-US" sz="27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832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51967" y="3075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Quantitative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25</a:t>
            </a:fld>
            <a:endParaRPr lang="en-US">
              <a:solidFill>
                <a:prstClr val="black">
                  <a:tint val="75000"/>
                </a:prstClr>
              </a:solidFill>
            </a:endParaRPr>
          </a:p>
        </p:txBody>
      </p:sp>
      <p:sp>
        <p:nvSpPr>
          <p:cNvPr id="3" name="Title 2"/>
          <p:cNvSpPr>
            <a:spLocks noGrp="1"/>
          </p:cNvSpPr>
          <p:nvPr>
            <p:ph type="title"/>
          </p:nvPr>
        </p:nvSpPr>
        <p:spPr>
          <a:xfrm>
            <a:off x="135456" y="3015598"/>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Main </a:t>
            </a:r>
            <a:r>
              <a:rPr lang="en-US" sz="3100" b="1" dirty="0">
                <a:solidFill>
                  <a:srgbClr val="002060"/>
                </a:solidFill>
                <a:latin typeface="Times New Roman" panose="02020603050405020304" pitchFamily="18" charset="0"/>
                <a:cs typeface="Times New Roman" panose="02020603050405020304" pitchFamily="18" charset="0"/>
              </a:rPr>
              <a:t>characteristics </a:t>
            </a:r>
            <a:r>
              <a:rPr lang="en-US" sz="3100" b="1" dirty="0" smtClean="0">
                <a:solidFill>
                  <a:srgbClr val="002060"/>
                </a:solidFill>
                <a:latin typeface="Times New Roman" panose="02020603050405020304" pitchFamily="18" charset="0"/>
                <a:cs typeface="Times New Roman" panose="02020603050405020304" pitchFamily="18" charset="0"/>
              </a:rPr>
              <a:t>of QR</a:t>
            </a:r>
            <a:br>
              <a:rPr lang="en-US" sz="3100" b="1" dirty="0" smtClean="0">
                <a:solidFill>
                  <a:srgbClr val="002060"/>
                </a:solidFill>
                <a:latin typeface="Times New Roman" panose="02020603050405020304" pitchFamily="18" charset="0"/>
                <a:cs typeface="Times New Roman" panose="02020603050405020304" pitchFamily="18" charset="0"/>
              </a:rPr>
            </a:br>
            <a:r>
              <a:rPr lang="en-US" sz="2400" b="1" dirty="0">
                <a:solidFill>
                  <a:srgbClr val="002060"/>
                </a:solidFill>
                <a:latin typeface="Times New Roman" panose="02020603050405020304" pitchFamily="18" charset="0"/>
                <a:cs typeface="Times New Roman" panose="02020603050405020304" pitchFamily="18" charset="0"/>
              </a:rPr>
              <a:t/>
            </a:r>
            <a:br>
              <a:rPr lang="en-US" sz="2400" b="1" dirty="0">
                <a:solidFill>
                  <a:srgbClr val="002060"/>
                </a:solidFill>
                <a:latin typeface="Times New Roman" panose="02020603050405020304" pitchFamily="18" charset="0"/>
                <a:cs typeface="Times New Roman" panose="02020603050405020304" pitchFamily="18" charset="0"/>
              </a:rPr>
            </a:br>
            <a:r>
              <a:rPr lang="en-US" sz="2400" b="1" dirty="0">
                <a:solidFill>
                  <a:srgbClr val="002060"/>
                </a:solidFill>
                <a:latin typeface="Times New Roman" panose="02020603050405020304" pitchFamily="18" charset="0"/>
                <a:cs typeface="Times New Roman" panose="02020603050405020304" pitchFamily="18" charset="0"/>
              </a:rPr>
              <a:t>•</a:t>
            </a:r>
            <a:r>
              <a:rPr lang="en-US" sz="2400" b="1" dirty="0" smtClean="0">
                <a:solidFill>
                  <a:srgbClr val="7030A0"/>
                </a:solidFill>
                <a:latin typeface="Times New Roman" panose="02020603050405020304" pitchFamily="18" charset="0"/>
                <a:cs typeface="Times New Roman" panose="02020603050405020304" pitchFamily="18" charset="0"/>
              </a:rPr>
              <a:t>The </a:t>
            </a:r>
            <a:r>
              <a:rPr lang="en-US" sz="2400" b="1" dirty="0">
                <a:solidFill>
                  <a:srgbClr val="7030A0"/>
                </a:solidFill>
                <a:latin typeface="Times New Roman" panose="02020603050405020304" pitchFamily="18" charset="0"/>
                <a:cs typeface="Times New Roman" panose="02020603050405020304" pitchFamily="18" charset="0"/>
              </a:rPr>
              <a:t>data is usually gathered using structured research instruments.</a:t>
            </a:r>
            <a:br>
              <a:rPr lang="en-US" sz="2400" b="1" dirty="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•The results are based on larger sample sizes that are representative of the </a:t>
            </a:r>
            <a:r>
              <a:rPr lang="en-US" sz="2400" b="1" dirty="0" smtClean="0">
                <a:solidFill>
                  <a:srgbClr val="7030A0"/>
                </a:solidFill>
                <a:latin typeface="Times New Roman" panose="02020603050405020304" pitchFamily="18" charset="0"/>
                <a:cs typeface="Times New Roman" panose="02020603050405020304" pitchFamily="18" charset="0"/>
              </a:rPr>
              <a:t>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 population</a:t>
            </a:r>
            <a:r>
              <a:rPr lang="en-US" sz="2400" b="1" dirty="0">
                <a:solidFill>
                  <a:srgbClr val="7030A0"/>
                </a:solidFill>
                <a:latin typeface="Times New Roman" panose="02020603050405020304" pitchFamily="18" charset="0"/>
                <a:cs typeface="Times New Roman" panose="02020603050405020304" pitchFamily="18" charset="0"/>
              </a:rPr>
              <a:t>.</a:t>
            </a:r>
            <a:br>
              <a:rPr lang="en-US" sz="2400" b="1" dirty="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•The research study can usually be replicated or repeated, given its high reliability.</a:t>
            </a:r>
            <a:br>
              <a:rPr lang="en-US" sz="2400" b="1" dirty="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•Researcher has a clearly defined research question to which objective answers are </a:t>
            </a:r>
            <a:r>
              <a:rPr lang="en-US" sz="2400" b="1" dirty="0" smtClean="0">
                <a:solidFill>
                  <a:srgbClr val="7030A0"/>
                </a:solidFill>
                <a:latin typeface="Times New Roman" panose="02020603050405020304" pitchFamily="18" charset="0"/>
                <a:cs typeface="Times New Roman" panose="02020603050405020304" pitchFamily="18" charset="0"/>
              </a:rPr>
              <a:t>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 required.</a:t>
            </a:r>
            <a:r>
              <a:rPr lang="en-US" sz="2400" b="1" dirty="0">
                <a:solidFill>
                  <a:srgbClr val="7030A0"/>
                </a:solidFill>
                <a:latin typeface="Times New Roman" panose="02020603050405020304" pitchFamily="18" charset="0"/>
                <a:cs typeface="Times New Roman" panose="02020603050405020304" pitchFamily="18" charset="0"/>
              </a:rPr>
              <a:t/>
            </a:r>
            <a:br>
              <a:rPr lang="en-US" sz="2400" b="1" dirty="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•All aspects of the study are carefully designed before data is collected.</a:t>
            </a:r>
            <a:br>
              <a:rPr lang="en-US" sz="2400" b="1" dirty="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•Data are in the form of numbers and statistics, often arranged in tables, charts, </a:t>
            </a:r>
            <a:r>
              <a:rPr lang="en-US" sz="2400" b="1" dirty="0" smtClean="0">
                <a:solidFill>
                  <a:srgbClr val="7030A0"/>
                </a:solidFill>
                <a:latin typeface="Times New Roman" panose="02020603050405020304" pitchFamily="18" charset="0"/>
                <a:cs typeface="Times New Roman" panose="02020603050405020304" pitchFamily="18" charset="0"/>
              </a:rPr>
              <a:t>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 figures</a:t>
            </a:r>
            <a:r>
              <a:rPr lang="en-US" sz="2400" b="1" dirty="0">
                <a:solidFill>
                  <a:srgbClr val="7030A0"/>
                </a:solidFill>
                <a:latin typeface="Times New Roman" panose="02020603050405020304" pitchFamily="18" charset="0"/>
                <a:cs typeface="Times New Roman" panose="02020603050405020304" pitchFamily="18" charset="0"/>
              </a:rPr>
              <a:t>, or other non-textual forms.</a:t>
            </a:r>
            <a:br>
              <a:rPr lang="en-US" sz="2400" b="1" dirty="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•Project can be used to generalize concepts more widely, predict future results, or </a:t>
            </a:r>
            <a:r>
              <a:rPr lang="en-US" sz="2400" b="1" dirty="0" smtClean="0">
                <a:solidFill>
                  <a:srgbClr val="7030A0"/>
                </a:solidFill>
                <a:latin typeface="Times New Roman" panose="02020603050405020304" pitchFamily="18" charset="0"/>
                <a:cs typeface="Times New Roman" panose="02020603050405020304" pitchFamily="18" charset="0"/>
              </a:rPr>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 investigate </a:t>
            </a:r>
            <a:r>
              <a:rPr lang="en-US" sz="2400" b="1" dirty="0">
                <a:solidFill>
                  <a:srgbClr val="7030A0"/>
                </a:solidFill>
                <a:latin typeface="Times New Roman" panose="02020603050405020304" pitchFamily="18" charset="0"/>
                <a:cs typeface="Times New Roman" panose="02020603050405020304" pitchFamily="18" charset="0"/>
              </a:rPr>
              <a:t>causal relationships.</a:t>
            </a:r>
            <a:br>
              <a:rPr lang="en-US" sz="2400" b="1" dirty="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•Researcher uses tools, such as questionnaires or computer software, to collect </a:t>
            </a:r>
            <a:r>
              <a:rPr lang="en-US" sz="2400" b="1" dirty="0" smtClean="0">
                <a:solidFill>
                  <a:srgbClr val="7030A0"/>
                </a:solidFill>
                <a:latin typeface="Times New Roman" panose="02020603050405020304" pitchFamily="18" charset="0"/>
                <a:cs typeface="Times New Roman" panose="02020603050405020304" pitchFamily="18" charset="0"/>
              </a:rPr>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 numerical </a:t>
            </a:r>
            <a:r>
              <a:rPr lang="en-US" sz="2400" b="1" dirty="0">
                <a:solidFill>
                  <a:srgbClr val="7030A0"/>
                </a:solidFill>
                <a:latin typeface="Times New Roman" panose="02020603050405020304" pitchFamily="18" charset="0"/>
                <a:cs typeface="Times New Roman" panose="02020603050405020304" pitchFamily="18" charset="0"/>
              </a:rPr>
              <a:t>data.</a:t>
            </a:r>
            <a:br>
              <a:rPr lang="en-US" sz="2400" b="1" dirty="0">
                <a:solidFill>
                  <a:srgbClr val="7030A0"/>
                </a:solidFill>
                <a:latin typeface="Times New Roman" panose="02020603050405020304" pitchFamily="18" charset="0"/>
                <a:cs typeface="Times New Roman" panose="02020603050405020304" pitchFamily="18" charset="0"/>
              </a:rPr>
            </a:br>
            <a:endParaRPr lang="en-US" sz="27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108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51967" y="3075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Quantitative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26</a:t>
            </a:fld>
            <a:endParaRPr lang="en-US">
              <a:solidFill>
                <a:prstClr val="black">
                  <a:tint val="75000"/>
                </a:prstClr>
              </a:solidFill>
            </a:endParaRPr>
          </a:p>
        </p:txBody>
      </p:sp>
      <p:sp>
        <p:nvSpPr>
          <p:cNvPr id="3" name="Title 2"/>
          <p:cNvSpPr>
            <a:spLocks noGrp="1"/>
          </p:cNvSpPr>
          <p:nvPr>
            <p:ph type="title"/>
          </p:nvPr>
        </p:nvSpPr>
        <p:spPr>
          <a:xfrm>
            <a:off x="135456" y="3015598"/>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Reporting </a:t>
            </a:r>
            <a:r>
              <a:rPr lang="en-US" sz="3100" b="1" dirty="0">
                <a:solidFill>
                  <a:srgbClr val="002060"/>
                </a:solidFill>
                <a:latin typeface="Times New Roman" panose="02020603050405020304" pitchFamily="18" charset="0"/>
                <a:cs typeface="Times New Roman" panose="02020603050405020304" pitchFamily="18" charset="0"/>
              </a:rPr>
              <a:t>the results of a study using quantitative </a:t>
            </a:r>
            <a:r>
              <a:rPr lang="en-US" sz="3100" b="1" dirty="0" smtClean="0">
                <a:solidFill>
                  <a:srgbClr val="002060"/>
                </a:solidFill>
                <a:latin typeface="Times New Roman" panose="02020603050405020304" pitchFamily="18" charset="0"/>
                <a:cs typeface="Times New Roman" panose="02020603050405020304" pitchFamily="18" charset="0"/>
              </a:rPr>
              <a:t>methods</a:t>
            </a:r>
            <a:br>
              <a:rPr lang="en-US" sz="3100" b="1" dirty="0" smtClean="0">
                <a:solidFill>
                  <a:srgbClr val="002060"/>
                </a:solidFill>
                <a:latin typeface="Times New Roman" panose="02020603050405020304" pitchFamily="18" charset="0"/>
                <a:cs typeface="Times New Roman" panose="02020603050405020304" pitchFamily="18" charset="0"/>
              </a:rPr>
            </a:br>
            <a:r>
              <a:rPr lang="en-US" sz="2400" b="1" dirty="0">
                <a:solidFill>
                  <a:srgbClr val="002060"/>
                </a:solidFill>
                <a:latin typeface="Times New Roman" panose="02020603050405020304" pitchFamily="18" charset="0"/>
                <a:cs typeface="Times New Roman" panose="02020603050405020304" pitchFamily="18" charset="0"/>
              </a:rPr>
              <a:t/>
            </a:r>
            <a:br>
              <a:rPr lang="en-US" sz="2400" b="1" dirty="0">
                <a:solidFill>
                  <a:srgbClr val="002060"/>
                </a:solidFill>
                <a:latin typeface="Times New Roman" panose="02020603050405020304" pitchFamily="18" charset="0"/>
                <a:cs typeface="Times New Roman" panose="02020603050405020304" pitchFamily="18" charset="0"/>
              </a:rPr>
            </a:b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Explain </a:t>
            </a:r>
            <a:r>
              <a:rPr lang="en-US" sz="2400" b="1" dirty="0">
                <a:solidFill>
                  <a:srgbClr val="7030A0"/>
                </a:solidFill>
                <a:latin typeface="Times New Roman" panose="02020603050405020304" pitchFamily="18" charset="0"/>
                <a:cs typeface="Times New Roman" panose="02020603050405020304" pitchFamily="18" charset="0"/>
              </a:rPr>
              <a:t>the data collected and their statistical treatment as well as all relevant </a:t>
            </a:r>
            <a:r>
              <a:rPr lang="en-US" sz="2400" b="1" dirty="0" smtClean="0">
                <a:solidFill>
                  <a:srgbClr val="7030A0"/>
                </a:solidFill>
                <a:latin typeface="Times New Roman" panose="02020603050405020304" pitchFamily="18" charset="0"/>
                <a:cs typeface="Times New Roman" panose="02020603050405020304" pitchFamily="18" charset="0"/>
              </a:rPr>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 results </a:t>
            </a:r>
            <a:r>
              <a:rPr lang="en-US" sz="2400" b="1" dirty="0">
                <a:solidFill>
                  <a:srgbClr val="7030A0"/>
                </a:solidFill>
                <a:latin typeface="Times New Roman" panose="02020603050405020304" pitchFamily="18" charset="0"/>
                <a:cs typeface="Times New Roman" panose="02020603050405020304" pitchFamily="18" charset="0"/>
              </a:rPr>
              <a:t>in relation to the research problem you are investigating. Interpretation of </a:t>
            </a:r>
            <a:r>
              <a:rPr lang="en-US" sz="2400" b="1" dirty="0" smtClean="0">
                <a:solidFill>
                  <a:srgbClr val="7030A0"/>
                </a:solidFill>
                <a:latin typeface="Times New Roman" panose="02020603050405020304" pitchFamily="18" charset="0"/>
                <a:cs typeface="Times New Roman" panose="02020603050405020304" pitchFamily="18" charset="0"/>
              </a:rPr>
              <a:t>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 results </a:t>
            </a:r>
            <a:r>
              <a:rPr lang="en-US" sz="2400" b="1" dirty="0">
                <a:solidFill>
                  <a:srgbClr val="7030A0"/>
                </a:solidFill>
                <a:latin typeface="Times New Roman" panose="02020603050405020304" pitchFamily="18" charset="0"/>
                <a:cs typeface="Times New Roman" panose="02020603050405020304" pitchFamily="18" charset="0"/>
              </a:rPr>
              <a:t>is not appropriate in this section</a:t>
            </a:r>
            <a:r>
              <a:rPr lang="en-US" sz="2400" b="1" dirty="0" smtClean="0">
                <a:solidFill>
                  <a:srgbClr val="7030A0"/>
                </a:solidFill>
                <a:latin typeface="Times New Roman" panose="02020603050405020304" pitchFamily="18" charset="0"/>
                <a:cs typeface="Times New Roman" panose="02020603050405020304" pitchFamily="18" charset="0"/>
              </a:rPr>
              <a:t>.</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
            </a:r>
            <a:br>
              <a:rPr lang="en-US" sz="2400" b="1" dirty="0">
                <a:solidFill>
                  <a:srgbClr val="7030A0"/>
                </a:solidFill>
                <a:latin typeface="Times New Roman" panose="02020603050405020304" pitchFamily="18" charset="0"/>
                <a:cs typeface="Times New Roman" panose="02020603050405020304" pitchFamily="18" charset="0"/>
              </a:rPr>
            </a:br>
            <a:r>
              <a:rPr lang="en-US" sz="2400" b="1" dirty="0" smtClean="0">
                <a:solidFill>
                  <a:srgbClr val="7030A0"/>
                </a:solidFill>
                <a:latin typeface="Times New Roman" panose="02020603050405020304" pitchFamily="18" charset="0"/>
                <a:cs typeface="Times New Roman" panose="02020603050405020304" pitchFamily="18" charset="0"/>
              </a:rPr>
              <a:t>- Report unexpected </a:t>
            </a:r>
            <a:r>
              <a:rPr lang="en-US" sz="2400" b="1" dirty="0">
                <a:solidFill>
                  <a:srgbClr val="7030A0"/>
                </a:solidFill>
                <a:latin typeface="Times New Roman" panose="02020603050405020304" pitchFamily="18" charset="0"/>
                <a:cs typeface="Times New Roman" panose="02020603050405020304" pitchFamily="18" charset="0"/>
              </a:rPr>
              <a:t>events that occurred during your data collection. Explain </a:t>
            </a:r>
            <a:r>
              <a:rPr lang="en-US" sz="2400" b="1" dirty="0" smtClean="0">
                <a:solidFill>
                  <a:srgbClr val="7030A0"/>
                </a:solidFill>
                <a:latin typeface="Times New Roman" panose="02020603050405020304" pitchFamily="18" charset="0"/>
                <a:cs typeface="Times New Roman" panose="02020603050405020304" pitchFamily="18" charset="0"/>
              </a:rPr>
              <a:t>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 how </a:t>
            </a:r>
            <a:r>
              <a:rPr lang="en-US" sz="2400" b="1" dirty="0">
                <a:solidFill>
                  <a:srgbClr val="7030A0"/>
                </a:solidFill>
                <a:latin typeface="Times New Roman" panose="02020603050405020304" pitchFamily="18" charset="0"/>
                <a:cs typeface="Times New Roman" panose="02020603050405020304" pitchFamily="18" charset="0"/>
              </a:rPr>
              <a:t>the actual analysis differs from the planned analysis. Explain your handling </a:t>
            </a:r>
            <a:r>
              <a:rPr lang="en-US" sz="2400" b="1" dirty="0" smtClean="0">
                <a:solidFill>
                  <a:srgbClr val="7030A0"/>
                </a:solidFill>
                <a:latin typeface="Times New Roman" panose="02020603050405020304" pitchFamily="18" charset="0"/>
                <a:cs typeface="Times New Roman" panose="02020603050405020304" pitchFamily="18" charset="0"/>
              </a:rPr>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smtClean="0">
                <a:solidFill>
                  <a:srgbClr val="7030A0"/>
                </a:solidFill>
                <a:latin typeface="Times New Roman" panose="02020603050405020304" pitchFamily="18" charset="0"/>
                <a:cs typeface="Times New Roman" panose="02020603050405020304" pitchFamily="18" charset="0"/>
              </a:rPr>
              <a:t>  of </a:t>
            </a:r>
            <a:r>
              <a:rPr lang="en-US" sz="2400" b="1" dirty="0">
                <a:solidFill>
                  <a:srgbClr val="7030A0"/>
                </a:solidFill>
                <a:latin typeface="Times New Roman" panose="02020603050405020304" pitchFamily="18" charset="0"/>
                <a:cs typeface="Times New Roman" panose="02020603050405020304" pitchFamily="18" charset="0"/>
              </a:rPr>
              <a:t>missing data and why any missing data does not undermine the validity of </a:t>
            </a:r>
            <a:r>
              <a:rPr lang="en-US" sz="2400" b="1" dirty="0" smtClean="0">
                <a:solidFill>
                  <a:srgbClr val="7030A0"/>
                </a:solidFill>
                <a:latin typeface="Times New Roman" panose="02020603050405020304" pitchFamily="18" charset="0"/>
                <a:cs typeface="Times New Roman" panose="02020603050405020304" pitchFamily="18" charset="0"/>
              </a:rPr>
              <a:t>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 your </a:t>
            </a:r>
            <a:r>
              <a:rPr lang="en-US" sz="2400" b="1" dirty="0">
                <a:solidFill>
                  <a:srgbClr val="7030A0"/>
                </a:solidFill>
                <a:latin typeface="Times New Roman" panose="02020603050405020304" pitchFamily="18" charset="0"/>
                <a:cs typeface="Times New Roman" panose="02020603050405020304" pitchFamily="18" charset="0"/>
              </a:rPr>
              <a:t>analysis</a:t>
            </a:r>
            <a:r>
              <a:rPr lang="en-US" sz="2400" b="1" dirty="0" smtClean="0">
                <a:solidFill>
                  <a:srgbClr val="7030A0"/>
                </a:solidFill>
                <a:latin typeface="Times New Roman" panose="02020603050405020304" pitchFamily="18" charset="0"/>
                <a:cs typeface="Times New Roman" panose="02020603050405020304" pitchFamily="18" charset="0"/>
              </a:rPr>
              <a:t>.</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
            </a:r>
            <a:br>
              <a:rPr lang="en-US" sz="2400" b="1" dirty="0">
                <a:solidFill>
                  <a:srgbClr val="7030A0"/>
                </a:solidFill>
                <a:latin typeface="Times New Roman" panose="02020603050405020304" pitchFamily="18" charset="0"/>
                <a:cs typeface="Times New Roman" panose="02020603050405020304" pitchFamily="18" charset="0"/>
              </a:rPr>
            </a:br>
            <a:r>
              <a:rPr lang="en-US" sz="2400" b="1" dirty="0" smtClean="0">
                <a:solidFill>
                  <a:srgbClr val="7030A0"/>
                </a:solidFill>
                <a:latin typeface="Times New Roman" panose="02020603050405020304" pitchFamily="18" charset="0"/>
                <a:cs typeface="Times New Roman" panose="02020603050405020304" pitchFamily="18" charset="0"/>
              </a:rPr>
              <a:t>- Choose </a:t>
            </a:r>
            <a:r>
              <a:rPr lang="en-US" sz="2400" b="1" dirty="0">
                <a:solidFill>
                  <a:srgbClr val="7030A0"/>
                </a:solidFill>
                <a:latin typeface="Times New Roman" panose="02020603050405020304" pitchFamily="18" charset="0"/>
                <a:cs typeface="Times New Roman" panose="02020603050405020304" pitchFamily="18" charset="0"/>
              </a:rPr>
              <a:t>a minimally sufficient statistical procedure; provide a rationale for its </a:t>
            </a:r>
            <a:r>
              <a:rPr lang="en-US" sz="2400" b="1" dirty="0" smtClean="0">
                <a:solidFill>
                  <a:srgbClr val="7030A0"/>
                </a:solidFill>
                <a:latin typeface="Times New Roman" panose="02020603050405020304" pitchFamily="18" charset="0"/>
                <a:cs typeface="Times New Roman" panose="02020603050405020304" pitchFamily="18" charset="0"/>
              </a:rPr>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  use </a:t>
            </a:r>
            <a:r>
              <a:rPr lang="en-US" sz="2400" b="1" dirty="0">
                <a:solidFill>
                  <a:srgbClr val="7030A0"/>
                </a:solidFill>
                <a:latin typeface="Times New Roman" panose="02020603050405020304" pitchFamily="18" charset="0"/>
                <a:cs typeface="Times New Roman" panose="02020603050405020304" pitchFamily="18" charset="0"/>
              </a:rPr>
              <a:t>and a reference for it. Specify any computer programs used</a:t>
            </a:r>
            <a:r>
              <a:rPr lang="en-US" sz="2400" b="1" dirty="0" smtClean="0">
                <a:solidFill>
                  <a:srgbClr val="7030A0"/>
                </a:solidFill>
                <a:latin typeface="Times New Roman" panose="02020603050405020304" pitchFamily="18" charset="0"/>
                <a:cs typeface="Times New Roman" panose="02020603050405020304" pitchFamily="18" charset="0"/>
              </a:rPr>
              <a:t>.</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
            </a:r>
            <a:br>
              <a:rPr lang="en-US" sz="2400" b="1" dirty="0">
                <a:solidFill>
                  <a:srgbClr val="7030A0"/>
                </a:solidFill>
                <a:latin typeface="Times New Roman" panose="02020603050405020304" pitchFamily="18" charset="0"/>
                <a:cs typeface="Times New Roman" panose="02020603050405020304" pitchFamily="18" charset="0"/>
              </a:rPr>
            </a:br>
            <a:r>
              <a:rPr lang="en-US" sz="2400" b="1" dirty="0" smtClean="0">
                <a:solidFill>
                  <a:srgbClr val="7030A0"/>
                </a:solidFill>
                <a:latin typeface="Times New Roman" panose="02020603050405020304" pitchFamily="18" charset="0"/>
                <a:cs typeface="Times New Roman" panose="02020603050405020304" pitchFamily="18" charset="0"/>
              </a:rPr>
              <a:t>- Describe </a:t>
            </a:r>
            <a:r>
              <a:rPr lang="en-US" sz="2400" b="1" dirty="0">
                <a:solidFill>
                  <a:srgbClr val="7030A0"/>
                </a:solidFill>
                <a:latin typeface="Times New Roman" panose="02020603050405020304" pitchFamily="18" charset="0"/>
                <a:cs typeface="Times New Roman" panose="02020603050405020304" pitchFamily="18" charset="0"/>
              </a:rPr>
              <a:t>the assumptions for each procedure and the steps you took to ensure </a:t>
            </a:r>
            <a:r>
              <a:rPr lang="en-US" sz="2400" b="1" dirty="0" smtClean="0">
                <a:solidFill>
                  <a:srgbClr val="7030A0"/>
                </a:solidFill>
                <a:latin typeface="Times New Roman" panose="02020603050405020304" pitchFamily="18" charset="0"/>
                <a:cs typeface="Times New Roman" panose="02020603050405020304" pitchFamily="18" charset="0"/>
              </a:rPr>
              <a:t/>
            </a:r>
            <a:br>
              <a:rPr lang="en-US" sz="2400" b="1" dirty="0" smtClean="0">
                <a:solidFill>
                  <a:srgbClr val="7030A0"/>
                </a:solidFill>
                <a:latin typeface="Times New Roman" panose="02020603050405020304" pitchFamily="18" charset="0"/>
                <a:cs typeface="Times New Roman" panose="02020603050405020304" pitchFamily="18" charset="0"/>
              </a:rPr>
            </a:b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 that </a:t>
            </a:r>
            <a:r>
              <a:rPr lang="en-US" sz="2400" b="1" dirty="0">
                <a:solidFill>
                  <a:srgbClr val="7030A0"/>
                </a:solidFill>
                <a:latin typeface="Times New Roman" panose="02020603050405020304" pitchFamily="18" charset="0"/>
                <a:cs typeface="Times New Roman" panose="02020603050405020304" pitchFamily="18" charset="0"/>
              </a:rPr>
              <a:t>they were not violated.</a:t>
            </a:r>
            <a:br>
              <a:rPr lang="en-US" sz="2400" b="1" dirty="0">
                <a:solidFill>
                  <a:srgbClr val="7030A0"/>
                </a:solidFill>
                <a:latin typeface="Times New Roman" panose="02020603050405020304" pitchFamily="18" charset="0"/>
                <a:cs typeface="Times New Roman" panose="02020603050405020304" pitchFamily="18" charset="0"/>
              </a:rPr>
            </a:br>
            <a:endParaRPr lang="en-US" sz="27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616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51967" y="3075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Quantitative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27</a:t>
            </a:fld>
            <a:endParaRPr lang="en-US">
              <a:solidFill>
                <a:prstClr val="black">
                  <a:tint val="75000"/>
                </a:prstClr>
              </a:solidFill>
            </a:endParaRPr>
          </a:p>
        </p:txBody>
      </p:sp>
      <p:sp>
        <p:nvSpPr>
          <p:cNvPr id="3" name="Title 2"/>
          <p:cNvSpPr>
            <a:spLocks noGrp="1"/>
          </p:cNvSpPr>
          <p:nvPr>
            <p:ph type="title"/>
          </p:nvPr>
        </p:nvSpPr>
        <p:spPr>
          <a:xfrm>
            <a:off x="118945" y="3220135"/>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Highly recommended tests used in a quantitative research</a:t>
            </a:r>
            <a:r>
              <a:rPr lang="en-US" sz="2400" b="1" dirty="0">
                <a:solidFill>
                  <a:srgbClr val="002060"/>
                </a:solidFill>
                <a:latin typeface="Times New Roman" panose="02020603050405020304" pitchFamily="18" charset="0"/>
                <a:cs typeface="Times New Roman" panose="02020603050405020304" pitchFamily="18" charset="0"/>
              </a:rPr>
              <a:t/>
            </a:r>
            <a:br>
              <a:rPr lang="en-US" sz="2400" b="1" dirty="0">
                <a:solidFill>
                  <a:srgbClr val="002060"/>
                </a:solidFill>
                <a:latin typeface="Times New Roman" panose="02020603050405020304" pitchFamily="18" charset="0"/>
                <a:cs typeface="Times New Roman" panose="02020603050405020304" pitchFamily="18" charset="0"/>
              </a:rPr>
            </a:b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Normality Test</a:t>
            </a:r>
            <a:br>
              <a:rPr lang="en-US" sz="2400" b="1" dirty="0" smtClean="0">
                <a:solidFill>
                  <a:srgbClr val="002060"/>
                </a:solidFill>
                <a:latin typeface="Times New Roman" panose="02020603050405020304" pitchFamily="18" charset="0"/>
                <a:cs typeface="Times New Roman" panose="02020603050405020304" pitchFamily="18" charset="0"/>
              </a:rPr>
            </a:br>
            <a:r>
              <a:rPr lang="en-US" sz="2400" b="1" i="1" dirty="0" smtClean="0">
                <a:solidFill>
                  <a:srgbClr val="7030A0"/>
                </a:solidFill>
                <a:latin typeface="Times New Roman" panose="02020603050405020304" pitchFamily="18" charset="0"/>
                <a:cs typeface="Times New Roman" panose="02020603050405020304" pitchFamily="18" charset="0"/>
              </a:rPr>
              <a:t>(Skewness and Kurtosis )</a:t>
            </a:r>
            <a:br>
              <a:rPr lang="en-US" sz="2400" b="1" i="1" dirty="0" smtClean="0">
                <a:solidFill>
                  <a:srgbClr val="7030A0"/>
                </a:solidFill>
                <a:latin typeface="Times New Roman" panose="02020603050405020304" pitchFamily="18" charset="0"/>
                <a:cs typeface="Times New Roman" panose="02020603050405020304" pitchFamily="18" charset="0"/>
              </a:rPr>
            </a:br>
            <a:r>
              <a:rPr lang="en-US" sz="2400" b="1" i="1" dirty="0" smtClean="0">
                <a:solidFill>
                  <a:srgbClr val="7030A0"/>
                </a:solidFill>
                <a:latin typeface="Times New Roman" panose="02020603050405020304" pitchFamily="18" charset="0"/>
                <a:cs typeface="Times New Roman" panose="02020603050405020304" pitchFamily="18" charset="0"/>
              </a:rPr>
              <a:t/>
            </a:r>
            <a:br>
              <a:rPr lang="en-US" sz="2400" b="1" i="1" dirty="0" smtClean="0">
                <a:solidFill>
                  <a:srgbClr val="7030A0"/>
                </a:solidFill>
                <a:latin typeface="Times New Roman" panose="02020603050405020304" pitchFamily="18" charset="0"/>
                <a:cs typeface="Times New Roman" panose="02020603050405020304" pitchFamily="18" charset="0"/>
              </a:rPr>
            </a:br>
            <a:r>
              <a:rPr lang="en-US" sz="2400" b="1" dirty="0" smtClean="0">
                <a:solidFill>
                  <a:srgbClr val="002060"/>
                </a:solidFill>
                <a:latin typeface="Times New Roman" panose="02020603050405020304" pitchFamily="18" charset="0"/>
                <a:cs typeface="Times New Roman" panose="02020603050405020304" pitchFamily="18" charset="0"/>
              </a:rPr>
              <a:t>- Descriptive Analysis</a:t>
            </a:r>
            <a:br>
              <a:rPr lang="en-US" sz="2400" b="1" dirty="0" smtClean="0">
                <a:solidFill>
                  <a:srgbClr val="002060"/>
                </a:solidFill>
                <a:latin typeface="Times New Roman" panose="02020603050405020304" pitchFamily="18" charset="0"/>
                <a:cs typeface="Times New Roman" panose="02020603050405020304" pitchFamily="18" charset="0"/>
              </a:rPr>
            </a:br>
            <a:r>
              <a:rPr lang="en-US" sz="2400" b="1" i="1" dirty="0" smtClean="0">
                <a:solidFill>
                  <a:srgbClr val="7030A0"/>
                </a:solidFill>
                <a:latin typeface="Times New Roman" panose="02020603050405020304" pitchFamily="18" charset="0"/>
                <a:cs typeface="Times New Roman" panose="02020603050405020304" pitchFamily="18" charset="0"/>
              </a:rPr>
              <a:t>( Presentation of Data: Frequencies, percentage, Graphs</a:t>
            </a:r>
            <a:br>
              <a:rPr lang="en-US" sz="2400" b="1" i="1" dirty="0" smtClean="0">
                <a:solidFill>
                  <a:srgbClr val="7030A0"/>
                </a:solidFill>
                <a:latin typeface="Times New Roman" panose="02020603050405020304" pitchFamily="18" charset="0"/>
                <a:cs typeface="Times New Roman" panose="02020603050405020304" pitchFamily="18" charset="0"/>
              </a:rPr>
            </a:b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smtClean="0">
                <a:solidFill>
                  <a:srgbClr val="7030A0"/>
                </a:solidFill>
                <a:latin typeface="Times New Roman" panose="02020603050405020304" pitchFamily="18" charset="0"/>
                <a:cs typeface="Times New Roman" panose="02020603050405020304" pitchFamily="18" charset="0"/>
              </a:rPr>
              <a:t>  Descriptive Statistics: Mean, median, mode, standard deviation)</a:t>
            </a:r>
            <a:br>
              <a:rPr lang="en-US" sz="2400" b="1" i="1" dirty="0" smtClean="0">
                <a:solidFill>
                  <a:srgbClr val="7030A0"/>
                </a:solidFill>
                <a:latin typeface="Times New Roman" panose="02020603050405020304" pitchFamily="18" charset="0"/>
                <a:cs typeface="Times New Roman" panose="02020603050405020304" pitchFamily="18" charset="0"/>
              </a:rPr>
            </a:br>
            <a:r>
              <a:rPr lang="en-US" sz="2400" b="1" i="1" dirty="0" smtClean="0">
                <a:solidFill>
                  <a:srgbClr val="7030A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
            </a:r>
            <a:br>
              <a:rPr lang="en-US" sz="2400" b="1" dirty="0">
                <a:solidFill>
                  <a:srgbClr val="002060"/>
                </a:solidFill>
                <a:latin typeface="Times New Roman" panose="02020603050405020304" pitchFamily="18" charset="0"/>
                <a:cs typeface="Times New Roman" panose="02020603050405020304" pitchFamily="18" charset="0"/>
              </a:rPr>
            </a:br>
            <a:r>
              <a:rPr lang="en-US" sz="2400" b="1" dirty="0" smtClean="0">
                <a:solidFill>
                  <a:srgbClr val="002060"/>
                </a:solidFill>
                <a:latin typeface="Times New Roman" panose="02020603050405020304" pitchFamily="18" charset="0"/>
                <a:cs typeface="Times New Roman" panose="02020603050405020304" pitchFamily="18" charset="0"/>
              </a:rPr>
              <a:t>- Pilot Study: Reliability and Construct Validity.</a:t>
            </a:r>
            <a:br>
              <a:rPr lang="en-US" sz="2400" b="1" dirty="0" smtClean="0">
                <a:solidFill>
                  <a:srgbClr val="002060"/>
                </a:solidFill>
                <a:latin typeface="Times New Roman" panose="02020603050405020304" pitchFamily="18" charset="0"/>
                <a:cs typeface="Times New Roman" panose="02020603050405020304" pitchFamily="18" charset="0"/>
              </a:rPr>
            </a:b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i="1" dirty="0" smtClean="0">
                <a:solidFill>
                  <a:srgbClr val="7030A0"/>
                </a:solidFill>
                <a:latin typeface="Times New Roman" panose="02020603050405020304" pitchFamily="18" charset="0"/>
                <a:cs typeface="Times New Roman" panose="02020603050405020304" pitchFamily="18" charset="0"/>
              </a:rPr>
              <a:t>(Cronbach’s alpha, Item to item, item to total, Cronbach’s alpha if item deleted )</a:t>
            </a:r>
            <a:br>
              <a:rPr lang="en-US" sz="2400" b="1" i="1" dirty="0" smtClean="0">
                <a:solidFill>
                  <a:srgbClr val="7030A0"/>
                </a:solidFill>
                <a:latin typeface="Times New Roman" panose="02020603050405020304" pitchFamily="18" charset="0"/>
                <a:cs typeface="Times New Roman" panose="02020603050405020304" pitchFamily="18" charset="0"/>
              </a:rPr>
            </a:br>
            <a:r>
              <a:rPr lang="en-US" sz="2400" b="1" i="1" dirty="0">
                <a:solidFill>
                  <a:srgbClr val="7030A0"/>
                </a:solidFill>
                <a:latin typeface="Times New Roman" panose="02020603050405020304" pitchFamily="18" charset="0"/>
                <a:cs typeface="Times New Roman" panose="02020603050405020304" pitchFamily="18" charset="0"/>
              </a:rPr>
              <a:t/>
            </a:r>
            <a:br>
              <a:rPr lang="en-US" sz="2400" b="1" i="1" dirty="0">
                <a:solidFill>
                  <a:srgbClr val="7030A0"/>
                </a:solidFill>
                <a:latin typeface="Times New Roman" panose="02020603050405020304" pitchFamily="18" charset="0"/>
                <a:cs typeface="Times New Roman" panose="02020603050405020304" pitchFamily="18" charset="0"/>
              </a:rPr>
            </a:br>
            <a:r>
              <a:rPr lang="en-US" sz="2400" b="1" dirty="0" smtClean="0">
                <a:solidFill>
                  <a:srgbClr val="002060"/>
                </a:solidFill>
                <a:latin typeface="Times New Roman" panose="02020603050405020304" pitchFamily="18" charset="0"/>
                <a:cs typeface="Times New Roman" panose="02020603050405020304" pitchFamily="18" charset="0"/>
              </a:rPr>
              <a:t>- Correlation</a:t>
            </a:r>
            <a:br>
              <a:rPr lang="en-US" sz="2400" b="1" dirty="0" smtClean="0">
                <a:solidFill>
                  <a:srgbClr val="002060"/>
                </a:solidFill>
                <a:latin typeface="Times New Roman" panose="02020603050405020304" pitchFamily="18" charset="0"/>
                <a:cs typeface="Times New Roman" panose="02020603050405020304" pitchFamily="18" charset="0"/>
              </a:rPr>
            </a:b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i="1" dirty="0" smtClean="0">
                <a:solidFill>
                  <a:srgbClr val="7030A0"/>
                </a:solidFill>
                <a:latin typeface="Times New Roman" panose="02020603050405020304" pitchFamily="18" charset="0"/>
                <a:cs typeface="Times New Roman" panose="02020603050405020304" pitchFamily="18" charset="0"/>
              </a:rPr>
              <a:t>( Determine the linear correlation coefficient r and test its significance)</a:t>
            </a:r>
            <a:br>
              <a:rPr lang="en-US" sz="2400" b="1" i="1" dirty="0" smtClean="0">
                <a:solidFill>
                  <a:srgbClr val="7030A0"/>
                </a:solidFill>
                <a:latin typeface="Times New Roman" panose="02020603050405020304" pitchFamily="18" charset="0"/>
                <a:cs typeface="Times New Roman" panose="02020603050405020304" pitchFamily="18" charset="0"/>
              </a:rPr>
            </a:b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
            </a:r>
            <a:br>
              <a:rPr lang="en-US" sz="2400" b="1" dirty="0">
                <a:solidFill>
                  <a:srgbClr val="002060"/>
                </a:solidFill>
                <a:latin typeface="Times New Roman" panose="02020603050405020304" pitchFamily="18" charset="0"/>
                <a:cs typeface="Times New Roman" panose="02020603050405020304" pitchFamily="18" charset="0"/>
              </a:rPr>
            </a:br>
            <a:r>
              <a:rPr lang="en-US" sz="2400" b="1" dirty="0" smtClean="0">
                <a:solidFill>
                  <a:srgbClr val="002060"/>
                </a:solidFill>
                <a:latin typeface="Times New Roman" panose="02020603050405020304" pitchFamily="18" charset="0"/>
                <a:cs typeface="Times New Roman" panose="02020603050405020304" pitchFamily="18" charset="0"/>
              </a:rPr>
              <a:t>- Regression Analysis</a:t>
            </a:r>
            <a:r>
              <a:rPr lang="en-US" sz="2400" b="1" dirty="0">
                <a:solidFill>
                  <a:srgbClr val="002060"/>
                </a:solidFill>
                <a:latin typeface="Times New Roman" panose="02020603050405020304" pitchFamily="18" charset="0"/>
                <a:cs typeface="Times New Roman" panose="02020603050405020304" pitchFamily="18" charset="0"/>
              </a:rPr>
              <a:t/>
            </a:r>
            <a:br>
              <a:rPr lang="en-US" sz="2400" b="1" dirty="0">
                <a:solidFill>
                  <a:srgbClr val="002060"/>
                </a:solidFill>
                <a:latin typeface="Times New Roman" panose="02020603050405020304" pitchFamily="18" charset="0"/>
                <a:cs typeface="Times New Roman" panose="02020603050405020304" pitchFamily="18" charset="0"/>
              </a:rPr>
            </a:b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i="1" dirty="0" smtClean="0">
                <a:solidFill>
                  <a:srgbClr val="7030A0"/>
                </a:solidFill>
                <a:latin typeface="Times New Roman" panose="02020603050405020304" pitchFamily="18" charset="0"/>
                <a:cs typeface="Times New Roman" panose="02020603050405020304" pitchFamily="18" charset="0"/>
              </a:rPr>
              <a:t>( Determine the coefficient of variation </a:t>
            </a:r>
            <a:r>
              <a:rPr lang="en-US" sz="2400" b="1" i="1" dirty="0">
                <a:solidFill>
                  <a:srgbClr val="7030A0"/>
                </a:solidFill>
                <a:latin typeface="Times New Roman" panose="02020603050405020304" pitchFamily="18" charset="0"/>
                <a:cs typeface="Times New Roman" panose="02020603050405020304" pitchFamily="18" charset="0"/>
              </a:rPr>
              <a:t>R-square and test its </a:t>
            </a:r>
            <a:r>
              <a:rPr lang="en-US" sz="2400" b="1" i="1" dirty="0" smtClean="0">
                <a:solidFill>
                  <a:srgbClr val="7030A0"/>
                </a:solidFill>
                <a:latin typeface="Times New Roman" panose="02020603050405020304" pitchFamily="18" charset="0"/>
                <a:cs typeface="Times New Roman" panose="02020603050405020304" pitchFamily="18" charset="0"/>
              </a:rPr>
              <a:t>significance.</a:t>
            </a:r>
            <a:br>
              <a:rPr lang="en-US" sz="2400" b="1" i="1" dirty="0" smtClean="0">
                <a:solidFill>
                  <a:srgbClr val="7030A0"/>
                </a:solidFill>
                <a:latin typeface="Times New Roman" panose="02020603050405020304" pitchFamily="18" charset="0"/>
                <a:cs typeface="Times New Roman" panose="02020603050405020304" pitchFamily="18" charset="0"/>
              </a:rPr>
            </a:br>
            <a:r>
              <a:rPr lang="en-US" sz="2400" b="1" i="1" dirty="0">
                <a:solidFill>
                  <a:srgbClr val="7030A0"/>
                </a:solidFill>
                <a:latin typeface="Times New Roman" panose="02020603050405020304" pitchFamily="18" charset="0"/>
                <a:cs typeface="Times New Roman" panose="02020603050405020304" pitchFamily="18" charset="0"/>
              </a:rPr>
              <a:t> </a:t>
            </a:r>
            <a:r>
              <a:rPr lang="en-US" sz="2400" b="1" i="1" dirty="0" smtClean="0">
                <a:solidFill>
                  <a:srgbClr val="7030A0"/>
                </a:solidFill>
                <a:latin typeface="Times New Roman" panose="02020603050405020304" pitchFamily="18" charset="0"/>
                <a:cs typeface="Times New Roman" panose="02020603050405020304" pitchFamily="18" charset="0"/>
              </a:rPr>
              <a:t>    Develop the equation of the regression line and test the significance of its slope)  </a:t>
            </a:r>
            <a:endParaRPr lang="en-US" sz="27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727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51967" y="307544"/>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28</a:t>
            </a:fld>
            <a:endParaRPr lang="en-US">
              <a:solidFill>
                <a:prstClr val="black">
                  <a:tint val="75000"/>
                </a:prstClr>
              </a:solidFill>
            </a:endParaRPr>
          </a:p>
        </p:txBody>
      </p:sp>
      <p:sp>
        <p:nvSpPr>
          <p:cNvPr id="3" name="Title 2"/>
          <p:cNvSpPr>
            <a:spLocks noGrp="1"/>
          </p:cNvSpPr>
          <p:nvPr>
            <p:ph type="title"/>
          </p:nvPr>
        </p:nvSpPr>
        <p:spPr>
          <a:xfrm>
            <a:off x="303528" y="3078912"/>
            <a:ext cx="10385110" cy="2159985"/>
          </a:xfrm>
        </p:spPr>
        <p:txBody>
          <a:bodyPr>
            <a:normAutofit fontScale="90000"/>
          </a:bodyPr>
          <a:lstStyle/>
          <a:p>
            <a:pPr algn="l"/>
            <a:r>
              <a:rPr lang="en-US" sz="2700" b="1" dirty="0">
                <a:solidFill>
                  <a:srgbClr val="0070C0"/>
                </a:solidFill>
                <a:latin typeface="Times New Roman" panose="02020603050405020304" pitchFamily="18" charset="0"/>
                <a:cs typeface="Times New Roman" panose="02020603050405020304" pitchFamily="18" charset="0"/>
              </a:rPr>
              <a:t>↑ </a:t>
            </a:r>
            <a:r>
              <a:rPr lang="en-US" sz="1800" b="1" dirty="0">
                <a:solidFill>
                  <a:srgbClr val="0070C0"/>
                </a:solidFill>
                <a:latin typeface="Times New Roman" panose="02020603050405020304" pitchFamily="18" charset="0"/>
                <a:cs typeface="Times New Roman" panose="02020603050405020304" pitchFamily="18" charset="0"/>
              </a:rPr>
              <a:t>http://www.qsrinternational.com/what-is-qualitative-research.aspx</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http://isites.harvard.edu/icb/icb.do?keyword=qualitative&amp;pageid=icb.page340887</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http://isites.harvard.edu/icb/icb.do?keyword=qualitative&amp;pageid=icb.page340887</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https://explorable.com/what-is-a-literature-review</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http://isites.harvard.edu/icb/icb.do?keyword=qualitative&amp;pageid=icb.page350640</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https://explorable.com/qualitative-research-design</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https://explorable.com/qualitative-research-design</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https://explorable.com/qualitative-research-design</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https://explorable.com/qualitative-research-design</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https://explorable.com/qualitative-research-design</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http://www.qual.auckland.ac.nz/</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http://www.qual.auckland.ac.nz/</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http://www.socialresearchmethods.net/kb/qualapp.php</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http://www.socialresearchmethods.net/kb/qualapp.php</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http://www.qual.auckland.ac.nz/</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http://www.socialresearchmethods.net/kb/qualdata.php</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http://www.socialresearchmethods.net/kb/qualapp.php</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http://isites.harvard.edu/icb/icb.do?keyword=qualitative&amp;pageid=icb.page340338</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http://isites.harvard.edu/icb/icb.do?keyword=qualitative&amp;pageid=icb.page340889</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http://www.qual.auckland.ac.nz/</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tobaccoeval.ucdavis.edu/analysis-reporting/.../CodingQualitativeData.pdf</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https://statistics.laerd.com/statistical-guides/descriptive-inferential-statistics.php</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http://www.qual.auckland.ac.nz/</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http://www.qual.auckland.ac.nz/</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http://www.qual.auckland.ac.nz/</a:t>
            </a:r>
            <a:br>
              <a:rPr lang="en-US" sz="1800" b="1" dirty="0">
                <a:solidFill>
                  <a:srgbClr val="0070C0"/>
                </a:solidFill>
                <a:latin typeface="Times New Roman" panose="02020603050405020304" pitchFamily="18" charset="0"/>
                <a:cs typeface="Times New Roman" panose="02020603050405020304" pitchFamily="18" charset="0"/>
              </a:rPr>
            </a:br>
            <a:r>
              <a:rPr lang="en-US" sz="1800" b="1" dirty="0">
                <a:solidFill>
                  <a:srgbClr val="0070C0"/>
                </a:solidFill>
                <a:latin typeface="Times New Roman" panose="02020603050405020304" pitchFamily="18" charset="0"/>
                <a:cs typeface="Times New Roman" panose="02020603050405020304" pitchFamily="18" charset="0"/>
              </a:rPr>
              <a:t>↑ https://explorable.com/qualitative-research-design</a:t>
            </a:r>
          </a:p>
        </p:txBody>
      </p:sp>
    </p:spTree>
    <p:extLst>
      <p:ext uri="{BB962C8B-B14F-4D97-AF65-F5344CB8AC3E}">
        <p14:creationId xmlns:p14="http://schemas.microsoft.com/office/powerpoint/2010/main" val="784194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2"/>
          <p:cNvSpPr>
            <a:spLocks noGrp="1"/>
          </p:cNvSpPr>
          <p:nvPr>
            <p:ph type="title"/>
          </p:nvPr>
        </p:nvSpPr>
        <p:spPr>
          <a:xfrm>
            <a:off x="228601" y="274641"/>
            <a:ext cx="8138160" cy="868363"/>
          </a:xfrm>
        </p:spPr>
        <p:txBody>
          <a:bodyPr>
            <a:noAutofit/>
          </a:bodyPr>
          <a:lstStyle/>
          <a:p>
            <a:pPr defTabSz="453905" eaLnBrk="0" fontAlgn="base" hangingPunct="0">
              <a:spcAft>
                <a:spcPct val="0"/>
              </a:spcAft>
              <a:defRPr/>
            </a:pPr>
            <a:r>
              <a:rPr lang="en-US" altLang="en-US" sz="3000" b="1" smtClean="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rPr>
              <a:t/>
            </a:r>
            <a:br>
              <a:rPr lang="en-US" altLang="en-US" sz="3000" b="1" smtClean="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rPr>
            </a:br>
            <a:endParaRPr lang="en-US" sz="3000" b="1" dirty="0">
              <a:solidFill>
                <a:schemeClr val="tx1">
                  <a:lumMod val="65000"/>
                  <a:lumOff val="35000"/>
                </a:schemeClr>
              </a:solidFill>
              <a:latin typeface="Times New Roman" panose="02020603050405020304" pitchFamily="18" charset="0"/>
              <a:ea typeface="ヒラギノ角ゴ Pro W3" charset="-128"/>
              <a:cs typeface="Times New Roman" panose="02020603050405020304" pitchFamily="18" charset="0"/>
            </a:endParaRPr>
          </a:p>
        </p:txBody>
      </p:sp>
      <p:sp>
        <p:nvSpPr>
          <p:cNvPr id="6" name="Rectangle 2"/>
          <p:cNvSpPr txBox="1">
            <a:spLocks noChangeArrowheads="1"/>
          </p:cNvSpPr>
          <p:nvPr/>
        </p:nvSpPr>
        <p:spPr>
          <a:xfrm>
            <a:off x="121987" y="389743"/>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End</a:t>
            </a:r>
            <a:endParaRPr lang="en-US" sz="3200" b="1" dirty="0">
              <a:solidFill>
                <a:srgbClr val="6699FF"/>
              </a:solidFill>
              <a:latin typeface="Gill Sans MT"/>
            </a:endParaRPr>
          </a:p>
        </p:txBody>
      </p:sp>
      <p:sp>
        <p:nvSpPr>
          <p:cNvPr id="3" name="Rectangle 2"/>
          <p:cNvSpPr/>
          <p:nvPr/>
        </p:nvSpPr>
        <p:spPr>
          <a:xfrm>
            <a:off x="843171" y="4183269"/>
            <a:ext cx="7798879" cy="923330"/>
          </a:xfrm>
          <a:prstGeom prst="rect">
            <a:avLst/>
          </a:prstGeom>
        </p:spPr>
        <p:txBody>
          <a:bodyPr wrap="square">
            <a:spAutoFit/>
          </a:bodyPr>
          <a:lstStyle/>
          <a:p>
            <a:pPr algn="ctr">
              <a:spcBef>
                <a:spcPct val="20000"/>
              </a:spcBef>
            </a:pPr>
            <a:r>
              <a:rPr lang="en-US" sz="5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p>
        </p:txBody>
      </p:sp>
      <p:sp>
        <p:nvSpPr>
          <p:cNvPr id="4" name="Footer Placeholder 3"/>
          <p:cNvSpPr>
            <a:spLocks noGrp="1"/>
          </p:cNvSpPr>
          <p:nvPr>
            <p:ph type="ftr" sz="quarter" idx="11"/>
          </p:nvPr>
        </p:nvSpPr>
        <p:spPr>
          <a:xfrm>
            <a:off x="0" y="7160198"/>
            <a:ext cx="3384735" cy="402652"/>
          </a:xfrm>
        </p:spPr>
        <p:txBody>
          <a:bodyPr/>
          <a:lstStyle/>
          <a:p>
            <a:r>
              <a:rPr lang="es-ES" dirty="0" smtClean="0">
                <a:solidFill>
                  <a:prstClr val="black">
                    <a:tint val="75000"/>
                  </a:prstClr>
                </a:solidFill>
              </a:rPr>
              <a:t>07/03/2017    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29</a:t>
            </a:fld>
            <a:endParaRPr lang="en-US">
              <a:solidFill>
                <a:prstClr val="black">
                  <a:tint val="75000"/>
                </a:prstClr>
              </a:solidFill>
            </a:endParaRPr>
          </a:p>
        </p:txBody>
      </p:sp>
      <p:sp>
        <p:nvSpPr>
          <p:cNvPr id="2" name="TextBox 1"/>
          <p:cNvSpPr txBox="1"/>
          <p:nvPr/>
        </p:nvSpPr>
        <p:spPr>
          <a:xfrm>
            <a:off x="890337" y="1828800"/>
            <a:ext cx="7704549" cy="1754326"/>
          </a:xfrm>
          <a:prstGeom prst="rect">
            <a:avLst/>
          </a:prstGeom>
          <a:noFill/>
        </p:spPr>
        <p:txBody>
          <a:bodyPr wrap="square" rtlCol="0">
            <a:spAutoFit/>
          </a:bodyPr>
          <a:lstStyle/>
          <a:p>
            <a:pPr algn="just"/>
            <a:r>
              <a:rPr lang="en-US"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Statistical </a:t>
            </a:r>
            <a:r>
              <a:rPr lang="en-US"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methods could be used to support a theory, but they rarely have been used to  prove a theory</a:t>
            </a:r>
            <a:r>
              <a:rPr lang="en-US"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2121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21987" y="477109"/>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Qualitative Analysis</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3</a:t>
            </a:fld>
            <a:endParaRPr lang="en-US">
              <a:solidFill>
                <a:prstClr val="black">
                  <a:tint val="75000"/>
                </a:prstClr>
              </a:solidFill>
            </a:endParaRPr>
          </a:p>
        </p:txBody>
      </p:sp>
      <p:sp>
        <p:nvSpPr>
          <p:cNvPr id="3" name="Title 2"/>
          <p:cNvSpPr>
            <a:spLocks noGrp="1"/>
          </p:cNvSpPr>
          <p:nvPr>
            <p:ph type="title"/>
          </p:nvPr>
        </p:nvSpPr>
        <p:spPr>
          <a:xfrm>
            <a:off x="88965" y="1139251"/>
            <a:ext cx="10385110" cy="1467059"/>
          </a:xfrm>
        </p:spPr>
        <p:txBody>
          <a:bodyPr>
            <a:normAutofit/>
          </a:bodyPr>
          <a:lstStyle/>
          <a:p>
            <a:pPr marL="342900" indent="-342900" algn="l">
              <a:buFont typeface="Wingdings" panose="05000000000000000000" pitchFamily="2" charset="2"/>
              <a:buChar char="Ø"/>
            </a:pPr>
            <a:r>
              <a:rPr lang="en-US" sz="3100" b="1" dirty="0">
                <a:solidFill>
                  <a:srgbClr val="002060"/>
                </a:solidFill>
                <a:latin typeface="Times New Roman" panose="02020603050405020304" pitchFamily="18" charset="0"/>
                <a:cs typeface="Times New Roman" panose="02020603050405020304" pitchFamily="18" charset="0"/>
              </a:rPr>
              <a:t>C</a:t>
            </a:r>
            <a:r>
              <a:rPr lang="en-US" sz="3100" b="1" dirty="0" smtClean="0">
                <a:solidFill>
                  <a:srgbClr val="002060"/>
                </a:solidFill>
                <a:latin typeface="Times New Roman" panose="02020603050405020304" pitchFamily="18" charset="0"/>
                <a:cs typeface="Times New Roman" panose="02020603050405020304" pitchFamily="18" charset="0"/>
              </a:rPr>
              <a:t>larify </a:t>
            </a:r>
            <a:r>
              <a:rPr lang="en-US" sz="3100" b="1" dirty="0">
                <a:solidFill>
                  <a:srgbClr val="002060"/>
                </a:solidFill>
                <a:latin typeface="Times New Roman" panose="02020603050405020304" pitchFamily="18" charset="0"/>
                <a:cs typeface="Times New Roman" panose="02020603050405020304" pitchFamily="18" charset="0"/>
              </a:rPr>
              <a:t>how to </a:t>
            </a:r>
            <a:r>
              <a:rPr lang="en-US" sz="3100" b="1" dirty="0" smtClean="0">
                <a:solidFill>
                  <a:srgbClr val="002060"/>
                </a:solidFill>
                <a:latin typeface="Times New Roman" panose="02020603050405020304" pitchFamily="18" charset="0"/>
                <a:cs typeface="Times New Roman" panose="02020603050405020304" pitchFamily="18" charset="0"/>
              </a:rPr>
              <a:t> progress </a:t>
            </a:r>
            <a:r>
              <a:rPr lang="en-US" sz="3100" b="1" dirty="0">
                <a:solidFill>
                  <a:srgbClr val="002060"/>
                </a:solidFill>
                <a:latin typeface="Times New Roman" panose="02020603050405020304" pitchFamily="18" charset="0"/>
                <a:cs typeface="Times New Roman" panose="02020603050405020304" pitchFamily="18" charset="0"/>
              </a:rPr>
              <a:t>from </a:t>
            </a:r>
            <a:r>
              <a:rPr lang="en-US" sz="3100" b="1" dirty="0" smtClean="0">
                <a:solidFill>
                  <a:srgbClr val="002060"/>
                </a:solidFill>
                <a:latin typeface="Times New Roman" panose="02020603050405020304" pitchFamily="18" charset="0"/>
                <a:cs typeface="Times New Roman" panose="02020603050405020304" pitchFamily="18" charset="0"/>
              </a:rPr>
              <a:t>large piece </a:t>
            </a:r>
            <a:r>
              <a:rPr lang="en-US" sz="3100" b="1" dirty="0">
                <a:solidFill>
                  <a:srgbClr val="002060"/>
                </a:solidFill>
                <a:latin typeface="Times New Roman" panose="02020603050405020304" pitchFamily="18" charset="0"/>
                <a:cs typeface="Times New Roman" panose="02020603050405020304" pitchFamily="18" charset="0"/>
              </a:rPr>
              <a:t>of </a:t>
            </a:r>
            <a:r>
              <a:rPr lang="en-US" sz="3100" b="1" dirty="0" smtClean="0">
                <a:solidFill>
                  <a:srgbClr val="002060"/>
                </a:solidFill>
                <a:latin typeface="Times New Roman" panose="02020603050405020304" pitchFamily="18" charset="0"/>
                <a:cs typeface="Times New Roman" panose="02020603050405020304" pitchFamily="18" charset="0"/>
              </a:rPr>
              <a:t>data</a:t>
            </a:r>
            <a:br>
              <a:rPr lang="en-US" sz="3100" b="1" dirty="0" smtClean="0">
                <a:solidFill>
                  <a:srgbClr val="00206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a:t>
            </a:r>
            <a:r>
              <a:rPr lang="en-US" sz="2700" b="1" dirty="0" smtClean="0">
                <a:solidFill>
                  <a:srgbClr val="7030A0"/>
                </a:solidFill>
                <a:latin typeface="Times New Roman" panose="02020603050405020304" pitchFamily="18" charset="0"/>
                <a:cs typeface="Times New Roman" panose="02020603050405020304" pitchFamily="18" charset="0"/>
              </a:rPr>
              <a:t>to  codes, </a:t>
            </a:r>
            <a:r>
              <a:rPr lang="en-US" sz="2700" b="1" dirty="0">
                <a:solidFill>
                  <a:srgbClr val="7030A0"/>
                </a:solidFill>
                <a:latin typeface="Times New Roman" panose="02020603050405020304" pitchFamily="18" charset="0"/>
                <a:cs typeface="Times New Roman" panose="02020603050405020304" pitchFamily="18" charset="0"/>
              </a:rPr>
              <a:t>to </a:t>
            </a:r>
            <a:r>
              <a:rPr lang="en-US" sz="2700" b="1" dirty="0" smtClean="0">
                <a:solidFill>
                  <a:srgbClr val="7030A0"/>
                </a:solidFill>
                <a:latin typeface="Times New Roman" panose="02020603050405020304" pitchFamily="18" charset="0"/>
                <a:cs typeface="Times New Roman" panose="02020603050405020304" pitchFamily="18" charset="0"/>
              </a:rPr>
              <a:t> find  </a:t>
            </a:r>
            <a:r>
              <a:rPr lang="en-US" sz="2700" b="1" dirty="0">
                <a:solidFill>
                  <a:srgbClr val="7030A0"/>
                </a:solidFill>
                <a:latin typeface="Times New Roman" panose="02020603050405020304" pitchFamily="18" charset="0"/>
                <a:cs typeface="Times New Roman" panose="02020603050405020304" pitchFamily="18" charset="0"/>
              </a:rPr>
              <a:t>themes </a:t>
            </a:r>
            <a:r>
              <a:rPr lang="en-US" sz="2700" b="1" dirty="0" smtClean="0">
                <a:solidFill>
                  <a:srgbClr val="7030A0"/>
                </a:solidFill>
                <a:latin typeface="Times New Roman" panose="02020603050405020304" pitchFamily="18" charset="0"/>
                <a:cs typeface="Times New Roman" panose="02020603050405020304" pitchFamily="18" charset="0"/>
              </a:rPr>
              <a:t> and  </a:t>
            </a:r>
            <a:r>
              <a:rPr lang="en-US" sz="2700" b="1" dirty="0">
                <a:solidFill>
                  <a:srgbClr val="7030A0"/>
                </a:solidFill>
                <a:latin typeface="Times New Roman" panose="02020603050405020304" pitchFamily="18" charset="0"/>
                <a:cs typeface="Times New Roman" panose="02020603050405020304" pitchFamily="18" charset="0"/>
              </a:rPr>
              <a:t>meanings to inform our </a:t>
            </a:r>
            <a:r>
              <a:rPr lang="en-US" sz="2700" b="1" dirty="0" smtClean="0">
                <a:solidFill>
                  <a:srgbClr val="7030A0"/>
                </a:solidFill>
                <a:latin typeface="Times New Roman" panose="02020603050405020304" pitchFamily="18" charset="0"/>
                <a:cs typeface="Times New Roman" panose="02020603050405020304" pitchFamily="18" charset="0"/>
              </a:rPr>
              <a:t>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understanding </a:t>
            </a:r>
            <a:r>
              <a:rPr lang="en-US" sz="2700" b="1" dirty="0">
                <a:solidFill>
                  <a:srgbClr val="7030A0"/>
                </a:solidFill>
                <a:latin typeface="Times New Roman" panose="02020603050405020304" pitchFamily="18" charset="0"/>
                <a:cs typeface="Times New Roman" panose="02020603050405020304" pitchFamily="18" charset="0"/>
              </a:rPr>
              <a:t>of the </a:t>
            </a:r>
            <a:r>
              <a:rPr lang="en-US" sz="2700" b="1" dirty="0" smtClean="0">
                <a:solidFill>
                  <a:srgbClr val="7030A0"/>
                </a:solidFill>
                <a:latin typeface="Times New Roman" panose="02020603050405020304" pitchFamily="18" charset="0"/>
                <a:cs typeface="Times New Roman" panose="02020603050405020304" pitchFamily="18" charset="0"/>
              </a:rPr>
              <a:t>world).</a:t>
            </a:r>
            <a:endParaRPr lang="en-US" sz="2700" b="1"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8965" y="2778194"/>
            <a:ext cx="10351113" cy="1384995"/>
          </a:xfrm>
          <a:prstGeom prst="rect">
            <a:avLst/>
          </a:prstGeom>
          <a:noFill/>
        </p:spPr>
        <p:txBody>
          <a:bodyPr wrap="square" rtlCol="0">
            <a:spAutoFit/>
          </a:bodyPr>
          <a:lstStyle/>
          <a:p>
            <a:pPr marL="342900" indent="-342900" algn="just">
              <a:buFont typeface="Wingdings" panose="05000000000000000000" pitchFamily="2" charset="2"/>
              <a:buChar char="Ø"/>
            </a:pPr>
            <a:r>
              <a:rPr lang="en-US" sz="2800" b="1" dirty="0" smtClean="0">
                <a:solidFill>
                  <a:srgbClr val="002060"/>
                </a:solidFill>
                <a:latin typeface="Times New Roman" panose="02020603050405020304" pitchFamily="18" charset="0"/>
                <a:cs typeface="Times New Roman" panose="02020603050405020304" pitchFamily="18" charset="0"/>
              </a:rPr>
              <a:t>Qualitative research tends to </a:t>
            </a:r>
            <a:r>
              <a:rPr lang="en-US" sz="2800" b="1" dirty="0">
                <a:solidFill>
                  <a:srgbClr val="002060"/>
                </a:solidFill>
                <a:latin typeface="Times New Roman" panose="02020603050405020304" pitchFamily="18" charset="0"/>
                <a:cs typeface="Times New Roman" panose="02020603050405020304" pitchFamily="18" charset="0"/>
              </a:rPr>
              <a:t>try to uncover the reasons for behaviors, attitudes and motivations, instead of just the details of what, where and when. </a:t>
            </a:r>
            <a:endParaRPr lang="en-US" sz="2800" b="1" dirty="0" smtClean="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8965" y="4368085"/>
            <a:ext cx="10234231" cy="2000548"/>
          </a:xfrm>
          <a:prstGeom prst="rect">
            <a:avLst/>
          </a:prstGeom>
          <a:noFill/>
        </p:spPr>
        <p:txBody>
          <a:bodyPr wrap="square" rtlCol="0">
            <a:spAutoFit/>
          </a:bodyPr>
          <a:lstStyle/>
          <a:p>
            <a:pPr marL="457200" indent="-457200" algn="just">
              <a:buFont typeface="Wingdings" panose="05000000000000000000" pitchFamily="2" charset="2"/>
              <a:buChar char="Ø"/>
            </a:pPr>
            <a:r>
              <a:rPr lang="en-US" sz="3100" b="1" dirty="0" smtClean="0">
                <a:solidFill>
                  <a:srgbClr val="002060"/>
                </a:solidFill>
                <a:latin typeface="Times New Roman" panose="02020603050405020304" pitchFamily="18" charset="0"/>
                <a:ea typeface="+mj-ea"/>
                <a:cs typeface="Times New Roman" panose="02020603050405020304" pitchFamily="18" charset="0"/>
              </a:rPr>
              <a:t>Qualitative </a:t>
            </a:r>
            <a:r>
              <a:rPr lang="en-US" sz="3100" b="1" dirty="0">
                <a:solidFill>
                  <a:srgbClr val="002060"/>
                </a:solidFill>
                <a:latin typeface="Times New Roman" panose="02020603050405020304" pitchFamily="18" charset="0"/>
                <a:ea typeface="+mj-ea"/>
                <a:cs typeface="Times New Roman" panose="02020603050405020304" pitchFamily="18" charset="0"/>
              </a:rPr>
              <a:t>research can be done across many disciplines, such as social science, healthcare and business, and is a common feature of nearly every single workplace and educational environment.</a:t>
            </a:r>
            <a:endParaRPr lang="en-US" sz="2700" b="1" dirty="0">
              <a:solidFill>
                <a:srgbClr val="7030A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783580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21987" y="477109"/>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4</a:t>
            </a:fld>
            <a:endParaRPr lang="en-US">
              <a:solidFill>
                <a:prstClr val="black">
                  <a:tint val="75000"/>
                </a:prstClr>
              </a:solidFill>
            </a:endParaRPr>
          </a:p>
        </p:txBody>
      </p:sp>
      <p:sp>
        <p:nvSpPr>
          <p:cNvPr id="3" name="Title 2"/>
          <p:cNvSpPr>
            <a:spLocks noGrp="1"/>
          </p:cNvSpPr>
          <p:nvPr>
            <p:ph type="title"/>
          </p:nvPr>
        </p:nvSpPr>
        <p:spPr>
          <a:xfrm>
            <a:off x="0" y="2887564"/>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Step 1</a:t>
            </a:r>
            <a:r>
              <a:rPr lang="en-US" sz="3100" b="1" dirty="0">
                <a:solidFill>
                  <a:srgbClr val="002060"/>
                </a:solidFill>
                <a:latin typeface="Times New Roman" panose="02020603050405020304" pitchFamily="18" charset="0"/>
                <a:cs typeface="Times New Roman" panose="02020603050405020304" pitchFamily="18" charset="0"/>
              </a:rPr>
              <a:t>: </a:t>
            </a:r>
            <a:r>
              <a:rPr lang="en-US" sz="3100" b="1" dirty="0" smtClean="0">
                <a:solidFill>
                  <a:srgbClr val="002060"/>
                </a:solidFill>
                <a:latin typeface="Times New Roman" panose="02020603050405020304" pitchFamily="18" charset="0"/>
                <a:cs typeface="Times New Roman" panose="02020603050405020304" pitchFamily="18" charset="0"/>
              </a:rPr>
              <a:t>Decide </a:t>
            </a:r>
            <a:r>
              <a:rPr lang="en-US" sz="3100" b="1" dirty="0">
                <a:solidFill>
                  <a:srgbClr val="002060"/>
                </a:solidFill>
                <a:latin typeface="Times New Roman" panose="02020603050405020304" pitchFamily="18" charset="0"/>
                <a:cs typeface="Times New Roman" panose="02020603050405020304" pitchFamily="18" charset="0"/>
              </a:rPr>
              <a:t>on a question you want to </a:t>
            </a:r>
            <a:r>
              <a:rPr lang="en-US" sz="3100" b="1" dirty="0" smtClean="0">
                <a:solidFill>
                  <a:srgbClr val="002060"/>
                </a:solidFill>
                <a:latin typeface="Times New Roman" panose="02020603050405020304" pitchFamily="18" charset="0"/>
                <a:cs typeface="Times New Roman" panose="02020603050405020304" pitchFamily="18" charset="0"/>
              </a:rPr>
              <a:t>study</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a:solidFill>
                  <a:srgbClr val="002060"/>
                </a:solidFill>
                <a:latin typeface="Times New Roman" panose="02020603050405020304" pitchFamily="18" charset="0"/>
                <a:cs typeface="Times New Roman" panose="02020603050405020304" pitchFamily="18" charset="0"/>
              </a:rPr>
              <a:t> </a:t>
            </a:r>
            <a:r>
              <a:rPr lang="en-US" sz="3100" b="1" dirty="0" smtClean="0">
                <a:solidFill>
                  <a:srgbClr val="002060"/>
                </a:solidFill>
                <a:latin typeface="Times New Roman" panose="02020603050405020304" pitchFamily="18" charset="0"/>
                <a:cs typeface="Times New Roman" panose="02020603050405020304" pitchFamily="18" charset="0"/>
              </a:rPr>
              <a:t>            (Research Question(s))</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smtClean="0">
                <a:solidFill>
                  <a:srgbClr val="002060"/>
                </a:solidFill>
                <a:latin typeface="Times New Roman" panose="02020603050405020304" pitchFamily="18" charset="0"/>
                <a:cs typeface="Times New Roman" panose="02020603050405020304" pitchFamily="18" charset="0"/>
              </a:rPr>
              <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a:t>
            </a:r>
            <a:r>
              <a:rPr lang="en-US" sz="3100" b="1" dirty="0" smtClean="0">
                <a:solidFill>
                  <a:srgbClr val="002060"/>
                </a:solidFill>
                <a:latin typeface="Times New Roman" panose="02020603050405020304" pitchFamily="18" charset="0"/>
                <a:cs typeface="Times New Roman" panose="02020603050405020304" pitchFamily="18" charset="0"/>
              </a:rPr>
              <a:t> </a:t>
            </a:r>
            <a:r>
              <a:rPr lang="en-US" sz="2700" b="1" dirty="0">
                <a:solidFill>
                  <a:srgbClr val="7030A0"/>
                </a:solidFill>
                <a:latin typeface="Times New Roman" panose="02020603050405020304" pitchFamily="18" charset="0"/>
                <a:cs typeface="Times New Roman" panose="02020603050405020304" pitchFamily="18" charset="0"/>
              </a:rPr>
              <a:t>C</a:t>
            </a:r>
            <a:r>
              <a:rPr lang="en-US" sz="2700" b="1" dirty="0" smtClean="0">
                <a:solidFill>
                  <a:srgbClr val="7030A0"/>
                </a:solidFill>
                <a:latin typeface="Times New Roman" panose="02020603050405020304" pitchFamily="18" charset="0"/>
                <a:cs typeface="Times New Roman" panose="02020603050405020304" pitchFamily="18" charset="0"/>
              </a:rPr>
              <a:t>lear</a:t>
            </a:r>
            <a:r>
              <a:rPr lang="en-US" sz="2700" b="1" dirty="0">
                <a:solidFill>
                  <a:srgbClr val="7030A0"/>
                </a:solidFill>
                <a:latin typeface="Times New Roman" panose="02020603050405020304" pitchFamily="18" charset="0"/>
                <a:cs typeface="Times New Roman" panose="02020603050405020304" pitchFamily="18" charset="0"/>
              </a:rPr>
              <a:t>, specific, and manageable.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a:t>
            </a:r>
            <a:r>
              <a:rPr lang="en-US" sz="2700" b="1" i="1" dirty="0">
                <a:solidFill>
                  <a:srgbClr val="FF0000"/>
                </a:solidFill>
                <a:latin typeface="Times New Roman" panose="02020603050405020304" pitchFamily="18" charset="0"/>
                <a:cs typeface="Times New Roman" panose="02020603050405020304" pitchFamily="18" charset="0"/>
              </a:rPr>
              <a:t>Significance of Quality Assurance Agency at </a:t>
            </a:r>
            <a:r>
              <a:rPr lang="en-US" sz="2700" b="1" i="1" dirty="0" smtClean="0">
                <a:solidFill>
                  <a:srgbClr val="FF0000"/>
                </a:solidFill>
                <a:latin typeface="Times New Roman" panose="02020603050405020304" pitchFamily="18" charset="0"/>
                <a:cs typeface="Times New Roman" panose="02020603050405020304" pitchFamily="18" charset="0"/>
              </a:rPr>
              <a:t>Higher</a:t>
            </a:r>
            <a:br>
              <a:rPr lang="en-US" sz="2700" b="1" i="1" dirty="0" smtClean="0">
                <a:solidFill>
                  <a:srgbClr val="FF0000"/>
                </a:solidFill>
                <a:latin typeface="Times New Roman" panose="02020603050405020304" pitchFamily="18" charset="0"/>
                <a:cs typeface="Times New Roman" panose="02020603050405020304" pitchFamily="18" charset="0"/>
              </a:rPr>
            </a:br>
            <a:r>
              <a:rPr lang="en-US" sz="2700" b="1" i="1" dirty="0" smtClean="0">
                <a:solidFill>
                  <a:srgbClr val="FF0000"/>
                </a:solidFill>
                <a:latin typeface="Times New Roman" panose="02020603050405020304" pitchFamily="18" charset="0"/>
                <a:cs typeface="Times New Roman" panose="02020603050405020304" pitchFamily="18" charset="0"/>
              </a:rPr>
              <a:t> </a:t>
            </a:r>
            <a:r>
              <a:rPr lang="en-US" sz="2700" b="1" i="1" dirty="0">
                <a:solidFill>
                  <a:srgbClr val="FF0000"/>
                </a:solidFill>
                <a:latin typeface="Times New Roman" panose="02020603050405020304" pitchFamily="18" charset="0"/>
                <a:cs typeface="Times New Roman" panose="02020603050405020304" pitchFamily="18" charset="0"/>
              </a:rPr>
              <a:t>Educational Institutions</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a:t>
            </a:r>
            <a:r>
              <a:rPr lang="en-US" sz="2700" b="1" dirty="0">
                <a:solidFill>
                  <a:srgbClr val="7030A0"/>
                </a:solidFill>
                <a:latin typeface="Times New Roman" panose="02020603050405020304" pitchFamily="18" charset="0"/>
                <a:cs typeface="Times New Roman" panose="02020603050405020304" pitchFamily="18" charset="0"/>
              </a:rPr>
              <a:t>E</a:t>
            </a:r>
            <a:r>
              <a:rPr lang="en-US" sz="2700" b="1" dirty="0" smtClean="0">
                <a:solidFill>
                  <a:srgbClr val="7030A0"/>
                </a:solidFill>
                <a:latin typeface="Times New Roman" panose="02020603050405020304" pitchFamily="18" charset="0"/>
                <a:cs typeface="Times New Roman" panose="02020603050405020304" pitchFamily="18" charset="0"/>
              </a:rPr>
              <a:t>xplore </a:t>
            </a:r>
            <a:r>
              <a:rPr lang="en-US" sz="2700" b="1" dirty="0">
                <a:solidFill>
                  <a:srgbClr val="7030A0"/>
                </a:solidFill>
                <a:latin typeface="Times New Roman" panose="02020603050405020304" pitchFamily="18" charset="0"/>
                <a:cs typeface="Times New Roman" panose="02020603050405020304" pitchFamily="18" charset="0"/>
              </a:rPr>
              <a:t>reasons for why people do things or believe </a:t>
            </a:r>
            <a:r>
              <a:rPr lang="en-US" sz="2700" b="1" dirty="0" smtClean="0">
                <a:solidFill>
                  <a:srgbClr val="7030A0"/>
                </a:solidFill>
                <a:latin typeface="Times New Roman" panose="02020603050405020304" pitchFamily="18" charset="0"/>
                <a:cs typeface="Times New Roman" panose="02020603050405020304" pitchFamily="18" charset="0"/>
              </a:rPr>
              <a:t>in something</a:t>
            </a:r>
            <a:r>
              <a:rPr lang="en-US" sz="2700" b="1" dirty="0">
                <a:solidFill>
                  <a:srgbClr val="7030A0"/>
                </a:solidFill>
                <a:latin typeface="Times New Roman" panose="02020603050405020304" pitchFamily="18" charset="0"/>
                <a:cs typeface="Times New Roman" panose="02020603050405020304" pitchFamily="18" charset="0"/>
              </a:rPr>
              <a:t>.</a:t>
            </a:r>
            <a:br>
              <a:rPr lang="en-US" sz="2700" b="1" dirty="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a:t>
            </a:r>
            <a:r>
              <a:rPr lang="en-US" sz="2700" b="1" i="1" dirty="0" smtClean="0">
                <a:solidFill>
                  <a:srgbClr val="FF0000"/>
                </a:solidFill>
                <a:latin typeface="Times New Roman" panose="02020603050405020304" pitchFamily="18" charset="0"/>
                <a:cs typeface="Times New Roman" panose="02020603050405020304" pitchFamily="18" charset="0"/>
              </a:rPr>
              <a:t>Why HEI believes</a:t>
            </a:r>
            <a:r>
              <a:rPr lang="en-US" sz="2700" b="1" i="1" dirty="0">
                <a:solidFill>
                  <a:srgbClr val="FF0000"/>
                </a:solidFill>
                <a:latin typeface="Times New Roman" panose="02020603050405020304" pitchFamily="18" charset="0"/>
                <a:cs typeface="Times New Roman" panose="02020603050405020304" pitchFamily="18" charset="0"/>
              </a:rPr>
              <a:t> </a:t>
            </a:r>
            <a:r>
              <a:rPr lang="en-US" sz="2700" b="1" i="1" dirty="0" smtClean="0">
                <a:solidFill>
                  <a:srgbClr val="FF0000"/>
                </a:solidFill>
                <a:latin typeface="Times New Roman" panose="02020603050405020304" pitchFamily="18" charset="0"/>
                <a:cs typeface="Times New Roman" panose="02020603050405020304" pitchFamily="18" charset="0"/>
              </a:rPr>
              <a:t>in QAA?</a:t>
            </a:r>
            <a:r>
              <a:rPr lang="en-US" sz="2700" b="1" dirty="0" smtClean="0">
                <a:solidFill>
                  <a:srgbClr val="7030A0"/>
                </a:solidFill>
                <a:latin typeface="Times New Roman" panose="02020603050405020304" pitchFamily="18" charset="0"/>
                <a:cs typeface="Times New Roman" panose="02020603050405020304" pitchFamily="18" charset="0"/>
              </a:rPr>
              <a:t>)</a:t>
            </a:r>
            <a:r>
              <a:rPr lang="en-US" sz="2700" b="1" i="1" dirty="0" smtClean="0">
                <a:solidFill>
                  <a:srgbClr val="FF0000"/>
                </a:solidFill>
                <a:latin typeface="Times New Roman" panose="02020603050405020304" pitchFamily="18" charset="0"/>
                <a:cs typeface="Times New Roman" panose="02020603050405020304" pitchFamily="18" charset="0"/>
              </a:rPr>
              <a:t/>
            </a:r>
            <a:br>
              <a:rPr lang="en-US" sz="2700" b="1" i="1" dirty="0" smtClean="0">
                <a:solidFill>
                  <a:srgbClr val="FF000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a:t>
            </a:r>
            <a:r>
              <a:rPr lang="en-US" sz="2700" b="1" dirty="0">
                <a:solidFill>
                  <a:srgbClr val="7030A0"/>
                </a:solidFill>
                <a:latin typeface="Times New Roman" panose="02020603050405020304" pitchFamily="18" charset="0"/>
                <a:cs typeface="Times New Roman" panose="02020603050405020304" pitchFamily="18" charset="0"/>
              </a:rPr>
              <a:t>It determines what you want to learn or understand and also helps to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focus </a:t>
            </a:r>
            <a:r>
              <a:rPr lang="en-US" sz="2700" b="1" dirty="0">
                <a:solidFill>
                  <a:srgbClr val="7030A0"/>
                </a:solidFill>
                <a:latin typeface="Times New Roman" panose="02020603050405020304" pitchFamily="18" charset="0"/>
                <a:cs typeface="Times New Roman" panose="02020603050405020304" pitchFamily="18" charset="0"/>
              </a:rPr>
              <a:t>the study, since you can't investigate everything at once. </a:t>
            </a:r>
            <a:br>
              <a:rPr lang="en-US" sz="2700" b="1" dirty="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a:t>
            </a:r>
            <a:r>
              <a:rPr lang="en-US" sz="2700" b="1" i="1" dirty="0">
                <a:solidFill>
                  <a:srgbClr val="FF0000"/>
                </a:solidFill>
                <a:latin typeface="Times New Roman" panose="02020603050405020304" pitchFamily="18" charset="0"/>
                <a:cs typeface="Times New Roman" panose="02020603050405020304" pitchFamily="18" charset="0"/>
              </a:rPr>
              <a:t>What values QAA has added to HEI?)</a:t>
            </a: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*Shape </a:t>
            </a:r>
            <a:r>
              <a:rPr lang="en-US" sz="2700" b="1" dirty="0">
                <a:solidFill>
                  <a:srgbClr val="7030A0"/>
                </a:solidFill>
                <a:latin typeface="Times New Roman" panose="02020603050405020304" pitchFamily="18" charset="0"/>
                <a:cs typeface="Times New Roman" panose="02020603050405020304" pitchFamily="18" charset="0"/>
              </a:rPr>
              <a:t>how you conduct your study since different questions require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different </a:t>
            </a:r>
            <a:r>
              <a:rPr lang="en-US" sz="2700" b="1" dirty="0">
                <a:solidFill>
                  <a:srgbClr val="7030A0"/>
                </a:solidFill>
                <a:latin typeface="Times New Roman" panose="02020603050405020304" pitchFamily="18" charset="0"/>
                <a:cs typeface="Times New Roman" panose="02020603050405020304" pitchFamily="18" charset="0"/>
              </a:rPr>
              <a:t>methods of </a:t>
            </a:r>
            <a:r>
              <a:rPr lang="en-US" sz="2700" b="1" dirty="0" smtClean="0">
                <a:solidFill>
                  <a:srgbClr val="7030A0"/>
                </a:solidFill>
                <a:latin typeface="Times New Roman" panose="02020603050405020304" pitchFamily="18" charset="0"/>
                <a:cs typeface="Times New Roman" panose="02020603050405020304" pitchFamily="18" charset="0"/>
              </a:rPr>
              <a:t>analysis.</a:t>
            </a: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endParaRPr lang="en-US" sz="2700" b="1" dirty="0">
              <a:solidFill>
                <a:srgbClr val="7030A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7933348" y="1658986"/>
            <a:ext cx="2540727" cy="1797649"/>
          </a:xfrm>
          <a:prstGeom prst="rect">
            <a:avLst/>
          </a:prstGeom>
        </p:spPr>
      </p:pic>
    </p:spTree>
    <p:extLst>
      <p:ext uri="{BB962C8B-B14F-4D97-AF65-F5344CB8AC3E}">
        <p14:creationId xmlns:p14="http://schemas.microsoft.com/office/powerpoint/2010/main" val="2664993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21987" y="477109"/>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5</a:t>
            </a:fld>
            <a:endParaRPr lang="en-US">
              <a:solidFill>
                <a:prstClr val="black">
                  <a:tint val="75000"/>
                </a:prstClr>
              </a:solidFill>
            </a:endParaRPr>
          </a:p>
        </p:txBody>
      </p:sp>
      <p:sp>
        <p:nvSpPr>
          <p:cNvPr id="3" name="Title 2"/>
          <p:cNvSpPr>
            <a:spLocks noGrp="1"/>
          </p:cNvSpPr>
          <p:nvPr>
            <p:ph type="title"/>
          </p:nvPr>
        </p:nvSpPr>
        <p:spPr>
          <a:xfrm>
            <a:off x="88965" y="2798161"/>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Step 1</a:t>
            </a:r>
            <a:r>
              <a:rPr lang="en-US" sz="3100" b="1" dirty="0">
                <a:solidFill>
                  <a:srgbClr val="002060"/>
                </a:solidFill>
                <a:latin typeface="Times New Roman" panose="02020603050405020304" pitchFamily="18" charset="0"/>
                <a:cs typeface="Times New Roman" panose="02020603050405020304" pitchFamily="18" charset="0"/>
              </a:rPr>
              <a:t>: </a:t>
            </a:r>
            <a:r>
              <a:rPr lang="en-US" sz="3100" b="1" dirty="0" smtClean="0">
                <a:solidFill>
                  <a:srgbClr val="002060"/>
                </a:solidFill>
                <a:latin typeface="Times New Roman" panose="02020603050405020304" pitchFamily="18" charset="0"/>
                <a:cs typeface="Times New Roman" panose="02020603050405020304" pitchFamily="18" charset="0"/>
              </a:rPr>
              <a:t>Decide </a:t>
            </a:r>
            <a:r>
              <a:rPr lang="en-US" sz="3100" b="1" dirty="0">
                <a:solidFill>
                  <a:srgbClr val="002060"/>
                </a:solidFill>
                <a:latin typeface="Times New Roman" panose="02020603050405020304" pitchFamily="18" charset="0"/>
                <a:cs typeface="Times New Roman" panose="02020603050405020304" pitchFamily="18" charset="0"/>
              </a:rPr>
              <a:t>on a question you want to </a:t>
            </a:r>
            <a:r>
              <a:rPr lang="en-US" sz="3100" b="1" dirty="0" smtClean="0">
                <a:solidFill>
                  <a:srgbClr val="002060"/>
                </a:solidFill>
                <a:latin typeface="Times New Roman" panose="02020603050405020304" pitchFamily="18" charset="0"/>
                <a:cs typeface="Times New Roman" panose="02020603050405020304" pitchFamily="18" charset="0"/>
              </a:rPr>
              <a:t>study ( Research Question)</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smtClean="0">
                <a:solidFill>
                  <a:srgbClr val="002060"/>
                </a:solidFill>
                <a:latin typeface="Times New Roman" panose="02020603050405020304" pitchFamily="18" charset="0"/>
                <a:cs typeface="Times New Roman" panose="02020603050405020304" pitchFamily="18" charset="0"/>
              </a:rPr>
              <a:t/>
            </a:r>
            <a:br>
              <a:rPr lang="en-US" sz="3100" b="1" dirty="0" smtClean="0">
                <a:solidFill>
                  <a:srgbClr val="00206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a:t>
            </a:r>
            <a:r>
              <a:rPr lang="en-US" sz="2700" b="1" dirty="0">
                <a:solidFill>
                  <a:srgbClr val="7030A0"/>
                </a:solidFill>
                <a:latin typeface="Times New Roman" panose="02020603050405020304" pitchFamily="18" charset="0"/>
                <a:cs typeface="Times New Roman" panose="02020603050405020304" pitchFamily="18" charset="0"/>
              </a:rPr>
              <a:t>Find </a:t>
            </a:r>
            <a:r>
              <a:rPr lang="en-US" sz="2700" b="1" dirty="0" smtClean="0">
                <a:solidFill>
                  <a:srgbClr val="7030A0"/>
                </a:solidFill>
                <a:latin typeface="Times New Roman" panose="02020603050405020304" pitchFamily="18" charset="0"/>
                <a:cs typeface="Times New Roman" panose="02020603050405020304" pitchFamily="18" charset="0"/>
              </a:rPr>
              <a:t> the  balance  </a:t>
            </a:r>
            <a:r>
              <a:rPr lang="en-US" sz="2700" b="1" dirty="0">
                <a:solidFill>
                  <a:srgbClr val="7030A0"/>
                </a:solidFill>
                <a:latin typeface="Times New Roman" panose="02020603050405020304" pitchFamily="18" charset="0"/>
                <a:cs typeface="Times New Roman" panose="02020603050405020304" pitchFamily="18" charset="0"/>
              </a:rPr>
              <a:t>between </a:t>
            </a:r>
            <a:r>
              <a:rPr lang="en-US" sz="2700" b="1" dirty="0" smtClean="0">
                <a:solidFill>
                  <a:srgbClr val="7030A0"/>
                </a:solidFill>
                <a:latin typeface="Times New Roman" panose="02020603050405020304" pitchFamily="18" charset="0"/>
                <a:cs typeface="Times New Roman" panose="02020603050405020304" pitchFamily="18" charset="0"/>
              </a:rPr>
              <a:t> a </a:t>
            </a:r>
            <a:r>
              <a:rPr lang="en-US" sz="2700" b="1" dirty="0">
                <a:solidFill>
                  <a:srgbClr val="7030A0"/>
                </a:solidFill>
                <a:latin typeface="Times New Roman" panose="02020603050405020304" pitchFamily="18" charset="0"/>
                <a:cs typeface="Times New Roman" panose="02020603050405020304" pitchFamily="18" charset="0"/>
              </a:rPr>
              <a:t>burning question and a researchable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question.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a:t>
            </a: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*Start  with  a  </a:t>
            </a:r>
            <a:r>
              <a:rPr lang="en-US" sz="2700" b="1" dirty="0">
                <a:solidFill>
                  <a:srgbClr val="7030A0"/>
                </a:solidFill>
                <a:latin typeface="Times New Roman" panose="02020603050405020304" pitchFamily="18" charset="0"/>
                <a:cs typeface="Times New Roman" panose="02020603050405020304" pitchFamily="18" charset="0"/>
              </a:rPr>
              <a:t>burning </a:t>
            </a:r>
            <a:r>
              <a:rPr lang="en-US" sz="2700" b="1" dirty="0" smtClean="0">
                <a:solidFill>
                  <a:srgbClr val="7030A0"/>
                </a:solidFill>
                <a:latin typeface="Times New Roman" panose="02020603050405020304" pitchFamily="18" charset="0"/>
                <a:cs typeface="Times New Roman" panose="02020603050405020304" pitchFamily="18" charset="0"/>
              </a:rPr>
              <a:t> question  and  then  </a:t>
            </a:r>
            <a:r>
              <a:rPr lang="en-US" sz="2700" b="1" dirty="0">
                <a:solidFill>
                  <a:srgbClr val="7030A0"/>
                </a:solidFill>
                <a:latin typeface="Times New Roman" panose="02020603050405020304" pitchFamily="18" charset="0"/>
                <a:cs typeface="Times New Roman" panose="02020603050405020304" pitchFamily="18" charset="0"/>
              </a:rPr>
              <a:t>narrow </a:t>
            </a:r>
            <a:r>
              <a:rPr lang="en-US" sz="2700" b="1" dirty="0" smtClean="0">
                <a:solidFill>
                  <a:srgbClr val="7030A0"/>
                </a:solidFill>
                <a:latin typeface="Times New Roman" panose="02020603050405020304" pitchFamily="18" charset="0"/>
                <a:cs typeface="Times New Roman" panose="02020603050405020304" pitchFamily="18" charset="0"/>
              </a:rPr>
              <a:t>it </a:t>
            </a:r>
            <a:r>
              <a:rPr lang="en-US" sz="2700" b="1" dirty="0">
                <a:solidFill>
                  <a:srgbClr val="7030A0"/>
                </a:solidFill>
                <a:latin typeface="Times New Roman" panose="02020603050405020304" pitchFamily="18" charset="0"/>
                <a:cs typeface="Times New Roman" panose="02020603050405020304" pitchFamily="18" charset="0"/>
              </a:rPr>
              <a:t>down more to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make it manageable </a:t>
            </a:r>
            <a:r>
              <a:rPr lang="en-US" sz="2700" b="1" dirty="0">
                <a:solidFill>
                  <a:srgbClr val="7030A0"/>
                </a:solidFill>
                <a:latin typeface="Times New Roman" panose="02020603050405020304" pitchFamily="18" charset="0"/>
                <a:cs typeface="Times New Roman" panose="02020603050405020304" pitchFamily="18" charset="0"/>
              </a:rPr>
              <a:t>enough to be researched </a:t>
            </a:r>
            <a:r>
              <a:rPr lang="en-US" sz="2700" b="1" dirty="0" smtClean="0">
                <a:solidFill>
                  <a:srgbClr val="7030A0"/>
                </a:solidFill>
                <a:latin typeface="Times New Roman" panose="02020603050405020304" pitchFamily="18" charset="0"/>
                <a:cs typeface="Times New Roman" panose="02020603050405020304" pitchFamily="18" charset="0"/>
              </a:rPr>
              <a:t>effectively.</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(Ex. Burning  question: “ what  does  the  QAA stand for employees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employed  at  universities  in Bahrain ? . </a:t>
            </a:r>
            <a:r>
              <a:rPr lang="en-US" sz="2700" b="1" dirty="0">
                <a:solidFill>
                  <a:srgbClr val="7030A0"/>
                </a:solidFill>
                <a:latin typeface="Times New Roman" panose="02020603050405020304" pitchFamily="18" charset="0"/>
                <a:cs typeface="Times New Roman" panose="02020603050405020304" pitchFamily="18" charset="0"/>
              </a:rPr>
              <a:t>Then narrow it </a:t>
            </a:r>
            <a:r>
              <a:rPr lang="en-US" sz="2700" b="1" dirty="0" smtClean="0">
                <a:solidFill>
                  <a:srgbClr val="7030A0"/>
                </a:solidFill>
                <a:latin typeface="Times New Roman" panose="02020603050405020304" pitchFamily="18" charset="0"/>
                <a:cs typeface="Times New Roman" panose="02020603050405020304" pitchFamily="18" charset="0"/>
              </a:rPr>
              <a:t>to: </a:t>
            </a:r>
            <a:r>
              <a:rPr lang="en-US" sz="2700" b="1" dirty="0">
                <a:solidFill>
                  <a:srgbClr val="7030A0"/>
                </a:solidFill>
                <a:latin typeface="Times New Roman" panose="02020603050405020304" pitchFamily="18" charset="0"/>
                <a:cs typeface="Times New Roman" panose="02020603050405020304" pitchFamily="18" charset="0"/>
              </a:rPr>
              <a:t>"</a:t>
            </a:r>
            <a:r>
              <a:rPr lang="en-US" sz="2700" b="1" dirty="0" smtClean="0">
                <a:solidFill>
                  <a:srgbClr val="7030A0"/>
                </a:solidFill>
                <a:latin typeface="Times New Roman" panose="02020603050405020304" pitchFamily="18" charset="0"/>
                <a:cs typeface="Times New Roman" panose="02020603050405020304" pitchFamily="18" charset="0"/>
              </a:rPr>
              <a:t>what</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does the </a:t>
            </a:r>
            <a:r>
              <a:rPr lang="en-US" sz="2700" b="1" dirty="0">
                <a:solidFill>
                  <a:srgbClr val="7030A0"/>
                </a:solidFill>
                <a:latin typeface="Times New Roman" panose="02020603050405020304" pitchFamily="18" charset="0"/>
                <a:cs typeface="Times New Roman" panose="02020603050405020304" pitchFamily="18" charset="0"/>
              </a:rPr>
              <a:t>QAA stand for </a:t>
            </a:r>
            <a:r>
              <a:rPr lang="en-US" sz="2700" b="1" dirty="0" smtClean="0">
                <a:solidFill>
                  <a:srgbClr val="7030A0"/>
                </a:solidFill>
                <a:latin typeface="Times New Roman" panose="02020603050405020304" pitchFamily="18" charset="0"/>
                <a:cs typeface="Times New Roman" panose="02020603050405020304" pitchFamily="18" charset="0"/>
              </a:rPr>
              <a:t>faculty at </a:t>
            </a:r>
            <a:r>
              <a:rPr lang="en-US" sz="2700" b="1" dirty="0">
                <a:solidFill>
                  <a:srgbClr val="7030A0"/>
                </a:solidFill>
                <a:latin typeface="Times New Roman" panose="02020603050405020304" pitchFamily="18" charset="0"/>
                <a:cs typeface="Times New Roman" panose="02020603050405020304" pitchFamily="18" charset="0"/>
              </a:rPr>
              <a:t>p</a:t>
            </a:r>
            <a:r>
              <a:rPr lang="en-US" sz="2700" b="1" dirty="0" smtClean="0">
                <a:solidFill>
                  <a:srgbClr val="7030A0"/>
                </a:solidFill>
                <a:latin typeface="Times New Roman" panose="02020603050405020304" pitchFamily="18" charset="0"/>
                <a:cs typeface="Times New Roman" panose="02020603050405020304" pitchFamily="18" charset="0"/>
              </a:rPr>
              <a:t>rivate universities </a:t>
            </a:r>
            <a:r>
              <a:rPr lang="en-US" sz="2700" b="1" dirty="0">
                <a:solidFill>
                  <a:srgbClr val="7030A0"/>
                </a:solidFill>
                <a:latin typeface="Times New Roman" panose="02020603050405020304" pitchFamily="18" charset="0"/>
                <a:cs typeface="Times New Roman" panose="02020603050405020304" pitchFamily="18" charset="0"/>
              </a:rPr>
              <a:t>in Bahrain</a:t>
            </a:r>
            <a:r>
              <a:rPr lang="en-US" sz="2700" b="1" dirty="0" smtClean="0">
                <a:solidFill>
                  <a:srgbClr val="7030A0"/>
                </a:solidFill>
                <a:latin typeface="Times New Roman" panose="02020603050405020304" pitchFamily="18" charset="0"/>
                <a:cs typeface="Times New Roman" panose="02020603050405020304" pitchFamily="18" charset="0"/>
              </a:rPr>
              <a:t>?) </a:t>
            </a:r>
            <a:endParaRPr lang="en-US" sz="27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6615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21987" y="477109"/>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6</a:t>
            </a:fld>
            <a:endParaRPr lang="en-US">
              <a:solidFill>
                <a:prstClr val="black">
                  <a:tint val="75000"/>
                </a:prstClr>
              </a:solidFill>
            </a:endParaRPr>
          </a:p>
        </p:txBody>
      </p:sp>
      <p:sp>
        <p:nvSpPr>
          <p:cNvPr id="3" name="Title 2"/>
          <p:cNvSpPr>
            <a:spLocks noGrp="1"/>
          </p:cNvSpPr>
          <p:nvPr>
            <p:ph type="title"/>
          </p:nvPr>
        </p:nvSpPr>
        <p:spPr>
          <a:xfrm>
            <a:off x="105476" y="3727551"/>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Step 2</a:t>
            </a:r>
            <a:r>
              <a:rPr lang="en-US" sz="3100" b="1" dirty="0">
                <a:solidFill>
                  <a:srgbClr val="002060"/>
                </a:solidFill>
                <a:latin typeface="Times New Roman" panose="02020603050405020304" pitchFamily="18" charset="0"/>
                <a:cs typeface="Times New Roman" panose="02020603050405020304" pitchFamily="18" charset="0"/>
              </a:rPr>
              <a:t>: Do a literature review</a:t>
            </a:r>
            <a:r>
              <a:rPr lang="en-US" sz="3100" b="1" dirty="0" smtClean="0">
                <a:solidFill>
                  <a:srgbClr val="002060"/>
                </a:solidFill>
                <a:latin typeface="Times New Roman" panose="02020603050405020304" pitchFamily="18" charset="0"/>
                <a:cs typeface="Times New Roman" panose="02020603050405020304" pitchFamily="18" charset="0"/>
              </a:rPr>
              <a:t>.</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smtClean="0">
                <a:solidFill>
                  <a:srgbClr val="002060"/>
                </a:solidFill>
                <a:latin typeface="Times New Roman" panose="02020603050405020304" pitchFamily="18" charset="0"/>
                <a:cs typeface="Times New Roman" panose="02020603050405020304" pitchFamily="18" charset="0"/>
              </a:rPr>
              <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smtClean="0">
                <a:solidFill>
                  <a:srgbClr val="002060"/>
                </a:solidFill>
                <a:latin typeface="Times New Roman" panose="02020603050405020304" pitchFamily="18" charset="0"/>
                <a:cs typeface="Times New Roman" panose="02020603050405020304" pitchFamily="18" charset="0"/>
              </a:rPr>
              <a:t/>
            </a:r>
            <a:br>
              <a:rPr lang="en-US" sz="3100" b="1" dirty="0" smtClean="0">
                <a:solidFill>
                  <a:srgbClr val="00206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*About your </a:t>
            </a:r>
            <a:r>
              <a:rPr lang="en-US" sz="2700" b="1" dirty="0">
                <a:solidFill>
                  <a:srgbClr val="7030A0"/>
                </a:solidFill>
                <a:latin typeface="Times New Roman" panose="02020603050405020304" pitchFamily="18" charset="0"/>
                <a:cs typeface="Times New Roman" panose="02020603050405020304" pitchFamily="18" charset="0"/>
              </a:rPr>
              <a:t>research question and particular </a:t>
            </a:r>
            <a:r>
              <a:rPr lang="en-US" sz="2700" b="1" dirty="0" smtClean="0">
                <a:solidFill>
                  <a:srgbClr val="7030A0"/>
                </a:solidFill>
                <a:latin typeface="Times New Roman" panose="02020603050405020304" pitchFamily="18" charset="0"/>
                <a:cs typeface="Times New Roman" panose="02020603050405020304" pitchFamily="18" charset="0"/>
              </a:rPr>
              <a:t>topic.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a:t>
            </a:r>
            <a:r>
              <a:rPr lang="en-US" sz="2700" b="1" dirty="0">
                <a:solidFill>
                  <a:srgbClr val="7030A0"/>
                </a:solidFill>
                <a:latin typeface="Times New Roman" panose="02020603050405020304" pitchFamily="18" charset="0"/>
                <a:cs typeface="Times New Roman" panose="02020603050405020304" pitchFamily="18" charset="0"/>
              </a:rPr>
              <a:t>R</a:t>
            </a:r>
            <a:r>
              <a:rPr lang="en-US" sz="2700" b="1" dirty="0" smtClean="0">
                <a:solidFill>
                  <a:srgbClr val="7030A0"/>
                </a:solidFill>
                <a:latin typeface="Times New Roman" panose="02020603050405020304" pitchFamily="18" charset="0"/>
                <a:cs typeface="Times New Roman" panose="02020603050405020304" pitchFamily="18" charset="0"/>
              </a:rPr>
              <a:t>ead </a:t>
            </a:r>
            <a:r>
              <a:rPr lang="en-US" sz="2700" b="1" dirty="0">
                <a:solidFill>
                  <a:srgbClr val="7030A0"/>
                </a:solidFill>
                <a:latin typeface="Times New Roman" panose="02020603050405020304" pitchFamily="18" charset="0"/>
                <a:cs typeface="Times New Roman" panose="02020603050405020304" pitchFamily="18" charset="0"/>
              </a:rPr>
              <a:t>widely on the larger field and examine studies that relate to your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topic</a:t>
            </a: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a:t>
            </a:r>
            <a:r>
              <a:rPr lang="en-US" sz="2700" b="1" dirty="0">
                <a:solidFill>
                  <a:srgbClr val="7030A0"/>
                </a:solidFill>
                <a:latin typeface="Times New Roman" panose="02020603050405020304" pitchFamily="18" charset="0"/>
                <a:cs typeface="Times New Roman" panose="02020603050405020304" pitchFamily="18" charset="0"/>
              </a:rPr>
              <a:t>T</a:t>
            </a:r>
            <a:r>
              <a:rPr lang="en-US" sz="2700" b="1" dirty="0" smtClean="0">
                <a:solidFill>
                  <a:srgbClr val="7030A0"/>
                </a:solidFill>
                <a:latin typeface="Times New Roman" panose="02020603050405020304" pitchFamily="18" charset="0"/>
                <a:cs typeface="Times New Roman" panose="02020603050405020304" pitchFamily="18" charset="0"/>
              </a:rPr>
              <a:t>hen </a:t>
            </a:r>
            <a:r>
              <a:rPr lang="en-US" sz="2700" b="1" dirty="0">
                <a:solidFill>
                  <a:srgbClr val="7030A0"/>
                </a:solidFill>
                <a:latin typeface="Times New Roman" panose="02020603050405020304" pitchFamily="18" charset="0"/>
                <a:cs typeface="Times New Roman" panose="02020603050405020304" pitchFamily="18" charset="0"/>
              </a:rPr>
              <a:t>draw up an analytical report </a:t>
            </a:r>
            <a:r>
              <a:rPr lang="en-US" sz="2700" b="1" dirty="0" smtClean="0">
                <a:solidFill>
                  <a:srgbClr val="7030A0"/>
                </a:solidFill>
                <a:latin typeface="Times New Roman" panose="02020603050405020304" pitchFamily="18" charset="0"/>
                <a:cs typeface="Times New Roman" panose="02020603050405020304" pitchFamily="18" charset="0"/>
              </a:rPr>
              <a:t> that </a:t>
            </a:r>
            <a:r>
              <a:rPr lang="en-US" sz="2700" b="1" dirty="0">
                <a:solidFill>
                  <a:srgbClr val="7030A0"/>
                </a:solidFill>
                <a:latin typeface="Times New Roman" panose="02020603050405020304" pitchFamily="18" charset="0"/>
                <a:cs typeface="Times New Roman" panose="02020603050405020304" pitchFamily="18" charset="0"/>
              </a:rPr>
              <a:t>synthesizes </a:t>
            </a:r>
            <a:r>
              <a:rPr lang="en-US" sz="2700" b="1" dirty="0" smtClean="0">
                <a:solidFill>
                  <a:srgbClr val="7030A0"/>
                </a:solidFill>
                <a:latin typeface="Times New Roman" panose="02020603050405020304" pitchFamily="18" charset="0"/>
                <a:cs typeface="Times New Roman" panose="02020603050405020304" pitchFamily="18" charset="0"/>
              </a:rPr>
              <a:t> and </a:t>
            </a:r>
            <a:r>
              <a:rPr lang="en-US" sz="2700" b="1" dirty="0">
                <a:solidFill>
                  <a:srgbClr val="7030A0"/>
                </a:solidFill>
                <a:latin typeface="Times New Roman" panose="02020603050405020304" pitchFamily="18" charset="0"/>
                <a:cs typeface="Times New Roman" panose="02020603050405020304" pitchFamily="18" charset="0"/>
              </a:rPr>
              <a:t>integrates the </a:t>
            </a:r>
            <a:r>
              <a:rPr lang="en-US" sz="2700" b="1" dirty="0" smtClean="0">
                <a:solidFill>
                  <a:srgbClr val="7030A0"/>
                </a:solidFill>
                <a:latin typeface="Times New Roman" panose="02020603050405020304" pitchFamily="18" charset="0"/>
                <a:cs typeface="Times New Roman" panose="02020603050405020304" pitchFamily="18" charset="0"/>
              </a:rPr>
              <a:t>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t>
            </a:r>
            <a:r>
              <a:rPr lang="en-US" sz="2700" b="1" dirty="0" smtClean="0">
                <a:solidFill>
                  <a:srgbClr val="7030A0"/>
                </a:solidFill>
                <a:latin typeface="Times New Roman" panose="02020603050405020304" pitchFamily="18" charset="0"/>
                <a:cs typeface="Times New Roman" panose="02020603050405020304" pitchFamily="18" charset="0"/>
              </a:rPr>
              <a:t>  existing </a:t>
            </a:r>
            <a:r>
              <a:rPr lang="en-US" sz="2700" b="1" dirty="0">
                <a:solidFill>
                  <a:srgbClr val="7030A0"/>
                </a:solidFill>
                <a:latin typeface="Times New Roman" panose="02020603050405020304" pitchFamily="18" charset="0"/>
                <a:cs typeface="Times New Roman" panose="02020603050405020304" pitchFamily="18" charset="0"/>
              </a:rPr>
              <a:t>research </a:t>
            </a:r>
            <a:r>
              <a:rPr lang="en-US" sz="2700" b="1" dirty="0" smtClean="0">
                <a:solidFill>
                  <a:srgbClr val="7030A0"/>
                </a:solidFill>
                <a:latin typeface="Times New Roman" panose="02020603050405020304" pitchFamily="18" charset="0"/>
                <a:cs typeface="Times New Roman" panose="02020603050405020304" pitchFamily="18" charset="0"/>
              </a:rPr>
              <a:t>. In </a:t>
            </a:r>
            <a:r>
              <a:rPr lang="en-US" sz="2700" b="1" dirty="0">
                <a:solidFill>
                  <a:srgbClr val="7030A0"/>
                </a:solidFill>
                <a:latin typeface="Times New Roman" panose="02020603050405020304" pitchFamily="18" charset="0"/>
                <a:cs typeface="Times New Roman" panose="02020603050405020304" pitchFamily="18" charset="0"/>
              </a:rPr>
              <a:t>other words, you are "researching the </a:t>
            </a:r>
            <a:r>
              <a:rPr lang="en-US" sz="2700" b="1" dirty="0" smtClean="0">
                <a:solidFill>
                  <a:srgbClr val="7030A0"/>
                </a:solidFill>
                <a:latin typeface="Times New Roman" panose="02020603050405020304" pitchFamily="18" charset="0"/>
                <a:cs typeface="Times New Roman" panose="02020603050405020304" pitchFamily="18" charset="0"/>
              </a:rPr>
              <a:t>research”.</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a:r>
            <a:br>
              <a:rPr lang="en-US" sz="2700" b="1" dirty="0" smtClean="0">
                <a:solidFill>
                  <a:srgbClr val="7030A0"/>
                </a:solidFill>
                <a:latin typeface="Times New Roman" panose="02020603050405020304" pitchFamily="18" charset="0"/>
                <a:cs typeface="Times New Roman" panose="02020603050405020304" pitchFamily="18" charset="0"/>
              </a:rPr>
            </a:br>
            <a:r>
              <a:rPr lang="en-US" sz="2700" b="1" dirty="0" smtClean="0">
                <a:solidFill>
                  <a:srgbClr val="7030A0"/>
                </a:solidFill>
                <a:latin typeface="Times New Roman" panose="02020603050405020304" pitchFamily="18" charset="0"/>
                <a:cs typeface="Times New Roman" panose="02020603050405020304" pitchFamily="18" charset="0"/>
              </a:rPr>
              <a:t>- A </a:t>
            </a:r>
            <a:r>
              <a:rPr lang="en-US" sz="2700" b="1" dirty="0">
                <a:solidFill>
                  <a:srgbClr val="7030A0"/>
                </a:solidFill>
                <a:latin typeface="Times New Roman" panose="02020603050405020304" pitchFamily="18" charset="0"/>
                <a:cs typeface="Times New Roman" panose="02020603050405020304" pitchFamily="18" charset="0"/>
              </a:rPr>
              <a:t>literature review will also help you to determine whether you are really interested and committed to the topic and research question and that there is a gap in the existing research that you want to fill by conducting your own investigation.</a:t>
            </a:r>
            <a:br>
              <a:rPr lang="en-US" sz="2700" b="1" dirty="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endParaRPr lang="en-US" sz="2700" b="1" dirty="0">
              <a:solidFill>
                <a:srgbClr val="7030A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7949765" y="1408703"/>
            <a:ext cx="2540821" cy="1854487"/>
          </a:xfrm>
          <a:prstGeom prst="rect">
            <a:avLst/>
          </a:prstGeom>
        </p:spPr>
      </p:pic>
    </p:spTree>
    <p:extLst>
      <p:ext uri="{BB962C8B-B14F-4D97-AF65-F5344CB8AC3E}">
        <p14:creationId xmlns:p14="http://schemas.microsoft.com/office/powerpoint/2010/main" val="2152292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21987" y="477109"/>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7</a:t>
            </a:fld>
            <a:endParaRPr lang="en-US">
              <a:solidFill>
                <a:prstClr val="black">
                  <a:tint val="75000"/>
                </a:prstClr>
              </a:solidFill>
            </a:endParaRPr>
          </a:p>
        </p:txBody>
      </p:sp>
      <p:sp>
        <p:nvSpPr>
          <p:cNvPr id="3" name="Title 2"/>
          <p:cNvSpPr>
            <a:spLocks noGrp="1"/>
          </p:cNvSpPr>
          <p:nvPr>
            <p:ph type="title"/>
          </p:nvPr>
        </p:nvSpPr>
        <p:spPr>
          <a:xfrm>
            <a:off x="105476" y="4177255"/>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Step 2</a:t>
            </a:r>
            <a:r>
              <a:rPr lang="en-US" sz="3100" b="1" dirty="0">
                <a:solidFill>
                  <a:srgbClr val="002060"/>
                </a:solidFill>
                <a:latin typeface="Times New Roman" panose="02020603050405020304" pitchFamily="18" charset="0"/>
                <a:cs typeface="Times New Roman" panose="02020603050405020304" pitchFamily="18" charset="0"/>
              </a:rPr>
              <a:t>: Do a literature review</a:t>
            </a:r>
            <a:r>
              <a:rPr lang="en-US" sz="3100" b="1" dirty="0" smtClean="0">
                <a:solidFill>
                  <a:srgbClr val="002060"/>
                </a:solidFill>
                <a:latin typeface="Times New Roman" panose="02020603050405020304" pitchFamily="18" charset="0"/>
                <a:cs typeface="Times New Roman" panose="02020603050405020304" pitchFamily="18" charset="0"/>
              </a:rPr>
              <a:t>.</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a:solidFill>
                  <a:srgbClr val="002060"/>
                </a:solidFill>
                <a:latin typeface="Times New Roman" panose="02020603050405020304" pitchFamily="18" charset="0"/>
                <a:cs typeface="Times New Roman" panose="02020603050405020304" pitchFamily="18" charset="0"/>
              </a:rPr>
              <a:t>Example: if </a:t>
            </a:r>
            <a:r>
              <a:rPr lang="en-US" sz="3100" b="1" dirty="0" smtClean="0">
                <a:solidFill>
                  <a:srgbClr val="002060"/>
                </a:solidFill>
                <a:latin typeface="Times New Roman" panose="02020603050405020304" pitchFamily="18" charset="0"/>
                <a:cs typeface="Times New Roman" panose="02020603050405020304" pitchFamily="18" charset="0"/>
              </a:rPr>
              <a:t>the </a:t>
            </a:r>
            <a:r>
              <a:rPr lang="en-US" sz="3100" b="1" dirty="0">
                <a:solidFill>
                  <a:srgbClr val="002060"/>
                </a:solidFill>
                <a:latin typeface="Times New Roman" panose="02020603050405020304" pitchFamily="18" charset="0"/>
                <a:cs typeface="Times New Roman" panose="02020603050405020304" pitchFamily="18" charset="0"/>
              </a:rPr>
              <a:t>research question focuses on how QAA measures the </a:t>
            </a:r>
            <a:r>
              <a:rPr lang="en-US" sz="3100" b="1" dirty="0" smtClean="0">
                <a:solidFill>
                  <a:srgbClr val="002060"/>
                </a:solidFill>
                <a:latin typeface="Times New Roman" panose="02020603050405020304" pitchFamily="18" charset="0"/>
                <a:cs typeface="Times New Roman" panose="02020603050405020304" pitchFamily="18" charset="0"/>
              </a:rPr>
              <a:t>Higher Educational Institutions, then:</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smtClean="0">
                <a:solidFill>
                  <a:srgbClr val="002060"/>
                </a:solidFill>
                <a:latin typeface="Times New Roman" panose="02020603050405020304" pitchFamily="18" charset="0"/>
                <a:cs typeface="Times New Roman" panose="02020603050405020304" pitchFamily="18" charset="0"/>
              </a:rPr>
              <a:t>-</a:t>
            </a:r>
            <a:r>
              <a:rPr lang="en-US" sz="3100" b="1" dirty="0" smtClean="0">
                <a:solidFill>
                  <a:srgbClr val="7030A0"/>
                </a:solidFill>
                <a:latin typeface="Times New Roman" panose="02020603050405020304" pitchFamily="18" charset="0"/>
                <a:cs typeface="Times New Roman" panose="02020603050405020304" pitchFamily="18" charset="0"/>
              </a:rPr>
              <a:t>Examine  the  </a:t>
            </a:r>
            <a:r>
              <a:rPr lang="en-US" sz="3100" b="1" dirty="0">
                <a:solidFill>
                  <a:srgbClr val="7030A0"/>
                </a:solidFill>
                <a:latin typeface="Times New Roman" panose="02020603050405020304" pitchFamily="18" charset="0"/>
                <a:cs typeface="Times New Roman" panose="02020603050405020304" pitchFamily="18" charset="0"/>
              </a:rPr>
              <a:t>literature </a:t>
            </a:r>
            <a:r>
              <a:rPr lang="en-US" sz="3100" b="1" dirty="0" smtClean="0">
                <a:solidFill>
                  <a:srgbClr val="7030A0"/>
                </a:solidFill>
                <a:latin typeface="Times New Roman" panose="02020603050405020304" pitchFamily="18" charset="0"/>
                <a:cs typeface="Times New Roman" panose="02020603050405020304" pitchFamily="18" charset="0"/>
              </a:rPr>
              <a:t> on the indicators used for assessment.</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a:t>
            </a:r>
            <a:r>
              <a:rPr lang="en-US" sz="3100" b="1" dirty="0">
                <a:solidFill>
                  <a:srgbClr val="7030A0"/>
                </a:solidFill>
                <a:latin typeface="Times New Roman" panose="02020603050405020304" pitchFamily="18" charset="0"/>
                <a:cs typeface="Times New Roman" panose="02020603050405020304" pitchFamily="18" charset="0"/>
              </a:rPr>
              <a:t>W</a:t>
            </a:r>
            <a:r>
              <a:rPr lang="en-US" sz="3100" b="1" dirty="0" smtClean="0">
                <a:solidFill>
                  <a:srgbClr val="7030A0"/>
                </a:solidFill>
                <a:latin typeface="Times New Roman" panose="02020603050405020304" pitchFamily="18" charset="0"/>
                <a:cs typeface="Times New Roman" panose="02020603050405020304" pitchFamily="18" charset="0"/>
              </a:rPr>
              <a:t>hat </a:t>
            </a:r>
            <a:r>
              <a:rPr lang="en-US" sz="3100" b="1" dirty="0">
                <a:solidFill>
                  <a:srgbClr val="7030A0"/>
                </a:solidFill>
                <a:latin typeface="Times New Roman" panose="02020603050405020304" pitchFamily="18" charset="0"/>
                <a:cs typeface="Times New Roman" panose="02020603050405020304" pitchFamily="18" charset="0"/>
              </a:rPr>
              <a:t>motivates u</a:t>
            </a:r>
            <a:r>
              <a:rPr lang="en-US" sz="3100" b="1" dirty="0" smtClean="0">
                <a:solidFill>
                  <a:srgbClr val="7030A0"/>
                </a:solidFill>
                <a:latin typeface="Times New Roman" panose="02020603050405020304" pitchFamily="18" charset="0"/>
                <a:cs typeface="Times New Roman" panose="02020603050405020304" pitchFamily="18" charset="0"/>
              </a:rPr>
              <a:t>niversities </a:t>
            </a:r>
            <a:r>
              <a:rPr lang="en-US" sz="3100" b="1" dirty="0">
                <a:solidFill>
                  <a:srgbClr val="7030A0"/>
                </a:solidFill>
                <a:latin typeface="Times New Roman" panose="02020603050405020304" pitchFamily="18" charset="0"/>
                <a:cs typeface="Times New Roman" panose="02020603050405020304" pitchFamily="18" charset="0"/>
              </a:rPr>
              <a:t>to turn </a:t>
            </a:r>
            <a:r>
              <a:rPr lang="en-US" sz="3100" b="1" dirty="0" smtClean="0">
                <a:solidFill>
                  <a:srgbClr val="7030A0"/>
                </a:solidFill>
                <a:latin typeface="Times New Roman" panose="02020603050405020304" pitchFamily="18" charset="0"/>
                <a:cs typeface="Times New Roman" panose="02020603050405020304" pitchFamily="18" charset="0"/>
              </a:rPr>
              <a:t>to satisfy these indicators?</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How </a:t>
            </a:r>
            <a:r>
              <a:rPr lang="en-US" sz="3100" b="1" dirty="0">
                <a:solidFill>
                  <a:srgbClr val="7030A0"/>
                </a:solidFill>
                <a:latin typeface="Times New Roman" panose="02020603050405020304" pitchFamily="18" charset="0"/>
                <a:cs typeface="Times New Roman" panose="02020603050405020304" pitchFamily="18" charset="0"/>
              </a:rPr>
              <a:t>many </a:t>
            </a:r>
            <a:r>
              <a:rPr lang="en-US" sz="3100" b="1" dirty="0" smtClean="0">
                <a:solidFill>
                  <a:srgbClr val="7030A0"/>
                </a:solidFill>
                <a:latin typeface="Times New Roman" panose="02020603050405020304" pitchFamily="18" charset="0"/>
                <a:cs typeface="Times New Roman" panose="02020603050405020304" pitchFamily="18" charset="0"/>
              </a:rPr>
              <a:t>universities deal with QAA?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Where </a:t>
            </a:r>
            <a:r>
              <a:rPr lang="en-US" sz="3100" b="1" dirty="0">
                <a:solidFill>
                  <a:srgbClr val="7030A0"/>
                </a:solidFill>
                <a:latin typeface="Times New Roman" panose="02020603050405020304" pitchFamily="18" charset="0"/>
                <a:cs typeface="Times New Roman" panose="02020603050405020304" pitchFamily="18" charset="0"/>
              </a:rPr>
              <a:t>do most </a:t>
            </a:r>
            <a:r>
              <a:rPr lang="en-US" sz="3100" b="1" dirty="0" smtClean="0">
                <a:solidFill>
                  <a:srgbClr val="7030A0"/>
                </a:solidFill>
                <a:latin typeface="Times New Roman" panose="02020603050405020304" pitchFamily="18" charset="0"/>
                <a:cs typeface="Times New Roman" panose="02020603050405020304" pitchFamily="18" charset="0"/>
              </a:rPr>
              <a:t>QAA work? (Private or Public).</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(Doing  this  will  help </a:t>
            </a:r>
            <a:r>
              <a:rPr lang="en-US" sz="3100" b="1" dirty="0">
                <a:solidFill>
                  <a:srgbClr val="7030A0"/>
                </a:solidFill>
                <a:latin typeface="Times New Roman" panose="02020603050405020304" pitchFamily="18" charset="0"/>
                <a:cs typeface="Times New Roman" panose="02020603050405020304" pitchFamily="18" charset="0"/>
              </a:rPr>
              <a:t>you refine your question and give you the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base  you  </a:t>
            </a:r>
            <a:r>
              <a:rPr lang="en-US" sz="3100" b="1" dirty="0">
                <a:solidFill>
                  <a:srgbClr val="7030A0"/>
                </a:solidFill>
                <a:latin typeface="Times New Roman" panose="02020603050405020304" pitchFamily="18" charset="0"/>
                <a:cs typeface="Times New Roman" panose="02020603050405020304" pitchFamily="18" charset="0"/>
              </a:rPr>
              <a:t>need </a:t>
            </a:r>
            <a:r>
              <a:rPr lang="en-US" sz="3100" b="1" dirty="0" smtClean="0">
                <a:solidFill>
                  <a:srgbClr val="7030A0"/>
                </a:solidFill>
                <a:latin typeface="Times New Roman" panose="02020603050405020304" pitchFamily="18" charset="0"/>
                <a:cs typeface="Times New Roman" panose="02020603050405020304" pitchFamily="18" charset="0"/>
              </a:rPr>
              <a:t> for  your  own  </a:t>
            </a:r>
            <a:r>
              <a:rPr lang="en-US" sz="3100" b="1" dirty="0">
                <a:solidFill>
                  <a:srgbClr val="7030A0"/>
                </a:solidFill>
                <a:latin typeface="Times New Roman" panose="02020603050405020304" pitchFamily="18" charset="0"/>
                <a:cs typeface="Times New Roman" panose="02020603050405020304" pitchFamily="18" charset="0"/>
              </a:rPr>
              <a:t>research. </a:t>
            </a:r>
            <a:r>
              <a:rPr lang="en-US" sz="3100" b="1" dirty="0" smtClean="0">
                <a:solidFill>
                  <a:srgbClr val="7030A0"/>
                </a:solidFill>
                <a:latin typeface="Times New Roman" panose="02020603050405020304" pitchFamily="18" charset="0"/>
                <a:cs typeface="Times New Roman" panose="02020603050405020304" pitchFamily="18" charset="0"/>
              </a:rPr>
              <a:t>It  </a:t>
            </a:r>
            <a:r>
              <a:rPr lang="en-US" sz="3100" b="1" dirty="0">
                <a:solidFill>
                  <a:srgbClr val="7030A0"/>
                </a:solidFill>
                <a:latin typeface="Times New Roman" panose="02020603050405020304" pitchFamily="18" charset="0"/>
                <a:cs typeface="Times New Roman" panose="02020603050405020304" pitchFamily="18" charset="0"/>
              </a:rPr>
              <a:t>will also give you a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FF0000"/>
                </a:solidFill>
                <a:latin typeface="Times New Roman" panose="02020603050405020304" pitchFamily="18" charset="0"/>
                <a:cs typeface="Times New Roman" panose="02020603050405020304" pitchFamily="18" charset="0"/>
              </a:rPr>
              <a:t>sense  of  the  variables  that  might  </a:t>
            </a:r>
            <a:r>
              <a:rPr lang="en-US" sz="3100" b="1" dirty="0">
                <a:solidFill>
                  <a:srgbClr val="FF0000"/>
                </a:solidFill>
                <a:latin typeface="Times New Roman" panose="02020603050405020304" pitchFamily="18" charset="0"/>
                <a:cs typeface="Times New Roman" panose="02020603050405020304" pitchFamily="18" charset="0"/>
              </a:rPr>
              <a:t>impact your research (e.g., </a:t>
            </a:r>
            <a:r>
              <a:rPr lang="en-US" sz="3100" b="1" dirty="0" smtClean="0">
                <a:solidFill>
                  <a:srgbClr val="FF0000"/>
                </a:solidFill>
                <a:latin typeface="Times New Roman" panose="02020603050405020304" pitchFamily="18" charset="0"/>
                <a:cs typeface="Times New Roman" panose="02020603050405020304" pitchFamily="18" charset="0"/>
              </a:rPr>
              <a:t/>
            </a:r>
            <a:br>
              <a:rPr lang="en-US" sz="3100" b="1" dirty="0" smtClean="0">
                <a:solidFill>
                  <a:srgbClr val="FF0000"/>
                </a:solidFill>
                <a:latin typeface="Times New Roman" panose="02020603050405020304" pitchFamily="18" charset="0"/>
                <a:cs typeface="Times New Roman" panose="02020603050405020304" pitchFamily="18" charset="0"/>
              </a:rPr>
            </a:b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smtClean="0">
                <a:solidFill>
                  <a:srgbClr val="FF0000"/>
                </a:solidFill>
                <a:latin typeface="Times New Roman" panose="02020603050405020304" pitchFamily="18" charset="0"/>
                <a:cs typeface="Times New Roman" panose="02020603050405020304" pitchFamily="18" charset="0"/>
              </a:rPr>
              <a:t> Private  or  public universities, international  or  local,  staff  or </a:t>
            </a:r>
            <a:br>
              <a:rPr lang="en-US" sz="3100" b="1" dirty="0" smtClean="0">
                <a:solidFill>
                  <a:srgbClr val="FF0000"/>
                </a:solidFill>
                <a:latin typeface="Times New Roman" panose="02020603050405020304" pitchFamily="18" charset="0"/>
                <a:cs typeface="Times New Roman" panose="02020603050405020304" pitchFamily="18" charset="0"/>
              </a:rPr>
            </a:br>
            <a:r>
              <a:rPr lang="en-US" sz="3100" b="1" dirty="0">
                <a:solidFill>
                  <a:srgbClr val="FF0000"/>
                </a:solidFill>
                <a:latin typeface="Times New Roman" panose="02020603050405020304" pitchFamily="18" charset="0"/>
                <a:cs typeface="Times New Roman" panose="02020603050405020304" pitchFamily="18" charset="0"/>
              </a:rPr>
              <a:t> </a:t>
            </a:r>
            <a:r>
              <a:rPr lang="en-US" sz="3100" b="1" dirty="0" smtClean="0">
                <a:solidFill>
                  <a:srgbClr val="FF0000"/>
                </a:solidFill>
                <a:latin typeface="Times New Roman" panose="02020603050405020304" pitchFamily="18" charset="0"/>
                <a:cs typeface="Times New Roman" panose="02020603050405020304" pitchFamily="18" charset="0"/>
              </a:rPr>
              <a:t> faculty, students, admin etc.) </a:t>
            </a:r>
            <a:r>
              <a:rPr lang="en-US" sz="3100" b="1" dirty="0">
                <a:solidFill>
                  <a:srgbClr val="7030A0"/>
                </a:solidFill>
                <a:latin typeface="Times New Roman" panose="02020603050405020304" pitchFamily="18" charset="0"/>
                <a:cs typeface="Times New Roman" panose="02020603050405020304" pitchFamily="18" charset="0"/>
              </a:rPr>
              <a:t>and that you will need to take into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consideration </a:t>
            </a:r>
            <a:r>
              <a:rPr lang="en-US" sz="3100" b="1" dirty="0">
                <a:solidFill>
                  <a:srgbClr val="7030A0"/>
                </a:solidFill>
                <a:latin typeface="Times New Roman" panose="02020603050405020304" pitchFamily="18" charset="0"/>
                <a:cs typeface="Times New Roman" panose="02020603050405020304" pitchFamily="18" charset="0"/>
              </a:rPr>
              <a:t>in your </a:t>
            </a:r>
            <a:r>
              <a:rPr lang="en-US" sz="3100" b="1" dirty="0" smtClean="0">
                <a:solidFill>
                  <a:srgbClr val="7030A0"/>
                </a:solidFill>
                <a:latin typeface="Times New Roman" panose="02020603050405020304" pitchFamily="18" charset="0"/>
                <a:cs typeface="Times New Roman" panose="02020603050405020304" pitchFamily="18" charset="0"/>
              </a:rPr>
              <a:t>own study.</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a:t>
            </a:r>
            <a:r>
              <a:rPr lang="en-US" sz="3100" b="1" dirty="0">
                <a:solidFill>
                  <a:srgbClr val="7030A0"/>
                </a:solidFill>
                <a:latin typeface="Times New Roman" panose="02020603050405020304" pitchFamily="18" charset="0"/>
                <a:cs typeface="Times New Roman" panose="02020603050405020304" pitchFamily="18" charset="0"/>
              </a:rPr>
              <a:t/>
            </a:r>
            <a:br>
              <a:rPr lang="en-US" sz="3100" b="1" dirty="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endParaRPr lang="en-US" sz="27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243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21987" y="477109"/>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8</a:t>
            </a:fld>
            <a:endParaRPr lang="en-US">
              <a:solidFill>
                <a:prstClr val="black">
                  <a:tint val="75000"/>
                </a:prstClr>
              </a:solidFill>
            </a:endParaRPr>
          </a:p>
        </p:txBody>
      </p:sp>
      <p:sp>
        <p:nvSpPr>
          <p:cNvPr id="3" name="Title 2"/>
          <p:cNvSpPr>
            <a:spLocks noGrp="1"/>
          </p:cNvSpPr>
          <p:nvPr>
            <p:ph type="title"/>
          </p:nvPr>
        </p:nvSpPr>
        <p:spPr>
          <a:xfrm>
            <a:off x="121987" y="2767673"/>
            <a:ext cx="10385110"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Step 3</a:t>
            </a:r>
            <a:r>
              <a:rPr lang="en-US" sz="3100" b="1" dirty="0">
                <a:solidFill>
                  <a:srgbClr val="002060"/>
                </a:solidFill>
                <a:latin typeface="Times New Roman" panose="02020603050405020304" pitchFamily="18" charset="0"/>
                <a:cs typeface="Times New Roman" panose="02020603050405020304" pitchFamily="18" charset="0"/>
              </a:rPr>
              <a:t>: Evaluate </a:t>
            </a:r>
            <a:r>
              <a:rPr lang="en-US" sz="3100" b="1" dirty="0" smtClean="0">
                <a:solidFill>
                  <a:srgbClr val="002060"/>
                </a:solidFill>
                <a:latin typeface="Times New Roman" panose="02020603050405020304" pitchFamily="18" charset="0"/>
                <a:cs typeface="Times New Roman" panose="02020603050405020304" pitchFamily="18" charset="0"/>
              </a:rPr>
              <a:t> whether  qualitative </a:t>
            </a:r>
            <a:r>
              <a:rPr lang="en-US" sz="3100" b="1" dirty="0">
                <a:solidFill>
                  <a:srgbClr val="002060"/>
                </a:solidFill>
                <a:latin typeface="Times New Roman" panose="02020603050405020304" pitchFamily="18" charset="0"/>
                <a:cs typeface="Times New Roman" panose="02020603050405020304" pitchFamily="18" charset="0"/>
              </a:rPr>
              <a:t>research is the right fit </a:t>
            </a:r>
            <a:r>
              <a:rPr lang="en-US" sz="3100" b="1" dirty="0" smtClean="0">
                <a:solidFill>
                  <a:srgbClr val="002060"/>
                </a:solidFill>
                <a:latin typeface="Times New Roman" panose="02020603050405020304" pitchFamily="18" charset="0"/>
                <a:cs typeface="Times New Roman" panose="02020603050405020304" pitchFamily="18" charset="0"/>
              </a:rPr>
              <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a:solidFill>
                  <a:srgbClr val="002060"/>
                </a:solidFill>
                <a:latin typeface="Times New Roman" panose="02020603050405020304" pitchFamily="18" charset="0"/>
                <a:cs typeface="Times New Roman" panose="02020603050405020304" pitchFamily="18" charset="0"/>
              </a:rPr>
              <a:t> </a:t>
            </a:r>
            <a:r>
              <a:rPr lang="en-US" sz="3100" b="1" dirty="0" smtClean="0">
                <a:solidFill>
                  <a:srgbClr val="002060"/>
                </a:solidFill>
                <a:latin typeface="Times New Roman" panose="02020603050405020304" pitchFamily="18" charset="0"/>
                <a:cs typeface="Times New Roman" panose="02020603050405020304" pitchFamily="18" charset="0"/>
              </a:rPr>
              <a:t>            for your </a:t>
            </a:r>
            <a:r>
              <a:rPr lang="en-US" sz="3100" b="1" dirty="0">
                <a:solidFill>
                  <a:srgbClr val="002060"/>
                </a:solidFill>
                <a:latin typeface="Times New Roman" panose="02020603050405020304" pitchFamily="18" charset="0"/>
                <a:cs typeface="Times New Roman" panose="02020603050405020304" pitchFamily="18" charset="0"/>
              </a:rPr>
              <a:t>research question.</a:t>
            </a:r>
            <a:r>
              <a:rPr lang="en-US" sz="3100" b="1" dirty="0" smtClean="0">
                <a:solidFill>
                  <a:srgbClr val="002060"/>
                </a:solidFill>
                <a:latin typeface="Times New Roman" panose="02020603050405020304" pitchFamily="18" charset="0"/>
                <a:cs typeface="Times New Roman" panose="02020603050405020304" pitchFamily="18" charset="0"/>
              </a:rPr>
              <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Qualitative  methods  </a:t>
            </a:r>
            <a:r>
              <a:rPr lang="en-US" sz="3100" b="1" dirty="0">
                <a:solidFill>
                  <a:srgbClr val="7030A0"/>
                </a:solidFill>
                <a:latin typeface="Times New Roman" panose="02020603050405020304" pitchFamily="18" charset="0"/>
                <a:cs typeface="Times New Roman" panose="02020603050405020304" pitchFamily="18" charset="0"/>
              </a:rPr>
              <a:t>are useful when </a:t>
            </a:r>
            <a:r>
              <a:rPr lang="en-US" sz="3100" b="1" dirty="0" smtClean="0">
                <a:solidFill>
                  <a:srgbClr val="7030A0"/>
                </a:solidFill>
                <a:latin typeface="Times New Roman" panose="02020603050405020304" pitchFamily="18" charset="0"/>
                <a:cs typeface="Times New Roman" panose="02020603050405020304" pitchFamily="18" charset="0"/>
              </a:rPr>
              <a:t>a question cannot be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answered </a:t>
            </a:r>
            <a:r>
              <a:rPr lang="en-US" sz="3100" b="1" dirty="0">
                <a:solidFill>
                  <a:srgbClr val="7030A0"/>
                </a:solidFill>
                <a:latin typeface="Times New Roman" panose="02020603050405020304" pitchFamily="18" charset="0"/>
                <a:cs typeface="Times New Roman" panose="02020603050405020304" pitchFamily="18" charset="0"/>
              </a:rPr>
              <a:t>by a simple </a:t>
            </a:r>
            <a:r>
              <a:rPr lang="en-US" sz="3100" b="1" dirty="0" smtClean="0">
                <a:solidFill>
                  <a:srgbClr val="7030A0"/>
                </a:solidFill>
                <a:latin typeface="Times New Roman" panose="02020603050405020304" pitchFamily="18" charset="0"/>
                <a:cs typeface="Times New Roman" panose="02020603050405020304" pitchFamily="18" charset="0"/>
              </a:rPr>
              <a:t>“ Yes” or “No” Hypothesis.</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Often </a:t>
            </a:r>
            <a:r>
              <a:rPr lang="en-US" sz="3100" b="1" dirty="0">
                <a:solidFill>
                  <a:srgbClr val="7030A0"/>
                </a:solidFill>
                <a:latin typeface="Times New Roman" panose="02020603050405020304" pitchFamily="18" charset="0"/>
                <a:cs typeface="Times New Roman" panose="02020603050405020304" pitchFamily="18" charset="0"/>
              </a:rPr>
              <a:t>qualitative research is especially useful for answering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a:t>
            </a:r>
            <a:r>
              <a:rPr lang="en-US" sz="3100" b="1" dirty="0">
                <a:solidFill>
                  <a:srgbClr val="7030A0"/>
                </a:solidFill>
                <a:latin typeface="Times New Roman" panose="02020603050405020304" pitchFamily="18" charset="0"/>
                <a:cs typeface="Times New Roman" panose="02020603050405020304" pitchFamily="18" charset="0"/>
              </a:rPr>
              <a:t>how" </a:t>
            </a:r>
            <a:r>
              <a:rPr lang="en-US" sz="3100" b="1" dirty="0" smtClean="0">
                <a:solidFill>
                  <a:srgbClr val="7030A0"/>
                </a:solidFill>
                <a:latin typeface="Times New Roman" panose="02020603050405020304" pitchFamily="18" charset="0"/>
                <a:cs typeface="Times New Roman" panose="02020603050405020304" pitchFamily="18" charset="0"/>
              </a:rPr>
              <a:t>“ when” or </a:t>
            </a:r>
            <a:r>
              <a:rPr lang="en-US" sz="3100" b="1" dirty="0">
                <a:solidFill>
                  <a:srgbClr val="7030A0"/>
                </a:solidFill>
                <a:latin typeface="Times New Roman" panose="02020603050405020304" pitchFamily="18" charset="0"/>
                <a:cs typeface="Times New Roman" panose="02020603050405020304" pitchFamily="18" charset="0"/>
              </a:rPr>
              <a:t>"what" questions</a:t>
            </a:r>
            <a:r>
              <a:rPr lang="en-US" sz="3100" b="1" dirty="0" smtClean="0">
                <a:solidFill>
                  <a:srgbClr val="7030A0"/>
                </a:solidFill>
                <a:latin typeface="Times New Roman" panose="02020603050405020304" pitchFamily="18" charset="0"/>
                <a:cs typeface="Times New Roman" panose="02020603050405020304" pitchFamily="18" charset="0"/>
              </a:rPr>
              <a:t>.</a:t>
            </a:r>
            <a:br>
              <a:rPr lang="en-US" sz="3100" b="1" dirty="0" smtClean="0">
                <a:solidFill>
                  <a:srgbClr val="7030A0"/>
                </a:solidFill>
                <a:latin typeface="Times New Roman" panose="02020603050405020304" pitchFamily="18" charset="0"/>
                <a:cs typeface="Times New Roman" panose="02020603050405020304" pitchFamily="18" charset="0"/>
              </a:rPr>
            </a:br>
            <a:endParaRPr lang="en-US" sz="2700" b="1" dirty="0">
              <a:solidFill>
                <a:srgbClr val="7030A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0" y="0"/>
            <a:ext cx="2128387" cy="1563035"/>
          </a:xfrm>
          <a:prstGeom prst="rect">
            <a:avLst/>
          </a:prstGeom>
        </p:spPr>
      </p:pic>
    </p:spTree>
    <p:extLst>
      <p:ext uri="{BB962C8B-B14F-4D97-AF65-F5344CB8AC3E}">
        <p14:creationId xmlns:p14="http://schemas.microsoft.com/office/powerpoint/2010/main" val="1115018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121987" y="477109"/>
            <a:ext cx="10352088" cy="303997"/>
          </a:xfrm>
          <a:prstGeom prst="rect">
            <a:avLst/>
          </a:prstGeom>
        </p:spPr>
        <p:txBody>
          <a:bodyPr lIns="121789" tIns="60894" rIns="121789" bIns="60894" anchor="ctr">
            <a:noAutofit/>
          </a:bodyPr>
          <a:lstStyle>
            <a:lvl1pPr algn="l" rtl="0" eaLnBrk="0" fontAlgn="base" hangingPunct="0">
              <a:spcBef>
                <a:spcPct val="0"/>
              </a:spcBef>
              <a:spcAft>
                <a:spcPct val="0"/>
              </a:spcAft>
              <a:defRPr sz="57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5700">
                <a:solidFill>
                  <a:srgbClr val="572314"/>
                </a:solidFill>
                <a:latin typeface="Gill Sans MT" pitchFamily="34" charset="0"/>
              </a:defRPr>
            </a:lvl2pPr>
            <a:lvl3pPr algn="l" rtl="0" eaLnBrk="0" fontAlgn="base" hangingPunct="0">
              <a:spcBef>
                <a:spcPct val="0"/>
              </a:spcBef>
              <a:spcAft>
                <a:spcPct val="0"/>
              </a:spcAft>
              <a:defRPr sz="5700">
                <a:solidFill>
                  <a:srgbClr val="572314"/>
                </a:solidFill>
                <a:latin typeface="Gill Sans MT" pitchFamily="34" charset="0"/>
              </a:defRPr>
            </a:lvl3pPr>
            <a:lvl4pPr algn="l" rtl="0" eaLnBrk="0" fontAlgn="base" hangingPunct="0">
              <a:spcBef>
                <a:spcPct val="0"/>
              </a:spcBef>
              <a:spcAft>
                <a:spcPct val="0"/>
              </a:spcAft>
              <a:defRPr sz="5700">
                <a:solidFill>
                  <a:srgbClr val="572314"/>
                </a:solidFill>
                <a:latin typeface="Gill Sans MT" pitchFamily="34" charset="0"/>
              </a:defRPr>
            </a:lvl4pPr>
            <a:lvl5pPr algn="l" rtl="0" eaLnBrk="0" fontAlgn="base" hangingPunct="0">
              <a:spcBef>
                <a:spcPct val="0"/>
              </a:spcBef>
              <a:spcAft>
                <a:spcPct val="0"/>
              </a:spcAft>
              <a:defRPr sz="5700">
                <a:solidFill>
                  <a:srgbClr val="572314"/>
                </a:solidFill>
                <a:latin typeface="Gill Sans MT" pitchFamily="34" charset="0"/>
              </a:defRPr>
            </a:lvl5pPr>
            <a:lvl6pPr marL="457200" algn="l" rtl="0" fontAlgn="base">
              <a:spcBef>
                <a:spcPct val="0"/>
              </a:spcBef>
              <a:spcAft>
                <a:spcPct val="0"/>
              </a:spcAft>
              <a:defRPr sz="5700">
                <a:solidFill>
                  <a:srgbClr val="572314"/>
                </a:solidFill>
                <a:latin typeface="Gill Sans MT" pitchFamily="34" charset="0"/>
              </a:defRPr>
            </a:lvl6pPr>
            <a:lvl7pPr marL="914400" algn="l" rtl="0" fontAlgn="base">
              <a:spcBef>
                <a:spcPct val="0"/>
              </a:spcBef>
              <a:spcAft>
                <a:spcPct val="0"/>
              </a:spcAft>
              <a:defRPr sz="5700">
                <a:solidFill>
                  <a:srgbClr val="572314"/>
                </a:solidFill>
                <a:latin typeface="Gill Sans MT" pitchFamily="34" charset="0"/>
              </a:defRPr>
            </a:lvl7pPr>
            <a:lvl8pPr marL="1371600" algn="l" rtl="0" fontAlgn="base">
              <a:spcBef>
                <a:spcPct val="0"/>
              </a:spcBef>
              <a:spcAft>
                <a:spcPct val="0"/>
              </a:spcAft>
              <a:defRPr sz="5700">
                <a:solidFill>
                  <a:srgbClr val="572314"/>
                </a:solidFill>
                <a:latin typeface="Gill Sans MT" pitchFamily="34" charset="0"/>
              </a:defRPr>
            </a:lvl8pPr>
            <a:lvl9pPr marL="1828800" algn="l" rtl="0" fontAlgn="base">
              <a:spcBef>
                <a:spcPct val="0"/>
              </a:spcBef>
              <a:spcAft>
                <a:spcPct val="0"/>
              </a:spcAft>
              <a:defRPr sz="5700">
                <a:solidFill>
                  <a:srgbClr val="572314"/>
                </a:solidFill>
                <a:latin typeface="Gill Sans MT" pitchFamily="34" charset="0"/>
              </a:defRPr>
            </a:lvl9pPr>
            <a:extLst/>
          </a:lstStyle>
          <a:p>
            <a:pPr algn="ctr" defTabSz="914400">
              <a:defRPr/>
            </a:pPr>
            <a:r>
              <a:rPr lang="en-US" sz="3200" b="1" dirty="0" smtClean="0">
                <a:solidFill>
                  <a:srgbClr val="6699FF"/>
                </a:solidFill>
                <a:latin typeface="Gill Sans MT"/>
              </a:rPr>
              <a:t>How to do Qualitative Research</a:t>
            </a:r>
            <a:endParaRPr lang="en-US" sz="3200" b="1" dirty="0">
              <a:solidFill>
                <a:srgbClr val="6699FF"/>
              </a:solidFill>
              <a:latin typeface="Gill Sans MT"/>
            </a:endParaRPr>
          </a:p>
        </p:txBody>
      </p:sp>
      <p:sp>
        <p:nvSpPr>
          <p:cNvPr id="4" name="Footer Placeholder 3"/>
          <p:cNvSpPr>
            <a:spLocks noGrp="1"/>
          </p:cNvSpPr>
          <p:nvPr>
            <p:ph type="ftr" sz="quarter" idx="11"/>
          </p:nvPr>
        </p:nvSpPr>
        <p:spPr>
          <a:xfrm>
            <a:off x="0" y="7105062"/>
            <a:ext cx="3384735" cy="402652"/>
          </a:xfrm>
        </p:spPr>
        <p:txBody>
          <a:bodyPr/>
          <a:lstStyle/>
          <a:p>
            <a:r>
              <a:rPr lang="es-ES" dirty="0" smtClean="0">
                <a:solidFill>
                  <a:prstClr val="black">
                    <a:tint val="75000"/>
                  </a:prstClr>
                </a:solidFill>
              </a:rPr>
              <a:t>Dr. Said T. EL Hajjar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651429-E0A7-0846-B934-C586E3791066}" type="slidenum">
              <a:rPr lang="en-US" smtClean="0">
                <a:solidFill>
                  <a:prstClr val="black">
                    <a:tint val="75000"/>
                  </a:prstClr>
                </a:solidFill>
              </a:rPr>
              <a:pPr/>
              <a:t>9</a:t>
            </a:fld>
            <a:endParaRPr lang="en-US">
              <a:solidFill>
                <a:prstClr val="black">
                  <a:tint val="75000"/>
                </a:prstClr>
              </a:solidFill>
            </a:endParaRPr>
          </a:p>
        </p:txBody>
      </p:sp>
      <p:sp>
        <p:nvSpPr>
          <p:cNvPr id="3" name="Title 2"/>
          <p:cNvSpPr>
            <a:spLocks noGrp="1"/>
          </p:cNvSpPr>
          <p:nvPr>
            <p:ph type="title"/>
          </p:nvPr>
        </p:nvSpPr>
        <p:spPr>
          <a:xfrm>
            <a:off x="88965" y="2767673"/>
            <a:ext cx="10194287" cy="2159985"/>
          </a:xfrm>
        </p:spPr>
        <p:txBody>
          <a:bodyPr>
            <a:normAutofit fontScale="90000"/>
          </a:bodyPr>
          <a:lstStyle/>
          <a:p>
            <a:pPr marL="342900" indent="-342900" algn="l">
              <a:buFont typeface="Wingdings" panose="05000000000000000000" pitchFamily="2" charset="2"/>
              <a:buChar char="Ø"/>
            </a:pPr>
            <a:r>
              <a:rPr lang="en-US" sz="3100" b="1" dirty="0" smtClean="0">
                <a:solidFill>
                  <a:srgbClr val="002060"/>
                </a:solidFill>
                <a:latin typeface="Times New Roman" panose="02020603050405020304" pitchFamily="18" charset="0"/>
                <a:cs typeface="Times New Roman" panose="02020603050405020304" pitchFamily="18" charset="0"/>
              </a:rPr>
              <a:t>Step 3</a:t>
            </a:r>
            <a:r>
              <a:rPr lang="en-US" sz="3100" b="1" dirty="0">
                <a:solidFill>
                  <a:srgbClr val="002060"/>
                </a:solidFill>
                <a:latin typeface="Times New Roman" panose="02020603050405020304" pitchFamily="18" charset="0"/>
                <a:cs typeface="Times New Roman" panose="02020603050405020304" pitchFamily="18" charset="0"/>
              </a:rPr>
              <a:t>: Evaluate whether qualitative research is the right fit for your research question</a:t>
            </a:r>
            <a:r>
              <a:rPr lang="en-US" sz="3100" b="1" dirty="0" smtClean="0">
                <a:solidFill>
                  <a:srgbClr val="002060"/>
                </a:solidFill>
                <a:latin typeface="Times New Roman" panose="02020603050405020304" pitchFamily="18" charset="0"/>
                <a:cs typeface="Times New Roman" panose="02020603050405020304" pitchFamily="18" charset="0"/>
              </a:rPr>
              <a:t>.</a:t>
            </a:r>
            <a:br>
              <a:rPr lang="en-US" sz="3100" b="1" dirty="0" smtClean="0">
                <a:solidFill>
                  <a:srgbClr val="002060"/>
                </a:solidFill>
                <a:latin typeface="Times New Roman" panose="02020603050405020304" pitchFamily="18" charset="0"/>
                <a:cs typeface="Times New Roman" panose="02020603050405020304" pitchFamily="18" charset="0"/>
              </a:rPr>
            </a:br>
            <a:r>
              <a:rPr lang="en-US" sz="3100" b="1" dirty="0">
                <a:solidFill>
                  <a:srgbClr val="002060"/>
                </a:solidFill>
                <a:latin typeface="Times New Roman" panose="02020603050405020304" pitchFamily="18" charset="0"/>
                <a:cs typeface="Times New Roman" panose="02020603050405020304" pitchFamily="18" charset="0"/>
              </a:rPr>
              <a:t/>
            </a:r>
            <a:br>
              <a:rPr lang="en-US" sz="3100" b="1" dirty="0">
                <a:solidFill>
                  <a:srgbClr val="002060"/>
                </a:solidFill>
                <a:latin typeface="Times New Roman" panose="02020603050405020304" pitchFamily="18" charset="0"/>
                <a:cs typeface="Times New Roman" panose="02020603050405020304" pitchFamily="18" charset="0"/>
              </a:rPr>
            </a:br>
            <a:r>
              <a:rPr lang="en-US" sz="3100" b="1" dirty="0" smtClean="0">
                <a:solidFill>
                  <a:srgbClr val="7030A0"/>
                </a:solidFill>
                <a:latin typeface="Times New Roman" panose="02020603050405020304" pitchFamily="18" charset="0"/>
                <a:cs typeface="Times New Roman" panose="02020603050405020304" pitchFamily="18" charset="0"/>
              </a:rPr>
              <a:t>* Ex.  If  your  research  question  is  “ What   values  QAA  has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added  to  Higher  Educational  Institutions ? ", that  is  not  </a:t>
            </a:r>
            <a:r>
              <a:rPr lang="en-US" sz="3100" b="1" dirty="0">
                <a:solidFill>
                  <a:srgbClr val="7030A0"/>
                </a:solidFill>
                <a:latin typeface="Times New Roman" panose="02020603050405020304" pitchFamily="18" charset="0"/>
                <a:cs typeface="Times New Roman" panose="02020603050405020304" pitchFamily="18" charset="0"/>
              </a:rPr>
              <a:t>a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question that can </a:t>
            </a:r>
            <a:r>
              <a:rPr lang="en-US" sz="3100" b="1" dirty="0">
                <a:solidFill>
                  <a:srgbClr val="7030A0"/>
                </a:solidFill>
                <a:latin typeface="Times New Roman" panose="02020603050405020304" pitchFamily="18" charset="0"/>
                <a:cs typeface="Times New Roman" panose="02020603050405020304" pitchFamily="18" charset="0"/>
              </a:rPr>
              <a:t>be answered with a 'yes' or 'no</a:t>
            </a:r>
            <a:r>
              <a:rPr lang="en-US" sz="3100" b="1" dirty="0" smtClean="0">
                <a:solidFill>
                  <a:srgbClr val="7030A0"/>
                </a:solidFill>
                <a:latin typeface="Times New Roman" panose="02020603050405020304" pitchFamily="18" charset="0"/>
                <a:cs typeface="Times New Roman" panose="02020603050405020304" pitchFamily="18" charset="0"/>
              </a:rPr>
              <a:t>'. This </a:t>
            </a:r>
            <a:r>
              <a:rPr lang="en-US" sz="3100" b="1" dirty="0">
                <a:solidFill>
                  <a:srgbClr val="7030A0"/>
                </a:solidFill>
                <a:latin typeface="Times New Roman" panose="02020603050405020304" pitchFamily="18" charset="0"/>
                <a:cs typeface="Times New Roman" panose="02020603050405020304" pitchFamily="18" charset="0"/>
              </a:rPr>
              <a:t>means </a:t>
            </a:r>
            <a:r>
              <a:rPr lang="en-US" sz="3100" b="1" dirty="0" smtClean="0">
                <a:solidFill>
                  <a:srgbClr val="7030A0"/>
                </a:solidFill>
                <a:latin typeface="Times New Roman" panose="02020603050405020304" pitchFamily="18" charset="0"/>
                <a:cs typeface="Times New Roman" panose="02020603050405020304" pitchFamily="18" charset="0"/>
              </a:rPr>
              <a:t/>
            </a:r>
            <a:br>
              <a:rPr lang="en-US" sz="3100" b="1" dirty="0" smtClean="0">
                <a:solidFill>
                  <a:srgbClr val="7030A0"/>
                </a:solidFill>
                <a:latin typeface="Times New Roman" panose="02020603050405020304" pitchFamily="18" charset="0"/>
                <a:cs typeface="Times New Roman" panose="02020603050405020304" pitchFamily="18" charset="0"/>
              </a:rPr>
            </a:br>
            <a:r>
              <a:rPr lang="en-US" sz="3100" b="1" dirty="0">
                <a:solidFill>
                  <a:srgbClr val="7030A0"/>
                </a:solidFill>
                <a:latin typeface="Times New Roman" panose="02020603050405020304" pitchFamily="18" charset="0"/>
                <a:cs typeface="Times New Roman" panose="02020603050405020304" pitchFamily="18" charset="0"/>
              </a:rPr>
              <a:t> </a:t>
            </a:r>
            <a:r>
              <a:rPr lang="en-US" sz="3100" b="1" dirty="0" smtClean="0">
                <a:solidFill>
                  <a:srgbClr val="7030A0"/>
                </a:solidFill>
                <a:latin typeface="Times New Roman" panose="02020603050405020304" pitchFamily="18" charset="0"/>
                <a:cs typeface="Times New Roman" panose="02020603050405020304" pitchFamily="18" charset="0"/>
              </a:rPr>
              <a:t>  that qualitative </a:t>
            </a:r>
            <a:r>
              <a:rPr lang="en-US" sz="3100" b="1" dirty="0">
                <a:solidFill>
                  <a:srgbClr val="7030A0"/>
                </a:solidFill>
                <a:latin typeface="Times New Roman" panose="02020603050405020304" pitchFamily="18" charset="0"/>
                <a:cs typeface="Times New Roman" panose="02020603050405020304" pitchFamily="18" charset="0"/>
              </a:rPr>
              <a:t>research is the best </a:t>
            </a:r>
            <a:r>
              <a:rPr lang="en-US" sz="3100" b="1" dirty="0" smtClean="0">
                <a:solidFill>
                  <a:srgbClr val="7030A0"/>
                </a:solidFill>
                <a:latin typeface="Times New Roman" panose="02020603050405020304" pitchFamily="18" charset="0"/>
                <a:cs typeface="Times New Roman" panose="02020603050405020304" pitchFamily="18" charset="0"/>
              </a:rPr>
              <a:t>route.</a:t>
            </a: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r>
              <a:rPr lang="en-US" sz="2700" b="1" dirty="0">
                <a:solidFill>
                  <a:srgbClr val="7030A0"/>
                </a:solidFill>
                <a:latin typeface="Times New Roman" panose="02020603050405020304" pitchFamily="18" charset="0"/>
                <a:cs typeface="Times New Roman" panose="02020603050405020304" pitchFamily="18" charset="0"/>
              </a:rPr>
              <a:t/>
            </a:r>
            <a:br>
              <a:rPr lang="en-US" sz="2700" b="1" dirty="0">
                <a:solidFill>
                  <a:srgbClr val="7030A0"/>
                </a:solidFill>
                <a:latin typeface="Times New Roman" panose="02020603050405020304" pitchFamily="18" charset="0"/>
                <a:cs typeface="Times New Roman" panose="02020603050405020304" pitchFamily="18" charset="0"/>
              </a:rPr>
            </a:br>
            <a:endParaRPr lang="en-US" sz="27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271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2370</TotalTime>
  <Words>1493</Words>
  <Application>Microsoft Office PowerPoint</Application>
  <PresentationFormat>Custom</PresentationFormat>
  <Paragraphs>246</Paragraphs>
  <Slides>29</Slides>
  <Notes>29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Gill Sans MT</vt:lpstr>
      <vt:lpstr>Times New Roman</vt:lpstr>
      <vt:lpstr>Wingdings</vt:lpstr>
      <vt:lpstr>ヒラギノ角ゴ Pro W3</vt:lpstr>
      <vt:lpstr>Office Theme</vt:lpstr>
      <vt:lpstr>1_Office Theme</vt:lpstr>
      <vt:lpstr>2_Office Theme</vt:lpstr>
      <vt:lpstr>PowerPoint Presentation</vt:lpstr>
      <vt:lpstr>For  many  researchers, qualitative  data  analysis  is a whirlwind  of  information  that  makes  them feel lost. ( Often feel that they do not know where to start or where  and  when to end). </vt:lpstr>
      <vt:lpstr>Clarify how to  progress from large piece of data (to  codes, to  find  themes  and  meanings to inform our      understanding of the world).</vt:lpstr>
      <vt:lpstr>Step 1: Decide on a question you want to study              (Research Question(s))  * Clear, specific, and manageable.  (Significance of Quality Assurance Agency at Higher  Educational Institutions ) * Explore reasons for why people do things or believe in something. (Why HEI believes in QAA?) *It determines what you want to learn or understand and also helps to    focus the study, since you can't investigate everything at once.  (What values QAA has added to HEI?)  *Shape how you conduct your study since different questions require    different methods of analysis. </vt:lpstr>
      <vt:lpstr>Step 1: Decide on a question you want to study ( Research Question)  *Find  the  balance  between  a burning question and a researchable    question.      *Start  with  a  burning  question  and  then  narrow it down more to    make it manageable enough to be researched effectively.     (Ex. Burning  question: “ what  does  the  QAA stand for employees       employed  at  universities  in Bahrain ? . Then narrow it to: "what      does the QAA stand for faculty at private universities in Bahrain?) </vt:lpstr>
      <vt:lpstr>Step 2: Do a literature review.   *About your research question and particular topic.    -Read widely on the larger field and examine studies that relate to your     topic.   - Then draw up an analytical report  that synthesizes  and integrates the      existing research . In other words, you are "researching the research”.  - A literature review will also help you to determine whether you are really interested and committed to the topic and research question and that there is a gap in the existing research that you want to fill by conducting your own investigation.    </vt:lpstr>
      <vt:lpstr>Step 2: Do a literature review. Example: if the research question focuses on how QAA measures the Higher Educational Institutions, then: -Examine  the  literature  on the indicators used for assessment. - What motivates universities to turn to satisfy these indicators? - How many universities deal with QAA?  - Where do most QAA work? (Private or Public).  (Doing  this  will  help you refine your question and give you the    base  you  need  for  your  own  research. It  will also give you a    sense  of  the  variables  that  might  impact your research (e.g.,    Private  or  public universities, international  or  local,  staff  or    faculty, students, admin etc.) and that you will need to take into       consideration in your own study.        </vt:lpstr>
      <vt:lpstr>Step 3: Evaluate  whether  qualitative research is the right fit               for your research question.  * Qualitative  methods  are useful when a question cannot be     answered by a simple “ Yes” or “No” Hypothesis.  * Often qualitative research is especially useful for answering     "how" “ when” or "what" questions. </vt:lpstr>
      <vt:lpstr>Step 3: Evaluate whether qualitative research is the right fit for your research question.  * Ex.  If  your  research  question  is  “ What   values  QAA  has     added  to  Higher  Educational  Institutions ? ", that  is  not  a     question that can be answered with a 'yes' or 'no'. This means     that qualitative research is the best route.  </vt:lpstr>
      <vt:lpstr>Step 4: Consider your ideal sampling size.   * Qualitative research methods don't rely as heavily on large sample sizes as quantitative methods, but they can  still yield important  insights and  findings.  *Your   research  budget  and  available  financial  resources     should also be considered.    Ex. Since  it's unlikely that you  have  the funding to  be able   to  study  the significance  of  using  QAA  everywhere  in the    GCC,  perhaps  you choose  to narrow your study to a major     urban area (like Bahrain).  </vt:lpstr>
      <vt:lpstr>Step 4: Consider your ideal sampling size.   * Consider   the   possible  outcomes.  Because   qualitative      methodologies  are generally quite broad, there is almost     always  the possibility that some useful data will  became     visible of the research.  </vt:lpstr>
      <vt:lpstr>Step 5: Choose a qualitative research methodology  *There are a number of accepted methodologies:   * Action Research – Action research focuses  on  solving an immediate                                    problem or working with  others  on a problem to                                    solve and address particular issues.                                     * Ethnography – Ethnography is  the study of  human interaction and                                communities   through   direct   participation      and                                observation within the community you wish to study.                               Ethnographic  research  comes  from the discipline of                                  social and cultural anthropology.  </vt:lpstr>
      <vt:lpstr>Step 5: Choose a qualitative research methodology  * Grounded Theory – The  purpose  of  grounded  theory  is  to     develop theory based on the data systematically collected and     analyzed. It looks at specific information and derives theories     and reasons for the phenomena.  * Case Study Research – This method of qualitative study is an      in-depth  study  of  a specific  individual or phenomena in its      existing context.      (Ex.  Case  study  research  usually relies on interviews and         documentary materials, whereas ethnography research requires        considerable fieldwork). </vt:lpstr>
      <vt:lpstr>Step 6: Data Collection  - One or more techniques to collect empirical data.   ( interviews, participant observation, fieldwork, archival      research, documentary materials, etc.)  - The  form  of  data collection will depend on the research     methodology.     </vt:lpstr>
      <vt:lpstr>Step 6: Data Collection  *Direct observation – Direct observation of a situation or your research subjects can occur through video tape playback or through live observation. In direct observation, you are making specific observations  of a situation without influencing or participating in any way. ( Ex. Perhaps you want to  see how  QAA  panel go about their routines in and outside the classroom and so you decide to observe them for a few days, being sure to get the requisite permission from the university, and the panel and taking careful notes along  the way).  *Participant observation – Participant  observation is the immersion of the researcher  in  the  community or situation being studied. This form of data collection tends to be more time consuming, as you need to participate fully in the community in order to know whether your observations are valid.</vt:lpstr>
      <vt:lpstr>Step 6: Data Collection *Interviews – Qualitative interviewing is basically the process of gathering data by asking people questions.  -Interviewing can be very flexible  (they can be one-on-one, but can also take place over the phone or Internet    or in small groups called "focus groups".   -There are also different types of interviews.  (Structured interviews use pre-set questions, whereas unstructured interviews are more free-flowing conversations where the interviewer can investigate and explore topics as they come up).   -Interviews are particularly useful if you want to know how people feel or react to something.  (Ex. It would be very useful to sit down with Faculty in either a structured or  unstructured  interview  to gain information about  how they represent and discuss the QAA effectiveness and its performance).</vt:lpstr>
      <vt:lpstr>Step 6: Data Collection  *Surveys – Written  questionnaires  and  open ended  surveys about ideas, perceptions, and thoughts is another way in which you can collect data for your qualitative research.   (Ex.  In  your  study  of QAA significance from the point of view of faculty, perhaps you decide to do a nameless survey of 100 faculty in the university because  you're  concerned  that  they  may  be  less  straightforward  in an interview situation than in a survey where their identity was nameless). </vt:lpstr>
      <vt:lpstr>Step 6: Data Collection *Document analysis – This involves examining written, visual, and audio documents   that   exist  without   any   involvement  or  initiation  by  the researcher.  # There are lots of different kinds of documents.  - Official documents produced by institutions and personal documents.    (Ex. letters, memoirs, diaries).   -Social media accounts and online blogs.    (Ex.  If studying a higher education case, institutions like private      universities produce many  different kinds of documents, including      reports, flyers, handbooks, websites,  curricula, etc.  Maybe  you  can       also  see  if any faculty have an online meet group or blog.  -Document analysis can often be useful to use in conjunction with another     method, like interviewing. </vt:lpstr>
      <vt:lpstr>Step 7: Data Analysis Once you have collected your data, you can begin to analyze it and come up with answers and theories to your research question. There are  number of ways to analyze your data. *Coding-Coding helps you organize your data and identify patterns and   commonalities.  -In coding, you assign a word, phrase, or number to each category.    Start  out  with  a  pre-set list of codes that you derived from your    prior knowledge of the subject.   (Ex. “ documentations  issues“  or  "community involvement"  might  be   two codes you think of after having done your literature review of faculty acceptance of QAA).  -Then go through all of your data in a systematic way and "code" ideas,    concepts and themes as they fit categories. </vt:lpstr>
      <vt:lpstr>Step 7: Data Analysis  * Descriptive Statistics – You  can  analyze  your  data using statistics. Descriptive  statistics  help  describe,  show  or  summarize the data to highlight patterns.  (Ex.  If   you  had  100  principal evaluations of QAA from faculty, you  might   be   interested   in   the  overall  performance  of  those  faculty.  Descriptive statistics allow you to do that. Keep in mind, however, that descriptive statistics cannot be used to make conclusions and confirm/ disprove hypotheses).   *Narrative analysis – Narrative analysis focuses on speech and content. (Ex. Grammar, word usage, symbols, story themes, meanings of situations, the social, cultural and political context of the narrative).</vt:lpstr>
      <vt:lpstr>Finally: Write up your research  When preparing the report on your qualitative research, keep in mind the audience for whom you are writing and also the formatting guidelines of the research journal you wish to submit your research to. You will want to make sure that your purpose for your research question is persuasive and that you explain your research methodology and analysis in details. </vt:lpstr>
      <vt:lpstr>Quantitative Research  - Quantitative  methods  emphasize objective measurements      and  the statistical, mathematical, or numerical analysis of     data  collected  through polls, questionnaires, and surveys,     or  by  manipulating   pre-existing  statistical   data   using      computational techniques.   - Quantitative research focuses on gathering numerical data     and generalizing it across  groups of people or to explain a     particular phenomenon. </vt:lpstr>
      <vt:lpstr>Characteristics of Quantitative Research   - The goal in conducting quantitative research study is to determine the     relationship between one thing [an independent variable] and another     [a dependent or outcome variable] within a population.   - Quantitative  research  designs  are either descriptive [subjects usually     measured once] or experimental [subjects measured before and after a     treatment].   - The  main  aim  of  a quantitative  research study is to classify features,     count  them, and  construct  statistical models in an attempt to explain     what is observed.</vt:lpstr>
      <vt:lpstr>Important Remarks  -Before  designing  a quantitative  research  study, you  must decide whether  it    will  be descriptive  or experimental  because  this will dictate how you gather,      analyze, and interpret the results.   - A descriptive study is  governed  by the  following rules: subjects are generally measured once; the intention is to only establishing for  association between variables; and, the  study  may  include  a  sample population of hundreds or thousands of subjects  to  ensure  that  a  valid  estimate of a generalized relationship between variables has been obtained.   -An    experimental   design   includes  subjects  measured   before  and   after  a   particular treatment, the sample population may be very small and purposefully     chosen, and it is intended to establish causality between variables. </vt:lpstr>
      <vt:lpstr>Main characteristics of QR  •The data is usually gathered using structured research instruments. •The results are based on larger sample sizes that are representative of the     population. •The research study can usually be replicated or repeated, given its high reliability. •Researcher has a clearly defined research question to which objective answers are     required. •All aspects of the study are carefully designed before data is collected. •Data are in the form of numbers and statistics, often arranged in tables, charts,     figures, or other non-textual forms. •Project can be used to generalize concepts more widely, predict future results, or    investigate causal relationships. •Researcher uses tools, such as questionnaires or computer software, to collect    numerical data. </vt:lpstr>
      <vt:lpstr>Reporting the results of a study using quantitative methods  - Explain the data collected and their statistical treatment as well as all relevant    results in relation to the research problem you are investigating. Interpretation of     results is not appropriate in this section.  - Report unexpected events that occurred during your data collection. Explain     how the actual analysis differs from the planned analysis. Explain your handling    of missing data and why any missing data does not undermine the validity of     your analysis.  - Choose a minimally sufficient statistical procedure; provide a rationale for its     use and a reference for it. Specify any computer programs used.  - Describe the assumptions for each procedure and the steps you took to ensure    that they were not violated. </vt:lpstr>
      <vt:lpstr>Highly recommended tests used in a quantitative research - Normality Test (Skewness and Kurtosis )  - Descriptive Analysis ( Presentation of Data: Frequencies, percentage, Graphs    Descriptive Statistics: Mean, median, mode, standard deviation)   - Pilot Study: Reliability and Construct Validity.    (Cronbach’s alpha, Item to item, item to total, Cronbach’s alpha if item deleted )  - Correlation    ( Determine the linear correlation coefficient r and test its significance)      - Regression Analysis    ( Determine the coefficient of variation R-square and test its significance.      Develop the equation of the regression line and test the significance of its slope)  </vt:lpstr>
      <vt:lpstr>↑ http://www.qsrinternational.com/what-is-qualitative-research.aspx ↑ http://isites.harvard.edu/icb/icb.do?keyword=qualitative&amp;pageid=icb.page340887 ↑ http://isites.harvard.edu/icb/icb.do?keyword=qualitative&amp;pageid=icb.page340887 ↑ https://explorable.com/what-is-a-literature-review ↑ http://isites.harvard.edu/icb/icb.do?keyword=qualitative&amp;pageid=icb.page350640 ↑ https://explorable.com/qualitative-research-design ↑ https://explorable.com/qualitative-research-design ↑ https://explorable.com/qualitative-research-design ↑ https://explorable.com/qualitative-research-design ↑ https://explorable.com/qualitative-research-design ↑ http://www.qual.auckland.ac.nz/ ↑ http://www.qual.auckland.ac.nz/ ↑ http://www.socialresearchmethods.net/kb/qualapp.php ↑ http://www.socialresearchmethods.net/kb/qualapp.php ↑ http://www.qual.auckland.ac.nz/ ↑ http://www.socialresearchmethods.net/kb/qualdata.php ↑ http://www.socialresearchmethods.net/kb/qualapp.php ↑ http://isites.harvard.edu/icb/icb.do?keyword=qualitative&amp;pageid=icb.page340338 ↑ http://isites.harvard.edu/icb/icb.do?keyword=qualitative&amp;pageid=icb.page340889 ↑ http://www.qual.auckland.ac.nz/ ↑ tobaccoeval.ucdavis.edu/analysis-reporting/.../CodingQualitativeData.pdf ↑ https://statistics.laerd.com/statistical-guides/descriptive-inferential-statistics.php ↑ http://www.qual.auckland.ac.nz/ ↑ http://www.qual.auckland.ac.nz/ ↑ http://www.qual.auckland.ac.nz/ ↑ https://explorable.com/qualitative-research-design</vt:lpstr>
      <vt:lpstr> </vt:lpstr>
    </vt:vector>
  </TitlesOfParts>
  <Company>Salt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SALT [Creative]</dc:creator>
  <cp:lastModifiedBy>user</cp:lastModifiedBy>
  <cp:revision>295</cp:revision>
  <dcterms:created xsi:type="dcterms:W3CDTF">2015-05-10T13:39:42Z</dcterms:created>
  <dcterms:modified xsi:type="dcterms:W3CDTF">2017-04-11T09:29:06Z</dcterms:modified>
</cp:coreProperties>
</file>