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sldIdLst>
    <p:sldId id="256" r:id="rId3"/>
    <p:sldId id="337" r:id="rId4"/>
    <p:sldId id="353" r:id="rId5"/>
    <p:sldId id="383" r:id="rId6"/>
    <p:sldId id="385" r:id="rId7"/>
    <p:sldId id="387" r:id="rId8"/>
    <p:sldId id="389" r:id="rId9"/>
    <p:sldId id="391" r:id="rId10"/>
    <p:sldId id="393" r:id="rId11"/>
    <p:sldId id="395" r:id="rId12"/>
    <p:sldId id="397" r:id="rId13"/>
    <p:sldId id="399" r:id="rId14"/>
    <p:sldId id="401" r:id="rId15"/>
    <p:sldId id="403" r:id="rId16"/>
    <p:sldId id="405" r:id="rId17"/>
    <p:sldId id="407" r:id="rId18"/>
    <p:sldId id="409" r:id="rId19"/>
    <p:sldId id="315" r:id="rId20"/>
  </p:sldIdLst>
  <p:sldSz cx="10688638" cy="7562850"/>
  <p:notesSz cx="6858000" cy="9144000"/>
  <p:defaultTextStyle>
    <a:defPPr>
      <a:defRPr lang="en-US"/>
    </a:defPPr>
    <a:lvl1pPr marL="0" algn="l" defTabSz="517680" rtl="0" eaLnBrk="1" latinLnBrk="0" hangingPunct="1">
      <a:defRPr sz="2100" kern="1200">
        <a:solidFill>
          <a:schemeClr val="tx1"/>
        </a:solidFill>
        <a:latin typeface="+mn-lt"/>
        <a:ea typeface="+mn-ea"/>
        <a:cs typeface="+mn-cs"/>
      </a:defRPr>
    </a:lvl1pPr>
    <a:lvl2pPr marL="517680" algn="l" defTabSz="517680" rtl="0" eaLnBrk="1" latinLnBrk="0" hangingPunct="1">
      <a:defRPr sz="2100" kern="1200">
        <a:solidFill>
          <a:schemeClr val="tx1"/>
        </a:solidFill>
        <a:latin typeface="+mn-lt"/>
        <a:ea typeface="+mn-ea"/>
        <a:cs typeface="+mn-cs"/>
      </a:defRPr>
    </a:lvl2pPr>
    <a:lvl3pPr marL="1035414" algn="l" defTabSz="517680" rtl="0" eaLnBrk="1" latinLnBrk="0" hangingPunct="1">
      <a:defRPr sz="2100" kern="1200">
        <a:solidFill>
          <a:schemeClr val="tx1"/>
        </a:solidFill>
        <a:latin typeface="+mn-lt"/>
        <a:ea typeface="+mn-ea"/>
        <a:cs typeface="+mn-cs"/>
      </a:defRPr>
    </a:lvl3pPr>
    <a:lvl4pPr marL="1553131" algn="l" defTabSz="517680" rtl="0" eaLnBrk="1" latinLnBrk="0" hangingPunct="1">
      <a:defRPr sz="2100" kern="1200">
        <a:solidFill>
          <a:schemeClr val="tx1"/>
        </a:solidFill>
        <a:latin typeface="+mn-lt"/>
        <a:ea typeface="+mn-ea"/>
        <a:cs typeface="+mn-cs"/>
      </a:defRPr>
    </a:lvl4pPr>
    <a:lvl5pPr marL="2070840" algn="l" defTabSz="517680" rtl="0" eaLnBrk="1" latinLnBrk="0" hangingPunct="1">
      <a:defRPr sz="2100" kern="1200">
        <a:solidFill>
          <a:schemeClr val="tx1"/>
        </a:solidFill>
        <a:latin typeface="+mn-lt"/>
        <a:ea typeface="+mn-ea"/>
        <a:cs typeface="+mn-cs"/>
      </a:defRPr>
    </a:lvl5pPr>
    <a:lvl6pPr marL="2588550" algn="l" defTabSz="517680" rtl="0" eaLnBrk="1" latinLnBrk="0" hangingPunct="1">
      <a:defRPr sz="2100" kern="1200">
        <a:solidFill>
          <a:schemeClr val="tx1"/>
        </a:solidFill>
        <a:latin typeface="+mn-lt"/>
        <a:ea typeface="+mn-ea"/>
        <a:cs typeface="+mn-cs"/>
      </a:defRPr>
    </a:lvl6pPr>
    <a:lvl7pPr marL="3106262" algn="l" defTabSz="517680" rtl="0" eaLnBrk="1" latinLnBrk="0" hangingPunct="1">
      <a:defRPr sz="2100" kern="1200">
        <a:solidFill>
          <a:schemeClr val="tx1"/>
        </a:solidFill>
        <a:latin typeface="+mn-lt"/>
        <a:ea typeface="+mn-ea"/>
        <a:cs typeface="+mn-cs"/>
      </a:defRPr>
    </a:lvl7pPr>
    <a:lvl8pPr marL="3623971" algn="l" defTabSz="517680" rtl="0" eaLnBrk="1" latinLnBrk="0" hangingPunct="1">
      <a:defRPr sz="2100" kern="1200">
        <a:solidFill>
          <a:schemeClr val="tx1"/>
        </a:solidFill>
        <a:latin typeface="+mn-lt"/>
        <a:ea typeface="+mn-ea"/>
        <a:cs typeface="+mn-cs"/>
      </a:defRPr>
    </a:lvl8pPr>
    <a:lvl9pPr marL="4141684" algn="l" defTabSz="517680"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906" y="66"/>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0E104-91BC-41FD-BD78-5B79DD54C85C}" type="datetimeFigureOut">
              <a:rPr lang="en-US" smtClean="0"/>
              <a:t>4/11/2017</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E1AC2-EA46-4F8C-A3DC-441CD3CA05DD}" type="slidenum">
              <a:rPr lang="en-US" smtClean="0"/>
              <a:t>‹#›</a:t>
            </a:fld>
            <a:endParaRPr lang="en-US"/>
          </a:p>
        </p:txBody>
      </p:sp>
    </p:spTree>
    <p:extLst>
      <p:ext uri="{BB962C8B-B14F-4D97-AF65-F5344CB8AC3E}">
        <p14:creationId xmlns:p14="http://schemas.microsoft.com/office/powerpoint/2010/main" val="6791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DE1AC2-EA46-4F8C-A3DC-441CD3CA05DD}" type="slidenum">
              <a:rPr lang="en-US" smtClean="0"/>
              <a:t>1</a:t>
            </a:fld>
            <a:endParaRPr lang="en-US"/>
          </a:p>
        </p:txBody>
      </p:sp>
    </p:spTree>
    <p:extLst>
      <p:ext uri="{BB962C8B-B14F-4D97-AF65-F5344CB8AC3E}">
        <p14:creationId xmlns:p14="http://schemas.microsoft.com/office/powerpoint/2010/main" val="1798309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45494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0834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68347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416582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790135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33806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922641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693854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6999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66258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93562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567764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3368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61531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80624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61758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Items (statements) designated are scored 1,2,3,4 and 5, respectively for responses Strongly Disagree, Disagree, Undecided, Agree, and Strongly Agree</a:t>
            </a:r>
            <a:endPar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mn-cs"/>
              </a:rPr>
              <a:t>Independent = X, Dependent = Y</a:t>
            </a:r>
          </a:p>
          <a:p>
            <a:endParaRPr lang="en-US" dirty="0"/>
          </a:p>
        </p:txBody>
      </p:sp>
      <p:sp>
        <p:nvSpPr>
          <p:cNvPr id="4" name="Slide Number Placeholder 3"/>
          <p:cNvSpPr>
            <a:spLocks noGrp="1"/>
          </p:cNvSpPr>
          <p:nvPr>
            <p:ph type="sldNum" sz="quarter" idx="10"/>
          </p:nvPr>
        </p:nvSpPr>
        <p:spPr/>
        <p:txBody>
          <a:bodyPr/>
          <a:lstStyle/>
          <a:p>
            <a:fld id="{67DE1AC2-EA46-4F8C-A3DC-441CD3CA05DD}"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212474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450"/>
            <a:ext cx="9085342"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3299" y="4285615"/>
            <a:ext cx="7482047" cy="1932728"/>
          </a:xfrm>
        </p:spPr>
        <p:txBody>
          <a:bodyPr/>
          <a:lstStyle>
            <a:lvl1pPr marL="0" indent="0" algn="ctr">
              <a:buNone/>
              <a:defRPr>
                <a:solidFill>
                  <a:schemeClr val="tx1">
                    <a:tint val="75000"/>
                  </a:schemeClr>
                </a:solidFill>
              </a:defRPr>
            </a:lvl1pPr>
            <a:lvl2pPr marL="517680" indent="0" algn="ctr">
              <a:buNone/>
              <a:defRPr>
                <a:solidFill>
                  <a:schemeClr val="tx1">
                    <a:tint val="75000"/>
                  </a:schemeClr>
                </a:solidFill>
              </a:defRPr>
            </a:lvl2pPr>
            <a:lvl3pPr marL="1035414" indent="0" algn="ctr">
              <a:buNone/>
              <a:defRPr>
                <a:solidFill>
                  <a:schemeClr val="tx1">
                    <a:tint val="75000"/>
                  </a:schemeClr>
                </a:solidFill>
              </a:defRPr>
            </a:lvl3pPr>
            <a:lvl4pPr marL="1553131" indent="0" algn="ctr">
              <a:buNone/>
              <a:defRPr>
                <a:solidFill>
                  <a:schemeClr val="tx1">
                    <a:tint val="75000"/>
                  </a:schemeClr>
                </a:solidFill>
              </a:defRPr>
            </a:lvl4pPr>
            <a:lvl5pPr marL="2070840" indent="0" algn="ctr">
              <a:buNone/>
              <a:defRPr>
                <a:solidFill>
                  <a:schemeClr val="tx1">
                    <a:tint val="75000"/>
                  </a:schemeClr>
                </a:solidFill>
              </a:defRPr>
            </a:lvl5pPr>
            <a:lvl6pPr marL="2588550" indent="0" algn="ctr">
              <a:buNone/>
              <a:defRPr>
                <a:solidFill>
                  <a:schemeClr val="tx1">
                    <a:tint val="75000"/>
                  </a:schemeClr>
                </a:solidFill>
              </a:defRPr>
            </a:lvl6pPr>
            <a:lvl7pPr marL="3106262" indent="0" algn="ctr">
              <a:buNone/>
              <a:defRPr>
                <a:solidFill>
                  <a:schemeClr val="tx1">
                    <a:tint val="75000"/>
                  </a:schemeClr>
                </a:solidFill>
              </a:defRPr>
            </a:lvl7pPr>
            <a:lvl8pPr marL="3623971" indent="0" algn="ctr">
              <a:buNone/>
              <a:defRPr>
                <a:solidFill>
                  <a:schemeClr val="tx1">
                    <a:tint val="75000"/>
                  </a:schemeClr>
                </a:solidFill>
              </a:defRPr>
            </a:lvl8pPr>
            <a:lvl9pPr marL="414168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6FF12E-2429-4B77-9467-F881990D52C9}" type="datetime1">
              <a:rPr lang="en-US" smtClean="0"/>
              <a:t>4/11/2017</a:t>
            </a:fld>
            <a:endParaRPr lang="en-US"/>
          </a:p>
        </p:txBody>
      </p:sp>
      <p:sp>
        <p:nvSpPr>
          <p:cNvPr id="5" name="Footer Placeholder 4"/>
          <p:cNvSpPr>
            <a:spLocks noGrp="1"/>
          </p:cNvSpPr>
          <p:nvPr>
            <p:ph type="ftr" sz="quarter" idx="11"/>
          </p:nvPr>
        </p:nvSpPr>
        <p:spPr/>
        <p:txBody>
          <a:bodyPr/>
          <a:lstStyle/>
          <a:p>
            <a:r>
              <a:rPr lang="es-ES" smtClean="0"/>
              <a:t>07/11/2016    Dr.Said T. EL Hajjar      </a:t>
            </a:r>
            <a:endParaRPr lang="en-US"/>
          </a:p>
        </p:txBody>
      </p:sp>
      <p:sp>
        <p:nvSpPr>
          <p:cNvPr id="6" name="Slide Number Placeholder 5"/>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76000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8ECB09-BE58-41E8-9260-FE467EA0F13A}" type="datetime1">
              <a:rPr lang="en-US" smtClean="0"/>
              <a:t>4/11/2017</a:t>
            </a:fld>
            <a:endParaRPr lang="en-US"/>
          </a:p>
        </p:txBody>
      </p:sp>
      <p:sp>
        <p:nvSpPr>
          <p:cNvPr id="5" name="Footer Placeholder 4"/>
          <p:cNvSpPr>
            <a:spLocks noGrp="1"/>
          </p:cNvSpPr>
          <p:nvPr>
            <p:ph type="ftr" sz="quarter" idx="11"/>
          </p:nvPr>
        </p:nvSpPr>
        <p:spPr/>
        <p:txBody>
          <a:bodyPr/>
          <a:lstStyle/>
          <a:p>
            <a:r>
              <a:rPr lang="es-ES" smtClean="0"/>
              <a:t>07/11/2016    Dr.Said T. EL Hajjar      </a:t>
            </a:r>
            <a:endParaRPr lang="en-US"/>
          </a:p>
        </p:txBody>
      </p:sp>
      <p:sp>
        <p:nvSpPr>
          <p:cNvPr id="6" name="Slide Number Placeholder 5"/>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44411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9431" y="334441"/>
            <a:ext cx="2809479" cy="71164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5428" y="334441"/>
            <a:ext cx="8255859" cy="71164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B25BEF-F56F-4E84-B728-0FBBBFAF8F49}" type="datetime1">
              <a:rPr lang="en-US" smtClean="0"/>
              <a:t>4/11/2017</a:t>
            </a:fld>
            <a:endParaRPr lang="en-US"/>
          </a:p>
        </p:txBody>
      </p:sp>
      <p:sp>
        <p:nvSpPr>
          <p:cNvPr id="5" name="Footer Placeholder 4"/>
          <p:cNvSpPr>
            <a:spLocks noGrp="1"/>
          </p:cNvSpPr>
          <p:nvPr>
            <p:ph type="ftr" sz="quarter" idx="11"/>
          </p:nvPr>
        </p:nvSpPr>
        <p:spPr/>
        <p:txBody>
          <a:bodyPr/>
          <a:lstStyle/>
          <a:p>
            <a:r>
              <a:rPr lang="es-ES" smtClean="0"/>
              <a:t>07/11/2016    Dr.Said T. EL Hajjar      </a:t>
            </a:r>
            <a:endParaRPr lang="en-US"/>
          </a:p>
        </p:txBody>
      </p:sp>
      <p:sp>
        <p:nvSpPr>
          <p:cNvPr id="6" name="Slide Number Placeholder 5"/>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9174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450"/>
            <a:ext cx="9085342"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3299" y="4285615"/>
            <a:ext cx="7482047" cy="1932728"/>
          </a:xfrm>
        </p:spPr>
        <p:txBody>
          <a:bodyPr/>
          <a:lstStyle>
            <a:lvl1pPr marL="0" indent="0" algn="ctr">
              <a:buNone/>
              <a:defRPr>
                <a:solidFill>
                  <a:schemeClr val="tx1">
                    <a:tint val="75000"/>
                  </a:schemeClr>
                </a:solidFill>
              </a:defRPr>
            </a:lvl1pPr>
            <a:lvl2pPr marL="517680" indent="0" algn="ctr">
              <a:buNone/>
              <a:defRPr>
                <a:solidFill>
                  <a:schemeClr val="tx1">
                    <a:tint val="75000"/>
                  </a:schemeClr>
                </a:solidFill>
              </a:defRPr>
            </a:lvl2pPr>
            <a:lvl3pPr marL="1035414" indent="0" algn="ctr">
              <a:buNone/>
              <a:defRPr>
                <a:solidFill>
                  <a:schemeClr val="tx1">
                    <a:tint val="75000"/>
                  </a:schemeClr>
                </a:solidFill>
              </a:defRPr>
            </a:lvl3pPr>
            <a:lvl4pPr marL="1553131" indent="0" algn="ctr">
              <a:buNone/>
              <a:defRPr>
                <a:solidFill>
                  <a:schemeClr val="tx1">
                    <a:tint val="75000"/>
                  </a:schemeClr>
                </a:solidFill>
              </a:defRPr>
            </a:lvl4pPr>
            <a:lvl5pPr marL="2070840" indent="0" algn="ctr">
              <a:buNone/>
              <a:defRPr>
                <a:solidFill>
                  <a:schemeClr val="tx1">
                    <a:tint val="75000"/>
                  </a:schemeClr>
                </a:solidFill>
              </a:defRPr>
            </a:lvl5pPr>
            <a:lvl6pPr marL="2588550" indent="0" algn="ctr">
              <a:buNone/>
              <a:defRPr>
                <a:solidFill>
                  <a:schemeClr val="tx1">
                    <a:tint val="75000"/>
                  </a:schemeClr>
                </a:solidFill>
              </a:defRPr>
            </a:lvl6pPr>
            <a:lvl7pPr marL="3106262" indent="0" algn="ctr">
              <a:buNone/>
              <a:defRPr>
                <a:solidFill>
                  <a:schemeClr val="tx1">
                    <a:tint val="75000"/>
                  </a:schemeClr>
                </a:solidFill>
              </a:defRPr>
            </a:lvl7pPr>
            <a:lvl8pPr marL="3623971" indent="0" algn="ctr">
              <a:buNone/>
              <a:defRPr>
                <a:solidFill>
                  <a:schemeClr val="tx1">
                    <a:tint val="75000"/>
                  </a:schemeClr>
                </a:solidFill>
              </a:defRPr>
            </a:lvl8pPr>
            <a:lvl9pPr marL="414168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0E00F-FE8E-48E1-8958-20015B6675E2}"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6904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A2C70-CDD3-4998-AD53-058E28565882}"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635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329" y="3205523"/>
            <a:ext cx="9085342" cy="1654373"/>
          </a:xfrm>
        </p:spPr>
        <p:txBody>
          <a:bodyPr anchor="b"/>
          <a:lstStyle>
            <a:lvl1pPr marL="0" indent="0">
              <a:buNone/>
              <a:defRPr sz="2300">
                <a:solidFill>
                  <a:schemeClr val="tx1">
                    <a:tint val="75000"/>
                  </a:schemeClr>
                </a:solidFill>
              </a:defRPr>
            </a:lvl1pPr>
            <a:lvl2pPr marL="517680" indent="0">
              <a:buNone/>
              <a:defRPr sz="2100">
                <a:solidFill>
                  <a:schemeClr val="tx1">
                    <a:tint val="75000"/>
                  </a:schemeClr>
                </a:solidFill>
              </a:defRPr>
            </a:lvl2pPr>
            <a:lvl3pPr marL="1035414" indent="0">
              <a:buNone/>
              <a:defRPr sz="1800">
                <a:solidFill>
                  <a:schemeClr val="tx1">
                    <a:tint val="75000"/>
                  </a:schemeClr>
                </a:solidFill>
              </a:defRPr>
            </a:lvl3pPr>
            <a:lvl4pPr marL="1553131" indent="0">
              <a:buNone/>
              <a:defRPr sz="1600">
                <a:solidFill>
                  <a:schemeClr val="tx1">
                    <a:tint val="75000"/>
                  </a:schemeClr>
                </a:solidFill>
              </a:defRPr>
            </a:lvl4pPr>
            <a:lvl5pPr marL="2070840" indent="0">
              <a:buNone/>
              <a:defRPr sz="1600">
                <a:solidFill>
                  <a:schemeClr val="tx1">
                    <a:tint val="75000"/>
                  </a:schemeClr>
                </a:solidFill>
              </a:defRPr>
            </a:lvl5pPr>
            <a:lvl6pPr marL="2588550" indent="0">
              <a:buNone/>
              <a:defRPr sz="1600">
                <a:solidFill>
                  <a:schemeClr val="tx1">
                    <a:tint val="75000"/>
                  </a:schemeClr>
                </a:solidFill>
              </a:defRPr>
            </a:lvl6pPr>
            <a:lvl7pPr marL="3106262" indent="0">
              <a:buNone/>
              <a:defRPr sz="1600">
                <a:solidFill>
                  <a:schemeClr val="tx1">
                    <a:tint val="75000"/>
                  </a:schemeClr>
                </a:solidFill>
              </a:defRPr>
            </a:lvl7pPr>
            <a:lvl8pPr marL="3623971" indent="0">
              <a:buNone/>
              <a:defRPr sz="1600">
                <a:solidFill>
                  <a:schemeClr val="tx1">
                    <a:tint val="75000"/>
                  </a:schemeClr>
                </a:solidFill>
              </a:defRPr>
            </a:lvl8pPr>
            <a:lvl9pPr marL="414168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7B2BD-D57C-4671-93DA-DA4A48481276}"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7075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5428" y="1946734"/>
            <a:ext cx="5531741"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35313" y="1946734"/>
            <a:ext cx="5533597"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1D8809-F4C7-43BC-B474-5D0AC164AD36}" type="datetime1">
              <a:rPr lang="en-US" smtClean="0">
                <a:solidFill>
                  <a:prstClr val="black">
                    <a:tint val="75000"/>
                  </a:prstClr>
                </a:solidFill>
              </a:r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9497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8"/>
            <a:ext cx="9619774"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432" y="1692892"/>
            <a:ext cx="4722671" cy="705515"/>
          </a:xfrm>
        </p:spPr>
        <p:txBody>
          <a:bodyPr anchor="b"/>
          <a:lstStyle>
            <a:lvl1pPr marL="0" indent="0">
              <a:buNone/>
              <a:defRPr sz="2700" b="1"/>
            </a:lvl1pPr>
            <a:lvl2pPr marL="517680" indent="0">
              <a:buNone/>
              <a:defRPr sz="2300" b="1"/>
            </a:lvl2pPr>
            <a:lvl3pPr marL="1035414" indent="0">
              <a:buNone/>
              <a:defRPr sz="2100" b="1"/>
            </a:lvl3pPr>
            <a:lvl4pPr marL="1553131" indent="0">
              <a:buNone/>
              <a:defRPr sz="1800" b="1"/>
            </a:lvl4pPr>
            <a:lvl5pPr marL="2070840" indent="0">
              <a:buNone/>
              <a:defRPr sz="1800" b="1"/>
            </a:lvl5pPr>
            <a:lvl6pPr marL="2588550" indent="0">
              <a:buNone/>
              <a:defRPr sz="1800" b="1"/>
            </a:lvl6pPr>
            <a:lvl7pPr marL="3106262" indent="0">
              <a:buNone/>
              <a:defRPr sz="1800" b="1"/>
            </a:lvl7pPr>
            <a:lvl8pPr marL="3623971" indent="0">
              <a:buNone/>
              <a:defRPr sz="1800" b="1"/>
            </a:lvl8pPr>
            <a:lvl9pPr marL="414168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432" y="2398408"/>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680" y="1692892"/>
            <a:ext cx="4724526" cy="705515"/>
          </a:xfrm>
        </p:spPr>
        <p:txBody>
          <a:bodyPr anchor="b"/>
          <a:lstStyle>
            <a:lvl1pPr marL="0" indent="0">
              <a:buNone/>
              <a:defRPr sz="2700" b="1"/>
            </a:lvl1pPr>
            <a:lvl2pPr marL="517680" indent="0">
              <a:buNone/>
              <a:defRPr sz="2300" b="1"/>
            </a:lvl2pPr>
            <a:lvl3pPr marL="1035414" indent="0">
              <a:buNone/>
              <a:defRPr sz="2100" b="1"/>
            </a:lvl3pPr>
            <a:lvl4pPr marL="1553131" indent="0">
              <a:buNone/>
              <a:defRPr sz="1800" b="1"/>
            </a:lvl4pPr>
            <a:lvl5pPr marL="2070840" indent="0">
              <a:buNone/>
              <a:defRPr sz="1800" b="1"/>
            </a:lvl5pPr>
            <a:lvl6pPr marL="2588550" indent="0">
              <a:buNone/>
              <a:defRPr sz="1800" b="1"/>
            </a:lvl6pPr>
            <a:lvl7pPr marL="3106262" indent="0">
              <a:buNone/>
              <a:defRPr sz="1800" b="1"/>
            </a:lvl7pPr>
            <a:lvl8pPr marL="3623971" indent="0">
              <a:buNone/>
              <a:defRPr sz="1800" b="1"/>
            </a:lvl8pPr>
            <a:lvl9pPr marL="414168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29680" y="2398408"/>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40A6A7-00E0-43C9-B6BC-85068C331DB5}" type="datetime1">
              <a:rPr lang="en-US" smtClean="0">
                <a:solidFill>
                  <a:prstClr val="black">
                    <a:tint val="75000"/>
                  </a:prstClr>
                </a:solidFill>
              </a:rPr>
              <a:t>4/11/2017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2507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9940-DA2E-4A73-B5A6-975605E93AE5}" type="datetime1">
              <a:rPr lang="en-US" smtClean="0">
                <a:solidFill>
                  <a:prstClr val="black">
                    <a:tint val="75000"/>
                  </a:prstClr>
                </a:solidFill>
              </a:rPr>
              <a:t>4/11/2017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3893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EC2B6-3AC2-4B5C-A013-A50A770A6DDB}" type="datetime1">
              <a:rPr lang="en-US" smtClean="0">
                <a:solidFill>
                  <a:prstClr val="black">
                    <a:tint val="75000"/>
                  </a:prstClr>
                </a:solidFill>
              </a:rPr>
              <a:t>4/11/2017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685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6" y="301113"/>
            <a:ext cx="3516488" cy="128148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78960" y="301178"/>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436" y="1582598"/>
            <a:ext cx="3516488" cy="5173200"/>
          </a:xfrm>
        </p:spPr>
        <p:txBody>
          <a:bodyPr/>
          <a:lstStyle>
            <a:lvl1pPr marL="0" indent="0">
              <a:buNone/>
              <a:defRPr sz="1600"/>
            </a:lvl1pPr>
            <a:lvl2pPr marL="517680" indent="0">
              <a:buNone/>
              <a:defRPr sz="1400"/>
            </a:lvl2pPr>
            <a:lvl3pPr marL="1035414" indent="0">
              <a:buNone/>
              <a:defRPr sz="1100"/>
            </a:lvl3pPr>
            <a:lvl4pPr marL="1553131" indent="0">
              <a:buNone/>
              <a:defRPr sz="1000"/>
            </a:lvl4pPr>
            <a:lvl5pPr marL="2070840" indent="0">
              <a:buNone/>
              <a:defRPr sz="1000"/>
            </a:lvl5pPr>
            <a:lvl6pPr marL="2588550" indent="0">
              <a:buNone/>
              <a:defRPr sz="1000"/>
            </a:lvl6pPr>
            <a:lvl7pPr marL="3106262" indent="0">
              <a:buNone/>
              <a:defRPr sz="1000"/>
            </a:lvl7pPr>
            <a:lvl8pPr marL="3623971" indent="0">
              <a:buNone/>
              <a:defRPr sz="1000"/>
            </a:lvl8pPr>
            <a:lvl9pPr marL="414168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5940A-58CF-480F-A496-9B0A20CD5873}" type="datetime1">
              <a:rPr lang="en-US" smtClean="0">
                <a:solidFill>
                  <a:prstClr val="black">
                    <a:tint val="75000"/>
                  </a:prstClr>
                </a:solidFill>
              </a:r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871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1AFB1-932C-4608-BE3D-049DD84BCE77}" type="datetime1">
              <a:rPr lang="en-US" smtClean="0"/>
              <a:t>4/11/2017</a:t>
            </a:fld>
            <a:endParaRPr lang="en-US"/>
          </a:p>
        </p:txBody>
      </p:sp>
      <p:sp>
        <p:nvSpPr>
          <p:cNvPr id="5" name="Footer Placeholder 4"/>
          <p:cNvSpPr>
            <a:spLocks noGrp="1"/>
          </p:cNvSpPr>
          <p:nvPr>
            <p:ph type="ftr" sz="quarter" idx="11"/>
          </p:nvPr>
        </p:nvSpPr>
        <p:spPr/>
        <p:txBody>
          <a:bodyPr/>
          <a:lstStyle/>
          <a:p>
            <a:r>
              <a:rPr lang="es-ES" smtClean="0"/>
              <a:t>07/11/2016    Dr.Said T. EL Hajjar      </a:t>
            </a:r>
            <a:endParaRPr lang="en-US"/>
          </a:p>
        </p:txBody>
      </p:sp>
      <p:sp>
        <p:nvSpPr>
          <p:cNvPr id="6" name="Slide Number Placeholder 5"/>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2574307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9" y="5293995"/>
            <a:ext cx="6413183" cy="62498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049" y="675755"/>
            <a:ext cx="6413183" cy="4537710"/>
          </a:xfrm>
        </p:spPr>
        <p:txBody>
          <a:bodyPr/>
          <a:lstStyle>
            <a:lvl1pPr marL="0" indent="0">
              <a:buNone/>
              <a:defRPr sz="3600"/>
            </a:lvl1pPr>
            <a:lvl2pPr marL="517680" indent="0">
              <a:buNone/>
              <a:defRPr sz="3200"/>
            </a:lvl2pPr>
            <a:lvl3pPr marL="1035414" indent="0">
              <a:buNone/>
              <a:defRPr sz="2700"/>
            </a:lvl3pPr>
            <a:lvl4pPr marL="1553131" indent="0">
              <a:buNone/>
              <a:defRPr sz="2300"/>
            </a:lvl4pPr>
            <a:lvl5pPr marL="2070840" indent="0">
              <a:buNone/>
              <a:defRPr sz="2300"/>
            </a:lvl5pPr>
            <a:lvl6pPr marL="2588550" indent="0">
              <a:buNone/>
              <a:defRPr sz="2300"/>
            </a:lvl6pPr>
            <a:lvl7pPr marL="3106262" indent="0">
              <a:buNone/>
              <a:defRPr sz="2300"/>
            </a:lvl7pPr>
            <a:lvl8pPr marL="3623971" indent="0">
              <a:buNone/>
              <a:defRPr sz="2300"/>
            </a:lvl8pPr>
            <a:lvl9pPr marL="4141684" indent="0">
              <a:buNone/>
              <a:defRPr sz="2300"/>
            </a:lvl9pPr>
          </a:lstStyle>
          <a:p>
            <a:endParaRPr lang="en-US"/>
          </a:p>
        </p:txBody>
      </p:sp>
      <p:sp>
        <p:nvSpPr>
          <p:cNvPr id="4" name="Text Placeholder 3"/>
          <p:cNvSpPr>
            <a:spLocks noGrp="1"/>
          </p:cNvSpPr>
          <p:nvPr>
            <p:ph type="body" sz="half" idx="2"/>
          </p:nvPr>
        </p:nvSpPr>
        <p:spPr>
          <a:xfrm>
            <a:off x="2095049" y="5918981"/>
            <a:ext cx="6413183" cy="887584"/>
          </a:xfrm>
        </p:spPr>
        <p:txBody>
          <a:bodyPr/>
          <a:lstStyle>
            <a:lvl1pPr marL="0" indent="0">
              <a:buNone/>
              <a:defRPr sz="1600"/>
            </a:lvl1pPr>
            <a:lvl2pPr marL="517680" indent="0">
              <a:buNone/>
              <a:defRPr sz="1400"/>
            </a:lvl2pPr>
            <a:lvl3pPr marL="1035414" indent="0">
              <a:buNone/>
              <a:defRPr sz="1100"/>
            </a:lvl3pPr>
            <a:lvl4pPr marL="1553131" indent="0">
              <a:buNone/>
              <a:defRPr sz="1000"/>
            </a:lvl4pPr>
            <a:lvl5pPr marL="2070840" indent="0">
              <a:buNone/>
              <a:defRPr sz="1000"/>
            </a:lvl5pPr>
            <a:lvl6pPr marL="2588550" indent="0">
              <a:buNone/>
              <a:defRPr sz="1000"/>
            </a:lvl6pPr>
            <a:lvl7pPr marL="3106262" indent="0">
              <a:buNone/>
              <a:defRPr sz="1000"/>
            </a:lvl7pPr>
            <a:lvl8pPr marL="3623971" indent="0">
              <a:buNone/>
              <a:defRPr sz="1000"/>
            </a:lvl8pPr>
            <a:lvl9pPr marL="414168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CB349-FB01-4401-9566-ED4E63FE630F}" type="datetime1">
              <a:rPr lang="en-US" smtClean="0">
                <a:solidFill>
                  <a:prstClr val="black">
                    <a:tint val="75000"/>
                  </a:prstClr>
                </a:solidFill>
              </a:rPr>
              <a:t>4/11/2017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9494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DB7AD-C485-44C0-A8BA-C4467FB6E6E5}"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2947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9431" y="334441"/>
            <a:ext cx="2809479" cy="71164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5428" y="334441"/>
            <a:ext cx="8255859" cy="71164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45E61-A0D8-43B9-8EA1-5ABBDB85EC85}"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107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329" y="3205523"/>
            <a:ext cx="9085342" cy="1654373"/>
          </a:xfrm>
        </p:spPr>
        <p:txBody>
          <a:bodyPr anchor="b"/>
          <a:lstStyle>
            <a:lvl1pPr marL="0" indent="0">
              <a:buNone/>
              <a:defRPr sz="2300">
                <a:solidFill>
                  <a:schemeClr val="tx1">
                    <a:tint val="75000"/>
                  </a:schemeClr>
                </a:solidFill>
              </a:defRPr>
            </a:lvl1pPr>
            <a:lvl2pPr marL="517680" indent="0">
              <a:buNone/>
              <a:defRPr sz="2100">
                <a:solidFill>
                  <a:schemeClr val="tx1">
                    <a:tint val="75000"/>
                  </a:schemeClr>
                </a:solidFill>
              </a:defRPr>
            </a:lvl2pPr>
            <a:lvl3pPr marL="1035414" indent="0">
              <a:buNone/>
              <a:defRPr sz="1800">
                <a:solidFill>
                  <a:schemeClr val="tx1">
                    <a:tint val="75000"/>
                  </a:schemeClr>
                </a:solidFill>
              </a:defRPr>
            </a:lvl3pPr>
            <a:lvl4pPr marL="1553131" indent="0">
              <a:buNone/>
              <a:defRPr sz="1600">
                <a:solidFill>
                  <a:schemeClr val="tx1">
                    <a:tint val="75000"/>
                  </a:schemeClr>
                </a:solidFill>
              </a:defRPr>
            </a:lvl4pPr>
            <a:lvl5pPr marL="2070840" indent="0">
              <a:buNone/>
              <a:defRPr sz="1600">
                <a:solidFill>
                  <a:schemeClr val="tx1">
                    <a:tint val="75000"/>
                  </a:schemeClr>
                </a:solidFill>
              </a:defRPr>
            </a:lvl5pPr>
            <a:lvl6pPr marL="2588550" indent="0">
              <a:buNone/>
              <a:defRPr sz="1600">
                <a:solidFill>
                  <a:schemeClr val="tx1">
                    <a:tint val="75000"/>
                  </a:schemeClr>
                </a:solidFill>
              </a:defRPr>
            </a:lvl6pPr>
            <a:lvl7pPr marL="3106262" indent="0">
              <a:buNone/>
              <a:defRPr sz="1600">
                <a:solidFill>
                  <a:schemeClr val="tx1">
                    <a:tint val="75000"/>
                  </a:schemeClr>
                </a:solidFill>
              </a:defRPr>
            </a:lvl7pPr>
            <a:lvl8pPr marL="3623971" indent="0">
              <a:buNone/>
              <a:defRPr sz="1600">
                <a:solidFill>
                  <a:schemeClr val="tx1">
                    <a:tint val="75000"/>
                  </a:schemeClr>
                </a:solidFill>
              </a:defRPr>
            </a:lvl8pPr>
            <a:lvl9pPr marL="414168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CE982-C188-4F65-BE92-0F72CEF8AD34}" type="datetime1">
              <a:rPr lang="en-US" smtClean="0"/>
              <a:t>4/11/2017</a:t>
            </a:fld>
            <a:endParaRPr lang="en-US"/>
          </a:p>
        </p:txBody>
      </p:sp>
      <p:sp>
        <p:nvSpPr>
          <p:cNvPr id="5" name="Footer Placeholder 4"/>
          <p:cNvSpPr>
            <a:spLocks noGrp="1"/>
          </p:cNvSpPr>
          <p:nvPr>
            <p:ph type="ftr" sz="quarter" idx="11"/>
          </p:nvPr>
        </p:nvSpPr>
        <p:spPr/>
        <p:txBody>
          <a:bodyPr/>
          <a:lstStyle/>
          <a:p>
            <a:r>
              <a:rPr lang="es-ES" smtClean="0"/>
              <a:t>07/11/2016    Dr.Said T. EL Hajjar      </a:t>
            </a:r>
            <a:endParaRPr lang="en-US"/>
          </a:p>
        </p:txBody>
      </p:sp>
      <p:sp>
        <p:nvSpPr>
          <p:cNvPr id="6" name="Slide Number Placeholder 5"/>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68078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5428" y="1946734"/>
            <a:ext cx="5531741"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35313" y="1946734"/>
            <a:ext cx="5533597"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2A388-6583-40B4-BEE5-748DA3BB3E8B}" type="datetime1">
              <a:rPr lang="en-US" smtClean="0"/>
              <a:t>4/11/2017</a:t>
            </a:fld>
            <a:endParaRPr lang="en-US"/>
          </a:p>
        </p:txBody>
      </p:sp>
      <p:sp>
        <p:nvSpPr>
          <p:cNvPr id="6" name="Footer Placeholder 5"/>
          <p:cNvSpPr>
            <a:spLocks noGrp="1"/>
          </p:cNvSpPr>
          <p:nvPr>
            <p:ph type="ftr" sz="quarter" idx="11"/>
          </p:nvPr>
        </p:nvSpPr>
        <p:spPr/>
        <p:txBody>
          <a:bodyPr/>
          <a:lstStyle/>
          <a:p>
            <a:r>
              <a:rPr lang="es-ES" smtClean="0"/>
              <a:t>07/11/2016    Dr.Said T. EL Hajjar      </a:t>
            </a:r>
            <a:endParaRPr lang="en-US"/>
          </a:p>
        </p:txBody>
      </p:sp>
      <p:sp>
        <p:nvSpPr>
          <p:cNvPr id="7" name="Slide Number Placeholder 6"/>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100065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8"/>
            <a:ext cx="9619774" cy="12604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432" y="1692892"/>
            <a:ext cx="4722671" cy="705515"/>
          </a:xfrm>
        </p:spPr>
        <p:txBody>
          <a:bodyPr anchor="b"/>
          <a:lstStyle>
            <a:lvl1pPr marL="0" indent="0">
              <a:buNone/>
              <a:defRPr sz="2700" b="1"/>
            </a:lvl1pPr>
            <a:lvl2pPr marL="517680" indent="0">
              <a:buNone/>
              <a:defRPr sz="2300" b="1"/>
            </a:lvl2pPr>
            <a:lvl3pPr marL="1035414" indent="0">
              <a:buNone/>
              <a:defRPr sz="2100" b="1"/>
            </a:lvl3pPr>
            <a:lvl4pPr marL="1553131" indent="0">
              <a:buNone/>
              <a:defRPr sz="1800" b="1"/>
            </a:lvl4pPr>
            <a:lvl5pPr marL="2070840" indent="0">
              <a:buNone/>
              <a:defRPr sz="1800" b="1"/>
            </a:lvl5pPr>
            <a:lvl6pPr marL="2588550" indent="0">
              <a:buNone/>
              <a:defRPr sz="1800" b="1"/>
            </a:lvl6pPr>
            <a:lvl7pPr marL="3106262" indent="0">
              <a:buNone/>
              <a:defRPr sz="1800" b="1"/>
            </a:lvl7pPr>
            <a:lvl8pPr marL="3623971" indent="0">
              <a:buNone/>
              <a:defRPr sz="1800" b="1"/>
            </a:lvl8pPr>
            <a:lvl9pPr marL="414168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432" y="2398408"/>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680" y="1692892"/>
            <a:ext cx="4724526" cy="705515"/>
          </a:xfrm>
        </p:spPr>
        <p:txBody>
          <a:bodyPr anchor="b"/>
          <a:lstStyle>
            <a:lvl1pPr marL="0" indent="0">
              <a:buNone/>
              <a:defRPr sz="2700" b="1"/>
            </a:lvl1pPr>
            <a:lvl2pPr marL="517680" indent="0">
              <a:buNone/>
              <a:defRPr sz="2300" b="1"/>
            </a:lvl2pPr>
            <a:lvl3pPr marL="1035414" indent="0">
              <a:buNone/>
              <a:defRPr sz="2100" b="1"/>
            </a:lvl3pPr>
            <a:lvl4pPr marL="1553131" indent="0">
              <a:buNone/>
              <a:defRPr sz="1800" b="1"/>
            </a:lvl4pPr>
            <a:lvl5pPr marL="2070840" indent="0">
              <a:buNone/>
              <a:defRPr sz="1800" b="1"/>
            </a:lvl5pPr>
            <a:lvl6pPr marL="2588550" indent="0">
              <a:buNone/>
              <a:defRPr sz="1800" b="1"/>
            </a:lvl6pPr>
            <a:lvl7pPr marL="3106262" indent="0">
              <a:buNone/>
              <a:defRPr sz="1800" b="1"/>
            </a:lvl7pPr>
            <a:lvl8pPr marL="3623971" indent="0">
              <a:buNone/>
              <a:defRPr sz="1800" b="1"/>
            </a:lvl8pPr>
            <a:lvl9pPr marL="414168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29680" y="2398408"/>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7A13DA-5154-40A2-8A9A-02B0DAA093BC}" type="datetime1">
              <a:rPr lang="en-US" smtClean="0"/>
              <a:t>4/11/2017</a:t>
            </a:fld>
            <a:endParaRPr lang="en-US"/>
          </a:p>
        </p:txBody>
      </p:sp>
      <p:sp>
        <p:nvSpPr>
          <p:cNvPr id="8" name="Footer Placeholder 7"/>
          <p:cNvSpPr>
            <a:spLocks noGrp="1"/>
          </p:cNvSpPr>
          <p:nvPr>
            <p:ph type="ftr" sz="quarter" idx="11"/>
          </p:nvPr>
        </p:nvSpPr>
        <p:spPr/>
        <p:txBody>
          <a:bodyPr/>
          <a:lstStyle/>
          <a:p>
            <a:r>
              <a:rPr lang="es-ES" smtClean="0"/>
              <a:t>07/11/2016    Dr.Said T. EL Hajjar      </a:t>
            </a:r>
            <a:endParaRPr lang="en-US"/>
          </a:p>
        </p:txBody>
      </p:sp>
      <p:sp>
        <p:nvSpPr>
          <p:cNvPr id="9" name="Slide Number Placeholder 8"/>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42962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5C4951-5821-4503-8DD4-D9333367B75C}" type="datetime1">
              <a:rPr lang="en-US" smtClean="0"/>
              <a:t>4/11/2017</a:t>
            </a:fld>
            <a:endParaRPr lang="en-US"/>
          </a:p>
        </p:txBody>
      </p:sp>
      <p:sp>
        <p:nvSpPr>
          <p:cNvPr id="4" name="Footer Placeholder 3"/>
          <p:cNvSpPr>
            <a:spLocks noGrp="1"/>
          </p:cNvSpPr>
          <p:nvPr>
            <p:ph type="ftr" sz="quarter" idx="11"/>
          </p:nvPr>
        </p:nvSpPr>
        <p:spPr/>
        <p:txBody>
          <a:bodyPr/>
          <a:lstStyle/>
          <a:p>
            <a:r>
              <a:rPr lang="es-ES" smtClean="0"/>
              <a:t>07/11/2016    Dr.Said T. EL Hajjar      </a:t>
            </a:r>
            <a:endParaRPr lang="en-US"/>
          </a:p>
        </p:txBody>
      </p:sp>
      <p:sp>
        <p:nvSpPr>
          <p:cNvPr id="5" name="Slide Number Placeholder 4"/>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33240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224D6-087C-41D5-8272-D37D695F72BF}" type="datetime1">
              <a:rPr lang="en-US" smtClean="0"/>
              <a:t>4/11/2017</a:t>
            </a:fld>
            <a:endParaRPr lang="en-US"/>
          </a:p>
        </p:txBody>
      </p:sp>
      <p:sp>
        <p:nvSpPr>
          <p:cNvPr id="3" name="Footer Placeholder 2"/>
          <p:cNvSpPr>
            <a:spLocks noGrp="1"/>
          </p:cNvSpPr>
          <p:nvPr>
            <p:ph type="ftr" sz="quarter" idx="11"/>
          </p:nvPr>
        </p:nvSpPr>
        <p:spPr/>
        <p:txBody>
          <a:bodyPr/>
          <a:lstStyle/>
          <a:p>
            <a:r>
              <a:rPr lang="es-ES" smtClean="0"/>
              <a:t>07/11/2016    Dr.Said T. EL Hajjar      </a:t>
            </a:r>
            <a:endParaRPr lang="en-US"/>
          </a:p>
        </p:txBody>
      </p:sp>
      <p:sp>
        <p:nvSpPr>
          <p:cNvPr id="4" name="Slide Number Placeholder 3"/>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328176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6" y="301113"/>
            <a:ext cx="3516488" cy="128148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78960" y="301178"/>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436" y="1582598"/>
            <a:ext cx="3516488" cy="5173200"/>
          </a:xfrm>
        </p:spPr>
        <p:txBody>
          <a:bodyPr/>
          <a:lstStyle>
            <a:lvl1pPr marL="0" indent="0">
              <a:buNone/>
              <a:defRPr sz="1600"/>
            </a:lvl1pPr>
            <a:lvl2pPr marL="517680" indent="0">
              <a:buNone/>
              <a:defRPr sz="1400"/>
            </a:lvl2pPr>
            <a:lvl3pPr marL="1035414" indent="0">
              <a:buNone/>
              <a:defRPr sz="1100"/>
            </a:lvl3pPr>
            <a:lvl4pPr marL="1553131" indent="0">
              <a:buNone/>
              <a:defRPr sz="1000"/>
            </a:lvl4pPr>
            <a:lvl5pPr marL="2070840" indent="0">
              <a:buNone/>
              <a:defRPr sz="1000"/>
            </a:lvl5pPr>
            <a:lvl6pPr marL="2588550" indent="0">
              <a:buNone/>
              <a:defRPr sz="1000"/>
            </a:lvl6pPr>
            <a:lvl7pPr marL="3106262" indent="0">
              <a:buNone/>
              <a:defRPr sz="1000"/>
            </a:lvl7pPr>
            <a:lvl8pPr marL="3623971" indent="0">
              <a:buNone/>
              <a:defRPr sz="1000"/>
            </a:lvl8pPr>
            <a:lvl9pPr marL="414168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8E83C-4B56-4D6C-9971-877A822042A6}" type="datetime1">
              <a:rPr lang="en-US" smtClean="0"/>
              <a:t>4/11/2017</a:t>
            </a:fld>
            <a:endParaRPr lang="en-US"/>
          </a:p>
        </p:txBody>
      </p:sp>
      <p:sp>
        <p:nvSpPr>
          <p:cNvPr id="6" name="Footer Placeholder 5"/>
          <p:cNvSpPr>
            <a:spLocks noGrp="1"/>
          </p:cNvSpPr>
          <p:nvPr>
            <p:ph type="ftr" sz="quarter" idx="11"/>
          </p:nvPr>
        </p:nvSpPr>
        <p:spPr/>
        <p:txBody>
          <a:bodyPr/>
          <a:lstStyle/>
          <a:p>
            <a:r>
              <a:rPr lang="es-ES" smtClean="0"/>
              <a:t>07/11/2016    Dr.Said T. EL Hajjar      </a:t>
            </a:r>
            <a:endParaRPr lang="en-US"/>
          </a:p>
        </p:txBody>
      </p:sp>
      <p:sp>
        <p:nvSpPr>
          <p:cNvPr id="7" name="Slide Number Placeholder 6"/>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82185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9" y="5293995"/>
            <a:ext cx="6413183" cy="62498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049" y="675755"/>
            <a:ext cx="6413183" cy="4537710"/>
          </a:xfrm>
        </p:spPr>
        <p:txBody>
          <a:bodyPr/>
          <a:lstStyle>
            <a:lvl1pPr marL="0" indent="0">
              <a:buNone/>
              <a:defRPr sz="3600"/>
            </a:lvl1pPr>
            <a:lvl2pPr marL="517680" indent="0">
              <a:buNone/>
              <a:defRPr sz="3200"/>
            </a:lvl2pPr>
            <a:lvl3pPr marL="1035414" indent="0">
              <a:buNone/>
              <a:defRPr sz="2700"/>
            </a:lvl3pPr>
            <a:lvl4pPr marL="1553131" indent="0">
              <a:buNone/>
              <a:defRPr sz="2300"/>
            </a:lvl4pPr>
            <a:lvl5pPr marL="2070840" indent="0">
              <a:buNone/>
              <a:defRPr sz="2300"/>
            </a:lvl5pPr>
            <a:lvl6pPr marL="2588550" indent="0">
              <a:buNone/>
              <a:defRPr sz="2300"/>
            </a:lvl6pPr>
            <a:lvl7pPr marL="3106262" indent="0">
              <a:buNone/>
              <a:defRPr sz="2300"/>
            </a:lvl7pPr>
            <a:lvl8pPr marL="3623971" indent="0">
              <a:buNone/>
              <a:defRPr sz="2300"/>
            </a:lvl8pPr>
            <a:lvl9pPr marL="4141684" indent="0">
              <a:buNone/>
              <a:defRPr sz="2300"/>
            </a:lvl9pPr>
          </a:lstStyle>
          <a:p>
            <a:endParaRPr lang="en-US"/>
          </a:p>
        </p:txBody>
      </p:sp>
      <p:sp>
        <p:nvSpPr>
          <p:cNvPr id="4" name="Text Placeholder 3"/>
          <p:cNvSpPr>
            <a:spLocks noGrp="1"/>
          </p:cNvSpPr>
          <p:nvPr>
            <p:ph type="body" sz="half" idx="2"/>
          </p:nvPr>
        </p:nvSpPr>
        <p:spPr>
          <a:xfrm>
            <a:off x="2095049" y="5918981"/>
            <a:ext cx="6413183" cy="887584"/>
          </a:xfrm>
        </p:spPr>
        <p:txBody>
          <a:bodyPr/>
          <a:lstStyle>
            <a:lvl1pPr marL="0" indent="0">
              <a:buNone/>
              <a:defRPr sz="1600"/>
            </a:lvl1pPr>
            <a:lvl2pPr marL="517680" indent="0">
              <a:buNone/>
              <a:defRPr sz="1400"/>
            </a:lvl2pPr>
            <a:lvl3pPr marL="1035414" indent="0">
              <a:buNone/>
              <a:defRPr sz="1100"/>
            </a:lvl3pPr>
            <a:lvl4pPr marL="1553131" indent="0">
              <a:buNone/>
              <a:defRPr sz="1000"/>
            </a:lvl4pPr>
            <a:lvl5pPr marL="2070840" indent="0">
              <a:buNone/>
              <a:defRPr sz="1000"/>
            </a:lvl5pPr>
            <a:lvl6pPr marL="2588550" indent="0">
              <a:buNone/>
              <a:defRPr sz="1000"/>
            </a:lvl6pPr>
            <a:lvl7pPr marL="3106262" indent="0">
              <a:buNone/>
              <a:defRPr sz="1000"/>
            </a:lvl7pPr>
            <a:lvl8pPr marL="3623971" indent="0">
              <a:buNone/>
              <a:defRPr sz="1000"/>
            </a:lvl8pPr>
            <a:lvl9pPr marL="414168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F246F-A065-485B-857E-30DE964CDE0C}" type="datetime1">
              <a:rPr lang="en-US" smtClean="0"/>
              <a:t>4/11/2017</a:t>
            </a:fld>
            <a:endParaRPr lang="en-US"/>
          </a:p>
        </p:txBody>
      </p:sp>
      <p:sp>
        <p:nvSpPr>
          <p:cNvPr id="6" name="Footer Placeholder 5"/>
          <p:cNvSpPr>
            <a:spLocks noGrp="1"/>
          </p:cNvSpPr>
          <p:nvPr>
            <p:ph type="ftr" sz="quarter" idx="11"/>
          </p:nvPr>
        </p:nvSpPr>
        <p:spPr/>
        <p:txBody>
          <a:bodyPr/>
          <a:lstStyle/>
          <a:p>
            <a:r>
              <a:rPr lang="es-ES" smtClean="0"/>
              <a:t>07/11/2016    Dr.Said T. EL Hajjar      </a:t>
            </a:r>
            <a:endParaRPr lang="en-US"/>
          </a:p>
        </p:txBody>
      </p:sp>
      <p:sp>
        <p:nvSpPr>
          <p:cNvPr id="7" name="Slide Number Placeholder 6"/>
          <p:cNvSpPr>
            <a:spLocks noGrp="1"/>
          </p:cNvSpPr>
          <p:nvPr>
            <p:ph type="sldNum" sz="quarter" idx="12"/>
          </p:nvPr>
        </p:nvSpPr>
        <p:spPr/>
        <p:txBody>
          <a:bodyPr/>
          <a:lstStyle/>
          <a:p>
            <a:fld id="{63651429-E0A7-0846-B934-C586E3791066}" type="slidenum">
              <a:rPr lang="en-US" smtClean="0"/>
              <a:t>‹#›</a:t>
            </a:fld>
            <a:endParaRPr lang="en-US"/>
          </a:p>
        </p:txBody>
      </p:sp>
    </p:spTree>
    <p:extLst>
      <p:ext uri="{BB962C8B-B14F-4D97-AF65-F5344CB8AC3E}">
        <p14:creationId xmlns:p14="http://schemas.microsoft.com/office/powerpoint/2010/main" val="230395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8"/>
            <a:ext cx="9619774" cy="1260475"/>
          </a:xfrm>
          <a:prstGeom prst="rect">
            <a:avLst/>
          </a:prstGeom>
        </p:spPr>
        <p:txBody>
          <a:bodyPr vert="horz" lIns="103547" tIns="51764" rIns="103547" bIns="517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432" y="1764730"/>
            <a:ext cx="9619774" cy="4991131"/>
          </a:xfrm>
          <a:prstGeom prst="rect">
            <a:avLst/>
          </a:prstGeom>
        </p:spPr>
        <p:txBody>
          <a:bodyPr vert="horz" lIns="103547" tIns="51764" rIns="103547" bIns="517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432" y="7009643"/>
            <a:ext cx="2494016" cy="402652"/>
          </a:xfrm>
          <a:prstGeom prst="rect">
            <a:avLst/>
          </a:prstGeom>
        </p:spPr>
        <p:txBody>
          <a:bodyPr vert="horz" lIns="103547" tIns="51764" rIns="103547" bIns="51764" rtlCol="0" anchor="ctr"/>
          <a:lstStyle>
            <a:lvl1pPr algn="l">
              <a:defRPr sz="1400">
                <a:solidFill>
                  <a:schemeClr val="tx1">
                    <a:tint val="75000"/>
                  </a:schemeClr>
                </a:solidFill>
              </a:defRPr>
            </a:lvl1pPr>
          </a:lstStyle>
          <a:p>
            <a:fld id="{BB4D2818-309C-4980-93CE-F5B0281CE85D}" type="datetime1">
              <a:rPr lang="en-US" smtClean="0"/>
              <a:t>4/11/2017</a:t>
            </a:fld>
            <a:endParaRPr lang="en-US"/>
          </a:p>
        </p:txBody>
      </p:sp>
      <p:sp>
        <p:nvSpPr>
          <p:cNvPr id="5" name="Footer Placeholder 4"/>
          <p:cNvSpPr>
            <a:spLocks noGrp="1"/>
          </p:cNvSpPr>
          <p:nvPr>
            <p:ph type="ftr" sz="quarter" idx="3"/>
          </p:nvPr>
        </p:nvSpPr>
        <p:spPr>
          <a:xfrm>
            <a:off x="3651955" y="7009643"/>
            <a:ext cx="3384735" cy="402652"/>
          </a:xfrm>
          <a:prstGeom prst="rect">
            <a:avLst/>
          </a:prstGeom>
        </p:spPr>
        <p:txBody>
          <a:bodyPr vert="horz" lIns="103547" tIns="51764" rIns="103547" bIns="51764" rtlCol="0" anchor="ctr"/>
          <a:lstStyle>
            <a:lvl1pPr algn="ctr">
              <a:defRPr sz="1400">
                <a:solidFill>
                  <a:schemeClr val="tx1">
                    <a:tint val="75000"/>
                  </a:schemeClr>
                </a:solidFill>
              </a:defRPr>
            </a:lvl1pPr>
          </a:lstStyle>
          <a:p>
            <a:r>
              <a:rPr lang="es-ES" smtClean="0"/>
              <a:t>07/11/2016    Dr.Said T. EL Hajjar      </a:t>
            </a:r>
            <a:endParaRPr lang="en-US"/>
          </a:p>
        </p:txBody>
      </p:sp>
      <p:sp>
        <p:nvSpPr>
          <p:cNvPr id="6" name="Slide Number Placeholder 5"/>
          <p:cNvSpPr>
            <a:spLocks noGrp="1"/>
          </p:cNvSpPr>
          <p:nvPr>
            <p:ph type="sldNum" sz="quarter" idx="4"/>
          </p:nvPr>
        </p:nvSpPr>
        <p:spPr>
          <a:xfrm>
            <a:off x="7660190" y="7009643"/>
            <a:ext cx="2494016" cy="402652"/>
          </a:xfrm>
          <a:prstGeom prst="rect">
            <a:avLst/>
          </a:prstGeom>
        </p:spPr>
        <p:txBody>
          <a:bodyPr vert="horz" lIns="103547" tIns="51764" rIns="103547" bIns="51764" rtlCol="0" anchor="ctr"/>
          <a:lstStyle>
            <a:lvl1pPr algn="r">
              <a:defRPr sz="1400">
                <a:solidFill>
                  <a:schemeClr val="tx1">
                    <a:tint val="75000"/>
                  </a:schemeClr>
                </a:solidFill>
              </a:defRPr>
            </a:lvl1pPr>
          </a:lstStyle>
          <a:p>
            <a:fld id="{63651429-E0A7-0846-B934-C586E3791066}" type="slidenum">
              <a:rPr lang="en-US" smtClean="0"/>
              <a:t>‹#›</a:t>
            </a:fld>
            <a:endParaRPr lang="en-US"/>
          </a:p>
        </p:txBody>
      </p:sp>
    </p:spTree>
    <p:extLst>
      <p:ext uri="{BB962C8B-B14F-4D97-AF65-F5344CB8AC3E}">
        <p14:creationId xmlns:p14="http://schemas.microsoft.com/office/powerpoint/2010/main" val="949250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517680" rtl="0" eaLnBrk="1" latinLnBrk="0" hangingPunct="1">
        <a:spcBef>
          <a:spcPct val="0"/>
        </a:spcBef>
        <a:buNone/>
        <a:defRPr sz="5000" kern="1200">
          <a:solidFill>
            <a:schemeClr val="tx1"/>
          </a:solidFill>
          <a:latin typeface="+mj-lt"/>
          <a:ea typeface="+mj-ea"/>
          <a:cs typeface="+mj-cs"/>
        </a:defRPr>
      </a:lvl1pPr>
    </p:titleStyle>
    <p:bodyStyle>
      <a:lvl1pPr marL="388255" indent="-388255" algn="l" defTabSz="517680" rtl="0" eaLnBrk="1" latinLnBrk="0" hangingPunct="1">
        <a:spcBef>
          <a:spcPct val="20000"/>
        </a:spcBef>
        <a:buFont typeface="Arial"/>
        <a:buChar char="•"/>
        <a:defRPr sz="3600" kern="1200">
          <a:solidFill>
            <a:schemeClr val="tx1"/>
          </a:solidFill>
          <a:latin typeface="+mn-lt"/>
          <a:ea typeface="+mn-ea"/>
          <a:cs typeface="+mn-cs"/>
        </a:defRPr>
      </a:lvl1pPr>
      <a:lvl2pPr marL="841270" indent="-323553" algn="l" defTabSz="517680" rtl="0" eaLnBrk="1" latinLnBrk="0" hangingPunct="1">
        <a:spcBef>
          <a:spcPct val="20000"/>
        </a:spcBef>
        <a:buFont typeface="Arial"/>
        <a:buChar char="–"/>
        <a:defRPr sz="3200" kern="1200">
          <a:solidFill>
            <a:schemeClr val="tx1"/>
          </a:solidFill>
          <a:latin typeface="+mn-lt"/>
          <a:ea typeface="+mn-ea"/>
          <a:cs typeface="+mn-cs"/>
        </a:defRPr>
      </a:lvl2pPr>
      <a:lvl3pPr marL="1294272" indent="-258842" algn="l" defTabSz="517680" rtl="0" eaLnBrk="1" latinLnBrk="0" hangingPunct="1">
        <a:spcBef>
          <a:spcPct val="20000"/>
        </a:spcBef>
        <a:buFont typeface="Arial"/>
        <a:buChar char="•"/>
        <a:defRPr sz="2700" kern="1200">
          <a:solidFill>
            <a:schemeClr val="tx1"/>
          </a:solidFill>
          <a:latin typeface="+mn-lt"/>
          <a:ea typeface="+mn-ea"/>
          <a:cs typeface="+mn-cs"/>
        </a:defRPr>
      </a:lvl3pPr>
      <a:lvl4pPr marL="1811984" indent="-258842" algn="l" defTabSz="517680" rtl="0" eaLnBrk="1" latinLnBrk="0" hangingPunct="1">
        <a:spcBef>
          <a:spcPct val="20000"/>
        </a:spcBef>
        <a:buFont typeface="Arial"/>
        <a:buChar char="–"/>
        <a:defRPr sz="2300" kern="1200">
          <a:solidFill>
            <a:schemeClr val="tx1"/>
          </a:solidFill>
          <a:latin typeface="+mn-lt"/>
          <a:ea typeface="+mn-ea"/>
          <a:cs typeface="+mn-cs"/>
        </a:defRPr>
      </a:lvl4pPr>
      <a:lvl5pPr marL="2329695" indent="-258842" algn="l" defTabSz="517680" rtl="0" eaLnBrk="1" latinLnBrk="0" hangingPunct="1">
        <a:spcBef>
          <a:spcPct val="20000"/>
        </a:spcBef>
        <a:buFont typeface="Arial"/>
        <a:buChar char="»"/>
        <a:defRPr sz="2300" kern="1200">
          <a:solidFill>
            <a:schemeClr val="tx1"/>
          </a:solidFill>
          <a:latin typeface="+mn-lt"/>
          <a:ea typeface="+mn-ea"/>
          <a:cs typeface="+mn-cs"/>
        </a:defRPr>
      </a:lvl5pPr>
      <a:lvl6pPr marL="2847407" indent="-258842" algn="l" defTabSz="517680" rtl="0" eaLnBrk="1" latinLnBrk="0" hangingPunct="1">
        <a:spcBef>
          <a:spcPct val="20000"/>
        </a:spcBef>
        <a:buFont typeface="Arial"/>
        <a:buChar char="•"/>
        <a:defRPr sz="2300" kern="1200">
          <a:solidFill>
            <a:schemeClr val="tx1"/>
          </a:solidFill>
          <a:latin typeface="+mn-lt"/>
          <a:ea typeface="+mn-ea"/>
          <a:cs typeface="+mn-cs"/>
        </a:defRPr>
      </a:lvl6pPr>
      <a:lvl7pPr marL="3365116" indent="-258842" algn="l" defTabSz="517680" rtl="0" eaLnBrk="1" latinLnBrk="0" hangingPunct="1">
        <a:spcBef>
          <a:spcPct val="20000"/>
        </a:spcBef>
        <a:buFont typeface="Arial"/>
        <a:buChar char="•"/>
        <a:defRPr sz="2300" kern="1200">
          <a:solidFill>
            <a:schemeClr val="tx1"/>
          </a:solidFill>
          <a:latin typeface="+mn-lt"/>
          <a:ea typeface="+mn-ea"/>
          <a:cs typeface="+mn-cs"/>
        </a:defRPr>
      </a:lvl7pPr>
      <a:lvl8pPr marL="3882827" indent="-258842" algn="l" defTabSz="517680" rtl="0" eaLnBrk="1" latinLnBrk="0" hangingPunct="1">
        <a:spcBef>
          <a:spcPct val="20000"/>
        </a:spcBef>
        <a:buFont typeface="Arial"/>
        <a:buChar char="•"/>
        <a:defRPr sz="2300" kern="1200">
          <a:solidFill>
            <a:schemeClr val="tx1"/>
          </a:solidFill>
          <a:latin typeface="+mn-lt"/>
          <a:ea typeface="+mn-ea"/>
          <a:cs typeface="+mn-cs"/>
        </a:defRPr>
      </a:lvl8pPr>
      <a:lvl9pPr marL="4400537" indent="-258842" algn="l" defTabSz="517680"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17680" rtl="0" eaLnBrk="1" latinLnBrk="0" hangingPunct="1">
        <a:defRPr sz="2100" kern="1200">
          <a:solidFill>
            <a:schemeClr val="tx1"/>
          </a:solidFill>
          <a:latin typeface="+mn-lt"/>
          <a:ea typeface="+mn-ea"/>
          <a:cs typeface="+mn-cs"/>
        </a:defRPr>
      </a:lvl1pPr>
      <a:lvl2pPr marL="517680" algn="l" defTabSz="517680" rtl="0" eaLnBrk="1" latinLnBrk="0" hangingPunct="1">
        <a:defRPr sz="2100" kern="1200">
          <a:solidFill>
            <a:schemeClr val="tx1"/>
          </a:solidFill>
          <a:latin typeface="+mn-lt"/>
          <a:ea typeface="+mn-ea"/>
          <a:cs typeface="+mn-cs"/>
        </a:defRPr>
      </a:lvl2pPr>
      <a:lvl3pPr marL="1035414" algn="l" defTabSz="517680" rtl="0" eaLnBrk="1" latinLnBrk="0" hangingPunct="1">
        <a:defRPr sz="2100" kern="1200">
          <a:solidFill>
            <a:schemeClr val="tx1"/>
          </a:solidFill>
          <a:latin typeface="+mn-lt"/>
          <a:ea typeface="+mn-ea"/>
          <a:cs typeface="+mn-cs"/>
        </a:defRPr>
      </a:lvl3pPr>
      <a:lvl4pPr marL="1553131" algn="l" defTabSz="517680" rtl="0" eaLnBrk="1" latinLnBrk="0" hangingPunct="1">
        <a:defRPr sz="2100" kern="1200">
          <a:solidFill>
            <a:schemeClr val="tx1"/>
          </a:solidFill>
          <a:latin typeface="+mn-lt"/>
          <a:ea typeface="+mn-ea"/>
          <a:cs typeface="+mn-cs"/>
        </a:defRPr>
      </a:lvl4pPr>
      <a:lvl5pPr marL="2070840" algn="l" defTabSz="517680" rtl="0" eaLnBrk="1" latinLnBrk="0" hangingPunct="1">
        <a:defRPr sz="2100" kern="1200">
          <a:solidFill>
            <a:schemeClr val="tx1"/>
          </a:solidFill>
          <a:latin typeface="+mn-lt"/>
          <a:ea typeface="+mn-ea"/>
          <a:cs typeface="+mn-cs"/>
        </a:defRPr>
      </a:lvl5pPr>
      <a:lvl6pPr marL="2588550" algn="l" defTabSz="517680" rtl="0" eaLnBrk="1" latinLnBrk="0" hangingPunct="1">
        <a:defRPr sz="2100" kern="1200">
          <a:solidFill>
            <a:schemeClr val="tx1"/>
          </a:solidFill>
          <a:latin typeface="+mn-lt"/>
          <a:ea typeface="+mn-ea"/>
          <a:cs typeface="+mn-cs"/>
        </a:defRPr>
      </a:lvl6pPr>
      <a:lvl7pPr marL="3106262" algn="l" defTabSz="517680" rtl="0" eaLnBrk="1" latinLnBrk="0" hangingPunct="1">
        <a:defRPr sz="2100" kern="1200">
          <a:solidFill>
            <a:schemeClr val="tx1"/>
          </a:solidFill>
          <a:latin typeface="+mn-lt"/>
          <a:ea typeface="+mn-ea"/>
          <a:cs typeface="+mn-cs"/>
        </a:defRPr>
      </a:lvl7pPr>
      <a:lvl8pPr marL="3623971" algn="l" defTabSz="517680" rtl="0" eaLnBrk="1" latinLnBrk="0" hangingPunct="1">
        <a:defRPr sz="2100" kern="1200">
          <a:solidFill>
            <a:schemeClr val="tx1"/>
          </a:solidFill>
          <a:latin typeface="+mn-lt"/>
          <a:ea typeface="+mn-ea"/>
          <a:cs typeface="+mn-cs"/>
        </a:defRPr>
      </a:lvl8pPr>
      <a:lvl9pPr marL="4141684" algn="l" defTabSz="517680"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8"/>
            <a:ext cx="9619774" cy="1260475"/>
          </a:xfrm>
          <a:prstGeom prst="rect">
            <a:avLst/>
          </a:prstGeom>
        </p:spPr>
        <p:txBody>
          <a:bodyPr vert="horz" lIns="103547" tIns="51764" rIns="103547" bIns="517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432" y="1764730"/>
            <a:ext cx="9619774" cy="4991131"/>
          </a:xfrm>
          <a:prstGeom prst="rect">
            <a:avLst/>
          </a:prstGeom>
        </p:spPr>
        <p:txBody>
          <a:bodyPr vert="horz" lIns="103547" tIns="51764" rIns="103547" bIns="517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432" y="7009643"/>
            <a:ext cx="2494016" cy="402652"/>
          </a:xfrm>
          <a:prstGeom prst="rect">
            <a:avLst/>
          </a:prstGeom>
        </p:spPr>
        <p:txBody>
          <a:bodyPr vert="horz" lIns="103547" tIns="51764" rIns="103547" bIns="51764" rtlCol="0" anchor="ctr"/>
          <a:lstStyle>
            <a:lvl1pPr algn="l">
              <a:defRPr sz="1400">
                <a:solidFill>
                  <a:schemeClr val="tx1">
                    <a:tint val="75000"/>
                  </a:schemeClr>
                </a:solidFill>
              </a:defRPr>
            </a:lvl1pPr>
          </a:lstStyle>
          <a:p>
            <a:fld id="{D1631A9B-ACB0-461A-98D6-5D296A897FD0}" type="datetime1">
              <a:rPr lang="en-US" smtClean="0">
                <a:solidFill>
                  <a:prstClr val="black">
                    <a:tint val="75000"/>
                  </a:prstClr>
                </a:solidFill>
              </a:rPr>
              <a:t>4/11/2017</a:t>
            </a:fld>
            <a:endParaRPr lang="en-US">
              <a:solidFill>
                <a:prstClr val="black">
                  <a:tint val="75000"/>
                </a:prstClr>
              </a:solidFill>
            </a:endParaRPr>
          </a:p>
        </p:txBody>
      </p:sp>
      <p:sp>
        <p:nvSpPr>
          <p:cNvPr id="5" name="Footer Placeholder 4"/>
          <p:cNvSpPr>
            <a:spLocks noGrp="1"/>
          </p:cNvSpPr>
          <p:nvPr>
            <p:ph type="ftr" sz="quarter" idx="3"/>
          </p:nvPr>
        </p:nvSpPr>
        <p:spPr>
          <a:xfrm>
            <a:off x="3651955" y="7009643"/>
            <a:ext cx="3384735" cy="402652"/>
          </a:xfrm>
          <a:prstGeom prst="rect">
            <a:avLst/>
          </a:prstGeom>
        </p:spPr>
        <p:txBody>
          <a:bodyPr vert="horz" lIns="103547" tIns="51764" rIns="103547" bIns="51764" rtlCol="0" anchor="ctr"/>
          <a:lstStyle>
            <a:lvl1pPr algn="ctr">
              <a:defRPr sz="1400">
                <a:solidFill>
                  <a:schemeClr val="tx1">
                    <a:tint val="75000"/>
                  </a:schemeClr>
                </a:solidFill>
              </a:defRPr>
            </a:lvl1pPr>
          </a:lstStyle>
          <a:p>
            <a:r>
              <a:rPr lang="es-ES" smtClean="0">
                <a:solidFill>
                  <a:prstClr val="black">
                    <a:tint val="75000"/>
                  </a:prstClr>
                </a:solidFill>
              </a:rPr>
              <a:t>07/11/2016    Dr.Said T. EL Hajjar      </a:t>
            </a:r>
            <a:endParaRPr lang="en-US">
              <a:solidFill>
                <a:prstClr val="black">
                  <a:tint val="75000"/>
                </a:prstClr>
              </a:solidFill>
            </a:endParaRPr>
          </a:p>
        </p:txBody>
      </p:sp>
      <p:sp>
        <p:nvSpPr>
          <p:cNvPr id="6" name="Slide Number Placeholder 5"/>
          <p:cNvSpPr>
            <a:spLocks noGrp="1"/>
          </p:cNvSpPr>
          <p:nvPr>
            <p:ph type="sldNum" sz="quarter" idx="4"/>
          </p:nvPr>
        </p:nvSpPr>
        <p:spPr>
          <a:xfrm>
            <a:off x="7660190" y="7009643"/>
            <a:ext cx="2494016" cy="402652"/>
          </a:xfrm>
          <a:prstGeom prst="rect">
            <a:avLst/>
          </a:prstGeom>
        </p:spPr>
        <p:txBody>
          <a:bodyPr vert="horz" lIns="103547" tIns="51764" rIns="103547" bIns="51764" rtlCol="0" anchor="ctr"/>
          <a:lstStyle>
            <a:lvl1pPr algn="r">
              <a:defRPr sz="1400">
                <a:solidFill>
                  <a:schemeClr val="tx1">
                    <a:tint val="75000"/>
                  </a:schemeClr>
                </a:solidFill>
              </a:defRPr>
            </a:lvl1pPr>
          </a:lstStyle>
          <a:p>
            <a:fld id="{63651429-E0A7-0846-B934-C586E379106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5993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517680" rtl="0" eaLnBrk="1" latinLnBrk="0" hangingPunct="1">
        <a:spcBef>
          <a:spcPct val="0"/>
        </a:spcBef>
        <a:buNone/>
        <a:defRPr sz="5000" kern="1200">
          <a:solidFill>
            <a:schemeClr val="tx1"/>
          </a:solidFill>
          <a:latin typeface="+mj-lt"/>
          <a:ea typeface="+mj-ea"/>
          <a:cs typeface="+mj-cs"/>
        </a:defRPr>
      </a:lvl1pPr>
    </p:titleStyle>
    <p:bodyStyle>
      <a:lvl1pPr marL="388255" indent="-388255" algn="l" defTabSz="517680" rtl="0" eaLnBrk="1" latinLnBrk="0" hangingPunct="1">
        <a:spcBef>
          <a:spcPct val="20000"/>
        </a:spcBef>
        <a:buFont typeface="Arial"/>
        <a:buChar char="•"/>
        <a:defRPr sz="3600" kern="1200">
          <a:solidFill>
            <a:schemeClr val="tx1"/>
          </a:solidFill>
          <a:latin typeface="+mn-lt"/>
          <a:ea typeface="+mn-ea"/>
          <a:cs typeface="+mn-cs"/>
        </a:defRPr>
      </a:lvl1pPr>
      <a:lvl2pPr marL="841270" indent="-323553" algn="l" defTabSz="517680" rtl="0" eaLnBrk="1" latinLnBrk="0" hangingPunct="1">
        <a:spcBef>
          <a:spcPct val="20000"/>
        </a:spcBef>
        <a:buFont typeface="Arial"/>
        <a:buChar char="–"/>
        <a:defRPr sz="3200" kern="1200">
          <a:solidFill>
            <a:schemeClr val="tx1"/>
          </a:solidFill>
          <a:latin typeface="+mn-lt"/>
          <a:ea typeface="+mn-ea"/>
          <a:cs typeface="+mn-cs"/>
        </a:defRPr>
      </a:lvl2pPr>
      <a:lvl3pPr marL="1294272" indent="-258842" algn="l" defTabSz="517680" rtl="0" eaLnBrk="1" latinLnBrk="0" hangingPunct="1">
        <a:spcBef>
          <a:spcPct val="20000"/>
        </a:spcBef>
        <a:buFont typeface="Arial"/>
        <a:buChar char="•"/>
        <a:defRPr sz="2700" kern="1200">
          <a:solidFill>
            <a:schemeClr val="tx1"/>
          </a:solidFill>
          <a:latin typeface="+mn-lt"/>
          <a:ea typeface="+mn-ea"/>
          <a:cs typeface="+mn-cs"/>
        </a:defRPr>
      </a:lvl3pPr>
      <a:lvl4pPr marL="1811984" indent="-258842" algn="l" defTabSz="517680" rtl="0" eaLnBrk="1" latinLnBrk="0" hangingPunct="1">
        <a:spcBef>
          <a:spcPct val="20000"/>
        </a:spcBef>
        <a:buFont typeface="Arial"/>
        <a:buChar char="–"/>
        <a:defRPr sz="2300" kern="1200">
          <a:solidFill>
            <a:schemeClr val="tx1"/>
          </a:solidFill>
          <a:latin typeface="+mn-lt"/>
          <a:ea typeface="+mn-ea"/>
          <a:cs typeface="+mn-cs"/>
        </a:defRPr>
      </a:lvl4pPr>
      <a:lvl5pPr marL="2329695" indent="-258842" algn="l" defTabSz="517680" rtl="0" eaLnBrk="1" latinLnBrk="0" hangingPunct="1">
        <a:spcBef>
          <a:spcPct val="20000"/>
        </a:spcBef>
        <a:buFont typeface="Arial"/>
        <a:buChar char="»"/>
        <a:defRPr sz="2300" kern="1200">
          <a:solidFill>
            <a:schemeClr val="tx1"/>
          </a:solidFill>
          <a:latin typeface="+mn-lt"/>
          <a:ea typeface="+mn-ea"/>
          <a:cs typeface="+mn-cs"/>
        </a:defRPr>
      </a:lvl5pPr>
      <a:lvl6pPr marL="2847407" indent="-258842" algn="l" defTabSz="517680" rtl="0" eaLnBrk="1" latinLnBrk="0" hangingPunct="1">
        <a:spcBef>
          <a:spcPct val="20000"/>
        </a:spcBef>
        <a:buFont typeface="Arial"/>
        <a:buChar char="•"/>
        <a:defRPr sz="2300" kern="1200">
          <a:solidFill>
            <a:schemeClr val="tx1"/>
          </a:solidFill>
          <a:latin typeface="+mn-lt"/>
          <a:ea typeface="+mn-ea"/>
          <a:cs typeface="+mn-cs"/>
        </a:defRPr>
      </a:lvl6pPr>
      <a:lvl7pPr marL="3365116" indent="-258842" algn="l" defTabSz="517680" rtl="0" eaLnBrk="1" latinLnBrk="0" hangingPunct="1">
        <a:spcBef>
          <a:spcPct val="20000"/>
        </a:spcBef>
        <a:buFont typeface="Arial"/>
        <a:buChar char="•"/>
        <a:defRPr sz="2300" kern="1200">
          <a:solidFill>
            <a:schemeClr val="tx1"/>
          </a:solidFill>
          <a:latin typeface="+mn-lt"/>
          <a:ea typeface="+mn-ea"/>
          <a:cs typeface="+mn-cs"/>
        </a:defRPr>
      </a:lvl7pPr>
      <a:lvl8pPr marL="3882827" indent="-258842" algn="l" defTabSz="517680" rtl="0" eaLnBrk="1" latinLnBrk="0" hangingPunct="1">
        <a:spcBef>
          <a:spcPct val="20000"/>
        </a:spcBef>
        <a:buFont typeface="Arial"/>
        <a:buChar char="•"/>
        <a:defRPr sz="2300" kern="1200">
          <a:solidFill>
            <a:schemeClr val="tx1"/>
          </a:solidFill>
          <a:latin typeface="+mn-lt"/>
          <a:ea typeface="+mn-ea"/>
          <a:cs typeface="+mn-cs"/>
        </a:defRPr>
      </a:lvl8pPr>
      <a:lvl9pPr marL="4400537" indent="-258842" algn="l" defTabSz="517680"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17680" rtl="0" eaLnBrk="1" latinLnBrk="0" hangingPunct="1">
        <a:defRPr sz="2100" kern="1200">
          <a:solidFill>
            <a:schemeClr val="tx1"/>
          </a:solidFill>
          <a:latin typeface="+mn-lt"/>
          <a:ea typeface="+mn-ea"/>
          <a:cs typeface="+mn-cs"/>
        </a:defRPr>
      </a:lvl1pPr>
      <a:lvl2pPr marL="517680" algn="l" defTabSz="517680" rtl="0" eaLnBrk="1" latinLnBrk="0" hangingPunct="1">
        <a:defRPr sz="2100" kern="1200">
          <a:solidFill>
            <a:schemeClr val="tx1"/>
          </a:solidFill>
          <a:latin typeface="+mn-lt"/>
          <a:ea typeface="+mn-ea"/>
          <a:cs typeface="+mn-cs"/>
        </a:defRPr>
      </a:lvl2pPr>
      <a:lvl3pPr marL="1035414" algn="l" defTabSz="517680" rtl="0" eaLnBrk="1" latinLnBrk="0" hangingPunct="1">
        <a:defRPr sz="2100" kern="1200">
          <a:solidFill>
            <a:schemeClr val="tx1"/>
          </a:solidFill>
          <a:latin typeface="+mn-lt"/>
          <a:ea typeface="+mn-ea"/>
          <a:cs typeface="+mn-cs"/>
        </a:defRPr>
      </a:lvl3pPr>
      <a:lvl4pPr marL="1553131" algn="l" defTabSz="517680" rtl="0" eaLnBrk="1" latinLnBrk="0" hangingPunct="1">
        <a:defRPr sz="2100" kern="1200">
          <a:solidFill>
            <a:schemeClr val="tx1"/>
          </a:solidFill>
          <a:latin typeface="+mn-lt"/>
          <a:ea typeface="+mn-ea"/>
          <a:cs typeface="+mn-cs"/>
        </a:defRPr>
      </a:lvl4pPr>
      <a:lvl5pPr marL="2070840" algn="l" defTabSz="517680" rtl="0" eaLnBrk="1" latinLnBrk="0" hangingPunct="1">
        <a:defRPr sz="2100" kern="1200">
          <a:solidFill>
            <a:schemeClr val="tx1"/>
          </a:solidFill>
          <a:latin typeface="+mn-lt"/>
          <a:ea typeface="+mn-ea"/>
          <a:cs typeface="+mn-cs"/>
        </a:defRPr>
      </a:lvl5pPr>
      <a:lvl6pPr marL="2588550" algn="l" defTabSz="517680" rtl="0" eaLnBrk="1" latinLnBrk="0" hangingPunct="1">
        <a:defRPr sz="2100" kern="1200">
          <a:solidFill>
            <a:schemeClr val="tx1"/>
          </a:solidFill>
          <a:latin typeface="+mn-lt"/>
          <a:ea typeface="+mn-ea"/>
          <a:cs typeface="+mn-cs"/>
        </a:defRPr>
      </a:lvl6pPr>
      <a:lvl7pPr marL="3106262" algn="l" defTabSz="517680" rtl="0" eaLnBrk="1" latinLnBrk="0" hangingPunct="1">
        <a:defRPr sz="2100" kern="1200">
          <a:solidFill>
            <a:schemeClr val="tx1"/>
          </a:solidFill>
          <a:latin typeface="+mn-lt"/>
          <a:ea typeface="+mn-ea"/>
          <a:cs typeface="+mn-cs"/>
        </a:defRPr>
      </a:lvl7pPr>
      <a:lvl8pPr marL="3623971" algn="l" defTabSz="517680" rtl="0" eaLnBrk="1" latinLnBrk="0" hangingPunct="1">
        <a:defRPr sz="2100" kern="1200">
          <a:solidFill>
            <a:schemeClr val="tx1"/>
          </a:solidFill>
          <a:latin typeface="+mn-lt"/>
          <a:ea typeface="+mn-ea"/>
          <a:cs typeface="+mn-cs"/>
        </a:defRPr>
      </a:lvl8pPr>
      <a:lvl9pPr marL="4141684" algn="l" defTabSz="51768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3.png"/><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2.bin"/><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6.png"/><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3.bin"/><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19.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6.xml"/><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21.png"/><Relationship Id="rId5" Type="http://schemas.openxmlformats.org/officeDocument/2006/relationships/image" Target="../media/image17.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notesSlide" Target="../notesSlides/notesSlide17.xml"/><Relationship Id="rId7" Type="http://schemas.openxmlformats.org/officeDocument/2006/relationships/image" Target="../media/image22.w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17.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1.bin"/><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82946" y="6091991"/>
            <a:ext cx="5486401" cy="573088"/>
          </a:xfrm>
          <a:prstGeom prst="rect">
            <a:avLst/>
          </a:prstGeom>
        </p:spPr>
        <p:txBody>
          <a:bodyPr lIns="90782" tIns="45390" rIns="90782" bIns="45390" anchor="ctr">
            <a:noAutofit/>
          </a:bodyP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defTabSz="453905" eaLnBrk="1" fontAlgn="base" hangingPunct="1">
              <a:lnSpc>
                <a:spcPct val="110000"/>
              </a:lnSpc>
              <a:spcBef>
                <a:spcPct val="0"/>
              </a:spcBef>
              <a:spcAft>
                <a:spcPct val="0"/>
              </a:spcAft>
              <a:defRPr/>
            </a:pPr>
            <a:r>
              <a:rPr lang="en-US" altLang="en-US" sz="2500" b="1" dirty="0" smtClean="0">
                <a:solidFill>
                  <a:srgbClr val="595959"/>
                </a:solidFill>
                <a:latin typeface="Arial" pitchFamily="34" charset="0"/>
                <a:ea typeface="ヒラギノ角ゴ Pro W3" charset="-128"/>
                <a:cs typeface="Arial" pitchFamily="34" charset="0"/>
              </a:rPr>
              <a:t>Second Semester</a:t>
            </a:r>
            <a:r>
              <a:rPr lang="en-US" altLang="en-US" sz="2500" b="1" dirty="0" smtClean="0">
                <a:solidFill>
                  <a:srgbClr val="595959"/>
                </a:solidFill>
                <a:latin typeface="Arial" pitchFamily="34" charset="0"/>
                <a:ea typeface="ヒラギノ角ゴ Pro W3" charset="-128"/>
                <a:cs typeface="Arial" pitchFamily="34" charset="0"/>
              </a:rPr>
              <a:t>, </a:t>
            </a:r>
            <a:r>
              <a:rPr lang="en-US" altLang="en-US" sz="2500" b="1" dirty="0" smtClean="0">
                <a:solidFill>
                  <a:srgbClr val="595959"/>
                </a:solidFill>
                <a:latin typeface="Arial" pitchFamily="34" charset="0"/>
                <a:ea typeface="ヒラギノ角ゴ Pro W3" charset="-128"/>
                <a:cs typeface="Arial" pitchFamily="34" charset="0"/>
              </a:rPr>
              <a:t>2017</a:t>
            </a:r>
            <a:endParaRPr lang="en-US" altLang="en-US" sz="2500" b="1" dirty="0">
              <a:solidFill>
                <a:srgbClr val="595959"/>
              </a:solidFill>
              <a:latin typeface="Arial" pitchFamily="34" charset="0"/>
              <a:ea typeface="ヒラギノ角ゴ Pro W3" charset="-128"/>
              <a:cs typeface="Arial" pitchFamily="34" charset="0"/>
            </a:endParaRPr>
          </a:p>
        </p:txBody>
      </p:sp>
      <p:sp>
        <p:nvSpPr>
          <p:cNvPr id="5" name="Title 1"/>
          <p:cNvSpPr txBox="1">
            <a:spLocks/>
          </p:cNvSpPr>
          <p:nvPr/>
        </p:nvSpPr>
        <p:spPr>
          <a:xfrm>
            <a:off x="527403" y="3255933"/>
            <a:ext cx="7132320" cy="2606040"/>
          </a:xfrm>
          <a:prstGeom prst="rect">
            <a:avLst/>
          </a:prstGeom>
        </p:spPr>
        <p:txBody>
          <a:bodyPr lIns="90782" tIns="45390" rIns="90782" bIns="45390" anchor="ctr"/>
          <a:lstStyle>
            <a:lvl1pPr eaLnBrk="0" hangingPunct="0">
              <a:defRPr sz="2400">
                <a:solidFill>
                  <a:schemeClr val="tx1"/>
                </a:solidFill>
                <a:latin typeface="Arial" charset="0"/>
                <a:ea typeface="ヒラギノ角ゴ Pro W3" charset="0"/>
                <a:cs typeface="ヒラギノ角ゴ Pro W3" charset="0"/>
              </a:defRPr>
            </a:lvl1pPr>
            <a:lvl2pPr marL="37931725" indent="-37474525" eaLnBrk="0" hangingPunct="0">
              <a:defRPr sz="2400">
                <a:solidFill>
                  <a:schemeClr val="tx1"/>
                </a:solidFill>
                <a:latin typeface="Arial" charset="0"/>
                <a:ea typeface="ヒラギノ角ゴ Pro W3" charset="0"/>
                <a:cs typeface="ヒラギノ角ゴ Pro W3" charset="0"/>
              </a:defRPr>
            </a:lvl2pPr>
            <a:lvl3pPr eaLnBrk="0" hangingPunct="0">
              <a:defRPr sz="2400">
                <a:solidFill>
                  <a:schemeClr val="tx1"/>
                </a:solidFill>
                <a:latin typeface="Arial" charset="0"/>
                <a:ea typeface="ヒラギノ角ゴ Pro W3" charset="0"/>
                <a:cs typeface="ヒラギノ角ゴ Pro W3" charset="0"/>
              </a:defRPr>
            </a:lvl3pPr>
            <a:lvl4pPr eaLnBrk="0" hangingPunct="0">
              <a:defRPr sz="2400">
                <a:solidFill>
                  <a:schemeClr val="tx1"/>
                </a:solidFill>
                <a:latin typeface="Arial" charset="0"/>
                <a:ea typeface="ヒラギノ角ゴ Pro W3" charset="0"/>
                <a:cs typeface="ヒラギノ角ゴ Pro W3" charset="0"/>
              </a:defRPr>
            </a:lvl4pPr>
            <a:lvl5pPr eaLnBrk="0" hangingPunct="0">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defTabSz="453905" fontAlgn="base">
              <a:spcBef>
                <a:spcPct val="0"/>
              </a:spcBef>
              <a:spcAft>
                <a:spcPct val="0"/>
              </a:spcAft>
            </a:pPr>
            <a:r>
              <a:rPr lang="en-US" altLang="en-US" sz="3200" b="1" dirty="0">
                <a:solidFill>
                  <a:srgbClr val="00B0F0"/>
                </a:solidFill>
                <a:latin typeface="Times New Roman" pitchFamily="18" charset="0"/>
                <a:ea typeface="ヒラギノ角ゴ Pro W3" charset="-128"/>
                <a:cs typeface="Times New Roman" pitchFamily="18" charset="0"/>
              </a:rPr>
              <a:t>Presented By</a:t>
            </a:r>
            <a:r>
              <a:rPr lang="en-US" altLang="en-US" sz="3200" b="1" dirty="0" smtClean="0">
                <a:solidFill>
                  <a:srgbClr val="00B0F0"/>
                </a:solidFill>
                <a:latin typeface="Times New Roman" pitchFamily="18" charset="0"/>
                <a:ea typeface="ヒラギノ角ゴ Pro W3" charset="-128"/>
                <a:cs typeface="Times New Roman" pitchFamily="18" charset="0"/>
              </a:rPr>
              <a:t>: </a:t>
            </a:r>
            <a:endParaRPr lang="en-US" altLang="en-US" sz="3200" b="1" dirty="0">
              <a:solidFill>
                <a:srgbClr val="00B0F0"/>
              </a:solidFill>
              <a:latin typeface="Times New Roman" pitchFamily="18" charset="0"/>
              <a:ea typeface="ヒラギノ角ゴ Pro W3" charset="-128"/>
              <a:cs typeface="Times New Roman" pitchFamily="18" charset="0"/>
            </a:endParaRPr>
          </a:p>
          <a:p>
            <a:pPr marL="466725" lvl="0" indent="-466725" defTabSz="914400" eaLnBrk="1" hangingPunct="1">
              <a:buClr>
                <a:srgbClr val="3891A7"/>
              </a:buClr>
              <a:buSzPct val="80000"/>
              <a:defRPr/>
            </a:pPr>
            <a:endParaRPr lang="en-US" sz="3200" b="1" dirty="0">
              <a:solidFill>
                <a:srgbClr val="FF0000"/>
              </a:solidFill>
              <a:effectLst>
                <a:outerShdw blurRad="38100" dist="38100" dir="2700000" algn="tl">
                  <a:srgbClr val="000000"/>
                </a:outerShdw>
              </a:effectLst>
              <a:latin typeface="Times New Roman" pitchFamily="18" charset="0"/>
              <a:ea typeface="ヒラギノ角ゴ Pro W3" charset="-128"/>
              <a:cs typeface="Times New Roman" pitchFamily="18" charset="0"/>
            </a:endParaRPr>
          </a:p>
          <a:p>
            <a:pPr marL="466725" lvl="0" indent="-466725" defTabSz="914400" eaLnBrk="1" hangingPunct="1">
              <a:buClr>
                <a:srgbClr val="3891A7"/>
              </a:buClr>
              <a:buSzPct val="80000"/>
              <a:defRPr/>
            </a:pPr>
            <a:r>
              <a:rPr lang="en-US" sz="3600" dirty="0" smtClean="0">
                <a:solidFill>
                  <a:srgbClr val="FF0000"/>
                </a:solidFill>
                <a:effectLst>
                  <a:outerShdw blurRad="38100" dist="38100" dir="2700000" algn="tl">
                    <a:srgbClr val="000000"/>
                  </a:outerShdw>
                </a:effectLst>
                <a:latin typeface="Gill Sans MT"/>
                <a:ea typeface="+mn-ea"/>
                <a:cs typeface="+mn-cs"/>
              </a:rPr>
              <a:t>EL </a:t>
            </a:r>
            <a:r>
              <a:rPr lang="en-US" sz="3600" dirty="0">
                <a:solidFill>
                  <a:srgbClr val="FF0000"/>
                </a:solidFill>
                <a:effectLst>
                  <a:outerShdw blurRad="38100" dist="38100" dir="2700000" algn="tl">
                    <a:srgbClr val="000000"/>
                  </a:outerShdw>
                </a:effectLst>
                <a:latin typeface="Gill Sans MT"/>
                <a:ea typeface="+mn-ea"/>
                <a:cs typeface="+mn-cs"/>
              </a:rPr>
              <a:t>Hajjar, Said</a:t>
            </a:r>
          </a:p>
          <a:p>
            <a:pPr marL="466725" lvl="0" indent="-466725" defTabSz="914400" eaLnBrk="1" hangingPunct="1">
              <a:buClr>
                <a:srgbClr val="3891A7"/>
              </a:buClr>
              <a:buSzPct val="80000"/>
              <a:defRPr/>
            </a:pPr>
            <a:r>
              <a:rPr lang="en-US" sz="3200" dirty="0" smtClean="0">
                <a:solidFill>
                  <a:srgbClr val="FF0000"/>
                </a:solidFill>
                <a:effectLst>
                  <a:outerShdw blurRad="38100" dist="38100" dir="2700000" algn="tl">
                    <a:srgbClr val="000000"/>
                  </a:outerShdw>
                </a:effectLst>
                <a:latin typeface="Gill Sans MT"/>
                <a:ea typeface="+mn-ea"/>
                <a:cs typeface="+mn-cs"/>
              </a:rPr>
              <a:t> </a:t>
            </a:r>
            <a:r>
              <a:rPr lang="en-US" sz="3200" dirty="0">
                <a:solidFill>
                  <a:srgbClr val="FF0000"/>
                </a:solidFill>
                <a:effectLst>
                  <a:outerShdw blurRad="38100" dist="38100" dir="2700000" algn="tl">
                    <a:srgbClr val="000000"/>
                  </a:outerShdw>
                </a:effectLst>
                <a:latin typeface="Gill Sans MT"/>
                <a:ea typeface="+mn-ea"/>
                <a:cs typeface="+mn-cs"/>
              </a:rPr>
              <a:t>Associate Professor, Ahlia University</a:t>
            </a:r>
          </a:p>
          <a:p>
            <a:pPr algn="ctr" defTabSz="453905" fontAlgn="base">
              <a:spcBef>
                <a:spcPct val="0"/>
              </a:spcBef>
              <a:spcAft>
                <a:spcPct val="0"/>
              </a:spcAft>
            </a:pPr>
            <a:endParaRPr lang="en-US" altLang="en-US" sz="3200" b="1" dirty="0">
              <a:latin typeface="Times New Roman" pitchFamily="18" charset="0"/>
              <a:ea typeface="ヒラギノ角ゴ Pro W3" charset="-128"/>
              <a:cs typeface="Times New Roman" pitchFamily="18" charset="0"/>
            </a:endParaRPr>
          </a:p>
        </p:txBody>
      </p:sp>
      <p:cxnSp>
        <p:nvCxnSpPr>
          <p:cNvPr id="6" name="Straight Connector 5"/>
          <p:cNvCxnSpPr/>
          <p:nvPr/>
        </p:nvCxnSpPr>
        <p:spPr>
          <a:xfrm rot="10800000">
            <a:off x="654827" y="4810308"/>
            <a:ext cx="4502150" cy="1587"/>
          </a:xfrm>
          <a:prstGeom prst="line">
            <a:avLst/>
          </a:prstGeom>
          <a:ln w="6350">
            <a:solidFill>
              <a:srgbClr val="C40F3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372500" y="867162"/>
            <a:ext cx="7670659" cy="2061437"/>
          </a:xfrm>
          <a:prstGeom prst="rect">
            <a:avLst/>
          </a:prstGeom>
        </p:spPr>
        <p:txBody>
          <a:bodyPr wrap="square" lIns="90782" tIns="45390" rIns="90782" bIns="45390">
            <a:spAutoFit/>
          </a:bodyPr>
          <a:lstStyle/>
          <a:p>
            <a:pPr algn="ctr" defTabSz="453905" eaLnBrk="0" fontAlgn="base" hangingPunct="0">
              <a:spcBef>
                <a:spcPct val="0"/>
              </a:spcBef>
              <a:spcAft>
                <a:spcPct val="0"/>
              </a:spcAft>
            </a:pPr>
            <a:r>
              <a:rPr lang="en-US" altLang="en-US" sz="3200" b="1" dirty="0" smtClean="0">
                <a:solidFill>
                  <a:srgbClr val="FF0000"/>
                </a:solidFill>
                <a:latin typeface="Times New Roman" pitchFamily="18" charset="0"/>
                <a:ea typeface="ヒラギノ角ゴ Pro W3" charset="-128"/>
                <a:cs typeface="Times New Roman" pitchFamily="18" charset="0"/>
              </a:rPr>
              <a:t>Center of Statistical Analysis</a:t>
            </a:r>
          </a:p>
          <a:p>
            <a:pPr algn="ctr" defTabSz="453905" eaLnBrk="0" fontAlgn="base" hangingPunct="0">
              <a:spcBef>
                <a:spcPct val="0"/>
              </a:spcBef>
              <a:spcAft>
                <a:spcPct val="0"/>
              </a:spcAft>
            </a:pPr>
            <a:endParaRPr lang="en-US" altLang="en-US" sz="3200" b="1" dirty="0">
              <a:solidFill>
                <a:srgbClr val="FF0000"/>
              </a:solidFill>
              <a:latin typeface="Times New Roman" pitchFamily="18" charset="0"/>
              <a:ea typeface="ヒラギノ角ゴ Pro W3" charset="-128"/>
              <a:cs typeface="Times New Roman" pitchFamily="18" charset="0"/>
            </a:endParaRPr>
          </a:p>
          <a:p>
            <a:pPr algn="ctr" defTabSz="453905" eaLnBrk="0" fontAlgn="base" hangingPunct="0">
              <a:spcBef>
                <a:spcPct val="0"/>
              </a:spcBef>
              <a:spcAft>
                <a:spcPct val="0"/>
              </a:spcAft>
            </a:pPr>
            <a:r>
              <a:rPr lang="en-US" altLang="en-US" sz="3200" b="1" dirty="0" smtClean="0">
                <a:solidFill>
                  <a:srgbClr val="FF0000"/>
                </a:solidFill>
                <a:latin typeface="Times New Roman" pitchFamily="18" charset="0"/>
                <a:ea typeface="ヒラギノ角ゴ Pro W3" charset="-128"/>
                <a:cs typeface="Times New Roman" pitchFamily="18" charset="0"/>
              </a:rPr>
              <a:t>Correlation and Regression Analysis</a:t>
            </a:r>
          </a:p>
          <a:p>
            <a:pPr algn="ctr" defTabSz="453905" eaLnBrk="0" fontAlgn="base" hangingPunct="0">
              <a:spcBef>
                <a:spcPct val="0"/>
              </a:spcBef>
              <a:spcAft>
                <a:spcPct val="0"/>
              </a:spcAft>
            </a:pPr>
            <a:r>
              <a:rPr lang="en-US" altLang="en-US" sz="3200" b="1" dirty="0" smtClean="0">
                <a:solidFill>
                  <a:srgbClr val="FF0000"/>
                </a:solidFill>
                <a:effectLst>
                  <a:outerShdw blurRad="38100" dist="38100" dir="2700000" algn="tl">
                    <a:srgbClr val="000000">
                      <a:alpha val="43137"/>
                    </a:srgbClr>
                  </a:outerShdw>
                </a:effectLst>
                <a:latin typeface="Times New Roman" pitchFamily="18" charset="0"/>
                <a:ea typeface="ヒラギノ角ゴ Pro W3" charset="-128"/>
                <a:cs typeface="Times New Roman" pitchFamily="18" charset="0"/>
              </a:rPr>
              <a:t>CSA-C</a:t>
            </a:r>
            <a:endParaRPr lang="en-US" altLang="en-US" sz="3200" b="1" dirty="0">
              <a:solidFill>
                <a:srgbClr val="FF0000"/>
              </a:solidFill>
              <a:effectLst>
                <a:outerShdw blurRad="38100" dist="38100" dir="2700000" algn="tl">
                  <a:srgbClr val="000000">
                    <a:alpha val="43137"/>
                  </a:srgbClr>
                </a:outerShdw>
              </a:effectLst>
              <a:latin typeface="Times New Roman" pitchFamily="18" charset="0"/>
              <a:ea typeface="ヒラギノ角ゴ Pro W3" charset="-128"/>
              <a:cs typeface="Times New Roman" pitchFamily="18" charset="0"/>
            </a:endParaRPr>
          </a:p>
        </p:txBody>
      </p:sp>
      <p:sp>
        <p:nvSpPr>
          <p:cNvPr id="3" name="Footer Placeholder 2"/>
          <p:cNvSpPr>
            <a:spLocks noGrp="1"/>
          </p:cNvSpPr>
          <p:nvPr>
            <p:ph type="ftr" sz="quarter" idx="11"/>
          </p:nvPr>
        </p:nvSpPr>
        <p:spPr>
          <a:xfrm>
            <a:off x="0" y="7160198"/>
            <a:ext cx="3384735" cy="402652"/>
          </a:xfrm>
        </p:spPr>
        <p:txBody>
          <a:bodyPr/>
          <a:lstStyle/>
          <a:p>
            <a:r>
              <a:rPr lang="es-ES" dirty="0" smtClean="0"/>
              <a:t>Dr. Said T. EL Hajjar      </a:t>
            </a:r>
            <a:endParaRPr lang="en-US" dirty="0"/>
          </a:p>
        </p:txBody>
      </p:sp>
      <p:sp>
        <p:nvSpPr>
          <p:cNvPr id="7" name="Slide Number Placeholder 6"/>
          <p:cNvSpPr>
            <a:spLocks noGrp="1"/>
          </p:cNvSpPr>
          <p:nvPr>
            <p:ph type="sldNum" sz="quarter" idx="12"/>
          </p:nvPr>
        </p:nvSpPr>
        <p:spPr/>
        <p:txBody>
          <a:bodyPr/>
          <a:lstStyle/>
          <a:p>
            <a:fld id="{63651429-E0A7-0846-B934-C586E3791066}" type="slidenum">
              <a:rPr lang="en-US" smtClean="0"/>
              <a:t>1</a:t>
            </a:fld>
            <a:endParaRPr lang="en-US"/>
          </a:p>
        </p:txBody>
      </p:sp>
    </p:spTree>
    <p:extLst>
      <p:ext uri="{BB962C8B-B14F-4D97-AF65-F5344CB8AC3E}">
        <p14:creationId xmlns:p14="http://schemas.microsoft.com/office/powerpoint/2010/main" val="4054998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10</a:t>
            </a:fld>
            <a:endParaRPr lang="en-US">
              <a:solidFill>
                <a:prstClr val="black">
                  <a:tint val="75000"/>
                </a:prstClr>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379876396"/>
              </p:ext>
            </p:extLst>
          </p:nvPr>
        </p:nvGraphicFramePr>
        <p:xfrm>
          <a:off x="4624388" y="3921125"/>
          <a:ext cx="3938587" cy="822325"/>
        </p:xfrm>
        <a:graphic>
          <a:graphicData uri="http://schemas.openxmlformats.org/presentationml/2006/ole">
            <mc:AlternateContent xmlns:mc="http://schemas.openxmlformats.org/markup-compatibility/2006">
              <mc:Choice xmlns:v="urn:schemas-microsoft-com:vml" Requires="v">
                <p:oleObj spid="_x0000_s6169" name="Equation" r:id="rId5" imgW="1460160" imgH="304560" progId="Equation.3">
                  <p:embed/>
                </p:oleObj>
              </mc:Choice>
              <mc:Fallback>
                <p:oleObj name="Equation" r:id="rId5" imgW="1460160" imgH="304560" progId="Equation.3">
                  <p:embed/>
                  <p:pic>
                    <p:nvPicPr>
                      <p:cNvPr id="0" name=""/>
                      <p:cNvPicPr/>
                      <p:nvPr/>
                    </p:nvPicPr>
                    <p:blipFill>
                      <a:blip r:embed="rId6"/>
                      <a:stretch>
                        <a:fillRect/>
                      </a:stretch>
                    </p:blipFill>
                    <p:spPr>
                      <a:xfrm>
                        <a:off x="4624388" y="3921125"/>
                        <a:ext cx="3938587" cy="822325"/>
                      </a:xfrm>
                      <a:prstGeom prst="rect">
                        <a:avLst/>
                      </a:prstGeom>
                    </p:spPr>
                  </p:pic>
                </p:oleObj>
              </mc:Fallback>
            </mc:AlternateContent>
          </a:graphicData>
        </a:graphic>
      </p:graphicFrame>
      <p:sp>
        <p:nvSpPr>
          <p:cNvPr id="13" name="TextBox 12"/>
          <p:cNvSpPr txBox="1"/>
          <p:nvPr/>
        </p:nvSpPr>
        <p:spPr>
          <a:xfrm>
            <a:off x="509666" y="4087792"/>
            <a:ext cx="9404835" cy="523220"/>
          </a:xfrm>
          <a:prstGeom prst="rect">
            <a:avLst/>
          </a:prstGeom>
          <a:noFill/>
        </p:spPr>
        <p:txBody>
          <a:bodyPr wrap="square" rtlCol="0">
            <a:spAutoFit/>
          </a:bodyPr>
          <a:lstStyle/>
          <a:p>
            <a:r>
              <a:rPr lang="en-US" sz="2800" dirty="0" smtClean="0">
                <a:solidFill>
                  <a:prstClr val="black"/>
                </a:solidFill>
                <a:latin typeface="Times New Roman" panose="02020603050405020304" pitchFamily="18" charset="0"/>
                <a:cs typeface="Times New Roman" panose="02020603050405020304" pitchFamily="18" charset="0"/>
              </a:rPr>
              <a:t>Estimated Regression Line : </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31713" y="4903463"/>
            <a:ext cx="9404835" cy="1277273"/>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Moreover, t</a:t>
            </a:r>
            <a:r>
              <a:rPr lang="en-US" sz="2800" b="1" dirty="0" smtClean="0">
                <a:solidFill>
                  <a:srgbClr val="FF0000"/>
                </a:solidFill>
                <a:latin typeface="Times New Roman" panose="02020603050405020304" pitchFamily="18" charset="0"/>
                <a:cs typeface="Times New Roman" panose="02020603050405020304" pitchFamily="18" charset="0"/>
              </a:rPr>
              <a:t>here </a:t>
            </a:r>
            <a:r>
              <a:rPr lang="en-US" sz="2800" b="1" dirty="0">
                <a:solidFill>
                  <a:srgbClr val="FF0000"/>
                </a:solidFill>
                <a:latin typeface="Times New Roman" panose="02020603050405020304" pitchFamily="18" charset="0"/>
                <a:cs typeface="Times New Roman" panose="02020603050405020304" pitchFamily="18" charset="0"/>
              </a:rPr>
              <a:t>is sufficient evidence that </a:t>
            </a:r>
            <a:r>
              <a:rPr lang="en-US" sz="2800" b="1" dirty="0" smtClean="0">
                <a:solidFill>
                  <a:srgbClr val="FF0000"/>
                </a:solidFill>
                <a:latin typeface="Times New Roman" panose="02020603050405020304" pitchFamily="18" charset="0"/>
                <a:cs typeface="Times New Roman" panose="02020603050405020304" pitchFamily="18" charset="0"/>
              </a:rPr>
              <a:t>PP </a:t>
            </a:r>
            <a:r>
              <a:rPr lang="en-US" sz="2800" b="1" dirty="0">
                <a:solidFill>
                  <a:srgbClr val="FF0000"/>
                </a:solidFill>
                <a:latin typeface="Times New Roman" panose="02020603050405020304" pitchFamily="18" charset="0"/>
                <a:cs typeface="Times New Roman" panose="02020603050405020304" pitchFamily="18" charset="0"/>
              </a:rPr>
              <a:t>affects </a:t>
            </a:r>
            <a:r>
              <a:rPr lang="en-US" sz="2800" b="1" dirty="0" smtClean="0">
                <a:solidFill>
                  <a:srgbClr val="FF0000"/>
                </a:solidFill>
                <a:latin typeface="Times New Roman" panose="02020603050405020304" pitchFamily="18" charset="0"/>
                <a:cs typeface="Times New Roman" panose="02020603050405020304" pitchFamily="18" charset="0"/>
              </a:rPr>
              <a:t>TP ( p-value = 0.000 &lt; 0.05 ). ( Negative Effect )</a:t>
            </a:r>
            <a:endParaRPr lang="en-US" sz="2800" b="1" dirty="0">
              <a:solidFill>
                <a:srgbClr val="FF0000"/>
              </a:solidFill>
              <a:latin typeface="Times New Roman" panose="02020603050405020304" pitchFamily="18" charset="0"/>
              <a:cs typeface="Times New Roman" panose="02020603050405020304" pitchFamily="18" charset="0"/>
            </a:endParaRPr>
          </a:p>
          <a:p>
            <a:endParaRPr lang="en-US" dirty="0">
              <a:solidFill>
                <a:prstClr val="black"/>
              </a:solidFill>
            </a:endParaRPr>
          </a:p>
        </p:txBody>
      </p:sp>
      <p:sp>
        <p:nvSpPr>
          <p:cNvPr id="16" name="TextBox 15"/>
          <p:cNvSpPr txBox="1"/>
          <p:nvPr/>
        </p:nvSpPr>
        <p:spPr>
          <a:xfrm>
            <a:off x="629587" y="5774242"/>
            <a:ext cx="9009088" cy="1200329"/>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-Note that 0.052 is the portion of TP not explained by PP.</a:t>
            </a:r>
          </a:p>
          <a:p>
            <a:r>
              <a:rPr lang="en-US" sz="2400" b="1" dirty="0" smtClean="0">
                <a:solidFill>
                  <a:srgbClr val="002060"/>
                </a:solidFill>
                <a:latin typeface="Times New Roman" panose="02020603050405020304" pitchFamily="18" charset="0"/>
                <a:cs typeface="Times New Roman" panose="02020603050405020304" pitchFamily="18" charset="0"/>
              </a:rPr>
              <a:t>-Value of TP </a:t>
            </a:r>
            <a:r>
              <a:rPr lang="en-US" sz="2400" b="1" dirty="0">
                <a:solidFill>
                  <a:srgbClr val="002060"/>
                </a:solidFill>
                <a:latin typeface="Times New Roman" panose="02020603050405020304" pitchFamily="18" charset="0"/>
                <a:cs typeface="Times New Roman" panose="02020603050405020304" pitchFamily="18" charset="0"/>
              </a:rPr>
              <a:t>will </a:t>
            </a:r>
            <a:r>
              <a:rPr lang="en-US" sz="2400" b="1" u="sng" dirty="0">
                <a:solidFill>
                  <a:srgbClr val="002060"/>
                </a:solidFill>
                <a:latin typeface="Times New Roman" panose="02020603050405020304" pitchFamily="18" charset="0"/>
                <a:cs typeface="Times New Roman" panose="02020603050405020304" pitchFamily="18" charset="0"/>
              </a:rPr>
              <a:t>decrease</a:t>
            </a:r>
            <a:r>
              <a:rPr lang="en-US" sz="2400" b="1" dirty="0">
                <a:solidFill>
                  <a:srgbClr val="002060"/>
                </a:solidFill>
                <a:latin typeface="Times New Roman" panose="02020603050405020304" pitchFamily="18" charset="0"/>
                <a:cs typeface="Times New Roman" panose="02020603050405020304" pitchFamily="18" charset="0"/>
              </a:rPr>
              <a:t>, on average, by </a:t>
            </a:r>
            <a:r>
              <a:rPr lang="en-US" sz="2400" b="1" dirty="0" smtClean="0">
                <a:solidFill>
                  <a:srgbClr val="002060"/>
                </a:solidFill>
                <a:latin typeface="Times New Roman" panose="02020603050405020304" pitchFamily="18" charset="0"/>
                <a:cs typeface="Times New Roman" panose="02020603050405020304" pitchFamily="18" charset="0"/>
              </a:rPr>
              <a:t>1.095 unit value of PP for </a:t>
            </a:r>
            <a:r>
              <a:rPr lang="en-US" sz="2400" b="1" dirty="0">
                <a:solidFill>
                  <a:srgbClr val="002060"/>
                </a:solidFill>
                <a:latin typeface="Times New Roman" panose="02020603050405020304" pitchFamily="18" charset="0"/>
                <a:cs typeface="Times New Roman" panose="02020603050405020304" pitchFamily="18" charset="0"/>
              </a:rPr>
              <a:t>each </a:t>
            </a:r>
            <a:r>
              <a:rPr lang="en-US" sz="2400" b="1" dirty="0" smtClean="0">
                <a:solidFill>
                  <a:srgbClr val="002060"/>
                </a:solidFill>
                <a:latin typeface="Times New Roman" panose="02020603050405020304" pitchFamily="18" charset="0"/>
                <a:cs typeface="Times New Roman" panose="02020603050405020304" pitchFamily="18" charset="0"/>
              </a:rPr>
              <a:t>one unit  </a:t>
            </a:r>
            <a:r>
              <a:rPr lang="en-US" sz="2400" b="1" dirty="0">
                <a:solidFill>
                  <a:srgbClr val="002060"/>
                </a:solidFill>
                <a:latin typeface="Times New Roman" panose="02020603050405020304" pitchFamily="18" charset="0"/>
                <a:cs typeface="Times New Roman" panose="02020603050405020304" pitchFamily="18" charset="0"/>
              </a:rPr>
              <a:t>increase in </a:t>
            </a:r>
            <a:r>
              <a:rPr lang="en-US" sz="2400" b="1" dirty="0" smtClean="0">
                <a:solidFill>
                  <a:srgbClr val="002060"/>
                </a:solidFill>
                <a:latin typeface="Times New Roman" panose="02020603050405020304" pitchFamily="18" charset="0"/>
                <a:cs typeface="Times New Roman" panose="02020603050405020304" pitchFamily="18" charset="0"/>
              </a:rPr>
              <a:t>PP value. </a:t>
            </a:r>
            <a:endParaRPr lang="en-US" sz="2400" b="1" dirty="0">
              <a:solidFill>
                <a:srgbClr val="00206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7"/>
          <a:stretch>
            <a:fillRect/>
          </a:stretch>
        </p:blipFill>
        <p:spPr>
          <a:xfrm>
            <a:off x="1201412" y="1674649"/>
            <a:ext cx="8033317" cy="2372157"/>
          </a:xfrm>
          <a:prstGeom prst="rect">
            <a:avLst/>
          </a:prstGeom>
        </p:spPr>
      </p:pic>
    </p:spTree>
    <p:extLst>
      <p:ext uri="{BB962C8B-B14F-4D97-AF65-F5344CB8AC3E}">
        <p14:creationId xmlns:p14="http://schemas.microsoft.com/office/powerpoint/2010/main" val="3393109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III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11</a:t>
            </a:fld>
            <a:endParaRPr lang="en-US">
              <a:solidFill>
                <a:prstClr val="black">
                  <a:tint val="75000"/>
                </a:prstClr>
              </a:solidFill>
            </a:endParaRPr>
          </a:p>
        </p:txBody>
      </p:sp>
      <p:sp>
        <p:nvSpPr>
          <p:cNvPr id="11" name="Text Box 1149"/>
          <p:cNvSpPr txBox="1">
            <a:spLocks noChangeArrowheads="1"/>
          </p:cNvSpPr>
          <p:nvPr/>
        </p:nvSpPr>
        <p:spPr bwMode="auto">
          <a:xfrm>
            <a:off x="1395985" y="4204220"/>
            <a:ext cx="7761105" cy="400110"/>
          </a:xfrm>
          <a:prstGeom prst="rect">
            <a:avLst/>
          </a:prstGeom>
          <a:solidFill>
            <a:srgbClr val="FFFFCC"/>
          </a:solidFill>
          <a:ln w="19050">
            <a:solidFill>
              <a:srgbClr val="000000"/>
            </a:solidFill>
            <a:miter lim="800000"/>
            <a:headEnd/>
            <a:tailEnd/>
          </a:ln>
          <a:effectLst/>
        </p:spPr>
        <p:txBody>
          <a:bodyPr wrap="square" anchor="ctr">
            <a:spAutoFit/>
          </a:bodyPr>
          <a:lstStyle/>
          <a:p>
            <a:pPr algn="ctr" defTabSz="914400" eaLnBrk="0" fontAlgn="base" hangingPunct="0">
              <a:spcBef>
                <a:spcPct val="50000"/>
              </a:spcBef>
              <a:spcAft>
                <a:spcPct val="0"/>
              </a:spcAft>
              <a:defRPr/>
            </a:pPr>
            <a:r>
              <a:rPr lang="en-US" sz="2000" b="1" dirty="0" smtClean="0">
                <a:solidFill>
                  <a:srgbClr val="FF0000"/>
                </a:solidFill>
                <a:effectLst>
                  <a:outerShdw blurRad="38100" dist="38100" dir="2700000" algn="tl">
                    <a:srgbClr val="FFFFFF"/>
                  </a:outerShdw>
                </a:effectLst>
                <a:latin typeface="Arial" panose="020B0604020202020204" pitchFamily="34" charset="0"/>
              </a:rPr>
              <a:t>1.1%</a:t>
            </a:r>
            <a:r>
              <a:rPr lang="en-US" sz="2000" b="1" dirty="0" smtClean="0">
                <a:solidFill>
                  <a:srgbClr val="FF0000"/>
                </a:solidFill>
                <a:latin typeface="Arial" panose="020B0604020202020204" pitchFamily="34" charset="0"/>
              </a:rPr>
              <a:t> </a:t>
            </a:r>
            <a:r>
              <a:rPr lang="en-US" sz="2000" b="1" dirty="0">
                <a:solidFill>
                  <a:srgbClr val="FF0000"/>
                </a:solidFill>
                <a:latin typeface="Arial" panose="020B0604020202020204" pitchFamily="34" charset="0"/>
              </a:rPr>
              <a:t>of the variation </a:t>
            </a:r>
            <a:r>
              <a:rPr lang="en-US" sz="2000" b="1" dirty="0" smtClean="0">
                <a:solidFill>
                  <a:srgbClr val="FF0000"/>
                </a:solidFill>
                <a:latin typeface="Arial" panose="020B0604020202020204" pitchFamily="34" charset="0"/>
              </a:rPr>
              <a:t>in TP </a:t>
            </a:r>
            <a:r>
              <a:rPr lang="en-US" sz="2000" b="1" dirty="0">
                <a:solidFill>
                  <a:srgbClr val="FF0000"/>
                </a:solidFill>
                <a:latin typeface="Arial" panose="020B0604020202020204" pitchFamily="34" charset="0"/>
              </a:rPr>
              <a:t>is explained by variation in </a:t>
            </a:r>
            <a:r>
              <a:rPr lang="en-US" sz="2000" b="1" dirty="0" smtClean="0">
                <a:solidFill>
                  <a:srgbClr val="FF0000"/>
                </a:solidFill>
                <a:latin typeface="Arial" panose="020B0604020202020204" pitchFamily="34" charset="0"/>
              </a:rPr>
              <a:t>PP.</a:t>
            </a:r>
          </a:p>
        </p:txBody>
      </p:sp>
      <p:sp>
        <p:nvSpPr>
          <p:cNvPr id="12" name="TextBox 11"/>
          <p:cNvSpPr txBox="1"/>
          <p:nvPr/>
        </p:nvSpPr>
        <p:spPr>
          <a:xfrm>
            <a:off x="614596" y="4792867"/>
            <a:ext cx="9323882" cy="707886"/>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rPr>
              <a:t>And, </a:t>
            </a:r>
            <a:r>
              <a:rPr lang="en-US" sz="2000" b="1" dirty="0">
                <a:solidFill>
                  <a:srgbClr val="FF0000"/>
                </a:solidFill>
                <a:latin typeface="Arial" panose="020B0604020202020204" pitchFamily="34" charset="0"/>
              </a:rPr>
              <a:t>t</a:t>
            </a:r>
            <a:r>
              <a:rPr lang="en-US" sz="2000" b="1" dirty="0" smtClean="0">
                <a:solidFill>
                  <a:srgbClr val="FF0000"/>
                </a:solidFill>
                <a:latin typeface="Arial" panose="020B0604020202020204" pitchFamily="34" charset="0"/>
              </a:rPr>
              <a:t>he independent variable PP </a:t>
            </a:r>
            <a:r>
              <a:rPr lang="en-US" sz="2000" b="1" u="sng" dirty="0" smtClean="0">
                <a:solidFill>
                  <a:srgbClr val="FF0000"/>
                </a:solidFill>
                <a:latin typeface="Arial" panose="020B0604020202020204" pitchFamily="34" charset="0"/>
              </a:rPr>
              <a:t>does not </a:t>
            </a:r>
            <a:r>
              <a:rPr lang="en-US" sz="2000" b="1" dirty="0">
                <a:solidFill>
                  <a:srgbClr val="FF0000"/>
                </a:solidFill>
                <a:latin typeface="Arial" panose="020B0604020202020204" pitchFamily="34" charset="0"/>
              </a:rPr>
              <a:t>explain a significant portion of the variation in the dependent </a:t>
            </a:r>
            <a:r>
              <a:rPr lang="en-US" sz="2000" b="1" dirty="0" smtClean="0">
                <a:solidFill>
                  <a:srgbClr val="FF0000"/>
                </a:solidFill>
                <a:latin typeface="Arial" panose="020B0604020202020204" pitchFamily="34" charset="0"/>
              </a:rPr>
              <a:t>variable TP ( p-value = 0.102 </a:t>
            </a:r>
            <a:r>
              <a:rPr lang="en-US" sz="2000" b="1" dirty="0">
                <a:solidFill>
                  <a:srgbClr val="FF0000"/>
                </a:solidFill>
                <a:latin typeface="Arial" panose="020B0604020202020204" pitchFamily="34" charset="0"/>
              </a:rPr>
              <a:t>&gt;</a:t>
            </a:r>
            <a:r>
              <a:rPr lang="en-US" sz="2000" b="1" dirty="0" smtClean="0">
                <a:solidFill>
                  <a:srgbClr val="FF0000"/>
                </a:solidFill>
                <a:latin typeface="Arial" panose="020B0604020202020204" pitchFamily="34" charset="0"/>
              </a:rPr>
              <a:t> 0.05)</a:t>
            </a:r>
          </a:p>
        </p:txBody>
      </p:sp>
      <p:sp>
        <p:nvSpPr>
          <p:cNvPr id="3" name="TextBox 2"/>
          <p:cNvSpPr txBox="1"/>
          <p:nvPr/>
        </p:nvSpPr>
        <p:spPr>
          <a:xfrm>
            <a:off x="1199212" y="5650638"/>
            <a:ext cx="8739266" cy="584775"/>
          </a:xfrm>
          <a:prstGeom prst="rect">
            <a:avLst/>
          </a:prstGeom>
          <a:noFill/>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So, No need to proceed. PP </a:t>
            </a:r>
            <a:r>
              <a:rPr lang="en-US" sz="3200" b="1" u="sng" dirty="0" smtClean="0">
                <a:solidFill>
                  <a:srgbClr val="FF0000"/>
                </a:solidFill>
                <a:latin typeface="Times New Roman" panose="02020603050405020304" pitchFamily="18" charset="0"/>
                <a:cs typeface="Times New Roman" panose="02020603050405020304" pitchFamily="18" charset="0"/>
              </a:rPr>
              <a:t>does not </a:t>
            </a:r>
            <a:r>
              <a:rPr lang="en-US" sz="3200" b="1" dirty="0" smtClean="0">
                <a:solidFill>
                  <a:srgbClr val="FF0000"/>
                </a:solidFill>
                <a:latin typeface="Times New Roman" panose="02020603050405020304" pitchFamily="18" charset="0"/>
                <a:cs typeface="Times New Roman" panose="02020603050405020304" pitchFamily="18" charset="0"/>
              </a:rPr>
              <a:t>influence TP</a:t>
            </a:r>
            <a:endParaRPr lang="en-US" sz="3200" b="1"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4"/>
          <a:stretch>
            <a:fillRect/>
          </a:stretch>
        </p:blipFill>
        <p:spPr>
          <a:xfrm>
            <a:off x="1297256" y="1745225"/>
            <a:ext cx="7859834" cy="2236131"/>
          </a:xfrm>
          <a:prstGeom prst="rect">
            <a:avLst/>
          </a:prstGeom>
        </p:spPr>
      </p:pic>
    </p:spTree>
    <p:extLst>
      <p:ext uri="{BB962C8B-B14F-4D97-AF65-F5344CB8AC3E}">
        <p14:creationId xmlns:p14="http://schemas.microsoft.com/office/powerpoint/2010/main" val="617626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IV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12</a:t>
            </a:fld>
            <a:endParaRPr lang="en-US">
              <a:solidFill>
                <a:prstClr val="black">
                  <a:tint val="75000"/>
                </a:prstClr>
              </a:solidFill>
            </a:endParaRPr>
          </a:p>
        </p:txBody>
      </p:sp>
      <p:sp>
        <p:nvSpPr>
          <p:cNvPr id="11" name="Text Box 1149"/>
          <p:cNvSpPr txBox="1">
            <a:spLocks noChangeArrowheads="1"/>
          </p:cNvSpPr>
          <p:nvPr/>
        </p:nvSpPr>
        <p:spPr bwMode="auto">
          <a:xfrm>
            <a:off x="614597" y="3993578"/>
            <a:ext cx="9129010" cy="400110"/>
          </a:xfrm>
          <a:prstGeom prst="rect">
            <a:avLst/>
          </a:prstGeom>
          <a:solidFill>
            <a:srgbClr val="FFFFCC"/>
          </a:solidFill>
          <a:ln w="19050">
            <a:solidFill>
              <a:srgbClr val="000000"/>
            </a:solidFill>
            <a:miter lim="800000"/>
            <a:headEnd/>
            <a:tailEnd/>
          </a:ln>
          <a:effectLst/>
        </p:spPr>
        <p:txBody>
          <a:bodyPr wrap="square" anchor="ctr">
            <a:spAutoFit/>
          </a:bodyPr>
          <a:lstStyle/>
          <a:p>
            <a:pPr algn="ctr" defTabSz="914400" eaLnBrk="0" fontAlgn="base" hangingPunct="0">
              <a:spcBef>
                <a:spcPct val="50000"/>
              </a:spcBef>
              <a:spcAft>
                <a:spcPct val="0"/>
              </a:spcAft>
              <a:defRPr/>
            </a:pPr>
            <a:r>
              <a:rPr lang="en-US" sz="2000" b="1" dirty="0" smtClean="0">
                <a:solidFill>
                  <a:srgbClr val="FF0000"/>
                </a:solidFill>
                <a:effectLst>
                  <a:outerShdw blurRad="38100" dist="38100" dir="2700000" algn="tl">
                    <a:srgbClr val="FFFFFF"/>
                  </a:outerShdw>
                </a:effectLst>
                <a:latin typeface="Arial" panose="020B0604020202020204" pitchFamily="34" charset="0"/>
              </a:rPr>
              <a:t>10.1%</a:t>
            </a:r>
            <a:r>
              <a:rPr lang="en-US" sz="2000" b="1" dirty="0" smtClean="0">
                <a:solidFill>
                  <a:srgbClr val="FF0000"/>
                </a:solidFill>
                <a:latin typeface="Arial" panose="020B0604020202020204" pitchFamily="34" charset="0"/>
              </a:rPr>
              <a:t> </a:t>
            </a:r>
            <a:r>
              <a:rPr lang="en-US" sz="2000" b="1" dirty="0">
                <a:solidFill>
                  <a:srgbClr val="FF0000"/>
                </a:solidFill>
                <a:latin typeface="Arial" panose="020B0604020202020204" pitchFamily="34" charset="0"/>
              </a:rPr>
              <a:t>of the variation </a:t>
            </a:r>
            <a:r>
              <a:rPr lang="en-US" sz="2000" b="1" dirty="0" smtClean="0">
                <a:solidFill>
                  <a:srgbClr val="FF0000"/>
                </a:solidFill>
                <a:latin typeface="Arial" panose="020B0604020202020204" pitchFamily="34" charset="0"/>
              </a:rPr>
              <a:t>in TP </a:t>
            </a:r>
            <a:r>
              <a:rPr lang="en-US" sz="2000" b="1" dirty="0">
                <a:solidFill>
                  <a:srgbClr val="FF0000"/>
                </a:solidFill>
                <a:latin typeface="Arial" panose="020B0604020202020204" pitchFamily="34" charset="0"/>
              </a:rPr>
              <a:t>is explained by </a:t>
            </a:r>
            <a:r>
              <a:rPr lang="en-US" sz="2000" b="1" dirty="0" smtClean="0">
                <a:solidFill>
                  <a:srgbClr val="FF0000"/>
                </a:solidFill>
                <a:latin typeface="Arial" panose="020B0604020202020204" pitchFamily="34" charset="0"/>
              </a:rPr>
              <a:t>a portion variation </a:t>
            </a:r>
            <a:r>
              <a:rPr lang="en-US" sz="2000" b="1" dirty="0">
                <a:solidFill>
                  <a:srgbClr val="FF0000"/>
                </a:solidFill>
                <a:latin typeface="Arial" panose="020B0604020202020204" pitchFamily="34" charset="0"/>
              </a:rPr>
              <a:t>in </a:t>
            </a:r>
            <a:r>
              <a:rPr lang="en-US" sz="2000" b="1" dirty="0" smtClean="0">
                <a:solidFill>
                  <a:srgbClr val="FF0000"/>
                </a:solidFill>
                <a:latin typeface="Arial" panose="020B0604020202020204" pitchFamily="34" charset="0"/>
              </a:rPr>
              <a:t>PP.</a:t>
            </a:r>
          </a:p>
        </p:txBody>
      </p:sp>
      <p:sp>
        <p:nvSpPr>
          <p:cNvPr id="12" name="TextBox 11"/>
          <p:cNvSpPr txBox="1"/>
          <p:nvPr/>
        </p:nvSpPr>
        <p:spPr>
          <a:xfrm>
            <a:off x="614597" y="5138572"/>
            <a:ext cx="9323882" cy="707886"/>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rPr>
              <a:t>However, </a:t>
            </a:r>
            <a:r>
              <a:rPr lang="en-US" sz="2000" b="1" dirty="0">
                <a:solidFill>
                  <a:srgbClr val="FF0000"/>
                </a:solidFill>
                <a:latin typeface="Arial" panose="020B0604020202020204" pitchFamily="34" charset="0"/>
              </a:rPr>
              <a:t>t</a:t>
            </a:r>
            <a:r>
              <a:rPr lang="en-US" sz="2000" b="1" dirty="0" smtClean="0">
                <a:solidFill>
                  <a:srgbClr val="FF0000"/>
                </a:solidFill>
                <a:latin typeface="Arial" panose="020B0604020202020204" pitchFamily="34" charset="0"/>
              </a:rPr>
              <a:t>he independent variable PP </a:t>
            </a:r>
            <a:r>
              <a:rPr lang="en-US" sz="2000" b="1" dirty="0">
                <a:solidFill>
                  <a:srgbClr val="FF0000"/>
                </a:solidFill>
                <a:latin typeface="Arial" panose="020B0604020202020204" pitchFamily="34" charset="0"/>
              </a:rPr>
              <a:t>does explain a significant portion of the variation in the dependent </a:t>
            </a:r>
            <a:r>
              <a:rPr lang="en-US" sz="2000" b="1" dirty="0" smtClean="0">
                <a:solidFill>
                  <a:srgbClr val="FF0000"/>
                </a:solidFill>
                <a:latin typeface="Arial" panose="020B0604020202020204" pitchFamily="34" charset="0"/>
              </a:rPr>
              <a:t>variable TP ( p-value = 0.000 &lt; 0.05)</a:t>
            </a:r>
            <a:endParaRPr lang="en-US" sz="2000" b="1" dirty="0">
              <a:solidFill>
                <a:srgbClr val="FF0000"/>
              </a:solidFill>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1412875" y="1622464"/>
            <a:ext cx="7236450" cy="2076281"/>
          </a:xfrm>
          <a:prstGeom prst="rect">
            <a:avLst/>
          </a:prstGeom>
        </p:spPr>
      </p:pic>
    </p:spTree>
    <p:extLst>
      <p:ext uri="{BB962C8B-B14F-4D97-AF65-F5344CB8AC3E}">
        <p14:creationId xmlns:p14="http://schemas.microsoft.com/office/powerpoint/2010/main" val="3847276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IV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13</a:t>
            </a:fld>
            <a:endParaRPr lang="en-US">
              <a:solidFill>
                <a:prstClr val="black">
                  <a:tint val="75000"/>
                </a:prstClr>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755155492"/>
              </p:ext>
            </p:extLst>
          </p:nvPr>
        </p:nvGraphicFramePr>
        <p:xfrm>
          <a:off x="4788261" y="3745953"/>
          <a:ext cx="3630613" cy="822325"/>
        </p:xfrm>
        <a:graphic>
          <a:graphicData uri="http://schemas.openxmlformats.org/presentationml/2006/ole">
            <mc:AlternateContent xmlns:mc="http://schemas.openxmlformats.org/markup-compatibility/2006">
              <mc:Choice xmlns:v="urn:schemas-microsoft-com:vml" Requires="v">
                <p:oleObj spid="_x0000_s7190" name="Equation" r:id="rId5" imgW="1346040" imgH="304560" progId="Equation.3">
                  <p:embed/>
                </p:oleObj>
              </mc:Choice>
              <mc:Fallback>
                <p:oleObj name="Equation" r:id="rId5" imgW="1346040" imgH="304560" progId="Equation.3">
                  <p:embed/>
                  <p:pic>
                    <p:nvPicPr>
                      <p:cNvPr id="0" name=""/>
                      <p:cNvPicPr/>
                      <p:nvPr/>
                    </p:nvPicPr>
                    <p:blipFill>
                      <a:blip r:embed="rId6"/>
                      <a:stretch>
                        <a:fillRect/>
                      </a:stretch>
                    </p:blipFill>
                    <p:spPr>
                      <a:xfrm>
                        <a:off x="4788261" y="3745953"/>
                        <a:ext cx="3630613" cy="822325"/>
                      </a:xfrm>
                      <a:prstGeom prst="rect">
                        <a:avLst/>
                      </a:prstGeom>
                    </p:spPr>
                  </p:pic>
                </p:oleObj>
              </mc:Fallback>
            </mc:AlternateContent>
          </a:graphicData>
        </a:graphic>
      </p:graphicFrame>
      <p:sp>
        <p:nvSpPr>
          <p:cNvPr id="13" name="TextBox 12"/>
          <p:cNvSpPr txBox="1"/>
          <p:nvPr/>
        </p:nvSpPr>
        <p:spPr>
          <a:xfrm>
            <a:off x="595613" y="3983160"/>
            <a:ext cx="9404835" cy="523220"/>
          </a:xfrm>
          <a:prstGeom prst="rect">
            <a:avLst/>
          </a:prstGeom>
          <a:noFill/>
        </p:spPr>
        <p:txBody>
          <a:bodyPr wrap="square" rtlCol="0">
            <a:spAutoFit/>
          </a:bodyPr>
          <a:lstStyle/>
          <a:p>
            <a:r>
              <a:rPr lang="en-US" sz="2800" dirty="0" smtClean="0">
                <a:solidFill>
                  <a:prstClr val="black"/>
                </a:solidFill>
                <a:latin typeface="Times New Roman" panose="02020603050405020304" pitchFamily="18" charset="0"/>
                <a:cs typeface="Times New Roman" panose="02020603050405020304" pitchFamily="18" charset="0"/>
              </a:rPr>
              <a:t>Estimated Regression Line : </a:t>
            </a:r>
            <a:endParaRPr lang="en-US" sz="2800" dirty="0">
              <a:solidFill>
                <a:prstClr val="black"/>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31713" y="4632969"/>
            <a:ext cx="9404835" cy="170816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Moreover, t</a:t>
            </a:r>
            <a:r>
              <a:rPr lang="en-US" sz="2800" b="1" dirty="0" smtClean="0">
                <a:solidFill>
                  <a:srgbClr val="FF0000"/>
                </a:solidFill>
                <a:latin typeface="Times New Roman" panose="02020603050405020304" pitchFamily="18" charset="0"/>
                <a:cs typeface="Times New Roman" panose="02020603050405020304" pitchFamily="18" charset="0"/>
              </a:rPr>
              <a:t>here </a:t>
            </a:r>
            <a:r>
              <a:rPr lang="en-US" sz="2800" b="1" dirty="0">
                <a:solidFill>
                  <a:srgbClr val="FF0000"/>
                </a:solidFill>
                <a:latin typeface="Times New Roman" panose="02020603050405020304" pitchFamily="18" charset="0"/>
                <a:cs typeface="Times New Roman" panose="02020603050405020304" pitchFamily="18" charset="0"/>
              </a:rPr>
              <a:t>is </a:t>
            </a:r>
            <a:r>
              <a:rPr lang="en-US" sz="2800" b="1" dirty="0" smtClean="0">
                <a:solidFill>
                  <a:srgbClr val="FF0000"/>
                </a:solidFill>
                <a:latin typeface="Times New Roman" panose="02020603050405020304" pitchFamily="18" charset="0"/>
                <a:cs typeface="Times New Roman" panose="02020603050405020304" pitchFamily="18" charset="0"/>
              </a:rPr>
              <a:t>no sufficient </a:t>
            </a:r>
            <a:r>
              <a:rPr lang="en-US" sz="2800" b="1" dirty="0">
                <a:solidFill>
                  <a:srgbClr val="FF0000"/>
                </a:solidFill>
                <a:latin typeface="Times New Roman" panose="02020603050405020304" pitchFamily="18" charset="0"/>
                <a:cs typeface="Times New Roman" panose="02020603050405020304" pitchFamily="18" charset="0"/>
              </a:rPr>
              <a:t>evidence that </a:t>
            </a:r>
            <a:r>
              <a:rPr lang="en-US" sz="2800" b="1" dirty="0" smtClean="0">
                <a:solidFill>
                  <a:srgbClr val="FF0000"/>
                </a:solidFill>
                <a:latin typeface="Times New Roman" panose="02020603050405020304" pitchFamily="18" charset="0"/>
                <a:cs typeface="Times New Roman" panose="02020603050405020304" pitchFamily="18" charset="0"/>
              </a:rPr>
              <a:t>PP </a:t>
            </a:r>
            <a:r>
              <a:rPr lang="en-US" sz="2800" b="1" dirty="0">
                <a:solidFill>
                  <a:srgbClr val="FF0000"/>
                </a:solidFill>
                <a:latin typeface="Times New Roman" panose="02020603050405020304" pitchFamily="18" charset="0"/>
                <a:cs typeface="Times New Roman" panose="02020603050405020304" pitchFamily="18" charset="0"/>
              </a:rPr>
              <a:t>affects house </a:t>
            </a:r>
            <a:r>
              <a:rPr lang="en-US" sz="2800" b="1" dirty="0" smtClean="0">
                <a:solidFill>
                  <a:srgbClr val="FF0000"/>
                </a:solidFill>
                <a:latin typeface="Times New Roman" panose="02020603050405020304" pitchFamily="18" charset="0"/>
                <a:cs typeface="Times New Roman" panose="02020603050405020304" pitchFamily="18" charset="0"/>
              </a:rPr>
              <a:t>price ( p-value = 0.070 </a:t>
            </a:r>
            <a:r>
              <a:rPr lang="en-US" sz="2800" b="1" dirty="0">
                <a:solidFill>
                  <a:srgbClr val="FF0000"/>
                </a:solidFill>
                <a:latin typeface="Times New Roman" panose="02020603050405020304" pitchFamily="18" charset="0"/>
                <a:cs typeface="Times New Roman" panose="02020603050405020304" pitchFamily="18" charset="0"/>
              </a:rPr>
              <a:t>&gt;</a:t>
            </a:r>
            <a:r>
              <a:rPr lang="en-US" sz="2800" b="1" dirty="0" smtClean="0">
                <a:solidFill>
                  <a:srgbClr val="FF0000"/>
                </a:solidFill>
                <a:latin typeface="Times New Roman" panose="02020603050405020304" pitchFamily="18" charset="0"/>
                <a:cs typeface="Times New Roman" panose="02020603050405020304" pitchFamily="18" charset="0"/>
              </a:rPr>
              <a:t> 0.05 ). ( No Effect )</a:t>
            </a:r>
            <a:endParaRPr lang="en-US" sz="2800" b="1" dirty="0">
              <a:solidFill>
                <a:srgbClr val="FF0000"/>
              </a:solidFill>
              <a:latin typeface="Times New Roman" panose="02020603050405020304" pitchFamily="18" charset="0"/>
              <a:cs typeface="Times New Roman" panose="02020603050405020304" pitchFamily="18" charset="0"/>
            </a:endParaRPr>
          </a:p>
          <a:p>
            <a:endParaRPr lang="en-US" dirty="0" smtClean="0">
              <a:solidFill>
                <a:prstClr val="black"/>
              </a:solidFill>
            </a:endParaRPr>
          </a:p>
          <a:p>
            <a:r>
              <a:rPr lang="en-US" sz="2800" b="1" dirty="0">
                <a:solidFill>
                  <a:srgbClr val="FF0000"/>
                </a:solidFill>
                <a:latin typeface="Times New Roman" panose="02020603050405020304" pitchFamily="18" charset="0"/>
                <a:cs typeface="Times New Roman" panose="02020603050405020304" pitchFamily="18" charset="0"/>
              </a:rPr>
              <a:t>So, PP </a:t>
            </a:r>
            <a:r>
              <a:rPr lang="en-US" sz="2800" b="1" i="1" dirty="0">
                <a:solidFill>
                  <a:srgbClr val="FF0000"/>
                </a:solidFill>
                <a:latin typeface="Times New Roman" panose="02020603050405020304" pitchFamily="18" charset="0"/>
                <a:cs typeface="Times New Roman" panose="02020603050405020304" pitchFamily="18" charset="0"/>
              </a:rPr>
              <a:t>does not </a:t>
            </a:r>
            <a:r>
              <a:rPr lang="en-US" sz="2800" b="1" dirty="0">
                <a:solidFill>
                  <a:srgbClr val="FF0000"/>
                </a:solidFill>
                <a:latin typeface="Times New Roman" panose="02020603050405020304" pitchFamily="18" charset="0"/>
                <a:cs typeface="Times New Roman" panose="02020603050405020304" pitchFamily="18" charset="0"/>
              </a:rPr>
              <a:t>influence TP</a:t>
            </a:r>
          </a:p>
        </p:txBody>
      </p:sp>
      <p:pic>
        <p:nvPicPr>
          <p:cNvPr id="3" name="Picture 2"/>
          <p:cNvPicPr>
            <a:picLocks noChangeAspect="1"/>
          </p:cNvPicPr>
          <p:nvPr/>
        </p:nvPicPr>
        <p:blipFill>
          <a:blip r:embed="rId7"/>
          <a:stretch>
            <a:fillRect/>
          </a:stretch>
        </p:blipFill>
        <p:spPr>
          <a:xfrm>
            <a:off x="1081362" y="1655302"/>
            <a:ext cx="7481613" cy="2201269"/>
          </a:xfrm>
          <a:prstGeom prst="rect">
            <a:avLst/>
          </a:prstGeom>
        </p:spPr>
      </p:pic>
    </p:spTree>
    <p:extLst>
      <p:ext uri="{BB962C8B-B14F-4D97-AF65-F5344CB8AC3E}">
        <p14:creationId xmlns:p14="http://schemas.microsoft.com/office/powerpoint/2010/main" val="44553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smtClean="0">
                <a:solidFill>
                  <a:srgbClr val="6699FF"/>
                </a:solidFill>
                <a:effectLst>
                  <a:outerShdw blurRad="50000" dist="30000" dir="5400000" algn="tl" rotWithShape="0">
                    <a:srgbClr val="000000">
                      <a:alpha val="30000"/>
                    </a:srgbClr>
                  </a:outerShdw>
                </a:effectLst>
                <a:latin typeface="Gill Sans MT"/>
              </a:rPr>
              <a:t>Consider the following Model</a:t>
            </a: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97882" y="272260"/>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FF0000"/>
                </a:solidFill>
                <a:latin typeface="Gill Sans MT"/>
              </a:rPr>
              <a:t>Activity III: Multiple</a:t>
            </a:r>
            <a:r>
              <a:rPr lang="en-US" sz="3200" b="1" dirty="0" smtClean="0">
                <a:solidFill>
                  <a:srgbClr val="6699FF"/>
                </a:solidFill>
                <a:latin typeface="Gill Sans MT"/>
              </a:rPr>
              <a:t> </a:t>
            </a:r>
            <a:r>
              <a:rPr lang="en-US" sz="3200" b="1" dirty="0" smtClean="0">
                <a:solidFill>
                  <a:srgbClr val="FF0000"/>
                </a:solidFill>
                <a:latin typeface="Gill Sans MT"/>
              </a:rPr>
              <a:t>Regression Analysis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14</a:t>
            </a:fld>
            <a:endParaRPr lang="en-US">
              <a:solidFill>
                <a:prstClr val="black">
                  <a:tint val="75000"/>
                </a:prstClr>
              </a:solidFill>
            </a:endParaRPr>
          </a:p>
        </p:txBody>
      </p:sp>
      <p:pic>
        <p:nvPicPr>
          <p:cNvPr id="2" name="Picture 1"/>
          <p:cNvPicPr>
            <a:picLocks noChangeAspect="1"/>
          </p:cNvPicPr>
          <p:nvPr/>
        </p:nvPicPr>
        <p:blipFill>
          <a:blip r:embed="rId4"/>
          <a:stretch>
            <a:fillRect/>
          </a:stretch>
        </p:blipFill>
        <p:spPr>
          <a:xfrm>
            <a:off x="6739183" y="493273"/>
            <a:ext cx="2078916" cy="816935"/>
          </a:xfrm>
          <a:prstGeom prst="rect">
            <a:avLst/>
          </a:prstGeom>
        </p:spPr>
      </p:pic>
      <p:pic>
        <p:nvPicPr>
          <p:cNvPr id="3" name="Picture 2"/>
          <p:cNvPicPr>
            <a:picLocks noChangeAspect="1"/>
          </p:cNvPicPr>
          <p:nvPr/>
        </p:nvPicPr>
        <p:blipFill>
          <a:blip r:embed="rId5"/>
          <a:stretch>
            <a:fillRect/>
          </a:stretch>
        </p:blipFill>
        <p:spPr>
          <a:xfrm>
            <a:off x="1209121" y="2138362"/>
            <a:ext cx="7608978" cy="4296395"/>
          </a:xfrm>
          <a:prstGeom prst="rect">
            <a:avLst/>
          </a:prstGeom>
        </p:spPr>
      </p:pic>
    </p:spTree>
    <p:extLst>
      <p:ext uri="{BB962C8B-B14F-4D97-AF65-F5344CB8AC3E}">
        <p14:creationId xmlns:p14="http://schemas.microsoft.com/office/powerpoint/2010/main" val="1156381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smtClean="0">
                <a:solidFill>
                  <a:srgbClr val="6699FF"/>
                </a:solidFill>
                <a:effectLst>
                  <a:outerShdw blurRad="50000" dist="30000" dir="5400000" algn="tl" rotWithShape="0">
                    <a:srgbClr val="000000">
                      <a:alpha val="30000"/>
                    </a:srgbClr>
                  </a:outerShdw>
                </a:effectLst>
                <a:latin typeface="Gill Sans MT"/>
              </a:rPr>
              <a:t>Step2 : Continue / OK .We get the output:</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97882" y="272260"/>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FF0000"/>
                </a:solidFill>
                <a:latin typeface="Gill Sans MT"/>
              </a:rPr>
              <a:t>Multiple</a:t>
            </a:r>
            <a:r>
              <a:rPr lang="en-US" sz="3200" b="1" dirty="0" smtClean="0">
                <a:solidFill>
                  <a:srgbClr val="6699FF"/>
                </a:solidFill>
                <a:latin typeface="Gill Sans MT"/>
              </a:rPr>
              <a:t> </a:t>
            </a:r>
            <a:r>
              <a:rPr lang="en-US" sz="3200" b="1" dirty="0" smtClean="0">
                <a:solidFill>
                  <a:srgbClr val="FF0000"/>
                </a:solidFill>
                <a:latin typeface="Gill Sans MT"/>
              </a:rPr>
              <a:t>Regression Analysis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15</a:t>
            </a:fld>
            <a:endParaRPr lang="en-US">
              <a:solidFill>
                <a:prstClr val="black">
                  <a:tint val="75000"/>
                </a:prstClr>
              </a:solidFill>
            </a:endParaRPr>
          </a:p>
        </p:txBody>
      </p:sp>
      <p:pic>
        <p:nvPicPr>
          <p:cNvPr id="2" name="Picture 1"/>
          <p:cNvPicPr>
            <a:picLocks noChangeAspect="1"/>
          </p:cNvPicPr>
          <p:nvPr/>
        </p:nvPicPr>
        <p:blipFill>
          <a:blip r:embed="rId4"/>
          <a:stretch>
            <a:fillRect/>
          </a:stretch>
        </p:blipFill>
        <p:spPr>
          <a:xfrm>
            <a:off x="6739183" y="493273"/>
            <a:ext cx="2078916" cy="816935"/>
          </a:xfrm>
          <a:prstGeom prst="rect">
            <a:avLst/>
          </a:prstGeom>
        </p:spPr>
      </p:pic>
      <p:pic>
        <p:nvPicPr>
          <p:cNvPr id="3" name="Picture 2"/>
          <p:cNvPicPr>
            <a:picLocks noChangeAspect="1"/>
          </p:cNvPicPr>
          <p:nvPr/>
        </p:nvPicPr>
        <p:blipFill>
          <a:blip r:embed="rId5"/>
          <a:stretch>
            <a:fillRect/>
          </a:stretch>
        </p:blipFill>
        <p:spPr>
          <a:xfrm>
            <a:off x="970505" y="1800286"/>
            <a:ext cx="8305241" cy="2217077"/>
          </a:xfrm>
          <a:prstGeom prst="rect">
            <a:avLst/>
          </a:prstGeom>
        </p:spPr>
      </p:pic>
      <p:sp>
        <p:nvSpPr>
          <p:cNvPr id="11" name="Text Box 1149"/>
          <p:cNvSpPr txBox="1">
            <a:spLocks noChangeArrowheads="1"/>
          </p:cNvSpPr>
          <p:nvPr/>
        </p:nvSpPr>
        <p:spPr bwMode="auto">
          <a:xfrm>
            <a:off x="284813" y="4102433"/>
            <a:ext cx="9398833" cy="400110"/>
          </a:xfrm>
          <a:prstGeom prst="rect">
            <a:avLst/>
          </a:prstGeom>
          <a:solidFill>
            <a:srgbClr val="FFFFCC"/>
          </a:solidFill>
          <a:ln w="19050">
            <a:solidFill>
              <a:srgbClr val="000000"/>
            </a:solidFill>
            <a:miter lim="800000"/>
            <a:headEnd/>
            <a:tailEnd/>
          </a:ln>
          <a:effectLst/>
        </p:spPr>
        <p:txBody>
          <a:bodyPr wrap="square" anchor="ctr">
            <a:spAutoFit/>
          </a:bodyPr>
          <a:lstStyle/>
          <a:p>
            <a:pPr algn="ctr" defTabSz="914400" eaLnBrk="0" fontAlgn="base" hangingPunct="0">
              <a:spcBef>
                <a:spcPct val="50000"/>
              </a:spcBef>
              <a:spcAft>
                <a:spcPct val="0"/>
              </a:spcAft>
              <a:defRPr/>
            </a:pPr>
            <a:r>
              <a:rPr lang="en-US" sz="2000" b="1" dirty="0" smtClean="0">
                <a:solidFill>
                  <a:srgbClr val="FF0000"/>
                </a:solidFill>
                <a:effectLst>
                  <a:outerShdw blurRad="38100" dist="38100" dir="2700000" algn="tl">
                    <a:srgbClr val="FFFFFF"/>
                  </a:outerShdw>
                </a:effectLst>
                <a:latin typeface="Arial" panose="020B0604020202020204" pitchFamily="34" charset="0"/>
              </a:rPr>
              <a:t>87.3%</a:t>
            </a:r>
            <a:r>
              <a:rPr lang="en-US" sz="2000" b="1" dirty="0" smtClean="0">
                <a:solidFill>
                  <a:srgbClr val="FF0000"/>
                </a:solidFill>
                <a:latin typeface="Arial" panose="020B0604020202020204" pitchFamily="34" charset="0"/>
              </a:rPr>
              <a:t> </a:t>
            </a:r>
            <a:r>
              <a:rPr lang="en-US" sz="2000" b="1" dirty="0">
                <a:solidFill>
                  <a:srgbClr val="FF0000"/>
                </a:solidFill>
                <a:latin typeface="Arial" panose="020B0604020202020204" pitchFamily="34" charset="0"/>
              </a:rPr>
              <a:t>of the variation </a:t>
            </a:r>
            <a:r>
              <a:rPr lang="en-US" sz="2000" b="1" dirty="0" smtClean="0">
                <a:solidFill>
                  <a:srgbClr val="FF0000"/>
                </a:solidFill>
                <a:latin typeface="Arial" panose="020B0604020202020204" pitchFamily="34" charset="0"/>
              </a:rPr>
              <a:t>in TP </a:t>
            </a:r>
            <a:r>
              <a:rPr lang="en-US" sz="2000" b="1" dirty="0">
                <a:solidFill>
                  <a:srgbClr val="FF0000"/>
                </a:solidFill>
                <a:latin typeface="Arial" panose="020B0604020202020204" pitchFamily="34" charset="0"/>
              </a:rPr>
              <a:t>is explained by </a:t>
            </a:r>
            <a:r>
              <a:rPr lang="en-US" sz="2000" b="1" dirty="0" smtClean="0">
                <a:solidFill>
                  <a:srgbClr val="FF0000"/>
                </a:solidFill>
                <a:latin typeface="Arial" panose="020B0604020202020204" pitchFamily="34" charset="0"/>
              </a:rPr>
              <a:t>a portion variation </a:t>
            </a:r>
            <a:r>
              <a:rPr lang="en-US" sz="2000" b="1" dirty="0">
                <a:solidFill>
                  <a:srgbClr val="FF0000"/>
                </a:solidFill>
                <a:latin typeface="Arial" panose="020B0604020202020204" pitchFamily="34" charset="0"/>
              </a:rPr>
              <a:t>in </a:t>
            </a:r>
            <a:r>
              <a:rPr lang="en-US" sz="2000" b="1" dirty="0" smtClean="0">
                <a:solidFill>
                  <a:srgbClr val="FF0000"/>
                </a:solidFill>
                <a:latin typeface="Arial" panose="020B0604020202020204" pitchFamily="34" charset="0"/>
              </a:rPr>
              <a:t>PP and SS.</a:t>
            </a:r>
          </a:p>
        </p:txBody>
      </p:sp>
      <p:sp>
        <p:nvSpPr>
          <p:cNvPr id="12" name="TextBox 11"/>
          <p:cNvSpPr txBox="1"/>
          <p:nvPr/>
        </p:nvSpPr>
        <p:spPr>
          <a:xfrm>
            <a:off x="614597" y="5138572"/>
            <a:ext cx="9323882" cy="1015663"/>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rPr>
              <a:t>Moreover, the independent variables PP and SS do </a:t>
            </a:r>
            <a:r>
              <a:rPr lang="en-US" sz="2000" b="1" dirty="0">
                <a:solidFill>
                  <a:srgbClr val="FF0000"/>
                </a:solidFill>
                <a:latin typeface="Arial" panose="020B0604020202020204" pitchFamily="34" charset="0"/>
              </a:rPr>
              <a:t>explain a significant portion of the variation in the dependent </a:t>
            </a:r>
            <a:r>
              <a:rPr lang="en-US" sz="2000" b="1" dirty="0" smtClean="0">
                <a:solidFill>
                  <a:srgbClr val="FF0000"/>
                </a:solidFill>
                <a:latin typeface="Arial" panose="020B0604020202020204" pitchFamily="34" charset="0"/>
              </a:rPr>
              <a:t>variable TP ( p-value = 0.000 &lt; 0.05)</a:t>
            </a:r>
            <a:endParaRPr lang="en-US" sz="20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3136911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smtClean="0">
                <a:solidFill>
                  <a:srgbClr val="6699FF"/>
                </a:solidFill>
                <a:effectLst>
                  <a:outerShdw blurRad="50000" dist="30000" dir="5400000" algn="tl" rotWithShape="0">
                    <a:srgbClr val="000000">
                      <a:alpha val="30000"/>
                    </a:srgbClr>
                  </a:outerShdw>
                </a:effectLst>
                <a:latin typeface="Gill Sans MT"/>
              </a:rPr>
              <a:t>Step2 : Continue / OK .We get the output:</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97882" y="272260"/>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FF0000"/>
                </a:solidFill>
                <a:latin typeface="Gill Sans MT"/>
              </a:rPr>
              <a:t>Multiple</a:t>
            </a:r>
            <a:r>
              <a:rPr lang="en-US" sz="3200" b="1" dirty="0" smtClean="0">
                <a:solidFill>
                  <a:srgbClr val="6699FF"/>
                </a:solidFill>
                <a:latin typeface="Gill Sans MT"/>
              </a:rPr>
              <a:t> </a:t>
            </a:r>
            <a:r>
              <a:rPr lang="en-US" sz="3200" b="1" dirty="0" smtClean="0">
                <a:solidFill>
                  <a:srgbClr val="FF0000"/>
                </a:solidFill>
                <a:latin typeface="Gill Sans MT"/>
              </a:rPr>
              <a:t>Regression Analysis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16</a:t>
            </a:fld>
            <a:endParaRPr lang="en-US" dirty="0">
              <a:solidFill>
                <a:prstClr val="black">
                  <a:tint val="75000"/>
                </a:prstClr>
              </a:solidFill>
            </a:endParaRPr>
          </a:p>
        </p:txBody>
      </p:sp>
      <p:pic>
        <p:nvPicPr>
          <p:cNvPr id="2" name="Picture 1"/>
          <p:cNvPicPr>
            <a:picLocks noChangeAspect="1"/>
          </p:cNvPicPr>
          <p:nvPr/>
        </p:nvPicPr>
        <p:blipFill>
          <a:blip r:embed="rId5"/>
          <a:stretch>
            <a:fillRect/>
          </a:stretch>
        </p:blipFill>
        <p:spPr>
          <a:xfrm>
            <a:off x="6739183" y="493273"/>
            <a:ext cx="2078916" cy="816935"/>
          </a:xfrm>
          <a:prstGeom prst="rect">
            <a:avLst/>
          </a:prstGeom>
        </p:spPr>
      </p:pic>
      <p:pic>
        <p:nvPicPr>
          <p:cNvPr id="8" name="Picture 7"/>
          <p:cNvPicPr>
            <a:picLocks noChangeAspect="1"/>
          </p:cNvPicPr>
          <p:nvPr/>
        </p:nvPicPr>
        <p:blipFill>
          <a:blip r:embed="rId6"/>
          <a:stretch>
            <a:fillRect/>
          </a:stretch>
        </p:blipFill>
        <p:spPr>
          <a:xfrm>
            <a:off x="706551" y="1676054"/>
            <a:ext cx="8460563" cy="2558203"/>
          </a:xfrm>
          <a:prstGeom prst="rect">
            <a:avLst/>
          </a:prstGeom>
        </p:spPr>
      </p:pic>
      <p:sp>
        <p:nvSpPr>
          <p:cNvPr id="9" name="Rectangle 8"/>
          <p:cNvSpPr/>
          <p:nvPr/>
        </p:nvSpPr>
        <p:spPr>
          <a:xfrm>
            <a:off x="849801" y="4114159"/>
            <a:ext cx="4326826" cy="523220"/>
          </a:xfrm>
          <a:prstGeom prst="rect">
            <a:avLst/>
          </a:prstGeom>
        </p:spPr>
        <p:txBody>
          <a:bodyPr wrap="none">
            <a:spAutoFit/>
          </a:bodyPr>
          <a:lstStyle/>
          <a:p>
            <a:pPr lvl="0"/>
            <a:r>
              <a:rPr lang="en-US" sz="2800" dirty="0">
                <a:solidFill>
                  <a:prstClr val="black"/>
                </a:solidFill>
                <a:latin typeface="Times New Roman" panose="02020603050405020304" pitchFamily="18" charset="0"/>
                <a:cs typeface="Times New Roman" panose="02020603050405020304" pitchFamily="18" charset="0"/>
              </a:rPr>
              <a:t>Estimated Regression Line : </a:t>
            </a:r>
          </a:p>
        </p:txBody>
      </p:sp>
      <p:graphicFrame>
        <p:nvGraphicFramePr>
          <p:cNvPr id="11" name="Object 10"/>
          <p:cNvGraphicFramePr>
            <a:graphicFrameLocks noChangeAspect="1"/>
          </p:cNvGraphicFramePr>
          <p:nvPr>
            <p:extLst>
              <p:ext uri="{D42A27DB-BD31-4B8C-83A1-F6EECF244321}">
                <p14:modId xmlns:p14="http://schemas.microsoft.com/office/powerpoint/2010/main" val="3921392107"/>
              </p:ext>
            </p:extLst>
          </p:nvPr>
        </p:nvGraphicFramePr>
        <p:xfrm>
          <a:off x="4936832" y="3830247"/>
          <a:ext cx="5446713" cy="820738"/>
        </p:xfrm>
        <a:graphic>
          <a:graphicData uri="http://schemas.openxmlformats.org/presentationml/2006/ole">
            <mc:AlternateContent xmlns:mc="http://schemas.openxmlformats.org/markup-compatibility/2006">
              <mc:Choice xmlns:v="urn:schemas-microsoft-com:vml" Requires="v">
                <p:oleObj spid="_x0000_s8209" name="Equation" r:id="rId7" imgW="2019240" imgH="304560" progId="Equation.3">
                  <p:embed/>
                </p:oleObj>
              </mc:Choice>
              <mc:Fallback>
                <p:oleObj name="Equation" r:id="rId7" imgW="2019240" imgH="304560" progId="Equation.3">
                  <p:embed/>
                  <p:pic>
                    <p:nvPicPr>
                      <p:cNvPr id="0" name=""/>
                      <p:cNvPicPr/>
                      <p:nvPr/>
                    </p:nvPicPr>
                    <p:blipFill>
                      <a:blip r:embed="rId8"/>
                      <a:stretch>
                        <a:fillRect/>
                      </a:stretch>
                    </p:blipFill>
                    <p:spPr>
                      <a:xfrm>
                        <a:off x="4936832" y="3830247"/>
                        <a:ext cx="5446713" cy="820738"/>
                      </a:xfrm>
                      <a:prstGeom prst="rect">
                        <a:avLst/>
                      </a:prstGeom>
                    </p:spPr>
                  </p:pic>
                </p:oleObj>
              </mc:Fallback>
            </mc:AlternateContent>
          </a:graphicData>
        </a:graphic>
      </p:graphicFrame>
      <p:sp>
        <p:nvSpPr>
          <p:cNvPr id="12" name="Rectangle 11"/>
          <p:cNvSpPr/>
          <p:nvPr/>
        </p:nvSpPr>
        <p:spPr>
          <a:xfrm>
            <a:off x="239845" y="4600103"/>
            <a:ext cx="10448794" cy="830997"/>
          </a:xfrm>
          <a:prstGeom prst="rect">
            <a:avLst/>
          </a:prstGeom>
        </p:spPr>
        <p:txBody>
          <a:bodyPr wrap="square">
            <a:spAutoFit/>
          </a:bodyPr>
          <a:lstStyle/>
          <a:p>
            <a:pPr marL="342900" indent="-342900">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Value of TP will </a:t>
            </a:r>
            <a:r>
              <a:rPr lang="en-US" sz="2400" b="1" u="sng" dirty="0" smtClean="0">
                <a:solidFill>
                  <a:srgbClr val="FF0000"/>
                </a:solidFill>
                <a:latin typeface="Times New Roman" panose="02020603050405020304" pitchFamily="18" charset="0"/>
                <a:cs typeface="Times New Roman" panose="02020603050405020304" pitchFamily="18" charset="0"/>
              </a:rPr>
              <a:t>increase</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on average, by </a:t>
            </a:r>
            <a:r>
              <a:rPr lang="en-US" sz="2400" b="1" dirty="0" smtClean="0">
                <a:solidFill>
                  <a:srgbClr val="FF0000"/>
                </a:solidFill>
                <a:latin typeface="Times New Roman" panose="02020603050405020304" pitchFamily="18" charset="0"/>
                <a:cs typeface="Times New Roman" panose="02020603050405020304" pitchFamily="18" charset="0"/>
              </a:rPr>
              <a:t>0.769 unit </a:t>
            </a:r>
            <a:r>
              <a:rPr lang="en-US" sz="2400" b="1" dirty="0">
                <a:solidFill>
                  <a:srgbClr val="FF0000"/>
                </a:solidFill>
                <a:latin typeface="Times New Roman" panose="02020603050405020304" pitchFamily="18" charset="0"/>
                <a:cs typeface="Times New Roman" panose="02020603050405020304" pitchFamily="18" charset="0"/>
              </a:rPr>
              <a:t>for each </a:t>
            </a:r>
            <a:r>
              <a:rPr lang="en-US" sz="2400" b="1" dirty="0" smtClean="0">
                <a:solidFill>
                  <a:srgbClr val="FF0000"/>
                </a:solidFill>
                <a:latin typeface="Times New Roman" panose="02020603050405020304" pitchFamily="18" charset="0"/>
                <a:cs typeface="Times New Roman" panose="02020603050405020304" pitchFamily="18" charset="0"/>
              </a:rPr>
              <a:t>1 unit </a:t>
            </a:r>
            <a:r>
              <a:rPr lang="en-US" sz="2400" b="1" dirty="0">
                <a:solidFill>
                  <a:srgbClr val="FF0000"/>
                </a:solidFill>
                <a:latin typeface="Times New Roman" panose="02020603050405020304" pitchFamily="18" charset="0"/>
                <a:cs typeface="Times New Roman" panose="02020603050405020304" pitchFamily="18" charset="0"/>
              </a:rPr>
              <a:t>increase in </a:t>
            </a:r>
            <a:r>
              <a:rPr lang="en-US" sz="2400" b="1" dirty="0" smtClean="0">
                <a:solidFill>
                  <a:srgbClr val="FF0000"/>
                </a:solidFill>
                <a:latin typeface="Times New Roman" panose="02020603050405020304" pitchFamily="18" charset="0"/>
                <a:cs typeface="Times New Roman" panose="02020603050405020304" pitchFamily="18" charset="0"/>
              </a:rPr>
              <a:t>the value of PP, </a:t>
            </a:r>
            <a:r>
              <a:rPr lang="en-US" sz="2400" b="1" dirty="0">
                <a:solidFill>
                  <a:srgbClr val="FF0000"/>
                </a:solidFill>
                <a:latin typeface="Times New Roman" panose="02020603050405020304" pitchFamily="18" charset="0"/>
                <a:cs typeface="Times New Roman" panose="02020603050405020304" pitchFamily="18" charset="0"/>
              </a:rPr>
              <a:t>net of the effects of changes due to </a:t>
            </a:r>
            <a:r>
              <a:rPr lang="en-US" sz="2400" b="1" dirty="0" smtClean="0">
                <a:solidFill>
                  <a:srgbClr val="FF0000"/>
                </a:solidFill>
                <a:latin typeface="Times New Roman" panose="02020603050405020304" pitchFamily="18" charset="0"/>
                <a:cs typeface="Times New Roman" panose="02020603050405020304" pitchFamily="18" charset="0"/>
              </a:rPr>
              <a:t>SS score.</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239844" y="5399472"/>
            <a:ext cx="10240248" cy="830997"/>
          </a:xfrm>
          <a:prstGeom prst="rect">
            <a:avLst/>
          </a:prstGeom>
        </p:spPr>
        <p:txBody>
          <a:bodyPr wrap="square">
            <a:spAutoFit/>
          </a:bodyPr>
          <a:lstStyle/>
          <a:p>
            <a:pPr marL="342900" indent="-342900">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Value of TP will </a:t>
            </a:r>
            <a:r>
              <a:rPr lang="en-US" sz="2400" b="1" u="sng" dirty="0" smtClean="0">
                <a:solidFill>
                  <a:srgbClr val="FF0000"/>
                </a:solidFill>
                <a:latin typeface="Times New Roman" panose="02020603050405020304" pitchFamily="18" charset="0"/>
                <a:cs typeface="Times New Roman" panose="02020603050405020304" pitchFamily="18" charset="0"/>
              </a:rPr>
              <a:t>increase</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on average, by </a:t>
            </a:r>
            <a:r>
              <a:rPr lang="en-US" sz="2400" b="1" dirty="0" smtClean="0">
                <a:solidFill>
                  <a:srgbClr val="FF0000"/>
                </a:solidFill>
                <a:latin typeface="Times New Roman" panose="02020603050405020304" pitchFamily="18" charset="0"/>
                <a:cs typeface="Times New Roman" panose="02020603050405020304" pitchFamily="18" charset="0"/>
              </a:rPr>
              <a:t>0.454 unit </a:t>
            </a:r>
            <a:r>
              <a:rPr lang="en-US" sz="2400" b="1" dirty="0">
                <a:solidFill>
                  <a:srgbClr val="FF0000"/>
                </a:solidFill>
                <a:latin typeface="Times New Roman" panose="02020603050405020304" pitchFamily="18" charset="0"/>
                <a:cs typeface="Times New Roman" panose="02020603050405020304" pitchFamily="18" charset="0"/>
              </a:rPr>
              <a:t>for each </a:t>
            </a:r>
            <a:r>
              <a:rPr lang="en-US" sz="2400" b="1" dirty="0" smtClean="0">
                <a:solidFill>
                  <a:srgbClr val="FF0000"/>
                </a:solidFill>
                <a:latin typeface="Times New Roman" panose="02020603050405020304" pitchFamily="18" charset="0"/>
                <a:cs typeface="Times New Roman" panose="02020603050405020304" pitchFamily="18" charset="0"/>
              </a:rPr>
              <a:t>1 unit </a:t>
            </a:r>
            <a:r>
              <a:rPr lang="en-US" sz="2400" b="1" dirty="0">
                <a:solidFill>
                  <a:srgbClr val="FF0000"/>
                </a:solidFill>
                <a:latin typeface="Times New Roman" panose="02020603050405020304" pitchFamily="18" charset="0"/>
                <a:cs typeface="Times New Roman" panose="02020603050405020304" pitchFamily="18" charset="0"/>
              </a:rPr>
              <a:t>increase in </a:t>
            </a:r>
            <a:r>
              <a:rPr lang="en-US" sz="2400" b="1" dirty="0" smtClean="0">
                <a:solidFill>
                  <a:srgbClr val="FF0000"/>
                </a:solidFill>
                <a:latin typeface="Times New Roman" panose="02020603050405020304" pitchFamily="18" charset="0"/>
                <a:cs typeface="Times New Roman" panose="02020603050405020304" pitchFamily="18" charset="0"/>
              </a:rPr>
              <a:t>the value of SS, </a:t>
            </a:r>
            <a:r>
              <a:rPr lang="en-US" sz="2400" b="1" dirty="0">
                <a:solidFill>
                  <a:srgbClr val="FF0000"/>
                </a:solidFill>
                <a:latin typeface="Times New Roman" panose="02020603050405020304" pitchFamily="18" charset="0"/>
                <a:cs typeface="Times New Roman" panose="02020603050405020304" pitchFamily="18" charset="0"/>
              </a:rPr>
              <a:t>net of the effects of changes due to </a:t>
            </a:r>
            <a:r>
              <a:rPr lang="en-US" sz="2400" b="1" dirty="0" smtClean="0">
                <a:solidFill>
                  <a:srgbClr val="FF0000"/>
                </a:solidFill>
                <a:latin typeface="Times New Roman" panose="02020603050405020304" pitchFamily="18" charset="0"/>
                <a:cs typeface="Times New Roman" panose="02020603050405020304" pitchFamily="18" charset="0"/>
              </a:rPr>
              <a:t>PP score.</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239845" y="6179587"/>
            <a:ext cx="1001037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FF0000"/>
                </a:solidFill>
                <a:latin typeface="Times New Roman" panose="02020603050405020304" pitchFamily="18" charset="0"/>
                <a:cs typeface="Times New Roman" panose="02020603050405020304" pitchFamily="18" charset="0"/>
              </a:rPr>
              <a:t>Moreover, there is sufficient evidence </a:t>
            </a:r>
            <a:r>
              <a:rPr lang="en-US" sz="2400" b="1" dirty="0" smtClean="0">
                <a:solidFill>
                  <a:srgbClr val="FF0000"/>
                </a:solidFill>
                <a:latin typeface="Times New Roman" panose="02020603050405020304" pitchFamily="18" charset="0"/>
                <a:cs typeface="Times New Roman" panose="02020603050405020304" pitchFamily="18" charset="0"/>
              </a:rPr>
              <a:t>that overall PP and SS </a:t>
            </a:r>
            <a:r>
              <a:rPr lang="en-US" sz="2400" b="1" dirty="0">
                <a:solidFill>
                  <a:srgbClr val="FF0000"/>
                </a:solidFill>
                <a:latin typeface="Times New Roman" panose="02020603050405020304" pitchFamily="18" charset="0"/>
                <a:cs typeface="Times New Roman" panose="02020603050405020304" pitchFamily="18" charset="0"/>
              </a:rPr>
              <a:t>affects TP ( p-value </a:t>
            </a:r>
            <a:r>
              <a:rPr lang="en-US" sz="2400" b="1" dirty="0" smtClean="0">
                <a:solidFill>
                  <a:srgbClr val="FF0000"/>
                </a:solidFill>
                <a:latin typeface="Times New Roman" panose="02020603050405020304" pitchFamily="18" charset="0"/>
                <a:cs typeface="Times New Roman" panose="02020603050405020304" pitchFamily="18" charset="0"/>
              </a:rPr>
              <a:t>for PP = </a:t>
            </a:r>
            <a:r>
              <a:rPr lang="en-US" sz="2400" b="1" dirty="0">
                <a:solidFill>
                  <a:srgbClr val="FF0000"/>
                </a:solidFill>
                <a:latin typeface="Times New Roman" panose="02020603050405020304" pitchFamily="18" charset="0"/>
                <a:cs typeface="Times New Roman" panose="02020603050405020304" pitchFamily="18" charset="0"/>
              </a:rPr>
              <a:t>0.000 &lt; 0.05 and p-value for </a:t>
            </a:r>
            <a:r>
              <a:rPr lang="en-US" sz="2400" b="1" dirty="0" smtClean="0">
                <a:solidFill>
                  <a:srgbClr val="FF0000"/>
                </a:solidFill>
                <a:latin typeface="Times New Roman" panose="02020603050405020304" pitchFamily="18" charset="0"/>
                <a:cs typeface="Times New Roman" panose="02020603050405020304" pitchFamily="18" charset="0"/>
              </a:rPr>
              <a:t>SS </a:t>
            </a:r>
            <a:r>
              <a:rPr lang="en-US" sz="2400" b="1" dirty="0">
                <a:solidFill>
                  <a:srgbClr val="FF0000"/>
                </a:solidFill>
                <a:latin typeface="Times New Roman" panose="02020603050405020304" pitchFamily="18" charset="0"/>
                <a:cs typeface="Times New Roman" panose="02020603050405020304" pitchFamily="18" charset="0"/>
              </a:rPr>
              <a:t>= 0.000 &lt; </a:t>
            </a:r>
            <a:r>
              <a:rPr lang="en-US" sz="2400" b="1" dirty="0" smtClean="0">
                <a:solidFill>
                  <a:srgbClr val="FF0000"/>
                </a:solidFill>
                <a:latin typeface="Times New Roman" panose="02020603050405020304" pitchFamily="18" charset="0"/>
                <a:cs typeface="Times New Roman" panose="02020603050405020304" pitchFamily="18" charset="0"/>
              </a:rPr>
              <a:t>0.05. </a:t>
            </a:r>
            <a:endParaRPr lang="en-US" sz="2400" b="1" dirty="0">
              <a:solidFill>
                <a:srgbClr val="FF0000"/>
              </a:solidFill>
              <a:latin typeface="Times New Roman" panose="02020603050405020304" pitchFamily="18" charset="0"/>
              <a:cs typeface="Times New Roman" panose="02020603050405020304" pitchFamily="18" charset="0"/>
            </a:endParaRPr>
          </a:p>
          <a:p>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9507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smtClean="0">
                <a:solidFill>
                  <a:srgbClr val="6699FF"/>
                </a:solidFill>
                <a:effectLst>
                  <a:outerShdw blurRad="50000" dist="30000" dir="5400000" algn="tl" rotWithShape="0">
                    <a:srgbClr val="000000">
                      <a:alpha val="30000"/>
                    </a:srgbClr>
                  </a:outerShdw>
                </a:effectLst>
                <a:latin typeface="Gill Sans MT"/>
              </a:rPr>
              <a:t>Step2 : Continue / OK .We get the output:</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97882" y="272260"/>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FF0000"/>
                </a:solidFill>
                <a:latin typeface="Gill Sans MT"/>
              </a:rPr>
              <a:t>Multiple</a:t>
            </a:r>
            <a:r>
              <a:rPr lang="en-US" sz="3200" b="1" dirty="0" smtClean="0">
                <a:solidFill>
                  <a:srgbClr val="6699FF"/>
                </a:solidFill>
                <a:latin typeface="Gill Sans MT"/>
              </a:rPr>
              <a:t> </a:t>
            </a:r>
            <a:r>
              <a:rPr lang="en-US" sz="3200" b="1" dirty="0" smtClean="0">
                <a:solidFill>
                  <a:srgbClr val="FF0000"/>
                </a:solidFill>
                <a:latin typeface="Gill Sans MT"/>
              </a:rPr>
              <a:t>Regression Analysis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17</a:t>
            </a:fld>
            <a:endParaRPr lang="en-US" dirty="0">
              <a:solidFill>
                <a:prstClr val="black">
                  <a:tint val="75000"/>
                </a:prstClr>
              </a:solidFill>
            </a:endParaRPr>
          </a:p>
        </p:txBody>
      </p:sp>
      <p:pic>
        <p:nvPicPr>
          <p:cNvPr id="2" name="Picture 1"/>
          <p:cNvPicPr>
            <a:picLocks noChangeAspect="1"/>
          </p:cNvPicPr>
          <p:nvPr/>
        </p:nvPicPr>
        <p:blipFill>
          <a:blip r:embed="rId5"/>
          <a:stretch>
            <a:fillRect/>
          </a:stretch>
        </p:blipFill>
        <p:spPr>
          <a:xfrm>
            <a:off x="6739183" y="493273"/>
            <a:ext cx="2078916" cy="816935"/>
          </a:xfrm>
          <a:prstGeom prst="rect">
            <a:avLst/>
          </a:prstGeom>
        </p:spPr>
      </p:pic>
      <p:sp>
        <p:nvSpPr>
          <p:cNvPr id="9" name="Rectangle 8"/>
          <p:cNvSpPr/>
          <p:nvPr/>
        </p:nvSpPr>
        <p:spPr>
          <a:xfrm>
            <a:off x="826744" y="4287612"/>
            <a:ext cx="4326826" cy="523220"/>
          </a:xfrm>
          <a:prstGeom prst="rect">
            <a:avLst/>
          </a:prstGeom>
        </p:spPr>
        <p:txBody>
          <a:bodyPr wrap="none">
            <a:spAutoFit/>
          </a:bodyPr>
          <a:lstStyle/>
          <a:p>
            <a:r>
              <a:rPr lang="en-US" sz="2800" dirty="0">
                <a:solidFill>
                  <a:prstClr val="black"/>
                </a:solidFill>
                <a:latin typeface="Times New Roman" panose="02020603050405020304" pitchFamily="18" charset="0"/>
                <a:cs typeface="Times New Roman" panose="02020603050405020304" pitchFamily="18" charset="0"/>
              </a:rPr>
              <a:t>Estimated Regression Line : </a:t>
            </a:r>
          </a:p>
        </p:txBody>
      </p:sp>
      <p:graphicFrame>
        <p:nvGraphicFramePr>
          <p:cNvPr id="11" name="Object 10"/>
          <p:cNvGraphicFramePr>
            <a:graphicFrameLocks noChangeAspect="1"/>
          </p:cNvGraphicFramePr>
          <p:nvPr>
            <p:extLst>
              <p:ext uri="{D42A27DB-BD31-4B8C-83A1-F6EECF244321}">
                <p14:modId xmlns:p14="http://schemas.microsoft.com/office/powerpoint/2010/main" val="2793626493"/>
              </p:ext>
            </p:extLst>
          </p:nvPr>
        </p:nvGraphicFramePr>
        <p:xfrm>
          <a:off x="4921250" y="4073209"/>
          <a:ext cx="5480050" cy="820737"/>
        </p:xfrm>
        <a:graphic>
          <a:graphicData uri="http://schemas.openxmlformats.org/presentationml/2006/ole">
            <mc:AlternateContent xmlns:mc="http://schemas.openxmlformats.org/markup-compatibility/2006">
              <mc:Choice xmlns:v="urn:schemas-microsoft-com:vml" Requires="v">
                <p:oleObj spid="_x0000_s9225" name="Equation" r:id="rId6" imgW="2031840" imgH="304560" progId="Equation.3">
                  <p:embed/>
                </p:oleObj>
              </mc:Choice>
              <mc:Fallback>
                <p:oleObj name="Equation" r:id="rId6" imgW="2031840" imgH="304560" progId="Equation.3">
                  <p:embed/>
                  <p:pic>
                    <p:nvPicPr>
                      <p:cNvPr id="0" name=""/>
                      <p:cNvPicPr/>
                      <p:nvPr/>
                    </p:nvPicPr>
                    <p:blipFill>
                      <a:blip r:embed="rId7"/>
                      <a:stretch>
                        <a:fillRect/>
                      </a:stretch>
                    </p:blipFill>
                    <p:spPr>
                      <a:xfrm>
                        <a:off x="4921250" y="4073209"/>
                        <a:ext cx="5480050" cy="820737"/>
                      </a:xfrm>
                      <a:prstGeom prst="rect">
                        <a:avLst/>
                      </a:prstGeom>
                    </p:spPr>
                  </p:pic>
                </p:oleObj>
              </mc:Fallback>
            </mc:AlternateContent>
          </a:graphicData>
        </a:graphic>
      </p:graphicFrame>
      <p:sp>
        <p:nvSpPr>
          <p:cNvPr id="12" name="Rectangle 11"/>
          <p:cNvSpPr/>
          <p:nvPr/>
        </p:nvSpPr>
        <p:spPr>
          <a:xfrm>
            <a:off x="239845" y="4782477"/>
            <a:ext cx="10448794" cy="830997"/>
          </a:xfrm>
          <a:prstGeom prst="rect">
            <a:avLst/>
          </a:prstGeom>
        </p:spPr>
        <p:txBody>
          <a:bodyPr wrap="square">
            <a:spAutoFit/>
          </a:bodyPr>
          <a:lstStyle/>
          <a:p>
            <a:pPr marL="342900" indent="-342900">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Value of TP will </a:t>
            </a:r>
            <a:r>
              <a:rPr lang="en-US" sz="2400" b="1" u="sng" dirty="0" smtClean="0">
                <a:solidFill>
                  <a:srgbClr val="FF0000"/>
                </a:solidFill>
                <a:latin typeface="Times New Roman" panose="02020603050405020304" pitchFamily="18" charset="0"/>
                <a:cs typeface="Times New Roman" panose="02020603050405020304" pitchFamily="18" charset="0"/>
              </a:rPr>
              <a:t>increase</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on average, by </a:t>
            </a:r>
            <a:r>
              <a:rPr lang="en-US" sz="2400" b="1" dirty="0" smtClean="0">
                <a:solidFill>
                  <a:srgbClr val="FF0000"/>
                </a:solidFill>
                <a:latin typeface="Times New Roman" panose="02020603050405020304" pitchFamily="18" charset="0"/>
                <a:cs typeface="Times New Roman" panose="02020603050405020304" pitchFamily="18" charset="0"/>
              </a:rPr>
              <a:t>0.769 unit </a:t>
            </a:r>
            <a:r>
              <a:rPr lang="en-US" sz="2400" b="1" dirty="0">
                <a:solidFill>
                  <a:srgbClr val="FF0000"/>
                </a:solidFill>
                <a:latin typeface="Times New Roman" panose="02020603050405020304" pitchFamily="18" charset="0"/>
                <a:cs typeface="Times New Roman" panose="02020603050405020304" pitchFamily="18" charset="0"/>
              </a:rPr>
              <a:t>for each </a:t>
            </a:r>
            <a:r>
              <a:rPr lang="en-US" sz="2400" b="1" dirty="0" smtClean="0">
                <a:solidFill>
                  <a:srgbClr val="FF0000"/>
                </a:solidFill>
                <a:latin typeface="Times New Roman" panose="02020603050405020304" pitchFamily="18" charset="0"/>
                <a:cs typeface="Times New Roman" panose="02020603050405020304" pitchFamily="18" charset="0"/>
              </a:rPr>
              <a:t>1 unit </a:t>
            </a:r>
            <a:r>
              <a:rPr lang="en-US" sz="2400" b="1" dirty="0">
                <a:solidFill>
                  <a:srgbClr val="FF0000"/>
                </a:solidFill>
                <a:latin typeface="Times New Roman" panose="02020603050405020304" pitchFamily="18" charset="0"/>
                <a:cs typeface="Times New Roman" panose="02020603050405020304" pitchFamily="18" charset="0"/>
              </a:rPr>
              <a:t>increase in </a:t>
            </a:r>
            <a:r>
              <a:rPr lang="en-US" sz="2400" b="1" dirty="0" smtClean="0">
                <a:solidFill>
                  <a:srgbClr val="FF0000"/>
                </a:solidFill>
                <a:latin typeface="Times New Roman" panose="02020603050405020304" pitchFamily="18" charset="0"/>
                <a:cs typeface="Times New Roman" panose="02020603050405020304" pitchFamily="18" charset="0"/>
              </a:rPr>
              <a:t>the value of PP, </a:t>
            </a:r>
            <a:r>
              <a:rPr lang="en-US" sz="2400" b="1" dirty="0">
                <a:solidFill>
                  <a:srgbClr val="FF0000"/>
                </a:solidFill>
                <a:latin typeface="Times New Roman" panose="02020603050405020304" pitchFamily="18" charset="0"/>
                <a:cs typeface="Times New Roman" panose="02020603050405020304" pitchFamily="18" charset="0"/>
              </a:rPr>
              <a:t>net of the effects of changes due to </a:t>
            </a:r>
            <a:r>
              <a:rPr lang="en-US" sz="2400" b="1" dirty="0" smtClean="0">
                <a:solidFill>
                  <a:srgbClr val="FF0000"/>
                </a:solidFill>
                <a:latin typeface="Times New Roman" panose="02020603050405020304" pitchFamily="18" charset="0"/>
                <a:cs typeface="Times New Roman" panose="02020603050405020304" pitchFamily="18" charset="0"/>
              </a:rPr>
              <a:t>SS score.</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239844" y="5577790"/>
            <a:ext cx="10240248" cy="830997"/>
          </a:xfrm>
          <a:prstGeom prst="rect">
            <a:avLst/>
          </a:prstGeom>
        </p:spPr>
        <p:txBody>
          <a:bodyPr wrap="square">
            <a:spAutoFit/>
          </a:bodyPr>
          <a:lstStyle/>
          <a:p>
            <a:pPr marL="342900" indent="-342900">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Value of TP will </a:t>
            </a:r>
            <a:r>
              <a:rPr lang="en-US" sz="2400" b="1" u="sng" dirty="0" smtClean="0">
                <a:solidFill>
                  <a:srgbClr val="FF0000"/>
                </a:solidFill>
                <a:latin typeface="Times New Roman" panose="02020603050405020304" pitchFamily="18" charset="0"/>
                <a:cs typeface="Times New Roman" panose="02020603050405020304" pitchFamily="18" charset="0"/>
              </a:rPr>
              <a:t>decrease, </a:t>
            </a:r>
            <a:r>
              <a:rPr lang="en-US" sz="2400" b="1" dirty="0">
                <a:solidFill>
                  <a:srgbClr val="FF0000"/>
                </a:solidFill>
                <a:latin typeface="Times New Roman" panose="02020603050405020304" pitchFamily="18" charset="0"/>
                <a:cs typeface="Times New Roman" panose="02020603050405020304" pitchFamily="18" charset="0"/>
              </a:rPr>
              <a:t>on average, by </a:t>
            </a:r>
            <a:r>
              <a:rPr lang="en-US" sz="2400" b="1" dirty="0" smtClean="0">
                <a:solidFill>
                  <a:srgbClr val="FF0000"/>
                </a:solidFill>
                <a:latin typeface="Times New Roman" panose="02020603050405020304" pitchFamily="18" charset="0"/>
                <a:cs typeface="Times New Roman" panose="02020603050405020304" pitchFamily="18" charset="0"/>
              </a:rPr>
              <a:t>0.454 unit </a:t>
            </a:r>
            <a:r>
              <a:rPr lang="en-US" sz="2400" b="1" dirty="0">
                <a:solidFill>
                  <a:srgbClr val="FF0000"/>
                </a:solidFill>
                <a:latin typeface="Times New Roman" panose="02020603050405020304" pitchFamily="18" charset="0"/>
                <a:cs typeface="Times New Roman" panose="02020603050405020304" pitchFamily="18" charset="0"/>
              </a:rPr>
              <a:t>for each </a:t>
            </a:r>
            <a:r>
              <a:rPr lang="en-US" sz="2400" b="1" dirty="0" smtClean="0">
                <a:solidFill>
                  <a:srgbClr val="FF0000"/>
                </a:solidFill>
                <a:latin typeface="Times New Roman" panose="02020603050405020304" pitchFamily="18" charset="0"/>
                <a:cs typeface="Times New Roman" panose="02020603050405020304" pitchFamily="18" charset="0"/>
              </a:rPr>
              <a:t>1 unit </a:t>
            </a:r>
            <a:r>
              <a:rPr lang="en-US" sz="2400" b="1" dirty="0">
                <a:solidFill>
                  <a:srgbClr val="FF0000"/>
                </a:solidFill>
                <a:latin typeface="Times New Roman" panose="02020603050405020304" pitchFamily="18" charset="0"/>
                <a:cs typeface="Times New Roman" panose="02020603050405020304" pitchFamily="18" charset="0"/>
              </a:rPr>
              <a:t>increase in </a:t>
            </a:r>
            <a:r>
              <a:rPr lang="en-US" sz="2400" b="1" dirty="0" smtClean="0">
                <a:solidFill>
                  <a:srgbClr val="FF0000"/>
                </a:solidFill>
                <a:latin typeface="Times New Roman" panose="02020603050405020304" pitchFamily="18" charset="0"/>
                <a:cs typeface="Times New Roman" panose="02020603050405020304" pitchFamily="18" charset="0"/>
              </a:rPr>
              <a:t>the value of SS, </a:t>
            </a:r>
            <a:r>
              <a:rPr lang="en-US" sz="2400" b="1" dirty="0">
                <a:solidFill>
                  <a:srgbClr val="FF0000"/>
                </a:solidFill>
                <a:latin typeface="Times New Roman" panose="02020603050405020304" pitchFamily="18" charset="0"/>
                <a:cs typeface="Times New Roman" panose="02020603050405020304" pitchFamily="18" charset="0"/>
              </a:rPr>
              <a:t>net of the effects of changes due to </a:t>
            </a:r>
            <a:r>
              <a:rPr lang="en-US" sz="2400" b="1" dirty="0" smtClean="0">
                <a:solidFill>
                  <a:srgbClr val="FF0000"/>
                </a:solidFill>
                <a:latin typeface="Times New Roman" panose="02020603050405020304" pitchFamily="18" charset="0"/>
                <a:cs typeface="Times New Roman" panose="02020603050405020304" pitchFamily="18" charset="0"/>
              </a:rPr>
              <a:t>PP score.</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239845" y="6362521"/>
            <a:ext cx="10010377" cy="1200329"/>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FF0000"/>
                </a:solidFill>
                <a:latin typeface="Times New Roman" panose="02020603050405020304" pitchFamily="18" charset="0"/>
                <a:cs typeface="Times New Roman" panose="02020603050405020304" pitchFamily="18" charset="0"/>
              </a:rPr>
              <a:t>Moreover, there is sufficient evidence </a:t>
            </a:r>
            <a:r>
              <a:rPr lang="en-US" sz="2400" b="1" dirty="0" smtClean="0">
                <a:solidFill>
                  <a:srgbClr val="FF0000"/>
                </a:solidFill>
                <a:latin typeface="Times New Roman" panose="02020603050405020304" pitchFamily="18" charset="0"/>
                <a:cs typeface="Times New Roman" panose="02020603050405020304" pitchFamily="18" charset="0"/>
              </a:rPr>
              <a:t>that overall PP and SS </a:t>
            </a:r>
            <a:r>
              <a:rPr lang="en-US" sz="2400" b="1" dirty="0">
                <a:solidFill>
                  <a:srgbClr val="FF0000"/>
                </a:solidFill>
                <a:latin typeface="Times New Roman" panose="02020603050405020304" pitchFamily="18" charset="0"/>
                <a:cs typeface="Times New Roman" panose="02020603050405020304" pitchFamily="18" charset="0"/>
              </a:rPr>
              <a:t>affects TP ( p-value </a:t>
            </a:r>
            <a:r>
              <a:rPr lang="en-US" sz="2400" b="1" dirty="0" smtClean="0">
                <a:solidFill>
                  <a:srgbClr val="FF0000"/>
                </a:solidFill>
                <a:latin typeface="Times New Roman" panose="02020603050405020304" pitchFamily="18" charset="0"/>
                <a:cs typeface="Times New Roman" panose="02020603050405020304" pitchFamily="18" charset="0"/>
              </a:rPr>
              <a:t>for PP = </a:t>
            </a:r>
            <a:r>
              <a:rPr lang="en-US" sz="2400" b="1" dirty="0">
                <a:solidFill>
                  <a:srgbClr val="FF0000"/>
                </a:solidFill>
                <a:latin typeface="Times New Roman" panose="02020603050405020304" pitchFamily="18" charset="0"/>
                <a:cs typeface="Times New Roman" panose="02020603050405020304" pitchFamily="18" charset="0"/>
              </a:rPr>
              <a:t>0.000 &lt; 0.05 and p-value for </a:t>
            </a:r>
            <a:r>
              <a:rPr lang="en-US" sz="2400" b="1" dirty="0" smtClean="0">
                <a:solidFill>
                  <a:srgbClr val="FF0000"/>
                </a:solidFill>
                <a:latin typeface="Times New Roman" panose="02020603050405020304" pitchFamily="18" charset="0"/>
                <a:cs typeface="Times New Roman" panose="02020603050405020304" pitchFamily="18" charset="0"/>
              </a:rPr>
              <a:t>SS </a:t>
            </a:r>
            <a:r>
              <a:rPr lang="en-US" sz="2400" b="1" dirty="0">
                <a:solidFill>
                  <a:srgbClr val="FF0000"/>
                </a:solidFill>
                <a:latin typeface="Times New Roman" panose="02020603050405020304" pitchFamily="18" charset="0"/>
                <a:cs typeface="Times New Roman" panose="02020603050405020304" pitchFamily="18" charset="0"/>
              </a:rPr>
              <a:t>= 0.000 &lt; </a:t>
            </a:r>
            <a:r>
              <a:rPr lang="en-US" sz="2400" b="1" dirty="0" smtClean="0">
                <a:solidFill>
                  <a:srgbClr val="FF0000"/>
                </a:solidFill>
                <a:latin typeface="Times New Roman" panose="02020603050405020304" pitchFamily="18" charset="0"/>
                <a:cs typeface="Times New Roman" panose="02020603050405020304" pitchFamily="18" charset="0"/>
              </a:rPr>
              <a:t>0.05. </a:t>
            </a:r>
            <a:endParaRPr lang="en-US" sz="2400" b="1" dirty="0">
              <a:solidFill>
                <a:srgbClr val="FF0000"/>
              </a:solidFill>
              <a:latin typeface="Times New Roman" panose="02020603050405020304" pitchFamily="18" charset="0"/>
              <a:cs typeface="Times New Roman" panose="02020603050405020304" pitchFamily="18" charset="0"/>
            </a:endParaRPr>
          </a:p>
          <a:p>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8"/>
          <a:stretch>
            <a:fillRect/>
          </a:stretch>
        </p:blipFill>
        <p:spPr>
          <a:xfrm>
            <a:off x="2509458" y="1577507"/>
            <a:ext cx="5909568" cy="2560102"/>
          </a:xfrm>
          <a:prstGeom prst="rect">
            <a:avLst/>
          </a:prstGeom>
        </p:spPr>
      </p:pic>
    </p:spTree>
    <p:extLst>
      <p:ext uri="{BB962C8B-B14F-4D97-AF65-F5344CB8AC3E}">
        <p14:creationId xmlns:p14="http://schemas.microsoft.com/office/powerpoint/2010/main" val="432658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228601" y="274641"/>
            <a:ext cx="8138160" cy="868363"/>
          </a:xfrm>
        </p:spPr>
        <p:txBody>
          <a:bodyPr>
            <a:noAutofit/>
          </a:bodyPr>
          <a:lstStyle/>
          <a:p>
            <a:pPr defTabSz="453905" eaLnBrk="0" fontAlgn="base" hangingPunct="0">
              <a:spcAft>
                <a:spcPct val="0"/>
              </a:spcAft>
              <a:defRPr/>
            </a:pPr>
            <a:r>
              <a:rPr lang="en-US" altLang="en-US" sz="3000" b="1" smtClean="0">
                <a:solidFill>
                  <a:schemeClr val="tx1">
                    <a:lumMod val="65000"/>
                    <a:lumOff val="35000"/>
                  </a:schemeClr>
                </a:solidFill>
                <a:latin typeface="Times New Roman" panose="02020603050405020304" pitchFamily="18" charset="0"/>
                <a:ea typeface="ヒラギノ角ゴ Pro W3" charset="-128"/>
                <a:cs typeface="Times New Roman" panose="02020603050405020304" pitchFamily="18" charset="0"/>
              </a:rPr>
              <a:t/>
            </a:r>
            <a:br>
              <a:rPr lang="en-US" altLang="en-US" sz="3000" b="1" smtClean="0">
                <a:solidFill>
                  <a:schemeClr val="tx1">
                    <a:lumMod val="65000"/>
                    <a:lumOff val="35000"/>
                  </a:schemeClr>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chemeClr val="tx1">
                  <a:lumMod val="65000"/>
                  <a:lumOff val="35000"/>
                </a:schemeClr>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End</a:t>
            </a:r>
            <a:endParaRPr lang="en-US" sz="3200" b="1" dirty="0">
              <a:solidFill>
                <a:srgbClr val="6699FF"/>
              </a:solidFill>
              <a:latin typeface="Gill Sans MT"/>
            </a:endParaRPr>
          </a:p>
        </p:txBody>
      </p:sp>
      <p:sp>
        <p:nvSpPr>
          <p:cNvPr id="3" name="Rectangle 2"/>
          <p:cNvSpPr/>
          <p:nvPr/>
        </p:nvSpPr>
        <p:spPr>
          <a:xfrm>
            <a:off x="1108319" y="4074451"/>
            <a:ext cx="7798879" cy="923330"/>
          </a:xfrm>
          <a:prstGeom prst="rect">
            <a:avLst/>
          </a:prstGeom>
        </p:spPr>
        <p:txBody>
          <a:bodyPr wrap="square">
            <a:spAutoFit/>
          </a:bodyPr>
          <a:lstStyle/>
          <a:p>
            <a:pPr lvl="0" algn="ctr">
              <a:spcBef>
                <a:spcPct val="20000"/>
              </a:spcBef>
            </a:pPr>
            <a:r>
              <a:rPr lang="en-US" sz="5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a:t>
            </a:r>
          </a:p>
        </p:txBody>
      </p:sp>
      <p:sp>
        <p:nvSpPr>
          <p:cNvPr id="4" name="Footer Placeholder 3"/>
          <p:cNvSpPr>
            <a:spLocks noGrp="1"/>
          </p:cNvSpPr>
          <p:nvPr>
            <p:ph type="ftr" sz="quarter" idx="11"/>
          </p:nvPr>
        </p:nvSpPr>
        <p:spPr>
          <a:xfrm>
            <a:off x="0" y="7160198"/>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18</a:t>
            </a:fld>
            <a:endParaRPr lang="en-US">
              <a:solidFill>
                <a:prstClr val="black">
                  <a:tint val="75000"/>
                </a:prstClr>
              </a:solidFill>
            </a:endParaRPr>
          </a:p>
        </p:txBody>
      </p:sp>
      <p:sp>
        <p:nvSpPr>
          <p:cNvPr id="2" name="TextBox 1"/>
          <p:cNvSpPr txBox="1"/>
          <p:nvPr/>
        </p:nvSpPr>
        <p:spPr>
          <a:xfrm>
            <a:off x="625662" y="1798820"/>
            <a:ext cx="9344737" cy="2246769"/>
          </a:xfrm>
          <a:prstGeom prst="rect">
            <a:avLst/>
          </a:prstGeom>
          <a:noFill/>
        </p:spPr>
        <p:txBody>
          <a:bodyPr wrap="square" rtlCol="0">
            <a:spAutoFit/>
          </a:bodyPr>
          <a:lstStyle/>
          <a:p>
            <a:pPr algn="just"/>
            <a:r>
              <a:rPr lang="en-US" sz="2800" b="1" dirty="0" smtClean="0">
                <a:ln w="22225">
                  <a:solidFill>
                    <a:schemeClr val="accent2"/>
                  </a:solidFill>
                  <a:prstDash val="solid"/>
                </a:ln>
                <a:solidFill>
                  <a:schemeClr val="accent2">
                    <a:lumMod val="40000"/>
                    <a:lumOff val="60000"/>
                  </a:schemeClr>
                </a:solidFill>
              </a:rPr>
              <a:t>Freedom is the first five minutes of your born. Afterwards,  they decide your name, your nationality, your religion, your sect,…. And you will spend your whole life struggling and defending stupidly about things you did not select. </a:t>
            </a:r>
          </a:p>
          <a:p>
            <a:pPr algn="just"/>
            <a:r>
              <a:rPr lang="en-US" sz="2800" b="1" dirty="0">
                <a:ln w="22225">
                  <a:solidFill>
                    <a:schemeClr val="accent2"/>
                  </a:solidFill>
                  <a:prstDash val="solid"/>
                </a:ln>
                <a:solidFill>
                  <a:schemeClr val="accent2">
                    <a:lumMod val="40000"/>
                    <a:lumOff val="60000"/>
                  </a:schemeClr>
                </a:solidFill>
              </a:rPr>
              <a:t> </a:t>
            </a:r>
            <a:r>
              <a:rPr lang="en-US" sz="2800" b="1" dirty="0" smtClean="0">
                <a:ln w="22225">
                  <a:solidFill>
                    <a:schemeClr val="accent2"/>
                  </a:solidFill>
                  <a:prstDash val="solid"/>
                </a:ln>
                <a:solidFill>
                  <a:schemeClr val="accent2">
                    <a:lumMod val="40000"/>
                    <a:lumOff val="60000"/>
                  </a:schemeClr>
                </a:solidFill>
              </a:rPr>
              <a:t>                                                                               </a:t>
            </a:r>
            <a:r>
              <a:rPr lang="en-US" sz="2800" b="1" dirty="0" smtClean="0">
                <a:ln w="22225">
                  <a:solidFill>
                    <a:schemeClr val="accent2"/>
                  </a:solidFill>
                  <a:prstDash val="solid"/>
                </a:ln>
                <a:solidFill>
                  <a:srgbClr val="FF0000"/>
                </a:solidFill>
              </a:rPr>
              <a:t>Ziad AL Rahbani </a:t>
            </a:r>
            <a:endParaRPr lang="en-US" sz="2800" b="1" dirty="0">
              <a:ln w="22225">
                <a:solidFill>
                  <a:schemeClr val="accent2"/>
                </a:solidFill>
                <a:prstDash val="solid"/>
              </a:ln>
              <a:solidFill>
                <a:srgbClr val="FF0000"/>
              </a:solidFill>
            </a:endParaRPr>
          </a:p>
        </p:txBody>
      </p:sp>
    </p:spTree>
    <p:extLst>
      <p:ext uri="{BB962C8B-B14F-4D97-AF65-F5344CB8AC3E}">
        <p14:creationId xmlns:p14="http://schemas.microsoft.com/office/powerpoint/2010/main" val="1954342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0" y="1713697"/>
            <a:ext cx="10688638" cy="868363"/>
          </a:xfrm>
        </p:spPr>
        <p:txBody>
          <a:bodyPr>
            <a:noAutofit/>
          </a:bodyPr>
          <a:lstStyle/>
          <a:p>
            <a:pPr algn="l" defTabSz="453905" eaLnBrk="0" fontAlgn="base" hangingPunct="0">
              <a:spcAft>
                <a:spcPct val="0"/>
              </a:spcAft>
              <a:defRPr/>
            </a:pPr>
            <a:r>
              <a:rPr lang="en-US" altLang="en-US" sz="3000" b="1" dirty="0">
                <a:solidFill>
                  <a:srgbClr val="0070C0"/>
                </a:solidFill>
                <a:latin typeface="Times New Roman" panose="02020603050405020304" pitchFamily="18" charset="0"/>
                <a:ea typeface="ヒラギノ角ゴ Pro W3" charset="-128"/>
                <a:cs typeface="Times New Roman" panose="02020603050405020304" pitchFamily="18" charset="0"/>
              </a:rPr>
              <a:t>We need to study the correlation between the independent variables PP and SS with the dependent variable TP.</a:t>
            </a:r>
            <a:br>
              <a:rPr lang="en-US" altLang="en-US" sz="3000" b="1" dirty="0">
                <a:solidFill>
                  <a:srgbClr val="0070C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t/>
            </a:r>
            <a:b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chemeClr val="tx1">
                  <a:lumMod val="65000"/>
                  <a:lumOff val="35000"/>
                </a:schemeClr>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  Correlation</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2</a:t>
            </a:fld>
            <a:endParaRPr lang="en-US">
              <a:solidFill>
                <a:prstClr val="black">
                  <a:tint val="75000"/>
                </a:prstClr>
              </a:solidFill>
            </a:endParaRPr>
          </a:p>
        </p:txBody>
      </p:sp>
      <p:pic>
        <p:nvPicPr>
          <p:cNvPr id="2" name="Picture 1"/>
          <p:cNvPicPr>
            <a:picLocks noChangeAspect="1"/>
          </p:cNvPicPr>
          <p:nvPr/>
        </p:nvPicPr>
        <p:blipFill>
          <a:blip r:embed="rId4"/>
          <a:stretch>
            <a:fillRect/>
          </a:stretch>
        </p:blipFill>
        <p:spPr>
          <a:xfrm>
            <a:off x="1289153" y="2668451"/>
            <a:ext cx="8514413" cy="4425254"/>
          </a:xfrm>
          <a:prstGeom prst="rect">
            <a:avLst/>
          </a:prstGeom>
        </p:spPr>
      </p:pic>
    </p:spTree>
    <p:extLst>
      <p:ext uri="{BB962C8B-B14F-4D97-AF65-F5344CB8AC3E}">
        <p14:creationId xmlns:p14="http://schemas.microsoft.com/office/powerpoint/2010/main" val="2189158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46288" y="2300679"/>
            <a:ext cx="10688638" cy="217670"/>
          </a:xfrm>
        </p:spPr>
        <p:txBody>
          <a:bodyPr>
            <a:noAutofit/>
          </a:bodyPr>
          <a:lstStyle/>
          <a:p>
            <a:pPr algn="l" defTabSz="453905" eaLnBrk="0" fontAlgn="base" hangingPunct="0">
              <a:spcAft>
                <a:spcPct val="0"/>
              </a:spcAft>
              <a:defRPr/>
            </a:pPr>
            <a: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t>We need to study the correlation between the independent variables PP and SS with the dependent variable TP.</a:t>
            </a:r>
            <a:b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rgbClr val="0070C0"/>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 Correlation(Case 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3</a:t>
            </a:fld>
            <a:endParaRPr lang="en-US">
              <a:solidFill>
                <a:prstClr val="black">
                  <a:tint val="75000"/>
                </a:prstClr>
              </a:solidFill>
            </a:endParaRPr>
          </a:p>
        </p:txBody>
      </p:sp>
      <p:sp>
        <p:nvSpPr>
          <p:cNvPr id="8" name="TextBox 7"/>
          <p:cNvSpPr txBox="1"/>
          <p:nvPr/>
        </p:nvSpPr>
        <p:spPr>
          <a:xfrm>
            <a:off x="299803" y="5666281"/>
            <a:ext cx="9983449" cy="738664"/>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There is strong positive linear correlation between TP and PP ( r = 0.9), this correlation is significant ( p-value = 0.000 &lt; 0.01)</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4"/>
          <a:stretch>
            <a:fillRect/>
          </a:stretch>
        </p:blipFill>
        <p:spPr>
          <a:xfrm>
            <a:off x="2674352" y="2235926"/>
            <a:ext cx="5210474" cy="3432049"/>
          </a:xfrm>
          <a:prstGeom prst="rect">
            <a:avLst/>
          </a:prstGeom>
        </p:spPr>
      </p:pic>
    </p:spTree>
    <p:extLst>
      <p:ext uri="{BB962C8B-B14F-4D97-AF65-F5344CB8AC3E}">
        <p14:creationId xmlns:p14="http://schemas.microsoft.com/office/powerpoint/2010/main" val="1215273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46288" y="2300679"/>
            <a:ext cx="10688638" cy="217670"/>
          </a:xfrm>
        </p:spPr>
        <p:txBody>
          <a:bodyPr>
            <a:noAutofit/>
          </a:bodyPr>
          <a:lstStyle/>
          <a:p>
            <a:pPr algn="l" defTabSz="453905" eaLnBrk="0" fontAlgn="base" hangingPunct="0">
              <a:spcAft>
                <a:spcPct val="0"/>
              </a:spcAft>
              <a:defRPr/>
            </a:pPr>
            <a: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t>We need to study the correlation between the independent variables PP and SS with the dependent variable TP.</a:t>
            </a:r>
            <a:b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rgbClr val="0070C0"/>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 Correlation(Case II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4</a:t>
            </a:fld>
            <a:endParaRPr lang="en-US">
              <a:solidFill>
                <a:prstClr val="black">
                  <a:tint val="75000"/>
                </a:prstClr>
              </a:solidFill>
            </a:endParaRPr>
          </a:p>
        </p:txBody>
      </p:sp>
      <p:sp>
        <p:nvSpPr>
          <p:cNvPr id="8" name="TextBox 7"/>
          <p:cNvSpPr txBox="1"/>
          <p:nvPr/>
        </p:nvSpPr>
        <p:spPr>
          <a:xfrm>
            <a:off x="299803" y="5666281"/>
            <a:ext cx="9983449" cy="738664"/>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Although there is weak positive linear correlation between TP and PP ( r = 0.4), this correlation is significant ( p-value = 0.000 &lt; 0.01)</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4"/>
          <a:stretch>
            <a:fillRect/>
          </a:stretch>
        </p:blipFill>
        <p:spPr>
          <a:xfrm>
            <a:off x="3002028" y="2092064"/>
            <a:ext cx="5206740" cy="3364355"/>
          </a:xfrm>
          <a:prstGeom prst="rect">
            <a:avLst/>
          </a:prstGeom>
        </p:spPr>
      </p:pic>
    </p:spTree>
    <p:extLst>
      <p:ext uri="{BB962C8B-B14F-4D97-AF65-F5344CB8AC3E}">
        <p14:creationId xmlns:p14="http://schemas.microsoft.com/office/powerpoint/2010/main" val="138939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46288" y="2300679"/>
            <a:ext cx="10688638" cy="217670"/>
          </a:xfrm>
        </p:spPr>
        <p:txBody>
          <a:bodyPr>
            <a:noAutofit/>
          </a:bodyPr>
          <a:lstStyle/>
          <a:p>
            <a:pPr algn="l" defTabSz="453905" eaLnBrk="0" fontAlgn="base" hangingPunct="0">
              <a:spcAft>
                <a:spcPct val="0"/>
              </a:spcAft>
              <a:defRPr/>
            </a:pPr>
            <a: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t>We need to study the correlation between the independent variables PP and SS with the dependent variable TP.</a:t>
            </a:r>
            <a:b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rgbClr val="0070C0"/>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 Correlation(Case III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5</a:t>
            </a:fld>
            <a:endParaRPr lang="en-US">
              <a:solidFill>
                <a:prstClr val="black">
                  <a:tint val="75000"/>
                </a:prstClr>
              </a:solidFill>
            </a:endParaRPr>
          </a:p>
        </p:txBody>
      </p:sp>
      <p:sp>
        <p:nvSpPr>
          <p:cNvPr id="8" name="TextBox 7"/>
          <p:cNvSpPr txBox="1"/>
          <p:nvPr/>
        </p:nvSpPr>
        <p:spPr>
          <a:xfrm>
            <a:off x="299803" y="5666281"/>
            <a:ext cx="9983449" cy="738664"/>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There is strong positive linear correlation between TP and PP ( r = 0.8); however, this correlation is not significant ( p-value = 0.050 </a:t>
            </a:r>
            <a:r>
              <a:rPr lang="en-US" b="1" dirty="0">
                <a:solidFill>
                  <a:srgbClr val="FF0000"/>
                </a:solidFill>
                <a:latin typeface="Times New Roman" panose="02020603050405020304" pitchFamily="18" charset="0"/>
                <a:cs typeface="Times New Roman" panose="02020603050405020304" pitchFamily="18" charset="0"/>
              </a:rPr>
              <a:t>&gt;</a:t>
            </a:r>
            <a:r>
              <a:rPr lang="en-US" b="1" dirty="0" smtClean="0">
                <a:solidFill>
                  <a:srgbClr val="FF0000"/>
                </a:solidFill>
                <a:latin typeface="Times New Roman" panose="02020603050405020304" pitchFamily="18" charset="0"/>
                <a:cs typeface="Times New Roman" panose="02020603050405020304" pitchFamily="18" charset="0"/>
              </a:rPr>
              <a:t> 0.01)</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3154037" y="2244410"/>
            <a:ext cx="4760770" cy="3064568"/>
          </a:xfrm>
          <a:prstGeom prst="rect">
            <a:avLst/>
          </a:prstGeom>
        </p:spPr>
      </p:pic>
    </p:spTree>
    <p:extLst>
      <p:ext uri="{BB962C8B-B14F-4D97-AF65-F5344CB8AC3E}">
        <p14:creationId xmlns:p14="http://schemas.microsoft.com/office/powerpoint/2010/main" val="3281905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46288" y="2300679"/>
            <a:ext cx="10688638" cy="217670"/>
          </a:xfrm>
        </p:spPr>
        <p:txBody>
          <a:bodyPr>
            <a:noAutofit/>
          </a:bodyPr>
          <a:lstStyle/>
          <a:p>
            <a:pPr algn="l" defTabSz="453905" eaLnBrk="0" fontAlgn="base" hangingPunct="0">
              <a:spcAft>
                <a:spcPct val="0"/>
              </a:spcAft>
              <a:defRPr/>
            </a:pPr>
            <a: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t>We need to study the correlation between the independent variables PP and SS with the dependent variable TP.</a:t>
            </a:r>
            <a:br>
              <a:rPr lang="en-US" altLang="en-US" sz="3000" b="1" dirty="0" smtClean="0">
                <a:solidFill>
                  <a:srgbClr val="0070C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t>       </a:t>
            </a:r>
            <a:br>
              <a:rPr lang="en-US" altLang="en-US" sz="3000" b="1" dirty="0" smtClean="0">
                <a:solidFill>
                  <a:srgbClr val="FF0000"/>
                </a:solidFill>
                <a:latin typeface="Times New Roman" panose="02020603050405020304" pitchFamily="18" charset="0"/>
                <a:ea typeface="ヒラギノ角ゴ Pro W3" charset="-128"/>
                <a:cs typeface="Times New Roman" panose="02020603050405020304" pitchFamily="18" charset="0"/>
              </a:rPr>
            </a:br>
            <a:endParaRPr lang="en-US" sz="3000" b="1" dirty="0">
              <a:solidFill>
                <a:srgbClr val="0070C0"/>
              </a:solidFill>
              <a:latin typeface="Times New Roman" panose="02020603050405020304" pitchFamily="18" charset="0"/>
              <a:ea typeface="ヒラギノ角ゴ Pro W3" charset="-128"/>
              <a:cs typeface="Times New Roman" panose="02020603050405020304" pitchFamily="18" charset="0"/>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 Correlation(Case IV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6</a:t>
            </a:fld>
            <a:endParaRPr lang="en-US">
              <a:solidFill>
                <a:prstClr val="black">
                  <a:tint val="75000"/>
                </a:prstClr>
              </a:solidFill>
            </a:endParaRPr>
          </a:p>
        </p:txBody>
      </p:sp>
      <p:sp>
        <p:nvSpPr>
          <p:cNvPr id="8" name="TextBox 7"/>
          <p:cNvSpPr txBox="1"/>
          <p:nvPr/>
        </p:nvSpPr>
        <p:spPr>
          <a:xfrm>
            <a:off x="299803" y="5666281"/>
            <a:ext cx="9983449" cy="738664"/>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There is weak positive linear correlation between TP and PP ( r = 0.8) and  this correlation is not significant ( p-value = 0.060 </a:t>
            </a:r>
            <a:r>
              <a:rPr lang="en-US" b="1" dirty="0">
                <a:solidFill>
                  <a:srgbClr val="FF0000"/>
                </a:solidFill>
                <a:latin typeface="Times New Roman" panose="02020603050405020304" pitchFamily="18" charset="0"/>
                <a:cs typeface="Times New Roman" panose="02020603050405020304" pitchFamily="18" charset="0"/>
              </a:rPr>
              <a:t>&gt;</a:t>
            </a:r>
            <a:r>
              <a:rPr lang="en-US" b="1" dirty="0" smtClean="0">
                <a:solidFill>
                  <a:srgbClr val="FF0000"/>
                </a:solidFill>
                <a:latin typeface="Times New Roman" panose="02020603050405020304" pitchFamily="18" charset="0"/>
                <a:cs typeface="Times New Roman" panose="02020603050405020304" pitchFamily="18" charset="0"/>
              </a:rPr>
              <a:t> 0.01)</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2898501" y="2300679"/>
            <a:ext cx="5136227" cy="3274151"/>
          </a:xfrm>
          <a:prstGeom prst="rect">
            <a:avLst/>
          </a:prstGeom>
        </p:spPr>
      </p:pic>
    </p:spTree>
    <p:extLst>
      <p:ext uri="{BB962C8B-B14F-4D97-AF65-F5344CB8AC3E}">
        <p14:creationId xmlns:p14="http://schemas.microsoft.com/office/powerpoint/2010/main" val="1529835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7</a:t>
            </a:fld>
            <a:endParaRPr lang="en-US">
              <a:solidFill>
                <a:prstClr val="black">
                  <a:tint val="75000"/>
                </a:prstClr>
              </a:solidFill>
            </a:endParaRPr>
          </a:p>
        </p:txBody>
      </p:sp>
      <p:sp>
        <p:nvSpPr>
          <p:cNvPr id="11" name="Text Box 1149"/>
          <p:cNvSpPr txBox="1">
            <a:spLocks noChangeArrowheads="1"/>
          </p:cNvSpPr>
          <p:nvPr/>
        </p:nvSpPr>
        <p:spPr bwMode="auto">
          <a:xfrm>
            <a:off x="614597" y="4385408"/>
            <a:ext cx="8559383" cy="400110"/>
          </a:xfrm>
          <a:prstGeom prst="rect">
            <a:avLst/>
          </a:prstGeom>
          <a:solidFill>
            <a:srgbClr val="FFFFCC"/>
          </a:solidFill>
          <a:ln w="19050">
            <a:solidFill>
              <a:srgbClr val="000000"/>
            </a:solidFill>
            <a:miter lim="800000"/>
            <a:headEnd/>
            <a:tailEnd/>
          </a:ln>
          <a:effectLst/>
        </p:spPr>
        <p:txBody>
          <a:bodyPr wrap="square" anchor="ctr">
            <a:spAutoFit/>
          </a:bodyPr>
          <a:lstStyle/>
          <a:p>
            <a:pPr algn="ctr" defTabSz="914400" eaLnBrk="0" fontAlgn="base" hangingPunct="0">
              <a:spcBef>
                <a:spcPct val="50000"/>
              </a:spcBef>
              <a:spcAft>
                <a:spcPct val="0"/>
              </a:spcAft>
              <a:defRPr/>
            </a:pPr>
            <a:r>
              <a:rPr lang="en-US" sz="2000" b="1" dirty="0" smtClean="0">
                <a:solidFill>
                  <a:srgbClr val="FF0000"/>
                </a:solidFill>
                <a:effectLst>
                  <a:outerShdw blurRad="38100" dist="38100" dir="2700000" algn="tl">
                    <a:srgbClr val="FFFFFF"/>
                  </a:outerShdw>
                </a:effectLst>
                <a:latin typeface="Arial" panose="020B0604020202020204" pitchFamily="34" charset="0"/>
              </a:rPr>
              <a:t>81.1%</a:t>
            </a:r>
            <a:r>
              <a:rPr lang="en-US" sz="2000" b="1" dirty="0" smtClean="0">
                <a:solidFill>
                  <a:srgbClr val="FF0000"/>
                </a:solidFill>
                <a:latin typeface="Arial" panose="020B0604020202020204" pitchFamily="34" charset="0"/>
              </a:rPr>
              <a:t> </a:t>
            </a:r>
            <a:r>
              <a:rPr lang="en-US" sz="2000" b="1" dirty="0">
                <a:solidFill>
                  <a:srgbClr val="FF0000"/>
                </a:solidFill>
                <a:latin typeface="Arial" panose="020B0604020202020204" pitchFamily="34" charset="0"/>
              </a:rPr>
              <a:t>of the variation </a:t>
            </a:r>
            <a:r>
              <a:rPr lang="en-US" sz="2000" b="1" dirty="0" smtClean="0">
                <a:solidFill>
                  <a:srgbClr val="FF0000"/>
                </a:solidFill>
                <a:latin typeface="Arial" panose="020B0604020202020204" pitchFamily="34" charset="0"/>
              </a:rPr>
              <a:t>in TP </a:t>
            </a:r>
            <a:r>
              <a:rPr lang="en-US" sz="2000" b="1" dirty="0">
                <a:solidFill>
                  <a:srgbClr val="FF0000"/>
                </a:solidFill>
                <a:latin typeface="Arial" panose="020B0604020202020204" pitchFamily="34" charset="0"/>
              </a:rPr>
              <a:t>is explained </a:t>
            </a:r>
            <a:r>
              <a:rPr lang="en-US" sz="2000" b="1" dirty="0" smtClean="0">
                <a:solidFill>
                  <a:srgbClr val="FF0000"/>
                </a:solidFill>
                <a:latin typeface="Arial" panose="020B0604020202020204" pitchFamily="34" charset="0"/>
              </a:rPr>
              <a:t>by a portion </a:t>
            </a:r>
            <a:r>
              <a:rPr lang="en-US" sz="2000" b="1" dirty="0">
                <a:solidFill>
                  <a:srgbClr val="FF0000"/>
                </a:solidFill>
                <a:latin typeface="Arial" panose="020B0604020202020204" pitchFamily="34" charset="0"/>
              </a:rPr>
              <a:t>variation in </a:t>
            </a:r>
            <a:r>
              <a:rPr lang="en-US" sz="2000" b="1" dirty="0" smtClean="0">
                <a:solidFill>
                  <a:srgbClr val="FF0000"/>
                </a:solidFill>
                <a:latin typeface="Arial" panose="020B0604020202020204" pitchFamily="34" charset="0"/>
              </a:rPr>
              <a:t>PP.</a:t>
            </a:r>
          </a:p>
        </p:txBody>
      </p:sp>
      <p:pic>
        <p:nvPicPr>
          <p:cNvPr id="3" name="Picture 2"/>
          <p:cNvPicPr>
            <a:picLocks noChangeAspect="1"/>
          </p:cNvPicPr>
          <p:nvPr/>
        </p:nvPicPr>
        <p:blipFill>
          <a:blip r:embed="rId4"/>
          <a:stretch>
            <a:fillRect/>
          </a:stretch>
        </p:blipFill>
        <p:spPr>
          <a:xfrm>
            <a:off x="1412874" y="1887931"/>
            <a:ext cx="7388085" cy="2144423"/>
          </a:xfrm>
          <a:prstGeom prst="rect">
            <a:avLst/>
          </a:prstGeom>
        </p:spPr>
      </p:pic>
      <p:sp>
        <p:nvSpPr>
          <p:cNvPr id="12" name="TextBox 11"/>
          <p:cNvSpPr txBox="1"/>
          <p:nvPr/>
        </p:nvSpPr>
        <p:spPr>
          <a:xfrm>
            <a:off x="614597" y="5138572"/>
            <a:ext cx="9323882" cy="707886"/>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rPr>
              <a:t>Moreover, the independent variable PP </a:t>
            </a:r>
            <a:r>
              <a:rPr lang="en-US" sz="2000" b="1" dirty="0">
                <a:solidFill>
                  <a:srgbClr val="FF0000"/>
                </a:solidFill>
                <a:latin typeface="Arial" panose="020B0604020202020204" pitchFamily="34" charset="0"/>
              </a:rPr>
              <a:t>does explain a significant portion of the variation in the dependent </a:t>
            </a:r>
            <a:r>
              <a:rPr lang="en-US" sz="2000" b="1" dirty="0" smtClean="0">
                <a:solidFill>
                  <a:srgbClr val="FF0000"/>
                </a:solidFill>
                <a:latin typeface="Arial" panose="020B0604020202020204" pitchFamily="34" charset="0"/>
              </a:rPr>
              <a:t>variable TP ( p-value = 0.000 &lt; 0.05)</a:t>
            </a:r>
            <a:endParaRPr lang="en-US" sz="20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3163100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8</a:t>
            </a:fld>
            <a:endParaRPr lang="en-US">
              <a:solidFill>
                <a:prstClr val="black">
                  <a:tint val="75000"/>
                </a:prstClr>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984638286"/>
              </p:ext>
            </p:extLst>
          </p:nvPr>
        </p:nvGraphicFramePr>
        <p:xfrm>
          <a:off x="4778821" y="3920964"/>
          <a:ext cx="3630662" cy="822037"/>
        </p:xfrm>
        <a:graphic>
          <a:graphicData uri="http://schemas.openxmlformats.org/presentationml/2006/ole">
            <mc:AlternateContent xmlns:mc="http://schemas.openxmlformats.org/markup-compatibility/2006">
              <mc:Choice xmlns:v="urn:schemas-microsoft-com:vml" Requires="v">
                <p:oleObj spid="_x0000_s5148" name="Equation" r:id="rId5" imgW="1346040" imgH="304560" progId="Equation.3">
                  <p:embed/>
                </p:oleObj>
              </mc:Choice>
              <mc:Fallback>
                <p:oleObj name="Equation" r:id="rId5" imgW="1346040" imgH="304560" progId="Equation.3">
                  <p:embed/>
                  <p:pic>
                    <p:nvPicPr>
                      <p:cNvPr id="0" name=""/>
                      <p:cNvPicPr/>
                      <p:nvPr/>
                    </p:nvPicPr>
                    <p:blipFill>
                      <a:blip r:embed="rId6"/>
                      <a:stretch>
                        <a:fillRect/>
                      </a:stretch>
                    </p:blipFill>
                    <p:spPr>
                      <a:xfrm>
                        <a:off x="4778821" y="3920964"/>
                        <a:ext cx="3630662" cy="822037"/>
                      </a:xfrm>
                      <a:prstGeom prst="rect">
                        <a:avLst/>
                      </a:prstGeom>
                    </p:spPr>
                  </p:pic>
                </p:oleObj>
              </mc:Fallback>
            </mc:AlternateContent>
          </a:graphicData>
        </a:graphic>
      </p:graphicFrame>
      <p:sp>
        <p:nvSpPr>
          <p:cNvPr id="13" name="TextBox 12"/>
          <p:cNvSpPr txBox="1"/>
          <p:nvPr/>
        </p:nvSpPr>
        <p:spPr>
          <a:xfrm>
            <a:off x="509666" y="4210618"/>
            <a:ext cx="9404835"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Estimated Regression Line : </a:t>
            </a:r>
            <a:endParaRPr lang="en-US"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509666" y="4882422"/>
            <a:ext cx="9404835" cy="1277273"/>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Moreover, t</a:t>
            </a:r>
            <a:r>
              <a:rPr lang="en-US" sz="2800" b="1" dirty="0" smtClean="0">
                <a:solidFill>
                  <a:srgbClr val="FF0000"/>
                </a:solidFill>
                <a:latin typeface="Times New Roman" panose="02020603050405020304" pitchFamily="18" charset="0"/>
                <a:cs typeface="Times New Roman" panose="02020603050405020304" pitchFamily="18" charset="0"/>
              </a:rPr>
              <a:t>here </a:t>
            </a:r>
            <a:r>
              <a:rPr lang="en-US" sz="2800" b="1" dirty="0">
                <a:solidFill>
                  <a:srgbClr val="FF0000"/>
                </a:solidFill>
                <a:latin typeface="Times New Roman" panose="02020603050405020304" pitchFamily="18" charset="0"/>
                <a:cs typeface="Times New Roman" panose="02020603050405020304" pitchFamily="18" charset="0"/>
              </a:rPr>
              <a:t>is sufficient evidence that </a:t>
            </a:r>
            <a:r>
              <a:rPr lang="en-US" sz="2800" b="1" dirty="0" smtClean="0">
                <a:solidFill>
                  <a:srgbClr val="FF0000"/>
                </a:solidFill>
                <a:latin typeface="Times New Roman" panose="02020603050405020304" pitchFamily="18" charset="0"/>
                <a:cs typeface="Times New Roman" panose="02020603050405020304" pitchFamily="18" charset="0"/>
              </a:rPr>
              <a:t>PP </a:t>
            </a:r>
            <a:r>
              <a:rPr lang="en-US" sz="2800" b="1" dirty="0">
                <a:solidFill>
                  <a:srgbClr val="FF0000"/>
                </a:solidFill>
                <a:latin typeface="Times New Roman" panose="02020603050405020304" pitchFamily="18" charset="0"/>
                <a:cs typeface="Times New Roman" panose="02020603050405020304" pitchFamily="18" charset="0"/>
              </a:rPr>
              <a:t>affects </a:t>
            </a:r>
            <a:r>
              <a:rPr lang="en-US" sz="2800" b="1" dirty="0" smtClean="0">
                <a:solidFill>
                  <a:srgbClr val="FF0000"/>
                </a:solidFill>
                <a:latin typeface="Times New Roman" panose="02020603050405020304" pitchFamily="18" charset="0"/>
                <a:cs typeface="Times New Roman" panose="02020603050405020304" pitchFamily="18" charset="0"/>
              </a:rPr>
              <a:t>TP ( p-value = 0.000 &lt; 0.05 ). (Positive Effect)</a:t>
            </a:r>
            <a:endParaRPr lang="en-US" sz="2800" b="1" dirty="0">
              <a:solidFill>
                <a:srgbClr val="FF0000"/>
              </a:solidFill>
              <a:latin typeface="Times New Roman" panose="02020603050405020304" pitchFamily="18" charset="0"/>
              <a:cs typeface="Times New Roman" panose="02020603050405020304" pitchFamily="18" charset="0"/>
            </a:endParaRPr>
          </a:p>
          <a:p>
            <a:endParaRPr lang="en-US" dirty="0"/>
          </a:p>
        </p:txBody>
      </p:sp>
      <p:pic>
        <p:nvPicPr>
          <p:cNvPr id="15" name="Picture 14"/>
          <p:cNvPicPr>
            <a:picLocks noChangeAspect="1"/>
          </p:cNvPicPr>
          <p:nvPr/>
        </p:nvPicPr>
        <p:blipFill>
          <a:blip r:embed="rId7"/>
          <a:stretch>
            <a:fillRect/>
          </a:stretch>
        </p:blipFill>
        <p:spPr>
          <a:xfrm>
            <a:off x="765359" y="1778908"/>
            <a:ext cx="7879743" cy="2292289"/>
          </a:xfrm>
          <a:prstGeom prst="rect">
            <a:avLst/>
          </a:prstGeom>
        </p:spPr>
      </p:pic>
      <p:sp>
        <p:nvSpPr>
          <p:cNvPr id="16" name="TextBox 15"/>
          <p:cNvSpPr txBox="1"/>
          <p:nvPr/>
        </p:nvSpPr>
        <p:spPr>
          <a:xfrm>
            <a:off x="629587" y="5774242"/>
            <a:ext cx="9009088" cy="1569660"/>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-Note that 0.052 is the portion of TP not explained by PP.</a:t>
            </a:r>
          </a:p>
          <a:p>
            <a:r>
              <a:rPr lang="en-US" sz="2400" b="1" dirty="0" smtClean="0">
                <a:solidFill>
                  <a:srgbClr val="002060"/>
                </a:solidFill>
                <a:latin typeface="Times New Roman" panose="02020603050405020304" pitchFamily="18" charset="0"/>
                <a:cs typeface="Times New Roman" panose="02020603050405020304" pitchFamily="18" charset="0"/>
              </a:rPr>
              <a:t>-Value of TP </a:t>
            </a:r>
            <a:r>
              <a:rPr lang="en-US" sz="2400" b="1" dirty="0">
                <a:solidFill>
                  <a:srgbClr val="002060"/>
                </a:solidFill>
                <a:latin typeface="Times New Roman" panose="02020603050405020304" pitchFamily="18" charset="0"/>
                <a:cs typeface="Times New Roman" panose="02020603050405020304" pitchFamily="18" charset="0"/>
              </a:rPr>
              <a:t>will </a:t>
            </a:r>
            <a:r>
              <a:rPr lang="en-US" sz="2400" b="1" u="sng" dirty="0" smtClean="0">
                <a:solidFill>
                  <a:srgbClr val="002060"/>
                </a:solidFill>
                <a:latin typeface="Times New Roman" panose="02020603050405020304" pitchFamily="18" charset="0"/>
                <a:cs typeface="Times New Roman" panose="02020603050405020304" pitchFamily="18" charset="0"/>
              </a:rPr>
              <a:t>increase</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on average, by 1.095 </a:t>
            </a:r>
            <a:r>
              <a:rPr lang="en-US" sz="2400" b="1" dirty="0" smtClean="0">
                <a:solidFill>
                  <a:srgbClr val="002060"/>
                </a:solidFill>
                <a:latin typeface="Times New Roman" panose="02020603050405020304" pitchFamily="18" charset="0"/>
                <a:cs typeface="Times New Roman" panose="02020603050405020304" pitchFamily="18" charset="0"/>
              </a:rPr>
              <a:t>unit value </a:t>
            </a:r>
            <a:r>
              <a:rPr lang="en-US" sz="2400" b="1" dirty="0">
                <a:solidFill>
                  <a:srgbClr val="002060"/>
                </a:solidFill>
                <a:latin typeface="Times New Roman" panose="02020603050405020304" pitchFamily="18" charset="0"/>
                <a:cs typeface="Times New Roman" panose="02020603050405020304" pitchFamily="18" charset="0"/>
              </a:rPr>
              <a:t>of PP for each one unit  increase in </a:t>
            </a:r>
            <a:r>
              <a:rPr lang="en-US" sz="2400" b="1" dirty="0" smtClean="0">
                <a:solidFill>
                  <a:srgbClr val="002060"/>
                </a:solidFill>
                <a:latin typeface="Times New Roman" panose="02020603050405020304" pitchFamily="18" charset="0"/>
                <a:cs typeface="Times New Roman" panose="02020603050405020304" pitchFamily="18" charset="0"/>
              </a:rPr>
              <a:t>PP value. </a:t>
            </a:r>
            <a:endParaRPr lang="en-US" sz="2400" b="1" dirty="0">
              <a:solidFill>
                <a:srgbClr val="002060"/>
              </a:solidFill>
              <a:latin typeface="Times New Roman" panose="02020603050405020304" pitchFamily="18" charset="0"/>
              <a:cs typeface="Times New Roman" panose="02020603050405020304" pitchFamily="18" charset="0"/>
            </a:endParaRPr>
          </a:p>
          <a:p>
            <a:endParaRPr lang="en-U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42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2"/>
          <p:cNvSpPr>
            <a:spLocks noGrp="1"/>
          </p:cNvSpPr>
          <p:nvPr>
            <p:ph type="title"/>
          </p:nvPr>
        </p:nvSpPr>
        <p:spPr>
          <a:xfrm>
            <a:off x="121987" y="1054997"/>
            <a:ext cx="10688638" cy="1106286"/>
          </a:xfrm>
        </p:spPr>
        <p:txBody>
          <a:bodyPr>
            <a:noAutofit/>
          </a:bodyPr>
          <a:lstStyle/>
          <a:p>
            <a:pPr algn="l" defTabSz="453905" eaLnBrk="0" fontAlgn="base" hangingPunct="0">
              <a:spcAft>
                <a:spcPct val="0"/>
              </a:spcAft>
              <a:defRPr/>
            </a:pPr>
            <a:r>
              <a:rPr lang="en-US" sz="3200" b="1" dirty="0">
                <a:solidFill>
                  <a:srgbClr val="6699FF"/>
                </a:solidFill>
                <a:effectLst>
                  <a:outerShdw blurRad="50000" dist="30000" dir="5400000" algn="tl" rotWithShape="0">
                    <a:srgbClr val="000000">
                      <a:alpha val="30000"/>
                    </a:srgbClr>
                  </a:outerShdw>
                </a:effectLst>
                <a:latin typeface="Gill Sans MT"/>
              </a:rPr>
              <a:t>O</a:t>
            </a:r>
            <a:r>
              <a:rPr lang="en-US" sz="3200" b="1" dirty="0" smtClean="0">
                <a:solidFill>
                  <a:srgbClr val="6699FF"/>
                </a:solidFill>
                <a:effectLst>
                  <a:outerShdw blurRad="50000" dist="30000" dir="5400000" algn="tl" rotWithShape="0">
                    <a:srgbClr val="000000">
                      <a:alpha val="30000"/>
                    </a:srgbClr>
                  </a:outerShdw>
                </a:effectLst>
                <a:latin typeface="Gill Sans MT"/>
              </a:rPr>
              <a:t>utput: Effect of PP on TP</a:t>
            </a:r>
            <a:br>
              <a:rPr lang="en-US" sz="3200" b="1" dirty="0" smtClean="0">
                <a:solidFill>
                  <a:srgbClr val="6699FF"/>
                </a:solidFill>
                <a:effectLst>
                  <a:outerShdw blurRad="50000" dist="30000" dir="5400000" algn="tl" rotWithShape="0">
                    <a:srgbClr val="000000">
                      <a:alpha val="30000"/>
                    </a:srgbClr>
                  </a:outerShdw>
                </a:effectLst>
                <a:latin typeface="Gill Sans MT"/>
              </a:rPr>
            </a:br>
            <a:endParaRPr lang="en-US" sz="3200" b="1" dirty="0">
              <a:solidFill>
                <a:srgbClr val="6699FF"/>
              </a:solidFill>
              <a:effectLst>
                <a:outerShdw blurRad="50000" dist="30000" dir="5400000" algn="tl" rotWithShape="0">
                  <a:srgbClr val="000000">
                    <a:alpha val="30000"/>
                  </a:srgbClr>
                </a:outerShdw>
              </a:effectLst>
              <a:latin typeface="Gill Sans MT"/>
            </a:endParaRPr>
          </a:p>
        </p:txBody>
      </p:sp>
      <p:sp>
        <p:nvSpPr>
          <p:cNvPr id="6" name="Rectangle 2"/>
          <p:cNvSpPr txBox="1">
            <a:spLocks noChangeArrowheads="1"/>
          </p:cNvSpPr>
          <p:nvPr/>
        </p:nvSpPr>
        <p:spPr>
          <a:xfrm>
            <a:off x="121987" y="389743"/>
            <a:ext cx="10352088" cy="303997"/>
          </a:xfrm>
          <a:prstGeom prst="rect">
            <a:avLst/>
          </a:prstGeom>
        </p:spPr>
        <p:txBody>
          <a:bodyPr lIns="121789" tIns="60894" rIns="121789" bIns="60894" anchor="ctr">
            <a:noAutofit/>
          </a:bodyPr>
          <a:lstStyle>
            <a:lvl1pPr algn="l" rtl="0" eaLnBrk="0" fontAlgn="base" hangingPunct="0">
              <a:spcBef>
                <a:spcPct val="0"/>
              </a:spcBef>
              <a:spcAft>
                <a:spcPct val="0"/>
              </a:spcAft>
              <a:defRPr sz="57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5700">
                <a:solidFill>
                  <a:srgbClr val="572314"/>
                </a:solidFill>
                <a:latin typeface="Gill Sans MT" pitchFamily="34" charset="0"/>
              </a:defRPr>
            </a:lvl2pPr>
            <a:lvl3pPr algn="l" rtl="0" eaLnBrk="0" fontAlgn="base" hangingPunct="0">
              <a:spcBef>
                <a:spcPct val="0"/>
              </a:spcBef>
              <a:spcAft>
                <a:spcPct val="0"/>
              </a:spcAft>
              <a:defRPr sz="5700">
                <a:solidFill>
                  <a:srgbClr val="572314"/>
                </a:solidFill>
                <a:latin typeface="Gill Sans MT" pitchFamily="34" charset="0"/>
              </a:defRPr>
            </a:lvl3pPr>
            <a:lvl4pPr algn="l" rtl="0" eaLnBrk="0" fontAlgn="base" hangingPunct="0">
              <a:spcBef>
                <a:spcPct val="0"/>
              </a:spcBef>
              <a:spcAft>
                <a:spcPct val="0"/>
              </a:spcAft>
              <a:defRPr sz="5700">
                <a:solidFill>
                  <a:srgbClr val="572314"/>
                </a:solidFill>
                <a:latin typeface="Gill Sans MT" pitchFamily="34" charset="0"/>
              </a:defRPr>
            </a:lvl4pPr>
            <a:lvl5pPr algn="l" rtl="0" eaLnBrk="0" fontAlgn="base" hangingPunct="0">
              <a:spcBef>
                <a:spcPct val="0"/>
              </a:spcBef>
              <a:spcAft>
                <a:spcPct val="0"/>
              </a:spcAft>
              <a:defRPr sz="5700">
                <a:solidFill>
                  <a:srgbClr val="572314"/>
                </a:solidFill>
                <a:latin typeface="Gill Sans MT" pitchFamily="34" charset="0"/>
              </a:defRPr>
            </a:lvl5pPr>
            <a:lvl6pPr marL="457200" algn="l" rtl="0" fontAlgn="base">
              <a:spcBef>
                <a:spcPct val="0"/>
              </a:spcBef>
              <a:spcAft>
                <a:spcPct val="0"/>
              </a:spcAft>
              <a:defRPr sz="5700">
                <a:solidFill>
                  <a:srgbClr val="572314"/>
                </a:solidFill>
                <a:latin typeface="Gill Sans MT" pitchFamily="34" charset="0"/>
              </a:defRPr>
            </a:lvl6pPr>
            <a:lvl7pPr marL="914400" algn="l" rtl="0" fontAlgn="base">
              <a:spcBef>
                <a:spcPct val="0"/>
              </a:spcBef>
              <a:spcAft>
                <a:spcPct val="0"/>
              </a:spcAft>
              <a:defRPr sz="5700">
                <a:solidFill>
                  <a:srgbClr val="572314"/>
                </a:solidFill>
                <a:latin typeface="Gill Sans MT" pitchFamily="34" charset="0"/>
              </a:defRPr>
            </a:lvl7pPr>
            <a:lvl8pPr marL="1371600" algn="l" rtl="0" fontAlgn="base">
              <a:spcBef>
                <a:spcPct val="0"/>
              </a:spcBef>
              <a:spcAft>
                <a:spcPct val="0"/>
              </a:spcAft>
              <a:defRPr sz="5700">
                <a:solidFill>
                  <a:srgbClr val="572314"/>
                </a:solidFill>
                <a:latin typeface="Gill Sans MT" pitchFamily="34" charset="0"/>
              </a:defRPr>
            </a:lvl8pPr>
            <a:lvl9pPr marL="1828800" algn="l" rtl="0" fontAlgn="base">
              <a:spcBef>
                <a:spcPct val="0"/>
              </a:spcBef>
              <a:spcAft>
                <a:spcPct val="0"/>
              </a:spcAft>
              <a:defRPr sz="5700">
                <a:solidFill>
                  <a:srgbClr val="572314"/>
                </a:solidFill>
                <a:latin typeface="Gill Sans MT" pitchFamily="34" charset="0"/>
              </a:defRPr>
            </a:lvl9pPr>
            <a:extLst/>
          </a:lstStyle>
          <a:p>
            <a:pPr algn="ctr" defTabSz="914400">
              <a:defRPr/>
            </a:pPr>
            <a:r>
              <a:rPr lang="en-US" sz="3200" b="1" dirty="0" smtClean="0">
                <a:solidFill>
                  <a:srgbClr val="6699FF"/>
                </a:solidFill>
                <a:latin typeface="Gill Sans MT"/>
              </a:rPr>
              <a:t>Activity 1I: Regression Analysis (Case II )</a:t>
            </a:r>
            <a:endParaRPr lang="en-US" sz="3200" b="1" dirty="0">
              <a:solidFill>
                <a:srgbClr val="6699FF"/>
              </a:solidFill>
              <a:latin typeface="Gill Sans MT"/>
            </a:endParaRPr>
          </a:p>
        </p:txBody>
      </p:sp>
      <p:sp>
        <p:nvSpPr>
          <p:cNvPr id="4" name="Footer Placeholder 3"/>
          <p:cNvSpPr>
            <a:spLocks noGrp="1"/>
          </p:cNvSpPr>
          <p:nvPr>
            <p:ph type="ftr" sz="quarter" idx="11"/>
          </p:nvPr>
        </p:nvSpPr>
        <p:spPr>
          <a:xfrm>
            <a:off x="0" y="7105062"/>
            <a:ext cx="3384735" cy="402652"/>
          </a:xfrm>
        </p:spPr>
        <p:txBody>
          <a:bodyPr/>
          <a:lstStyle/>
          <a:p>
            <a:r>
              <a:rPr lang="es-ES" dirty="0" smtClean="0">
                <a:solidFill>
                  <a:prstClr val="black">
                    <a:tint val="75000"/>
                  </a:prstClr>
                </a:solidFill>
              </a:rPr>
              <a:t>    Dr. Said T. EL Hajjar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3651429-E0A7-0846-B934-C586E3791066}" type="slidenum">
              <a:rPr lang="en-US" smtClean="0">
                <a:solidFill>
                  <a:prstClr val="black">
                    <a:tint val="75000"/>
                  </a:prstClr>
                </a:solidFill>
              </a:rPr>
              <a:pPr/>
              <a:t>9</a:t>
            </a:fld>
            <a:endParaRPr lang="en-US">
              <a:solidFill>
                <a:prstClr val="black">
                  <a:tint val="75000"/>
                </a:prstClr>
              </a:solidFill>
            </a:endParaRPr>
          </a:p>
        </p:txBody>
      </p:sp>
      <p:sp>
        <p:nvSpPr>
          <p:cNvPr id="11" name="Text Box 1149"/>
          <p:cNvSpPr txBox="1">
            <a:spLocks noChangeArrowheads="1"/>
          </p:cNvSpPr>
          <p:nvPr/>
        </p:nvSpPr>
        <p:spPr bwMode="auto">
          <a:xfrm>
            <a:off x="749509" y="4385408"/>
            <a:ext cx="8964118" cy="400110"/>
          </a:xfrm>
          <a:prstGeom prst="rect">
            <a:avLst/>
          </a:prstGeom>
          <a:solidFill>
            <a:srgbClr val="FFFFCC"/>
          </a:solidFill>
          <a:ln w="19050">
            <a:solidFill>
              <a:srgbClr val="000000"/>
            </a:solidFill>
            <a:miter lim="800000"/>
            <a:headEnd/>
            <a:tailEnd/>
          </a:ln>
          <a:effectLst/>
        </p:spPr>
        <p:txBody>
          <a:bodyPr wrap="square" anchor="ctr">
            <a:spAutoFit/>
          </a:bodyPr>
          <a:lstStyle/>
          <a:p>
            <a:pPr algn="ctr" defTabSz="914400" eaLnBrk="0" fontAlgn="base" hangingPunct="0">
              <a:spcBef>
                <a:spcPct val="50000"/>
              </a:spcBef>
              <a:spcAft>
                <a:spcPct val="0"/>
              </a:spcAft>
              <a:defRPr/>
            </a:pPr>
            <a:r>
              <a:rPr lang="en-US" sz="2000" b="1" dirty="0" smtClean="0">
                <a:solidFill>
                  <a:srgbClr val="FF0000"/>
                </a:solidFill>
                <a:effectLst>
                  <a:outerShdw blurRad="38100" dist="38100" dir="2700000" algn="tl">
                    <a:srgbClr val="FFFFFF"/>
                  </a:outerShdw>
                </a:effectLst>
                <a:latin typeface="Arial" panose="020B0604020202020204" pitchFamily="34" charset="0"/>
              </a:rPr>
              <a:t>10.1%</a:t>
            </a:r>
            <a:r>
              <a:rPr lang="en-US" sz="2000" b="1" dirty="0" smtClean="0">
                <a:solidFill>
                  <a:srgbClr val="FF0000"/>
                </a:solidFill>
                <a:latin typeface="Arial" panose="020B0604020202020204" pitchFamily="34" charset="0"/>
              </a:rPr>
              <a:t> </a:t>
            </a:r>
            <a:r>
              <a:rPr lang="en-US" sz="2000" b="1" dirty="0">
                <a:solidFill>
                  <a:srgbClr val="FF0000"/>
                </a:solidFill>
                <a:latin typeface="Arial" panose="020B0604020202020204" pitchFamily="34" charset="0"/>
              </a:rPr>
              <a:t>of the variation </a:t>
            </a:r>
            <a:r>
              <a:rPr lang="en-US" sz="2000" b="1" dirty="0" smtClean="0">
                <a:solidFill>
                  <a:srgbClr val="FF0000"/>
                </a:solidFill>
                <a:latin typeface="Arial" panose="020B0604020202020204" pitchFamily="34" charset="0"/>
              </a:rPr>
              <a:t>in TP </a:t>
            </a:r>
            <a:r>
              <a:rPr lang="en-US" sz="2000" b="1" dirty="0">
                <a:solidFill>
                  <a:srgbClr val="FF0000"/>
                </a:solidFill>
                <a:latin typeface="Arial" panose="020B0604020202020204" pitchFamily="34" charset="0"/>
              </a:rPr>
              <a:t>is explained </a:t>
            </a:r>
            <a:r>
              <a:rPr lang="en-US" sz="2000" b="1" dirty="0" smtClean="0">
                <a:solidFill>
                  <a:srgbClr val="FF0000"/>
                </a:solidFill>
                <a:latin typeface="Arial" panose="020B0604020202020204" pitchFamily="34" charset="0"/>
              </a:rPr>
              <a:t>by a portion </a:t>
            </a:r>
            <a:r>
              <a:rPr lang="en-US" sz="2000" b="1" dirty="0">
                <a:solidFill>
                  <a:srgbClr val="FF0000"/>
                </a:solidFill>
                <a:latin typeface="Arial" panose="020B0604020202020204" pitchFamily="34" charset="0"/>
              </a:rPr>
              <a:t>variation in </a:t>
            </a:r>
            <a:r>
              <a:rPr lang="en-US" sz="2000" b="1" dirty="0" smtClean="0">
                <a:solidFill>
                  <a:srgbClr val="FF0000"/>
                </a:solidFill>
                <a:latin typeface="Arial" panose="020B0604020202020204" pitchFamily="34" charset="0"/>
              </a:rPr>
              <a:t>PP.</a:t>
            </a:r>
          </a:p>
        </p:txBody>
      </p:sp>
      <p:sp>
        <p:nvSpPr>
          <p:cNvPr id="12" name="TextBox 11"/>
          <p:cNvSpPr txBox="1"/>
          <p:nvPr/>
        </p:nvSpPr>
        <p:spPr>
          <a:xfrm>
            <a:off x="614597" y="5138572"/>
            <a:ext cx="9323882" cy="707886"/>
          </a:xfrm>
          <a:prstGeom prst="rect">
            <a:avLst/>
          </a:prstGeom>
          <a:noFill/>
        </p:spPr>
        <p:txBody>
          <a:bodyPr wrap="square" rtlCol="0">
            <a:spAutoFit/>
          </a:bodyPr>
          <a:lstStyle/>
          <a:p>
            <a:r>
              <a:rPr lang="en-US" sz="2000" b="1" dirty="0" smtClean="0">
                <a:solidFill>
                  <a:srgbClr val="FF0000"/>
                </a:solidFill>
                <a:latin typeface="Arial" panose="020B0604020202020204" pitchFamily="34" charset="0"/>
              </a:rPr>
              <a:t>However, </a:t>
            </a:r>
            <a:r>
              <a:rPr lang="en-US" sz="2000" b="1" dirty="0">
                <a:solidFill>
                  <a:srgbClr val="FF0000"/>
                </a:solidFill>
                <a:latin typeface="Arial" panose="020B0604020202020204" pitchFamily="34" charset="0"/>
              </a:rPr>
              <a:t>t</a:t>
            </a:r>
            <a:r>
              <a:rPr lang="en-US" sz="2000" b="1" dirty="0" smtClean="0">
                <a:solidFill>
                  <a:srgbClr val="FF0000"/>
                </a:solidFill>
                <a:latin typeface="Arial" panose="020B0604020202020204" pitchFamily="34" charset="0"/>
              </a:rPr>
              <a:t>he independent variable PP </a:t>
            </a:r>
            <a:r>
              <a:rPr lang="en-US" sz="2000" b="1" dirty="0">
                <a:solidFill>
                  <a:srgbClr val="FF0000"/>
                </a:solidFill>
                <a:latin typeface="Arial" panose="020B0604020202020204" pitchFamily="34" charset="0"/>
              </a:rPr>
              <a:t>does explain a significant portion of the variation in the dependent </a:t>
            </a:r>
            <a:r>
              <a:rPr lang="en-US" sz="2000" b="1" dirty="0" smtClean="0">
                <a:solidFill>
                  <a:srgbClr val="FF0000"/>
                </a:solidFill>
                <a:latin typeface="Arial" panose="020B0604020202020204" pitchFamily="34" charset="0"/>
              </a:rPr>
              <a:t>variable TP ( p-value = 0.000 &lt; 0.05)</a:t>
            </a:r>
            <a:endParaRPr lang="en-US" sz="2000" b="1" dirty="0">
              <a:solidFill>
                <a:srgbClr val="FF0000"/>
              </a:solidFill>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1412875" y="1622464"/>
            <a:ext cx="7236450" cy="2076281"/>
          </a:xfrm>
          <a:prstGeom prst="rect">
            <a:avLst/>
          </a:prstGeom>
        </p:spPr>
      </p:pic>
    </p:spTree>
    <p:extLst>
      <p:ext uri="{BB962C8B-B14F-4D97-AF65-F5344CB8AC3E}">
        <p14:creationId xmlns:p14="http://schemas.microsoft.com/office/powerpoint/2010/main" val="3652074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1833</Words>
  <Application>Microsoft Office PowerPoint</Application>
  <PresentationFormat>Custom</PresentationFormat>
  <Paragraphs>203</Paragraphs>
  <Slides>18</Slides>
  <Notes>18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Arial</vt:lpstr>
      <vt:lpstr>Calibri</vt:lpstr>
      <vt:lpstr>Gill Sans MT</vt:lpstr>
      <vt:lpstr>Times New Roman</vt:lpstr>
      <vt:lpstr>ヒラギノ角ゴ Pro W3</vt:lpstr>
      <vt:lpstr>Office Theme</vt:lpstr>
      <vt:lpstr>1_Office Theme</vt:lpstr>
      <vt:lpstr>Equation</vt:lpstr>
      <vt:lpstr>PowerPoint Presentation</vt:lpstr>
      <vt:lpstr>We need to study the correlation between the independent variables PP and SS with the dependent variable TP.  </vt:lpstr>
      <vt:lpstr>We need to study the correlation between the independent variables PP and SS with the dependent variable TP.          </vt:lpstr>
      <vt:lpstr>We need to study the correlation between the independent variables PP and SS with the dependent variable TP.          </vt:lpstr>
      <vt:lpstr>We need to study the correlation between the independent variables PP and SS with the dependent variable TP.          </vt:lpstr>
      <vt:lpstr>We need to study the correlation between the independent variables PP and SS with the dependent variable TP.          </vt:lpstr>
      <vt:lpstr>Output: Effect of PP on TP </vt:lpstr>
      <vt:lpstr>Output: Effect of PP on TP </vt:lpstr>
      <vt:lpstr>Output: Effect of PP on TP </vt:lpstr>
      <vt:lpstr>Output: Effect of PP on TP </vt:lpstr>
      <vt:lpstr>Output: Effect of PP on TP </vt:lpstr>
      <vt:lpstr>Output: Effect of PP on TP </vt:lpstr>
      <vt:lpstr>Output: Effect of PP on TP </vt:lpstr>
      <vt:lpstr>Consider the following Model</vt:lpstr>
      <vt:lpstr>Step2 : Continue / OK .We get the output: </vt:lpstr>
      <vt:lpstr>Step2 : Continue / OK .We get the output: </vt:lpstr>
      <vt:lpstr>Step2 : Continue / OK .We get the output: </vt:lpstr>
      <vt:lpstr> </vt:lpstr>
    </vt:vector>
  </TitlesOfParts>
  <Company>Salt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SALT [Creative]</dc:creator>
  <cp:lastModifiedBy>user</cp:lastModifiedBy>
  <cp:revision>211</cp:revision>
  <dcterms:created xsi:type="dcterms:W3CDTF">2015-05-10T13:39:42Z</dcterms:created>
  <dcterms:modified xsi:type="dcterms:W3CDTF">2017-04-11T09:28:44Z</dcterms:modified>
</cp:coreProperties>
</file>