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sldIdLst>
    <p:sldId id="256" r:id="rId4"/>
    <p:sldId id="369" r:id="rId5"/>
    <p:sldId id="390" r:id="rId6"/>
    <p:sldId id="389" r:id="rId7"/>
    <p:sldId id="373" r:id="rId8"/>
    <p:sldId id="412" r:id="rId9"/>
    <p:sldId id="316" r:id="rId10"/>
    <p:sldId id="367" r:id="rId11"/>
    <p:sldId id="377" r:id="rId12"/>
    <p:sldId id="383" r:id="rId13"/>
    <p:sldId id="392" r:id="rId14"/>
    <p:sldId id="394" r:id="rId15"/>
    <p:sldId id="385" r:id="rId16"/>
    <p:sldId id="396" r:id="rId17"/>
    <p:sldId id="398" r:id="rId18"/>
    <p:sldId id="400" r:id="rId19"/>
    <p:sldId id="402" r:id="rId20"/>
    <p:sldId id="406" r:id="rId21"/>
    <p:sldId id="408" r:id="rId22"/>
    <p:sldId id="387" r:id="rId23"/>
    <p:sldId id="410" r:id="rId24"/>
    <p:sldId id="415" r:id="rId25"/>
    <p:sldId id="375" r:id="rId26"/>
    <p:sldId id="337" r:id="rId27"/>
    <p:sldId id="347" r:id="rId28"/>
    <p:sldId id="379" r:id="rId29"/>
    <p:sldId id="381" r:id="rId30"/>
    <p:sldId id="315" r:id="rId31"/>
  </p:sldIdLst>
  <p:sldSz cx="10688638" cy="7562850"/>
  <p:notesSz cx="6858000" cy="9144000"/>
  <p:defaultText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906" y="66"/>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E104-91BC-41FD-BD78-5B79DD54C85C}" type="datetimeFigureOut">
              <a:rPr lang="en-US" smtClean="0"/>
              <a:t>4/11/2017</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E1AC2-EA46-4F8C-A3DC-441CD3CA05DD}" type="slidenum">
              <a:rPr lang="en-US" smtClean="0"/>
              <a:t>‹#›</a:t>
            </a:fld>
            <a:endParaRPr lang="en-US"/>
          </a:p>
        </p:txBody>
      </p:sp>
    </p:spTree>
    <p:extLst>
      <p:ext uri="{BB962C8B-B14F-4D97-AF65-F5344CB8AC3E}">
        <p14:creationId xmlns:p14="http://schemas.microsoft.com/office/powerpoint/2010/main" val="6791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DE1AC2-EA46-4F8C-A3DC-441CD3CA05DD}" type="slidenum">
              <a:rPr lang="en-US" smtClean="0"/>
              <a:t>1</a:t>
            </a:fld>
            <a:endParaRPr lang="en-US"/>
          </a:p>
        </p:txBody>
      </p:sp>
    </p:spTree>
    <p:extLst>
      <p:ext uri="{BB962C8B-B14F-4D97-AF65-F5344CB8AC3E}">
        <p14:creationId xmlns:p14="http://schemas.microsoft.com/office/powerpoint/2010/main" val="17983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5559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4624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1930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4907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497013" y="457200"/>
            <a:ext cx="4083050" cy="2889250"/>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7877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6258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2814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6875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47712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999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93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2048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2624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1337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48013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7348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03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689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FF12E-2429-4B77-9467-F881990D52C9}"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76000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CB09-BE58-41E8-9260-FE467EA0F13A}"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44411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5BEF-F56F-4E84-B728-0FBBBFAF8F49}"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9174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0E00F-FE8E-48E1-8958-20015B6675E2}"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0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A2C70-CDD3-4998-AD53-058E28565882}"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35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7B2BD-D57C-4671-93DA-DA4A48481276}"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0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D8809-F4C7-43BC-B474-5D0AC164AD36}" type="datetime1">
              <a:rPr lang="en-US" smtClean="0">
                <a:solidFill>
                  <a:prstClr val="black">
                    <a:tint val="75000"/>
                  </a:prstClr>
                </a:solidFill>
              </a:r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497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0A6A7-00E0-43C9-B6BC-85068C331DB5}" type="datetime1">
              <a:rPr lang="en-US" smtClean="0">
                <a:solidFill>
                  <a:prstClr val="black">
                    <a:tint val="75000"/>
                  </a:prstClr>
                </a:solidFill>
              </a:rPr>
              <a:t>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50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9940-DA2E-4A73-B5A6-975605E93AE5}" type="datetime1">
              <a:rPr lang="en-US" smtClean="0">
                <a:solidFill>
                  <a:prstClr val="black">
                    <a:tint val="75000"/>
                  </a:prstClr>
                </a:solidFill>
              </a:rPr>
              <a:t>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89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EC2B6-3AC2-4B5C-A013-A50A770A6DDB}" type="datetime1">
              <a:rPr lang="en-US" smtClean="0">
                <a:solidFill>
                  <a:prstClr val="black">
                    <a:tint val="75000"/>
                  </a:prstClr>
                </a:solidFill>
              </a:rPr>
              <a:t>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85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940A-58CF-480F-A496-9B0A20CD5873}" type="datetime1">
              <a:rPr lang="en-US" smtClean="0">
                <a:solidFill>
                  <a:prstClr val="black">
                    <a:tint val="75000"/>
                  </a:prstClr>
                </a:solidFill>
              </a:r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71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1AFB1-932C-4608-BE3D-049DD84BCE77}"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257430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CB349-FB01-4401-9566-ED4E63FE630F}" type="datetime1">
              <a:rPr lang="en-US" smtClean="0">
                <a:solidFill>
                  <a:prstClr val="black">
                    <a:tint val="75000"/>
                  </a:prstClr>
                </a:solidFill>
              </a:r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494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B7AD-C485-44C0-A8BA-C4467FB6E6E5}"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94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5E61-A0D8-43B9-8EA1-5ABBDB85EC85}"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07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8144" y="2268856"/>
            <a:ext cx="10332350" cy="131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534432" y="3529330"/>
            <a:ext cx="9441630" cy="159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3" tIns="47058" rIns="94113" bIns="47058"/>
          <a:lstStyle>
            <a:lvl1pPr defTabSz="852488">
              <a:defRPr sz="2400">
                <a:solidFill>
                  <a:schemeClr val="tx1"/>
                </a:solidFill>
                <a:latin typeface="Arial" panose="020B0604020202020204" pitchFamily="34" charset="0"/>
              </a:defRPr>
            </a:lvl1pPr>
            <a:lvl2pPr marL="742950" indent="-285750" defTabSz="852488">
              <a:defRPr sz="2400">
                <a:solidFill>
                  <a:schemeClr val="tx1"/>
                </a:solidFill>
                <a:latin typeface="Arial" panose="020B0604020202020204" pitchFamily="34" charset="0"/>
              </a:defRPr>
            </a:lvl2pPr>
            <a:lvl3pPr marL="1143000" indent="-228600" defTabSz="852488">
              <a:defRPr sz="2400">
                <a:solidFill>
                  <a:schemeClr val="tx1"/>
                </a:solidFill>
                <a:latin typeface="Arial" panose="020B0604020202020204" pitchFamily="34" charset="0"/>
              </a:defRPr>
            </a:lvl3pPr>
            <a:lvl4pPr marL="1600200" indent="-228600" defTabSz="852488">
              <a:defRPr sz="2400">
                <a:solidFill>
                  <a:schemeClr val="tx1"/>
                </a:solidFill>
                <a:latin typeface="Arial" panose="020B0604020202020204" pitchFamily="34" charset="0"/>
              </a:defRPr>
            </a:lvl4pPr>
            <a:lvl5pPr marL="2057400" indent="-228600" defTabSz="852488">
              <a:defRPr sz="2400">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sz="2400">
                <a:solidFill>
                  <a:schemeClr val="tx1"/>
                </a:solidFill>
                <a:latin typeface="Arial" panose="020B0604020202020204" pitchFamily="34" charset="0"/>
              </a:defRPr>
            </a:lvl9pPr>
          </a:lstStyle>
          <a:p>
            <a:pPr algn="ctr" fontAlgn="base">
              <a:spcBef>
                <a:spcPct val="20000"/>
              </a:spcBef>
              <a:spcAft>
                <a:spcPct val="0"/>
              </a:spcAft>
              <a:buClr>
                <a:srgbClr val="3333CC"/>
              </a:buClr>
              <a:buSzPct val="60000"/>
              <a:buFont typeface="Wingdings" panose="05000000000000000000" pitchFamily="2" charset="2"/>
              <a:buNone/>
              <a:defRPr/>
            </a:pPr>
            <a:endParaRPr lang="en-US" altLang="en-US" sz="3088" smtClean="0">
              <a:solidFill>
                <a:srgbClr val="000000"/>
              </a:solidFill>
            </a:endParaRPr>
          </a:p>
        </p:txBody>
      </p:sp>
      <p:sp>
        <p:nvSpPr>
          <p:cNvPr id="107522" name="Rectangle 2"/>
          <p:cNvSpPr>
            <a:spLocks noGrp="1" noChangeArrowheads="1"/>
          </p:cNvSpPr>
          <p:nvPr>
            <p:ph type="ctrTitle"/>
          </p:nvPr>
        </p:nvSpPr>
        <p:spPr>
          <a:xfrm>
            <a:off x="1247008" y="1848697"/>
            <a:ext cx="9085342" cy="777293"/>
          </a:xfrm>
        </p:spPr>
        <p:txBody>
          <a:bodyPr/>
          <a:lstStyle>
            <a:lvl1pPr>
              <a:defRPr/>
            </a:lvl1pPr>
          </a:lstStyle>
          <a:p>
            <a:r>
              <a:rPr lang="en-US"/>
              <a:t>Click to edit Master title style</a:t>
            </a:r>
          </a:p>
        </p:txBody>
      </p:sp>
      <p:sp>
        <p:nvSpPr>
          <p:cNvPr id="5" name="Rectangle 4"/>
          <p:cNvSpPr>
            <a:spLocks noGrp="1" noChangeArrowheads="1"/>
          </p:cNvSpPr>
          <p:nvPr>
            <p:ph type="ftr" sz="quarter" idx="10"/>
          </p:nvPr>
        </p:nvSpPr>
        <p:spPr>
          <a:xfrm>
            <a:off x="178144" y="7058660"/>
            <a:ext cx="5433391" cy="357135"/>
          </a:xfrm>
        </p:spPr>
        <p:txBody>
          <a:bodyPr/>
          <a:lstStyle>
            <a:lvl1pPr>
              <a:defRPr/>
            </a:lvl1pPr>
          </a:lstStyle>
          <a:p>
            <a:pPr>
              <a:defRPr/>
            </a:pPr>
            <a:r>
              <a:rPr lang="en-US">
                <a:solidFill>
                  <a:srgbClr val="000000"/>
                </a:solidFill>
              </a:rPr>
              <a:t>Dr Saeed Hajjar</a:t>
            </a:r>
          </a:p>
        </p:txBody>
      </p:sp>
      <p:sp>
        <p:nvSpPr>
          <p:cNvPr id="6" name="Rectangle 5"/>
          <p:cNvSpPr>
            <a:spLocks noGrp="1" noChangeArrowheads="1"/>
          </p:cNvSpPr>
          <p:nvPr>
            <p:ph type="sldNum" sz="quarter" idx="11"/>
          </p:nvPr>
        </p:nvSpPr>
        <p:spPr>
          <a:xfrm>
            <a:off x="8016478" y="7058661"/>
            <a:ext cx="2494016" cy="353633"/>
          </a:xfrm>
        </p:spPr>
        <p:txBody>
          <a:bodyPr/>
          <a:lstStyle>
            <a:lvl1pPr>
              <a:defRPr/>
            </a:lvl1pPr>
          </a:lstStyle>
          <a:p>
            <a:pPr>
              <a:defRPr/>
            </a:pPr>
            <a:r>
              <a:rPr lang="en-US" altLang="en-US">
                <a:solidFill>
                  <a:srgbClr val="000000"/>
                </a:solidFill>
              </a:rPr>
              <a:t>Chap 3-</a:t>
            </a:r>
            <a:fld id="{B24C0F51-45FA-4C08-9DFA-21F829C3BE41}"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38992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tmplLst>
          <p:tmpl lvl="1">
            <p:tnLst>
              <p:par>
                <p:cTn presetID="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2E4A1D41-C626-4B6A-AA47-3D65DF717A5A}"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329685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411"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6"/>
            </a:lvl1pPr>
            <a:lvl2pPr marL="504200" indent="0">
              <a:buNone/>
              <a:defRPr sz="1985"/>
            </a:lvl2pPr>
            <a:lvl3pPr marL="1008400" indent="0">
              <a:buNone/>
              <a:defRPr sz="1764"/>
            </a:lvl3pPr>
            <a:lvl4pPr marL="1512600" indent="0">
              <a:buNone/>
              <a:defRPr sz="1544"/>
            </a:lvl4pPr>
            <a:lvl5pPr marL="2016801" indent="0">
              <a:buNone/>
              <a:defRPr sz="1544"/>
            </a:lvl5pPr>
            <a:lvl6pPr marL="2521001" indent="0">
              <a:buNone/>
              <a:defRPr sz="1544"/>
            </a:lvl6pPr>
            <a:lvl7pPr marL="3025201" indent="0">
              <a:buNone/>
              <a:defRPr sz="1544"/>
            </a:lvl7pPr>
            <a:lvl8pPr marL="3529401" indent="0">
              <a:buNone/>
              <a:defRPr sz="1544"/>
            </a:lvl8pPr>
            <a:lvl9pPr marL="4033601" indent="0">
              <a:buNone/>
              <a:defRPr sz="1544"/>
            </a:lvl9pPr>
          </a:lstStyle>
          <a:p>
            <a:pPr lvl="0"/>
            <a:r>
              <a:rPr lang="en-US"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B0BF5957-1F39-4F36-BD0C-0A041EBA2F3E}"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1062484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0720" y="1764665"/>
            <a:ext cx="4631743" cy="4537710"/>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00607" y="1764665"/>
            <a:ext cx="4631743" cy="4537710"/>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41BD3F3A-2677-4882-9EFC-CCA093103BB8}"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4085799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8"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C31A2C87-5EC1-4BB6-BFCF-DD842BB3A4B6}"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749959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4"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47989CC9-B79A-48AA-B024-4E4ABC675EC1}"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2348740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3"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84C3AD8E-0DF4-447F-A1C5-36590ADA0246}"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173084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CE982-C188-4F65-BE92-0F72CEF8AD34}"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680789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lstStyle>
            <a:lvl1pPr algn="l">
              <a:defRPr sz="2206" b="1"/>
            </a:lvl1pPr>
          </a:lstStyle>
          <a:p>
            <a:r>
              <a:rPr lang="en-US"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B5B39C08-38EF-4E8C-9673-13F5B867B8AE}"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1487118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lstStyle>
            <a:lvl1pPr algn="l">
              <a:defRPr sz="2206" b="1"/>
            </a:lvl1pPr>
          </a:lstStyle>
          <a:p>
            <a:r>
              <a:rPr lang="en-US"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pPr lvl="0"/>
            <a:endParaRPr lang="en-US" noProof="0" smtClean="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539928D7-0659-4650-877C-1E38E0F68385}"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1255289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493251A0-EA93-434D-95E8-D99058DDB8C2}"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321378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1942" y="420158"/>
            <a:ext cx="2360408" cy="58822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0720" y="420158"/>
            <a:ext cx="6903079" cy="58822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5"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C3A38B5C-75B6-4342-B0D6-182E45C6FF96}"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3704454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7936" y="420158"/>
            <a:ext cx="9109467" cy="84031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0720" y="1764665"/>
            <a:ext cx="4631743"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00607" y="1764665"/>
            <a:ext cx="4631743" cy="21848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00607" y="4117552"/>
            <a:ext cx="4631743" cy="21848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7"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8DCDDF72-D45D-4420-BF89-BB4C770CF626}"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1578910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7936" y="420158"/>
            <a:ext cx="9109467" cy="84031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0720" y="1764665"/>
            <a:ext cx="4631743"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00607" y="1764665"/>
            <a:ext cx="4631743" cy="4537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r>
              <a:rPr lang="en-US">
                <a:solidFill>
                  <a:srgbClr val="000000"/>
                </a:solidFill>
              </a:rPr>
              <a:t>Dr Saeed Hajjar</a:t>
            </a:r>
          </a:p>
        </p:txBody>
      </p:sp>
      <p:sp>
        <p:nvSpPr>
          <p:cNvPr id="6" name="Rectangle 12"/>
          <p:cNvSpPr>
            <a:spLocks noGrp="1" noChangeArrowheads="1"/>
          </p:cNvSpPr>
          <p:nvPr>
            <p:ph type="sldNum" sz="quarter" idx="11"/>
          </p:nvPr>
        </p:nvSpPr>
        <p:spPr>
          <a:ln/>
        </p:spPr>
        <p:txBody>
          <a:bodyPr/>
          <a:lstStyle>
            <a:lvl1pPr>
              <a:defRPr/>
            </a:lvl1pPr>
          </a:lstStyle>
          <a:p>
            <a:pPr>
              <a:defRPr/>
            </a:pPr>
            <a:r>
              <a:rPr lang="en-US" altLang="en-US">
                <a:solidFill>
                  <a:srgbClr val="000000"/>
                </a:solidFill>
              </a:rPr>
              <a:t>Chap 3-</a:t>
            </a:r>
            <a:fld id="{36F34A8E-78D5-4CB4-84F3-F0BA308B4F35}" type="slidenum">
              <a:rPr lang="ar-BH" altLang="en-US">
                <a:solidFill>
                  <a:srgbClr val="000000"/>
                </a:solidFill>
                <a:cs typeface="Arial" panose="020B0604020202020204" pitchFamily="34" charset="0"/>
              </a:rPr>
              <a:pPr>
                <a:defRPr/>
              </a:pPr>
              <a:t>‹#›</a:t>
            </a:fld>
            <a:endParaRPr lang="en-US" altLang="en-US">
              <a:solidFill>
                <a:srgbClr val="000000"/>
              </a:solidFill>
            </a:endParaRPr>
          </a:p>
        </p:txBody>
      </p:sp>
    </p:spTree>
    <p:extLst>
      <p:ext uri="{BB962C8B-B14F-4D97-AF65-F5344CB8AC3E}">
        <p14:creationId xmlns:p14="http://schemas.microsoft.com/office/powerpoint/2010/main" val="275769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2A388-6583-40B4-BEE5-748DA3BB3E8B}" type="datetime1">
              <a:rPr lang="en-US" smtClean="0"/>
              <a:t>4/11/2017</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100065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A13DA-5154-40A2-8A9A-02B0DAA093BC}" type="datetime1">
              <a:rPr lang="en-US" smtClean="0"/>
              <a:t>4/11/2017</a:t>
            </a:fld>
            <a:endParaRPr lang="en-US"/>
          </a:p>
        </p:txBody>
      </p:sp>
      <p:sp>
        <p:nvSpPr>
          <p:cNvPr id="8" name="Footer Placeholder 7"/>
          <p:cNvSpPr>
            <a:spLocks noGrp="1"/>
          </p:cNvSpPr>
          <p:nvPr>
            <p:ph type="ftr" sz="quarter" idx="11"/>
          </p:nvPr>
        </p:nvSpPr>
        <p:spPr/>
        <p:txBody>
          <a:bodyPr/>
          <a:lstStyle/>
          <a:p>
            <a:r>
              <a:rPr lang="es-ES" smtClean="0"/>
              <a:t>07/11/2016    Dr.Said T. EL Hajjar      </a:t>
            </a:r>
            <a:endParaRPr lang="en-US"/>
          </a:p>
        </p:txBody>
      </p:sp>
      <p:sp>
        <p:nvSpPr>
          <p:cNvPr id="9" name="Slide Number Placeholder 8"/>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42962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C4951-5821-4503-8DD4-D9333367B75C}" type="datetime1">
              <a:rPr lang="en-US" smtClean="0"/>
              <a:t>4/11/2017</a:t>
            </a:fld>
            <a:endParaRPr lang="en-US"/>
          </a:p>
        </p:txBody>
      </p:sp>
      <p:sp>
        <p:nvSpPr>
          <p:cNvPr id="4" name="Footer Placeholder 3"/>
          <p:cNvSpPr>
            <a:spLocks noGrp="1"/>
          </p:cNvSpPr>
          <p:nvPr>
            <p:ph type="ftr" sz="quarter" idx="11"/>
          </p:nvPr>
        </p:nvSpPr>
        <p:spPr/>
        <p:txBody>
          <a:bodyPr/>
          <a:lstStyle/>
          <a:p>
            <a:r>
              <a:rPr lang="es-ES" smtClean="0"/>
              <a:t>07/11/2016    Dr.Said T. EL Hajjar      </a:t>
            </a:r>
            <a:endParaRPr lang="en-US"/>
          </a:p>
        </p:txBody>
      </p:sp>
      <p:sp>
        <p:nvSpPr>
          <p:cNvPr id="5" name="Slide Number Placeholder 4"/>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33240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24D6-087C-41D5-8272-D37D695F72BF}" type="datetime1">
              <a:rPr lang="en-US" smtClean="0"/>
              <a:t>4/11/2017</a:t>
            </a:fld>
            <a:endParaRPr lang="en-US"/>
          </a:p>
        </p:txBody>
      </p:sp>
      <p:sp>
        <p:nvSpPr>
          <p:cNvPr id="3" name="Footer Placeholder 2"/>
          <p:cNvSpPr>
            <a:spLocks noGrp="1"/>
          </p:cNvSpPr>
          <p:nvPr>
            <p:ph type="ftr" sz="quarter" idx="11"/>
          </p:nvPr>
        </p:nvSpPr>
        <p:spPr/>
        <p:txBody>
          <a:bodyPr/>
          <a:lstStyle/>
          <a:p>
            <a:r>
              <a:rPr lang="es-ES" smtClean="0"/>
              <a:t>07/11/2016    Dr.Said T. EL Hajjar      </a:t>
            </a:r>
            <a:endParaRPr lang="en-US"/>
          </a:p>
        </p:txBody>
      </p:sp>
      <p:sp>
        <p:nvSpPr>
          <p:cNvPr id="4" name="Slide Number Placeholder 3"/>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328176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8E83C-4B56-4D6C-9971-877A822042A6}" type="datetime1">
              <a:rPr lang="en-US" smtClean="0"/>
              <a:t>4/11/2017</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82185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F246F-A065-485B-857E-30DE964CDE0C}" type="datetime1">
              <a:rPr lang="en-US" smtClean="0"/>
              <a:t>4/11/2017</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230395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BB4D2818-309C-4980-93CE-F5B0281CE85D}" type="datetime1">
              <a:rPr lang="en-US" smtClean="0"/>
              <a:t>4/11/2017</a:t>
            </a:fld>
            <a:endParaRPr lang="en-US"/>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t>07/11/2016    Dr.Said T. EL Hajjar      </a:t>
            </a:r>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t>‹#›</a:t>
            </a:fld>
            <a:endParaRPr lang="en-US"/>
          </a:p>
        </p:txBody>
      </p:sp>
    </p:spTree>
    <p:extLst>
      <p:ext uri="{BB962C8B-B14F-4D97-AF65-F5344CB8AC3E}">
        <p14:creationId xmlns:p14="http://schemas.microsoft.com/office/powerpoint/2010/main" val="94925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D1631A9B-ACB0-461A-98D6-5D296A897FD0}"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99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157936" y="420158"/>
            <a:ext cx="9109467" cy="84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b" anchorCtr="0" compatLnSpc="1">
            <a:prstTxWarp prst="textNoShape">
              <a:avLst/>
            </a:prstTxWarp>
          </a:bodyPr>
          <a:lstStyle/>
          <a:p>
            <a:pPr lvl="0"/>
            <a:r>
              <a:rPr lang="en-US" altLang="en-US" smtClean="0"/>
              <a:t>Click to edit Master title style</a:t>
            </a:r>
          </a:p>
        </p:txBody>
      </p:sp>
      <p:sp>
        <p:nvSpPr>
          <p:cNvPr id="1027" name="Rectangle 10"/>
          <p:cNvSpPr>
            <a:spLocks noGrp="1" noChangeArrowheads="1"/>
          </p:cNvSpPr>
          <p:nvPr>
            <p:ph type="body" idx="1"/>
          </p:nvPr>
        </p:nvSpPr>
        <p:spPr bwMode="auto">
          <a:xfrm>
            <a:off x="890720" y="1764665"/>
            <a:ext cx="9441630" cy="4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2" tIns="42672" rIns="85342" bIns="426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171" name="Rectangle 11"/>
          <p:cNvSpPr>
            <a:spLocks noGrp="1" noChangeArrowheads="1"/>
          </p:cNvSpPr>
          <p:nvPr>
            <p:ph type="ftr" sz="quarter" idx="3"/>
          </p:nvPr>
        </p:nvSpPr>
        <p:spPr bwMode="auto">
          <a:xfrm>
            <a:off x="178144" y="7058660"/>
            <a:ext cx="5433391" cy="336127"/>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eaLnBrk="1" hangingPunct="1">
              <a:defRPr sz="1103">
                <a:latin typeface="Arial" charset="0"/>
              </a:defRPr>
            </a:lvl1pPr>
          </a:lstStyle>
          <a:p>
            <a:pPr defTabSz="1008400" fontAlgn="base">
              <a:spcBef>
                <a:spcPct val="0"/>
              </a:spcBef>
              <a:spcAft>
                <a:spcPct val="0"/>
              </a:spcAft>
              <a:defRPr/>
            </a:pPr>
            <a:r>
              <a:rPr lang="en-US" smtClean="0">
                <a:solidFill>
                  <a:srgbClr val="000000"/>
                </a:solidFill>
              </a:rPr>
              <a:t>Dr Saeed Hajjar</a:t>
            </a:r>
            <a:endParaRPr lang="en-US">
              <a:solidFill>
                <a:srgbClr val="000000"/>
              </a:solidFill>
            </a:endParaRPr>
          </a:p>
        </p:txBody>
      </p:sp>
      <p:sp>
        <p:nvSpPr>
          <p:cNvPr id="92172" name="Rectangle 12"/>
          <p:cNvSpPr>
            <a:spLocks noGrp="1" noChangeArrowheads="1"/>
          </p:cNvSpPr>
          <p:nvPr>
            <p:ph type="sldNum" sz="quarter" idx="4"/>
          </p:nvPr>
        </p:nvSpPr>
        <p:spPr bwMode="auto">
          <a:xfrm>
            <a:off x="8283694" y="7058661"/>
            <a:ext cx="2226800" cy="341379"/>
          </a:xfrm>
          <a:prstGeom prst="rect">
            <a:avLst/>
          </a:prstGeom>
          <a:noFill/>
          <a:ln w="9525">
            <a:noFill/>
            <a:miter lim="800000"/>
            <a:headEnd/>
            <a:tailEnd/>
          </a:ln>
          <a:effectLst/>
        </p:spPr>
        <p:txBody>
          <a:bodyPr vert="horz" wrap="square" lIns="85342" tIns="42672" rIns="85342" bIns="42672" numCol="1" anchor="b" anchorCtr="0" compatLnSpc="1">
            <a:prstTxWarp prst="textNoShape">
              <a:avLst/>
            </a:prstTxWarp>
          </a:bodyPr>
          <a:lstStyle>
            <a:lvl1pPr algn="r" eaLnBrk="1" hangingPunct="1">
              <a:defRPr sz="1103"/>
            </a:lvl1pPr>
          </a:lstStyle>
          <a:p>
            <a:pPr defTabSz="1008400" fontAlgn="base">
              <a:spcBef>
                <a:spcPct val="0"/>
              </a:spcBef>
              <a:spcAft>
                <a:spcPct val="0"/>
              </a:spcAft>
              <a:defRPr/>
            </a:pPr>
            <a:r>
              <a:rPr lang="en-US" altLang="en-US" smtClean="0">
                <a:solidFill>
                  <a:srgbClr val="000000"/>
                </a:solidFill>
              </a:rPr>
              <a:t>Chap 3-</a:t>
            </a:r>
            <a:fld id="{0DE66D6F-AB06-4AD9-ADD0-0B85A99B1844}" type="slidenum">
              <a:rPr lang="ar-BH" altLang="en-US" smtClean="0">
                <a:solidFill>
                  <a:srgbClr val="000000"/>
                </a:solidFill>
                <a:cs typeface="Arial" panose="020B0604020202020204" pitchFamily="34" charset="0"/>
              </a:rPr>
              <a:pPr defTabSz="1008400" fontAlgn="base">
                <a:spcBef>
                  <a:spcPct val="0"/>
                </a:spcBef>
                <a:spcAft>
                  <a:spcPct val="0"/>
                </a:spcAft>
                <a:defRPr/>
              </a:pPr>
              <a:t>‹#›</a:t>
            </a:fld>
            <a:endParaRPr lang="en-US" altLang="en-US">
              <a:solidFill>
                <a:srgbClr val="000000"/>
              </a:solidFill>
            </a:endParaRPr>
          </a:p>
        </p:txBody>
      </p:sp>
      <p:pic>
        <p:nvPicPr>
          <p:cNvPr id="1030"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8144" y="672254"/>
            <a:ext cx="10332350" cy="131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706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dt="0"/>
  <p:txStyles>
    <p:titleStyle>
      <a:lvl1pPr algn="ctr" defTabSz="940124" rtl="0" eaLnBrk="0" fontAlgn="base" hangingPunct="0">
        <a:spcBef>
          <a:spcPct val="0"/>
        </a:spcBef>
        <a:spcAft>
          <a:spcPct val="0"/>
        </a:spcAft>
        <a:defRPr sz="4521">
          <a:solidFill>
            <a:schemeClr val="tx2"/>
          </a:solidFill>
          <a:latin typeface="+mj-lt"/>
          <a:ea typeface="+mj-ea"/>
          <a:cs typeface="+mj-cs"/>
        </a:defRPr>
      </a:lvl1pPr>
      <a:lvl2pPr algn="ctr" defTabSz="940124" rtl="0" eaLnBrk="0" fontAlgn="base" hangingPunct="0">
        <a:spcBef>
          <a:spcPct val="0"/>
        </a:spcBef>
        <a:spcAft>
          <a:spcPct val="0"/>
        </a:spcAft>
        <a:defRPr sz="4521">
          <a:solidFill>
            <a:schemeClr val="tx2"/>
          </a:solidFill>
          <a:latin typeface="Arial" pitchFamily="34" charset="0"/>
        </a:defRPr>
      </a:lvl2pPr>
      <a:lvl3pPr algn="ctr" defTabSz="940124" rtl="0" eaLnBrk="0" fontAlgn="base" hangingPunct="0">
        <a:spcBef>
          <a:spcPct val="0"/>
        </a:spcBef>
        <a:spcAft>
          <a:spcPct val="0"/>
        </a:spcAft>
        <a:defRPr sz="4521">
          <a:solidFill>
            <a:schemeClr val="tx2"/>
          </a:solidFill>
          <a:latin typeface="Arial" pitchFamily="34" charset="0"/>
        </a:defRPr>
      </a:lvl3pPr>
      <a:lvl4pPr algn="ctr" defTabSz="940124" rtl="0" eaLnBrk="0" fontAlgn="base" hangingPunct="0">
        <a:spcBef>
          <a:spcPct val="0"/>
        </a:spcBef>
        <a:spcAft>
          <a:spcPct val="0"/>
        </a:spcAft>
        <a:defRPr sz="4521">
          <a:solidFill>
            <a:schemeClr val="tx2"/>
          </a:solidFill>
          <a:latin typeface="Arial" pitchFamily="34" charset="0"/>
        </a:defRPr>
      </a:lvl4pPr>
      <a:lvl5pPr algn="ctr" defTabSz="940124" rtl="0" eaLnBrk="0" fontAlgn="base" hangingPunct="0">
        <a:spcBef>
          <a:spcPct val="0"/>
        </a:spcBef>
        <a:spcAft>
          <a:spcPct val="0"/>
        </a:spcAft>
        <a:defRPr sz="4521">
          <a:solidFill>
            <a:schemeClr val="tx2"/>
          </a:solidFill>
          <a:latin typeface="Arial" pitchFamily="34" charset="0"/>
        </a:defRPr>
      </a:lvl5pPr>
      <a:lvl6pPr marL="504200" algn="ctr" defTabSz="940124" rtl="0" fontAlgn="base">
        <a:spcBef>
          <a:spcPct val="0"/>
        </a:spcBef>
        <a:spcAft>
          <a:spcPct val="0"/>
        </a:spcAft>
        <a:defRPr sz="4521">
          <a:solidFill>
            <a:schemeClr val="tx2"/>
          </a:solidFill>
          <a:latin typeface="Arial" pitchFamily="34" charset="0"/>
        </a:defRPr>
      </a:lvl6pPr>
      <a:lvl7pPr marL="1008400" algn="ctr" defTabSz="940124" rtl="0" fontAlgn="base">
        <a:spcBef>
          <a:spcPct val="0"/>
        </a:spcBef>
        <a:spcAft>
          <a:spcPct val="0"/>
        </a:spcAft>
        <a:defRPr sz="4521">
          <a:solidFill>
            <a:schemeClr val="tx2"/>
          </a:solidFill>
          <a:latin typeface="Arial" pitchFamily="34" charset="0"/>
        </a:defRPr>
      </a:lvl7pPr>
      <a:lvl8pPr marL="1512600" algn="ctr" defTabSz="940124" rtl="0" fontAlgn="base">
        <a:spcBef>
          <a:spcPct val="0"/>
        </a:spcBef>
        <a:spcAft>
          <a:spcPct val="0"/>
        </a:spcAft>
        <a:defRPr sz="4521">
          <a:solidFill>
            <a:schemeClr val="tx2"/>
          </a:solidFill>
          <a:latin typeface="Arial" pitchFamily="34" charset="0"/>
        </a:defRPr>
      </a:lvl8pPr>
      <a:lvl9pPr marL="2016801" algn="ctr" defTabSz="940124" rtl="0" fontAlgn="base">
        <a:spcBef>
          <a:spcPct val="0"/>
        </a:spcBef>
        <a:spcAft>
          <a:spcPct val="0"/>
        </a:spcAft>
        <a:defRPr sz="4521">
          <a:solidFill>
            <a:schemeClr val="tx2"/>
          </a:solidFill>
          <a:latin typeface="Arial" pitchFamily="34" charset="0"/>
        </a:defRPr>
      </a:lvl9pPr>
    </p:titleStyle>
    <p:bodyStyle>
      <a:lvl1pPr marL="353640" indent="-353640" algn="l" defTabSz="940124" rtl="0" eaLnBrk="0" fontAlgn="base" hangingPunct="0">
        <a:spcBef>
          <a:spcPct val="20000"/>
        </a:spcBef>
        <a:spcAft>
          <a:spcPct val="0"/>
        </a:spcAft>
        <a:buClr>
          <a:schemeClr val="folHlink"/>
        </a:buClr>
        <a:buSzPct val="60000"/>
        <a:buFont typeface="Wingdings" panose="05000000000000000000" pitchFamily="2" charset="2"/>
        <a:buChar char="n"/>
        <a:defRPr sz="3088">
          <a:solidFill>
            <a:schemeClr val="tx1"/>
          </a:solidFill>
          <a:latin typeface="+mn-lt"/>
          <a:ea typeface="+mn-ea"/>
          <a:cs typeface="+mn-cs"/>
        </a:defRPr>
      </a:lvl1pPr>
      <a:lvl2pPr marL="765054" indent="-295868" algn="l" defTabSz="940124" rtl="0" eaLnBrk="0" fontAlgn="base" hangingPunct="0">
        <a:spcBef>
          <a:spcPct val="20000"/>
        </a:spcBef>
        <a:spcAft>
          <a:spcPct val="0"/>
        </a:spcAft>
        <a:buClr>
          <a:schemeClr val="hlink"/>
        </a:buClr>
        <a:buSzPct val="55000"/>
        <a:buFont typeface="Wingdings" panose="05000000000000000000" pitchFamily="2" charset="2"/>
        <a:buChar char="n"/>
        <a:defRPr sz="2647">
          <a:solidFill>
            <a:schemeClr val="tx1"/>
          </a:solidFill>
          <a:latin typeface="+mn-lt"/>
        </a:defRPr>
      </a:lvl2pPr>
      <a:lvl3pPr marL="1178218" indent="-238095" algn="l" defTabSz="940124" rtl="0" eaLnBrk="0" fontAlgn="base" hangingPunct="0">
        <a:spcBef>
          <a:spcPct val="20000"/>
        </a:spcBef>
        <a:spcAft>
          <a:spcPct val="0"/>
        </a:spcAft>
        <a:buClr>
          <a:schemeClr val="accent2"/>
        </a:buClr>
        <a:buSzPct val="50000"/>
        <a:buFont typeface="Wingdings" panose="05000000000000000000" pitchFamily="2" charset="2"/>
        <a:buChar char="n"/>
        <a:defRPr sz="2647">
          <a:solidFill>
            <a:schemeClr val="tx1"/>
          </a:solidFill>
          <a:latin typeface="+mn-lt"/>
        </a:defRPr>
      </a:lvl3pPr>
      <a:lvl4pPr marL="1647405" indent="-234593" algn="l" defTabSz="940124" rtl="0" eaLnBrk="0" fontAlgn="base" hangingPunct="0">
        <a:spcBef>
          <a:spcPct val="20000"/>
        </a:spcBef>
        <a:spcAft>
          <a:spcPct val="0"/>
        </a:spcAft>
        <a:buClr>
          <a:schemeClr val="folHlink"/>
        </a:buClr>
        <a:buSzPct val="55000"/>
        <a:buFont typeface="Wingdings" panose="05000000000000000000" pitchFamily="2" charset="2"/>
        <a:buChar char="n"/>
        <a:defRPr sz="2206">
          <a:solidFill>
            <a:schemeClr val="tx1"/>
          </a:solidFill>
          <a:latin typeface="+mn-lt"/>
        </a:defRPr>
      </a:lvl4pPr>
      <a:lvl5pPr marL="2116591" indent="-234593" algn="l" defTabSz="940124" rtl="0"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mn-lt"/>
        </a:defRPr>
      </a:lvl5pPr>
      <a:lvl6pPr marL="2620791" indent="-234593" algn="l" defTabSz="940124" rtl="0" fontAlgn="base">
        <a:spcBef>
          <a:spcPct val="20000"/>
        </a:spcBef>
        <a:spcAft>
          <a:spcPct val="0"/>
        </a:spcAft>
        <a:buClr>
          <a:srgbClr val="FD2B4E"/>
        </a:buClr>
        <a:buSzPct val="50000"/>
        <a:buFont typeface="Wingdings" pitchFamily="2" charset="2"/>
        <a:buChar char="n"/>
        <a:defRPr sz="2206">
          <a:solidFill>
            <a:schemeClr val="tx1"/>
          </a:solidFill>
          <a:latin typeface="+mn-lt"/>
        </a:defRPr>
      </a:lvl6pPr>
      <a:lvl7pPr marL="3124991" indent="-234593" algn="l" defTabSz="940124" rtl="0" fontAlgn="base">
        <a:spcBef>
          <a:spcPct val="20000"/>
        </a:spcBef>
        <a:spcAft>
          <a:spcPct val="0"/>
        </a:spcAft>
        <a:buClr>
          <a:srgbClr val="FD2B4E"/>
        </a:buClr>
        <a:buSzPct val="50000"/>
        <a:buFont typeface="Wingdings" pitchFamily="2" charset="2"/>
        <a:buChar char="n"/>
        <a:defRPr sz="2206">
          <a:solidFill>
            <a:schemeClr val="tx1"/>
          </a:solidFill>
          <a:latin typeface="+mn-lt"/>
        </a:defRPr>
      </a:lvl7pPr>
      <a:lvl8pPr marL="3629191" indent="-234593" algn="l" defTabSz="940124" rtl="0" fontAlgn="base">
        <a:spcBef>
          <a:spcPct val="20000"/>
        </a:spcBef>
        <a:spcAft>
          <a:spcPct val="0"/>
        </a:spcAft>
        <a:buClr>
          <a:srgbClr val="FD2B4E"/>
        </a:buClr>
        <a:buSzPct val="50000"/>
        <a:buFont typeface="Wingdings" pitchFamily="2" charset="2"/>
        <a:buChar char="n"/>
        <a:defRPr sz="2206">
          <a:solidFill>
            <a:schemeClr val="tx1"/>
          </a:solidFill>
          <a:latin typeface="+mn-lt"/>
        </a:defRPr>
      </a:lvl8pPr>
      <a:lvl9pPr marL="4133391" indent="-234593" algn="l" defTabSz="940124" rtl="0" fontAlgn="base">
        <a:spcBef>
          <a:spcPct val="20000"/>
        </a:spcBef>
        <a:spcAft>
          <a:spcPct val="0"/>
        </a:spcAft>
        <a:buClr>
          <a:srgbClr val="FD2B4E"/>
        </a:buClr>
        <a:buSzPct val="50000"/>
        <a:buFont typeface="Wingdings" pitchFamily="2" charset="2"/>
        <a:buChar char="n"/>
        <a:defRPr sz="2206">
          <a:solidFill>
            <a:schemeClr val="tx1"/>
          </a:solidFill>
          <a:latin typeface="+mn-lt"/>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bh/url?sa=t&amp;rct=j&amp;q=&amp;esrc=s&amp;source=web&amp;cd=&amp;cad=rja&amp;uact=8&amp;ved=0ahUKEwiA64L1iNvRAhXGPBQKHcHDBvcQFghBMAY&amp;url=http://research-advisors.com/tools/SampleSize.htm&amp;usg=AFQjCNGAr2JRzrectVaxpw6abTn7ucDiGw"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82946" y="6091991"/>
            <a:ext cx="5486401" cy="573088"/>
          </a:xfrm>
          <a:prstGeom prst="rect">
            <a:avLst/>
          </a:prstGeom>
        </p:spPr>
        <p:txBody>
          <a:bodyPr lIns="90782" tIns="45390" rIns="90782" bIns="45390" anchor="ctr">
            <a:no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3905" eaLnBrk="1" fontAlgn="base" hangingPunct="1">
              <a:lnSpc>
                <a:spcPct val="110000"/>
              </a:lnSpc>
              <a:spcBef>
                <a:spcPct val="0"/>
              </a:spcBef>
              <a:spcAft>
                <a:spcPct val="0"/>
              </a:spcAft>
              <a:defRPr/>
            </a:pPr>
            <a:r>
              <a:rPr lang="en-US" altLang="en-US" sz="2500" b="1" dirty="0" smtClean="0">
                <a:solidFill>
                  <a:srgbClr val="595959"/>
                </a:solidFill>
                <a:latin typeface="Arial" pitchFamily="34" charset="0"/>
                <a:ea typeface="ヒラギノ角ゴ Pro W3" charset="-128"/>
                <a:cs typeface="Arial" pitchFamily="34" charset="0"/>
              </a:rPr>
              <a:t>Second Semester</a:t>
            </a:r>
            <a:r>
              <a:rPr lang="en-US" altLang="en-US" sz="2500" b="1" dirty="0" smtClean="0">
                <a:solidFill>
                  <a:srgbClr val="595959"/>
                </a:solidFill>
                <a:latin typeface="Arial" pitchFamily="34" charset="0"/>
                <a:ea typeface="ヒラギノ角ゴ Pro W3" charset="-128"/>
                <a:cs typeface="Arial" pitchFamily="34" charset="0"/>
              </a:rPr>
              <a:t>, </a:t>
            </a:r>
            <a:r>
              <a:rPr lang="en-US" altLang="en-US" sz="2500" b="1" dirty="0" smtClean="0">
                <a:solidFill>
                  <a:srgbClr val="595959"/>
                </a:solidFill>
                <a:latin typeface="Arial" pitchFamily="34" charset="0"/>
                <a:ea typeface="ヒラギノ角ゴ Pro W3" charset="-128"/>
                <a:cs typeface="Arial" pitchFamily="34" charset="0"/>
              </a:rPr>
              <a:t>2017</a:t>
            </a:r>
            <a:endParaRPr lang="en-US" altLang="en-US" sz="2500" b="1" dirty="0">
              <a:solidFill>
                <a:srgbClr val="595959"/>
              </a:solidFill>
              <a:latin typeface="Arial" pitchFamily="34" charset="0"/>
              <a:ea typeface="ヒラギノ角ゴ Pro W3" charset="-128"/>
              <a:cs typeface="Arial" pitchFamily="34" charset="0"/>
            </a:endParaRPr>
          </a:p>
        </p:txBody>
      </p:sp>
      <p:sp>
        <p:nvSpPr>
          <p:cNvPr id="5" name="Title 1"/>
          <p:cNvSpPr txBox="1">
            <a:spLocks/>
          </p:cNvSpPr>
          <p:nvPr/>
        </p:nvSpPr>
        <p:spPr>
          <a:xfrm>
            <a:off x="527403" y="3255933"/>
            <a:ext cx="7132320" cy="2606040"/>
          </a:xfrm>
          <a:prstGeom prst="rect">
            <a:avLst/>
          </a:prstGeom>
        </p:spPr>
        <p:txBody>
          <a:bodyPr lIns="90782" tIns="45390" rIns="90782" bIns="45390"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453905" fontAlgn="base">
              <a:spcBef>
                <a:spcPct val="0"/>
              </a:spcBef>
              <a:spcAft>
                <a:spcPct val="0"/>
              </a:spcAft>
            </a:pPr>
            <a:r>
              <a:rPr lang="en-US" altLang="en-US" sz="3200" b="1" dirty="0">
                <a:solidFill>
                  <a:srgbClr val="00B0F0"/>
                </a:solidFill>
                <a:latin typeface="Times New Roman" pitchFamily="18" charset="0"/>
                <a:ea typeface="ヒラギノ角ゴ Pro W3" charset="-128"/>
                <a:cs typeface="Times New Roman" pitchFamily="18" charset="0"/>
              </a:rPr>
              <a:t>Presented By</a:t>
            </a:r>
            <a:r>
              <a:rPr lang="en-US" altLang="en-US" sz="3200" b="1" dirty="0" smtClean="0">
                <a:solidFill>
                  <a:srgbClr val="00B0F0"/>
                </a:solidFill>
                <a:latin typeface="Times New Roman" pitchFamily="18" charset="0"/>
                <a:ea typeface="ヒラギノ角ゴ Pro W3" charset="-128"/>
                <a:cs typeface="Times New Roman" pitchFamily="18" charset="0"/>
              </a:rPr>
              <a:t>: </a:t>
            </a:r>
            <a:endParaRPr lang="en-US" altLang="en-US" sz="3200" b="1" dirty="0">
              <a:solidFill>
                <a:srgbClr val="00B0F0"/>
              </a:solidFill>
              <a:latin typeface="Times New Roman" pitchFamily="18" charset="0"/>
              <a:ea typeface="ヒラギノ角ゴ Pro W3" charset="-128"/>
              <a:cs typeface="Times New Roman" pitchFamily="18" charset="0"/>
            </a:endParaRPr>
          </a:p>
          <a:p>
            <a:pPr marL="466725" lvl="0" indent="-466725" defTabSz="914400" eaLnBrk="1" hangingPunct="1">
              <a:buClr>
                <a:srgbClr val="3891A7"/>
              </a:buClr>
              <a:buSzPct val="80000"/>
              <a:defRPr/>
            </a:pPr>
            <a:endParaRPr lang="en-US" sz="3200" b="1" dirty="0">
              <a:solidFill>
                <a:srgbClr val="FF0000"/>
              </a:solidFill>
              <a:effectLst>
                <a:outerShdw blurRad="38100" dist="38100" dir="2700000" algn="tl">
                  <a:srgbClr val="000000"/>
                </a:outerShdw>
              </a:effectLst>
              <a:latin typeface="Times New Roman" pitchFamily="18" charset="0"/>
              <a:ea typeface="ヒラギノ角ゴ Pro W3" charset="-128"/>
              <a:cs typeface="Times New Roman" pitchFamily="18" charset="0"/>
            </a:endParaRPr>
          </a:p>
          <a:p>
            <a:pPr marL="466725" lvl="0" indent="-466725" defTabSz="914400" eaLnBrk="1" hangingPunct="1">
              <a:buClr>
                <a:srgbClr val="3891A7"/>
              </a:buClr>
              <a:buSzPct val="80000"/>
              <a:defRPr/>
            </a:pPr>
            <a:r>
              <a:rPr lang="en-US" sz="3600" dirty="0" smtClean="0">
                <a:solidFill>
                  <a:srgbClr val="FF0000"/>
                </a:solidFill>
                <a:effectLst>
                  <a:outerShdw blurRad="38100" dist="38100" dir="2700000" algn="tl">
                    <a:srgbClr val="000000"/>
                  </a:outerShdw>
                </a:effectLst>
                <a:latin typeface="Gill Sans MT"/>
                <a:ea typeface="+mn-ea"/>
                <a:cs typeface="+mn-cs"/>
              </a:rPr>
              <a:t>EL </a:t>
            </a:r>
            <a:r>
              <a:rPr lang="en-US" sz="3600" dirty="0">
                <a:solidFill>
                  <a:srgbClr val="FF0000"/>
                </a:solidFill>
                <a:effectLst>
                  <a:outerShdw blurRad="38100" dist="38100" dir="2700000" algn="tl">
                    <a:srgbClr val="000000"/>
                  </a:outerShdw>
                </a:effectLst>
                <a:latin typeface="Gill Sans MT"/>
                <a:ea typeface="+mn-ea"/>
                <a:cs typeface="+mn-cs"/>
              </a:rPr>
              <a:t>Hajjar, Said</a:t>
            </a:r>
          </a:p>
          <a:p>
            <a:pPr marL="466725" lvl="0" indent="-466725" defTabSz="914400" eaLnBrk="1" hangingPunct="1">
              <a:buClr>
                <a:srgbClr val="3891A7"/>
              </a:buClr>
              <a:buSzPct val="80000"/>
              <a:defRPr/>
            </a:pPr>
            <a:r>
              <a:rPr lang="en-US" sz="3200" dirty="0" smtClean="0">
                <a:solidFill>
                  <a:srgbClr val="FF0000"/>
                </a:solidFill>
                <a:effectLst>
                  <a:outerShdw blurRad="38100" dist="38100" dir="2700000" algn="tl">
                    <a:srgbClr val="000000"/>
                  </a:outerShdw>
                </a:effectLst>
                <a:latin typeface="Gill Sans MT"/>
                <a:ea typeface="+mn-ea"/>
                <a:cs typeface="+mn-cs"/>
              </a:rPr>
              <a:t> </a:t>
            </a:r>
            <a:r>
              <a:rPr lang="en-US" sz="3200" dirty="0">
                <a:solidFill>
                  <a:srgbClr val="FF0000"/>
                </a:solidFill>
                <a:effectLst>
                  <a:outerShdw blurRad="38100" dist="38100" dir="2700000" algn="tl">
                    <a:srgbClr val="000000"/>
                  </a:outerShdw>
                </a:effectLst>
                <a:latin typeface="Gill Sans MT"/>
                <a:ea typeface="+mn-ea"/>
                <a:cs typeface="+mn-cs"/>
              </a:rPr>
              <a:t>Associate Professor, Ahlia University</a:t>
            </a:r>
          </a:p>
          <a:p>
            <a:pPr algn="ctr" defTabSz="453905" fontAlgn="base">
              <a:spcBef>
                <a:spcPct val="0"/>
              </a:spcBef>
              <a:spcAft>
                <a:spcPct val="0"/>
              </a:spcAft>
            </a:pPr>
            <a:endParaRPr lang="en-US" altLang="en-US" sz="3200" b="1" dirty="0">
              <a:latin typeface="Times New Roman" pitchFamily="18" charset="0"/>
              <a:ea typeface="ヒラギノ角ゴ Pro W3" charset="-128"/>
              <a:cs typeface="Times New Roman" pitchFamily="18" charset="0"/>
            </a:endParaRPr>
          </a:p>
        </p:txBody>
      </p:sp>
      <p:cxnSp>
        <p:nvCxnSpPr>
          <p:cNvPr id="6" name="Straight Connector 5"/>
          <p:cNvCxnSpPr/>
          <p:nvPr/>
        </p:nvCxnSpPr>
        <p:spPr>
          <a:xfrm rot="10800000">
            <a:off x="654827" y="4810308"/>
            <a:ext cx="4502150" cy="1587"/>
          </a:xfrm>
          <a:prstGeom prst="line">
            <a:avLst/>
          </a:prstGeom>
          <a:ln w="6350">
            <a:solidFill>
              <a:srgbClr val="C40F3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372500" y="867162"/>
            <a:ext cx="7670659" cy="2553879"/>
          </a:xfrm>
          <a:prstGeom prst="rect">
            <a:avLst/>
          </a:prstGeom>
        </p:spPr>
        <p:txBody>
          <a:bodyPr wrap="square" lIns="90782" tIns="45390" rIns="90782" bIns="45390">
            <a:spAutoFit/>
          </a:bodyPr>
          <a:lstStyle/>
          <a:p>
            <a:pPr algn="ctr" defTabSz="453905" eaLnBrk="0" fontAlgn="base" hangingPunct="0">
              <a:spcBef>
                <a:spcPct val="0"/>
              </a:spcBef>
              <a:spcAft>
                <a:spcPct val="0"/>
              </a:spcAft>
            </a:pPr>
            <a:r>
              <a:rPr lang="en-US" altLang="en-US" sz="3200" b="1" dirty="0" smtClean="0">
                <a:solidFill>
                  <a:srgbClr val="FF0000"/>
                </a:solidFill>
                <a:latin typeface="Times New Roman" pitchFamily="18" charset="0"/>
                <a:ea typeface="ヒラギノ角ゴ Pro W3" charset="-128"/>
                <a:cs typeface="Times New Roman" pitchFamily="18" charset="0"/>
              </a:rPr>
              <a:t>Center of Statistical Analysis</a:t>
            </a:r>
          </a:p>
          <a:p>
            <a:pPr algn="ctr" defTabSz="453905" eaLnBrk="0" fontAlgn="base" hangingPunct="0">
              <a:spcBef>
                <a:spcPct val="0"/>
              </a:spcBef>
              <a:spcAft>
                <a:spcPct val="0"/>
              </a:spcAft>
            </a:pPr>
            <a:endParaRPr lang="en-US" altLang="en-US" sz="3200" b="1" dirty="0">
              <a:solidFill>
                <a:srgbClr val="FF0000"/>
              </a:solidFill>
              <a:latin typeface="Times New Roman" pitchFamily="18" charset="0"/>
              <a:ea typeface="ヒラギノ角ゴ Pro W3" charset="-128"/>
              <a:cs typeface="Times New Roman" pitchFamily="18" charset="0"/>
            </a:endParaRPr>
          </a:p>
          <a:p>
            <a:pPr algn="ctr" defTabSz="453905" eaLnBrk="0" fontAlgn="base" hangingPunct="0">
              <a:spcBef>
                <a:spcPct val="0"/>
              </a:spcBef>
              <a:spcAft>
                <a:spcPct val="0"/>
              </a:spcAft>
            </a:pPr>
            <a:r>
              <a:rPr lang="en-US" altLang="en-US" sz="3200" b="1" dirty="0" smtClean="0">
                <a:solidFill>
                  <a:srgbClr val="FF0000"/>
                </a:solidFill>
                <a:latin typeface="Times New Roman" pitchFamily="18" charset="0"/>
                <a:ea typeface="ヒラギノ角ゴ Pro W3" charset="-128"/>
                <a:cs typeface="Times New Roman" pitchFamily="18" charset="0"/>
              </a:rPr>
              <a:t>Normality </a:t>
            </a:r>
            <a:r>
              <a:rPr lang="en-US" altLang="en-US" sz="3200" b="1" dirty="0">
                <a:solidFill>
                  <a:srgbClr val="FF0000"/>
                </a:solidFill>
                <a:latin typeface="Times New Roman" pitchFamily="18" charset="0"/>
                <a:ea typeface="ヒラギノ角ゴ Pro W3" charset="-128"/>
                <a:cs typeface="Times New Roman" pitchFamily="18" charset="0"/>
              </a:rPr>
              <a:t>test, Descriptive </a:t>
            </a:r>
            <a:r>
              <a:rPr lang="en-US" altLang="en-US" sz="3200" b="1" dirty="0" smtClean="0">
                <a:solidFill>
                  <a:srgbClr val="FF0000"/>
                </a:solidFill>
                <a:latin typeface="Times New Roman" pitchFamily="18" charset="0"/>
                <a:ea typeface="ヒラギノ角ゴ Pro W3" charset="-128"/>
                <a:cs typeface="Times New Roman" pitchFamily="18" charset="0"/>
              </a:rPr>
              <a:t>Analysis, </a:t>
            </a:r>
            <a:r>
              <a:rPr lang="en-US" altLang="en-US" sz="3200" b="1" dirty="0">
                <a:solidFill>
                  <a:srgbClr val="FF0000"/>
                </a:solidFill>
                <a:latin typeface="Times New Roman" pitchFamily="18" charset="0"/>
                <a:ea typeface="ヒラギノ角ゴ Pro W3" charset="-128"/>
                <a:cs typeface="Times New Roman" pitchFamily="18" charset="0"/>
              </a:rPr>
              <a:t>and Reliability &amp; Construct </a:t>
            </a:r>
            <a:r>
              <a:rPr lang="en-US" altLang="en-US" sz="3200" b="1" dirty="0" smtClean="0">
                <a:solidFill>
                  <a:srgbClr val="FF0000"/>
                </a:solidFill>
                <a:latin typeface="Times New Roman" pitchFamily="18" charset="0"/>
                <a:ea typeface="ヒラギノ角ゴ Pro W3" charset="-128"/>
                <a:cs typeface="Times New Roman" pitchFamily="18" charset="0"/>
              </a:rPr>
              <a:t>Validity</a:t>
            </a:r>
          </a:p>
          <a:p>
            <a:pPr algn="ctr" defTabSz="453905" eaLnBrk="0" fontAlgn="base" hangingPunct="0">
              <a:spcBef>
                <a:spcPct val="0"/>
              </a:spcBef>
              <a:spcAft>
                <a:spcPct val="0"/>
              </a:spcAft>
            </a:pPr>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ea typeface="ヒラギノ角ゴ Pro W3" charset="-128"/>
                <a:cs typeface="Times New Roman" pitchFamily="18" charset="0"/>
              </a:rPr>
              <a:t>CSA-B</a:t>
            </a:r>
            <a:endParaRPr lang="en-US" altLang="en-US" sz="3200" b="1" dirty="0">
              <a:solidFill>
                <a:srgbClr val="FF0000"/>
              </a:solidFill>
              <a:effectLst>
                <a:outerShdw blurRad="38100" dist="38100" dir="2700000" algn="tl">
                  <a:srgbClr val="000000">
                    <a:alpha val="43137"/>
                  </a:srgbClr>
                </a:outerShdw>
              </a:effectLst>
              <a:latin typeface="Times New Roman" pitchFamily="18" charset="0"/>
              <a:ea typeface="ヒラギノ角ゴ Pro W3" charset="-128"/>
              <a:cs typeface="Times New Roman" pitchFamily="18" charset="0"/>
            </a:endParaRPr>
          </a:p>
        </p:txBody>
      </p:sp>
      <p:sp>
        <p:nvSpPr>
          <p:cNvPr id="3" name="Footer Placeholder 2"/>
          <p:cNvSpPr>
            <a:spLocks noGrp="1"/>
          </p:cNvSpPr>
          <p:nvPr>
            <p:ph type="ftr" sz="quarter" idx="11"/>
          </p:nvPr>
        </p:nvSpPr>
        <p:spPr>
          <a:xfrm>
            <a:off x="0" y="7160198"/>
            <a:ext cx="3384735" cy="402652"/>
          </a:xfrm>
        </p:spPr>
        <p:txBody>
          <a:bodyPr/>
          <a:lstStyle/>
          <a:p>
            <a:r>
              <a:rPr lang="es-ES" dirty="0" smtClean="0"/>
              <a:t>   Dr. Said T. EL Hajjar      </a:t>
            </a:r>
            <a:endParaRPr lang="en-US" dirty="0"/>
          </a:p>
        </p:txBody>
      </p:sp>
      <p:sp>
        <p:nvSpPr>
          <p:cNvPr id="7" name="Slide Number Placeholder 6"/>
          <p:cNvSpPr>
            <a:spLocks noGrp="1"/>
          </p:cNvSpPr>
          <p:nvPr>
            <p:ph type="sldNum" sz="quarter" idx="12"/>
          </p:nvPr>
        </p:nvSpPr>
        <p:spPr/>
        <p:txBody>
          <a:bodyPr/>
          <a:lstStyle/>
          <a:p>
            <a:fld id="{63651429-E0A7-0846-B934-C586E3791066}" type="slidenum">
              <a:rPr lang="en-US" smtClean="0"/>
              <a:t>1</a:t>
            </a:fld>
            <a:endParaRPr lang="en-US"/>
          </a:p>
        </p:txBody>
      </p:sp>
    </p:spTree>
    <p:extLst>
      <p:ext uri="{BB962C8B-B14F-4D97-AF65-F5344CB8AC3E}">
        <p14:creationId xmlns:p14="http://schemas.microsoft.com/office/powerpoint/2010/main" val="4054998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694823"/>
            <a:ext cx="10688638" cy="589056"/>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Frequency Table : Family Income in Dollars per year</a:t>
            </a: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10</a:t>
            </a:fld>
            <a:endParaRPr lang="en-US">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03893458"/>
              </p:ext>
            </p:extLst>
          </p:nvPr>
        </p:nvGraphicFramePr>
        <p:xfrm>
          <a:off x="369874" y="1894943"/>
          <a:ext cx="9643557" cy="5114699"/>
        </p:xfrm>
        <a:graphic>
          <a:graphicData uri="http://schemas.openxmlformats.org/drawingml/2006/table">
            <a:tbl>
              <a:tblPr/>
              <a:tblGrid>
                <a:gridCol w="3479838"/>
                <a:gridCol w="1471796"/>
                <a:gridCol w="1303345"/>
                <a:gridCol w="1897650"/>
                <a:gridCol w="1490928"/>
              </a:tblGrid>
              <a:tr h="1070975">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solidFill>
                            <a:srgbClr val="002060"/>
                          </a:solidFill>
                          <a:effectLst/>
                          <a:latin typeface="Times New Roman" panose="02020603050405020304" pitchFamily="18" charset="0"/>
                          <a:ea typeface="Times New Roman" panose="02020603050405020304" pitchFamily="18" charset="0"/>
                        </a:rPr>
                        <a:t>Percent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solidFill>
                            <a:srgbClr val="002060"/>
                          </a:solidFill>
                          <a:effectLst/>
                          <a:latin typeface="Times New Roman" panose="02020603050405020304" pitchFamily="18" charset="0"/>
                          <a:ea typeface="Times New Roman" panose="02020603050405020304" pitchFamily="18" charset="0"/>
                        </a:rPr>
                        <a:t>Valid Percent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solidFill>
                            <a:srgbClr val="002060"/>
                          </a:solidFill>
                          <a:effectLst/>
                          <a:latin typeface="Times New Roman" panose="02020603050405020304" pitchFamily="18" charset="0"/>
                          <a:ea typeface="Times New Roman" panose="02020603050405020304" pitchFamily="18" charset="0"/>
                        </a:rPr>
                        <a:t>Cumulative Percent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724">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Valid            Less than 14 K</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14K - 19,999</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20K - 49,999</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50K or more</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Total</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Missing       System</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Total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2</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8</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52</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62</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124 </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4</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1.6</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6.3</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40.6</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48.4</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96.9</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3.1</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1.6</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6.5</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41.9</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50.0</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100.0</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1.6</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8.1</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50.0</a:t>
                      </a: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3025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02907"/>
            <a:ext cx="10688638" cy="868363"/>
          </a:xfrm>
        </p:spPr>
        <p:txBody>
          <a:bodyPr>
            <a:noAutofit/>
          </a:bodyPr>
          <a:lstStyle/>
          <a:p>
            <a:pPr marL="457200" indent="-457200" algn="l" defTabSz="453905" eaLnBrk="0" fontAlgn="base" hangingPunct="0">
              <a:spcAft>
                <a:spcPct val="0"/>
              </a:spcAft>
              <a:buFont typeface="Wingdings" panose="05000000000000000000" pitchFamily="2" charset="2"/>
              <a:buChar char="v"/>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It analyzes the respondent’s personal Information .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Output (Age)</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11</a:t>
            </a:fld>
            <a:endParaRPr lang="en-US">
              <a:solidFill>
                <a:prstClr val="black">
                  <a:tint val="75000"/>
                </a:prstClr>
              </a:solidFill>
            </a:endParaRPr>
          </a:p>
        </p:txBody>
      </p:sp>
      <p:pic>
        <p:nvPicPr>
          <p:cNvPr id="3" name="Picture 2"/>
          <p:cNvPicPr>
            <a:picLocks noChangeAspect="1"/>
          </p:cNvPicPr>
          <p:nvPr/>
        </p:nvPicPr>
        <p:blipFill>
          <a:blip r:embed="rId4"/>
          <a:stretch>
            <a:fillRect/>
          </a:stretch>
        </p:blipFill>
        <p:spPr>
          <a:xfrm>
            <a:off x="7001422" y="541741"/>
            <a:ext cx="2085013" cy="816935"/>
          </a:xfrm>
          <a:prstGeom prst="rect">
            <a:avLst/>
          </a:prstGeom>
        </p:spPr>
      </p:pic>
      <p:sp>
        <p:nvSpPr>
          <p:cNvPr id="8" name="Rectangle 7"/>
          <p:cNvSpPr/>
          <p:nvPr/>
        </p:nvSpPr>
        <p:spPr>
          <a:xfrm>
            <a:off x="257643" y="2077287"/>
            <a:ext cx="10216432" cy="3970318"/>
          </a:xfrm>
          <a:prstGeom prst="rect">
            <a:avLst/>
          </a:prstGeom>
        </p:spPr>
        <p:txBody>
          <a:bodyPr wrap="square">
            <a:spAutoFit/>
          </a:bodyPr>
          <a:lstStyle/>
          <a:p>
            <a:pPr marL="342900" indent="-342900">
              <a:buFont typeface="Wingdings" panose="05000000000000000000" pitchFamily="2" charset="2"/>
              <a:buChar char="q"/>
            </a:pPr>
            <a:r>
              <a:rPr lang="en-US" sz="2800" b="1" i="1" dirty="0" smtClean="0">
                <a:solidFill>
                  <a:srgbClr val="002060"/>
                </a:solidFill>
                <a:latin typeface="Times New Roman" pitchFamily="18" charset="0"/>
                <a:cs typeface="Times New Roman" pitchFamily="18" charset="0"/>
              </a:rPr>
              <a:t>Frequency: Count </a:t>
            </a:r>
            <a:r>
              <a:rPr lang="en-US" sz="2800" b="1" i="1" dirty="0">
                <a:solidFill>
                  <a:srgbClr val="002060"/>
                </a:solidFill>
                <a:latin typeface="Times New Roman" pitchFamily="18" charset="0"/>
                <a:cs typeface="Times New Roman" pitchFamily="18" charset="0"/>
              </a:rPr>
              <a:t>of interviews in survey. </a:t>
            </a:r>
            <a:r>
              <a:rPr lang="en-US" sz="2800" b="1" i="1" dirty="0" smtClean="0">
                <a:solidFill>
                  <a:srgbClr val="002060"/>
                </a:solidFill>
                <a:latin typeface="Times New Roman" pitchFamily="18" charset="0"/>
                <a:cs typeface="Times New Roman" pitchFamily="18" charset="0"/>
              </a:rPr>
              <a:t>These </a:t>
            </a:r>
            <a:r>
              <a:rPr lang="en-US" sz="2800" b="1" i="1" dirty="0">
                <a:solidFill>
                  <a:srgbClr val="002060"/>
                </a:solidFill>
                <a:latin typeface="Times New Roman" pitchFamily="18" charset="0"/>
                <a:cs typeface="Times New Roman" pitchFamily="18" charset="0"/>
              </a:rPr>
              <a:t>counts </a:t>
            </a:r>
            <a:r>
              <a:rPr lang="en-US" sz="2800" b="1" i="1" dirty="0" smtClean="0">
                <a:solidFill>
                  <a:srgbClr val="002060"/>
                </a:solidFill>
                <a:latin typeface="Times New Roman" pitchFamily="18" charset="0"/>
                <a:cs typeface="Times New Roman" pitchFamily="18" charset="0"/>
              </a:rPr>
              <a:t>are</a:t>
            </a:r>
          </a:p>
          <a:p>
            <a:r>
              <a:rPr lang="en-US" sz="2800" b="1" i="1" dirty="0" smtClean="0">
                <a:solidFill>
                  <a:srgbClr val="002060"/>
                </a:solidFill>
                <a:latin typeface="Times New Roman" pitchFamily="18" charset="0"/>
                <a:cs typeface="Times New Roman" pitchFamily="18" charset="0"/>
              </a:rPr>
              <a:t>    useful </a:t>
            </a:r>
            <a:r>
              <a:rPr lang="en-US" sz="2800" b="1" i="1" dirty="0">
                <a:solidFill>
                  <a:srgbClr val="002060"/>
                </a:solidFill>
                <a:latin typeface="Times New Roman" pitchFamily="18" charset="0"/>
                <a:cs typeface="Times New Roman" pitchFamily="18" charset="0"/>
              </a:rPr>
              <a:t>if you want to calculate different percentage categories.</a:t>
            </a:r>
            <a:endParaRPr lang="en-US" sz="2800" b="1" i="1" dirty="0" smtClean="0">
              <a:solidFill>
                <a:srgbClr val="002060"/>
              </a:solidFill>
              <a:latin typeface="Times New Roman" pitchFamily="18" charset="0"/>
              <a:cs typeface="Times New Roman" pitchFamily="18" charset="0"/>
            </a:endParaRPr>
          </a:p>
          <a:p>
            <a:pPr marL="342900" indent="-342900">
              <a:buFont typeface="Wingdings" panose="05000000000000000000" pitchFamily="2" charset="2"/>
              <a:buChar char="q"/>
            </a:pPr>
            <a:r>
              <a:rPr lang="en-US" sz="2800" b="1" i="1" dirty="0">
                <a:solidFill>
                  <a:srgbClr val="002060"/>
                </a:solidFill>
                <a:latin typeface="Times New Roman" pitchFamily="18" charset="0"/>
                <a:cs typeface="Times New Roman" pitchFamily="18" charset="0"/>
              </a:rPr>
              <a:t> </a:t>
            </a:r>
            <a:r>
              <a:rPr lang="en-US" sz="2800" b="1" i="1" dirty="0" smtClean="0">
                <a:solidFill>
                  <a:srgbClr val="002060"/>
                </a:solidFill>
                <a:latin typeface="Times New Roman" pitchFamily="18" charset="0"/>
                <a:cs typeface="Times New Roman" pitchFamily="18" charset="0"/>
              </a:rPr>
              <a:t>Percent: Percentages </a:t>
            </a:r>
            <a:r>
              <a:rPr lang="en-US" sz="2800" b="1" i="1" dirty="0">
                <a:solidFill>
                  <a:srgbClr val="002060"/>
                </a:solidFill>
                <a:latin typeface="Times New Roman" pitchFamily="18" charset="0"/>
                <a:cs typeface="Times New Roman" pitchFamily="18" charset="0"/>
              </a:rPr>
              <a:t>of all respondents, with those who did not answer or said they did not know included. </a:t>
            </a:r>
            <a:endParaRPr lang="en-US" sz="2800" b="1" i="1" dirty="0" smtClean="0">
              <a:solidFill>
                <a:srgbClr val="002060"/>
              </a:solidFill>
              <a:latin typeface="Times New Roman" pitchFamily="18" charset="0"/>
              <a:cs typeface="Times New Roman" pitchFamily="18" charset="0"/>
            </a:endParaRPr>
          </a:p>
          <a:p>
            <a:pPr marL="342900" indent="-342900">
              <a:buFont typeface="Wingdings" panose="05000000000000000000" pitchFamily="2" charset="2"/>
              <a:buChar char="q"/>
            </a:pPr>
            <a:r>
              <a:rPr lang="en-US" sz="2800" b="1" i="1" dirty="0">
                <a:solidFill>
                  <a:srgbClr val="002060"/>
                </a:solidFill>
                <a:latin typeface="Times New Roman" pitchFamily="18" charset="0"/>
                <a:cs typeface="Times New Roman" pitchFamily="18" charset="0"/>
              </a:rPr>
              <a:t>Valid </a:t>
            </a:r>
            <a:r>
              <a:rPr lang="en-US" sz="2800" b="1" i="1" dirty="0" smtClean="0">
                <a:solidFill>
                  <a:srgbClr val="002060"/>
                </a:solidFill>
                <a:latin typeface="Times New Roman" pitchFamily="18" charset="0"/>
                <a:cs typeface="Times New Roman" pitchFamily="18" charset="0"/>
              </a:rPr>
              <a:t>Percent: Percentages </a:t>
            </a:r>
            <a:r>
              <a:rPr lang="en-US" sz="2800" b="1" i="1" dirty="0">
                <a:solidFill>
                  <a:srgbClr val="002060"/>
                </a:solidFill>
                <a:latin typeface="Times New Roman" pitchFamily="18" charset="0"/>
                <a:cs typeface="Times New Roman" pitchFamily="18" charset="0"/>
              </a:rPr>
              <a:t>of all respondents who answered the question with an opinion on it. Respondents who did not answer or said they did not know are not included</a:t>
            </a:r>
            <a:r>
              <a:rPr lang="en-US" sz="2800" b="1" i="1" dirty="0" smtClean="0">
                <a:solidFill>
                  <a:srgbClr val="002060"/>
                </a:solidFill>
                <a:latin typeface="Times New Roman" pitchFamily="18" charset="0"/>
                <a:cs typeface="Times New Roman" pitchFamily="18" charset="0"/>
              </a:rPr>
              <a:t>.</a:t>
            </a:r>
          </a:p>
          <a:p>
            <a:pPr marL="342900" indent="-342900">
              <a:buFont typeface="Wingdings" panose="05000000000000000000" pitchFamily="2" charset="2"/>
              <a:buChar char="q"/>
            </a:pPr>
            <a:r>
              <a:rPr lang="en-US" sz="2800" b="1" i="1" dirty="0">
                <a:solidFill>
                  <a:srgbClr val="002060"/>
                </a:solidFill>
                <a:latin typeface="Times New Roman" pitchFamily="18" charset="0"/>
                <a:cs typeface="Times New Roman" pitchFamily="18" charset="0"/>
              </a:rPr>
              <a:t>Cumulative Percent :</a:t>
            </a:r>
            <a:r>
              <a:rPr lang="en-US" sz="2800" b="1" i="1" dirty="0" smtClean="0">
                <a:solidFill>
                  <a:srgbClr val="002060"/>
                </a:solidFill>
                <a:latin typeface="Times New Roman" pitchFamily="18" charset="0"/>
                <a:cs typeface="Times New Roman" pitchFamily="18" charset="0"/>
              </a:rPr>
              <a:t>This </a:t>
            </a:r>
            <a:r>
              <a:rPr lang="en-US" sz="2800" b="1" i="1" dirty="0">
                <a:solidFill>
                  <a:srgbClr val="002060"/>
                </a:solidFill>
                <a:latin typeface="Times New Roman" pitchFamily="18" charset="0"/>
                <a:cs typeface="Times New Roman" pitchFamily="18" charset="0"/>
              </a:rPr>
              <a:t>adds up percentages from top to bottom as you go. It is just there to make the arithmetic easier. </a:t>
            </a:r>
          </a:p>
        </p:txBody>
      </p:sp>
    </p:spTree>
    <p:extLst>
      <p:ext uri="{BB962C8B-B14F-4D97-AF65-F5344CB8AC3E}">
        <p14:creationId xmlns:p14="http://schemas.microsoft.com/office/powerpoint/2010/main" val="51233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694823"/>
            <a:ext cx="10688638" cy="589056"/>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Frequency Table : Family Income in Dollars per year</a:t>
            </a: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12</a:t>
            </a:fld>
            <a:endParaRPr lang="en-US">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07433722"/>
              </p:ext>
            </p:extLst>
          </p:nvPr>
        </p:nvGraphicFramePr>
        <p:xfrm>
          <a:off x="4962275" y="1491141"/>
          <a:ext cx="5511800" cy="1671955"/>
        </p:xfrm>
        <a:graphic>
          <a:graphicData uri="http://schemas.openxmlformats.org/drawingml/2006/table">
            <a:tbl>
              <a:tblPr/>
              <a:tblGrid>
                <a:gridCol w="1892300"/>
                <a:gridCol w="812800"/>
                <a:gridCol w="869950"/>
                <a:gridCol w="946150"/>
                <a:gridCol w="990600"/>
              </a:tblGrid>
              <a:tr h="381000">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Frequency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Percent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Valid Percent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Cumulative Percent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0955">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Valid            Less than 14 K</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14K - 19,999</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20K - 49,999</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50K or more</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Total</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Missing       System</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Total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2</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8</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52</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62</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124 </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4</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1.6</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6.3</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40.6</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48.4</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96.9</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3.1</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1.6</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6.5</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41.9</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50.0</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100.0</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1.6</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8.1</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50.0</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21987" y="1476151"/>
            <a:ext cx="4674865" cy="2354491"/>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smtClean="0">
                <a:solidFill>
                  <a:srgbClr val="002060"/>
                </a:solidFill>
                <a:latin typeface="Times New Roman" panose="02020603050405020304" pitchFamily="18" charset="0"/>
                <a:cs typeface="Times New Roman" panose="02020603050405020304" pitchFamily="18" charset="0"/>
              </a:rPr>
              <a:t>124 out of the 128 parents have </a:t>
            </a:r>
            <a:r>
              <a:rPr lang="en-US" b="1" dirty="0">
                <a:solidFill>
                  <a:srgbClr val="002060"/>
                </a:solidFill>
                <a:latin typeface="Times New Roman" panose="02020603050405020304" pitchFamily="18" charset="0"/>
                <a:cs typeface="Times New Roman" panose="02020603050405020304" pitchFamily="18" charset="0"/>
              </a:rPr>
              <a:t>valid data. You can see the "valid </a:t>
            </a:r>
            <a:r>
              <a:rPr lang="en-US" b="1" dirty="0" smtClean="0">
                <a:solidFill>
                  <a:srgbClr val="002060"/>
                </a:solidFill>
                <a:latin typeface="Times New Roman" panose="02020603050405020304" pitchFamily="18" charset="0"/>
                <a:cs typeface="Times New Roman" panose="02020603050405020304" pitchFamily="18" charset="0"/>
              </a:rPr>
              <a:t>percent" </a:t>
            </a:r>
            <a:r>
              <a:rPr lang="en-US" b="1" dirty="0">
                <a:solidFill>
                  <a:srgbClr val="002060"/>
                </a:solidFill>
                <a:latin typeface="Times New Roman" panose="02020603050405020304" pitchFamily="18" charset="0"/>
                <a:cs typeface="Times New Roman" panose="02020603050405020304" pitchFamily="18" charset="0"/>
              </a:rPr>
              <a:t>are slightly higher than the </a:t>
            </a:r>
            <a:r>
              <a:rPr lang="en-US" b="1" dirty="0" smtClean="0">
                <a:solidFill>
                  <a:srgbClr val="002060"/>
                </a:solidFill>
                <a:latin typeface="Times New Roman" panose="02020603050405020304" pitchFamily="18" charset="0"/>
                <a:cs typeface="Times New Roman" panose="02020603050405020304" pitchFamily="18" charset="0"/>
              </a:rPr>
              <a:t>"percent" </a:t>
            </a:r>
            <a:r>
              <a:rPr lang="en-US" b="1" dirty="0">
                <a:solidFill>
                  <a:srgbClr val="002060"/>
                </a:solidFill>
                <a:latin typeface="Times New Roman" panose="02020603050405020304" pitchFamily="18" charset="0"/>
                <a:cs typeface="Times New Roman" panose="02020603050405020304" pitchFamily="18" charset="0"/>
              </a:rPr>
              <a:t>because the 4 missing cases have been removed from consideration.</a:t>
            </a:r>
          </a:p>
          <a:p>
            <a:endParaRPr lang="en-US" b="1" dirty="0">
              <a:solidFill>
                <a:srgbClr val="002060"/>
              </a:solidFill>
            </a:endParaRPr>
          </a:p>
        </p:txBody>
      </p:sp>
      <p:sp>
        <p:nvSpPr>
          <p:cNvPr id="9" name="TextBox 8"/>
          <p:cNvSpPr txBox="1"/>
          <p:nvPr/>
        </p:nvSpPr>
        <p:spPr>
          <a:xfrm>
            <a:off x="121987" y="3501973"/>
            <a:ext cx="10352088" cy="1708160"/>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smtClean="0">
                <a:solidFill>
                  <a:srgbClr val="002060"/>
                </a:solidFill>
                <a:latin typeface="Times New Roman" panose="02020603050405020304" pitchFamily="18" charset="0"/>
                <a:cs typeface="Times New Roman" panose="02020603050405020304" pitchFamily="18" charset="0"/>
              </a:rPr>
              <a:t>Note </a:t>
            </a:r>
            <a:r>
              <a:rPr lang="en-US" b="1" dirty="0">
                <a:solidFill>
                  <a:srgbClr val="002060"/>
                </a:solidFill>
                <a:latin typeface="Times New Roman" panose="02020603050405020304" pitchFamily="18" charset="0"/>
                <a:cs typeface="Times New Roman" panose="02020603050405020304" pitchFamily="18" charset="0"/>
              </a:rPr>
              <a:t>that sometimes you need to do some recalculating on your own.  Here is an example from the Frequencies table above:  "Eight percent of respondents reported their family income to be less than $19,999 per year."  The 8% figure comes from adding the valid </a:t>
            </a:r>
            <a:r>
              <a:rPr lang="en-US" b="1" dirty="0" smtClean="0">
                <a:solidFill>
                  <a:srgbClr val="002060"/>
                </a:solidFill>
                <a:latin typeface="Times New Roman" panose="02020603050405020304" pitchFamily="18" charset="0"/>
                <a:cs typeface="Times New Roman" panose="02020603050405020304" pitchFamily="18" charset="0"/>
              </a:rPr>
              <a:t>percent </a:t>
            </a:r>
            <a:r>
              <a:rPr lang="en-US" b="1" dirty="0">
                <a:solidFill>
                  <a:srgbClr val="002060"/>
                </a:solidFill>
                <a:latin typeface="Times New Roman" panose="02020603050405020304" pitchFamily="18" charset="0"/>
                <a:cs typeface="Times New Roman" panose="02020603050405020304" pitchFamily="18" charset="0"/>
              </a:rPr>
              <a:t>from two rows (1.6 for those less than 14K and 6.5 for those from 14 K to 19,999</a:t>
            </a:r>
            <a:r>
              <a:rPr lang="en-US" b="1" dirty="0" smtClean="0">
                <a:solidFill>
                  <a:srgbClr val="002060"/>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121987" y="5153223"/>
            <a:ext cx="10352088" cy="2354491"/>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smtClean="0">
                <a:solidFill>
                  <a:srgbClr val="002060"/>
                </a:solidFill>
                <a:latin typeface="Times New Roman" panose="02020603050405020304" pitchFamily="18" charset="0"/>
                <a:cs typeface="Times New Roman" panose="02020603050405020304" pitchFamily="18" charset="0"/>
              </a:rPr>
              <a:t>In </a:t>
            </a:r>
            <a:r>
              <a:rPr lang="en-US" b="1" dirty="0">
                <a:solidFill>
                  <a:srgbClr val="002060"/>
                </a:solidFill>
                <a:latin typeface="Times New Roman" panose="02020603050405020304" pitchFamily="18" charset="0"/>
                <a:cs typeface="Times New Roman" panose="02020603050405020304" pitchFamily="18" charset="0"/>
              </a:rPr>
              <a:t>the final report, </a:t>
            </a:r>
            <a:r>
              <a:rPr lang="en-US" b="1" dirty="0" smtClean="0">
                <a:solidFill>
                  <a:srgbClr val="002060"/>
                </a:solidFill>
                <a:latin typeface="Times New Roman" panose="02020603050405020304" pitchFamily="18" charset="0"/>
                <a:cs typeface="Times New Roman" panose="02020603050405020304" pitchFamily="18" charset="0"/>
              </a:rPr>
              <a:t>we </a:t>
            </a:r>
            <a:r>
              <a:rPr lang="en-US" b="1" dirty="0">
                <a:solidFill>
                  <a:srgbClr val="002060"/>
                </a:solidFill>
                <a:latin typeface="Times New Roman" panose="02020603050405020304" pitchFamily="18" charset="0"/>
                <a:cs typeface="Times New Roman" panose="02020603050405020304" pitchFamily="18" charset="0"/>
              </a:rPr>
              <a:t>recommend rounding percentages to the nearest whole number.  We lose a little accuracy this way, but avoid frightening math-phobic people.  So we would round 14.4 to 14 and 14.6 to 15.  But which way would you round 14.5?  Here is the rule </a:t>
            </a:r>
            <a:r>
              <a:rPr lang="en-US" b="1">
                <a:solidFill>
                  <a:srgbClr val="002060"/>
                </a:solidFill>
                <a:latin typeface="Times New Roman" panose="02020603050405020304" pitchFamily="18" charset="0"/>
                <a:cs typeface="Times New Roman" panose="02020603050405020304" pitchFamily="18" charset="0"/>
              </a:rPr>
              <a:t>of </a:t>
            </a:r>
            <a:r>
              <a:rPr lang="en-US" b="1" smtClean="0">
                <a:solidFill>
                  <a:srgbClr val="002060"/>
                </a:solidFill>
                <a:latin typeface="Times New Roman" panose="02020603050405020304" pitchFamily="18" charset="0"/>
                <a:cs typeface="Times New Roman" panose="02020603050405020304" pitchFamily="18" charset="0"/>
              </a:rPr>
              <a:t>Thumb </a:t>
            </a:r>
            <a:r>
              <a:rPr lang="en-US" b="1" dirty="0">
                <a:solidFill>
                  <a:srgbClr val="002060"/>
                </a:solidFill>
                <a:latin typeface="Times New Roman" panose="02020603050405020304" pitchFamily="18" charset="0"/>
                <a:cs typeface="Times New Roman" panose="02020603050405020304" pitchFamily="18" charset="0"/>
              </a:rPr>
              <a:t>we follow: round .5 to the nearest even number.  Therefore, 14.5 would round down to 14, but 15.5 would round up to 16, the nearest even number.  In this way there is no systemic bias upward or downward.</a:t>
            </a:r>
          </a:p>
          <a:p>
            <a:pPr algn="just"/>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7000041" y="466944"/>
            <a:ext cx="2085013" cy="816935"/>
          </a:xfrm>
          <a:prstGeom prst="rect">
            <a:avLst/>
          </a:prstGeom>
        </p:spPr>
      </p:pic>
    </p:spTree>
    <p:extLst>
      <p:ext uri="{BB962C8B-B14F-4D97-AF65-F5344CB8AC3E}">
        <p14:creationId xmlns:p14="http://schemas.microsoft.com/office/powerpoint/2010/main" val="92305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Age: Bar charts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13</a:t>
            </a:fld>
            <a:endParaRPr lang="en-US">
              <a:solidFill>
                <a:prstClr val="black">
                  <a:tint val="75000"/>
                </a:prstClr>
              </a:solidFill>
            </a:endParaRPr>
          </a:p>
        </p:txBody>
      </p:sp>
      <p:pic>
        <p:nvPicPr>
          <p:cNvPr id="11" name="Picture 10"/>
          <p:cNvPicPr>
            <a:picLocks noChangeAspect="1"/>
          </p:cNvPicPr>
          <p:nvPr/>
        </p:nvPicPr>
        <p:blipFill>
          <a:blip r:embed="rId4"/>
          <a:stretch>
            <a:fillRect/>
          </a:stretch>
        </p:blipFill>
        <p:spPr>
          <a:xfrm>
            <a:off x="3687174" y="1713696"/>
            <a:ext cx="6786901" cy="5092926"/>
          </a:xfrm>
          <a:prstGeom prst="rect">
            <a:avLst/>
          </a:prstGeom>
        </p:spPr>
      </p:pic>
      <p:pic>
        <p:nvPicPr>
          <p:cNvPr id="2" name="Picture 1"/>
          <p:cNvPicPr>
            <a:picLocks noChangeAspect="1"/>
          </p:cNvPicPr>
          <p:nvPr/>
        </p:nvPicPr>
        <p:blipFill>
          <a:blip r:embed="rId5"/>
          <a:stretch>
            <a:fillRect/>
          </a:stretch>
        </p:blipFill>
        <p:spPr>
          <a:xfrm>
            <a:off x="6494758" y="896761"/>
            <a:ext cx="2078916" cy="816935"/>
          </a:xfrm>
          <a:prstGeom prst="rect">
            <a:avLst/>
          </a:prstGeom>
        </p:spPr>
      </p:pic>
      <p:sp>
        <p:nvSpPr>
          <p:cNvPr id="3" name="TextBox 2"/>
          <p:cNvSpPr txBox="1"/>
          <p:nvPr/>
        </p:nvSpPr>
        <p:spPr>
          <a:xfrm>
            <a:off x="121987" y="1713696"/>
            <a:ext cx="3400702" cy="4939814"/>
          </a:xfrm>
          <a:prstGeom prst="rect">
            <a:avLst/>
          </a:prstGeom>
          <a:noFill/>
        </p:spPr>
        <p:txBody>
          <a:bodyPr wrap="square" rtlCol="0">
            <a:spAutoFit/>
          </a:bodyPr>
          <a:lstStyle/>
          <a:p>
            <a:pPr algn="just"/>
            <a:r>
              <a:rPr lang="en-US" b="1" dirty="0">
                <a:solidFill>
                  <a:srgbClr val="002060"/>
                </a:solidFill>
                <a:latin typeface="Times New Roman" panose="02020603050405020304" pitchFamily="18" charset="0"/>
                <a:cs typeface="Times New Roman" panose="02020603050405020304" pitchFamily="18" charset="0"/>
              </a:rPr>
              <a:t>A bar graph (or bar chart) is perhaps the most common statistical data display used by the media. A bar graph breaks categorical data down by group, and represents these amounts by using bars of different lengths. It uses either the number of individuals in each group (also called the frequency) or the percentage in each group (called the relative frequency).</a:t>
            </a:r>
          </a:p>
        </p:txBody>
      </p:sp>
    </p:spTree>
    <p:extLst>
      <p:ext uri="{BB962C8B-B14F-4D97-AF65-F5344CB8AC3E}">
        <p14:creationId xmlns:p14="http://schemas.microsoft.com/office/powerpoint/2010/main" val="1133759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14</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6146" name="Picture 13" descr="imag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32" y="1643508"/>
            <a:ext cx="5095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1019331"/>
            <a:ext cx="5344319" cy="3000821"/>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rPr>
              <a:t>This particular bar graph shows how much money is spent on transportation for people in different household-income groups. It appears that as household income increases, the total expenditures on transportation also increase. This makes sense, because the more money people have, the more they have available to spend.</a:t>
            </a:r>
          </a:p>
        </p:txBody>
      </p:sp>
      <p:sp>
        <p:nvSpPr>
          <p:cNvPr id="9" name="TextBox 8"/>
          <p:cNvSpPr txBox="1"/>
          <p:nvPr/>
        </p:nvSpPr>
        <p:spPr>
          <a:xfrm>
            <a:off x="110202" y="3982401"/>
            <a:ext cx="5222332" cy="3323987"/>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rPr>
              <a:t>But would the bar graph change if you looked at transportation expenditures not in terms of total dollar amounts, but as the percentage of household income? The households in the first group make less than $5,000 a year and have to spend $2,500 of it on transportation. (Note: The label reads “2.5,” but because the units are in thousands of dollars, the 2.5 translates into $2,500.)</a:t>
            </a:r>
          </a:p>
        </p:txBody>
      </p:sp>
    </p:spTree>
    <p:extLst>
      <p:ext uri="{BB962C8B-B14F-4D97-AF65-F5344CB8AC3E}">
        <p14:creationId xmlns:p14="http://schemas.microsoft.com/office/powerpoint/2010/main" val="926655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15</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6146" name="Picture 13" descr="imag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32" y="1643508"/>
            <a:ext cx="5095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1019331"/>
            <a:ext cx="5344319" cy="4939814"/>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rPr>
              <a:t>This $2,500 represents 50% of the annual income of those who make $5,000 per year; the percentage of the total income is even higher for those who make less than $5,000 per year. The households earning $30,000–$40,000 per year pay $6,000 per year on transportation, which is between 15% and 20% of their household income. So, although the people making more money spend more dollars on transportation, they don’t spend more as a percentage of their total income. Depending on how you look at expenditures, the bar graph can tell two somewhat different stories.</a:t>
            </a:r>
          </a:p>
        </p:txBody>
      </p:sp>
    </p:spTree>
    <p:extLst>
      <p:ext uri="{BB962C8B-B14F-4D97-AF65-F5344CB8AC3E}">
        <p14:creationId xmlns:p14="http://schemas.microsoft.com/office/powerpoint/2010/main" val="180092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16</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6146" name="Picture 13" descr="imag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32" y="1643508"/>
            <a:ext cx="5095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1019331"/>
            <a:ext cx="5344319" cy="5586145"/>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rPr>
              <a:t>Another point to check out is the groupings on the graph. The categories for household income as shown aren’t equivalent. For example, each of the first four bars represents household incomes in intervals of $5,000, but the next three groups increase by $10,000 each, and the last group contains every household making more than $50,000 per year. Bar graphs using different-sized intervals to represent numerical values </a:t>
            </a:r>
            <a:r>
              <a:rPr lang="en-US" b="1" dirty="0" smtClean="0">
                <a:solidFill>
                  <a:srgbClr val="002060"/>
                </a:solidFill>
              </a:rPr>
              <a:t>(as indicated in the  </a:t>
            </a:r>
            <a:r>
              <a:rPr lang="en-US" b="1" dirty="0">
                <a:solidFill>
                  <a:srgbClr val="002060"/>
                </a:solidFill>
              </a:rPr>
              <a:t>image) make true comparisons between groups more difficult. (However, the government probably has its reasons for reporting the numbers this way; for example, this may be the way income is broken down for tax-related purposes.)</a:t>
            </a:r>
          </a:p>
        </p:txBody>
      </p:sp>
    </p:spTree>
    <p:extLst>
      <p:ext uri="{BB962C8B-B14F-4D97-AF65-F5344CB8AC3E}">
        <p14:creationId xmlns:p14="http://schemas.microsoft.com/office/powerpoint/2010/main" val="52261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Description of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17</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6146" name="Picture 13" descr="imag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832" y="1643508"/>
            <a:ext cx="5095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1019331"/>
            <a:ext cx="5344319" cy="4939814"/>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rPr>
              <a:t>One last thing: Notice that the numerical groupings in the image overlap on the boundaries. For example, $30,000 appears in both the 5th and 6th bars of the graph. So, if you have a household income of $30,000, which bar do you fall into? This kind of overlap appears quite frequently in graphs, but you need to know how the borderline values are being treated. For example, the rule may be “Any data lying exactly on a boundary value automatically goes into the bar to its immediate right.” (Looking at the image, that puts a household with a $30,000 income into the 6th bar rather than the 5th.)</a:t>
            </a:r>
          </a:p>
        </p:txBody>
      </p:sp>
    </p:spTree>
    <p:extLst>
      <p:ext uri="{BB962C8B-B14F-4D97-AF65-F5344CB8AC3E}">
        <p14:creationId xmlns:p14="http://schemas.microsoft.com/office/powerpoint/2010/main" val="18787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Measuring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18</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sp>
        <p:nvSpPr>
          <p:cNvPr id="8" name="TextBox 7"/>
          <p:cNvSpPr txBox="1"/>
          <p:nvPr/>
        </p:nvSpPr>
        <p:spPr>
          <a:xfrm>
            <a:off x="0" y="1019331"/>
            <a:ext cx="6433261" cy="1384995"/>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smtClean="0">
                <a:solidFill>
                  <a:srgbClr val="002060"/>
                </a:solidFill>
                <a:latin typeface="Times New Roman" panose="02020603050405020304" pitchFamily="18" charset="0"/>
                <a:cs typeface="Times New Roman" panose="02020603050405020304" pitchFamily="18" charset="0"/>
              </a:rPr>
              <a:t>Central </a:t>
            </a:r>
            <a:r>
              <a:rPr lang="en-US" b="1" dirty="0">
                <a:solidFill>
                  <a:srgbClr val="002060"/>
                </a:solidFill>
                <a:latin typeface="Times New Roman" panose="02020603050405020304" pitchFamily="18" charset="0"/>
                <a:cs typeface="Times New Roman" panose="02020603050405020304" pitchFamily="18" charset="0"/>
              </a:rPr>
              <a:t>tendency refers to the idea that there is one number that best summarizes the entire set of measurements, a number that is in some way "central" to the set.</a:t>
            </a:r>
          </a:p>
        </p:txBody>
      </p:sp>
      <p:pic>
        <p:nvPicPr>
          <p:cNvPr id="3" name="Picture 2"/>
          <p:cNvPicPr>
            <a:picLocks noChangeAspect="1"/>
          </p:cNvPicPr>
          <p:nvPr/>
        </p:nvPicPr>
        <p:blipFill>
          <a:blip r:embed="rId5"/>
          <a:stretch>
            <a:fillRect/>
          </a:stretch>
        </p:blipFill>
        <p:spPr>
          <a:xfrm>
            <a:off x="6433261" y="1374919"/>
            <a:ext cx="4255377" cy="3257042"/>
          </a:xfrm>
          <a:prstGeom prst="rect">
            <a:avLst/>
          </a:prstGeom>
        </p:spPr>
      </p:pic>
      <p:sp>
        <p:nvSpPr>
          <p:cNvPr id="9" name="TextBox 8"/>
          <p:cNvSpPr txBox="1"/>
          <p:nvPr/>
        </p:nvSpPr>
        <p:spPr>
          <a:xfrm>
            <a:off x="0" y="3258765"/>
            <a:ext cx="6433261" cy="2354491"/>
          </a:xfrm>
          <a:prstGeom prst="rect">
            <a:avLst/>
          </a:prstGeom>
          <a:noFill/>
        </p:spPr>
        <p:txBody>
          <a:bodyPr wrap="square" rtlCol="0">
            <a:spAutoFit/>
          </a:bodyPr>
          <a:lstStyle/>
          <a:p>
            <a:pPr marL="342900" indent="-342900">
              <a:buFont typeface="Wingdings" panose="05000000000000000000" pitchFamily="2" charset="2"/>
              <a:buChar char="§"/>
            </a:pPr>
            <a:r>
              <a:rPr lang="en-US" b="1" dirty="0" smtClean="0">
                <a:solidFill>
                  <a:srgbClr val="002060"/>
                </a:solidFill>
                <a:latin typeface="Times New Roman" panose="02020603050405020304" pitchFamily="18" charset="0"/>
                <a:cs typeface="Times New Roman" panose="02020603050405020304" pitchFamily="18" charset="0"/>
              </a:rPr>
              <a:t>The </a:t>
            </a:r>
            <a:r>
              <a:rPr lang="en-US" b="1" dirty="0">
                <a:solidFill>
                  <a:srgbClr val="002060"/>
                </a:solidFill>
                <a:latin typeface="Times New Roman" panose="02020603050405020304" pitchFamily="18" charset="0"/>
                <a:cs typeface="Times New Roman" panose="02020603050405020304" pitchFamily="18" charset="0"/>
              </a:rPr>
              <a:t>mode is the measurement that has the greatest frequency, the one you found the most of.  Although it isn't used that much, it is useful when differences are rare or when the differences are non numerical.  The prototypical example of something is usually the </a:t>
            </a:r>
            <a:r>
              <a:rPr lang="en-US" b="1" dirty="0" smtClean="0">
                <a:solidFill>
                  <a:srgbClr val="002060"/>
                </a:solidFill>
                <a:latin typeface="Times New Roman" panose="02020603050405020304" pitchFamily="18" charset="0"/>
                <a:cs typeface="Times New Roman" panose="02020603050405020304" pitchFamily="18" charset="0"/>
              </a:rPr>
              <a:t>mode. The </a:t>
            </a:r>
            <a:r>
              <a:rPr lang="en-US" b="1" dirty="0">
                <a:solidFill>
                  <a:srgbClr val="002060"/>
                </a:solidFill>
                <a:latin typeface="Times New Roman" panose="02020603050405020304" pitchFamily="18" charset="0"/>
                <a:cs typeface="Times New Roman" panose="02020603050405020304" pitchFamily="18" charset="0"/>
              </a:rPr>
              <a:t>mode for our example is 4</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It is the grade with the most people </a:t>
            </a:r>
            <a:r>
              <a:rPr lang="en-US" b="1" dirty="0" smtClean="0">
                <a:solidFill>
                  <a:srgbClr val="002060"/>
                </a:solidFill>
                <a:latin typeface="Times New Roman" panose="02020603050405020304" pitchFamily="18" charset="0"/>
                <a:cs typeface="Times New Roman" panose="02020603050405020304" pitchFamily="18" charset="0"/>
              </a:rPr>
              <a:t>(4).</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311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Measuring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19</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pic>
        <p:nvPicPr>
          <p:cNvPr id="3" name="Picture 2"/>
          <p:cNvPicPr>
            <a:picLocks noChangeAspect="1"/>
          </p:cNvPicPr>
          <p:nvPr/>
        </p:nvPicPr>
        <p:blipFill>
          <a:blip r:embed="rId5"/>
          <a:stretch>
            <a:fillRect/>
          </a:stretch>
        </p:blipFill>
        <p:spPr>
          <a:xfrm>
            <a:off x="6433261" y="1374919"/>
            <a:ext cx="4255377" cy="3257042"/>
          </a:xfrm>
          <a:prstGeom prst="rect">
            <a:avLst/>
          </a:prstGeom>
        </p:spPr>
      </p:pic>
      <p:sp>
        <p:nvSpPr>
          <p:cNvPr id="11" name="TextBox 10"/>
          <p:cNvSpPr txBox="1"/>
          <p:nvPr/>
        </p:nvSpPr>
        <p:spPr>
          <a:xfrm>
            <a:off x="0" y="1096842"/>
            <a:ext cx="6325849" cy="2677656"/>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The median is the number at which half your measurements are more than that number and half are less than that number.  The median is actually a better measure of centrality than the mean if your data are </a:t>
            </a:r>
            <a:r>
              <a:rPr lang="en-US" b="1" dirty="0" smtClean="0">
                <a:solidFill>
                  <a:srgbClr val="002060"/>
                </a:solidFill>
                <a:latin typeface="Times New Roman" panose="02020603050405020304" pitchFamily="18" charset="0"/>
                <a:cs typeface="Times New Roman" panose="02020603050405020304" pitchFamily="18" charset="0"/>
              </a:rPr>
              <a:t>not normally distributed. The </a:t>
            </a:r>
            <a:r>
              <a:rPr lang="en-US" b="1" dirty="0">
                <a:solidFill>
                  <a:srgbClr val="002060"/>
                </a:solidFill>
                <a:latin typeface="Times New Roman" panose="02020603050405020304" pitchFamily="18" charset="0"/>
                <a:cs typeface="Times New Roman" panose="02020603050405020304" pitchFamily="18" charset="0"/>
              </a:rPr>
              <a:t>median for our example is </a:t>
            </a:r>
            <a:r>
              <a:rPr lang="en-US" b="1" dirty="0" smtClean="0">
                <a:solidFill>
                  <a:srgbClr val="002060"/>
                </a:solidFill>
                <a:latin typeface="Times New Roman" panose="02020603050405020304" pitchFamily="18" charset="0"/>
                <a:cs typeface="Times New Roman" panose="02020603050405020304" pitchFamily="18" charset="0"/>
              </a:rPr>
              <a:t>3.00.  </a:t>
            </a:r>
            <a:r>
              <a:rPr lang="en-US" b="1" dirty="0">
                <a:solidFill>
                  <a:srgbClr val="002060"/>
                </a:solidFill>
                <a:latin typeface="Times New Roman" panose="02020603050405020304" pitchFamily="18" charset="0"/>
                <a:cs typeface="Times New Roman" panose="02020603050405020304" pitchFamily="18" charset="0"/>
              </a:rPr>
              <a:t>Half the people scored lower, and half higher (and one exactly).</a:t>
            </a:r>
          </a:p>
        </p:txBody>
      </p:sp>
      <p:sp>
        <p:nvSpPr>
          <p:cNvPr id="12" name="TextBox 11"/>
          <p:cNvSpPr txBox="1"/>
          <p:nvPr/>
        </p:nvSpPr>
        <p:spPr>
          <a:xfrm>
            <a:off x="0" y="3939463"/>
            <a:ext cx="6325849" cy="2354491"/>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The mean is just the average. </a:t>
            </a:r>
            <a:r>
              <a:rPr lang="en-US" b="1" dirty="0" smtClean="0">
                <a:solidFill>
                  <a:srgbClr val="002060"/>
                </a:solidFill>
                <a:latin typeface="Times New Roman" panose="02020603050405020304" pitchFamily="18" charset="0"/>
                <a:cs typeface="Times New Roman" panose="02020603050405020304" pitchFamily="18" charset="0"/>
              </a:rPr>
              <a:t>This </a:t>
            </a:r>
            <a:r>
              <a:rPr lang="en-US" b="1" dirty="0">
                <a:solidFill>
                  <a:srgbClr val="002060"/>
                </a:solidFill>
                <a:latin typeface="Times New Roman" panose="02020603050405020304" pitchFamily="18" charset="0"/>
                <a:cs typeface="Times New Roman" panose="02020603050405020304" pitchFamily="18" charset="0"/>
              </a:rPr>
              <a:t>is the most used measure of central tendency, because of its mathematical qualities.  It works best if the data </a:t>
            </a:r>
            <a:r>
              <a:rPr lang="en-US" b="1" dirty="0" smtClean="0">
                <a:solidFill>
                  <a:srgbClr val="002060"/>
                </a:solidFill>
                <a:latin typeface="Times New Roman" panose="02020603050405020304" pitchFamily="18" charset="0"/>
                <a:cs typeface="Times New Roman" panose="02020603050405020304" pitchFamily="18" charset="0"/>
              </a:rPr>
              <a:t>is normally distributed. One </a:t>
            </a:r>
            <a:r>
              <a:rPr lang="en-US" b="1" dirty="0">
                <a:solidFill>
                  <a:srgbClr val="002060"/>
                </a:solidFill>
                <a:latin typeface="Times New Roman" panose="02020603050405020304" pitchFamily="18" charset="0"/>
                <a:cs typeface="Times New Roman" panose="02020603050405020304" pitchFamily="18" charset="0"/>
              </a:rPr>
              <a:t>interesting thing about the mean is that it represents the expected value if the distribution of measurements were random! The </a:t>
            </a:r>
            <a:r>
              <a:rPr lang="en-US" b="1" dirty="0" smtClean="0">
                <a:solidFill>
                  <a:srgbClr val="002060"/>
                </a:solidFill>
                <a:latin typeface="Times New Roman" panose="02020603050405020304" pitchFamily="18" charset="0"/>
                <a:cs typeface="Times New Roman" panose="02020603050405020304" pitchFamily="18" charset="0"/>
              </a:rPr>
              <a:t>mean </a:t>
            </a:r>
            <a:r>
              <a:rPr lang="en-US" b="1" dirty="0">
                <a:solidFill>
                  <a:srgbClr val="002060"/>
                </a:solidFill>
                <a:latin typeface="Times New Roman" panose="02020603050405020304" pitchFamily="18" charset="0"/>
                <a:cs typeface="Times New Roman" panose="02020603050405020304" pitchFamily="18" charset="0"/>
              </a:rPr>
              <a:t>for our example is </a:t>
            </a:r>
            <a:r>
              <a:rPr lang="en-US" b="1" dirty="0" smtClean="0">
                <a:solidFill>
                  <a:srgbClr val="002060"/>
                </a:solidFill>
                <a:latin typeface="Times New Roman" panose="02020603050405020304" pitchFamily="18" charset="0"/>
                <a:cs typeface="Times New Roman" panose="02020603050405020304" pitchFamily="18" charset="0"/>
              </a:rPr>
              <a:t>3.03. </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100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476065"/>
            <a:ext cx="10200739" cy="5533577"/>
          </a:xfrm>
        </p:spPr>
        <p:txBody>
          <a:bodyPr>
            <a:normAutofit fontScale="55000" lnSpcReduction="20000"/>
          </a:bodyPr>
          <a:lstStyle/>
          <a:p>
            <a:pPr>
              <a:buFont typeface="Wingdings" panose="05000000000000000000" pitchFamily="2" charset="2"/>
              <a:buChar char="Ø"/>
            </a:pPr>
            <a:r>
              <a:rPr lang="en-US" sz="3800" b="1" dirty="0" smtClean="0">
                <a:solidFill>
                  <a:srgbClr val="FF0000"/>
                </a:solidFill>
                <a:latin typeface="Times New Roman" pitchFamily="18" charset="0"/>
                <a:cs typeface="Times New Roman" pitchFamily="18" charset="0"/>
              </a:rPr>
              <a:t>Acceptable sample size for a given population size</a:t>
            </a:r>
          </a:p>
          <a:p>
            <a:pPr marL="0" indent="0">
              <a:buNone/>
            </a:pPr>
            <a:r>
              <a:rPr lang="en-US" sz="3200" b="1" dirty="0">
                <a:solidFill>
                  <a:srgbClr val="002060"/>
                </a:solidFill>
                <a:latin typeface="Times New Roman" pitchFamily="18" charset="0"/>
                <a:cs typeface="Times New Roman" pitchFamily="18" charset="0"/>
              </a:rPr>
              <a:t>It is highly recommended to find the response rate before proceeding in any analysis</a:t>
            </a:r>
            <a:r>
              <a:rPr lang="en-US" sz="3200" b="1" dirty="0" smtClean="0">
                <a:solidFill>
                  <a:srgbClr val="002060"/>
                </a:solidFill>
                <a:latin typeface="Times New Roman" pitchFamily="18" charset="0"/>
                <a:cs typeface="Times New Roman" pitchFamily="18" charset="0"/>
              </a:rPr>
              <a:t>.</a:t>
            </a:r>
          </a:p>
          <a:p>
            <a:pPr marL="0" indent="0">
              <a:buNone/>
            </a:pPr>
            <a:endParaRPr lang="en-US" sz="3200" b="1" dirty="0">
              <a:solidFill>
                <a:srgbClr val="002060"/>
              </a:solidFill>
              <a:latin typeface="Times New Roman" pitchFamily="18" charset="0"/>
              <a:cs typeface="Times New Roman" pitchFamily="18" charset="0"/>
            </a:endParaRPr>
          </a:p>
          <a:p>
            <a:pPr marL="0" indent="0">
              <a:buNone/>
            </a:pPr>
            <a:r>
              <a:rPr lang="en-US" sz="3400" b="1" i="1" dirty="0" smtClean="0">
                <a:solidFill>
                  <a:srgbClr val="7030A0"/>
                </a:solidFill>
                <a:latin typeface="Times New Roman" pitchFamily="18" charset="0"/>
                <a:cs typeface="Times New Roman" pitchFamily="18" charset="0"/>
              </a:rPr>
              <a:t>Response </a:t>
            </a:r>
            <a:r>
              <a:rPr lang="en-US" sz="3400" b="1" i="1" dirty="0">
                <a:solidFill>
                  <a:srgbClr val="7030A0"/>
                </a:solidFill>
                <a:latin typeface="Times New Roman" pitchFamily="18" charset="0"/>
                <a:cs typeface="Times New Roman" pitchFamily="18" charset="0"/>
              </a:rPr>
              <a:t>rate = ( number of received responses </a:t>
            </a:r>
            <a:r>
              <a:rPr lang="en-US" sz="3400" b="1" i="1" dirty="0" smtClean="0">
                <a:solidFill>
                  <a:srgbClr val="7030A0"/>
                </a:solidFill>
                <a:latin typeface="Times New Roman" pitchFamily="18" charset="0"/>
                <a:cs typeface="Times New Roman" pitchFamily="18" charset="0"/>
              </a:rPr>
              <a:t> / </a:t>
            </a:r>
            <a:r>
              <a:rPr lang="en-US" sz="3400" b="1" i="1" dirty="0">
                <a:solidFill>
                  <a:srgbClr val="7030A0"/>
                </a:solidFill>
                <a:latin typeface="Times New Roman" pitchFamily="18" charset="0"/>
                <a:cs typeface="Times New Roman" pitchFamily="18" charset="0"/>
              </a:rPr>
              <a:t>total number </a:t>
            </a:r>
            <a:r>
              <a:rPr lang="en-US" sz="3400" b="1" i="1" dirty="0" smtClean="0">
                <a:solidFill>
                  <a:srgbClr val="7030A0"/>
                </a:solidFill>
                <a:latin typeface="Times New Roman" pitchFamily="18" charset="0"/>
                <a:cs typeface="Times New Roman" pitchFamily="18" charset="0"/>
              </a:rPr>
              <a:t>of distributed questionnaire </a:t>
            </a:r>
            <a:r>
              <a:rPr lang="en-US" sz="3400" b="1" i="1" dirty="0">
                <a:solidFill>
                  <a:srgbClr val="7030A0"/>
                </a:solidFill>
                <a:latin typeface="Times New Roman" pitchFamily="18" charset="0"/>
                <a:cs typeface="Times New Roman" pitchFamily="18" charset="0"/>
              </a:rPr>
              <a:t>) </a:t>
            </a:r>
            <a:r>
              <a:rPr lang="en-US" sz="3400" b="1" i="1" dirty="0" smtClean="0">
                <a:solidFill>
                  <a:srgbClr val="7030A0"/>
                </a:solidFill>
                <a:latin typeface="Times New Roman" pitchFamily="18" charset="0"/>
                <a:cs typeface="Times New Roman" pitchFamily="18" charset="0"/>
              </a:rPr>
              <a:t>;</a:t>
            </a:r>
          </a:p>
          <a:p>
            <a:pPr marL="0" indent="0">
              <a:buNone/>
            </a:pPr>
            <a:r>
              <a:rPr lang="en-US" sz="3400" b="1" i="1" dirty="0" smtClean="0">
                <a:solidFill>
                  <a:srgbClr val="7030A0"/>
                </a:solidFill>
                <a:latin typeface="Times New Roman" pitchFamily="18" charset="0"/>
                <a:cs typeface="Times New Roman" pitchFamily="18" charset="0"/>
              </a:rPr>
              <a:t>this sample response rate </a:t>
            </a:r>
            <a:r>
              <a:rPr lang="en-US" sz="3400" b="1" i="1" dirty="0">
                <a:solidFill>
                  <a:srgbClr val="7030A0"/>
                </a:solidFill>
                <a:latin typeface="Times New Roman" pitchFamily="18" charset="0"/>
                <a:cs typeface="Times New Roman" pitchFamily="18" charset="0"/>
              </a:rPr>
              <a:t>should be more than </a:t>
            </a:r>
            <a:r>
              <a:rPr lang="en-US" sz="3400" b="1" i="1" dirty="0" smtClean="0">
                <a:solidFill>
                  <a:srgbClr val="7030A0"/>
                </a:solidFill>
                <a:latin typeface="Times New Roman" pitchFamily="18" charset="0"/>
                <a:cs typeface="Times New Roman" pitchFamily="18" charset="0"/>
              </a:rPr>
              <a:t>or equal to 30 </a:t>
            </a:r>
            <a:r>
              <a:rPr lang="en-US" sz="3400" b="1" i="1" dirty="0">
                <a:solidFill>
                  <a:srgbClr val="7030A0"/>
                </a:solidFill>
                <a:latin typeface="Times New Roman" pitchFamily="18" charset="0"/>
                <a:cs typeface="Times New Roman" pitchFamily="18" charset="0"/>
              </a:rPr>
              <a:t>% </a:t>
            </a:r>
            <a:r>
              <a:rPr lang="en-US" sz="3400" b="1" i="1" dirty="0" smtClean="0">
                <a:solidFill>
                  <a:srgbClr val="7030A0"/>
                </a:solidFill>
                <a:latin typeface="Times New Roman" pitchFamily="18" charset="0"/>
                <a:cs typeface="Times New Roman" pitchFamily="18" charset="0"/>
              </a:rPr>
              <a:t>of parent data </a:t>
            </a:r>
            <a:r>
              <a:rPr lang="en-US" sz="3400" b="1" i="1" dirty="0">
                <a:solidFill>
                  <a:srgbClr val="7030A0"/>
                </a:solidFill>
                <a:latin typeface="Times New Roman" pitchFamily="18" charset="0"/>
                <a:cs typeface="Times New Roman" pitchFamily="18" charset="0"/>
              </a:rPr>
              <a:t>( </a:t>
            </a:r>
            <a:r>
              <a:rPr lang="en-US" sz="3400" b="1" i="1" dirty="0" err="1" smtClean="0">
                <a:solidFill>
                  <a:srgbClr val="7030A0"/>
                </a:solidFill>
                <a:latin typeface="Times New Roman" pitchFamily="18" charset="0"/>
                <a:cs typeface="Times New Roman" pitchFamily="18" charset="0"/>
              </a:rPr>
              <a:t>Sekaran</a:t>
            </a:r>
            <a:r>
              <a:rPr lang="en-US" sz="3400" b="1" i="1" dirty="0">
                <a:solidFill>
                  <a:srgbClr val="7030A0"/>
                </a:solidFill>
                <a:latin typeface="Times New Roman" pitchFamily="18" charset="0"/>
                <a:cs typeface="Times New Roman" pitchFamily="18" charset="0"/>
              </a:rPr>
              <a:t>, 2003). </a:t>
            </a:r>
            <a:endParaRPr lang="en-US" sz="3400" b="1" i="1" dirty="0" smtClean="0">
              <a:solidFill>
                <a:srgbClr val="7030A0"/>
              </a:solidFill>
              <a:latin typeface="Times New Roman" pitchFamily="18" charset="0"/>
              <a:cs typeface="Times New Roman" pitchFamily="18" charset="0"/>
            </a:endParaRPr>
          </a:p>
          <a:p>
            <a:pPr marL="0" indent="0">
              <a:buNone/>
            </a:pPr>
            <a:endParaRPr lang="en-US" sz="3400" b="1" i="1" dirty="0" smtClean="0">
              <a:solidFill>
                <a:srgbClr val="7030A0"/>
              </a:solidFill>
              <a:latin typeface="Times New Roman" pitchFamily="18" charset="0"/>
              <a:cs typeface="Times New Roman" pitchFamily="18" charset="0"/>
            </a:endParaRPr>
          </a:p>
          <a:p>
            <a:pPr marL="0" lvl="0" indent="0">
              <a:buNone/>
            </a:pPr>
            <a:r>
              <a:rPr lang="en-US" sz="2900" b="1" dirty="0" smtClean="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Here </a:t>
            </a:r>
            <a:r>
              <a:rPr lang="en-US" sz="3200" b="1" dirty="0">
                <a:solidFill>
                  <a:srgbClr val="002060"/>
                </a:solidFill>
                <a:latin typeface="Times New Roman" pitchFamily="18" charset="0"/>
                <a:cs typeface="Times New Roman" pitchFamily="18" charset="0"/>
              </a:rPr>
              <a:t>are two </a:t>
            </a:r>
            <a:r>
              <a:rPr lang="en-US" sz="3200" b="1" dirty="0" smtClean="0">
                <a:solidFill>
                  <a:srgbClr val="002060"/>
                </a:solidFill>
                <a:latin typeface="Times New Roman" pitchFamily="18" charset="0"/>
                <a:cs typeface="Times New Roman" pitchFamily="18" charset="0"/>
              </a:rPr>
              <a:t>methods </a:t>
            </a:r>
            <a:r>
              <a:rPr lang="en-US" sz="3200" b="1" dirty="0">
                <a:solidFill>
                  <a:srgbClr val="002060"/>
                </a:solidFill>
                <a:latin typeface="Times New Roman" pitchFamily="18" charset="0"/>
                <a:cs typeface="Times New Roman" pitchFamily="18" charset="0"/>
              </a:rPr>
              <a:t>to calculate the required sample size:</a:t>
            </a:r>
          </a:p>
          <a:p>
            <a:pPr marL="0" indent="0">
              <a:buNone/>
            </a:pPr>
            <a:endParaRPr lang="en-US" sz="3400" b="1" i="1" dirty="0">
              <a:solidFill>
                <a:srgbClr val="7030A0"/>
              </a:solidFill>
              <a:latin typeface="Times New Roman" pitchFamily="18" charset="0"/>
              <a:cs typeface="Times New Roman" pitchFamily="18" charset="0"/>
            </a:endParaRPr>
          </a:p>
          <a:p>
            <a:pPr marL="0" indent="0">
              <a:buNone/>
            </a:pPr>
            <a:r>
              <a:rPr lang="en-US" sz="3400" b="1" i="1" dirty="0" smtClean="0">
                <a:solidFill>
                  <a:srgbClr val="7030A0"/>
                </a:solidFill>
                <a:latin typeface="Times New Roman" pitchFamily="18" charset="0"/>
                <a:cs typeface="Times New Roman" pitchFamily="18" charset="0"/>
              </a:rPr>
              <a:t>       1- Calculation Method if population size is known</a:t>
            </a:r>
          </a:p>
          <a:p>
            <a:pPr marL="0" indent="0">
              <a:buNone/>
            </a:pPr>
            <a:endParaRPr lang="en-US" sz="3400" b="1" i="1" dirty="0" smtClean="0">
              <a:solidFill>
                <a:srgbClr val="7030A0"/>
              </a:solidFill>
              <a:latin typeface="Times New Roman" pitchFamily="18" charset="0"/>
              <a:cs typeface="Times New Roman" pitchFamily="18" charset="0"/>
            </a:endParaRPr>
          </a:p>
          <a:p>
            <a:pPr marL="0" marR="0" indent="0">
              <a:lnSpc>
                <a:spcPct val="107000"/>
              </a:lnSpc>
              <a:spcBef>
                <a:spcPts val="0"/>
              </a:spcBef>
              <a:spcAft>
                <a:spcPts val="800"/>
              </a:spcAft>
              <a:buNone/>
            </a:pPr>
            <a:r>
              <a:rPr lang="en-US" sz="3100" i="1" dirty="0" smtClean="0">
                <a:latin typeface="Times New Roman" panose="02020603050405020304" pitchFamily="18" charset="0"/>
                <a:ea typeface="Calibri" panose="020F0502020204030204" pitchFamily="34" charset="0"/>
                <a:cs typeface="Times New Roman" panose="02020603050405020304" pitchFamily="18" charset="0"/>
              </a:rPr>
              <a:t>N = Population size; </a:t>
            </a:r>
            <a:endPar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 = acceptable margin of error for the mean to be </a:t>
            </a:r>
            <a:r>
              <a:rPr lang="en-US"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estimated. 3% is a reasonable figure to be assumed </a:t>
            </a:r>
            <a:r>
              <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as </a:t>
            </a:r>
            <a:r>
              <a:rPr lang="en-US"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margin of error. (</a:t>
            </a:r>
            <a:r>
              <a:rPr lang="en-US" sz="31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Krejcie</a:t>
            </a:r>
            <a:r>
              <a:rPr lang="en-US"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a:t>
            </a:r>
            <a:r>
              <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Morgan,1970</a:t>
            </a:r>
            <a:r>
              <a:rPr lang="en-US"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 = </a:t>
            </a:r>
            <a:r>
              <a:rPr lang="pt-BR"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Percentage </a:t>
            </a:r>
            <a:r>
              <a:rPr lang="pt-BR"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Value </a:t>
            </a:r>
            <a:r>
              <a:rPr lang="pt-BR"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pt-BR" sz="31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pt-BR"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0.5)</a:t>
            </a:r>
            <a:r>
              <a:rPr lang="en-US" sz="31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smtClean="0">
                <a:solidFill>
                  <a:srgbClr val="FF0000"/>
                </a:solidFill>
                <a:latin typeface="Times New Roman" pitchFamily="18" charset="0"/>
                <a:cs typeface="Times New Roman" pitchFamily="18" charset="0"/>
              </a:rPr>
              <a:t>     </a:t>
            </a:r>
          </a:p>
          <a:p>
            <a:pPr marL="0" indent="0">
              <a:lnSpc>
                <a:spcPct val="107000"/>
              </a:lnSpc>
              <a:spcBef>
                <a:spcPts val="0"/>
              </a:spcBef>
              <a:spcAft>
                <a:spcPts val="800"/>
              </a:spcAft>
              <a:buNone/>
            </a:pPr>
            <a:r>
              <a:rPr lang="en-US" sz="3100" i="1" dirty="0">
                <a:latin typeface="Times New Roman" panose="02020603050405020304" pitchFamily="18" charset="0"/>
                <a:ea typeface="Calibri" panose="020F0502020204030204" pitchFamily="34" charset="0"/>
                <a:cs typeface="Times New Roman" panose="02020603050405020304" pitchFamily="18" charset="0"/>
              </a:rPr>
              <a:t>Z =  critical value (acceptable risk); Value of </a:t>
            </a:r>
            <a:r>
              <a:rPr lang="en-US" sz="3100" i="1" dirty="0" smtClean="0">
                <a:latin typeface="Times New Roman" panose="02020603050405020304" pitchFamily="18" charset="0"/>
                <a:ea typeface="Calibri" panose="020F0502020204030204" pitchFamily="34" charset="0"/>
                <a:cs typeface="Times New Roman" panose="02020603050405020304" pitchFamily="18" charset="0"/>
              </a:rPr>
              <a:t> z is </a:t>
            </a:r>
            <a:r>
              <a:rPr lang="en-US" sz="3100" i="1" dirty="0">
                <a:latin typeface="Times New Roman" panose="02020603050405020304" pitchFamily="18" charset="0"/>
                <a:ea typeface="Calibri" panose="020F0502020204030204" pitchFamily="34" charset="0"/>
                <a:cs typeface="Times New Roman" panose="02020603050405020304" pitchFamily="18" charset="0"/>
              </a:rPr>
              <a:t>based on the risk that you choose (α) ; it is determined  </a:t>
            </a:r>
          </a:p>
          <a:p>
            <a:pPr marL="0" indent="0">
              <a:lnSpc>
                <a:spcPct val="107000"/>
              </a:lnSpc>
              <a:spcBef>
                <a:spcPts val="0"/>
              </a:spcBef>
              <a:spcAft>
                <a:spcPts val="800"/>
              </a:spcAft>
              <a:buNone/>
            </a:pPr>
            <a:r>
              <a:rPr lang="en-US" sz="3100" i="1" dirty="0">
                <a:latin typeface="Times New Roman" panose="02020603050405020304" pitchFamily="18" charset="0"/>
                <a:ea typeface="Calibri" panose="020F0502020204030204" pitchFamily="34" charset="0"/>
                <a:cs typeface="Times New Roman" panose="02020603050405020304" pitchFamily="18" charset="0"/>
              </a:rPr>
              <a:t>     through </a:t>
            </a:r>
            <a:r>
              <a:rPr lang="en-US" sz="3100" i="1" dirty="0" smtClean="0">
                <a:latin typeface="Times New Roman" panose="02020603050405020304" pitchFamily="18" charset="0"/>
                <a:ea typeface="Calibri" panose="020F0502020204030204" pitchFamily="34" charset="0"/>
                <a:cs typeface="Times New Roman" panose="02020603050405020304" pitchFamily="18" charset="0"/>
              </a:rPr>
              <a:t>z-Table</a:t>
            </a:r>
            <a:r>
              <a:rPr lang="en-US" sz="3100" i="1" dirty="0">
                <a:latin typeface="Times New Roman" panose="02020603050405020304" pitchFamily="18" charset="0"/>
                <a:ea typeface="Calibri" panose="020F0502020204030204" pitchFamily="34" charset="0"/>
                <a:cs typeface="Times New Roman" panose="02020603050405020304" pitchFamily="18" charset="0"/>
              </a:rPr>
              <a:t>. Recommended values of α are 5% or 1% risk . </a:t>
            </a:r>
          </a:p>
          <a:p>
            <a:pPr marL="0" indent="0">
              <a:lnSpc>
                <a:spcPct val="107000"/>
              </a:lnSpc>
              <a:spcBef>
                <a:spcPts val="0"/>
              </a:spcBef>
              <a:spcAft>
                <a:spcPts val="800"/>
              </a:spcAft>
              <a:buNone/>
            </a:pPr>
            <a:endParaRPr lang="en-US" sz="3100" i="1"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2800" b="1" dirty="0" smtClean="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2405921" y="2551"/>
            <a:ext cx="6629400" cy="868363"/>
          </a:xfrm>
        </p:spPr>
        <p:txBody>
          <a:bodyPr>
            <a:normAutofit fontScale="90000"/>
          </a:bodyPr>
          <a:lstStyle/>
          <a:p>
            <a:pPr lvl="0" algn="l"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2</a:t>
            </a:fld>
            <a:endParaRPr lang="en-US" dirty="0">
              <a:solidFill>
                <a:prstClr val="black">
                  <a:tint val="75000"/>
                </a:prst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30338901"/>
              </p:ext>
            </p:extLst>
          </p:nvPr>
        </p:nvGraphicFramePr>
        <p:xfrm>
          <a:off x="6965221" y="2919599"/>
          <a:ext cx="2786510" cy="1727352"/>
        </p:xfrm>
        <a:graphic>
          <a:graphicData uri="http://schemas.openxmlformats.org/presentationml/2006/ole">
            <mc:AlternateContent xmlns:mc="http://schemas.openxmlformats.org/markup-compatibility/2006">
              <mc:Choice xmlns:v="urn:schemas-microsoft-com:vml" Requires="v">
                <p:oleObj spid="_x0000_s3103" name="Equation" r:id="rId4" imgW="1269720" imgH="787320" progId="Equation.3">
                  <p:embed/>
                </p:oleObj>
              </mc:Choice>
              <mc:Fallback>
                <p:oleObj name="Equation" r:id="rId4" imgW="1269720" imgH="787320" progId="Equation.3">
                  <p:embed/>
                  <p:pic>
                    <p:nvPicPr>
                      <p:cNvPr id="0" name=""/>
                      <p:cNvPicPr/>
                      <p:nvPr/>
                    </p:nvPicPr>
                    <p:blipFill>
                      <a:blip r:embed="rId5"/>
                      <a:stretch>
                        <a:fillRect/>
                      </a:stretch>
                    </p:blipFill>
                    <p:spPr>
                      <a:xfrm>
                        <a:off x="6965221" y="2919599"/>
                        <a:ext cx="2786510" cy="1727352"/>
                      </a:xfrm>
                      <a:prstGeom prst="rect">
                        <a:avLst/>
                      </a:prstGeom>
                    </p:spPr>
                  </p:pic>
                </p:oleObj>
              </mc:Fallback>
            </mc:AlternateContent>
          </a:graphicData>
        </a:graphic>
      </p:graphicFrame>
    </p:spTree>
    <p:extLst>
      <p:ext uri="{BB962C8B-B14F-4D97-AF65-F5344CB8AC3E}">
        <p14:creationId xmlns:p14="http://schemas.microsoft.com/office/powerpoint/2010/main" val="4017898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279515"/>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Standard Deviation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Measuring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20</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896761"/>
            <a:ext cx="2078916" cy="816935"/>
          </a:xfrm>
          <a:prstGeom prst="rect">
            <a:avLst/>
          </a:prstGeom>
        </p:spPr>
      </p:pic>
      <p:sp>
        <p:nvSpPr>
          <p:cNvPr id="3" name="TextBox 2"/>
          <p:cNvSpPr txBox="1"/>
          <p:nvPr/>
        </p:nvSpPr>
        <p:spPr>
          <a:xfrm>
            <a:off x="121986" y="1565985"/>
            <a:ext cx="10032219" cy="1384995"/>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Standard deviation can be difficult to interpret as a single number on its own. Basically, a small standard deviation means that the values in a statistical data set are close to the mean of the data set, on average, and a large standard deviation means that the values in the data set are farther away from the mean, on average.</a:t>
            </a:r>
          </a:p>
        </p:txBody>
      </p:sp>
      <p:sp>
        <p:nvSpPr>
          <p:cNvPr id="8" name="TextBox 7"/>
          <p:cNvSpPr txBox="1"/>
          <p:nvPr/>
        </p:nvSpPr>
        <p:spPr>
          <a:xfrm>
            <a:off x="121988" y="3084292"/>
            <a:ext cx="10032218" cy="738664"/>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The standard deviation measures how concentrated the data are around the mean; the more concentrated, the smaller the standard deviation.</a:t>
            </a:r>
          </a:p>
        </p:txBody>
      </p:sp>
      <p:sp>
        <p:nvSpPr>
          <p:cNvPr id="13" name="TextBox 12"/>
          <p:cNvSpPr txBox="1"/>
          <p:nvPr/>
        </p:nvSpPr>
        <p:spPr>
          <a:xfrm>
            <a:off x="121986" y="3836453"/>
            <a:ext cx="10352089" cy="2031325"/>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A small standard deviation can be a goal in certain situations where the results are restricted, for example, in product manufacturing and quality control. A particular type of car part that has to be 2 centimeters in diameter to fit properly had better not have a very big standard deviation during the manufacturing process. A big standard deviation in this case would mean that lots of parts end up in the trash because they don’t fit right; either that or the cars will have problems down the road</a:t>
            </a:r>
          </a:p>
        </p:txBody>
      </p:sp>
    </p:spTree>
    <p:extLst>
      <p:ext uri="{BB962C8B-B14F-4D97-AF65-F5344CB8AC3E}">
        <p14:creationId xmlns:p14="http://schemas.microsoft.com/office/powerpoint/2010/main" val="4010867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121987" y="1311188"/>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Standard Deviation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497362"/>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Measuring Data</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2263515" y="717491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21</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494758" y="1008322"/>
            <a:ext cx="2078916" cy="816935"/>
          </a:xfrm>
          <a:prstGeom prst="rect">
            <a:avLst/>
          </a:prstGeom>
        </p:spPr>
      </p:pic>
      <p:sp>
        <p:nvSpPr>
          <p:cNvPr id="8" name="TextBox 7"/>
          <p:cNvSpPr txBox="1"/>
          <p:nvPr/>
        </p:nvSpPr>
        <p:spPr>
          <a:xfrm>
            <a:off x="296413" y="2439151"/>
            <a:ext cx="9857793" cy="2677656"/>
          </a:xfrm>
          <a:prstGeom prst="rect">
            <a:avLst/>
          </a:prstGeom>
          <a:noFill/>
        </p:spPr>
        <p:txBody>
          <a:bodyPr wrap="square" rtlCol="0">
            <a:spAutoFit/>
          </a:bodyPr>
          <a:lstStyle/>
          <a:p>
            <a:pPr marL="342900" indent="-342900" algn="just">
              <a:buFont typeface="Wingdings" panose="05000000000000000000" pitchFamily="2" charset="2"/>
              <a:buChar char="§"/>
            </a:pPr>
            <a:r>
              <a:rPr lang="en-US" b="1" dirty="0">
                <a:solidFill>
                  <a:srgbClr val="002060"/>
                </a:solidFill>
                <a:latin typeface="Times New Roman" panose="02020603050405020304" pitchFamily="18" charset="0"/>
                <a:cs typeface="Times New Roman" panose="02020603050405020304" pitchFamily="18" charset="0"/>
              </a:rPr>
              <a:t>But in situations where you just observe and record data, a large standard deviation isn’t necessarily a bad thing; it just reflects a large amount of variation in the group that is being studied. For example, if you look at salaries for everyone in a certain company, including everyone from the student intern to the CEO, the standard deviation may be very large. On the other hand, if you narrow the group down by looking only at the student interns, the standard deviation is smaller, because the individuals within this group have salaries that are less variable. The second data set isn’t better, it’s just less variable.</a:t>
            </a:r>
          </a:p>
        </p:txBody>
      </p:sp>
    </p:spTree>
    <p:extLst>
      <p:ext uri="{BB962C8B-B14F-4D97-AF65-F5344CB8AC3E}">
        <p14:creationId xmlns:p14="http://schemas.microsoft.com/office/powerpoint/2010/main" val="795653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124">
              <a:spcBef>
                <a:spcPct val="20000"/>
              </a:spcBef>
              <a:buClr>
                <a:schemeClr val="folHlink"/>
              </a:buClr>
              <a:buSzPct val="60000"/>
              <a:buFont typeface="Wingdings" panose="05000000000000000000" pitchFamily="2" charset="2"/>
              <a:buChar char="n"/>
              <a:defRPr sz="3088">
                <a:solidFill>
                  <a:schemeClr val="tx1"/>
                </a:solidFill>
                <a:latin typeface="Arial" panose="020B0604020202020204" pitchFamily="34" charset="0"/>
              </a:defRPr>
            </a:lvl1pPr>
            <a:lvl2pPr marL="819325" indent="-315125" defTabSz="940124">
              <a:spcBef>
                <a:spcPct val="20000"/>
              </a:spcBef>
              <a:buClr>
                <a:schemeClr val="hlink"/>
              </a:buClr>
              <a:buSzPct val="55000"/>
              <a:buFont typeface="Wingdings" panose="05000000000000000000" pitchFamily="2" charset="2"/>
              <a:buChar char="n"/>
              <a:defRPr sz="2647">
                <a:solidFill>
                  <a:schemeClr val="tx1"/>
                </a:solidFill>
                <a:latin typeface="Arial" panose="020B0604020202020204" pitchFamily="34" charset="0"/>
              </a:defRPr>
            </a:lvl2pPr>
            <a:lvl3pPr marL="1260500" indent="-252100" defTabSz="940124">
              <a:spcBef>
                <a:spcPct val="20000"/>
              </a:spcBef>
              <a:buClr>
                <a:schemeClr val="accent2"/>
              </a:buClr>
              <a:buSzPct val="50000"/>
              <a:buFont typeface="Wingdings" panose="05000000000000000000" pitchFamily="2" charset="2"/>
              <a:buChar char="n"/>
              <a:defRPr sz="2647">
                <a:solidFill>
                  <a:schemeClr val="tx1"/>
                </a:solidFill>
                <a:latin typeface="Arial" panose="020B0604020202020204" pitchFamily="34" charset="0"/>
              </a:defRPr>
            </a:lvl3pPr>
            <a:lvl4pPr marL="1764701" indent="-252100" defTabSz="940124">
              <a:spcBef>
                <a:spcPct val="20000"/>
              </a:spcBef>
              <a:buClr>
                <a:schemeClr val="folHlink"/>
              </a:buClr>
              <a:buSzPct val="55000"/>
              <a:buFont typeface="Wingdings" panose="05000000000000000000" pitchFamily="2" charset="2"/>
              <a:buChar char="n"/>
              <a:defRPr sz="2206">
                <a:solidFill>
                  <a:schemeClr val="tx1"/>
                </a:solidFill>
                <a:latin typeface="Arial" panose="020B0604020202020204" pitchFamily="34" charset="0"/>
              </a:defRPr>
            </a:lvl4pPr>
            <a:lvl5pPr marL="2268901" indent="-252100" defTabSz="940124">
              <a:spcBef>
                <a:spcPct val="20000"/>
              </a:spcBef>
              <a:buClr>
                <a:srgbClr val="FD2B4E"/>
              </a:buClr>
              <a:buSzPct val="50000"/>
              <a:buFont typeface="Wingdings" panose="05000000000000000000" pitchFamily="2" charset="2"/>
              <a:buChar char="n"/>
              <a:defRPr sz="2206">
                <a:solidFill>
                  <a:schemeClr val="tx1"/>
                </a:solidFill>
                <a:latin typeface="Arial" panose="020B0604020202020204" pitchFamily="34" charset="0"/>
              </a:defRPr>
            </a:lvl5pPr>
            <a:lvl6pPr marL="2773101" indent="-252100" defTabSz="940124"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6pPr>
            <a:lvl7pPr marL="3277301" indent="-252100" defTabSz="940124"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7pPr>
            <a:lvl8pPr marL="3781501" indent="-252100" defTabSz="940124"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8pPr>
            <a:lvl9pPr marL="4285701" indent="-252100" defTabSz="940124"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9pPr>
          </a:lstStyle>
          <a:p>
            <a:pPr>
              <a:spcBef>
                <a:spcPct val="0"/>
              </a:spcBef>
              <a:buClrTx/>
              <a:buSzTx/>
              <a:buFontTx/>
              <a:buNone/>
            </a:pPr>
            <a:r>
              <a:rPr lang="en-US" altLang="en-US" sz="1103">
                <a:solidFill>
                  <a:srgbClr val="000000"/>
                </a:solidFill>
              </a:rPr>
              <a:t>Chap 3-</a:t>
            </a:r>
            <a:fld id="{E6B872B4-9059-4656-AAF3-56FE36B52853}" type="slidenum">
              <a:rPr lang="ar-BH" altLang="en-US" sz="1103">
                <a:solidFill>
                  <a:srgbClr val="000000"/>
                </a:solidFill>
                <a:cs typeface="Arial" panose="020B0604020202020204" pitchFamily="34" charset="0"/>
              </a:rPr>
              <a:pPr>
                <a:spcBef>
                  <a:spcPct val="0"/>
                </a:spcBef>
                <a:buClrTx/>
                <a:buSzTx/>
                <a:buFontTx/>
                <a:buNone/>
              </a:pPr>
              <a:t>22</a:t>
            </a:fld>
            <a:endParaRPr lang="en-US" altLang="en-US" sz="1103">
              <a:solidFill>
                <a:srgbClr val="000000"/>
              </a:solidFill>
            </a:endParaRPr>
          </a:p>
        </p:txBody>
      </p:sp>
      <p:sp>
        <p:nvSpPr>
          <p:cNvPr id="64515" name="Rectangle 2"/>
          <p:cNvSpPr>
            <a:spLocks noGrp="1" noChangeArrowheads="1"/>
          </p:cNvSpPr>
          <p:nvPr>
            <p:ph type="title"/>
          </p:nvPr>
        </p:nvSpPr>
        <p:spPr/>
        <p:txBody>
          <a:bodyPr/>
          <a:lstStyle/>
          <a:p>
            <a:pPr eaLnBrk="1" hangingPunct="1">
              <a:lnSpc>
                <a:spcPct val="80000"/>
              </a:lnSpc>
            </a:pPr>
            <a:r>
              <a:rPr lang="en-US" altLang="en-US" dirty="0" smtClean="0"/>
              <a:t> Standard Deviations</a:t>
            </a:r>
          </a:p>
        </p:txBody>
      </p:sp>
      <p:graphicFrame>
        <p:nvGraphicFramePr>
          <p:cNvPr id="64516" name="Object 3">
            <a:hlinkClick r:id="" action="ppaction://ole?verb=0"/>
          </p:cNvPr>
          <p:cNvGraphicFramePr>
            <a:graphicFrameLocks/>
          </p:cNvGraphicFramePr>
          <p:nvPr/>
        </p:nvGraphicFramePr>
        <p:xfrm>
          <a:off x="5269041" y="3833945"/>
          <a:ext cx="474428" cy="600477"/>
        </p:xfrm>
        <a:graphic>
          <a:graphicData uri="http://schemas.openxmlformats.org/presentationml/2006/ole">
            <mc:AlternateContent xmlns:mc="http://schemas.openxmlformats.org/markup-compatibility/2006">
              <mc:Choice xmlns:v="urn:schemas-microsoft-com:vml" Requires="v">
                <p:oleObj spid="_x0000_s5126" name="Equation" r:id="rId4" imgW="428724" imgH="542628" progId="Equation.DSMT4">
                  <p:embed/>
                </p:oleObj>
              </mc:Choice>
              <mc:Fallback>
                <p:oleObj name="Equation" r:id="rId4" imgW="428724" imgH="542628"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041" y="3833945"/>
                        <a:ext cx="474428" cy="60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7" name="Rectangle 4"/>
          <p:cNvSpPr>
            <a:spLocks noChangeArrowheads="1"/>
          </p:cNvSpPr>
          <p:nvPr/>
        </p:nvSpPr>
        <p:spPr bwMode="auto">
          <a:xfrm>
            <a:off x="7949301" y="2569968"/>
            <a:ext cx="2184823" cy="886517"/>
          </a:xfrm>
          <a:prstGeom prst="rect">
            <a:avLst/>
          </a:prstGeom>
          <a:solidFill>
            <a:srgbClr val="FFFFCC"/>
          </a:solidFill>
          <a:ln w="12700">
            <a:solidFill>
              <a:schemeClr val="tx1"/>
            </a:solidFill>
            <a:miter lim="800000"/>
            <a:headEnd/>
            <a:tailEnd/>
          </a:ln>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2647">
                <a:solidFill>
                  <a:srgbClr val="000000"/>
                </a:solidFill>
              </a:rPr>
              <a:t>Mean = 15.5</a:t>
            </a:r>
          </a:p>
          <a:p>
            <a:pPr defTabSz="1008400" eaLnBrk="0" fontAlgn="base" hangingPunct="0">
              <a:lnSpc>
                <a:spcPct val="30000"/>
              </a:lnSpc>
              <a:spcBef>
                <a:spcPct val="50000"/>
              </a:spcBef>
              <a:spcAft>
                <a:spcPct val="0"/>
              </a:spcAft>
              <a:buClrTx/>
              <a:buSzTx/>
              <a:buNone/>
            </a:pPr>
            <a:r>
              <a:rPr lang="en-US" altLang="en-US" sz="3088">
                <a:solidFill>
                  <a:srgbClr val="000000"/>
                </a:solidFill>
              </a:rPr>
              <a:t>  s  = </a:t>
            </a:r>
            <a:r>
              <a:rPr lang="en-US" altLang="en-US" sz="2647">
                <a:solidFill>
                  <a:srgbClr val="000000"/>
                </a:solidFill>
              </a:rPr>
              <a:t>3.338</a:t>
            </a:r>
            <a:r>
              <a:rPr lang="en-US" altLang="en-US" sz="3088">
                <a:solidFill>
                  <a:srgbClr val="000000"/>
                </a:solidFill>
              </a:rPr>
              <a:t>         </a:t>
            </a:r>
          </a:p>
        </p:txBody>
      </p:sp>
      <p:sp>
        <p:nvSpPr>
          <p:cNvPr id="64518" name="Line 5"/>
          <p:cNvSpPr>
            <a:spLocks noChangeShapeType="1"/>
          </p:cNvSpPr>
          <p:nvPr/>
        </p:nvSpPr>
        <p:spPr bwMode="auto">
          <a:xfrm>
            <a:off x="1603160" y="3126678"/>
            <a:ext cx="57159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008400" eaLnBrk="0" fontAlgn="base" hangingPunct="0">
              <a:spcBef>
                <a:spcPct val="0"/>
              </a:spcBef>
              <a:spcAft>
                <a:spcPct val="0"/>
              </a:spcAft>
            </a:pPr>
            <a:endParaRPr lang="en-US" sz="2647">
              <a:solidFill>
                <a:srgbClr val="000000"/>
              </a:solidFill>
            </a:endParaRPr>
          </a:p>
        </p:txBody>
      </p:sp>
      <p:sp>
        <p:nvSpPr>
          <p:cNvPr id="64519" name="Rectangle 6"/>
          <p:cNvSpPr>
            <a:spLocks noChangeArrowheads="1"/>
          </p:cNvSpPr>
          <p:nvPr/>
        </p:nvSpPr>
        <p:spPr bwMode="auto">
          <a:xfrm>
            <a:off x="1384327" y="3112673"/>
            <a:ext cx="6144816" cy="4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1985" b="1" dirty="0">
                <a:solidFill>
                  <a:srgbClr val="000000"/>
                </a:solidFill>
              </a:rPr>
              <a:t>11    12    13    14    15    16    17    18    19    20   21</a:t>
            </a:r>
          </a:p>
        </p:txBody>
      </p:sp>
      <p:sp>
        <p:nvSpPr>
          <p:cNvPr id="64520" name="Oval 7"/>
          <p:cNvSpPr>
            <a:spLocks noChangeArrowheads="1"/>
          </p:cNvSpPr>
          <p:nvPr/>
        </p:nvSpPr>
        <p:spPr bwMode="auto">
          <a:xfrm>
            <a:off x="1473611"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1" name="Oval 8"/>
          <p:cNvSpPr>
            <a:spLocks noChangeArrowheads="1"/>
          </p:cNvSpPr>
          <p:nvPr/>
        </p:nvSpPr>
        <p:spPr bwMode="auto">
          <a:xfrm>
            <a:off x="2061833"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2" name="Oval 9"/>
          <p:cNvSpPr>
            <a:spLocks noChangeArrowheads="1"/>
          </p:cNvSpPr>
          <p:nvPr/>
        </p:nvSpPr>
        <p:spPr bwMode="auto">
          <a:xfrm>
            <a:off x="2650054"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3" name="Oval 10"/>
          <p:cNvSpPr>
            <a:spLocks noChangeArrowheads="1"/>
          </p:cNvSpPr>
          <p:nvPr/>
        </p:nvSpPr>
        <p:spPr bwMode="auto">
          <a:xfrm>
            <a:off x="4330688"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4" name="Oval 11"/>
          <p:cNvSpPr>
            <a:spLocks noChangeArrowheads="1"/>
          </p:cNvSpPr>
          <p:nvPr/>
        </p:nvSpPr>
        <p:spPr bwMode="auto">
          <a:xfrm>
            <a:off x="4330688" y="262248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5" name="Oval 12"/>
          <p:cNvSpPr>
            <a:spLocks noChangeArrowheads="1"/>
          </p:cNvSpPr>
          <p:nvPr/>
        </p:nvSpPr>
        <p:spPr bwMode="auto">
          <a:xfrm>
            <a:off x="4834878"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6" name="Oval 13"/>
          <p:cNvSpPr>
            <a:spLocks noChangeArrowheads="1"/>
          </p:cNvSpPr>
          <p:nvPr/>
        </p:nvSpPr>
        <p:spPr bwMode="auto">
          <a:xfrm>
            <a:off x="5423099"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7" name="Oval 14"/>
          <p:cNvSpPr>
            <a:spLocks noChangeArrowheads="1"/>
          </p:cNvSpPr>
          <p:nvPr/>
        </p:nvSpPr>
        <p:spPr bwMode="auto">
          <a:xfrm>
            <a:off x="7019701" y="287458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28" name="Rectangle 15"/>
          <p:cNvSpPr>
            <a:spLocks noChangeArrowheads="1"/>
          </p:cNvSpPr>
          <p:nvPr/>
        </p:nvSpPr>
        <p:spPr bwMode="auto">
          <a:xfrm>
            <a:off x="1384327" y="4709275"/>
            <a:ext cx="6060784" cy="4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1985" b="1">
                <a:solidFill>
                  <a:srgbClr val="000000"/>
                </a:solidFill>
              </a:rPr>
              <a:t>11    12    13    14    15    16    17    18    19    20   21</a:t>
            </a:r>
          </a:p>
        </p:txBody>
      </p:sp>
      <p:sp>
        <p:nvSpPr>
          <p:cNvPr id="64529" name="Rectangle 16"/>
          <p:cNvSpPr>
            <a:spLocks noChangeArrowheads="1"/>
          </p:cNvSpPr>
          <p:nvPr/>
        </p:nvSpPr>
        <p:spPr bwMode="auto">
          <a:xfrm>
            <a:off x="1475362" y="3884715"/>
            <a:ext cx="1425037" cy="506349"/>
          </a:xfrm>
          <a:prstGeom prst="rect">
            <a:avLst/>
          </a:prstGeom>
          <a:solidFill>
            <a:srgbClr val="FDE0BD"/>
          </a:solidFill>
          <a:ln w="12700">
            <a:solidFill>
              <a:schemeClr val="tx1"/>
            </a:solidFill>
            <a:miter lim="800000"/>
            <a:headEnd/>
            <a:tailEnd/>
          </a:ln>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2647">
                <a:solidFill>
                  <a:srgbClr val="000000"/>
                </a:solidFill>
              </a:rPr>
              <a:t>Data B</a:t>
            </a:r>
          </a:p>
        </p:txBody>
      </p:sp>
      <p:sp>
        <p:nvSpPr>
          <p:cNvPr id="64530" name="Rectangle 17"/>
          <p:cNvSpPr>
            <a:spLocks noChangeArrowheads="1"/>
          </p:cNvSpPr>
          <p:nvPr/>
        </p:nvSpPr>
        <p:spPr bwMode="auto">
          <a:xfrm>
            <a:off x="1475362" y="2204081"/>
            <a:ext cx="1425037" cy="506349"/>
          </a:xfrm>
          <a:prstGeom prst="rect">
            <a:avLst/>
          </a:prstGeom>
          <a:solidFill>
            <a:srgbClr val="FFFFCC"/>
          </a:solidFill>
          <a:ln w="12700">
            <a:solidFill>
              <a:schemeClr val="tx1"/>
            </a:solidFill>
            <a:miter lim="800000"/>
            <a:headEnd/>
            <a:tailEnd/>
          </a:ln>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2647" dirty="0">
                <a:solidFill>
                  <a:srgbClr val="000000"/>
                </a:solidFill>
              </a:rPr>
              <a:t>Data A</a:t>
            </a:r>
          </a:p>
        </p:txBody>
      </p:sp>
      <p:sp>
        <p:nvSpPr>
          <p:cNvPr id="64531" name="Line 18"/>
          <p:cNvSpPr>
            <a:spLocks noChangeShapeType="1"/>
          </p:cNvSpPr>
          <p:nvPr/>
        </p:nvSpPr>
        <p:spPr bwMode="auto">
          <a:xfrm>
            <a:off x="1576899" y="4723280"/>
            <a:ext cx="57159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008400" eaLnBrk="0" fontAlgn="base" hangingPunct="0">
              <a:spcBef>
                <a:spcPct val="0"/>
              </a:spcBef>
              <a:spcAft>
                <a:spcPct val="0"/>
              </a:spcAft>
            </a:pPr>
            <a:endParaRPr lang="en-US" sz="2647">
              <a:solidFill>
                <a:srgbClr val="000000"/>
              </a:solidFill>
            </a:endParaRPr>
          </a:p>
        </p:txBody>
      </p:sp>
      <p:sp>
        <p:nvSpPr>
          <p:cNvPr id="64532" name="Oval 19"/>
          <p:cNvSpPr>
            <a:spLocks noChangeArrowheads="1"/>
          </p:cNvSpPr>
          <p:nvPr/>
        </p:nvSpPr>
        <p:spPr bwMode="auto">
          <a:xfrm>
            <a:off x="3742466" y="4471185"/>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3" name="Oval 20"/>
          <p:cNvSpPr>
            <a:spLocks noChangeArrowheads="1"/>
          </p:cNvSpPr>
          <p:nvPr/>
        </p:nvSpPr>
        <p:spPr bwMode="auto">
          <a:xfrm>
            <a:off x="4330688" y="4471185"/>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4" name="Oval 21"/>
          <p:cNvSpPr>
            <a:spLocks noChangeArrowheads="1"/>
          </p:cNvSpPr>
          <p:nvPr/>
        </p:nvSpPr>
        <p:spPr bwMode="auto">
          <a:xfrm>
            <a:off x="3742466" y="4219090"/>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5" name="Oval 22"/>
          <p:cNvSpPr>
            <a:spLocks noChangeArrowheads="1"/>
          </p:cNvSpPr>
          <p:nvPr/>
        </p:nvSpPr>
        <p:spPr bwMode="auto">
          <a:xfrm>
            <a:off x="4330688" y="4219090"/>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6" name="Oval 23"/>
          <p:cNvSpPr>
            <a:spLocks noChangeArrowheads="1"/>
          </p:cNvSpPr>
          <p:nvPr/>
        </p:nvSpPr>
        <p:spPr bwMode="auto">
          <a:xfrm>
            <a:off x="3742466" y="3966995"/>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7" name="Oval 24"/>
          <p:cNvSpPr>
            <a:spLocks noChangeArrowheads="1"/>
          </p:cNvSpPr>
          <p:nvPr/>
        </p:nvSpPr>
        <p:spPr bwMode="auto">
          <a:xfrm>
            <a:off x="4330688" y="3966995"/>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8" name="Oval 25"/>
          <p:cNvSpPr>
            <a:spLocks noChangeArrowheads="1"/>
          </p:cNvSpPr>
          <p:nvPr/>
        </p:nvSpPr>
        <p:spPr bwMode="auto">
          <a:xfrm>
            <a:off x="3238276" y="4471185"/>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39" name="Oval 26"/>
          <p:cNvSpPr>
            <a:spLocks noChangeArrowheads="1"/>
          </p:cNvSpPr>
          <p:nvPr/>
        </p:nvSpPr>
        <p:spPr bwMode="auto">
          <a:xfrm>
            <a:off x="4834878" y="4471185"/>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0" name="Rectangle 27"/>
          <p:cNvSpPr>
            <a:spLocks noChangeArrowheads="1"/>
          </p:cNvSpPr>
          <p:nvPr/>
        </p:nvSpPr>
        <p:spPr bwMode="auto">
          <a:xfrm>
            <a:off x="7954554" y="4219091"/>
            <a:ext cx="2179571" cy="981607"/>
          </a:xfrm>
          <a:prstGeom prst="rect">
            <a:avLst/>
          </a:prstGeom>
          <a:solidFill>
            <a:srgbClr val="FDE0BD"/>
          </a:solidFill>
          <a:ln w="12700">
            <a:solidFill>
              <a:schemeClr val="tx1"/>
            </a:solidFill>
            <a:miter lim="800000"/>
            <a:headEnd/>
            <a:tailEnd/>
          </a:ln>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2647">
                <a:solidFill>
                  <a:srgbClr val="000000"/>
                </a:solidFill>
              </a:rPr>
              <a:t>Mean = 15.5</a:t>
            </a:r>
          </a:p>
          <a:p>
            <a:pPr defTabSz="1008400" eaLnBrk="0" fontAlgn="base" hangingPunct="0">
              <a:lnSpc>
                <a:spcPct val="50000"/>
              </a:lnSpc>
              <a:spcBef>
                <a:spcPct val="50000"/>
              </a:spcBef>
              <a:spcAft>
                <a:spcPct val="0"/>
              </a:spcAft>
              <a:buClrTx/>
              <a:buSzTx/>
              <a:buNone/>
            </a:pPr>
            <a:r>
              <a:rPr lang="en-US" altLang="en-US" sz="3088">
                <a:solidFill>
                  <a:srgbClr val="000000"/>
                </a:solidFill>
              </a:rPr>
              <a:t>  s = </a:t>
            </a:r>
            <a:r>
              <a:rPr lang="en-US" altLang="en-US" sz="2647">
                <a:solidFill>
                  <a:srgbClr val="000000"/>
                </a:solidFill>
              </a:rPr>
              <a:t>.9258</a:t>
            </a:r>
          </a:p>
        </p:txBody>
      </p:sp>
      <p:sp>
        <p:nvSpPr>
          <p:cNvPr id="64541" name="Rectangle 28"/>
          <p:cNvSpPr>
            <a:spLocks noChangeArrowheads="1"/>
          </p:cNvSpPr>
          <p:nvPr/>
        </p:nvSpPr>
        <p:spPr bwMode="auto">
          <a:xfrm>
            <a:off x="1384327" y="6403914"/>
            <a:ext cx="6312879" cy="4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1985" b="1">
                <a:solidFill>
                  <a:srgbClr val="000000"/>
                </a:solidFill>
              </a:rPr>
              <a:t>11    12    13    14    15    16    17    18    19    20   21</a:t>
            </a:r>
          </a:p>
        </p:txBody>
      </p:sp>
      <p:sp>
        <p:nvSpPr>
          <p:cNvPr id="64542" name="Line 29"/>
          <p:cNvSpPr>
            <a:spLocks noChangeShapeType="1"/>
          </p:cNvSpPr>
          <p:nvPr/>
        </p:nvSpPr>
        <p:spPr bwMode="auto">
          <a:xfrm>
            <a:off x="1576899" y="6403913"/>
            <a:ext cx="57159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defTabSz="1008400" eaLnBrk="0" fontAlgn="base" hangingPunct="0">
              <a:spcBef>
                <a:spcPct val="0"/>
              </a:spcBef>
              <a:spcAft>
                <a:spcPct val="0"/>
              </a:spcAft>
            </a:pPr>
            <a:endParaRPr lang="en-US" sz="2647">
              <a:solidFill>
                <a:srgbClr val="000000"/>
              </a:solidFill>
            </a:endParaRPr>
          </a:p>
        </p:txBody>
      </p:sp>
      <p:sp>
        <p:nvSpPr>
          <p:cNvPr id="64543" name="Oval 30"/>
          <p:cNvSpPr>
            <a:spLocks noChangeArrowheads="1"/>
          </p:cNvSpPr>
          <p:nvPr/>
        </p:nvSpPr>
        <p:spPr bwMode="auto">
          <a:xfrm>
            <a:off x="1473611" y="615181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4" name="Oval 31"/>
          <p:cNvSpPr>
            <a:spLocks noChangeArrowheads="1"/>
          </p:cNvSpPr>
          <p:nvPr/>
        </p:nvSpPr>
        <p:spPr bwMode="auto">
          <a:xfrm>
            <a:off x="1473611" y="589972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5" name="Oval 32"/>
          <p:cNvSpPr>
            <a:spLocks noChangeArrowheads="1"/>
          </p:cNvSpPr>
          <p:nvPr/>
        </p:nvSpPr>
        <p:spPr bwMode="auto">
          <a:xfrm>
            <a:off x="1473611" y="564762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6" name="Oval 33"/>
          <p:cNvSpPr>
            <a:spLocks noChangeArrowheads="1"/>
          </p:cNvSpPr>
          <p:nvPr/>
        </p:nvSpPr>
        <p:spPr bwMode="auto">
          <a:xfrm>
            <a:off x="6515511" y="615181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7" name="Oval 34"/>
          <p:cNvSpPr>
            <a:spLocks noChangeArrowheads="1"/>
          </p:cNvSpPr>
          <p:nvPr/>
        </p:nvSpPr>
        <p:spPr bwMode="auto">
          <a:xfrm>
            <a:off x="6515511" y="5899723"/>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8" name="Oval 35"/>
          <p:cNvSpPr>
            <a:spLocks noChangeArrowheads="1"/>
          </p:cNvSpPr>
          <p:nvPr/>
        </p:nvSpPr>
        <p:spPr bwMode="auto">
          <a:xfrm>
            <a:off x="6515511" y="564762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49" name="Oval 36"/>
          <p:cNvSpPr>
            <a:spLocks noChangeArrowheads="1"/>
          </p:cNvSpPr>
          <p:nvPr/>
        </p:nvSpPr>
        <p:spPr bwMode="auto">
          <a:xfrm>
            <a:off x="2061833" y="615181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50" name="Oval 37"/>
          <p:cNvSpPr>
            <a:spLocks noChangeArrowheads="1"/>
          </p:cNvSpPr>
          <p:nvPr/>
        </p:nvSpPr>
        <p:spPr bwMode="auto">
          <a:xfrm>
            <a:off x="6011321" y="6151818"/>
            <a:ext cx="252095" cy="252095"/>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0"/>
              </a:spcBef>
              <a:spcAft>
                <a:spcPct val="0"/>
              </a:spcAft>
              <a:buClrTx/>
              <a:buSzTx/>
              <a:buNone/>
            </a:pPr>
            <a:endParaRPr lang="en-US" altLang="en-US" sz="2647">
              <a:solidFill>
                <a:srgbClr val="000000"/>
              </a:solidFill>
            </a:endParaRPr>
          </a:p>
        </p:txBody>
      </p:sp>
      <p:sp>
        <p:nvSpPr>
          <p:cNvPr id="64551" name="Rectangle 38"/>
          <p:cNvSpPr>
            <a:spLocks noChangeArrowheads="1"/>
          </p:cNvSpPr>
          <p:nvPr/>
        </p:nvSpPr>
        <p:spPr bwMode="auto">
          <a:xfrm>
            <a:off x="7954554" y="5899724"/>
            <a:ext cx="2179571" cy="900110"/>
          </a:xfrm>
          <a:prstGeom prst="rect">
            <a:avLst/>
          </a:prstGeom>
          <a:solidFill>
            <a:srgbClr val="E5FFFF"/>
          </a:solidFill>
          <a:ln w="12700">
            <a:solidFill>
              <a:schemeClr val="tx1"/>
            </a:solidFill>
            <a:miter lim="800000"/>
            <a:headEnd/>
            <a:tailEnd/>
          </a:ln>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lnSpc>
                <a:spcPct val="80000"/>
              </a:lnSpc>
              <a:spcBef>
                <a:spcPct val="50000"/>
              </a:spcBef>
              <a:spcAft>
                <a:spcPct val="0"/>
              </a:spcAft>
              <a:buClrTx/>
              <a:buSzTx/>
              <a:buNone/>
            </a:pPr>
            <a:r>
              <a:rPr lang="en-US" altLang="en-US" sz="2647">
                <a:solidFill>
                  <a:srgbClr val="000000"/>
                </a:solidFill>
              </a:rPr>
              <a:t>Mean = 15.5</a:t>
            </a:r>
          </a:p>
          <a:p>
            <a:pPr defTabSz="1008400" eaLnBrk="0" fontAlgn="base" hangingPunct="0">
              <a:lnSpc>
                <a:spcPct val="50000"/>
              </a:lnSpc>
              <a:spcBef>
                <a:spcPct val="50000"/>
              </a:spcBef>
              <a:spcAft>
                <a:spcPct val="0"/>
              </a:spcAft>
              <a:buClrTx/>
              <a:buSzTx/>
              <a:buNone/>
            </a:pPr>
            <a:r>
              <a:rPr lang="en-US" altLang="en-US" sz="3088">
                <a:solidFill>
                  <a:srgbClr val="000000"/>
                </a:solidFill>
              </a:rPr>
              <a:t>  s = </a:t>
            </a:r>
            <a:r>
              <a:rPr lang="en-US" altLang="en-US" sz="2647">
                <a:solidFill>
                  <a:srgbClr val="000000"/>
                </a:solidFill>
              </a:rPr>
              <a:t>4.57</a:t>
            </a:r>
          </a:p>
        </p:txBody>
      </p:sp>
      <p:sp>
        <p:nvSpPr>
          <p:cNvPr id="64552" name="Rectangle 39"/>
          <p:cNvSpPr>
            <a:spLocks noChangeArrowheads="1"/>
          </p:cNvSpPr>
          <p:nvPr/>
        </p:nvSpPr>
        <p:spPr bwMode="auto">
          <a:xfrm>
            <a:off x="1979552" y="5481316"/>
            <a:ext cx="1425037" cy="506349"/>
          </a:xfrm>
          <a:prstGeom prst="rect">
            <a:avLst/>
          </a:prstGeom>
          <a:solidFill>
            <a:srgbClr val="E5FFFF"/>
          </a:solidFill>
          <a:ln w="12700">
            <a:solidFill>
              <a:schemeClr val="tx1"/>
            </a:solidFill>
            <a:miter lim="800000"/>
            <a:headEnd/>
            <a:tailEnd/>
          </a:ln>
        </p:spPr>
        <p:txBody>
          <a:bodyPr lIns="99788" tIns="49018" rIns="99788" bIns="49018">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eaLnBrk="0" fontAlgn="base" hangingPunct="0">
              <a:spcBef>
                <a:spcPct val="50000"/>
              </a:spcBef>
              <a:spcAft>
                <a:spcPct val="0"/>
              </a:spcAft>
              <a:buClrTx/>
              <a:buSzTx/>
              <a:buNone/>
            </a:pPr>
            <a:r>
              <a:rPr lang="en-US" altLang="en-US" sz="2647">
                <a:solidFill>
                  <a:srgbClr val="000000"/>
                </a:solidFill>
              </a:rPr>
              <a:t>Data C</a:t>
            </a:r>
          </a:p>
        </p:txBody>
      </p:sp>
      <p:sp>
        <p:nvSpPr>
          <p:cNvPr id="64553" name="Line 40"/>
          <p:cNvSpPr>
            <a:spLocks noChangeShapeType="1"/>
          </p:cNvSpPr>
          <p:nvPr/>
        </p:nvSpPr>
        <p:spPr bwMode="auto">
          <a:xfrm>
            <a:off x="4167876" y="2268855"/>
            <a:ext cx="0" cy="453771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pPr defTabSz="1008400" eaLnBrk="0" fontAlgn="base" hangingPunct="0">
              <a:spcBef>
                <a:spcPct val="0"/>
              </a:spcBef>
              <a:spcAft>
                <a:spcPct val="0"/>
              </a:spcAft>
            </a:pPr>
            <a:endParaRPr lang="en-US" sz="2647">
              <a:solidFill>
                <a:srgbClr val="000000"/>
              </a:solidFill>
            </a:endParaRPr>
          </a:p>
        </p:txBody>
      </p:sp>
      <p:sp>
        <p:nvSpPr>
          <p:cNvPr id="64554" name="Text Box 41"/>
          <p:cNvSpPr txBox="1">
            <a:spLocks noChangeArrowheads="1"/>
          </p:cNvSpPr>
          <p:nvPr/>
        </p:nvSpPr>
        <p:spPr bwMode="auto">
          <a:xfrm>
            <a:off x="5680446" y="1596602"/>
            <a:ext cx="4201583" cy="90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sz="2000">
                <a:solidFill>
                  <a:schemeClr val="tx1"/>
                </a:solidFill>
                <a:latin typeface="Arial" panose="020B0604020202020204" pitchFamily="34" charset="0"/>
              </a:defRPr>
            </a:lvl9pPr>
          </a:lstStyle>
          <a:p>
            <a:pPr defTabSz="1008400" fontAlgn="base">
              <a:spcBef>
                <a:spcPct val="50000"/>
              </a:spcBef>
              <a:spcAft>
                <a:spcPct val="0"/>
              </a:spcAft>
              <a:buClrTx/>
              <a:buSzTx/>
              <a:buNone/>
            </a:pPr>
            <a:r>
              <a:rPr lang="en-US" altLang="en-US" sz="2647">
                <a:solidFill>
                  <a:srgbClr val="000000"/>
                </a:solidFill>
              </a:rPr>
              <a:t>Same mean, but different standard deviations:</a:t>
            </a:r>
          </a:p>
        </p:txBody>
      </p:sp>
      <p:sp>
        <p:nvSpPr>
          <p:cNvPr id="64555" name="Footer Placeholder 4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088">
                <a:solidFill>
                  <a:schemeClr val="tx1"/>
                </a:solidFill>
                <a:latin typeface="Arial" panose="020B0604020202020204" pitchFamily="34" charset="0"/>
              </a:defRPr>
            </a:lvl1pPr>
            <a:lvl2pPr marL="819325" indent="-315125">
              <a:spcBef>
                <a:spcPct val="20000"/>
              </a:spcBef>
              <a:buClr>
                <a:schemeClr val="hlink"/>
              </a:buClr>
              <a:buSzPct val="55000"/>
              <a:buFont typeface="Wingdings" panose="05000000000000000000" pitchFamily="2" charset="2"/>
              <a:buChar char="n"/>
              <a:defRPr sz="2647">
                <a:solidFill>
                  <a:schemeClr val="tx1"/>
                </a:solidFill>
                <a:latin typeface="Arial" panose="020B0604020202020204" pitchFamily="34" charset="0"/>
              </a:defRPr>
            </a:lvl2pPr>
            <a:lvl3pPr marL="1260500" indent="-252100">
              <a:spcBef>
                <a:spcPct val="20000"/>
              </a:spcBef>
              <a:buClr>
                <a:schemeClr val="accent2"/>
              </a:buClr>
              <a:buSzPct val="50000"/>
              <a:buFont typeface="Wingdings" panose="05000000000000000000" pitchFamily="2" charset="2"/>
              <a:buChar char="n"/>
              <a:defRPr sz="2647">
                <a:solidFill>
                  <a:schemeClr val="tx1"/>
                </a:solidFill>
                <a:latin typeface="Arial" panose="020B0604020202020204" pitchFamily="34" charset="0"/>
              </a:defRPr>
            </a:lvl3pPr>
            <a:lvl4pPr marL="1764701" indent="-252100">
              <a:spcBef>
                <a:spcPct val="20000"/>
              </a:spcBef>
              <a:buClr>
                <a:schemeClr val="folHlink"/>
              </a:buClr>
              <a:buSzPct val="55000"/>
              <a:buFont typeface="Wingdings" panose="05000000000000000000" pitchFamily="2" charset="2"/>
              <a:buChar char="n"/>
              <a:defRPr sz="2206">
                <a:solidFill>
                  <a:schemeClr val="tx1"/>
                </a:solidFill>
                <a:latin typeface="Arial" panose="020B0604020202020204" pitchFamily="34" charset="0"/>
              </a:defRPr>
            </a:lvl4pPr>
            <a:lvl5pPr marL="2268901" indent="-252100">
              <a:spcBef>
                <a:spcPct val="20000"/>
              </a:spcBef>
              <a:buClr>
                <a:srgbClr val="FD2B4E"/>
              </a:buClr>
              <a:buSzPct val="50000"/>
              <a:buFont typeface="Wingdings" panose="05000000000000000000" pitchFamily="2" charset="2"/>
              <a:buChar char="n"/>
              <a:defRPr sz="2206">
                <a:solidFill>
                  <a:schemeClr val="tx1"/>
                </a:solidFill>
                <a:latin typeface="Arial" panose="020B0604020202020204" pitchFamily="34" charset="0"/>
              </a:defRPr>
            </a:lvl5pPr>
            <a:lvl6pPr marL="2773101" indent="-252100"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6pPr>
            <a:lvl7pPr marL="3277301" indent="-252100"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7pPr>
            <a:lvl8pPr marL="3781501" indent="-252100"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8pPr>
            <a:lvl9pPr marL="4285701" indent="-252100" eaLnBrk="0" fontAlgn="base" hangingPunct="0">
              <a:spcBef>
                <a:spcPct val="20000"/>
              </a:spcBef>
              <a:spcAft>
                <a:spcPct val="0"/>
              </a:spcAft>
              <a:buClr>
                <a:srgbClr val="FD2B4E"/>
              </a:buClr>
              <a:buSzPct val="50000"/>
              <a:buFont typeface="Wingdings" panose="05000000000000000000" pitchFamily="2" charset="2"/>
              <a:buChar char="n"/>
              <a:defRPr sz="2206">
                <a:solidFill>
                  <a:schemeClr val="tx1"/>
                </a:solidFill>
                <a:latin typeface="Arial" panose="020B0604020202020204" pitchFamily="34" charset="0"/>
              </a:defRPr>
            </a:lvl9pPr>
          </a:lstStyle>
          <a:p>
            <a:pPr>
              <a:spcBef>
                <a:spcPct val="0"/>
              </a:spcBef>
              <a:buClrTx/>
              <a:buSzTx/>
              <a:buFontTx/>
              <a:buNone/>
            </a:pPr>
            <a:r>
              <a:rPr lang="en-US" altLang="en-US" sz="1103">
                <a:solidFill>
                  <a:srgbClr val="000000"/>
                </a:solidFill>
              </a:rPr>
              <a:t>Dr Saeed Hajjar</a:t>
            </a:r>
          </a:p>
        </p:txBody>
      </p:sp>
    </p:spTree>
    <p:extLst>
      <p:ext uri="{BB962C8B-B14F-4D97-AF65-F5344CB8AC3E}">
        <p14:creationId xmlns:p14="http://schemas.microsoft.com/office/powerpoint/2010/main" val="4209674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117841"/>
            <a:ext cx="10200739" cy="5891801"/>
          </a:xfrm>
        </p:spPr>
        <p:txBody>
          <a:bodyPr>
            <a:normAutofit fontScale="92500" lnSpcReduction="10000"/>
          </a:bodyPr>
          <a:lstStyle/>
          <a:p>
            <a:pPr>
              <a:buFont typeface="Wingdings" panose="05000000000000000000" pitchFamily="2" charset="2"/>
              <a:buChar char="Ø"/>
            </a:pPr>
            <a:r>
              <a:rPr lang="en-US" sz="2000" b="1" dirty="0" smtClean="0">
                <a:solidFill>
                  <a:srgbClr val="FF0000"/>
                </a:solidFill>
                <a:latin typeface="Times New Roman" pitchFamily="18" charset="0"/>
                <a:cs typeface="Times New Roman" pitchFamily="18" charset="0"/>
              </a:rPr>
              <a:t>Descriptive statistics</a:t>
            </a:r>
            <a:endParaRPr lang="en-US" sz="2000" b="1" dirty="0">
              <a:solidFill>
                <a:srgbClr val="FF0000"/>
              </a:solidFill>
              <a:latin typeface="Times New Roman" pitchFamily="18" charset="0"/>
              <a:cs typeface="Times New Roman" pitchFamily="18" charset="0"/>
            </a:endParaRPr>
          </a:p>
          <a:p>
            <a:pPr marL="0" indent="0">
              <a:buNone/>
            </a:pPr>
            <a:endParaRPr lang="en-US" sz="2000" b="1" dirty="0" smtClean="0">
              <a:solidFill>
                <a:srgbClr val="FF0000"/>
              </a:solidFill>
              <a:latin typeface="Times New Roman" pitchFamily="18" charset="0"/>
              <a:cs typeface="Times New Roman" pitchFamily="18" charset="0"/>
            </a:endParaRPr>
          </a:p>
          <a:p>
            <a:pPr marL="0" indent="0">
              <a:buNone/>
            </a:pPr>
            <a:endParaRPr lang="en-US" sz="2000" b="1" dirty="0">
              <a:solidFill>
                <a:srgbClr val="FF0000"/>
              </a:solidFill>
              <a:latin typeface="Times New Roman" pitchFamily="18" charset="0"/>
              <a:cs typeface="Times New Roman" pitchFamily="18" charset="0"/>
            </a:endParaRPr>
          </a:p>
          <a:p>
            <a:pPr marL="0" indent="0">
              <a:buNone/>
            </a:pPr>
            <a:endParaRPr lang="en-US" sz="2000" b="1" dirty="0" smtClean="0">
              <a:solidFill>
                <a:srgbClr val="FF0000"/>
              </a:solidFill>
              <a:latin typeface="Times New Roman" pitchFamily="18" charset="0"/>
              <a:cs typeface="Times New Roman" pitchFamily="18" charset="0"/>
            </a:endParaRPr>
          </a:p>
          <a:p>
            <a:pPr marL="0" indent="0">
              <a:buNone/>
            </a:pPr>
            <a:endParaRPr lang="en-US" sz="2000" b="1" dirty="0">
              <a:solidFill>
                <a:srgbClr val="FF0000"/>
              </a:solidFill>
              <a:latin typeface="Times New Roman" pitchFamily="18" charset="0"/>
              <a:cs typeface="Times New Roman" pitchFamily="18" charset="0"/>
            </a:endParaRPr>
          </a:p>
          <a:p>
            <a:pPr marL="0" indent="0">
              <a:buNone/>
            </a:pPr>
            <a:endParaRPr lang="en-US" sz="2000" b="1" dirty="0" smtClean="0">
              <a:solidFill>
                <a:srgbClr val="FF0000"/>
              </a:solidFill>
              <a:latin typeface="Times New Roman" pitchFamily="18" charset="0"/>
              <a:cs typeface="Times New Roman" pitchFamily="18" charset="0"/>
            </a:endParaRPr>
          </a:p>
          <a:p>
            <a:pPr marL="0" indent="0">
              <a:buNone/>
            </a:pPr>
            <a:endParaRPr lang="en-US" sz="2000" b="1" dirty="0">
              <a:solidFill>
                <a:srgbClr val="FF0000"/>
              </a:solidFill>
              <a:latin typeface="Times New Roman" pitchFamily="18" charset="0"/>
              <a:cs typeface="Times New Roman" pitchFamily="18" charset="0"/>
            </a:endParaRPr>
          </a:p>
          <a:p>
            <a:pPr marL="0" indent="0">
              <a:buNone/>
            </a:pPr>
            <a:endParaRPr lang="en-US" sz="2000" b="1" dirty="0" smtClean="0">
              <a:solidFill>
                <a:srgbClr val="FF0000"/>
              </a:solidFill>
              <a:latin typeface="Times New Roman" pitchFamily="18" charset="0"/>
              <a:cs typeface="Times New Roman" pitchFamily="18" charset="0"/>
            </a:endParaRPr>
          </a:p>
          <a:p>
            <a:pPr marL="0" indent="0">
              <a:buNone/>
            </a:pPr>
            <a:endParaRPr lang="en-US" sz="2000" b="1" dirty="0">
              <a:solidFill>
                <a:srgbClr val="FF0000"/>
              </a:solidFill>
              <a:latin typeface="Times New Roman" pitchFamily="18" charset="0"/>
              <a:cs typeface="Times New Roman" pitchFamily="18" charset="0"/>
            </a:endParaRPr>
          </a:p>
          <a:p>
            <a:pPr marL="0" indent="0">
              <a:buNone/>
            </a:pPr>
            <a:endParaRPr lang="en-US" sz="2000" b="1" dirty="0" smtClean="0">
              <a:solidFill>
                <a:srgbClr val="FF0000"/>
              </a:solidFill>
              <a:latin typeface="Times New Roman" pitchFamily="18" charset="0"/>
              <a:cs typeface="Times New Roman" pitchFamily="18" charset="0"/>
            </a:endParaRPr>
          </a:p>
          <a:p>
            <a:pPr marL="0" indent="0">
              <a:buNone/>
            </a:pPr>
            <a:r>
              <a:rPr lang="en-US" sz="2000" b="1" dirty="0" smtClean="0">
                <a:solidFill>
                  <a:srgbClr val="FF000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Shows the </a:t>
            </a:r>
            <a:r>
              <a:rPr lang="en-US" sz="2000" b="1" dirty="0">
                <a:solidFill>
                  <a:srgbClr val="002060"/>
                </a:solidFill>
                <a:latin typeface="Times New Roman" pitchFamily="18" charset="0"/>
                <a:cs typeface="Times New Roman" pitchFamily="18" charset="0"/>
              </a:rPr>
              <a:t>perceptions of respondents to variables.</a:t>
            </a:r>
          </a:p>
          <a:p>
            <a:pPr marL="0" lvl="0" indent="0">
              <a:buNone/>
            </a:pPr>
            <a:r>
              <a:rPr lang="en-US" sz="2600" b="1" i="1" dirty="0" smtClean="0">
                <a:solidFill>
                  <a:srgbClr val="FF0000"/>
                </a:solidFill>
                <a:latin typeface="Times New Roman" pitchFamily="18" charset="0"/>
                <a:cs typeface="Times New Roman" pitchFamily="18" charset="0"/>
              </a:rPr>
              <a:t> As </a:t>
            </a:r>
            <a:r>
              <a:rPr lang="en-US" sz="2600" b="1" i="1" dirty="0">
                <a:solidFill>
                  <a:srgbClr val="FF0000"/>
                </a:solidFill>
                <a:latin typeface="Times New Roman" pitchFamily="18" charset="0"/>
                <a:cs typeface="Times New Roman" pitchFamily="18" charset="0"/>
              </a:rPr>
              <a:t>shown, Respondents revealed that </a:t>
            </a:r>
            <a:r>
              <a:rPr lang="en-US" sz="2600" b="1" i="1" dirty="0" smtClean="0">
                <a:solidFill>
                  <a:srgbClr val="FF0000"/>
                </a:solidFill>
                <a:latin typeface="Times New Roman" pitchFamily="18" charset="0"/>
                <a:cs typeface="Times New Roman" pitchFamily="18" charset="0"/>
              </a:rPr>
              <a:t>SS is the first important factor that may lead to influence the dependent variable (TP)( mean = 3.1314, Std. Deviation = 1.01511).The least important factor is PP( </a:t>
            </a:r>
            <a:r>
              <a:rPr lang="en-US" sz="2600" b="1" i="1" dirty="0">
                <a:solidFill>
                  <a:srgbClr val="FF0000"/>
                </a:solidFill>
                <a:latin typeface="Times New Roman" pitchFamily="18" charset="0"/>
                <a:cs typeface="Times New Roman" pitchFamily="18" charset="0"/>
              </a:rPr>
              <a:t>mean = </a:t>
            </a:r>
            <a:r>
              <a:rPr lang="en-US" sz="2600" b="1" i="1" dirty="0" smtClean="0">
                <a:solidFill>
                  <a:srgbClr val="FF0000"/>
                </a:solidFill>
                <a:latin typeface="Times New Roman" pitchFamily="18" charset="0"/>
                <a:cs typeface="Times New Roman" pitchFamily="18" charset="0"/>
              </a:rPr>
              <a:t>3.1257, </a:t>
            </a:r>
            <a:r>
              <a:rPr lang="en-US" sz="2600" b="1" i="1" dirty="0">
                <a:solidFill>
                  <a:srgbClr val="FF0000"/>
                </a:solidFill>
                <a:latin typeface="Times New Roman" pitchFamily="18" charset="0"/>
                <a:cs typeface="Times New Roman" pitchFamily="18" charset="0"/>
              </a:rPr>
              <a:t>Std. Deviation = </a:t>
            </a:r>
            <a:r>
              <a:rPr lang="en-US" sz="2600" b="1" i="1" dirty="0" smtClean="0">
                <a:solidFill>
                  <a:srgbClr val="FF0000"/>
                </a:solidFill>
                <a:latin typeface="Times New Roman" pitchFamily="18" charset="0"/>
                <a:cs typeface="Times New Roman" pitchFamily="18" charset="0"/>
              </a:rPr>
              <a:t>1.03706). </a:t>
            </a:r>
            <a:r>
              <a:rPr lang="en-US" sz="2600" b="1" i="1" dirty="0" smtClean="0">
                <a:solidFill>
                  <a:srgbClr val="7030A0"/>
                </a:solidFill>
                <a:latin typeface="Times New Roman" pitchFamily="18" charset="0"/>
                <a:cs typeface="Times New Roman" pitchFamily="18" charset="0"/>
              </a:rPr>
              <a:t>Among </a:t>
            </a:r>
            <a:r>
              <a:rPr lang="en-US" sz="2600" b="1" i="1" dirty="0">
                <a:solidFill>
                  <a:srgbClr val="7030A0"/>
                </a:solidFill>
                <a:latin typeface="Times New Roman" pitchFamily="18" charset="0"/>
                <a:cs typeface="Times New Roman" pitchFamily="18" charset="0"/>
              </a:rPr>
              <a:t>the variables, the </a:t>
            </a:r>
            <a:r>
              <a:rPr lang="en-US" sz="2600" b="1" i="1" dirty="0" smtClean="0">
                <a:solidFill>
                  <a:srgbClr val="7030A0"/>
                </a:solidFill>
                <a:latin typeface="Times New Roman" pitchFamily="18" charset="0"/>
                <a:cs typeface="Times New Roman" pitchFamily="18" charset="0"/>
              </a:rPr>
              <a:t>most important effective factor in the model  is TP </a:t>
            </a:r>
            <a:r>
              <a:rPr lang="en-US" sz="2600" b="1" i="1" dirty="0">
                <a:solidFill>
                  <a:srgbClr val="7030A0"/>
                </a:solidFill>
                <a:latin typeface="Times New Roman" pitchFamily="18" charset="0"/>
                <a:cs typeface="Times New Roman" pitchFamily="18" charset="0"/>
              </a:rPr>
              <a:t>(Mean=3.3714, </a:t>
            </a:r>
            <a:r>
              <a:rPr lang="en-US" sz="2600" b="1" i="1" dirty="0" smtClean="0">
                <a:solidFill>
                  <a:srgbClr val="7030A0"/>
                </a:solidFill>
                <a:latin typeface="Times New Roman" pitchFamily="18" charset="0"/>
                <a:cs typeface="Times New Roman" pitchFamily="18" charset="0"/>
              </a:rPr>
              <a:t>Std. Deviation =1.26132</a:t>
            </a:r>
            <a:r>
              <a:rPr lang="en-US" sz="2600" b="1" i="1" dirty="0">
                <a:solidFill>
                  <a:srgbClr val="7030A0"/>
                </a:solidFill>
                <a:latin typeface="Times New Roman" pitchFamily="18" charset="0"/>
                <a:cs typeface="Times New Roman" pitchFamily="18" charset="0"/>
              </a:rPr>
              <a:t>).</a:t>
            </a:r>
          </a:p>
          <a:p>
            <a:pPr marL="0" indent="0">
              <a:buNone/>
            </a:pP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a:p>
            <a:pPr marL="0" indent="0">
              <a:buNone/>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Measuring Data</a:t>
            </a:r>
            <a:r>
              <a:rPr lang="en-US" altLang="en-US" sz="4000" b="1" dirty="0" smtClean="0">
                <a:solidFill>
                  <a:srgbClr val="595959"/>
                </a:solidFill>
                <a:latin typeface="Times New Roman" pitchFamily="18" charset="0"/>
                <a:ea typeface="ヒラギノ角ゴ Pro W3" charset="-128"/>
                <a:cs typeface="Times New Roman" pitchFamily="18" charset="0"/>
              </a:rPr>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900" i="1" dirty="0" smtClean="0">
                <a:solidFill>
                  <a:srgbClr val="FFC000"/>
                </a:solidFill>
                <a:effectLst>
                  <a:outerShdw blurRad="38100" dist="38100" dir="2700000" algn="tl">
                    <a:srgbClr val="000000">
                      <a:alpha val="43137"/>
                    </a:srgbClr>
                  </a:outerShdw>
                </a:effectLst>
                <a:latin typeface="Gill Sans MT"/>
              </a:rPr>
              <a:t>(</a:t>
            </a:r>
            <a:r>
              <a:rPr lang="en-US" sz="2900" i="1" dirty="0">
                <a:solidFill>
                  <a:srgbClr val="FFC000"/>
                </a:solidFill>
                <a:effectLst>
                  <a:outerShdw blurRad="38100" dist="38100" dir="2700000" algn="tl">
                    <a:srgbClr val="000000">
                      <a:alpha val="43137"/>
                    </a:srgbClr>
                  </a:outerShdw>
                </a:effectLst>
                <a:latin typeface="Gill Sans MT"/>
              </a:rPr>
              <a:t>Continued)</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23</a:t>
            </a:fld>
            <a:endParaRPr lang="en-US">
              <a:solidFill>
                <a:prstClr val="black">
                  <a:tint val="75000"/>
                </a:prstClr>
              </a:solidFill>
            </a:endParaRPr>
          </a:p>
        </p:txBody>
      </p:sp>
      <p:pic>
        <p:nvPicPr>
          <p:cNvPr id="7" name="Picture 6"/>
          <p:cNvPicPr>
            <a:picLocks noChangeAspect="1"/>
          </p:cNvPicPr>
          <p:nvPr/>
        </p:nvPicPr>
        <p:blipFill>
          <a:blip r:embed="rId3"/>
          <a:stretch>
            <a:fillRect/>
          </a:stretch>
        </p:blipFill>
        <p:spPr>
          <a:xfrm>
            <a:off x="2205752" y="1590422"/>
            <a:ext cx="6818325" cy="2822029"/>
          </a:xfrm>
          <a:prstGeom prst="rect">
            <a:avLst/>
          </a:prstGeom>
        </p:spPr>
      </p:pic>
    </p:spTree>
    <p:extLst>
      <p:ext uri="{BB962C8B-B14F-4D97-AF65-F5344CB8AC3E}">
        <p14:creationId xmlns:p14="http://schemas.microsoft.com/office/powerpoint/2010/main" val="375040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713697"/>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We need to study the reliability and validity of the constructs and items in this model. </a:t>
            </a:r>
            <a:r>
              <a:rPr lang="en-US" altLang="en-US" sz="3000" b="1" dirty="0" smtClean="0">
                <a:solidFill>
                  <a:srgbClr val="FF0000"/>
                </a:solidFill>
                <a:latin typeface="Times New Roman" panose="02020603050405020304" pitchFamily="18" charset="0"/>
                <a:ea typeface="ヒラギノ角ゴ Pro W3" charset="-128"/>
                <a:cs typeface="Times New Roman" panose="02020603050405020304" pitchFamily="18" charset="0"/>
              </a:rPr>
              <a:t>Note that here we use 10 -30% of the collected dataset. </a:t>
            </a: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Activity 1: Reliability &amp; Construct Validity</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24</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1289153" y="2668451"/>
            <a:ext cx="8514413" cy="4425254"/>
          </a:xfrm>
          <a:prstGeom prst="rect">
            <a:avLst/>
          </a:prstGeom>
        </p:spPr>
      </p:pic>
    </p:spTree>
    <p:extLst>
      <p:ext uri="{BB962C8B-B14F-4D97-AF65-F5344CB8AC3E}">
        <p14:creationId xmlns:p14="http://schemas.microsoft.com/office/powerpoint/2010/main" val="2189158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328989"/>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Assume the following outputs: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Activity 1 (Case I )</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25</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9" name="Picture 8"/>
          <p:cNvPicPr>
            <a:picLocks noChangeAspect="1"/>
          </p:cNvPicPr>
          <p:nvPr/>
        </p:nvPicPr>
        <p:blipFill>
          <a:blip r:embed="rId5"/>
          <a:stretch>
            <a:fillRect/>
          </a:stretch>
        </p:blipFill>
        <p:spPr>
          <a:xfrm>
            <a:off x="121987" y="1732107"/>
            <a:ext cx="4197281" cy="2077005"/>
          </a:xfrm>
          <a:prstGeom prst="rect">
            <a:avLst/>
          </a:prstGeom>
        </p:spPr>
      </p:pic>
      <p:pic>
        <p:nvPicPr>
          <p:cNvPr id="3" name="Picture 2"/>
          <p:cNvPicPr>
            <a:picLocks noChangeAspect="1"/>
          </p:cNvPicPr>
          <p:nvPr/>
        </p:nvPicPr>
        <p:blipFill>
          <a:blip r:embed="rId6"/>
          <a:stretch>
            <a:fillRect/>
          </a:stretch>
        </p:blipFill>
        <p:spPr>
          <a:xfrm>
            <a:off x="4763517" y="1694770"/>
            <a:ext cx="5094648" cy="2005072"/>
          </a:xfrm>
          <a:prstGeom prst="rect">
            <a:avLst/>
          </a:prstGeom>
        </p:spPr>
      </p:pic>
      <p:pic>
        <p:nvPicPr>
          <p:cNvPr id="8" name="Picture 7"/>
          <p:cNvPicPr>
            <a:picLocks noChangeAspect="1"/>
          </p:cNvPicPr>
          <p:nvPr/>
        </p:nvPicPr>
        <p:blipFill>
          <a:blip r:embed="rId7"/>
          <a:stretch>
            <a:fillRect/>
          </a:stretch>
        </p:blipFill>
        <p:spPr>
          <a:xfrm>
            <a:off x="1163769" y="3740875"/>
            <a:ext cx="7199497" cy="2612092"/>
          </a:xfrm>
          <a:prstGeom prst="rect">
            <a:avLst/>
          </a:prstGeom>
        </p:spPr>
      </p:pic>
      <p:sp>
        <p:nvSpPr>
          <p:cNvPr id="13" name="TextBox 12"/>
          <p:cNvSpPr txBox="1"/>
          <p:nvPr/>
        </p:nvSpPr>
        <p:spPr>
          <a:xfrm>
            <a:off x="764498" y="6640643"/>
            <a:ext cx="8454453" cy="415498"/>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There is statistical reason to drop out the items PP3 and PP5</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796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328989"/>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Assume the following outputs: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Times New Roman" panose="02020603050405020304" pitchFamily="18" charset="0"/>
                <a:cs typeface="Times New Roman" panose="02020603050405020304" pitchFamily="18" charset="0"/>
              </a:rPr>
              <a:t>Activity 1 (Case II )</a:t>
            </a:r>
            <a:endParaRPr lang="en-US" sz="3200" b="1" dirty="0">
              <a:solidFill>
                <a:srgbClr val="6699FF"/>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26</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9" name="Picture 8"/>
          <p:cNvPicPr>
            <a:picLocks noChangeAspect="1"/>
          </p:cNvPicPr>
          <p:nvPr/>
        </p:nvPicPr>
        <p:blipFill>
          <a:blip r:embed="rId5"/>
          <a:stretch>
            <a:fillRect/>
          </a:stretch>
        </p:blipFill>
        <p:spPr>
          <a:xfrm>
            <a:off x="121987" y="1732107"/>
            <a:ext cx="4197281" cy="2077005"/>
          </a:xfrm>
          <a:prstGeom prst="rect">
            <a:avLst/>
          </a:prstGeom>
        </p:spPr>
      </p:pic>
      <p:pic>
        <p:nvPicPr>
          <p:cNvPr id="3" name="Picture 2"/>
          <p:cNvPicPr>
            <a:picLocks noChangeAspect="1"/>
          </p:cNvPicPr>
          <p:nvPr/>
        </p:nvPicPr>
        <p:blipFill>
          <a:blip r:embed="rId6"/>
          <a:stretch>
            <a:fillRect/>
          </a:stretch>
        </p:blipFill>
        <p:spPr>
          <a:xfrm>
            <a:off x="4763517" y="1694770"/>
            <a:ext cx="5094648" cy="2005072"/>
          </a:xfrm>
          <a:prstGeom prst="rect">
            <a:avLst/>
          </a:prstGeom>
        </p:spPr>
      </p:pic>
      <p:sp>
        <p:nvSpPr>
          <p:cNvPr id="13" name="TextBox 12"/>
          <p:cNvSpPr txBox="1"/>
          <p:nvPr/>
        </p:nvSpPr>
        <p:spPr>
          <a:xfrm>
            <a:off x="764498" y="6256980"/>
            <a:ext cx="8454453" cy="415498"/>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There is </a:t>
            </a:r>
            <a:r>
              <a:rPr lang="en-US" b="1" u="sng" dirty="0" smtClean="0">
                <a:solidFill>
                  <a:srgbClr val="FF0000"/>
                </a:solidFill>
                <a:latin typeface="Times New Roman" panose="02020603050405020304" pitchFamily="18" charset="0"/>
                <a:cs typeface="Times New Roman" panose="02020603050405020304" pitchFamily="18" charset="0"/>
              </a:rPr>
              <a:t>no</a:t>
            </a:r>
            <a:r>
              <a:rPr lang="en-US" b="1" dirty="0" smtClean="0">
                <a:solidFill>
                  <a:srgbClr val="FF0000"/>
                </a:solidFill>
                <a:latin typeface="Times New Roman" panose="02020603050405020304" pitchFamily="18" charset="0"/>
                <a:cs typeface="Times New Roman" panose="02020603050405020304" pitchFamily="18" charset="0"/>
              </a:rPr>
              <a:t> statistical reason to drop out the items PP3 and PP5</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a:stretch>
            <a:fillRect/>
          </a:stretch>
        </p:blipFill>
        <p:spPr>
          <a:xfrm>
            <a:off x="2377111" y="3719284"/>
            <a:ext cx="6070812" cy="2200531"/>
          </a:xfrm>
          <a:prstGeom prst="rect">
            <a:avLst/>
          </a:prstGeom>
        </p:spPr>
      </p:pic>
    </p:spTree>
    <p:extLst>
      <p:ext uri="{BB962C8B-B14F-4D97-AF65-F5344CB8AC3E}">
        <p14:creationId xmlns:p14="http://schemas.microsoft.com/office/powerpoint/2010/main" val="3111351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1328989"/>
            <a:ext cx="10688638" cy="868363"/>
          </a:xfrm>
        </p:spPr>
        <p:txBody>
          <a:bodyPr>
            <a:noAutofit/>
          </a:bodyPr>
          <a:lstStyle/>
          <a:p>
            <a:pPr algn="l" defTabSz="453905" eaLnBrk="0" fontAlgn="base" hangingPunct="0">
              <a:spcAft>
                <a:spcPct val="0"/>
              </a:spcAft>
              <a:defRPr/>
            </a:pPr>
            <a: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t>Assume the following outputs:</a:t>
            </a:r>
            <a:br>
              <a:rPr lang="en-US" altLang="en-US" sz="3000" b="1" dirty="0" smtClean="0">
                <a:solidFill>
                  <a:srgbClr val="0070C0"/>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Times New Roman" panose="02020603050405020304" pitchFamily="18" charset="0"/>
                <a:cs typeface="Times New Roman" panose="02020603050405020304" pitchFamily="18" charset="0"/>
              </a:rPr>
              <a:t>Activity 1 (Case III )</a:t>
            </a:r>
            <a:endParaRPr lang="en-US" sz="3200" b="1" dirty="0">
              <a:solidFill>
                <a:srgbClr val="6699FF"/>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27</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6828282" y="915172"/>
            <a:ext cx="2078916" cy="816935"/>
          </a:xfrm>
          <a:prstGeom prst="rect">
            <a:avLst/>
          </a:prstGeom>
        </p:spPr>
      </p:pic>
      <p:pic>
        <p:nvPicPr>
          <p:cNvPr id="9" name="Picture 8"/>
          <p:cNvPicPr>
            <a:picLocks noChangeAspect="1"/>
          </p:cNvPicPr>
          <p:nvPr/>
        </p:nvPicPr>
        <p:blipFill>
          <a:blip r:embed="rId5"/>
          <a:stretch>
            <a:fillRect/>
          </a:stretch>
        </p:blipFill>
        <p:spPr>
          <a:xfrm>
            <a:off x="121987" y="1732107"/>
            <a:ext cx="4197281" cy="2077005"/>
          </a:xfrm>
          <a:prstGeom prst="rect">
            <a:avLst/>
          </a:prstGeom>
        </p:spPr>
      </p:pic>
      <p:sp>
        <p:nvSpPr>
          <p:cNvPr id="13" name="TextBox 12"/>
          <p:cNvSpPr txBox="1"/>
          <p:nvPr/>
        </p:nvSpPr>
        <p:spPr>
          <a:xfrm>
            <a:off x="764498" y="6256980"/>
            <a:ext cx="8454453" cy="415498"/>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There is </a:t>
            </a:r>
            <a:r>
              <a:rPr lang="en-US" b="1" u="sng" dirty="0" smtClean="0">
                <a:solidFill>
                  <a:srgbClr val="FF0000"/>
                </a:solidFill>
                <a:latin typeface="Times New Roman" panose="02020603050405020304" pitchFamily="18" charset="0"/>
                <a:cs typeface="Times New Roman" panose="02020603050405020304" pitchFamily="18" charset="0"/>
              </a:rPr>
              <a:t>no</a:t>
            </a:r>
            <a:r>
              <a:rPr lang="en-US" b="1" dirty="0" smtClean="0">
                <a:solidFill>
                  <a:srgbClr val="FF0000"/>
                </a:solidFill>
                <a:latin typeface="Times New Roman" panose="02020603050405020304" pitchFamily="18" charset="0"/>
                <a:cs typeface="Times New Roman" panose="02020603050405020304" pitchFamily="18" charset="0"/>
              </a:rPr>
              <a:t> statistical reason to drop out the items PP3 and PP5</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1353264" y="3809112"/>
            <a:ext cx="6820505" cy="2327435"/>
          </a:xfrm>
          <a:prstGeom prst="rect">
            <a:avLst/>
          </a:prstGeom>
        </p:spPr>
      </p:pic>
      <p:pic>
        <p:nvPicPr>
          <p:cNvPr id="11" name="Picture 10"/>
          <p:cNvPicPr>
            <a:picLocks noChangeAspect="1"/>
          </p:cNvPicPr>
          <p:nvPr/>
        </p:nvPicPr>
        <p:blipFill>
          <a:blip r:embed="rId7"/>
          <a:stretch>
            <a:fillRect/>
          </a:stretch>
        </p:blipFill>
        <p:spPr>
          <a:xfrm>
            <a:off x="4363769" y="1651643"/>
            <a:ext cx="5424808" cy="2169923"/>
          </a:xfrm>
          <a:prstGeom prst="rect">
            <a:avLst/>
          </a:prstGeom>
        </p:spPr>
      </p:pic>
    </p:spTree>
    <p:extLst>
      <p:ext uri="{BB962C8B-B14F-4D97-AF65-F5344CB8AC3E}">
        <p14:creationId xmlns:p14="http://schemas.microsoft.com/office/powerpoint/2010/main" val="4073927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28601" y="274641"/>
            <a:ext cx="8138160" cy="868363"/>
          </a:xfrm>
        </p:spPr>
        <p:txBody>
          <a:bodyPr>
            <a:noAutofit/>
          </a:bodyPr>
          <a:lstStyle/>
          <a:p>
            <a:pPr defTabSz="453905" eaLnBrk="0" fontAlgn="base" hangingPunct="0">
              <a:spcAft>
                <a:spcPct val="0"/>
              </a:spcAft>
              <a:defRPr/>
            </a:pPr>
            <a: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t/>
            </a:r>
            <a:b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End</a:t>
            </a:r>
            <a:endParaRPr lang="en-US" sz="3200" b="1" dirty="0">
              <a:solidFill>
                <a:srgbClr val="6699FF"/>
              </a:solidFill>
              <a:latin typeface="Gill Sans MT"/>
            </a:endParaRPr>
          </a:p>
        </p:txBody>
      </p:sp>
      <p:sp>
        <p:nvSpPr>
          <p:cNvPr id="3" name="Rectangle 2"/>
          <p:cNvSpPr/>
          <p:nvPr/>
        </p:nvSpPr>
        <p:spPr>
          <a:xfrm>
            <a:off x="940386" y="2875238"/>
            <a:ext cx="7798879" cy="923330"/>
          </a:xfrm>
          <a:prstGeom prst="rect">
            <a:avLst/>
          </a:prstGeom>
        </p:spPr>
        <p:txBody>
          <a:bodyPr wrap="square">
            <a:spAutoFit/>
          </a:bodyPr>
          <a:lstStyle/>
          <a:p>
            <a:pPr lvl="0" algn="ctr">
              <a:spcBef>
                <a:spcPct val="20000"/>
              </a:spcBef>
            </a:pPr>
            <a:r>
              <a:rPr lang="en-US"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
        <p:nvSpPr>
          <p:cNvPr id="4" name="Footer Placeholder 3"/>
          <p:cNvSpPr>
            <a:spLocks noGrp="1"/>
          </p:cNvSpPr>
          <p:nvPr>
            <p:ph type="ftr" sz="quarter" idx="11"/>
          </p:nvPr>
        </p:nvSpPr>
        <p:spPr>
          <a:xfrm>
            <a:off x="0" y="7160198"/>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95434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476065"/>
            <a:ext cx="10200739" cy="5533577"/>
          </a:xfrm>
        </p:spPr>
        <p:txBody>
          <a:bodyPr>
            <a:normAutofit fontScale="32500" lnSpcReduction="20000"/>
          </a:bodyPr>
          <a:lstStyle/>
          <a:p>
            <a:pPr>
              <a:buFont typeface="Wingdings" panose="05000000000000000000" pitchFamily="2" charset="2"/>
              <a:buChar char="Ø"/>
            </a:pPr>
            <a:r>
              <a:rPr lang="en-US" sz="7400" b="1" dirty="0" smtClean="0">
                <a:solidFill>
                  <a:srgbClr val="FF0000"/>
                </a:solidFill>
                <a:latin typeface="Times New Roman" pitchFamily="18" charset="0"/>
                <a:cs typeface="Times New Roman" pitchFamily="18" charset="0"/>
              </a:rPr>
              <a:t>Example</a:t>
            </a:r>
          </a:p>
          <a:p>
            <a:pPr marL="0" indent="0">
              <a:buNone/>
            </a:pPr>
            <a:endParaRPr lang="en-US" sz="7400" b="1" dirty="0" smtClean="0">
              <a:solidFill>
                <a:srgbClr val="FF0000"/>
              </a:solidFill>
              <a:latin typeface="Times New Roman" pitchFamily="18" charset="0"/>
              <a:cs typeface="Times New Roman" pitchFamily="18" charset="0"/>
            </a:endParaRPr>
          </a:p>
          <a:p>
            <a:pPr marL="0" indent="0">
              <a:buNone/>
            </a:pPr>
            <a:r>
              <a:rPr lang="en-US" sz="9600" b="1" dirty="0" smtClean="0">
                <a:solidFill>
                  <a:srgbClr val="002060"/>
                </a:solidFill>
                <a:latin typeface="Times New Roman" pitchFamily="18" charset="0"/>
                <a:cs typeface="Times New Roman" pitchFamily="18" charset="0"/>
              </a:rPr>
              <a:t>Suppose that the number of distributed questionnaire is 400, and the number of received responses is 385. then: </a:t>
            </a:r>
            <a:endParaRPr lang="en-US" sz="9600" b="1" dirty="0">
              <a:solidFill>
                <a:srgbClr val="002060"/>
              </a:solidFill>
              <a:latin typeface="Times New Roman" pitchFamily="18" charset="0"/>
              <a:cs typeface="Times New Roman" pitchFamily="18" charset="0"/>
            </a:endParaRPr>
          </a:p>
          <a:p>
            <a:pPr marL="0" indent="0">
              <a:buNone/>
            </a:pPr>
            <a:r>
              <a:rPr lang="en-US" sz="9600" b="1" i="1" dirty="0" smtClean="0">
                <a:solidFill>
                  <a:srgbClr val="7030A0"/>
                </a:solidFill>
                <a:latin typeface="Times New Roman" pitchFamily="18" charset="0"/>
                <a:cs typeface="Times New Roman" pitchFamily="18" charset="0"/>
              </a:rPr>
              <a:t>Response </a:t>
            </a:r>
            <a:r>
              <a:rPr lang="en-US" sz="9600" b="1" i="1" dirty="0">
                <a:solidFill>
                  <a:srgbClr val="7030A0"/>
                </a:solidFill>
                <a:latin typeface="Times New Roman" pitchFamily="18" charset="0"/>
                <a:cs typeface="Times New Roman" pitchFamily="18" charset="0"/>
              </a:rPr>
              <a:t>rate = ( number of received </a:t>
            </a:r>
            <a:r>
              <a:rPr lang="en-US" sz="9600" b="1" i="1" dirty="0" smtClean="0">
                <a:solidFill>
                  <a:srgbClr val="7030A0"/>
                </a:solidFill>
                <a:latin typeface="Times New Roman" pitchFamily="18" charset="0"/>
                <a:cs typeface="Times New Roman" pitchFamily="18" charset="0"/>
              </a:rPr>
              <a:t>responses / </a:t>
            </a:r>
            <a:r>
              <a:rPr lang="en-US" sz="9600" b="1" i="1" dirty="0">
                <a:solidFill>
                  <a:srgbClr val="7030A0"/>
                </a:solidFill>
                <a:latin typeface="Times New Roman" pitchFamily="18" charset="0"/>
                <a:cs typeface="Times New Roman" pitchFamily="18" charset="0"/>
              </a:rPr>
              <a:t>total number </a:t>
            </a:r>
            <a:r>
              <a:rPr lang="en-US" sz="9600" b="1" i="1" dirty="0" smtClean="0">
                <a:solidFill>
                  <a:srgbClr val="7030A0"/>
                </a:solidFill>
                <a:latin typeface="Times New Roman" pitchFamily="18" charset="0"/>
                <a:cs typeface="Times New Roman" pitchFamily="18" charset="0"/>
              </a:rPr>
              <a:t>of distributed questionnaire </a:t>
            </a:r>
            <a:r>
              <a:rPr lang="en-US" sz="9600" b="1" i="1" dirty="0">
                <a:solidFill>
                  <a:srgbClr val="7030A0"/>
                </a:solidFill>
                <a:latin typeface="Times New Roman" pitchFamily="18" charset="0"/>
                <a:cs typeface="Times New Roman" pitchFamily="18" charset="0"/>
              </a:rPr>
              <a:t>) </a:t>
            </a:r>
            <a:r>
              <a:rPr lang="en-US" sz="9600" b="1" i="1" dirty="0" smtClean="0">
                <a:solidFill>
                  <a:srgbClr val="7030A0"/>
                </a:solidFill>
                <a:latin typeface="Times New Roman" pitchFamily="18" charset="0"/>
                <a:cs typeface="Times New Roman" pitchFamily="18" charset="0"/>
              </a:rPr>
              <a:t>=  385 / 400 = 0. 9625, which is 96.25 %  sample response rate  ≥  30% </a:t>
            </a:r>
          </a:p>
          <a:p>
            <a:pPr marL="0" indent="0">
              <a:buNone/>
            </a:pPr>
            <a:r>
              <a:rPr lang="en-US" sz="9600" b="1" i="1" dirty="0" smtClean="0">
                <a:solidFill>
                  <a:srgbClr val="7030A0"/>
                </a:solidFill>
                <a:latin typeface="Times New Roman" pitchFamily="18" charset="0"/>
                <a:cs typeface="Times New Roman" pitchFamily="18" charset="0"/>
              </a:rPr>
              <a:t>.Calculation Method</a:t>
            </a:r>
          </a:p>
          <a:p>
            <a:pPr marL="0" indent="0">
              <a:buNone/>
            </a:pPr>
            <a:r>
              <a:rPr lang="en-US" sz="9600" b="1" i="1" dirty="0" smtClean="0">
                <a:solidFill>
                  <a:srgbClr val="7030A0"/>
                </a:solidFill>
                <a:latin typeface="Times New Roman" pitchFamily="18" charset="0"/>
                <a:cs typeface="Times New Roman" pitchFamily="18" charset="0"/>
              </a:rPr>
              <a:t> Suppose N = 500,  95% confidence level(z= 1.96), and the margin of error is e = 0.03. </a:t>
            </a:r>
          </a:p>
          <a:p>
            <a:pPr marL="0" indent="0">
              <a:buNone/>
            </a:pPr>
            <a:endParaRPr lang="en-US" sz="96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96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96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96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96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9600" b="1" dirty="0" smtClean="0">
              <a:solidFill>
                <a:srgbClr val="00B0F0"/>
              </a:solidFill>
              <a:latin typeface="Times New Roman" pitchFamily="18" charset="0"/>
              <a:cs typeface="Times New Roman" pitchFamily="18" charset="0"/>
            </a:endParaRPr>
          </a:p>
          <a:p>
            <a:pPr marL="0" indent="0">
              <a:buNone/>
            </a:pPr>
            <a:endParaRPr lang="en-US" sz="96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103495"/>
            <a:ext cx="6629400" cy="868363"/>
          </a:xfrm>
        </p:spPr>
        <p:txBody>
          <a:bodyPr>
            <a:normAutofit fontScale="90000"/>
          </a:bodyPr>
          <a:lstStyle/>
          <a:p>
            <a:pPr lvl="0" algn="l"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3</a:t>
            </a:fld>
            <a:endParaRPr lang="en-US" dirty="0">
              <a:solidFill>
                <a:prstClr val="black">
                  <a:tint val="75000"/>
                </a:prstClr>
              </a:solidFill>
            </a:endParaRPr>
          </a:p>
        </p:txBody>
      </p:sp>
      <p:sp>
        <p:nvSpPr>
          <p:cNvPr id="6" name="Rectangle 5"/>
          <p:cNvSpPr/>
          <p:nvPr/>
        </p:nvSpPr>
        <p:spPr>
          <a:xfrm>
            <a:off x="6926036" y="971859"/>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p>
        </p:txBody>
      </p:sp>
      <p:pic>
        <p:nvPicPr>
          <p:cNvPr id="7" name="Picture 6" descr="https://help.surveymonkey.com/servlet/servlet.ImageServer?id=01530000003EKKb&amp;oid=00D30000001HuKJ"/>
          <p:cNvPicPr/>
          <p:nvPr/>
        </p:nvPicPr>
        <p:blipFill>
          <a:blip r:embed="rId4">
            <a:extLst>
              <a:ext uri="{28A0092B-C50C-407E-A947-70E740481C1C}">
                <a14:useLocalDpi xmlns:a14="http://schemas.microsoft.com/office/drawing/2010/main" val="0"/>
              </a:ext>
            </a:extLst>
          </a:blip>
          <a:srcRect/>
          <a:stretch>
            <a:fillRect/>
          </a:stretch>
        </p:blipFill>
        <p:spPr bwMode="auto">
          <a:xfrm>
            <a:off x="-3129198" y="0"/>
            <a:ext cx="3059577" cy="1916679"/>
          </a:xfrm>
          <a:prstGeom prst="rect">
            <a:avLst/>
          </a:prstGeom>
          <a:noFill/>
          <a:ln>
            <a:noFill/>
          </a:ln>
        </p:spPr>
      </p:pic>
      <p:graphicFrame>
        <p:nvGraphicFramePr>
          <p:cNvPr id="8" name="Object 7"/>
          <p:cNvGraphicFramePr>
            <a:graphicFrameLocks noChangeAspect="1"/>
          </p:cNvGraphicFramePr>
          <p:nvPr>
            <p:extLst>
              <p:ext uri="{D42A27DB-BD31-4B8C-83A1-F6EECF244321}">
                <p14:modId xmlns:p14="http://schemas.microsoft.com/office/powerpoint/2010/main" val="2492822704"/>
              </p:ext>
            </p:extLst>
          </p:nvPr>
        </p:nvGraphicFramePr>
        <p:xfrm>
          <a:off x="2733675" y="5593307"/>
          <a:ext cx="6943725" cy="1617662"/>
        </p:xfrm>
        <a:graphic>
          <a:graphicData uri="http://schemas.openxmlformats.org/presentationml/2006/ole">
            <mc:AlternateContent xmlns:mc="http://schemas.openxmlformats.org/markup-compatibility/2006">
              <mc:Choice xmlns:v="urn:schemas-microsoft-com:vml" Requires="v">
                <p:oleObj spid="_x0000_s1057" name="Equation" r:id="rId5" imgW="3543120" imgH="825480" progId="Equation.3">
                  <p:embed/>
                </p:oleObj>
              </mc:Choice>
              <mc:Fallback>
                <p:oleObj name="Equation" r:id="rId5" imgW="3543120" imgH="825480" progId="Equation.3">
                  <p:embed/>
                  <p:pic>
                    <p:nvPicPr>
                      <p:cNvPr id="0" name=""/>
                      <p:cNvPicPr/>
                      <p:nvPr/>
                    </p:nvPicPr>
                    <p:blipFill>
                      <a:blip r:embed="rId6"/>
                      <a:stretch>
                        <a:fillRect/>
                      </a:stretch>
                    </p:blipFill>
                    <p:spPr>
                      <a:xfrm>
                        <a:off x="2733675" y="5593307"/>
                        <a:ext cx="6943725" cy="1617662"/>
                      </a:xfrm>
                      <a:prstGeom prst="rect">
                        <a:avLst/>
                      </a:prstGeom>
                    </p:spPr>
                  </p:pic>
                </p:oleObj>
              </mc:Fallback>
            </mc:AlternateContent>
          </a:graphicData>
        </a:graphic>
      </p:graphicFrame>
    </p:spTree>
    <p:extLst>
      <p:ext uri="{BB962C8B-B14F-4D97-AF65-F5344CB8AC3E}">
        <p14:creationId xmlns:p14="http://schemas.microsoft.com/office/powerpoint/2010/main" val="416300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28395"/>
            <a:ext cx="10200739" cy="5533577"/>
          </a:xfrm>
        </p:spPr>
        <p:txBody>
          <a:bodyPr>
            <a:normAutofit/>
          </a:bodyPr>
          <a:lstStyle/>
          <a:p>
            <a:pPr marL="0" indent="0">
              <a:buNone/>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900" i="1" dirty="0" smtClean="0">
                <a:solidFill>
                  <a:srgbClr val="FFC000"/>
                </a:solidFill>
                <a:effectLst>
                  <a:outerShdw blurRad="38100" dist="38100" dir="2700000" algn="tl">
                    <a:srgbClr val="000000">
                      <a:alpha val="43137"/>
                    </a:srgbClr>
                  </a:outerShdw>
                </a:effectLst>
                <a:latin typeface="Gill Sans MT"/>
              </a:rPr>
              <a:t>(</a:t>
            </a:r>
            <a:r>
              <a:rPr lang="en-US" sz="2900" i="1" dirty="0">
                <a:solidFill>
                  <a:srgbClr val="FFC000"/>
                </a:solidFill>
                <a:effectLst>
                  <a:outerShdw blurRad="38100" dist="38100" dir="2700000" algn="tl">
                    <a:srgbClr val="000000">
                      <a:alpha val="43137"/>
                    </a:srgbClr>
                  </a:outerShdw>
                </a:effectLst>
                <a:latin typeface="Gill Sans MT"/>
              </a:rPr>
              <a:t>Continued)</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74588353"/>
              </p:ext>
            </p:extLst>
          </p:nvPr>
        </p:nvGraphicFramePr>
        <p:xfrm>
          <a:off x="267220" y="1628395"/>
          <a:ext cx="9618660" cy="5650992"/>
        </p:xfrm>
        <a:graphic>
          <a:graphicData uri="http://schemas.openxmlformats.org/drawingml/2006/table">
            <a:tbl>
              <a:tblPr firstRow="1" firstCol="1" bandRow="1"/>
              <a:tblGrid>
                <a:gridCol w="2404665"/>
                <a:gridCol w="2404665"/>
                <a:gridCol w="2404665"/>
                <a:gridCol w="2404665"/>
              </a:tblGrid>
              <a:tr h="487299">
                <a:tc>
                  <a:txBody>
                    <a:bodyPr/>
                    <a:lstStyle/>
                    <a:p>
                      <a:pPr marL="0" marR="0">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Population Size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c gridSpan="3">
                  <a:txBody>
                    <a:bodyPr/>
                    <a:lstStyle/>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Sample Size per Margin of </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Error 95%         Confidence Level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AEAE8"/>
                    </a:solidFill>
                  </a:tcPr>
                </a:tc>
                <a:tc hMerge="1">
                  <a:txBody>
                    <a:bodyPr/>
                    <a:lstStyle/>
                    <a:p>
                      <a:endParaRPr lang="en-US"/>
                    </a:p>
                  </a:txBody>
                  <a:tcPr/>
                </a:tc>
                <a:tc hMerge="1">
                  <a:txBody>
                    <a:bodyPr/>
                    <a:lstStyle/>
                    <a:p>
                      <a:endParaRPr lang="en-US"/>
                    </a:p>
                  </a:txBody>
                  <a:tcPr/>
                </a:tc>
              </a:tr>
              <a:tr h="487299">
                <a:tc>
                  <a:txBody>
                    <a:bodyPr/>
                    <a:lstStyle/>
                    <a:p>
                      <a:pPr marL="0" marR="0">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87299">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345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87299">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525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285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87299">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810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350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87299">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910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370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87299">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385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487299">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100,000+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1,100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2875" marR="142875" marT="142875" marB="142875"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086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77650"/>
            <a:ext cx="10200739" cy="5202836"/>
          </a:xfrm>
        </p:spPr>
        <p:txBody>
          <a:bodyPr>
            <a:normAutofit/>
          </a:bodyPr>
          <a:lstStyle/>
          <a:p>
            <a:pPr marL="0" indent="0">
              <a:buNone/>
            </a:pPr>
            <a:r>
              <a:rPr lang="en-US" sz="2800" b="1" dirty="0" smtClean="0">
                <a:solidFill>
                  <a:srgbClr val="FF0000"/>
                </a:solidFill>
                <a:latin typeface="Times New Roman" pitchFamily="18" charset="0"/>
                <a:cs typeface="Times New Roman" pitchFamily="18" charset="0"/>
              </a:rPr>
              <a:t> </a:t>
            </a:r>
            <a:r>
              <a:rPr lang="en-US" sz="2800" u="sng" dirty="0">
                <a:solidFill>
                  <a:srgbClr val="660099"/>
                </a:solidFill>
                <a:latin typeface="Arial" panose="020B0604020202020204" pitchFamily="34" charset="0"/>
                <a:ea typeface="Times New Roman" panose="02020603050405020304" pitchFamily="18" charset="0"/>
                <a:cs typeface="Arial" panose="020B0604020202020204" pitchFamily="34" charset="0"/>
                <a:hlinkClick r:id="rId3"/>
              </a:rPr>
              <a:t>Sample Size Table - The Research Advisors</a:t>
            </a:r>
            <a:endParaRPr lang="en-US" sz="2800" b="1" dirty="0">
              <a:solidFill>
                <a:srgbClr val="FF0000"/>
              </a:solidFill>
              <a:latin typeface="Times New Roman" pitchFamily="18" charset="0"/>
              <a:cs typeface="Times New Roman" pitchFamily="18" charset="0"/>
            </a:endParaRPr>
          </a:p>
          <a:p>
            <a:pPr marL="0" indent="0">
              <a:buNone/>
            </a:pPr>
            <a:r>
              <a:rPr lang="en-US" sz="2800" dirty="0" smtClean="0">
                <a:solidFill>
                  <a:srgbClr val="006621"/>
                </a:solidFill>
                <a:latin typeface="Arial" panose="020B0604020202020204" pitchFamily="34" charset="0"/>
                <a:ea typeface="Times New Roman" panose="02020603050405020304" pitchFamily="18" charset="0"/>
              </a:rPr>
              <a:t>   research-advisors.com/tools/</a:t>
            </a:r>
            <a:r>
              <a:rPr lang="en-US" sz="2800" b="1" dirty="0" smtClean="0">
                <a:solidFill>
                  <a:srgbClr val="006621"/>
                </a:solidFill>
                <a:latin typeface="Arial" panose="020B0604020202020204" pitchFamily="34" charset="0"/>
                <a:ea typeface="Times New Roman" panose="02020603050405020304" pitchFamily="18" charset="0"/>
              </a:rPr>
              <a:t>SampleSize</a:t>
            </a:r>
            <a:r>
              <a:rPr lang="en-US" sz="2800" dirty="0" smtClean="0">
                <a:solidFill>
                  <a:srgbClr val="006621"/>
                </a:solidFill>
                <a:latin typeface="Arial" panose="020B0604020202020204" pitchFamily="34" charset="0"/>
                <a:ea typeface="Times New Roman" panose="02020603050405020304" pitchFamily="18" charset="0"/>
              </a:rPr>
              <a:t>.htm</a:t>
            </a: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lvl="0"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r>
              <a:rPr lang="en-US" sz="2900" i="1" dirty="0" smtClean="0">
                <a:solidFill>
                  <a:srgbClr val="FFC000"/>
                </a:solidFill>
                <a:effectLst>
                  <a:outerShdw blurRad="38100" dist="38100" dir="2700000" algn="tl">
                    <a:srgbClr val="000000">
                      <a:alpha val="43137"/>
                    </a:srgbClr>
                  </a:outerShdw>
                </a:effectLst>
                <a:latin typeface="Gill Sans MT"/>
              </a:rPr>
              <a:t>(</a:t>
            </a:r>
            <a:r>
              <a:rPr lang="en-US" sz="2900" i="1" dirty="0">
                <a:solidFill>
                  <a:srgbClr val="FFC000"/>
                </a:solidFill>
                <a:effectLst>
                  <a:outerShdw blurRad="38100" dist="38100" dir="2700000" algn="tl">
                    <a:srgbClr val="000000">
                      <a:alpha val="43137"/>
                    </a:srgbClr>
                  </a:outerShdw>
                </a:effectLst>
                <a:latin typeface="Gill Sans MT"/>
              </a:rPr>
              <a:t>Continued)</a:t>
            </a:r>
            <a:r>
              <a:rPr lang="en-US" sz="2100" b="1" dirty="0">
                <a:solidFill>
                  <a:srgbClr val="FFC000"/>
                </a:solidFill>
                <a:effectLst>
                  <a:outerShdw blurRad="38100" dist="38100" dir="2700000" algn="tl">
                    <a:srgbClr val="000000">
                      <a:alpha val="43137"/>
                    </a:srgbClr>
                  </a:outerShdw>
                </a:effectLst>
                <a:latin typeface="Gill Sans MT"/>
              </a:rPr>
              <a:t/>
            </a:r>
            <a:br>
              <a:rPr lang="en-US" sz="2100" b="1" dirty="0">
                <a:solidFill>
                  <a:srgbClr val="FFC000"/>
                </a:solidFill>
                <a:effectLst>
                  <a:outerShdw blurRad="38100" dist="38100" dir="2700000" algn="tl">
                    <a:srgbClr val="000000">
                      <a:alpha val="43137"/>
                    </a:srgbClr>
                  </a:outerShdw>
                </a:effectLst>
                <a:latin typeface="Gill Sans MT"/>
              </a:rPr>
            </a:b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5</a:t>
            </a:fld>
            <a:endParaRPr lang="en-US" dirty="0">
              <a:solidFill>
                <a:prstClr val="black">
                  <a:tint val="75000"/>
                </a:prstClr>
              </a:solidFill>
            </a:endParaRPr>
          </a:p>
        </p:txBody>
      </p:sp>
      <p:pic>
        <p:nvPicPr>
          <p:cNvPr id="6" name="Picture 5"/>
          <p:cNvPicPr>
            <a:picLocks noChangeAspect="1"/>
          </p:cNvPicPr>
          <p:nvPr/>
        </p:nvPicPr>
        <p:blipFill>
          <a:blip r:embed="rId4"/>
          <a:stretch>
            <a:fillRect/>
          </a:stretch>
        </p:blipFill>
        <p:spPr>
          <a:xfrm>
            <a:off x="1438366" y="2726493"/>
            <a:ext cx="7590337" cy="3959120"/>
          </a:xfrm>
          <a:prstGeom prst="rect">
            <a:avLst/>
          </a:prstGeom>
        </p:spPr>
      </p:pic>
    </p:spTree>
    <p:extLst>
      <p:ext uri="{BB962C8B-B14F-4D97-AF65-F5344CB8AC3E}">
        <p14:creationId xmlns:p14="http://schemas.microsoft.com/office/powerpoint/2010/main" val="2923751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476065"/>
            <a:ext cx="10200739" cy="5533577"/>
          </a:xfrm>
        </p:spPr>
        <p:txBody>
          <a:bodyPr>
            <a:normAutofit/>
          </a:bodyPr>
          <a:lstStyle/>
          <a:p>
            <a:pPr marL="0" indent="0">
              <a:buNone/>
            </a:pPr>
            <a:r>
              <a:rPr lang="en-US" sz="3800" b="1" dirty="0" smtClean="0">
                <a:solidFill>
                  <a:srgbClr val="FF0000"/>
                </a:solidFill>
                <a:latin typeface="Times New Roman" pitchFamily="18" charset="0"/>
                <a:cs typeface="Times New Roman" pitchFamily="18" charset="0"/>
              </a:rPr>
              <a:t>2) </a:t>
            </a:r>
            <a:r>
              <a:rPr lang="en-US" sz="3800" b="1" i="1" dirty="0" smtClean="0">
                <a:solidFill>
                  <a:srgbClr val="7030A0"/>
                </a:solidFill>
                <a:latin typeface="Times New Roman" pitchFamily="18" charset="0"/>
                <a:cs typeface="Times New Roman" pitchFamily="18" charset="0"/>
              </a:rPr>
              <a:t>Acceptable sample size for an unknown   </a:t>
            </a:r>
          </a:p>
          <a:p>
            <a:pPr marL="0" indent="0">
              <a:buNone/>
            </a:pPr>
            <a:r>
              <a:rPr lang="en-US" sz="3800" b="1" i="1" dirty="0">
                <a:solidFill>
                  <a:srgbClr val="7030A0"/>
                </a:solidFill>
                <a:latin typeface="Times New Roman" pitchFamily="18" charset="0"/>
                <a:cs typeface="Times New Roman" pitchFamily="18" charset="0"/>
              </a:rPr>
              <a:t> </a:t>
            </a:r>
            <a:r>
              <a:rPr lang="en-US" sz="3800" b="1" i="1" dirty="0" smtClean="0">
                <a:solidFill>
                  <a:srgbClr val="7030A0"/>
                </a:solidFill>
                <a:latin typeface="Times New Roman" pitchFamily="18" charset="0"/>
                <a:cs typeface="Times New Roman" pitchFamily="18" charset="0"/>
              </a:rPr>
              <a:t>    population size</a:t>
            </a:r>
          </a:p>
          <a:p>
            <a:pPr marL="0" indent="0">
              <a:buNone/>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2405921" y="2551"/>
            <a:ext cx="6629400" cy="868363"/>
          </a:xfrm>
        </p:spPr>
        <p:txBody>
          <a:bodyPr>
            <a:normAutofit fontScale="90000"/>
          </a:bodyPr>
          <a:lstStyle/>
          <a:p>
            <a:pPr lvl="0" algn="l" defTabSz="914400">
              <a:spcBef>
                <a:spcPts val="0"/>
              </a:spcBef>
              <a:defRPr/>
            </a:pPr>
            <a:r>
              <a:rPr lang="en-US" sz="5700" b="1" dirty="0" smtClean="0">
                <a:solidFill>
                  <a:srgbClr val="6699FF"/>
                </a:solidFill>
                <a:effectLst>
                  <a:outerShdw blurRad="50000" dist="30000" dir="5400000" algn="tl" rotWithShape="0">
                    <a:srgbClr val="000000">
                      <a:alpha val="30000"/>
                    </a:srgbClr>
                  </a:outerShdw>
                </a:effectLst>
                <a:latin typeface="Gill Sans MT"/>
              </a:rPr>
              <a:t/>
            </a:r>
            <a:br>
              <a:rPr lang="en-US" sz="5700" b="1" dirty="0" smtClean="0">
                <a:solidFill>
                  <a:srgbClr val="6699FF"/>
                </a:solidFill>
                <a:effectLst>
                  <a:outerShdw blurRad="50000" dist="30000" dir="5400000" algn="tl" rotWithShape="0">
                    <a:srgbClr val="000000">
                      <a:alpha val="30000"/>
                    </a:srgbClr>
                  </a:outerShdw>
                </a:effectLst>
                <a:latin typeface="Gill Sans MT"/>
              </a:rPr>
            </a:br>
            <a:r>
              <a:rPr lang="en-US" sz="5700" b="1" dirty="0" smtClean="0">
                <a:solidFill>
                  <a:srgbClr val="6699FF"/>
                </a:solidFill>
                <a:effectLst>
                  <a:outerShdw blurRad="50000" dist="30000" dir="5400000" algn="tl" rotWithShape="0">
                    <a:srgbClr val="000000">
                      <a:alpha val="30000"/>
                    </a:srgbClr>
                  </a:outerShdw>
                </a:effectLst>
                <a:latin typeface="Gill Sans MT"/>
              </a:rPr>
              <a:t>Data Analysis</a:t>
            </a:r>
            <a:r>
              <a:rPr lang="en-US" altLang="en-US" sz="4000" b="1" dirty="0" smtClean="0">
                <a:solidFill>
                  <a:srgbClr val="595959"/>
                </a:solidFill>
                <a:latin typeface="Times New Roman" pitchFamily="18" charset="0"/>
                <a:ea typeface="ヒラギノ角ゴ Pro W3" charset="-128"/>
                <a:cs typeface="Times New Roman" pitchFamily="18" charset="0"/>
              </a:rPr>
              <a:t> </a:t>
            </a:r>
            <a:br>
              <a:rPr lang="en-US" altLang="en-US" sz="4000" b="1" dirty="0" smtClean="0">
                <a:solidFill>
                  <a:srgbClr val="595959"/>
                </a:solidFill>
                <a:latin typeface="Times New Roman" pitchFamily="18" charset="0"/>
                <a:ea typeface="ヒラギノ角ゴ Pro W3" charset="-128"/>
                <a:cs typeface="Times New Roman" pitchFamily="18" charset="0"/>
              </a:rPr>
            </a:b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98986608"/>
              </p:ext>
            </p:extLst>
          </p:nvPr>
        </p:nvGraphicFramePr>
        <p:xfrm>
          <a:off x="4425471" y="2443092"/>
          <a:ext cx="2590300" cy="1154567"/>
        </p:xfrm>
        <a:graphic>
          <a:graphicData uri="http://schemas.openxmlformats.org/presentationml/2006/ole">
            <mc:AlternateContent xmlns:mc="http://schemas.openxmlformats.org/markup-compatibility/2006">
              <mc:Choice xmlns:v="urn:schemas-microsoft-com:vml" Requires="v">
                <p:oleObj spid="_x0000_s4110" name="Equation" r:id="rId4" imgW="939600" imgH="419040" progId="Equation.3">
                  <p:embed/>
                </p:oleObj>
              </mc:Choice>
              <mc:Fallback>
                <p:oleObj name="Equation" r:id="rId4" imgW="939600" imgH="419040" progId="Equation.3">
                  <p:embed/>
                  <p:pic>
                    <p:nvPicPr>
                      <p:cNvPr id="0" name=""/>
                      <p:cNvPicPr/>
                      <p:nvPr/>
                    </p:nvPicPr>
                    <p:blipFill>
                      <a:blip r:embed="rId5"/>
                      <a:stretch>
                        <a:fillRect/>
                      </a:stretch>
                    </p:blipFill>
                    <p:spPr>
                      <a:xfrm>
                        <a:off x="4425471" y="2443092"/>
                        <a:ext cx="2590300" cy="1154567"/>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6617683" y="841104"/>
            <a:ext cx="2085013" cy="816935"/>
          </a:xfrm>
          <a:prstGeom prst="rect">
            <a:avLst/>
          </a:prstGeom>
        </p:spPr>
      </p:pic>
      <p:sp>
        <p:nvSpPr>
          <p:cNvPr id="8" name="TextBox 7"/>
          <p:cNvSpPr txBox="1"/>
          <p:nvPr/>
        </p:nvSpPr>
        <p:spPr>
          <a:xfrm>
            <a:off x="419724" y="3807501"/>
            <a:ext cx="8769245" cy="2308324"/>
          </a:xfrm>
          <a:prstGeom prst="rect">
            <a:avLst/>
          </a:prstGeom>
          <a:noFill/>
        </p:spPr>
        <p:txBody>
          <a:bodyPr wrap="square" rtlCol="0">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Where the population is unknown, the </a:t>
            </a:r>
            <a:r>
              <a:rPr lang="en-US" sz="2400" b="1" dirty="0" smtClean="0">
                <a:solidFill>
                  <a:srgbClr val="002060"/>
                </a:solidFill>
                <a:latin typeface="Times New Roman" panose="02020603050405020304" pitchFamily="18" charset="0"/>
                <a:cs typeface="Times New Roman" panose="02020603050405020304" pitchFamily="18" charset="0"/>
              </a:rPr>
              <a:t>sample size </a:t>
            </a:r>
            <a:r>
              <a:rPr lang="en-US" sz="2400" b="1" dirty="0">
                <a:solidFill>
                  <a:srgbClr val="002060"/>
                </a:solidFill>
                <a:latin typeface="Times New Roman" panose="02020603050405020304" pitchFamily="18" charset="0"/>
                <a:cs typeface="Times New Roman" panose="02020603050405020304" pitchFamily="18" charset="0"/>
              </a:rPr>
              <a:t>can be derived by computing the </a:t>
            </a:r>
            <a:r>
              <a:rPr lang="en-US" sz="2400" b="1" dirty="0" smtClean="0">
                <a:solidFill>
                  <a:srgbClr val="002060"/>
                </a:solidFill>
                <a:latin typeface="Times New Roman" panose="02020603050405020304" pitchFamily="18" charset="0"/>
                <a:cs typeface="Times New Roman" panose="02020603050405020304" pitchFamily="18" charset="0"/>
              </a:rPr>
              <a:t>minimum </a:t>
            </a:r>
            <a:r>
              <a:rPr lang="en-US" sz="2400" b="1" dirty="0">
                <a:solidFill>
                  <a:srgbClr val="002060"/>
                </a:solidFill>
                <a:latin typeface="Times New Roman" panose="02020603050405020304" pitchFamily="18" charset="0"/>
                <a:cs typeface="Times New Roman" panose="02020603050405020304" pitchFamily="18" charset="0"/>
              </a:rPr>
              <a:t>sample size required for accuracy in </a:t>
            </a:r>
            <a:r>
              <a:rPr lang="en-US" sz="2400" b="1" dirty="0" smtClean="0">
                <a:solidFill>
                  <a:srgbClr val="002060"/>
                </a:solidFill>
                <a:latin typeface="Times New Roman" panose="02020603050405020304" pitchFamily="18" charset="0"/>
                <a:cs typeface="Times New Roman" panose="02020603050405020304" pitchFamily="18" charset="0"/>
              </a:rPr>
              <a:t>estimating proportions </a:t>
            </a:r>
            <a:r>
              <a:rPr lang="en-US" sz="2400" b="1" dirty="0">
                <a:solidFill>
                  <a:srgbClr val="002060"/>
                </a:solidFill>
                <a:latin typeface="Times New Roman" panose="02020603050405020304" pitchFamily="18" charset="0"/>
                <a:cs typeface="Times New Roman" panose="02020603050405020304" pitchFamily="18" charset="0"/>
              </a:rPr>
              <a:t>by considering the standard </a:t>
            </a:r>
            <a:r>
              <a:rPr lang="en-US" sz="2400" b="1" dirty="0" smtClean="0">
                <a:solidFill>
                  <a:srgbClr val="002060"/>
                </a:solidFill>
                <a:latin typeface="Times New Roman" panose="02020603050405020304" pitchFamily="18" charset="0"/>
                <a:cs typeface="Times New Roman" panose="02020603050405020304" pitchFamily="18" charset="0"/>
              </a:rPr>
              <a:t>normal deviation set at 95% confidence level ( z = 1.96), a sample </a:t>
            </a:r>
            <a:r>
              <a:rPr lang="en-US" sz="2400" b="1" dirty="0">
                <a:solidFill>
                  <a:srgbClr val="002060"/>
                </a:solidFill>
                <a:latin typeface="Times New Roman" panose="02020603050405020304" pitchFamily="18" charset="0"/>
                <a:cs typeface="Times New Roman" panose="02020603050405020304" pitchFamily="18" charset="0"/>
              </a:rPr>
              <a:t>proportion of 50% ( p = 0.5 ) a margin of error 5% ( e = ± 0.05</a:t>
            </a:r>
            <a:r>
              <a:rPr lang="en-US" sz="2400" b="1" dirty="0" smtClean="0">
                <a:solidFill>
                  <a:srgbClr val="002060"/>
                </a:solidFill>
                <a:latin typeface="Times New Roman" panose="02020603050405020304" pitchFamily="18" charset="0"/>
                <a:cs typeface="Times New Roman" panose="02020603050405020304" pitchFamily="18" charset="0"/>
              </a:rPr>
              <a:t>).</a:t>
            </a:r>
          </a:p>
          <a:p>
            <a:pPr algn="just"/>
            <a:r>
              <a:rPr lang="en-US" sz="2400" b="1" dirty="0" smtClean="0">
                <a:solidFill>
                  <a:srgbClr val="002060"/>
                </a:solidFill>
                <a:latin typeface="Times New Roman" panose="02020603050405020304" pitchFamily="18" charset="0"/>
                <a:cs typeface="Times New Roman" panose="02020603050405020304" pitchFamily="18" charset="0"/>
              </a:rPr>
              <a:t>( Mensah, 2014)</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11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172454" y="1677650"/>
            <a:ext cx="10200739" cy="5202836"/>
          </a:xfrm>
        </p:spPr>
        <p:txBody>
          <a:bodyPr>
            <a:normAutofit/>
          </a:bodyPr>
          <a:lstStyle/>
          <a:p>
            <a:pPr>
              <a:buFont typeface="Wingdings" panose="05000000000000000000" pitchFamily="2" charset="2"/>
              <a:buChar char="Ø"/>
            </a:pPr>
            <a:r>
              <a:rPr lang="en-US" sz="2800" b="1" dirty="0">
                <a:solidFill>
                  <a:srgbClr val="FF0000"/>
                </a:solidFill>
                <a:latin typeface="Times New Roman" pitchFamily="18" charset="0"/>
                <a:cs typeface="Times New Roman" pitchFamily="18" charset="0"/>
              </a:rPr>
              <a:t>Describe the balance of the distribution: Skewness and Kurtosis.    </a:t>
            </a:r>
          </a:p>
          <a:p>
            <a:pPr marL="0" indent="0">
              <a:buNone/>
            </a:pPr>
            <a:r>
              <a:rPr lang="en-US" sz="2800" b="1" i="1" dirty="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    - </a:t>
            </a:r>
            <a:r>
              <a:rPr lang="en-US" sz="2800" b="1" i="1" dirty="0">
                <a:solidFill>
                  <a:srgbClr val="002060"/>
                </a:solidFill>
                <a:latin typeface="Times New Roman" pitchFamily="18" charset="0"/>
                <a:cs typeface="Times New Roman" pitchFamily="18" charset="0"/>
              </a:rPr>
              <a:t>Skewness: Acceptable range for values is [-2, 2] </a:t>
            </a:r>
          </a:p>
          <a:p>
            <a:pPr marL="0" indent="0">
              <a:buNone/>
            </a:pPr>
            <a:r>
              <a:rPr lang="en-US" sz="2800" b="1" i="1" dirty="0">
                <a:solidFill>
                  <a:srgbClr val="002060"/>
                </a:solidFill>
                <a:latin typeface="Times New Roman" pitchFamily="18" charset="0"/>
                <a:cs typeface="Times New Roman" pitchFamily="18" charset="0"/>
              </a:rPr>
              <a:t>     - Kurtosis: Acceptable range for values is [-3, 3]</a:t>
            </a:r>
          </a:p>
          <a:p>
            <a:pPr marL="0" indent="0">
              <a:buNone/>
            </a:pPr>
            <a:r>
              <a:rPr lang="en-US" sz="2800" b="1" dirty="0" smtClean="0">
                <a:solidFill>
                  <a:srgbClr val="FF0000"/>
                </a:solidFill>
                <a:latin typeface="Times New Roman" pitchFamily="18" charset="0"/>
                <a:cs typeface="Times New Roman" pitchFamily="18" charset="0"/>
              </a:rPr>
              <a:t>     </a:t>
            </a:r>
            <a:r>
              <a:rPr lang="en-US" sz="2000" b="1" i="1" dirty="0">
                <a:solidFill>
                  <a:srgbClr val="7030A0"/>
                </a:solidFill>
                <a:latin typeface="Times New Roman" pitchFamily="18" charset="0"/>
                <a:cs typeface="Times New Roman" pitchFamily="18" charset="0"/>
              </a:rPr>
              <a:t>Reference:  (Hair et al., 2010). </a:t>
            </a:r>
            <a:endParaRPr lang="en-US" sz="2000" b="1" i="1" dirty="0" smtClean="0">
              <a:solidFill>
                <a:srgbClr val="7030A0"/>
              </a:solidFill>
              <a:latin typeface="Times New Roman" pitchFamily="18" charset="0"/>
              <a:cs typeface="Times New Roman" pitchFamily="18" charset="0"/>
            </a:endParaRPr>
          </a:p>
          <a:p>
            <a:pPr marL="0" indent="0">
              <a:buNone/>
            </a:pPr>
            <a:endParaRPr lang="en-US" sz="2000" b="1" i="1" dirty="0">
              <a:solidFill>
                <a:srgbClr val="7030A0"/>
              </a:solidFill>
              <a:latin typeface="Times New Roman" pitchFamily="18" charset="0"/>
              <a:cs typeface="Times New Roman" pitchFamily="18" charset="0"/>
            </a:endParaRPr>
          </a:p>
          <a:p>
            <a:pPr>
              <a:buFont typeface="Wingdings" panose="05000000000000000000" pitchFamily="2" charset="2"/>
              <a:buChar char="Ø"/>
            </a:pPr>
            <a:r>
              <a:rPr lang="en-US" sz="2800" b="1" dirty="0" smtClean="0">
                <a:solidFill>
                  <a:srgbClr val="FF0000"/>
                </a:solidFill>
                <a:latin typeface="Times New Roman" pitchFamily="18" charset="0"/>
                <a:cs typeface="Times New Roman" pitchFamily="18" charset="0"/>
              </a:rPr>
              <a:t>With small sample size, the </a:t>
            </a:r>
            <a:r>
              <a:rPr lang="en-US" sz="2800" b="1" dirty="0">
                <a:solidFill>
                  <a:srgbClr val="FF0000"/>
                </a:solidFill>
                <a:latin typeface="Times New Roman" pitchFamily="18" charset="0"/>
                <a:cs typeface="Times New Roman" pitchFamily="18" charset="0"/>
              </a:rPr>
              <a:t>impact of Skewness and Kurtosis might not make a significant difference in further </a:t>
            </a:r>
            <a:r>
              <a:rPr lang="en-US" sz="2800" b="1" dirty="0" smtClean="0">
                <a:solidFill>
                  <a:srgbClr val="FF0000"/>
                </a:solidFill>
                <a:latin typeface="Times New Roman" pitchFamily="18" charset="0"/>
                <a:cs typeface="Times New Roman" pitchFamily="18" charset="0"/>
              </a:rPr>
              <a:t>analyses. </a:t>
            </a:r>
          </a:p>
          <a:p>
            <a:pPr marL="0" indent="0">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000" b="1" i="1" dirty="0">
                <a:solidFill>
                  <a:srgbClr val="7030A0"/>
                </a:solidFill>
                <a:latin typeface="Times New Roman" pitchFamily="18" charset="0"/>
                <a:cs typeface="Times New Roman" pitchFamily="18" charset="0"/>
              </a:rPr>
              <a:t>Reference: (Tabachnick and Fidell, 2001).</a:t>
            </a:r>
          </a:p>
          <a:p>
            <a:pPr marL="0" indent="0">
              <a:buNone/>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FF000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866275" y="249479"/>
            <a:ext cx="6629400" cy="868363"/>
          </a:xfrm>
        </p:spPr>
        <p:txBody>
          <a:bodyPr>
            <a:normAutofit fontScale="90000"/>
          </a:bodyPr>
          <a:lstStyle/>
          <a:p>
            <a:pPr defTabSz="453905" eaLnBrk="0" fontAlgn="base" hangingPunct="0">
              <a:spcAft>
                <a:spcPct val="0"/>
              </a:spcAft>
            </a:pPr>
            <a:r>
              <a:rPr lang="en-US" altLang="en-US" sz="5700" b="1" dirty="0" smtClean="0">
                <a:solidFill>
                  <a:srgbClr val="6699FF"/>
                </a:solidFill>
                <a:effectLst>
                  <a:outerShdw blurRad="50000" dist="30000" dir="5400000" algn="tl" rotWithShape="0">
                    <a:srgbClr val="000000">
                      <a:alpha val="30000"/>
                    </a:srgbClr>
                  </a:outerShdw>
                </a:effectLst>
                <a:latin typeface="Gill Sans MT"/>
              </a:rPr>
              <a:t>Normality test</a:t>
            </a: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072690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3886534" y="1677650"/>
            <a:ext cx="6486659" cy="5202836"/>
          </a:xfrm>
        </p:spPr>
        <p:txBody>
          <a:bodyPr>
            <a:normAutofit/>
          </a:bodyPr>
          <a:lstStyle/>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1094282" y="249479"/>
            <a:ext cx="7401393" cy="868363"/>
          </a:xfrm>
        </p:spPr>
        <p:txBody>
          <a:bodyPr>
            <a:normAutofit fontScale="90000"/>
          </a:bodyPr>
          <a:lstStyle/>
          <a:p>
            <a:pPr defTabSz="453905" eaLnBrk="0" fontAlgn="base" hangingPunct="0">
              <a:spcAft>
                <a:spcPct val="0"/>
              </a:spcAft>
            </a:pPr>
            <a:r>
              <a:rPr lang="en-US" altLang="en-US" sz="5700" b="1" dirty="0" smtClean="0">
                <a:solidFill>
                  <a:srgbClr val="6699FF"/>
                </a:solidFill>
                <a:effectLst>
                  <a:outerShdw blurRad="50000" dist="30000" dir="5400000" algn="tl" rotWithShape="0">
                    <a:srgbClr val="000000">
                      <a:alpha val="30000"/>
                    </a:srgbClr>
                  </a:outerShdw>
                </a:effectLst>
                <a:latin typeface="Gill Sans MT"/>
              </a:rPr>
              <a:t>Normality test (case 1)</a:t>
            </a: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8</a:t>
            </a:fld>
            <a:endParaRPr lang="en-US" dirty="0">
              <a:solidFill>
                <a:prstClr val="black">
                  <a:tint val="75000"/>
                </a:prstClr>
              </a:solidFill>
            </a:endParaRPr>
          </a:p>
        </p:txBody>
      </p:sp>
      <p:sp>
        <p:nvSpPr>
          <p:cNvPr id="6" name="Rectangle 5"/>
          <p:cNvSpPr/>
          <p:nvPr/>
        </p:nvSpPr>
        <p:spPr>
          <a:xfrm>
            <a:off x="6941026" y="999316"/>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p>
        </p:txBody>
      </p:sp>
      <p:pic>
        <p:nvPicPr>
          <p:cNvPr id="9" name="Picture 8"/>
          <p:cNvPicPr>
            <a:picLocks noChangeAspect="1"/>
          </p:cNvPicPr>
          <p:nvPr/>
        </p:nvPicPr>
        <p:blipFill>
          <a:blip r:embed="rId3"/>
          <a:stretch>
            <a:fillRect/>
          </a:stretch>
        </p:blipFill>
        <p:spPr>
          <a:xfrm>
            <a:off x="3886534" y="1677649"/>
            <a:ext cx="6267672" cy="5402707"/>
          </a:xfrm>
          <a:prstGeom prst="rect">
            <a:avLst/>
          </a:prstGeom>
        </p:spPr>
      </p:pic>
      <p:sp>
        <p:nvSpPr>
          <p:cNvPr id="10" name="TextBox 9"/>
          <p:cNvSpPr txBox="1"/>
          <p:nvPr/>
        </p:nvSpPr>
        <p:spPr>
          <a:xfrm>
            <a:off x="734518" y="1888761"/>
            <a:ext cx="2293495" cy="1384995"/>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Data are normally Distributed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3522689"/>
            <a:ext cx="3667547" cy="1200329"/>
          </a:xfrm>
          <a:prstGeom prst="rect">
            <a:avLst/>
          </a:prstGeom>
          <a:noFill/>
        </p:spPr>
        <p:txBody>
          <a:bodyPr wrap="square" rtlCol="0">
            <a:spAutoFit/>
          </a:bodyPr>
          <a:lstStyle/>
          <a:p>
            <a:r>
              <a:rPr lang="en-US" sz="2400" dirty="0" smtClean="0">
                <a:solidFill>
                  <a:srgbClr val="0070C0"/>
                </a:solidFill>
                <a:latin typeface="Times New Roman" panose="02020603050405020304" pitchFamily="18" charset="0"/>
                <a:cs typeface="Times New Roman" panose="02020603050405020304" pitchFamily="18" charset="0"/>
              </a:rPr>
              <a:t>Skewness Score </a:t>
            </a:r>
            <a:r>
              <a:rPr lang="el-GR" sz="2400" dirty="0" smtClean="0">
                <a:solidFill>
                  <a:srgbClr val="0070C0"/>
                </a:solidFill>
                <a:latin typeface="Times New Roman" panose="02020603050405020304" pitchFamily="18" charset="0"/>
                <a:cs typeface="Times New Roman" panose="02020603050405020304" pitchFamily="18" charset="0"/>
              </a:rPr>
              <a:t>ϵ</a:t>
            </a:r>
            <a:r>
              <a:rPr lang="en-US" sz="2400" dirty="0" smtClean="0">
                <a:solidFill>
                  <a:srgbClr val="0070C0"/>
                </a:solidFill>
                <a:latin typeface="Times New Roman" panose="02020603050405020304" pitchFamily="18" charset="0"/>
                <a:cs typeface="Times New Roman" panose="02020603050405020304" pitchFamily="18" charset="0"/>
              </a:rPr>
              <a:t> [-2, 2 ] </a:t>
            </a:r>
          </a:p>
          <a:p>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and</a:t>
            </a:r>
          </a:p>
          <a:p>
            <a:r>
              <a:rPr lang="en-US" sz="2400" dirty="0" smtClean="0">
                <a:solidFill>
                  <a:srgbClr val="0070C0"/>
                </a:solidFill>
                <a:latin typeface="Times New Roman" panose="02020603050405020304" pitchFamily="18" charset="0"/>
                <a:cs typeface="Times New Roman" panose="02020603050405020304" pitchFamily="18" charset="0"/>
              </a:rPr>
              <a:t>Kurtosis Score </a:t>
            </a:r>
            <a:r>
              <a:rPr lang="el-GR" sz="2400" dirty="0" smtClean="0">
                <a:solidFill>
                  <a:srgbClr val="0070C0"/>
                </a:solidFill>
                <a:latin typeface="Times New Roman" panose="02020603050405020304" pitchFamily="18" charset="0"/>
                <a:cs typeface="Times New Roman" panose="02020603050405020304" pitchFamily="18" charset="0"/>
              </a:rPr>
              <a:t>ϵ</a:t>
            </a:r>
            <a:r>
              <a:rPr lang="en-US" sz="2400" dirty="0" smtClean="0">
                <a:solidFill>
                  <a:srgbClr val="0070C0"/>
                </a:solidFill>
                <a:latin typeface="Times New Roman" panose="02020603050405020304" pitchFamily="18" charset="0"/>
                <a:cs typeface="Times New Roman" panose="02020603050405020304" pitchFamily="18" charset="0"/>
              </a:rPr>
              <a:t> [-3, 3 ]</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1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1"/>
          <p:cNvSpPr>
            <a:spLocks noGrp="1"/>
          </p:cNvSpPr>
          <p:nvPr>
            <p:ph idx="1"/>
          </p:nvPr>
        </p:nvSpPr>
        <p:spPr>
          <a:xfrm>
            <a:off x="3886534" y="1677650"/>
            <a:ext cx="6486659" cy="5202836"/>
          </a:xfrm>
        </p:spPr>
        <p:txBody>
          <a:bodyPr>
            <a:normAutofit/>
          </a:bodyPr>
          <a:lstStyle/>
          <a:p>
            <a:pPr>
              <a:buFont typeface="Wingdings" panose="05000000000000000000" pitchFamily="2" charset="2"/>
              <a:buChar char="Ø"/>
            </a:pPr>
            <a:endParaRPr lang="en-US" sz="2800" b="1" dirty="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a:buFont typeface="Wingdings" panose="05000000000000000000" pitchFamily="2" charset="2"/>
              <a:buChar char="Ø"/>
            </a:pPr>
            <a:endParaRPr lang="en-US" sz="2800" b="1" dirty="0" smtClean="0">
              <a:solidFill>
                <a:srgbClr val="00B0F0"/>
              </a:solidFill>
              <a:latin typeface="Times New Roman" pitchFamily="18" charset="0"/>
              <a:cs typeface="Times New Roman" pitchFamily="18" charset="0"/>
            </a:endParaRPr>
          </a:p>
          <a:p>
            <a:pPr marL="0" indent="0">
              <a:buNone/>
            </a:pPr>
            <a:endParaRPr lang="en-US" sz="2800" b="1" dirty="0">
              <a:solidFill>
                <a:srgbClr val="00B0F0"/>
              </a:solidFill>
              <a:latin typeface="Times New Roman" pitchFamily="18" charset="0"/>
              <a:cs typeface="Times New Roman" pitchFamily="18" charset="0"/>
            </a:endParaRPr>
          </a:p>
        </p:txBody>
      </p:sp>
      <p:sp>
        <p:nvSpPr>
          <p:cNvPr id="5" name="Title 2"/>
          <p:cNvSpPr>
            <a:spLocks noGrp="1"/>
          </p:cNvSpPr>
          <p:nvPr>
            <p:ph type="title"/>
          </p:nvPr>
        </p:nvSpPr>
        <p:spPr>
          <a:xfrm>
            <a:off x="494676" y="249479"/>
            <a:ext cx="8001000" cy="868363"/>
          </a:xfrm>
        </p:spPr>
        <p:txBody>
          <a:bodyPr>
            <a:normAutofit fontScale="90000"/>
          </a:bodyPr>
          <a:lstStyle/>
          <a:p>
            <a:pPr defTabSz="453905" eaLnBrk="0" fontAlgn="base" hangingPunct="0">
              <a:spcAft>
                <a:spcPct val="0"/>
              </a:spcAft>
            </a:pPr>
            <a:r>
              <a:rPr lang="en-US" altLang="en-US" sz="5700" b="1" dirty="0" smtClean="0">
                <a:solidFill>
                  <a:srgbClr val="6699FF"/>
                </a:solidFill>
                <a:effectLst>
                  <a:outerShdw blurRad="50000" dist="30000" dir="5400000" algn="tl" rotWithShape="0">
                    <a:srgbClr val="000000">
                      <a:alpha val="30000"/>
                    </a:srgbClr>
                  </a:outerShdw>
                </a:effectLst>
                <a:latin typeface="Times New Roman" panose="02020603050405020304" pitchFamily="18" charset="0"/>
                <a:cs typeface="Times New Roman" panose="02020603050405020304" pitchFamily="18" charset="0"/>
              </a:rPr>
              <a:t>Normality test (case </a:t>
            </a:r>
            <a:r>
              <a:rPr lang="en-US" altLang="en-US" sz="5700" b="1" dirty="0">
                <a:solidFill>
                  <a:srgbClr val="6699FF"/>
                </a:solidFill>
                <a:effectLst>
                  <a:outerShdw blurRad="50000" dist="30000" dir="5400000" algn="tl" rotWithShape="0">
                    <a:srgbClr val="000000">
                      <a:alpha val="30000"/>
                    </a:srgbClr>
                  </a:outerShdw>
                </a:effectLst>
                <a:latin typeface="Times New Roman" panose="02020603050405020304" pitchFamily="18" charset="0"/>
                <a:cs typeface="Times New Roman" panose="02020603050405020304" pitchFamily="18" charset="0"/>
              </a:rPr>
              <a:t>I</a:t>
            </a:r>
            <a:r>
              <a:rPr lang="en-US" altLang="en-US" sz="5700" b="1" dirty="0" smtClean="0">
                <a:solidFill>
                  <a:srgbClr val="6699FF"/>
                </a:solidFill>
                <a:effectLst>
                  <a:outerShdw blurRad="50000" dist="30000" dir="5400000" algn="tl" rotWithShape="0">
                    <a:srgbClr val="000000">
                      <a:alpha val="30000"/>
                    </a:srgbClr>
                  </a:outerShdw>
                </a:effectLst>
                <a:latin typeface="Times New Roman" panose="02020603050405020304" pitchFamily="18" charset="0"/>
                <a:cs typeface="Times New Roman" panose="02020603050405020304" pitchFamily="18" charset="0"/>
              </a:rPr>
              <a:t>I )</a:t>
            </a:r>
            <a:r>
              <a:rPr lang="en-US" altLang="en-US" sz="4000" b="1" dirty="0" smtClean="0">
                <a:solidFill>
                  <a:srgbClr val="595959"/>
                </a:solidFill>
                <a:latin typeface="Times New Roman" pitchFamily="18" charset="0"/>
                <a:ea typeface="ヒラギノ角ゴ Pro W3" charset="-128"/>
                <a:cs typeface="Times New Roman" pitchFamily="18" charset="0"/>
              </a:rPr>
              <a:t> </a:t>
            </a:r>
            <a:endParaRPr lang="en-US" sz="4000" b="1" dirty="0">
              <a:solidFill>
                <a:srgbClr val="595959"/>
              </a:solidFill>
              <a:latin typeface="Times New Roman" pitchFamily="18" charset="0"/>
              <a:ea typeface="ヒラギノ角ゴ Pro W3" charset="-128"/>
              <a:cs typeface="Times New Roman" pitchFamily="18" charset="0"/>
            </a:endParaRPr>
          </a:p>
        </p:txBody>
      </p:sp>
      <p:sp>
        <p:nvSpPr>
          <p:cNvPr id="2" name="Footer Placeholder 1"/>
          <p:cNvSpPr>
            <a:spLocks noGrp="1"/>
          </p:cNvSpPr>
          <p:nvPr>
            <p:ph type="ftr" sz="quarter" idx="11"/>
          </p:nvPr>
        </p:nvSpPr>
        <p:spPr>
          <a:xfrm>
            <a:off x="267220" y="7009643"/>
            <a:ext cx="3384735" cy="402652"/>
          </a:xfrm>
        </p:spPr>
        <p:txBody>
          <a:bodyPr/>
          <a:lstStyle/>
          <a:p>
            <a:r>
              <a:rPr lang="es-ES" dirty="0" smtClean="0">
                <a:solidFill>
                  <a:prstClr val="black">
                    <a:tint val="75000"/>
                  </a:prstClr>
                </a:solidFill>
              </a:rPr>
              <a:t>    Dr. Said T. EL Hajjar      </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63651429-E0A7-0846-B934-C586E3791066}" type="slidenum">
              <a:rPr lang="en-US" smtClean="0">
                <a:solidFill>
                  <a:prstClr val="black">
                    <a:tint val="75000"/>
                  </a:prstClr>
                </a:solidFill>
              </a:rPr>
              <a:pPr/>
              <a:t>9</a:t>
            </a:fld>
            <a:endParaRPr lang="en-US" dirty="0">
              <a:solidFill>
                <a:prstClr val="black">
                  <a:tint val="75000"/>
                </a:prstClr>
              </a:solidFill>
            </a:endParaRPr>
          </a:p>
        </p:txBody>
      </p:sp>
      <p:sp>
        <p:nvSpPr>
          <p:cNvPr id="6" name="Rectangle 5"/>
          <p:cNvSpPr/>
          <p:nvPr/>
        </p:nvSpPr>
        <p:spPr>
          <a:xfrm>
            <a:off x="6941026" y="999316"/>
            <a:ext cx="1811714" cy="538609"/>
          </a:xfrm>
          <a:prstGeom prst="rect">
            <a:avLst/>
          </a:prstGeom>
        </p:spPr>
        <p:txBody>
          <a:bodyPr wrap="none">
            <a:spAutoFit/>
          </a:bodyPr>
          <a:lstStyle/>
          <a:p>
            <a:r>
              <a:rPr lang="en-US" sz="2900" i="1" dirty="0">
                <a:solidFill>
                  <a:srgbClr val="FFC000"/>
                </a:solidFill>
                <a:effectLst>
                  <a:outerShdw blurRad="38100" dist="38100" dir="2700000" algn="tl">
                    <a:srgbClr val="000000">
                      <a:alpha val="43137"/>
                    </a:srgbClr>
                  </a:outerShdw>
                </a:effectLst>
                <a:latin typeface="Gill Sans MT"/>
              </a:rPr>
              <a:t>(Continued)</a:t>
            </a:r>
            <a:endParaRPr lang="en-US" dirty="0">
              <a:solidFill>
                <a:prstClr val="black"/>
              </a:solidFill>
            </a:endParaRPr>
          </a:p>
        </p:txBody>
      </p:sp>
      <p:sp>
        <p:nvSpPr>
          <p:cNvPr id="10" name="TextBox 9"/>
          <p:cNvSpPr txBox="1"/>
          <p:nvPr/>
        </p:nvSpPr>
        <p:spPr>
          <a:xfrm>
            <a:off x="385027" y="1251055"/>
            <a:ext cx="4150935" cy="954107"/>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Data are approximately normally Distributed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2261090"/>
            <a:ext cx="4535962" cy="4524315"/>
          </a:xfrm>
          <a:prstGeom prst="rect">
            <a:avLst/>
          </a:prstGeom>
          <a:noFill/>
        </p:spPr>
        <p:txBody>
          <a:bodyPr wrap="square" rtlCol="0">
            <a:spAutoFit/>
          </a:bodyPr>
          <a:lstStyle/>
          <a:p>
            <a:pPr algn="just"/>
            <a:r>
              <a:rPr lang="en-US" sz="2400" dirty="0" smtClean="0">
                <a:solidFill>
                  <a:srgbClr val="0070C0"/>
                </a:solidFill>
                <a:latin typeface="Times New Roman" panose="02020603050405020304" pitchFamily="18" charset="0"/>
                <a:cs typeface="Times New Roman" panose="02020603050405020304" pitchFamily="18" charset="0"/>
              </a:rPr>
              <a:t>Although PP3 &amp; SS3 Skewness Scores  fell outside the range of [-2, 2 ] and</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PP3 &amp;TP2 Kurtosis Scores fell outside the range of   [-3, 3 ], there is no statistical reason to drop them. </a:t>
            </a:r>
            <a:r>
              <a:rPr lang="en-US" sz="2400" dirty="0" smtClean="0">
                <a:solidFill>
                  <a:srgbClr val="FF0000"/>
                </a:solidFill>
                <a:latin typeface="Times New Roman" panose="02020603050405020304" pitchFamily="18" charset="0"/>
                <a:cs typeface="Times New Roman" panose="02020603050405020304" pitchFamily="18" charset="0"/>
              </a:rPr>
              <a:t>Due </a:t>
            </a:r>
            <a:r>
              <a:rPr lang="en-US" sz="2400" dirty="0">
                <a:solidFill>
                  <a:srgbClr val="FF0000"/>
                </a:solidFill>
                <a:latin typeface="Times New Roman" panose="02020603050405020304" pitchFamily="18" charset="0"/>
                <a:cs typeface="Times New Roman" panose="02020603050405020304" pitchFamily="18" charset="0"/>
              </a:rPr>
              <a:t>to the sample size, the impact of Skewness and Kurtosis might not make a significant difference in further analyses (</a:t>
            </a:r>
            <a:r>
              <a:rPr lang="en-US" sz="2400" dirty="0" err="1">
                <a:solidFill>
                  <a:srgbClr val="FF0000"/>
                </a:solidFill>
                <a:latin typeface="Times New Roman" panose="02020603050405020304" pitchFamily="18" charset="0"/>
                <a:cs typeface="Times New Roman" panose="02020603050405020304" pitchFamily="18" charset="0"/>
              </a:rPr>
              <a:t>Tabachnick</a:t>
            </a:r>
            <a:r>
              <a:rPr lang="en-US" sz="2400" dirty="0">
                <a:solidFill>
                  <a:srgbClr val="FF0000"/>
                </a:solidFill>
                <a:latin typeface="Times New Roman" panose="02020603050405020304" pitchFamily="18" charset="0"/>
                <a:cs typeface="Times New Roman" panose="02020603050405020304" pitchFamily="18" charset="0"/>
              </a:rPr>
              <a:t> and </a:t>
            </a:r>
            <a:r>
              <a:rPr lang="en-US" sz="2400" dirty="0" err="1">
                <a:solidFill>
                  <a:srgbClr val="FF0000"/>
                </a:solidFill>
                <a:latin typeface="Times New Roman" panose="02020603050405020304" pitchFamily="18" charset="0"/>
                <a:cs typeface="Times New Roman" panose="02020603050405020304" pitchFamily="18" charset="0"/>
              </a:rPr>
              <a:t>Fidell</a:t>
            </a:r>
            <a:r>
              <a:rPr lang="en-US" sz="2400" dirty="0">
                <a:solidFill>
                  <a:srgbClr val="FF0000"/>
                </a:solidFill>
                <a:latin typeface="Times New Roman" panose="02020603050405020304" pitchFamily="18" charset="0"/>
                <a:cs typeface="Times New Roman" panose="02020603050405020304" pitchFamily="18" charset="0"/>
              </a:rPr>
              <a:t>, 2001).</a:t>
            </a:r>
          </a:p>
          <a:p>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754949" y="1548493"/>
            <a:ext cx="5399257" cy="4792984"/>
          </a:xfrm>
          <a:prstGeom prst="rect">
            <a:avLst/>
          </a:prstGeom>
        </p:spPr>
      </p:pic>
    </p:spTree>
    <p:extLst>
      <p:ext uri="{BB962C8B-B14F-4D97-AF65-F5344CB8AC3E}">
        <p14:creationId xmlns:p14="http://schemas.microsoft.com/office/powerpoint/2010/main" val="33854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nHall1">
  <a:themeElements>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renHall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nHall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nHall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nHall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PrenHall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nHall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nHall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PrenHall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2762</Words>
  <Application>Microsoft Office PowerPoint</Application>
  <PresentationFormat>Custom</PresentationFormat>
  <Paragraphs>355</Paragraphs>
  <Slides>28</Slides>
  <Notes>19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Gill Sans MT</vt:lpstr>
      <vt:lpstr>Times New Roman</vt:lpstr>
      <vt:lpstr>Wingdings</vt:lpstr>
      <vt:lpstr>ヒラギノ角ゴ Pro W3</vt:lpstr>
      <vt:lpstr>Office Theme</vt:lpstr>
      <vt:lpstr>1_Office Theme</vt:lpstr>
      <vt:lpstr>PrenHall1</vt:lpstr>
      <vt:lpstr>Equation</vt:lpstr>
      <vt:lpstr>PowerPoint Presentation</vt:lpstr>
      <vt:lpstr> Data Analysis                                             </vt:lpstr>
      <vt:lpstr> Data Analysis                                         </vt:lpstr>
      <vt:lpstr> Data Analysis                                             (Continued) </vt:lpstr>
      <vt:lpstr> Data Analysis                                             (Continued) </vt:lpstr>
      <vt:lpstr> Data Analysis                                             </vt:lpstr>
      <vt:lpstr>Normality test </vt:lpstr>
      <vt:lpstr>Normality test (case 1) </vt:lpstr>
      <vt:lpstr>Normality test (case II ) </vt:lpstr>
      <vt:lpstr> Frequency Table : Family Income in Dollars per year</vt:lpstr>
      <vt:lpstr>It analyzes the respondent’s personal Information .  Output (Age) </vt:lpstr>
      <vt:lpstr> Frequency Table : Family Income in Dollars per year</vt:lpstr>
      <vt:lpstr>Age: Bar charts   </vt:lpstr>
      <vt:lpstr>   </vt:lpstr>
      <vt:lpstr>   </vt:lpstr>
      <vt:lpstr>   </vt:lpstr>
      <vt:lpstr>   </vt:lpstr>
      <vt:lpstr>   </vt:lpstr>
      <vt:lpstr>   </vt:lpstr>
      <vt:lpstr>Standard Deviation   </vt:lpstr>
      <vt:lpstr>Standard Deviation   </vt:lpstr>
      <vt:lpstr> Standard Deviations</vt:lpstr>
      <vt:lpstr> Measuring Data                                            (Continued) </vt:lpstr>
      <vt:lpstr>We need to study the reliability and validity of the constructs and items in this model. Note that here we use 10 -30% of the collected dataset.  </vt:lpstr>
      <vt:lpstr>Assume the following outputs: </vt:lpstr>
      <vt:lpstr>Assume the following outputs: </vt:lpstr>
      <vt:lpstr>Assume the following outputs: </vt:lpstr>
      <vt:lpstr> </vt:lpstr>
    </vt:vector>
  </TitlesOfParts>
  <Company>Salt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[Creative]</dc:creator>
  <cp:lastModifiedBy>user</cp:lastModifiedBy>
  <cp:revision>247</cp:revision>
  <dcterms:created xsi:type="dcterms:W3CDTF">2015-05-10T13:39:42Z</dcterms:created>
  <dcterms:modified xsi:type="dcterms:W3CDTF">2017-04-11T09:28:22Z</dcterms:modified>
</cp:coreProperties>
</file>